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1" autoAdjust="0"/>
    <p:restoredTop sz="94660"/>
  </p:normalViewPr>
  <p:slideViewPr>
    <p:cSldViewPr snapToGrid="0">
      <p:cViewPr varScale="1">
        <p:scale>
          <a:sx n="89" d="100"/>
          <a:sy n="89" d="100"/>
        </p:scale>
        <p:origin x="75"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bk\Jade\Vorlesungen\2019SS\Fiwi_AH\AH\Vorlesung\Uebung\U1.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bk\Jade\Vorlesungen\2019SS\Fiwi_AH\AH\Vorlesung\Uebung\U1.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bk\Jade\Vorlesungen\2019SS\Fiwi_AH\AH\Vorlesung\Uebung\U1.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Transformationskurven</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0"/>
          <c:order val="0"/>
          <c:tx>
            <c:strRef>
              <c:f>'A1'!$B$3:$C$3</c:f>
              <c:strCache>
                <c:ptCount val="1"/>
                <c:pt idx="0">
                  <c:v>USA</c:v>
                </c:pt>
              </c:strCache>
            </c:strRef>
          </c:tx>
          <c:spPr>
            <a:ln w="19050" cap="rnd">
              <a:solidFill>
                <a:schemeClr val="accent1"/>
              </a:solidFill>
              <a:round/>
            </a:ln>
            <a:effectLst/>
          </c:spPr>
          <c:marker>
            <c:symbol val="none"/>
          </c:marker>
          <c:xVal>
            <c:numRef>
              <c:f>'A1'!$B$9:$B$10</c:f>
              <c:numCache>
                <c:formatCode>General</c:formatCode>
                <c:ptCount val="2"/>
                <c:pt idx="0">
                  <c:v>0</c:v>
                </c:pt>
                <c:pt idx="1">
                  <c:v>10</c:v>
                </c:pt>
              </c:numCache>
            </c:numRef>
          </c:xVal>
          <c:yVal>
            <c:numRef>
              <c:f>'A1'!$C$9:$C$10</c:f>
              <c:numCache>
                <c:formatCode>General</c:formatCode>
                <c:ptCount val="2"/>
                <c:pt idx="0">
                  <c:v>4</c:v>
                </c:pt>
                <c:pt idx="1">
                  <c:v>0</c:v>
                </c:pt>
              </c:numCache>
            </c:numRef>
          </c:yVal>
          <c:smooth val="0"/>
          <c:extLst>
            <c:ext xmlns:c16="http://schemas.microsoft.com/office/drawing/2014/chart" uri="{C3380CC4-5D6E-409C-BE32-E72D297353CC}">
              <c16:uniqueId val="{00000000-FEF0-4036-A66D-2AA8C6EF7782}"/>
            </c:ext>
          </c:extLst>
        </c:ser>
        <c:dLbls>
          <c:showLegendKey val="0"/>
          <c:showVal val="0"/>
          <c:showCatName val="0"/>
          <c:showSerName val="0"/>
          <c:showPercent val="0"/>
          <c:showBubbleSize val="0"/>
        </c:dLbls>
        <c:axId val="592058464"/>
        <c:axId val="592064696"/>
        <c:extLst>
          <c:ext xmlns:c15="http://schemas.microsoft.com/office/drawing/2012/chart" uri="{02D57815-91ED-43cb-92C2-25804820EDAC}">
            <c15:filteredScatterSeries>
              <c15:ser>
                <c:idx val="1"/>
                <c:order val="1"/>
                <c:tx>
                  <c:strRef>
                    <c:extLst>
                      <c:ext uri="{02D57815-91ED-43cb-92C2-25804820EDAC}">
                        <c15:formulaRef>
                          <c15:sqref>'A1'!$D$3:$E$3</c15:sqref>
                        </c15:formulaRef>
                      </c:ext>
                    </c:extLst>
                    <c:strCache>
                      <c:ptCount val="1"/>
                      <c:pt idx="0">
                        <c:v>Deutschland</c:v>
                      </c:pt>
                    </c:strCache>
                  </c:strRef>
                </c:tx>
                <c:spPr>
                  <a:ln w="19050" cap="rnd">
                    <a:solidFill>
                      <a:schemeClr val="accent2"/>
                    </a:solidFill>
                    <a:round/>
                  </a:ln>
                  <a:effectLst/>
                </c:spPr>
                <c:marker>
                  <c:symbol val="none"/>
                </c:marker>
                <c:xVal>
                  <c:numRef>
                    <c:extLst>
                      <c:ext uri="{02D57815-91ED-43cb-92C2-25804820EDAC}">
                        <c15:formulaRef>
                          <c15:sqref>'A1'!$D$9:$D$10</c15:sqref>
                        </c15:formulaRef>
                      </c:ext>
                    </c:extLst>
                    <c:numCache>
                      <c:formatCode>General</c:formatCode>
                      <c:ptCount val="2"/>
                      <c:pt idx="0">
                        <c:v>0</c:v>
                      </c:pt>
                      <c:pt idx="1">
                        <c:v>4</c:v>
                      </c:pt>
                    </c:numCache>
                  </c:numRef>
                </c:xVal>
                <c:yVal>
                  <c:numRef>
                    <c:extLst>
                      <c:ext uri="{02D57815-91ED-43cb-92C2-25804820EDAC}">
                        <c15:formulaRef>
                          <c15:sqref>'A1'!$E$9:$E$10</c15:sqref>
                        </c15:formulaRef>
                      </c:ext>
                    </c:extLst>
                    <c:numCache>
                      <c:formatCode>General</c:formatCode>
                      <c:ptCount val="2"/>
                      <c:pt idx="0">
                        <c:v>4</c:v>
                      </c:pt>
                      <c:pt idx="1">
                        <c:v>0</c:v>
                      </c:pt>
                    </c:numCache>
                  </c:numRef>
                </c:yVal>
                <c:smooth val="0"/>
                <c:extLst>
                  <c:ext xmlns:c16="http://schemas.microsoft.com/office/drawing/2014/chart" uri="{C3380CC4-5D6E-409C-BE32-E72D297353CC}">
                    <c16:uniqueId val="{00000001-FEF0-4036-A66D-2AA8C6EF7782}"/>
                  </c:ext>
                </c:extLst>
              </c15:ser>
            </c15:filteredScatterSeries>
          </c:ext>
        </c:extLst>
      </c:scatterChart>
      <c:valAx>
        <c:axId val="592058464"/>
        <c:scaling>
          <c:orientation val="minMax"/>
          <c:max val="1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Weizen</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64696"/>
        <c:crosses val="autoZero"/>
        <c:crossBetween val="midCat"/>
        <c:majorUnit val="1"/>
      </c:valAx>
      <c:valAx>
        <c:axId val="592064696"/>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Autos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58464"/>
        <c:crosses val="autoZero"/>
        <c:crossBetween val="midCat"/>
        <c:majorUnit val="1"/>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de-D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Transformationskurven</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0"/>
          <c:order val="0"/>
          <c:tx>
            <c:strRef>
              <c:f>'A1'!$B$3:$C$3</c:f>
              <c:strCache>
                <c:ptCount val="1"/>
                <c:pt idx="0">
                  <c:v>USA</c:v>
                </c:pt>
              </c:strCache>
            </c:strRef>
          </c:tx>
          <c:spPr>
            <a:ln w="19050" cap="rnd">
              <a:solidFill>
                <a:schemeClr val="accent1"/>
              </a:solidFill>
              <a:round/>
            </a:ln>
            <a:effectLst/>
          </c:spPr>
          <c:marker>
            <c:symbol val="none"/>
          </c:marker>
          <c:xVal>
            <c:numRef>
              <c:f>'A1'!$B$9:$B$10</c:f>
              <c:numCache>
                <c:formatCode>General</c:formatCode>
                <c:ptCount val="2"/>
                <c:pt idx="0">
                  <c:v>0</c:v>
                </c:pt>
                <c:pt idx="1">
                  <c:v>10</c:v>
                </c:pt>
              </c:numCache>
            </c:numRef>
          </c:xVal>
          <c:yVal>
            <c:numRef>
              <c:f>'A1'!$C$9:$C$10</c:f>
              <c:numCache>
                <c:formatCode>General</c:formatCode>
                <c:ptCount val="2"/>
                <c:pt idx="0">
                  <c:v>4</c:v>
                </c:pt>
                <c:pt idx="1">
                  <c:v>0</c:v>
                </c:pt>
              </c:numCache>
            </c:numRef>
          </c:yVal>
          <c:smooth val="0"/>
          <c:extLst>
            <c:ext xmlns:c16="http://schemas.microsoft.com/office/drawing/2014/chart" uri="{C3380CC4-5D6E-409C-BE32-E72D297353CC}">
              <c16:uniqueId val="{00000000-E469-4B90-BEB7-2E96D981AD30}"/>
            </c:ext>
          </c:extLst>
        </c:ser>
        <c:ser>
          <c:idx val="1"/>
          <c:order val="1"/>
          <c:tx>
            <c:strRef>
              <c:f>'A1'!$D$3:$E$3</c:f>
              <c:strCache>
                <c:ptCount val="1"/>
                <c:pt idx="0">
                  <c:v>Deutschland</c:v>
                </c:pt>
              </c:strCache>
            </c:strRef>
          </c:tx>
          <c:spPr>
            <a:ln w="19050" cap="rnd">
              <a:solidFill>
                <a:schemeClr val="accent2"/>
              </a:solidFill>
              <a:round/>
            </a:ln>
            <a:effectLst/>
          </c:spPr>
          <c:marker>
            <c:symbol val="none"/>
          </c:marker>
          <c:xVal>
            <c:numRef>
              <c:f>'A1'!$D$9:$D$10</c:f>
              <c:numCache>
                <c:formatCode>General</c:formatCode>
                <c:ptCount val="2"/>
                <c:pt idx="0">
                  <c:v>0</c:v>
                </c:pt>
                <c:pt idx="1">
                  <c:v>4</c:v>
                </c:pt>
              </c:numCache>
            </c:numRef>
          </c:xVal>
          <c:yVal>
            <c:numRef>
              <c:f>'A1'!$E$9:$E$10</c:f>
              <c:numCache>
                <c:formatCode>General</c:formatCode>
                <c:ptCount val="2"/>
                <c:pt idx="0">
                  <c:v>4</c:v>
                </c:pt>
                <c:pt idx="1">
                  <c:v>0</c:v>
                </c:pt>
              </c:numCache>
            </c:numRef>
          </c:yVal>
          <c:smooth val="0"/>
          <c:extLst>
            <c:ext xmlns:c16="http://schemas.microsoft.com/office/drawing/2014/chart" uri="{C3380CC4-5D6E-409C-BE32-E72D297353CC}">
              <c16:uniqueId val="{00000001-E469-4B90-BEB7-2E96D981AD30}"/>
            </c:ext>
          </c:extLst>
        </c:ser>
        <c:dLbls>
          <c:showLegendKey val="0"/>
          <c:showVal val="0"/>
          <c:showCatName val="0"/>
          <c:showSerName val="0"/>
          <c:showPercent val="0"/>
          <c:showBubbleSize val="0"/>
        </c:dLbls>
        <c:axId val="592058464"/>
        <c:axId val="592064696"/>
      </c:scatterChart>
      <c:valAx>
        <c:axId val="592058464"/>
        <c:scaling>
          <c:orientation val="minMax"/>
          <c:max val="1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Weizen</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64696"/>
        <c:crosses val="autoZero"/>
        <c:crossBetween val="midCat"/>
        <c:majorUnit val="1"/>
      </c:valAx>
      <c:valAx>
        <c:axId val="592064696"/>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Autos</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58464"/>
        <c:crosses val="autoZero"/>
        <c:crossBetween val="midCat"/>
        <c:majorUnit val="1"/>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ysClr val="window" lastClr="FFFFFF"/>
    </a:solidFill>
    <a:ln>
      <a:noFill/>
    </a:ln>
    <a:effectLst/>
  </c:spPr>
  <c:txPr>
    <a:bodyPr/>
    <a:lstStyle/>
    <a:p>
      <a:pPr>
        <a:defRPr/>
      </a:pPr>
      <a:endParaRPr lang="de-DE"/>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de-DE"/>
              <a:t>Transformationskurven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de-DE"/>
        </a:p>
      </c:txPr>
    </c:title>
    <c:autoTitleDeleted val="0"/>
    <c:plotArea>
      <c:layout/>
      <c:scatterChart>
        <c:scatterStyle val="lineMarker"/>
        <c:varyColors val="0"/>
        <c:ser>
          <c:idx val="0"/>
          <c:order val="0"/>
          <c:tx>
            <c:strRef>
              <c:f>'A1'!$B$3:$C$3</c:f>
              <c:strCache>
                <c:ptCount val="1"/>
                <c:pt idx="0">
                  <c:v>USA</c:v>
                </c:pt>
              </c:strCache>
            </c:strRef>
          </c:tx>
          <c:spPr>
            <a:ln w="19050" cap="rnd">
              <a:solidFill>
                <a:schemeClr val="accent1"/>
              </a:solidFill>
              <a:round/>
            </a:ln>
            <a:effectLst/>
          </c:spPr>
          <c:marker>
            <c:symbol val="none"/>
          </c:marker>
          <c:xVal>
            <c:numRef>
              <c:f>'A1'!$B$9:$B$10</c:f>
              <c:numCache>
                <c:formatCode>General</c:formatCode>
                <c:ptCount val="2"/>
                <c:pt idx="0">
                  <c:v>0</c:v>
                </c:pt>
                <c:pt idx="1">
                  <c:v>10</c:v>
                </c:pt>
              </c:numCache>
            </c:numRef>
          </c:xVal>
          <c:yVal>
            <c:numRef>
              <c:f>'A1'!$C$9:$C$10</c:f>
              <c:numCache>
                <c:formatCode>General</c:formatCode>
                <c:ptCount val="2"/>
                <c:pt idx="0">
                  <c:v>4</c:v>
                </c:pt>
                <c:pt idx="1">
                  <c:v>0</c:v>
                </c:pt>
              </c:numCache>
            </c:numRef>
          </c:yVal>
          <c:smooth val="0"/>
          <c:extLst>
            <c:ext xmlns:c16="http://schemas.microsoft.com/office/drawing/2014/chart" uri="{C3380CC4-5D6E-409C-BE32-E72D297353CC}">
              <c16:uniqueId val="{00000000-0CCE-4E80-BB0C-9BF3D522D721}"/>
            </c:ext>
          </c:extLst>
        </c:ser>
        <c:ser>
          <c:idx val="1"/>
          <c:order val="1"/>
          <c:tx>
            <c:strRef>
              <c:f>'A1'!$D$3:$E$3</c:f>
              <c:strCache>
                <c:ptCount val="1"/>
                <c:pt idx="0">
                  <c:v>Deutschland</c:v>
                </c:pt>
              </c:strCache>
            </c:strRef>
          </c:tx>
          <c:spPr>
            <a:ln w="19050" cap="rnd">
              <a:solidFill>
                <a:schemeClr val="accent2"/>
              </a:solidFill>
              <a:round/>
            </a:ln>
            <a:effectLst/>
          </c:spPr>
          <c:marker>
            <c:symbol val="none"/>
          </c:marker>
          <c:xVal>
            <c:numRef>
              <c:f>'A1'!$D$9:$D$10</c:f>
              <c:numCache>
                <c:formatCode>General</c:formatCode>
                <c:ptCount val="2"/>
                <c:pt idx="0">
                  <c:v>0</c:v>
                </c:pt>
                <c:pt idx="1">
                  <c:v>4</c:v>
                </c:pt>
              </c:numCache>
            </c:numRef>
          </c:xVal>
          <c:yVal>
            <c:numRef>
              <c:f>'A1'!$E$9:$E$10</c:f>
              <c:numCache>
                <c:formatCode>General</c:formatCode>
                <c:ptCount val="2"/>
                <c:pt idx="0">
                  <c:v>4</c:v>
                </c:pt>
                <c:pt idx="1">
                  <c:v>0</c:v>
                </c:pt>
              </c:numCache>
            </c:numRef>
          </c:yVal>
          <c:smooth val="0"/>
          <c:extLst>
            <c:ext xmlns:c16="http://schemas.microsoft.com/office/drawing/2014/chart" uri="{C3380CC4-5D6E-409C-BE32-E72D297353CC}">
              <c16:uniqueId val="{00000001-0CCE-4E80-BB0C-9BF3D522D721}"/>
            </c:ext>
          </c:extLst>
        </c:ser>
        <c:ser>
          <c:idx val="2"/>
          <c:order val="2"/>
          <c:tx>
            <c:strRef>
              <c:f>'A1'!$B$12:$C$12</c:f>
              <c:strCache>
                <c:ptCount val="1"/>
                <c:pt idx="0">
                  <c:v>Gemeinsame TK</c:v>
                </c:pt>
              </c:strCache>
            </c:strRef>
          </c:tx>
          <c:spPr>
            <a:ln w="19050" cap="rnd">
              <a:solidFill>
                <a:schemeClr val="tx1"/>
              </a:solidFill>
              <a:round/>
            </a:ln>
            <a:effectLst/>
          </c:spPr>
          <c:marker>
            <c:symbol val="none"/>
          </c:marker>
          <c:xVal>
            <c:numRef>
              <c:f>'A1'!$B$14:$B$16</c:f>
              <c:numCache>
                <c:formatCode>General</c:formatCode>
                <c:ptCount val="3"/>
                <c:pt idx="0">
                  <c:v>0</c:v>
                </c:pt>
                <c:pt idx="1">
                  <c:v>10</c:v>
                </c:pt>
                <c:pt idx="2">
                  <c:v>14</c:v>
                </c:pt>
              </c:numCache>
            </c:numRef>
          </c:xVal>
          <c:yVal>
            <c:numRef>
              <c:f>'A1'!$C$14:$C$16</c:f>
              <c:numCache>
                <c:formatCode>General</c:formatCode>
                <c:ptCount val="3"/>
                <c:pt idx="0">
                  <c:v>8</c:v>
                </c:pt>
                <c:pt idx="1">
                  <c:v>4</c:v>
                </c:pt>
                <c:pt idx="2">
                  <c:v>0</c:v>
                </c:pt>
              </c:numCache>
            </c:numRef>
          </c:yVal>
          <c:smooth val="0"/>
          <c:extLst>
            <c:ext xmlns:c16="http://schemas.microsoft.com/office/drawing/2014/chart" uri="{C3380CC4-5D6E-409C-BE32-E72D297353CC}">
              <c16:uniqueId val="{00000002-0CCE-4E80-BB0C-9BF3D522D721}"/>
            </c:ext>
          </c:extLst>
        </c:ser>
        <c:ser>
          <c:idx val="3"/>
          <c:order val="3"/>
          <c:spPr>
            <a:ln w="19050" cap="rnd">
              <a:solidFill>
                <a:sysClr val="windowText" lastClr="000000"/>
              </a:solidFill>
              <a:round/>
            </a:ln>
            <a:effectLst/>
          </c:spPr>
          <c:marker>
            <c:symbol val="none"/>
          </c:marker>
          <c:xVal>
            <c:numRef>
              <c:f>'A1'!$B$15:$B$16</c:f>
              <c:numCache>
                <c:formatCode>General</c:formatCode>
                <c:ptCount val="2"/>
                <c:pt idx="0">
                  <c:v>10</c:v>
                </c:pt>
                <c:pt idx="1">
                  <c:v>14</c:v>
                </c:pt>
              </c:numCache>
            </c:numRef>
          </c:xVal>
          <c:yVal>
            <c:numRef>
              <c:f>'A1'!$C$15:$C$16</c:f>
              <c:numCache>
                <c:formatCode>General</c:formatCode>
                <c:ptCount val="2"/>
                <c:pt idx="0">
                  <c:v>4</c:v>
                </c:pt>
                <c:pt idx="1">
                  <c:v>0</c:v>
                </c:pt>
              </c:numCache>
            </c:numRef>
          </c:yVal>
          <c:smooth val="0"/>
          <c:extLst>
            <c:ext xmlns:c16="http://schemas.microsoft.com/office/drawing/2014/chart" uri="{C3380CC4-5D6E-409C-BE32-E72D297353CC}">
              <c16:uniqueId val="{00000003-0CCE-4E80-BB0C-9BF3D522D721}"/>
            </c:ext>
          </c:extLst>
        </c:ser>
        <c:dLbls>
          <c:showLegendKey val="0"/>
          <c:showVal val="0"/>
          <c:showCatName val="0"/>
          <c:showSerName val="0"/>
          <c:showPercent val="0"/>
          <c:showBubbleSize val="0"/>
        </c:dLbls>
        <c:axId val="592058464"/>
        <c:axId val="592064696"/>
      </c:scatterChart>
      <c:valAx>
        <c:axId val="592058464"/>
        <c:scaling>
          <c:orientation val="minMax"/>
          <c:max val="1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Weizen</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64696"/>
        <c:crosses val="autoZero"/>
        <c:crossBetween val="midCat"/>
        <c:majorUnit val="1"/>
      </c:valAx>
      <c:valAx>
        <c:axId val="592064696"/>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Autos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de-DE"/>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crossAx val="592058464"/>
        <c:crosses val="autoZero"/>
        <c:crossBetween val="midCat"/>
        <c:majorUnit val="1"/>
      </c:valAx>
      <c:spPr>
        <a:noFill/>
        <a:ln>
          <a:noFill/>
        </a:ln>
        <a:effectLst/>
      </c:spPr>
    </c:plotArea>
    <c:legend>
      <c:legendPos val="b"/>
      <c:legendEntry>
        <c:idx val="3"/>
        <c:delete val="1"/>
      </c:legendEntry>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de-DE"/>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867EA879-2FFA-4D1B-868B-8EDC5E660403}" type="datetimeFigureOut">
              <a:rPr lang="de-DE" smtClean="0"/>
              <a:t>11.05.2021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4159165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67EA879-2FFA-4D1B-868B-8EDC5E660403}" type="datetimeFigureOut">
              <a:rPr lang="de-DE" smtClean="0"/>
              <a:t>11.05.2021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2764233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67EA879-2FFA-4D1B-868B-8EDC5E660403}" type="datetimeFigureOut">
              <a:rPr lang="de-DE" smtClean="0"/>
              <a:t>11.05.2021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4079563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867EA879-2FFA-4D1B-868B-8EDC5E660403}" type="datetimeFigureOut">
              <a:rPr lang="de-DE" smtClean="0"/>
              <a:t>11.05.2021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980095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867EA879-2FFA-4D1B-868B-8EDC5E660403}" type="datetimeFigureOut">
              <a:rPr lang="de-DE" smtClean="0"/>
              <a:t>11.05.2021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28754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867EA879-2FFA-4D1B-868B-8EDC5E660403}" type="datetimeFigureOut">
              <a:rPr lang="de-DE" smtClean="0"/>
              <a:t>11.05.2021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3540195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867EA879-2FFA-4D1B-868B-8EDC5E660403}" type="datetimeFigureOut">
              <a:rPr lang="de-DE" smtClean="0"/>
              <a:t>11.05.2021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153328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67EA879-2FFA-4D1B-868B-8EDC5E660403}" type="datetimeFigureOut">
              <a:rPr lang="de-DE" smtClean="0"/>
              <a:t>11.05.2021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1981181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67EA879-2FFA-4D1B-868B-8EDC5E660403}" type="datetimeFigureOut">
              <a:rPr lang="de-DE" smtClean="0"/>
              <a:t>11.05.2021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4106435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67EA879-2FFA-4D1B-868B-8EDC5E660403}" type="datetimeFigureOut">
              <a:rPr lang="de-DE" smtClean="0"/>
              <a:t>11.05.2021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42677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867EA879-2FFA-4D1B-868B-8EDC5E660403}" type="datetimeFigureOut">
              <a:rPr lang="de-DE" smtClean="0"/>
              <a:t>11.05.2021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C0F3D18-70F8-4822-A5FC-6670DF90FB7B}" type="slidenum">
              <a:rPr lang="de-DE" smtClean="0"/>
              <a:t>‹Nr.›</a:t>
            </a:fld>
            <a:endParaRPr lang="de-DE"/>
          </a:p>
        </p:txBody>
      </p:sp>
    </p:spTree>
    <p:extLst>
      <p:ext uri="{BB962C8B-B14F-4D97-AF65-F5344CB8AC3E}">
        <p14:creationId xmlns:p14="http://schemas.microsoft.com/office/powerpoint/2010/main" val="3128174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7EA879-2FFA-4D1B-868B-8EDC5E660403}" type="datetimeFigureOut">
              <a:rPr lang="de-DE" smtClean="0"/>
              <a:t>11.05.2021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0F3D18-70F8-4822-A5FC-6670DF90FB7B}" type="slidenum">
              <a:rPr lang="de-DE" smtClean="0"/>
              <a:t>‹Nr.›</a:t>
            </a:fld>
            <a:endParaRPr lang="de-DE"/>
          </a:p>
        </p:txBody>
      </p:sp>
    </p:spTree>
    <p:extLst>
      <p:ext uri="{BB962C8B-B14F-4D97-AF65-F5344CB8AC3E}">
        <p14:creationId xmlns:p14="http://schemas.microsoft.com/office/powerpoint/2010/main" val="2103872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a:spLocks/>
          </p:cNvSpPr>
          <p:nvPr/>
        </p:nvSpPr>
        <p:spPr>
          <a:xfrm>
            <a:off x="298525" y="165399"/>
            <a:ext cx="11392348" cy="369332"/>
          </a:xfrm>
          <a:prstGeom prst="rect">
            <a:avLst/>
          </a:prstGeom>
          <a:noFill/>
        </p:spPr>
        <p:txBody>
          <a:bodyPr wrap="square" rtlCol="0">
            <a:noAutofit/>
          </a:bodyPr>
          <a:lstStyle/>
          <a:p>
            <a:pPr algn="ctr"/>
            <a:r>
              <a:rPr lang="de-DE" dirty="0" smtClean="0"/>
              <a:t>Blatt 1 Aufgabe 1</a:t>
            </a:r>
            <a:endParaRPr lang="de-DE" dirty="0"/>
          </a:p>
        </p:txBody>
      </p:sp>
      <p:sp>
        <p:nvSpPr>
          <p:cNvPr id="7" name="Textfeld 6"/>
          <p:cNvSpPr txBox="1">
            <a:spLocks/>
          </p:cNvSpPr>
          <p:nvPr/>
        </p:nvSpPr>
        <p:spPr>
          <a:xfrm>
            <a:off x="0" y="534731"/>
            <a:ext cx="12192000" cy="369332"/>
          </a:xfrm>
          <a:prstGeom prst="rect">
            <a:avLst/>
          </a:prstGeom>
          <a:noFill/>
        </p:spPr>
        <p:txBody>
          <a:bodyPr wrap="square" rtlCol="0">
            <a:noAutofit/>
          </a:bodyPr>
          <a:lstStyle/>
          <a:p>
            <a:r>
              <a:rPr lang="de-DE" dirty="0" smtClean="0"/>
              <a:t>Pro Jahr können die USA 4 Autos oder 10 Tonnen Weizen herstellen</a:t>
            </a:r>
            <a:endParaRPr lang="de-DE" dirty="0"/>
          </a:p>
        </p:txBody>
      </p:sp>
      <p:sp>
        <p:nvSpPr>
          <p:cNvPr id="10" name="Textfeld 9"/>
          <p:cNvSpPr txBox="1">
            <a:spLocks/>
          </p:cNvSpPr>
          <p:nvPr/>
        </p:nvSpPr>
        <p:spPr>
          <a:xfrm>
            <a:off x="0" y="969519"/>
            <a:ext cx="12192000" cy="369332"/>
          </a:xfrm>
          <a:prstGeom prst="rect">
            <a:avLst/>
          </a:prstGeom>
          <a:noFill/>
        </p:spPr>
        <p:txBody>
          <a:bodyPr wrap="square" rtlCol="0">
            <a:noAutofit/>
          </a:bodyPr>
          <a:lstStyle/>
          <a:p>
            <a:r>
              <a:rPr lang="de-DE" dirty="0" smtClean="0"/>
              <a:t>Pro Jahr kann D 4 Autos oder 4 Tonnen Weizen herstellen</a:t>
            </a:r>
            <a:endParaRPr lang="de-DE" dirty="0"/>
          </a:p>
        </p:txBody>
      </p:sp>
      <p:sp>
        <p:nvSpPr>
          <p:cNvPr id="11" name="Textfeld 10"/>
          <p:cNvSpPr txBox="1">
            <a:spLocks/>
          </p:cNvSpPr>
          <p:nvPr/>
        </p:nvSpPr>
        <p:spPr>
          <a:xfrm>
            <a:off x="-8972" y="1363973"/>
            <a:ext cx="12192000" cy="369332"/>
          </a:xfrm>
          <a:prstGeom prst="rect">
            <a:avLst/>
          </a:prstGeom>
          <a:noFill/>
        </p:spPr>
        <p:txBody>
          <a:bodyPr wrap="square" rtlCol="0">
            <a:noAutofit/>
          </a:bodyPr>
          <a:lstStyle/>
          <a:p>
            <a:r>
              <a:rPr lang="de-DE" dirty="0" smtClean="0"/>
              <a:t>Damit ergibt sich folgende Tabelle: </a:t>
            </a:r>
            <a:endParaRPr lang="de-DE" dirty="0"/>
          </a:p>
        </p:txBody>
      </p:sp>
      <p:graphicFrame>
        <p:nvGraphicFramePr>
          <p:cNvPr id="12" name="Objekt 11"/>
          <p:cNvGraphicFramePr>
            <a:graphicFrameLocks noChangeAspect="1"/>
          </p:cNvGraphicFramePr>
          <p:nvPr>
            <p:extLst>
              <p:ext uri="{D42A27DB-BD31-4B8C-83A1-F6EECF244321}">
                <p14:modId xmlns:p14="http://schemas.microsoft.com/office/powerpoint/2010/main" val="428874127"/>
              </p:ext>
            </p:extLst>
          </p:nvPr>
        </p:nvGraphicFramePr>
        <p:xfrm>
          <a:off x="3434603" y="1469758"/>
          <a:ext cx="4471987" cy="728663"/>
        </p:xfrm>
        <a:graphic>
          <a:graphicData uri="http://schemas.openxmlformats.org/presentationml/2006/ole">
            <mc:AlternateContent xmlns:mc="http://schemas.openxmlformats.org/markup-compatibility/2006">
              <mc:Choice xmlns:v="urn:schemas-microsoft-com:vml" Requires="v">
                <p:oleObj spid="_x0000_s1042" name="Arbeitsblatt" r:id="rId3" imgW="4471734" imgH="728877" progId="Excel.Sheet.12">
                  <p:embed/>
                </p:oleObj>
              </mc:Choice>
              <mc:Fallback>
                <p:oleObj name="Arbeitsblatt" r:id="rId3" imgW="4471734" imgH="728877" progId="Excel.Sheet.12">
                  <p:embed/>
                  <p:pic>
                    <p:nvPicPr>
                      <p:cNvPr id="0" name=""/>
                      <p:cNvPicPr/>
                      <p:nvPr/>
                    </p:nvPicPr>
                    <p:blipFill>
                      <a:blip r:embed="rId4"/>
                      <a:stretch>
                        <a:fillRect/>
                      </a:stretch>
                    </p:blipFill>
                    <p:spPr>
                      <a:xfrm>
                        <a:off x="3434603" y="1469758"/>
                        <a:ext cx="4471987" cy="728663"/>
                      </a:xfrm>
                      <a:prstGeom prst="rect">
                        <a:avLst/>
                      </a:prstGeom>
                    </p:spPr>
                  </p:pic>
                </p:oleObj>
              </mc:Fallback>
            </mc:AlternateContent>
          </a:graphicData>
        </a:graphic>
      </p:graphicFrame>
      <p:sp>
        <p:nvSpPr>
          <p:cNvPr id="13" name="Textfeld 12"/>
          <p:cNvSpPr txBox="1">
            <a:spLocks/>
          </p:cNvSpPr>
          <p:nvPr/>
        </p:nvSpPr>
        <p:spPr>
          <a:xfrm>
            <a:off x="-8972" y="2370253"/>
            <a:ext cx="12192000" cy="702392"/>
          </a:xfrm>
          <a:prstGeom prst="rect">
            <a:avLst/>
          </a:prstGeom>
          <a:noFill/>
        </p:spPr>
        <p:txBody>
          <a:bodyPr wrap="square" rtlCol="0">
            <a:noAutofit/>
          </a:bodyPr>
          <a:lstStyle/>
          <a:p>
            <a:r>
              <a:rPr lang="de-DE" dirty="0" smtClean="0"/>
              <a:t>Da bei Ricardo die Produktionsfunktion linear ist, verbindet man für die Transformationskurven einfach die jeweiligen Extrempunkte, wenn das gesamte Arbeitspotenzial eines Jahres jeweils nur in die Produktion eines Gutes geht</a:t>
            </a:r>
            <a:endParaRPr lang="de-DE" dirty="0"/>
          </a:p>
        </p:txBody>
      </p:sp>
      <p:graphicFrame>
        <p:nvGraphicFramePr>
          <p:cNvPr id="14" name="Diagramm 13">
            <a:extLst>
              <a:ext uri="{FF2B5EF4-FFF2-40B4-BE49-F238E27FC236}">
                <a16:creationId xmlns:a16="http://schemas.microsoft.com/office/drawing/2014/main" id="{101281B2-2192-408C-BA75-194444D8AC29}"/>
              </a:ext>
            </a:extLst>
          </p:cNvPr>
          <p:cNvGraphicFramePr>
            <a:graphicFrameLocks/>
          </p:cNvGraphicFramePr>
          <p:nvPr>
            <p:extLst>
              <p:ext uri="{D42A27DB-BD31-4B8C-83A1-F6EECF244321}">
                <p14:modId xmlns:p14="http://schemas.microsoft.com/office/powerpoint/2010/main" val="1152863078"/>
              </p:ext>
            </p:extLst>
          </p:nvPr>
        </p:nvGraphicFramePr>
        <p:xfrm>
          <a:off x="4680000" y="3240000"/>
          <a:ext cx="4389120" cy="2714625"/>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5" name="Diagramm 24">
            <a:extLst>
              <a:ext uri="{FF2B5EF4-FFF2-40B4-BE49-F238E27FC236}">
                <a16:creationId xmlns:a16="http://schemas.microsoft.com/office/drawing/2014/main" id="{101281B2-2192-408C-BA75-194444D8AC29}"/>
              </a:ext>
            </a:extLst>
          </p:cNvPr>
          <p:cNvGraphicFramePr>
            <a:graphicFrameLocks/>
          </p:cNvGraphicFramePr>
          <p:nvPr>
            <p:extLst>
              <p:ext uri="{D42A27DB-BD31-4B8C-83A1-F6EECF244321}">
                <p14:modId xmlns:p14="http://schemas.microsoft.com/office/powerpoint/2010/main" val="1854832497"/>
              </p:ext>
            </p:extLst>
          </p:nvPr>
        </p:nvGraphicFramePr>
        <p:xfrm>
          <a:off x="4680000" y="3240000"/>
          <a:ext cx="4389120" cy="2714625"/>
        </p:xfrm>
        <a:graphic>
          <a:graphicData uri="http://schemas.openxmlformats.org/drawingml/2006/chart">
            <c:chart xmlns:c="http://schemas.openxmlformats.org/drawingml/2006/chart" xmlns:r="http://schemas.openxmlformats.org/officeDocument/2006/relationships" r:id="rId6"/>
          </a:graphicData>
        </a:graphic>
      </p:graphicFrame>
      <p:sp>
        <p:nvSpPr>
          <p:cNvPr id="41" name="Ellipse 40"/>
          <p:cNvSpPr/>
          <p:nvPr/>
        </p:nvSpPr>
        <p:spPr>
          <a:xfrm>
            <a:off x="5062818" y="1891343"/>
            <a:ext cx="275664" cy="22656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2" name="Ellipse 41"/>
          <p:cNvSpPr/>
          <p:nvPr/>
        </p:nvSpPr>
        <p:spPr>
          <a:xfrm>
            <a:off x="5847234" y="1882379"/>
            <a:ext cx="275664" cy="22656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3" name="Ellipse 42"/>
          <p:cNvSpPr/>
          <p:nvPr/>
        </p:nvSpPr>
        <p:spPr>
          <a:xfrm>
            <a:off x="6613720" y="1889099"/>
            <a:ext cx="275664" cy="226569"/>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a:off x="7398136" y="1880135"/>
            <a:ext cx="275664" cy="226569"/>
          </a:xfrm>
          <a:prstGeom prst="ellips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 name="Gerade Verbindung mit Pfeil 15"/>
          <p:cNvCxnSpPr/>
          <p:nvPr/>
        </p:nvCxnSpPr>
        <p:spPr>
          <a:xfrm>
            <a:off x="4780853" y="3946712"/>
            <a:ext cx="438149" cy="5647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Textfeld 17"/>
          <p:cNvSpPr txBox="1">
            <a:spLocks/>
          </p:cNvSpPr>
          <p:nvPr/>
        </p:nvSpPr>
        <p:spPr>
          <a:xfrm>
            <a:off x="1795395" y="4725367"/>
            <a:ext cx="2736475" cy="369332"/>
          </a:xfrm>
          <a:prstGeom prst="rect">
            <a:avLst/>
          </a:prstGeom>
          <a:noFill/>
        </p:spPr>
        <p:txBody>
          <a:bodyPr wrap="square" rtlCol="0">
            <a:noAutofit/>
          </a:bodyPr>
          <a:lstStyle/>
          <a:p>
            <a:r>
              <a:rPr lang="de-DE" sz="1400" dirty="0" smtClean="0"/>
              <a:t>Maximale Autoproduktion von D</a:t>
            </a:r>
            <a:endParaRPr lang="de-DE" sz="1400" dirty="0"/>
          </a:p>
        </p:txBody>
      </p:sp>
      <p:cxnSp>
        <p:nvCxnSpPr>
          <p:cNvPr id="19" name="Gerade Verbindung mit Pfeil 18"/>
          <p:cNvCxnSpPr/>
          <p:nvPr/>
        </p:nvCxnSpPr>
        <p:spPr>
          <a:xfrm flipH="1" flipV="1">
            <a:off x="7684994" y="5204854"/>
            <a:ext cx="561628" cy="7497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p:cNvSpPr txBox="1">
            <a:spLocks/>
          </p:cNvSpPr>
          <p:nvPr/>
        </p:nvSpPr>
        <p:spPr>
          <a:xfrm>
            <a:off x="8192834" y="5973955"/>
            <a:ext cx="3035460" cy="369332"/>
          </a:xfrm>
          <a:prstGeom prst="rect">
            <a:avLst/>
          </a:prstGeom>
          <a:noFill/>
        </p:spPr>
        <p:txBody>
          <a:bodyPr wrap="square" rtlCol="0">
            <a:noAutofit/>
          </a:bodyPr>
          <a:lstStyle/>
          <a:p>
            <a:r>
              <a:rPr lang="de-DE" sz="1400" dirty="0" smtClean="0"/>
              <a:t>Maximale Weizenproduktion der USA</a:t>
            </a:r>
            <a:endParaRPr lang="de-DE" sz="1400" dirty="0"/>
          </a:p>
        </p:txBody>
      </p:sp>
      <p:cxnSp>
        <p:nvCxnSpPr>
          <p:cNvPr id="26" name="Gerade Verbindung mit Pfeil 25"/>
          <p:cNvCxnSpPr/>
          <p:nvPr/>
        </p:nvCxnSpPr>
        <p:spPr>
          <a:xfrm flipV="1">
            <a:off x="4383741" y="4597312"/>
            <a:ext cx="786653" cy="26410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feld 26"/>
          <p:cNvSpPr txBox="1">
            <a:spLocks/>
          </p:cNvSpPr>
          <p:nvPr/>
        </p:nvSpPr>
        <p:spPr>
          <a:xfrm>
            <a:off x="2112310" y="3719134"/>
            <a:ext cx="2736475" cy="369332"/>
          </a:xfrm>
          <a:prstGeom prst="rect">
            <a:avLst/>
          </a:prstGeom>
          <a:noFill/>
        </p:spPr>
        <p:txBody>
          <a:bodyPr wrap="square" rtlCol="0">
            <a:noAutofit/>
          </a:bodyPr>
          <a:lstStyle/>
          <a:p>
            <a:r>
              <a:rPr lang="de-DE" sz="1400" dirty="0" smtClean="0"/>
              <a:t>Maximale Autoproduktion der USA</a:t>
            </a:r>
            <a:endParaRPr lang="de-DE" sz="1400" dirty="0"/>
          </a:p>
        </p:txBody>
      </p:sp>
      <p:cxnSp>
        <p:nvCxnSpPr>
          <p:cNvPr id="28" name="Gerade Verbindung mit Pfeil 27"/>
          <p:cNvCxnSpPr/>
          <p:nvPr/>
        </p:nvCxnSpPr>
        <p:spPr>
          <a:xfrm flipV="1">
            <a:off x="5829300" y="5109599"/>
            <a:ext cx="385165" cy="86435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Textfeld 28"/>
          <p:cNvSpPr txBox="1">
            <a:spLocks/>
          </p:cNvSpPr>
          <p:nvPr/>
        </p:nvSpPr>
        <p:spPr>
          <a:xfrm>
            <a:off x="4531870" y="5937314"/>
            <a:ext cx="2481381" cy="369332"/>
          </a:xfrm>
          <a:prstGeom prst="rect">
            <a:avLst/>
          </a:prstGeom>
          <a:noFill/>
        </p:spPr>
        <p:txBody>
          <a:bodyPr wrap="square" rtlCol="0">
            <a:noAutofit/>
          </a:bodyPr>
          <a:lstStyle/>
          <a:p>
            <a:r>
              <a:rPr lang="de-DE" sz="1400" dirty="0" smtClean="0"/>
              <a:t>Maximale Weizenproduktion D</a:t>
            </a:r>
            <a:endParaRPr lang="de-DE" sz="1400" dirty="0"/>
          </a:p>
        </p:txBody>
      </p:sp>
    </p:spTree>
    <p:extLst>
      <p:ext uri="{BB962C8B-B14F-4D97-AF65-F5344CB8AC3E}">
        <p14:creationId xmlns:p14="http://schemas.microsoft.com/office/powerpoint/2010/main" val="216928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3" grpId="0"/>
      <p:bldGraphic spid="14" grpId="0">
        <p:bldAsOne/>
      </p:bldGraphic>
      <p:bldGraphic spid="25" grpId="0">
        <p:bldAsOne/>
      </p:bldGraphic>
      <p:bldP spid="41" grpId="0" animBg="1"/>
      <p:bldP spid="42" grpId="0" animBg="1"/>
      <p:bldP spid="43" grpId="0" animBg="1"/>
      <p:bldP spid="44" grpId="0" animBg="1"/>
      <p:bldP spid="18" grpId="0"/>
      <p:bldP spid="20" grpId="0"/>
      <p:bldP spid="27"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a:spLocks/>
          </p:cNvSpPr>
          <p:nvPr/>
        </p:nvSpPr>
        <p:spPr>
          <a:xfrm>
            <a:off x="0" y="75291"/>
            <a:ext cx="12192000" cy="328121"/>
          </a:xfrm>
          <a:prstGeom prst="rect">
            <a:avLst/>
          </a:prstGeom>
          <a:noFill/>
        </p:spPr>
        <p:txBody>
          <a:bodyPr wrap="square" rtlCol="0">
            <a:noAutofit/>
          </a:bodyPr>
          <a:lstStyle/>
          <a:p>
            <a:r>
              <a:rPr lang="de-DE" sz="1400" dirty="0" smtClean="0"/>
              <a:t>Die USA haben einen absoluten Kostenvorteil in der Produktion von Weizen, da sie pro Jahr mehr Weizen produzieren können als Deutschland. </a:t>
            </a:r>
            <a:endParaRPr lang="de-DE" sz="1400" dirty="0"/>
          </a:p>
        </p:txBody>
      </p:sp>
      <p:sp>
        <p:nvSpPr>
          <p:cNvPr id="6" name="Textfeld 5"/>
          <p:cNvSpPr txBox="1">
            <a:spLocks/>
          </p:cNvSpPr>
          <p:nvPr/>
        </p:nvSpPr>
        <p:spPr>
          <a:xfrm>
            <a:off x="0" y="447781"/>
            <a:ext cx="12192000" cy="328121"/>
          </a:xfrm>
          <a:prstGeom prst="rect">
            <a:avLst/>
          </a:prstGeom>
          <a:noFill/>
        </p:spPr>
        <p:txBody>
          <a:bodyPr wrap="square" rtlCol="0">
            <a:noAutofit/>
          </a:bodyPr>
          <a:lstStyle/>
          <a:p>
            <a:r>
              <a:rPr lang="de-DE" sz="1400" dirty="0" smtClean="0"/>
              <a:t>Bei Autos unterscheiden sich beide Länder in ihren </a:t>
            </a:r>
            <a:r>
              <a:rPr lang="de-DE" sz="1400" dirty="0" err="1" smtClean="0"/>
              <a:t>Produktivitäten</a:t>
            </a:r>
            <a:r>
              <a:rPr lang="de-DE" sz="1400" dirty="0" smtClean="0"/>
              <a:t> pro Jahr nicht. Damit hat hier kein Land einen absoluten Vorteil</a:t>
            </a:r>
            <a:endParaRPr lang="de-DE" sz="1400" dirty="0"/>
          </a:p>
        </p:txBody>
      </p:sp>
      <p:sp>
        <p:nvSpPr>
          <p:cNvPr id="7" name="Textfeld 6"/>
          <p:cNvSpPr txBox="1">
            <a:spLocks/>
          </p:cNvSpPr>
          <p:nvPr/>
        </p:nvSpPr>
        <p:spPr>
          <a:xfrm>
            <a:off x="0" y="820271"/>
            <a:ext cx="12192000" cy="494001"/>
          </a:xfrm>
          <a:prstGeom prst="rect">
            <a:avLst/>
          </a:prstGeom>
          <a:noFill/>
        </p:spPr>
        <p:txBody>
          <a:bodyPr wrap="square" rtlCol="0">
            <a:noAutofit/>
          </a:bodyPr>
          <a:lstStyle/>
          <a:p>
            <a:r>
              <a:rPr lang="de-DE" sz="1400" dirty="0" smtClean="0"/>
              <a:t>Vom absoluten Standpunkt aus gesehen können die USA damit beide Güter mindestens so gut produzieren wie Deutschland, und es gibt keinen Anreiz für eine Arbeitsteilung</a:t>
            </a:r>
            <a:endParaRPr lang="de-DE" sz="1400" dirty="0"/>
          </a:p>
        </p:txBody>
      </p:sp>
      <p:sp>
        <p:nvSpPr>
          <p:cNvPr id="8" name="Textfeld 7"/>
          <p:cNvSpPr txBox="1">
            <a:spLocks/>
          </p:cNvSpPr>
          <p:nvPr/>
        </p:nvSpPr>
        <p:spPr>
          <a:xfrm>
            <a:off x="0" y="1439029"/>
            <a:ext cx="12192000" cy="786103"/>
          </a:xfrm>
          <a:prstGeom prst="rect">
            <a:avLst/>
          </a:prstGeom>
          <a:noFill/>
        </p:spPr>
        <p:txBody>
          <a:bodyPr wrap="square" rtlCol="0">
            <a:noAutofit/>
          </a:bodyPr>
          <a:lstStyle/>
          <a:p>
            <a:r>
              <a:rPr lang="de-DE" sz="1400" dirty="0" smtClean="0"/>
              <a:t>Messen wir die Produktion allerdings in Einheiten des jeweils anderen Gutes, sieht es anderes aus. Wir fragen uns also, auf wie viel Weizen wir für ein zusätzliches Auto verzichten müssen. Dies ist wieder unser Opportunitätskostenargument. Wir vergleichen die beiden Alternativen „Produktion von Autos“ und „Produktion von Weizen“ miteinander.</a:t>
            </a:r>
            <a:endParaRPr lang="de-DE" sz="1400" dirty="0"/>
          </a:p>
        </p:txBody>
      </p:sp>
      <p:sp>
        <p:nvSpPr>
          <p:cNvPr id="9" name="Textfeld 8"/>
          <p:cNvSpPr txBox="1">
            <a:spLocks/>
          </p:cNvSpPr>
          <p:nvPr/>
        </p:nvSpPr>
        <p:spPr>
          <a:xfrm>
            <a:off x="-8966" y="3889811"/>
            <a:ext cx="12192000" cy="328121"/>
          </a:xfrm>
          <a:prstGeom prst="rect">
            <a:avLst/>
          </a:prstGeom>
          <a:noFill/>
        </p:spPr>
        <p:txBody>
          <a:bodyPr wrap="square" rtlCol="0">
            <a:noAutofit/>
          </a:bodyPr>
          <a:lstStyle/>
          <a:p>
            <a:r>
              <a:rPr lang="de-DE" sz="1400" dirty="0" smtClean="0"/>
              <a:t>Die USA müssen damit für 1 Auto auf 2,5 Tonnen Weizen verzichten, während Deutschland für 1 Auto nur auf 1 Tonne Weizen.</a:t>
            </a:r>
            <a:endParaRPr lang="de-DE" sz="1400" dirty="0"/>
          </a:p>
        </p:txBody>
      </p:sp>
      <p:sp>
        <p:nvSpPr>
          <p:cNvPr id="10" name="Textfeld 9"/>
          <p:cNvSpPr txBox="1">
            <a:spLocks/>
          </p:cNvSpPr>
          <p:nvPr/>
        </p:nvSpPr>
        <p:spPr>
          <a:xfrm>
            <a:off x="0" y="2185097"/>
            <a:ext cx="12192000" cy="328121"/>
          </a:xfrm>
          <a:prstGeom prst="rect">
            <a:avLst/>
          </a:prstGeom>
          <a:noFill/>
        </p:spPr>
        <p:txBody>
          <a:bodyPr wrap="square" rtlCol="0">
            <a:noAutofit/>
          </a:bodyPr>
          <a:lstStyle/>
          <a:p>
            <a:r>
              <a:rPr lang="de-DE" sz="1400" dirty="0" smtClean="0"/>
              <a:t>Da es sich um eine lineare Produktionstechnologie handelt können wir einfach die maximalen Produktionsmengen in Relation zueinander setzen.</a:t>
            </a:r>
            <a:endParaRPr lang="de-DE" sz="1400" dirty="0"/>
          </a:p>
        </p:txBody>
      </p:sp>
      <p:sp>
        <p:nvSpPr>
          <p:cNvPr id="11" name="Textfeld 10"/>
          <p:cNvSpPr txBox="1">
            <a:spLocks/>
          </p:cNvSpPr>
          <p:nvPr/>
        </p:nvSpPr>
        <p:spPr>
          <a:xfrm>
            <a:off x="0" y="2516501"/>
            <a:ext cx="12192000" cy="328121"/>
          </a:xfrm>
          <a:prstGeom prst="rect">
            <a:avLst/>
          </a:prstGeom>
          <a:noFill/>
        </p:spPr>
        <p:txBody>
          <a:bodyPr wrap="square" rtlCol="0">
            <a:noAutofit/>
          </a:bodyPr>
          <a:lstStyle/>
          <a:p>
            <a:r>
              <a:rPr lang="de-DE" sz="1400" dirty="0" smtClean="0"/>
              <a:t>Mathematisch bedeutet dies die Steigung der Transformationskurve zu berechnen</a:t>
            </a:r>
            <a:endParaRPr lang="de-DE" sz="1400" dirty="0"/>
          </a:p>
        </p:txBody>
      </p:sp>
      <p:sp>
        <p:nvSpPr>
          <p:cNvPr id="12" name="Textfeld 11"/>
          <p:cNvSpPr txBox="1">
            <a:spLocks/>
          </p:cNvSpPr>
          <p:nvPr/>
        </p:nvSpPr>
        <p:spPr>
          <a:xfrm>
            <a:off x="0" y="2807139"/>
            <a:ext cx="12192000" cy="328121"/>
          </a:xfrm>
          <a:prstGeom prst="rect">
            <a:avLst/>
          </a:prstGeom>
          <a:noFill/>
        </p:spPr>
        <p:txBody>
          <a:bodyPr wrap="square" rtlCol="0">
            <a:noAutofit/>
          </a:bodyPr>
          <a:lstStyle/>
          <a:p>
            <a:r>
              <a:rPr lang="de-DE" sz="1400" dirty="0" smtClean="0"/>
              <a:t>In den USA entsprechen 4 Autos 10 Tonen Weizen. Damit entspricht 1 Auto 10/4=2,5 Tonnen Weizen. </a:t>
            </a:r>
            <a:endParaRPr lang="de-DE" sz="1400" dirty="0"/>
          </a:p>
        </p:txBody>
      </p:sp>
      <p:sp>
        <p:nvSpPr>
          <p:cNvPr id="13" name="Textfeld 12"/>
          <p:cNvSpPr txBox="1">
            <a:spLocks/>
          </p:cNvSpPr>
          <p:nvPr/>
        </p:nvSpPr>
        <p:spPr>
          <a:xfrm>
            <a:off x="-8966" y="4202592"/>
            <a:ext cx="12192000" cy="328121"/>
          </a:xfrm>
          <a:prstGeom prst="rect">
            <a:avLst/>
          </a:prstGeom>
          <a:noFill/>
        </p:spPr>
        <p:txBody>
          <a:bodyPr wrap="square" rtlCol="0">
            <a:noAutofit/>
          </a:bodyPr>
          <a:lstStyle/>
          <a:p>
            <a:r>
              <a:rPr lang="de-DE" sz="1400" dirty="0" smtClean="0"/>
              <a:t>Daher hat Deutschland einen komparativen Vorteil in der Produktion von Autos, da pro Auto auf weniger Weizen verzichtet werden muss (1&gt;2,5)</a:t>
            </a:r>
            <a:endParaRPr lang="de-DE" sz="1400" dirty="0"/>
          </a:p>
        </p:txBody>
      </p:sp>
      <p:sp>
        <p:nvSpPr>
          <p:cNvPr id="14" name="Textfeld 13"/>
          <p:cNvSpPr txBox="1">
            <a:spLocks/>
          </p:cNvSpPr>
          <p:nvPr/>
        </p:nvSpPr>
        <p:spPr>
          <a:xfrm>
            <a:off x="0" y="3072693"/>
            <a:ext cx="12192000" cy="328121"/>
          </a:xfrm>
          <a:prstGeom prst="rect">
            <a:avLst/>
          </a:prstGeom>
          <a:noFill/>
        </p:spPr>
        <p:txBody>
          <a:bodyPr wrap="square" rtlCol="0">
            <a:noAutofit/>
          </a:bodyPr>
          <a:lstStyle/>
          <a:p>
            <a:r>
              <a:rPr lang="de-DE" sz="1400" dirty="0" smtClean="0"/>
              <a:t>In den USA sind damit die komparativen Kosten für 1 Auto 2,5 Tonnen Weizen und für 1 Tonne Weizen 4/10=1/2,5=0,4 Autos </a:t>
            </a:r>
            <a:endParaRPr lang="de-DE" sz="1400" dirty="0"/>
          </a:p>
        </p:txBody>
      </p:sp>
      <p:sp>
        <p:nvSpPr>
          <p:cNvPr id="15" name="Textfeld 14"/>
          <p:cNvSpPr txBox="1">
            <a:spLocks/>
          </p:cNvSpPr>
          <p:nvPr/>
        </p:nvSpPr>
        <p:spPr>
          <a:xfrm>
            <a:off x="-8966" y="3356228"/>
            <a:ext cx="12192000" cy="328121"/>
          </a:xfrm>
          <a:prstGeom prst="rect">
            <a:avLst/>
          </a:prstGeom>
          <a:noFill/>
        </p:spPr>
        <p:txBody>
          <a:bodyPr wrap="square" rtlCol="0">
            <a:noAutofit/>
          </a:bodyPr>
          <a:lstStyle/>
          <a:p>
            <a:r>
              <a:rPr lang="de-DE" sz="1400" dirty="0" smtClean="0"/>
              <a:t>In Deutschland entsprechen 4 Autos 4 Tonnen Weizen. Damit entspricht 1 Auto 4/4=1 Tonne Weizen. </a:t>
            </a:r>
            <a:endParaRPr lang="de-DE" sz="1400" dirty="0"/>
          </a:p>
        </p:txBody>
      </p:sp>
      <p:sp>
        <p:nvSpPr>
          <p:cNvPr id="16" name="Textfeld 15"/>
          <p:cNvSpPr txBox="1">
            <a:spLocks/>
          </p:cNvSpPr>
          <p:nvPr/>
        </p:nvSpPr>
        <p:spPr>
          <a:xfrm>
            <a:off x="-8966" y="3621782"/>
            <a:ext cx="12192000" cy="328121"/>
          </a:xfrm>
          <a:prstGeom prst="rect">
            <a:avLst/>
          </a:prstGeom>
          <a:noFill/>
        </p:spPr>
        <p:txBody>
          <a:bodyPr wrap="square" rtlCol="0">
            <a:noAutofit/>
          </a:bodyPr>
          <a:lstStyle/>
          <a:p>
            <a:r>
              <a:rPr lang="de-DE" sz="1400" dirty="0" smtClean="0"/>
              <a:t>In Deutschland sind damit die komparativen Kosten für 1 Auto 1 Tonne Weizen und für 1 Tonne Weizen 4/4=1 Auto </a:t>
            </a:r>
            <a:endParaRPr lang="de-DE" sz="1400" dirty="0"/>
          </a:p>
        </p:txBody>
      </p:sp>
      <p:sp>
        <p:nvSpPr>
          <p:cNvPr id="17" name="Textfeld 16"/>
          <p:cNvSpPr txBox="1">
            <a:spLocks/>
          </p:cNvSpPr>
          <p:nvPr/>
        </p:nvSpPr>
        <p:spPr>
          <a:xfrm>
            <a:off x="-17932" y="5148040"/>
            <a:ext cx="12192000" cy="532020"/>
          </a:xfrm>
          <a:prstGeom prst="rect">
            <a:avLst/>
          </a:prstGeom>
          <a:noFill/>
        </p:spPr>
        <p:txBody>
          <a:bodyPr wrap="square" rtlCol="0">
            <a:noAutofit/>
          </a:bodyPr>
          <a:lstStyle/>
          <a:p>
            <a:r>
              <a:rPr lang="de-DE" sz="1400" dirty="0" smtClean="0"/>
              <a:t>Hat man also lineare Produktionsfunktionen und damit Geraden als Transformationskurven, so gilt immer, dass, wenn dass eine Land einen komparativen Vorteil in der Produktion eines Gutes hat, so muss das andere Land einen komparativen Vorteil in der Produktion des anderen Gutes haben!    </a:t>
            </a:r>
            <a:endParaRPr lang="de-DE" sz="1400" dirty="0"/>
          </a:p>
        </p:txBody>
      </p:sp>
      <p:sp>
        <p:nvSpPr>
          <p:cNvPr id="18" name="Textfeld 17"/>
          <p:cNvSpPr txBox="1">
            <a:spLocks/>
          </p:cNvSpPr>
          <p:nvPr/>
        </p:nvSpPr>
        <p:spPr>
          <a:xfrm>
            <a:off x="47065" y="5845779"/>
            <a:ext cx="12192000" cy="328121"/>
          </a:xfrm>
          <a:prstGeom prst="rect">
            <a:avLst/>
          </a:prstGeom>
          <a:noFill/>
        </p:spPr>
        <p:txBody>
          <a:bodyPr wrap="square" rtlCol="0">
            <a:noAutofit/>
          </a:bodyPr>
          <a:lstStyle/>
          <a:p>
            <a:r>
              <a:rPr lang="de-DE" sz="1400" dirty="0" smtClean="0"/>
              <a:t>Gehen Sie diese Argumentation bitte langsam, auch mit selbst gewählten Zahlen, durch!</a:t>
            </a:r>
            <a:endParaRPr lang="de-DE" sz="1400" dirty="0"/>
          </a:p>
        </p:txBody>
      </p:sp>
      <p:sp>
        <p:nvSpPr>
          <p:cNvPr id="19" name="Textfeld 18"/>
          <p:cNvSpPr txBox="1">
            <a:spLocks/>
          </p:cNvSpPr>
          <p:nvPr/>
        </p:nvSpPr>
        <p:spPr>
          <a:xfrm>
            <a:off x="47065" y="6237910"/>
            <a:ext cx="12192000" cy="328121"/>
          </a:xfrm>
          <a:prstGeom prst="rect">
            <a:avLst/>
          </a:prstGeom>
          <a:noFill/>
        </p:spPr>
        <p:txBody>
          <a:bodyPr wrap="square" rtlCol="0">
            <a:noAutofit/>
          </a:bodyPr>
          <a:lstStyle/>
          <a:p>
            <a:r>
              <a:rPr lang="de-DE" sz="1400" dirty="0" smtClean="0"/>
              <a:t>So einfach es beim durchlesen klingt, so schwierig ist es diese Argumentation anhand eines neuen Beispiels selbst im Detail wiederzugeben!</a:t>
            </a:r>
            <a:endParaRPr lang="de-DE" sz="1400" dirty="0"/>
          </a:p>
        </p:txBody>
      </p:sp>
      <p:sp>
        <p:nvSpPr>
          <p:cNvPr id="20" name="Textfeld 19"/>
          <p:cNvSpPr txBox="1">
            <a:spLocks/>
          </p:cNvSpPr>
          <p:nvPr/>
        </p:nvSpPr>
        <p:spPr>
          <a:xfrm>
            <a:off x="0" y="4511982"/>
            <a:ext cx="12192000" cy="328121"/>
          </a:xfrm>
          <a:prstGeom prst="rect">
            <a:avLst/>
          </a:prstGeom>
          <a:noFill/>
        </p:spPr>
        <p:txBody>
          <a:bodyPr wrap="square" rtlCol="0">
            <a:noAutofit/>
          </a:bodyPr>
          <a:lstStyle/>
          <a:p>
            <a:r>
              <a:rPr lang="de-DE" sz="1400" dirty="0" smtClean="0"/>
              <a:t>Umgekehrt müssen die USA für 1 Tonne Weizen nur auf 0,4 Autos verzichten, während Deutschland für 1 Tonne Weizen auf 1 Auto verzichten muss (0,4&lt;1)</a:t>
            </a:r>
            <a:endParaRPr lang="de-DE" sz="1400" dirty="0"/>
          </a:p>
        </p:txBody>
      </p:sp>
      <p:sp>
        <p:nvSpPr>
          <p:cNvPr id="21" name="Textfeld 20"/>
          <p:cNvSpPr txBox="1">
            <a:spLocks/>
          </p:cNvSpPr>
          <p:nvPr/>
        </p:nvSpPr>
        <p:spPr>
          <a:xfrm>
            <a:off x="-8966" y="4838650"/>
            <a:ext cx="12192000" cy="328121"/>
          </a:xfrm>
          <a:prstGeom prst="rect">
            <a:avLst/>
          </a:prstGeom>
          <a:noFill/>
        </p:spPr>
        <p:txBody>
          <a:bodyPr wrap="square" rtlCol="0">
            <a:noAutofit/>
          </a:bodyPr>
          <a:lstStyle/>
          <a:p>
            <a:r>
              <a:rPr lang="de-DE" sz="1400" dirty="0" smtClean="0"/>
              <a:t>Daher haben die USA einen komparativen Vorteil in der Produktion von Weizen</a:t>
            </a:r>
            <a:endParaRPr lang="de-DE" sz="1400" dirty="0"/>
          </a:p>
        </p:txBody>
      </p:sp>
    </p:spTree>
    <p:extLst>
      <p:ext uri="{BB962C8B-B14F-4D97-AF65-F5344CB8AC3E}">
        <p14:creationId xmlns:p14="http://schemas.microsoft.com/office/powerpoint/2010/main" val="2939784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a:spLocks/>
          </p:cNvSpPr>
          <p:nvPr/>
        </p:nvSpPr>
        <p:spPr>
          <a:xfrm>
            <a:off x="0" y="135803"/>
            <a:ext cx="12192000" cy="529826"/>
          </a:xfrm>
          <a:prstGeom prst="rect">
            <a:avLst/>
          </a:prstGeom>
          <a:noFill/>
        </p:spPr>
        <p:txBody>
          <a:bodyPr wrap="square" rtlCol="0">
            <a:noAutofit/>
          </a:bodyPr>
          <a:lstStyle/>
          <a:p>
            <a:r>
              <a:rPr lang="de-DE" sz="1400" dirty="0" smtClean="0"/>
              <a:t>Zur </a:t>
            </a:r>
            <a:r>
              <a:rPr lang="de-DE" sz="1400" dirty="0"/>
              <a:t>B</a:t>
            </a:r>
            <a:r>
              <a:rPr lang="de-DE" sz="1400" dirty="0" smtClean="0"/>
              <a:t>estimmung der gemeinsamen Transformationskurve fragt man sich zuerst, wieviel Autos beide zusammen produzieren können, wenn die gesamte Arbeit in die Autoproduktion gesteckt wird </a:t>
            </a:r>
            <a:endParaRPr lang="de-DE" sz="1400" dirty="0"/>
          </a:p>
        </p:txBody>
      </p:sp>
      <p:sp>
        <p:nvSpPr>
          <p:cNvPr id="23" name="Textfeld 22"/>
          <p:cNvSpPr txBox="1">
            <a:spLocks/>
          </p:cNvSpPr>
          <p:nvPr/>
        </p:nvSpPr>
        <p:spPr>
          <a:xfrm>
            <a:off x="0" y="561169"/>
            <a:ext cx="6541994" cy="337086"/>
          </a:xfrm>
          <a:prstGeom prst="rect">
            <a:avLst/>
          </a:prstGeom>
          <a:noFill/>
        </p:spPr>
        <p:txBody>
          <a:bodyPr wrap="square" rtlCol="0">
            <a:noAutofit/>
          </a:bodyPr>
          <a:lstStyle/>
          <a:p>
            <a:r>
              <a:rPr lang="de-DE" sz="1400" dirty="0" smtClean="0"/>
              <a:t>Dies sind in Deutschland 4 Autos und in USA 4 Autos und damit 4+4=8 Autos</a:t>
            </a:r>
            <a:endParaRPr lang="de-DE" sz="1400" dirty="0"/>
          </a:p>
        </p:txBody>
      </p:sp>
      <p:sp>
        <p:nvSpPr>
          <p:cNvPr id="24" name="Textfeld 23"/>
          <p:cNvSpPr txBox="1">
            <a:spLocks/>
          </p:cNvSpPr>
          <p:nvPr/>
        </p:nvSpPr>
        <p:spPr>
          <a:xfrm>
            <a:off x="53788" y="3193672"/>
            <a:ext cx="3128235" cy="337086"/>
          </a:xfrm>
          <a:prstGeom prst="rect">
            <a:avLst/>
          </a:prstGeom>
          <a:noFill/>
        </p:spPr>
        <p:txBody>
          <a:bodyPr wrap="square" rtlCol="0">
            <a:noAutofit/>
          </a:bodyPr>
          <a:lstStyle/>
          <a:p>
            <a:r>
              <a:rPr lang="de-DE" sz="1400" dirty="0" smtClean="0"/>
              <a:t>Gemeinsame maximale Autoproduktion </a:t>
            </a:r>
            <a:endParaRPr lang="de-DE" sz="1400" dirty="0"/>
          </a:p>
        </p:txBody>
      </p:sp>
      <p:sp>
        <p:nvSpPr>
          <p:cNvPr id="30" name="Textfeld 29"/>
          <p:cNvSpPr txBox="1">
            <a:spLocks/>
          </p:cNvSpPr>
          <p:nvPr/>
        </p:nvSpPr>
        <p:spPr>
          <a:xfrm>
            <a:off x="0" y="764186"/>
            <a:ext cx="12192000" cy="337086"/>
          </a:xfrm>
          <a:prstGeom prst="rect">
            <a:avLst/>
          </a:prstGeom>
          <a:noFill/>
        </p:spPr>
        <p:txBody>
          <a:bodyPr wrap="square" rtlCol="0">
            <a:noAutofit/>
          </a:bodyPr>
          <a:lstStyle/>
          <a:p>
            <a:r>
              <a:rPr lang="de-DE" sz="1400" dirty="0" smtClean="0"/>
              <a:t>Jetzt fragt man sich, welches Land für die 1 Tonne Weizen auf weniger Autos verzichten muss.</a:t>
            </a:r>
            <a:endParaRPr lang="de-DE" sz="1400" dirty="0"/>
          </a:p>
        </p:txBody>
      </p:sp>
      <p:sp>
        <p:nvSpPr>
          <p:cNvPr id="31" name="Textfeld 30"/>
          <p:cNvSpPr txBox="1">
            <a:spLocks/>
          </p:cNvSpPr>
          <p:nvPr/>
        </p:nvSpPr>
        <p:spPr>
          <a:xfrm>
            <a:off x="0" y="1017000"/>
            <a:ext cx="5428134" cy="337086"/>
          </a:xfrm>
          <a:prstGeom prst="rect">
            <a:avLst/>
          </a:prstGeom>
          <a:noFill/>
        </p:spPr>
        <p:txBody>
          <a:bodyPr wrap="square" rtlCol="0">
            <a:noAutofit/>
          </a:bodyPr>
          <a:lstStyle/>
          <a:p>
            <a:r>
              <a:rPr lang="de-DE" sz="1400" dirty="0" smtClean="0"/>
              <a:t>Diese Frage wurde bei der Bestimmung der komparativen Kosten geklärt</a:t>
            </a:r>
            <a:endParaRPr lang="de-DE" sz="1400" dirty="0"/>
          </a:p>
        </p:txBody>
      </p:sp>
      <p:sp>
        <p:nvSpPr>
          <p:cNvPr id="32" name="Textfeld 31"/>
          <p:cNvSpPr txBox="1">
            <a:spLocks/>
          </p:cNvSpPr>
          <p:nvPr/>
        </p:nvSpPr>
        <p:spPr>
          <a:xfrm>
            <a:off x="5388687" y="1023219"/>
            <a:ext cx="6692152" cy="337086"/>
          </a:xfrm>
          <a:prstGeom prst="rect">
            <a:avLst/>
          </a:prstGeom>
          <a:noFill/>
        </p:spPr>
        <p:txBody>
          <a:bodyPr wrap="square" rtlCol="0">
            <a:noAutofit/>
          </a:bodyPr>
          <a:lstStyle/>
          <a:p>
            <a:r>
              <a:rPr lang="de-DE" sz="1400" dirty="0" smtClean="0"/>
              <a:t>Für 1 Tonne Weizen müssen die USA mit 0,4 Autos auf weniger verzichten als Deutschland                                  						     mit 1 Auto</a:t>
            </a:r>
            <a:endParaRPr lang="de-DE" sz="1400" dirty="0"/>
          </a:p>
        </p:txBody>
      </p:sp>
      <p:sp>
        <p:nvSpPr>
          <p:cNvPr id="33" name="Textfeld 32"/>
          <p:cNvSpPr txBox="1">
            <a:spLocks/>
          </p:cNvSpPr>
          <p:nvPr/>
        </p:nvSpPr>
        <p:spPr>
          <a:xfrm>
            <a:off x="0" y="1243358"/>
            <a:ext cx="8458200" cy="337086"/>
          </a:xfrm>
          <a:prstGeom prst="rect">
            <a:avLst/>
          </a:prstGeom>
          <a:noFill/>
        </p:spPr>
        <p:txBody>
          <a:bodyPr wrap="square" rtlCol="0">
            <a:noAutofit/>
          </a:bodyPr>
          <a:lstStyle/>
          <a:p>
            <a:r>
              <a:rPr lang="de-DE" sz="1400" dirty="0" smtClean="0"/>
              <a:t>Damit werden die USA ausgehend von dem Maximalwert von 8 Autos mit der Produktion von Weizen beginnen</a:t>
            </a:r>
            <a:endParaRPr lang="de-DE" sz="1400" dirty="0"/>
          </a:p>
        </p:txBody>
      </p:sp>
      <p:sp>
        <p:nvSpPr>
          <p:cNvPr id="34" name="Textfeld 33"/>
          <p:cNvSpPr txBox="1">
            <a:spLocks/>
          </p:cNvSpPr>
          <p:nvPr/>
        </p:nvSpPr>
        <p:spPr>
          <a:xfrm>
            <a:off x="0" y="1491668"/>
            <a:ext cx="8458200" cy="337086"/>
          </a:xfrm>
          <a:prstGeom prst="rect">
            <a:avLst/>
          </a:prstGeom>
          <a:noFill/>
        </p:spPr>
        <p:txBody>
          <a:bodyPr wrap="square" rtlCol="0">
            <a:noAutofit/>
          </a:bodyPr>
          <a:lstStyle/>
          <a:p>
            <a:r>
              <a:rPr lang="de-DE" sz="1400" dirty="0" smtClean="0"/>
              <a:t>Allerdings können die USA dies nur bis zur </a:t>
            </a:r>
            <a:r>
              <a:rPr lang="de-DE" sz="1400" dirty="0" err="1" smtClean="0"/>
              <a:t>Kapatitäzgrenze</a:t>
            </a:r>
            <a:r>
              <a:rPr lang="de-DE" sz="1400" dirty="0" smtClean="0"/>
              <a:t> von 10 Tonnen Weizen machen.</a:t>
            </a:r>
            <a:endParaRPr lang="de-DE" sz="1400" dirty="0"/>
          </a:p>
        </p:txBody>
      </p:sp>
      <p:sp>
        <p:nvSpPr>
          <p:cNvPr id="35" name="Textfeld 34"/>
          <p:cNvSpPr txBox="1">
            <a:spLocks/>
          </p:cNvSpPr>
          <p:nvPr/>
        </p:nvSpPr>
        <p:spPr>
          <a:xfrm>
            <a:off x="0" y="1767368"/>
            <a:ext cx="12192000" cy="337086"/>
          </a:xfrm>
          <a:prstGeom prst="rect">
            <a:avLst/>
          </a:prstGeom>
          <a:noFill/>
        </p:spPr>
        <p:txBody>
          <a:bodyPr wrap="square" rtlCol="0">
            <a:noAutofit/>
          </a:bodyPr>
          <a:lstStyle/>
          <a:p>
            <a:r>
              <a:rPr lang="de-DE" sz="1400" dirty="0" smtClean="0"/>
              <a:t>Dies bedeutet, dass für die gemeinsame Transformationskurve die Transformationskurve der USA (blau) nach oben geschoben wird</a:t>
            </a:r>
            <a:endParaRPr lang="de-DE" sz="1400" dirty="0"/>
          </a:p>
        </p:txBody>
      </p:sp>
      <p:pic>
        <p:nvPicPr>
          <p:cNvPr id="44" name="Grafik 43"/>
          <p:cNvPicPr>
            <a:picLocks noChangeAspect="1"/>
          </p:cNvPicPr>
          <p:nvPr/>
        </p:nvPicPr>
        <p:blipFill>
          <a:blip r:embed="rId2"/>
          <a:stretch>
            <a:fillRect/>
          </a:stretch>
        </p:blipFill>
        <p:spPr>
          <a:xfrm>
            <a:off x="3240000" y="2880000"/>
            <a:ext cx="4389500" cy="2712955"/>
          </a:xfrm>
          <a:prstGeom prst="rect">
            <a:avLst/>
          </a:prstGeom>
        </p:spPr>
      </p:pic>
      <p:pic>
        <p:nvPicPr>
          <p:cNvPr id="45" name="Grafik 44"/>
          <p:cNvPicPr>
            <a:picLocks noChangeAspect="1"/>
          </p:cNvPicPr>
          <p:nvPr/>
        </p:nvPicPr>
        <p:blipFill>
          <a:blip r:embed="rId3"/>
          <a:stretch>
            <a:fillRect/>
          </a:stretch>
        </p:blipFill>
        <p:spPr>
          <a:xfrm>
            <a:off x="3240000" y="2880000"/>
            <a:ext cx="4389500" cy="2712955"/>
          </a:xfrm>
          <a:prstGeom prst="rect">
            <a:avLst/>
          </a:prstGeom>
        </p:spPr>
      </p:pic>
      <p:graphicFrame>
        <p:nvGraphicFramePr>
          <p:cNvPr id="46" name="Diagramm 45">
            <a:extLst>
              <a:ext uri="{FF2B5EF4-FFF2-40B4-BE49-F238E27FC236}">
                <a16:creationId xmlns:a16="http://schemas.microsoft.com/office/drawing/2014/main" id="{101281B2-2192-408C-BA75-194444D8AC29}"/>
              </a:ext>
            </a:extLst>
          </p:cNvPr>
          <p:cNvGraphicFramePr>
            <a:graphicFrameLocks/>
          </p:cNvGraphicFramePr>
          <p:nvPr>
            <p:extLst>
              <p:ext uri="{D42A27DB-BD31-4B8C-83A1-F6EECF244321}">
                <p14:modId xmlns:p14="http://schemas.microsoft.com/office/powerpoint/2010/main" val="919667276"/>
              </p:ext>
            </p:extLst>
          </p:nvPr>
        </p:nvGraphicFramePr>
        <p:xfrm>
          <a:off x="3240000" y="2880000"/>
          <a:ext cx="4389120" cy="2714625"/>
        </p:xfrm>
        <a:graphic>
          <a:graphicData uri="http://schemas.openxmlformats.org/drawingml/2006/chart">
            <c:chart xmlns:c="http://schemas.openxmlformats.org/drawingml/2006/chart" xmlns:r="http://schemas.openxmlformats.org/officeDocument/2006/relationships" r:id="rId4"/>
          </a:graphicData>
        </a:graphic>
      </p:graphicFrame>
      <p:sp>
        <p:nvSpPr>
          <p:cNvPr id="49" name="Textfeld 48"/>
          <p:cNvSpPr txBox="1">
            <a:spLocks/>
          </p:cNvSpPr>
          <p:nvPr/>
        </p:nvSpPr>
        <p:spPr>
          <a:xfrm>
            <a:off x="0" y="2070315"/>
            <a:ext cx="12192000" cy="541532"/>
          </a:xfrm>
          <a:prstGeom prst="rect">
            <a:avLst/>
          </a:prstGeom>
          <a:noFill/>
        </p:spPr>
        <p:txBody>
          <a:bodyPr wrap="square" rtlCol="0">
            <a:noAutofit/>
          </a:bodyPr>
          <a:lstStyle/>
          <a:p>
            <a:r>
              <a:rPr lang="de-DE" sz="1400" dirty="0" smtClean="0"/>
              <a:t>Ist die Kapazitätsgrenze der USA von 10 Tonnen Weizen erreicht, so muss für die weitere Produktion von Weizen Deutschland aufkommen, auch wenn Deutschland einen komparativen Nachteil in der Produktion von Weizen hat </a:t>
            </a:r>
            <a:endParaRPr lang="de-DE" sz="1400" dirty="0"/>
          </a:p>
        </p:txBody>
      </p:sp>
      <p:sp>
        <p:nvSpPr>
          <p:cNvPr id="50" name="Textfeld 49"/>
          <p:cNvSpPr txBox="1">
            <a:spLocks/>
          </p:cNvSpPr>
          <p:nvPr/>
        </p:nvSpPr>
        <p:spPr>
          <a:xfrm>
            <a:off x="0" y="2552958"/>
            <a:ext cx="12192000" cy="337086"/>
          </a:xfrm>
          <a:prstGeom prst="rect">
            <a:avLst/>
          </a:prstGeom>
          <a:noFill/>
        </p:spPr>
        <p:txBody>
          <a:bodyPr wrap="square" rtlCol="0">
            <a:noAutofit/>
          </a:bodyPr>
          <a:lstStyle/>
          <a:p>
            <a:r>
              <a:rPr lang="de-DE" sz="1400" dirty="0" smtClean="0"/>
              <a:t>Dies bedeutet, dass für die gemeinsame Transformationskurve die Transformationskurve von Deutschland (orange) nach rechts geschoben wird</a:t>
            </a:r>
            <a:endParaRPr lang="de-DE" sz="1400" dirty="0"/>
          </a:p>
        </p:txBody>
      </p:sp>
      <p:cxnSp>
        <p:nvCxnSpPr>
          <p:cNvPr id="3" name="Gerade Verbindung mit Pfeil 2"/>
          <p:cNvCxnSpPr/>
          <p:nvPr/>
        </p:nvCxnSpPr>
        <p:spPr>
          <a:xfrm>
            <a:off x="3062749" y="3362215"/>
            <a:ext cx="527797" cy="2567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Gerade Verbindung mit Pfeil 35"/>
          <p:cNvCxnSpPr/>
          <p:nvPr/>
        </p:nvCxnSpPr>
        <p:spPr>
          <a:xfrm flipH="1" flipV="1">
            <a:off x="4430806" y="3921497"/>
            <a:ext cx="4483" cy="27901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Gerade Verbindung mit Pfeil 46"/>
          <p:cNvCxnSpPr/>
          <p:nvPr/>
        </p:nvCxnSpPr>
        <p:spPr>
          <a:xfrm>
            <a:off x="4695267" y="4549515"/>
            <a:ext cx="1745874" cy="2248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Textfeld 52"/>
          <p:cNvSpPr txBox="1">
            <a:spLocks/>
          </p:cNvSpPr>
          <p:nvPr/>
        </p:nvSpPr>
        <p:spPr>
          <a:xfrm>
            <a:off x="7806371" y="2900140"/>
            <a:ext cx="3987053" cy="784353"/>
          </a:xfrm>
          <a:prstGeom prst="rect">
            <a:avLst/>
          </a:prstGeom>
          <a:noFill/>
        </p:spPr>
        <p:txBody>
          <a:bodyPr wrap="square" rtlCol="0">
            <a:noAutofit/>
          </a:bodyPr>
          <a:lstStyle/>
          <a:p>
            <a:r>
              <a:rPr lang="de-DE" sz="1400" dirty="0" smtClean="0"/>
              <a:t>Die maximale Weizenproduktion lieg damit bei</a:t>
            </a:r>
          </a:p>
          <a:p>
            <a:r>
              <a:rPr lang="de-DE" sz="1400" dirty="0" smtClean="0"/>
              <a:t>4+10=14 Tonnen</a:t>
            </a:r>
            <a:endParaRPr lang="de-DE" sz="1400" dirty="0"/>
          </a:p>
        </p:txBody>
      </p:sp>
      <p:sp>
        <p:nvSpPr>
          <p:cNvPr id="54" name="Textfeld 53"/>
          <p:cNvSpPr txBox="1">
            <a:spLocks/>
          </p:cNvSpPr>
          <p:nvPr/>
        </p:nvSpPr>
        <p:spPr>
          <a:xfrm>
            <a:off x="7507276" y="5162145"/>
            <a:ext cx="3862211" cy="337086"/>
          </a:xfrm>
          <a:prstGeom prst="rect">
            <a:avLst/>
          </a:prstGeom>
          <a:noFill/>
        </p:spPr>
        <p:txBody>
          <a:bodyPr wrap="square" rtlCol="0">
            <a:noAutofit/>
          </a:bodyPr>
          <a:lstStyle/>
          <a:p>
            <a:r>
              <a:rPr lang="de-DE" sz="1400" dirty="0" smtClean="0"/>
              <a:t>Gemeinsame maximale Weizenproduktion </a:t>
            </a:r>
            <a:endParaRPr lang="de-DE" sz="1400" dirty="0"/>
          </a:p>
        </p:txBody>
      </p:sp>
      <p:cxnSp>
        <p:nvCxnSpPr>
          <p:cNvPr id="55" name="Gerade Verbindung mit Pfeil 54"/>
          <p:cNvCxnSpPr/>
          <p:nvPr/>
        </p:nvCxnSpPr>
        <p:spPr>
          <a:xfrm flipH="1" flipV="1">
            <a:off x="7241778" y="4926276"/>
            <a:ext cx="530995" cy="28094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8" name="Textfeld 57"/>
          <p:cNvSpPr txBox="1">
            <a:spLocks/>
          </p:cNvSpPr>
          <p:nvPr/>
        </p:nvSpPr>
        <p:spPr>
          <a:xfrm>
            <a:off x="7772773" y="3457146"/>
            <a:ext cx="3987053" cy="973660"/>
          </a:xfrm>
          <a:prstGeom prst="rect">
            <a:avLst/>
          </a:prstGeom>
          <a:noFill/>
        </p:spPr>
        <p:txBody>
          <a:bodyPr wrap="square" rtlCol="0">
            <a:noAutofit/>
          </a:bodyPr>
          <a:lstStyle/>
          <a:p>
            <a:r>
              <a:rPr lang="de-DE" sz="1400" dirty="0" smtClean="0"/>
              <a:t>Die gemeinsame Transformationskurve knickt damit genau in dem Punkt ab, wo beide Länder jeweils das maximale  Produktionsniveau in dem Gut erreicht haben, in dem es den komparativen Vorteil hat</a:t>
            </a:r>
            <a:endParaRPr lang="de-DE" sz="1400" dirty="0"/>
          </a:p>
        </p:txBody>
      </p:sp>
      <p:sp>
        <p:nvSpPr>
          <p:cNvPr id="59" name="Textfeld 58"/>
          <p:cNvSpPr txBox="1">
            <a:spLocks/>
          </p:cNvSpPr>
          <p:nvPr/>
        </p:nvSpPr>
        <p:spPr>
          <a:xfrm>
            <a:off x="7807667" y="4406236"/>
            <a:ext cx="3987053" cy="564777"/>
          </a:xfrm>
          <a:prstGeom prst="rect">
            <a:avLst/>
          </a:prstGeom>
          <a:noFill/>
        </p:spPr>
        <p:txBody>
          <a:bodyPr wrap="square" rtlCol="0">
            <a:noAutofit/>
          </a:bodyPr>
          <a:lstStyle/>
          <a:p>
            <a:r>
              <a:rPr lang="de-DE" sz="1400" dirty="0" smtClean="0"/>
              <a:t>USA = 10 </a:t>
            </a:r>
            <a:r>
              <a:rPr lang="de-DE" sz="1400" dirty="0"/>
              <a:t>T</a:t>
            </a:r>
            <a:r>
              <a:rPr lang="de-DE" sz="1400" dirty="0" smtClean="0"/>
              <a:t>onnen Weizen</a:t>
            </a:r>
          </a:p>
          <a:p>
            <a:r>
              <a:rPr lang="de-DE" sz="1400" dirty="0" smtClean="0"/>
              <a:t>Deutschland = 4 Autos</a:t>
            </a:r>
            <a:endParaRPr lang="de-DE" sz="1400" dirty="0"/>
          </a:p>
        </p:txBody>
      </p:sp>
      <p:sp>
        <p:nvSpPr>
          <p:cNvPr id="60" name="Textfeld 59"/>
          <p:cNvSpPr txBox="1">
            <a:spLocks/>
          </p:cNvSpPr>
          <p:nvPr/>
        </p:nvSpPr>
        <p:spPr>
          <a:xfrm>
            <a:off x="4188759" y="3345737"/>
            <a:ext cx="3433618" cy="337086"/>
          </a:xfrm>
          <a:prstGeom prst="rect">
            <a:avLst/>
          </a:prstGeom>
          <a:noFill/>
        </p:spPr>
        <p:txBody>
          <a:bodyPr wrap="square" rtlCol="0">
            <a:noAutofit/>
          </a:bodyPr>
          <a:lstStyle/>
          <a:p>
            <a:r>
              <a:rPr lang="de-DE" sz="1400" dirty="0" smtClean="0"/>
              <a:t>USA 10 Tonnen Weizen, Deutschland 4 Autos</a:t>
            </a:r>
            <a:endParaRPr lang="de-DE" sz="1400" dirty="0"/>
          </a:p>
        </p:txBody>
      </p:sp>
      <p:cxnSp>
        <p:nvCxnSpPr>
          <p:cNvPr id="61" name="Gerade Verbindung mit Pfeil 60"/>
          <p:cNvCxnSpPr/>
          <p:nvPr/>
        </p:nvCxnSpPr>
        <p:spPr>
          <a:xfrm>
            <a:off x="5936876" y="3684493"/>
            <a:ext cx="336177" cy="4105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4" name="Textfeld 63"/>
          <p:cNvSpPr txBox="1">
            <a:spLocks/>
          </p:cNvSpPr>
          <p:nvPr/>
        </p:nvSpPr>
        <p:spPr>
          <a:xfrm>
            <a:off x="414617" y="6127036"/>
            <a:ext cx="10954869" cy="529257"/>
          </a:xfrm>
          <a:prstGeom prst="rect">
            <a:avLst/>
          </a:prstGeom>
          <a:noFill/>
        </p:spPr>
        <p:txBody>
          <a:bodyPr wrap="square" rtlCol="0">
            <a:noAutofit/>
          </a:bodyPr>
          <a:lstStyle/>
          <a:p>
            <a:r>
              <a:rPr lang="de-DE" sz="1400" dirty="0" smtClean="0"/>
              <a:t>In gleicher Weise kann man natürlich die gemeinsame Transformationskurve auch ableiten, indem man von der maximalen Weizenproduktion von 14 Tonnen Weizen ausgeht!</a:t>
            </a:r>
            <a:endParaRPr lang="de-DE" sz="1400" dirty="0"/>
          </a:p>
        </p:txBody>
      </p:sp>
    </p:spTree>
    <p:extLst>
      <p:ext uri="{BB962C8B-B14F-4D97-AF65-F5344CB8AC3E}">
        <p14:creationId xmlns:p14="http://schemas.microsoft.com/office/powerpoint/2010/main" val="1431823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4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4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59"/>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60"/>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61"/>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3" grpId="0"/>
      <p:bldP spid="24" grpId="0"/>
      <p:bldP spid="30" grpId="0"/>
      <p:bldP spid="31" grpId="0"/>
      <p:bldP spid="32" grpId="0"/>
      <p:bldP spid="33" grpId="0"/>
      <p:bldP spid="34" grpId="0"/>
      <p:bldP spid="35" grpId="0"/>
      <p:bldGraphic spid="46" grpId="0">
        <p:bldAsOne/>
      </p:bldGraphic>
      <p:bldP spid="49" grpId="0"/>
      <p:bldP spid="50" grpId="0"/>
      <p:bldP spid="53" grpId="0"/>
      <p:bldP spid="54" grpId="0"/>
      <p:bldP spid="58" grpId="0"/>
      <p:bldP spid="59" grpId="0"/>
      <p:bldP spid="60" grpId="0"/>
      <p:bldP spid="6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a:spLocks/>
          </p:cNvSpPr>
          <p:nvPr/>
        </p:nvSpPr>
        <p:spPr>
          <a:xfrm>
            <a:off x="0" y="135803"/>
            <a:ext cx="12192000" cy="402079"/>
          </a:xfrm>
          <a:prstGeom prst="rect">
            <a:avLst/>
          </a:prstGeom>
          <a:noFill/>
        </p:spPr>
        <p:txBody>
          <a:bodyPr wrap="square" rtlCol="0">
            <a:noAutofit/>
          </a:bodyPr>
          <a:lstStyle/>
          <a:p>
            <a:r>
              <a:rPr lang="de-DE" sz="1400" dirty="0" smtClean="0"/>
              <a:t>Alle Arbeiter in den USA zusammen produzieren 10 Tonnen Weizen, die Hälfte der Arbeiter produziert damit 5 Tonnen Weizen</a:t>
            </a:r>
            <a:endParaRPr lang="de-DE" sz="1400" dirty="0"/>
          </a:p>
        </p:txBody>
      </p:sp>
      <p:sp>
        <p:nvSpPr>
          <p:cNvPr id="27" name="Textfeld 26"/>
          <p:cNvSpPr txBox="1">
            <a:spLocks/>
          </p:cNvSpPr>
          <p:nvPr/>
        </p:nvSpPr>
        <p:spPr>
          <a:xfrm>
            <a:off x="0" y="442844"/>
            <a:ext cx="12192000" cy="402079"/>
          </a:xfrm>
          <a:prstGeom prst="rect">
            <a:avLst/>
          </a:prstGeom>
          <a:noFill/>
        </p:spPr>
        <p:txBody>
          <a:bodyPr wrap="square" rtlCol="0">
            <a:noAutofit/>
          </a:bodyPr>
          <a:lstStyle/>
          <a:p>
            <a:r>
              <a:rPr lang="de-DE" sz="1400" dirty="0" smtClean="0"/>
              <a:t>Alle Arbeiter in den USA zusammen produzieren 4 Autos, die Hälfte der Arbeiter produziert damit 2 Autos</a:t>
            </a:r>
            <a:endParaRPr lang="de-DE" sz="1400" dirty="0"/>
          </a:p>
        </p:txBody>
      </p:sp>
      <p:sp>
        <p:nvSpPr>
          <p:cNvPr id="28" name="Textfeld 27"/>
          <p:cNvSpPr txBox="1">
            <a:spLocks/>
          </p:cNvSpPr>
          <p:nvPr/>
        </p:nvSpPr>
        <p:spPr>
          <a:xfrm>
            <a:off x="24650" y="772301"/>
            <a:ext cx="12192000" cy="402079"/>
          </a:xfrm>
          <a:prstGeom prst="rect">
            <a:avLst/>
          </a:prstGeom>
          <a:noFill/>
        </p:spPr>
        <p:txBody>
          <a:bodyPr wrap="square" rtlCol="0">
            <a:noAutofit/>
          </a:bodyPr>
          <a:lstStyle/>
          <a:p>
            <a:r>
              <a:rPr lang="de-DE" sz="1400" dirty="0" smtClean="0"/>
              <a:t>Alle Arbeiter in Deutschland zusammen produzieren 4 Tonnen Weizen, die Hälfte der Arbeiter produziert damit 2 Tonnen Weizen</a:t>
            </a:r>
            <a:endParaRPr lang="de-DE" sz="1400" dirty="0"/>
          </a:p>
        </p:txBody>
      </p:sp>
      <p:sp>
        <p:nvSpPr>
          <p:cNvPr id="29" name="Textfeld 28"/>
          <p:cNvSpPr txBox="1">
            <a:spLocks/>
          </p:cNvSpPr>
          <p:nvPr/>
        </p:nvSpPr>
        <p:spPr>
          <a:xfrm>
            <a:off x="24650" y="1079342"/>
            <a:ext cx="12192000" cy="402079"/>
          </a:xfrm>
          <a:prstGeom prst="rect">
            <a:avLst/>
          </a:prstGeom>
          <a:noFill/>
        </p:spPr>
        <p:txBody>
          <a:bodyPr wrap="square" rtlCol="0">
            <a:noAutofit/>
          </a:bodyPr>
          <a:lstStyle/>
          <a:p>
            <a:r>
              <a:rPr lang="de-DE" sz="1400" dirty="0" smtClean="0"/>
              <a:t>Alle Arbeiter in Deutschland zusammen produzieren 4 Autos, die Hälfte der Arbeiter produziert damit 2 Autos</a:t>
            </a:r>
            <a:endParaRPr lang="de-DE" sz="1400" dirty="0"/>
          </a:p>
        </p:txBody>
      </p:sp>
      <p:sp>
        <p:nvSpPr>
          <p:cNvPr id="37" name="Textfeld 36"/>
          <p:cNvSpPr txBox="1">
            <a:spLocks/>
          </p:cNvSpPr>
          <p:nvPr/>
        </p:nvSpPr>
        <p:spPr>
          <a:xfrm>
            <a:off x="0" y="1587422"/>
            <a:ext cx="12192000" cy="402079"/>
          </a:xfrm>
          <a:prstGeom prst="rect">
            <a:avLst/>
          </a:prstGeom>
          <a:noFill/>
        </p:spPr>
        <p:txBody>
          <a:bodyPr wrap="square" rtlCol="0">
            <a:noAutofit/>
          </a:bodyPr>
          <a:lstStyle/>
          <a:p>
            <a:r>
              <a:rPr lang="de-DE" sz="1400" dirty="0" smtClean="0"/>
              <a:t>Damit ergibt sich folgende Tabelle für die Produktionsmengen ohne Handel als Ausgangspunkt für beide Länder:</a:t>
            </a:r>
            <a:endParaRPr lang="de-DE" sz="1400" dirty="0"/>
          </a:p>
        </p:txBody>
      </p:sp>
      <p:pic>
        <p:nvPicPr>
          <p:cNvPr id="2" name="Grafik 1"/>
          <p:cNvPicPr>
            <a:picLocks noChangeAspect="1"/>
          </p:cNvPicPr>
          <p:nvPr/>
        </p:nvPicPr>
        <p:blipFill>
          <a:blip r:embed="rId2"/>
          <a:stretch>
            <a:fillRect/>
          </a:stretch>
        </p:blipFill>
        <p:spPr>
          <a:xfrm>
            <a:off x="2288375" y="2402543"/>
            <a:ext cx="7542836" cy="1238128"/>
          </a:xfrm>
          <a:prstGeom prst="rect">
            <a:avLst/>
          </a:prstGeom>
        </p:spPr>
      </p:pic>
    </p:spTree>
    <p:extLst>
      <p:ext uri="{BB962C8B-B14F-4D97-AF65-F5344CB8AC3E}">
        <p14:creationId xmlns:p14="http://schemas.microsoft.com/office/powerpoint/2010/main" val="3991900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7" grpId="0"/>
      <p:bldP spid="28" grpId="0"/>
      <p:bldP spid="29" grpId="0"/>
      <p:bldP spid="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a:spLocks/>
          </p:cNvSpPr>
          <p:nvPr/>
        </p:nvSpPr>
        <p:spPr>
          <a:xfrm>
            <a:off x="0" y="135803"/>
            <a:ext cx="12192000" cy="402079"/>
          </a:xfrm>
          <a:prstGeom prst="rect">
            <a:avLst/>
          </a:prstGeom>
          <a:noFill/>
        </p:spPr>
        <p:txBody>
          <a:bodyPr wrap="square" rtlCol="0">
            <a:noAutofit/>
          </a:bodyPr>
          <a:lstStyle/>
          <a:p>
            <a:r>
              <a:rPr lang="de-DE" sz="1400" dirty="0" smtClean="0"/>
              <a:t>Spezialisieren sich beide Länder gemäß ihrer komparativen Kosten in der Produktion</a:t>
            </a:r>
            <a:endParaRPr lang="de-DE" sz="1400" dirty="0"/>
          </a:p>
        </p:txBody>
      </p:sp>
      <p:sp>
        <p:nvSpPr>
          <p:cNvPr id="8" name="Textfeld 7"/>
          <p:cNvSpPr txBox="1">
            <a:spLocks/>
          </p:cNvSpPr>
          <p:nvPr/>
        </p:nvSpPr>
        <p:spPr>
          <a:xfrm>
            <a:off x="0" y="489909"/>
            <a:ext cx="12192000" cy="402079"/>
          </a:xfrm>
          <a:prstGeom prst="rect">
            <a:avLst/>
          </a:prstGeom>
          <a:noFill/>
        </p:spPr>
        <p:txBody>
          <a:bodyPr wrap="square" rtlCol="0">
            <a:noAutofit/>
          </a:bodyPr>
          <a:lstStyle/>
          <a:p>
            <a:r>
              <a:rPr lang="de-DE" sz="1400" dirty="0"/>
              <a:t>p</a:t>
            </a:r>
            <a:r>
              <a:rPr lang="de-DE" sz="1400" dirty="0" smtClean="0"/>
              <a:t>roduzieren die USA nur noch  10 Tonnen Weizen und 0 Autos</a:t>
            </a:r>
            <a:endParaRPr lang="de-DE" sz="1400" dirty="0"/>
          </a:p>
        </p:txBody>
      </p:sp>
      <p:sp>
        <p:nvSpPr>
          <p:cNvPr id="9" name="Textfeld 8"/>
          <p:cNvSpPr txBox="1">
            <a:spLocks/>
          </p:cNvSpPr>
          <p:nvPr/>
        </p:nvSpPr>
        <p:spPr>
          <a:xfrm>
            <a:off x="0" y="844015"/>
            <a:ext cx="12192000" cy="402079"/>
          </a:xfrm>
          <a:prstGeom prst="rect">
            <a:avLst/>
          </a:prstGeom>
          <a:noFill/>
        </p:spPr>
        <p:txBody>
          <a:bodyPr wrap="square" rtlCol="0">
            <a:noAutofit/>
          </a:bodyPr>
          <a:lstStyle/>
          <a:p>
            <a:r>
              <a:rPr lang="de-DE" sz="1400" dirty="0" smtClean="0"/>
              <a:t>produziert Deutschland nur noch  4 Autos und 0 Tonnen Weizen</a:t>
            </a:r>
            <a:endParaRPr lang="de-DE" sz="1400" dirty="0"/>
          </a:p>
        </p:txBody>
      </p:sp>
      <p:sp>
        <p:nvSpPr>
          <p:cNvPr id="10" name="Textfeld 9"/>
          <p:cNvSpPr txBox="1">
            <a:spLocks/>
          </p:cNvSpPr>
          <p:nvPr/>
        </p:nvSpPr>
        <p:spPr>
          <a:xfrm>
            <a:off x="0" y="1150148"/>
            <a:ext cx="12192000" cy="402079"/>
          </a:xfrm>
          <a:prstGeom prst="rect">
            <a:avLst/>
          </a:prstGeom>
          <a:noFill/>
        </p:spPr>
        <p:txBody>
          <a:bodyPr wrap="square" rtlCol="0">
            <a:noAutofit/>
          </a:bodyPr>
          <a:lstStyle/>
          <a:p>
            <a:r>
              <a:rPr lang="de-DE" sz="1400" dirty="0" smtClean="0"/>
              <a:t>Die Produktionstabelle geht damit von der Ausgangssituation ohne Handel in folgende spezialisierte Produktion über</a:t>
            </a:r>
            <a:endParaRPr lang="de-DE" sz="1400" dirty="0"/>
          </a:p>
        </p:txBody>
      </p:sp>
      <p:pic>
        <p:nvPicPr>
          <p:cNvPr id="4" name="Grafik 3"/>
          <p:cNvPicPr>
            <a:picLocks noChangeAspect="1"/>
          </p:cNvPicPr>
          <p:nvPr/>
        </p:nvPicPr>
        <p:blipFill>
          <a:blip r:embed="rId2"/>
          <a:stretch>
            <a:fillRect/>
          </a:stretch>
        </p:blipFill>
        <p:spPr>
          <a:xfrm>
            <a:off x="3875128" y="1480932"/>
            <a:ext cx="3043250" cy="499538"/>
          </a:xfrm>
          <a:prstGeom prst="rect">
            <a:avLst/>
          </a:prstGeom>
        </p:spPr>
      </p:pic>
      <p:cxnSp>
        <p:nvCxnSpPr>
          <p:cNvPr id="13" name="Gerade Verbindung mit Pfeil 12"/>
          <p:cNvCxnSpPr/>
          <p:nvPr/>
        </p:nvCxnSpPr>
        <p:spPr>
          <a:xfrm flipH="1">
            <a:off x="5313131" y="2070845"/>
            <a:ext cx="5180" cy="5378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7" name="Grafik 6"/>
          <p:cNvPicPr>
            <a:picLocks noChangeAspect="1"/>
          </p:cNvPicPr>
          <p:nvPr/>
        </p:nvPicPr>
        <p:blipFill>
          <a:blip r:embed="rId3"/>
          <a:stretch>
            <a:fillRect/>
          </a:stretch>
        </p:blipFill>
        <p:spPr>
          <a:xfrm>
            <a:off x="3875128" y="2754528"/>
            <a:ext cx="3043250" cy="622800"/>
          </a:xfrm>
          <a:prstGeom prst="rect">
            <a:avLst/>
          </a:prstGeom>
        </p:spPr>
      </p:pic>
      <p:sp>
        <p:nvSpPr>
          <p:cNvPr id="16" name="Textfeld 15"/>
          <p:cNvSpPr txBox="1">
            <a:spLocks/>
          </p:cNvSpPr>
          <p:nvPr/>
        </p:nvSpPr>
        <p:spPr>
          <a:xfrm>
            <a:off x="0" y="3474489"/>
            <a:ext cx="12192000" cy="402079"/>
          </a:xfrm>
          <a:prstGeom prst="rect">
            <a:avLst/>
          </a:prstGeom>
          <a:noFill/>
        </p:spPr>
        <p:txBody>
          <a:bodyPr wrap="square" rtlCol="0">
            <a:noAutofit/>
          </a:bodyPr>
          <a:lstStyle/>
          <a:p>
            <a:r>
              <a:rPr lang="de-DE" sz="1400" dirty="0" smtClean="0"/>
              <a:t>Gemäß der komparativen Kosten ist Deutschland bereit für 1 Tonne Weizen bis zu 1 Auto zu bezahlen</a:t>
            </a:r>
            <a:endParaRPr lang="de-DE" sz="1400" dirty="0"/>
          </a:p>
        </p:txBody>
      </p:sp>
      <p:sp>
        <p:nvSpPr>
          <p:cNvPr id="17" name="Textfeld 16"/>
          <p:cNvSpPr txBox="1">
            <a:spLocks/>
          </p:cNvSpPr>
          <p:nvPr/>
        </p:nvSpPr>
        <p:spPr>
          <a:xfrm>
            <a:off x="0" y="3772689"/>
            <a:ext cx="12192000" cy="402079"/>
          </a:xfrm>
          <a:prstGeom prst="rect">
            <a:avLst/>
          </a:prstGeom>
          <a:noFill/>
        </p:spPr>
        <p:txBody>
          <a:bodyPr wrap="square" rtlCol="0">
            <a:noAutofit/>
          </a:bodyPr>
          <a:lstStyle/>
          <a:p>
            <a:r>
              <a:rPr lang="de-DE" sz="1400" dirty="0" smtClean="0"/>
              <a:t>Die USA wollen für 1 Tonne Weizen mindestens 0,4 Autos haben</a:t>
            </a:r>
            <a:endParaRPr lang="de-DE" sz="1400" dirty="0"/>
          </a:p>
        </p:txBody>
      </p:sp>
      <p:sp>
        <p:nvSpPr>
          <p:cNvPr id="18" name="Textfeld 17"/>
          <p:cNvSpPr txBox="1">
            <a:spLocks/>
          </p:cNvSpPr>
          <p:nvPr/>
        </p:nvSpPr>
        <p:spPr>
          <a:xfrm>
            <a:off x="0" y="4031147"/>
            <a:ext cx="12192000" cy="402079"/>
          </a:xfrm>
          <a:prstGeom prst="rect">
            <a:avLst/>
          </a:prstGeom>
          <a:noFill/>
        </p:spPr>
        <p:txBody>
          <a:bodyPr wrap="square" rtlCol="0">
            <a:noAutofit/>
          </a:bodyPr>
          <a:lstStyle/>
          <a:p>
            <a:r>
              <a:rPr lang="de-DE" sz="1400" dirty="0" smtClean="0"/>
              <a:t>Umgekehrt sind die USA gemäß der komparativen Kosten bereit für 1 Auto bis zu 2,5 Tonnen Weizen zu bezahlen</a:t>
            </a:r>
            <a:endParaRPr lang="de-DE" sz="1400" dirty="0"/>
          </a:p>
        </p:txBody>
      </p:sp>
      <p:sp>
        <p:nvSpPr>
          <p:cNvPr id="19" name="Textfeld 18"/>
          <p:cNvSpPr txBox="1">
            <a:spLocks/>
          </p:cNvSpPr>
          <p:nvPr/>
        </p:nvSpPr>
        <p:spPr>
          <a:xfrm>
            <a:off x="0" y="4329347"/>
            <a:ext cx="12192000" cy="402079"/>
          </a:xfrm>
          <a:prstGeom prst="rect">
            <a:avLst/>
          </a:prstGeom>
          <a:noFill/>
        </p:spPr>
        <p:txBody>
          <a:bodyPr wrap="square" rtlCol="0">
            <a:noAutofit/>
          </a:bodyPr>
          <a:lstStyle/>
          <a:p>
            <a:r>
              <a:rPr lang="de-DE" sz="1400" dirty="0" smtClean="0"/>
              <a:t>Deutschland will für 1 Auto mindestens 1 Tonne Weizen haben</a:t>
            </a:r>
            <a:endParaRPr lang="de-DE" sz="1400" dirty="0"/>
          </a:p>
        </p:txBody>
      </p:sp>
      <p:sp>
        <p:nvSpPr>
          <p:cNvPr id="20" name="Textfeld 19"/>
          <p:cNvSpPr txBox="1">
            <a:spLocks/>
          </p:cNvSpPr>
          <p:nvPr/>
        </p:nvSpPr>
        <p:spPr>
          <a:xfrm>
            <a:off x="0" y="4610764"/>
            <a:ext cx="12192000" cy="402079"/>
          </a:xfrm>
          <a:prstGeom prst="rect">
            <a:avLst/>
          </a:prstGeom>
          <a:noFill/>
        </p:spPr>
        <p:txBody>
          <a:bodyPr wrap="square" rtlCol="0">
            <a:noAutofit/>
          </a:bodyPr>
          <a:lstStyle/>
          <a:p>
            <a:r>
              <a:rPr lang="de-DE" sz="1400" dirty="0" smtClean="0"/>
              <a:t>Damit sind beide Länder bereit Autos gegen Weizen einzutauschen, </a:t>
            </a:r>
            <a:r>
              <a:rPr lang="de-DE" sz="1400" smtClean="0"/>
              <a:t>wenn für das </a:t>
            </a:r>
            <a:r>
              <a:rPr lang="de-DE" sz="1400" dirty="0" smtClean="0"/>
              <a:t>Verhältnis Autos zu Weizen gilt: 1/1&gt;Autos/Weizen&gt;1/2,5=2/5=0,4</a:t>
            </a:r>
            <a:endParaRPr lang="de-DE" sz="1400" dirty="0"/>
          </a:p>
        </p:txBody>
      </p:sp>
      <p:sp>
        <p:nvSpPr>
          <p:cNvPr id="21" name="Textfeld 20"/>
          <p:cNvSpPr txBox="1">
            <a:spLocks/>
          </p:cNvSpPr>
          <p:nvPr/>
        </p:nvSpPr>
        <p:spPr>
          <a:xfrm>
            <a:off x="0" y="4897210"/>
            <a:ext cx="12192000" cy="402079"/>
          </a:xfrm>
          <a:prstGeom prst="rect">
            <a:avLst/>
          </a:prstGeom>
          <a:noFill/>
        </p:spPr>
        <p:txBody>
          <a:bodyPr wrap="square" rtlCol="0">
            <a:noAutofit/>
          </a:bodyPr>
          <a:lstStyle/>
          <a:p>
            <a:r>
              <a:rPr lang="de-DE" sz="1400" dirty="0" smtClean="0"/>
              <a:t>Diese Bedingung ist z.B. erfüllt, wenn gilt : Autos/Weizen=1/2, also wenn 1 Auto gegen 2 Tonnen Weizen eingetauscht wird</a:t>
            </a:r>
            <a:endParaRPr lang="de-DE" sz="1400" dirty="0"/>
          </a:p>
        </p:txBody>
      </p:sp>
      <p:sp>
        <p:nvSpPr>
          <p:cNvPr id="22" name="Textfeld 21"/>
          <p:cNvSpPr txBox="1">
            <a:spLocks/>
          </p:cNvSpPr>
          <p:nvPr/>
        </p:nvSpPr>
        <p:spPr>
          <a:xfrm>
            <a:off x="0" y="5178627"/>
            <a:ext cx="4565276" cy="402079"/>
          </a:xfrm>
          <a:prstGeom prst="rect">
            <a:avLst/>
          </a:prstGeom>
          <a:noFill/>
        </p:spPr>
        <p:txBody>
          <a:bodyPr wrap="square" rtlCol="0">
            <a:noAutofit/>
          </a:bodyPr>
          <a:lstStyle/>
          <a:p>
            <a:r>
              <a:rPr lang="de-DE" sz="1400" dirty="0" smtClean="0"/>
              <a:t>Welche Mengen können gegeneinander getauscht werden?</a:t>
            </a:r>
            <a:endParaRPr lang="de-DE" sz="1400" dirty="0"/>
          </a:p>
        </p:txBody>
      </p:sp>
      <p:sp>
        <p:nvSpPr>
          <p:cNvPr id="23" name="Textfeld 22"/>
          <p:cNvSpPr txBox="1">
            <a:spLocks/>
          </p:cNvSpPr>
          <p:nvPr/>
        </p:nvSpPr>
        <p:spPr>
          <a:xfrm>
            <a:off x="4442012" y="5178626"/>
            <a:ext cx="6113929" cy="402079"/>
          </a:xfrm>
          <a:prstGeom prst="rect">
            <a:avLst/>
          </a:prstGeom>
          <a:noFill/>
        </p:spPr>
        <p:txBody>
          <a:bodyPr wrap="square" rtlCol="0">
            <a:noAutofit/>
          </a:bodyPr>
          <a:lstStyle/>
          <a:p>
            <a:r>
              <a:rPr lang="de-DE" sz="1400" dirty="0" smtClean="0"/>
              <a:t>Die Länder dürfen sich gegenüber der Ausgangssituation nicht schlechter stellen!</a:t>
            </a:r>
            <a:endParaRPr lang="de-DE" sz="1400" dirty="0"/>
          </a:p>
        </p:txBody>
      </p:sp>
      <p:sp>
        <p:nvSpPr>
          <p:cNvPr id="24" name="Textfeld 23"/>
          <p:cNvSpPr txBox="1">
            <a:spLocks/>
          </p:cNvSpPr>
          <p:nvPr/>
        </p:nvSpPr>
        <p:spPr>
          <a:xfrm>
            <a:off x="0" y="5428005"/>
            <a:ext cx="12192000" cy="402079"/>
          </a:xfrm>
          <a:prstGeom prst="rect">
            <a:avLst/>
          </a:prstGeom>
          <a:noFill/>
        </p:spPr>
        <p:txBody>
          <a:bodyPr wrap="square" rtlCol="0">
            <a:noAutofit/>
          </a:bodyPr>
          <a:lstStyle/>
          <a:p>
            <a:r>
              <a:rPr lang="de-DE" sz="1400" dirty="0" smtClean="0"/>
              <a:t>Da die Präferenzen in diesem Modell nicht näher beschrieben sind, dürfen die Mengen nach dem Tausch nicht niedriger sein, als in der Ausgangssituation</a:t>
            </a:r>
            <a:endParaRPr lang="de-DE" sz="1400" dirty="0"/>
          </a:p>
        </p:txBody>
      </p:sp>
      <p:sp>
        <p:nvSpPr>
          <p:cNvPr id="25" name="Textfeld 24"/>
          <p:cNvSpPr txBox="1">
            <a:spLocks/>
          </p:cNvSpPr>
          <p:nvPr/>
        </p:nvSpPr>
        <p:spPr>
          <a:xfrm>
            <a:off x="0" y="5761387"/>
            <a:ext cx="12192000" cy="402079"/>
          </a:xfrm>
          <a:prstGeom prst="rect">
            <a:avLst/>
          </a:prstGeom>
          <a:noFill/>
        </p:spPr>
        <p:txBody>
          <a:bodyPr wrap="square" rtlCol="0">
            <a:noAutofit/>
          </a:bodyPr>
          <a:lstStyle/>
          <a:p>
            <a:r>
              <a:rPr lang="de-DE" sz="1400" dirty="0" smtClean="0"/>
              <a:t>Gibt Deutschland 2 Autos ab, so verbleiben mit 2 Autos genauso viel Autos wie in der Situation ohne Handel und Deutschland erhält 4 Tonnen Weizen &gt; 2 Tonnen Weizen in der Situation ohne Handel</a:t>
            </a:r>
            <a:endParaRPr lang="de-DE" sz="1400" dirty="0"/>
          </a:p>
        </p:txBody>
      </p:sp>
      <p:sp>
        <p:nvSpPr>
          <p:cNvPr id="26" name="Textfeld 25"/>
          <p:cNvSpPr txBox="1">
            <a:spLocks/>
          </p:cNvSpPr>
          <p:nvPr/>
        </p:nvSpPr>
        <p:spPr>
          <a:xfrm>
            <a:off x="0" y="6230701"/>
            <a:ext cx="12192000" cy="402079"/>
          </a:xfrm>
          <a:prstGeom prst="rect">
            <a:avLst/>
          </a:prstGeom>
          <a:noFill/>
        </p:spPr>
        <p:txBody>
          <a:bodyPr wrap="square" rtlCol="0">
            <a:noAutofit/>
          </a:bodyPr>
          <a:lstStyle/>
          <a:p>
            <a:r>
              <a:rPr lang="de-DE" sz="1400" dirty="0" smtClean="0"/>
              <a:t>Die USA haben dann mit 2 Autos ebenfalls genauso viel Autos wie in der Situation ohne Handel und ebenso mit 10-4=6 Tonnen Weizen &gt; 5 Tonnen Weizen mehr Weizen als in der Situation ohne Handel </a:t>
            </a:r>
            <a:endParaRPr lang="de-DE" sz="1400" dirty="0"/>
          </a:p>
        </p:txBody>
      </p:sp>
      <p:cxnSp>
        <p:nvCxnSpPr>
          <p:cNvPr id="30" name="Gerade Verbindung mit Pfeil 29"/>
          <p:cNvCxnSpPr/>
          <p:nvPr/>
        </p:nvCxnSpPr>
        <p:spPr>
          <a:xfrm>
            <a:off x="7044016" y="3135960"/>
            <a:ext cx="909919" cy="514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2" name="Grafik 11"/>
          <p:cNvPicPr>
            <a:picLocks noChangeAspect="1"/>
          </p:cNvPicPr>
          <p:nvPr/>
        </p:nvPicPr>
        <p:blipFill>
          <a:blip r:embed="rId4"/>
          <a:stretch>
            <a:fillRect/>
          </a:stretch>
        </p:blipFill>
        <p:spPr>
          <a:xfrm>
            <a:off x="8146808" y="2901175"/>
            <a:ext cx="3043250" cy="499538"/>
          </a:xfrm>
          <a:prstGeom prst="rect">
            <a:avLst/>
          </a:prstGeom>
        </p:spPr>
      </p:pic>
      <p:sp>
        <p:nvSpPr>
          <p:cNvPr id="31" name="Textfeld 30"/>
          <p:cNvSpPr txBox="1">
            <a:spLocks/>
          </p:cNvSpPr>
          <p:nvPr/>
        </p:nvSpPr>
        <p:spPr>
          <a:xfrm>
            <a:off x="7523975" y="1483530"/>
            <a:ext cx="4288915" cy="1172264"/>
          </a:xfrm>
          <a:prstGeom prst="rect">
            <a:avLst/>
          </a:prstGeom>
          <a:noFill/>
        </p:spPr>
        <p:txBody>
          <a:bodyPr wrap="square" rtlCol="0">
            <a:noAutofit/>
          </a:bodyPr>
          <a:lstStyle/>
          <a:p>
            <a:r>
              <a:rPr lang="de-DE" sz="1400" dirty="0" smtClean="0"/>
              <a:t>Beide Länder haben damit genauso viel Autos wie vor der Spezialisierung und anschließender Aufnahme von Handelsbeziehungen, aber jeweils mehr Weizen und haben sich dann auch ohne die Präferenzen näher zu bestimmen besser gestellt</a:t>
            </a:r>
            <a:endParaRPr lang="de-DE" sz="1400" dirty="0"/>
          </a:p>
        </p:txBody>
      </p:sp>
      <p:sp>
        <p:nvSpPr>
          <p:cNvPr id="27" name="Textfeld 26"/>
          <p:cNvSpPr txBox="1">
            <a:spLocks/>
          </p:cNvSpPr>
          <p:nvPr/>
        </p:nvSpPr>
        <p:spPr>
          <a:xfrm>
            <a:off x="8359485" y="3449834"/>
            <a:ext cx="3113545" cy="518897"/>
          </a:xfrm>
          <a:prstGeom prst="rect">
            <a:avLst/>
          </a:prstGeom>
          <a:noFill/>
        </p:spPr>
        <p:txBody>
          <a:bodyPr wrap="square" rtlCol="0">
            <a:noAutofit/>
          </a:bodyPr>
          <a:lstStyle/>
          <a:p>
            <a:pPr algn="ctr"/>
            <a:r>
              <a:rPr lang="de-DE" sz="1400" dirty="0" smtClean="0"/>
              <a:t>Einzige Annahme für die Präferenzen ist:</a:t>
            </a:r>
          </a:p>
          <a:p>
            <a:pPr algn="ctr"/>
            <a:r>
              <a:rPr lang="de-DE" sz="1400" dirty="0" smtClean="0"/>
              <a:t>„mehr ist immer besser“ </a:t>
            </a:r>
            <a:r>
              <a:rPr lang="de-DE" sz="1400" dirty="0" smtClean="0">
                <a:sym typeface="Wingdings" panose="05000000000000000000" pitchFamily="2" charset="2"/>
              </a:rPr>
              <a:t></a:t>
            </a:r>
            <a:endParaRPr lang="de-DE" sz="1400" dirty="0"/>
          </a:p>
        </p:txBody>
      </p:sp>
    </p:spTree>
    <p:extLst>
      <p:ext uri="{BB962C8B-B14F-4D97-AF65-F5344CB8AC3E}">
        <p14:creationId xmlns:p14="http://schemas.microsoft.com/office/powerpoint/2010/main" val="137247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3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6" grpId="0"/>
      <p:bldP spid="17" grpId="0"/>
      <p:bldP spid="18" grpId="0"/>
      <p:bldP spid="19" grpId="0"/>
      <p:bldP spid="20" grpId="0"/>
      <p:bldP spid="21" grpId="0"/>
      <p:bldP spid="22" grpId="0"/>
      <p:bldP spid="23" grpId="0"/>
      <p:bldP spid="24" grpId="0"/>
      <p:bldP spid="25" grpId="0"/>
      <p:bldP spid="26" grpId="0"/>
      <p:bldP spid="31" grpId="0"/>
      <p:bldP spid="27"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1173</Words>
  <Application>Microsoft Office PowerPoint</Application>
  <PresentationFormat>Breitbild</PresentationFormat>
  <Paragraphs>77</Paragraphs>
  <Slides>5</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5</vt:i4>
      </vt:variant>
    </vt:vector>
  </HeadingPairs>
  <TitlesOfParts>
    <vt:vector size="11" baseType="lpstr">
      <vt:lpstr>Arial</vt:lpstr>
      <vt:lpstr>Calibri</vt:lpstr>
      <vt:lpstr>Calibri Light</vt:lpstr>
      <vt:lpstr>Wingdings</vt:lpstr>
      <vt:lpstr>Office</vt:lpstr>
      <vt:lpstr>Arbeitsblatt</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Bernhard Köster</dc:creator>
  <cp:lastModifiedBy>Bernhard Köster</cp:lastModifiedBy>
  <cp:revision>25</cp:revision>
  <dcterms:created xsi:type="dcterms:W3CDTF">2020-05-04T14:07:39Z</dcterms:created>
  <dcterms:modified xsi:type="dcterms:W3CDTF">2021-05-11T07:10:36Z</dcterms:modified>
</cp:coreProperties>
</file>