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1385" r:id="rId2"/>
    <p:sldId id="1386" r:id="rId3"/>
    <p:sldId id="1387" r:id="rId4"/>
    <p:sldId id="1388" r:id="rId5"/>
    <p:sldId id="1389" r:id="rId6"/>
    <p:sldId id="1390" r:id="rId7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8" autoAdjust="0"/>
    <p:restoredTop sz="94660"/>
  </p:normalViewPr>
  <p:slideViewPr>
    <p:cSldViewPr snapToGrid="0">
      <p:cViewPr varScale="1">
        <p:scale>
          <a:sx n="77" d="100"/>
          <a:sy n="77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36D160C-E515-4D8C-9228-C6C42BF8CB28}" type="slidenum">
              <a:rPr lang="de-DE" sz="1200">
                <a:solidFill>
                  <a:srgbClr val="000000"/>
                </a:solidFill>
                <a:latin typeface="Sparkasse Rg" pitchFamily="34" charset="0"/>
              </a:rPr>
              <a:pPr eaLnBrk="1" hangingPunct="1"/>
              <a:t>1</a:t>
            </a:fld>
            <a:endParaRPr lang="de-DE" sz="120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46115" name="Rectangle 28"/>
          <p:cNvSpPr txBox="1">
            <a:spLocks noGrp="1" noChangeArrowheads="1"/>
          </p:cNvSpPr>
          <p:nvPr/>
        </p:nvSpPr>
        <p:spPr bwMode="auto">
          <a:xfrm>
            <a:off x="3852863" y="9428163"/>
            <a:ext cx="29114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 anchor="b"/>
          <a:lstStyle>
            <a:lvl1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48AFAF50-71D2-472A-B49E-A6BA6CD25389}" type="slidenum">
              <a:rPr lang="de-DE" sz="1200">
                <a:solidFill>
                  <a:srgbClr val="000000"/>
                </a:solidFill>
                <a:latin typeface="Sparkasse Rg" pitchFamily="34" charset="0"/>
              </a:rPr>
              <a:pPr algn="r" eaLnBrk="1" hangingPunct="1">
                <a:buClrTx/>
                <a:buFontTx/>
                <a:buNone/>
              </a:pPr>
              <a:t>1</a:t>
            </a:fld>
            <a:endParaRPr lang="de-DE" sz="120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4611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742950"/>
            <a:ext cx="6619875" cy="3724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611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91" tIns="46796" rIns="89991" bIns="46796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0663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2B96596-16DD-420B-B9E7-F17FD91BCEB0}" type="slidenum">
              <a:rPr lang="de-DE" sz="1200">
                <a:solidFill>
                  <a:srgbClr val="000000"/>
                </a:solidFill>
                <a:latin typeface="Sparkasse Rg" pitchFamily="34" charset="0"/>
              </a:rPr>
              <a:pPr eaLnBrk="1" hangingPunct="1"/>
              <a:t>2</a:t>
            </a:fld>
            <a:endParaRPr lang="de-DE" sz="120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47139" name="Rectangle 28"/>
          <p:cNvSpPr txBox="1">
            <a:spLocks noGrp="1" noChangeArrowheads="1"/>
          </p:cNvSpPr>
          <p:nvPr/>
        </p:nvSpPr>
        <p:spPr bwMode="auto">
          <a:xfrm>
            <a:off x="3852863" y="9428163"/>
            <a:ext cx="29114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 anchor="b"/>
          <a:lstStyle>
            <a:lvl1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C27C528B-F7E2-42B5-89AE-C64A0EC2784A}" type="slidenum">
              <a:rPr lang="de-DE" sz="1200">
                <a:solidFill>
                  <a:srgbClr val="000000"/>
                </a:solidFill>
                <a:latin typeface="Sparkasse Rg" pitchFamily="34" charset="0"/>
              </a:rPr>
              <a:pPr algn="r" eaLnBrk="1" hangingPunct="1">
                <a:buClrTx/>
                <a:buFontTx/>
                <a:buNone/>
              </a:pPr>
              <a:t>2</a:t>
            </a:fld>
            <a:endParaRPr lang="de-DE" sz="120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4714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742950"/>
            <a:ext cx="6619875" cy="3724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714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91" tIns="46796" rIns="89991" bIns="46796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5360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5D7A5FD-A29C-4971-A46C-3A436945F7C3}" type="slidenum">
              <a:rPr lang="de-DE" sz="1200">
                <a:solidFill>
                  <a:srgbClr val="000000"/>
                </a:solidFill>
                <a:latin typeface="Sparkasse Rg" pitchFamily="34" charset="0"/>
              </a:rPr>
              <a:pPr eaLnBrk="1" hangingPunct="1"/>
              <a:t>3</a:t>
            </a:fld>
            <a:endParaRPr lang="de-DE" sz="120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48163" name="Rectangle 28"/>
          <p:cNvSpPr txBox="1">
            <a:spLocks noGrp="1" noChangeArrowheads="1"/>
          </p:cNvSpPr>
          <p:nvPr/>
        </p:nvSpPr>
        <p:spPr bwMode="auto">
          <a:xfrm>
            <a:off x="3852863" y="9428163"/>
            <a:ext cx="29114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 anchor="b"/>
          <a:lstStyle>
            <a:lvl1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4506F5D2-1BA7-431F-8CD4-0184588AF6F9}" type="slidenum">
              <a:rPr lang="de-DE" sz="1200">
                <a:solidFill>
                  <a:srgbClr val="000000"/>
                </a:solidFill>
                <a:latin typeface="Sparkasse Rg" pitchFamily="34" charset="0"/>
              </a:rPr>
              <a:pPr algn="r" eaLnBrk="1" hangingPunct="1">
                <a:buClrTx/>
                <a:buFontTx/>
                <a:buNone/>
              </a:pPr>
              <a:t>3</a:t>
            </a:fld>
            <a:endParaRPr lang="de-DE" sz="120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4816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742950"/>
            <a:ext cx="6619875" cy="3724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6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91" tIns="46796" rIns="89991" bIns="46796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698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A8ED098-C9AF-4EB7-995A-DBFE8CCAD845}" type="slidenum">
              <a:rPr lang="de-DE" sz="1200">
                <a:solidFill>
                  <a:srgbClr val="000000"/>
                </a:solidFill>
                <a:latin typeface="Sparkasse Rg" pitchFamily="34" charset="0"/>
              </a:rPr>
              <a:pPr eaLnBrk="1" hangingPunct="1"/>
              <a:t>4</a:t>
            </a:fld>
            <a:endParaRPr lang="de-DE" sz="120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49187" name="Rectangle 28"/>
          <p:cNvSpPr txBox="1">
            <a:spLocks noGrp="1" noChangeArrowheads="1"/>
          </p:cNvSpPr>
          <p:nvPr/>
        </p:nvSpPr>
        <p:spPr bwMode="auto">
          <a:xfrm>
            <a:off x="3852863" y="9428163"/>
            <a:ext cx="29114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 anchor="b"/>
          <a:lstStyle>
            <a:lvl1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4625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7E537E24-34E2-4F98-BC3C-2144D737ED99}" type="slidenum">
              <a:rPr lang="de-DE" sz="1200">
                <a:solidFill>
                  <a:srgbClr val="000000"/>
                </a:solidFill>
                <a:latin typeface="Sparkasse Rg" pitchFamily="34" charset="0"/>
              </a:rPr>
              <a:pPr algn="r" eaLnBrk="1" hangingPunct="1">
                <a:buClrTx/>
                <a:buFontTx/>
                <a:buNone/>
              </a:pPr>
              <a:t>4</a:t>
            </a:fld>
            <a:endParaRPr lang="de-DE" sz="120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4918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742950"/>
            <a:ext cx="6619875" cy="3724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918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91" tIns="46796" rIns="89991" bIns="46796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1347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F2A043B-9C45-4FA2-98B7-822C5F74EC59}" type="slidenum">
              <a:rPr lang="de-DE" sz="1200">
                <a:solidFill>
                  <a:srgbClr val="000000"/>
                </a:solidFill>
                <a:latin typeface="Sparkasse Rg" pitchFamily="34" charset="0"/>
              </a:rPr>
              <a:pPr eaLnBrk="1" hangingPunct="1"/>
              <a:t>6</a:t>
            </a:fld>
            <a:endParaRPr lang="de-DE" sz="120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51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742950"/>
            <a:ext cx="6619875" cy="3724275"/>
          </a:xfrm>
          <a:ln/>
        </p:spPr>
      </p:sp>
      <p:sp>
        <p:nvSpPr>
          <p:cNvPr id="351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1"/>
          <p:cNvSpPr>
            <a:spLocks noChangeArrowheads="1"/>
          </p:cNvSpPr>
          <p:nvPr/>
        </p:nvSpPr>
        <p:spPr bwMode="auto">
          <a:xfrm>
            <a:off x="4392613" y="217489"/>
            <a:ext cx="5803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>
                <a:solidFill>
                  <a:srgbClr val="000000"/>
                </a:solidFill>
                <a:latin typeface="Sparkasse Rg" pitchFamily="34" charset="0"/>
              </a:rPr>
              <a:t>Allgemeiner Konjunkturzyklus</a:t>
            </a:r>
          </a:p>
        </p:txBody>
      </p: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61DA8E8B-7569-4BBF-8169-74EE80988E0E}"/>
              </a:ext>
            </a:extLst>
          </p:cNvPr>
          <p:cNvCxnSpPr>
            <a:cxnSpLocks/>
          </p:cNvCxnSpPr>
          <p:nvPr/>
        </p:nvCxnSpPr>
        <p:spPr>
          <a:xfrm flipV="1">
            <a:off x="434493" y="925550"/>
            <a:ext cx="0" cy="5006899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8432A3A4-D5A9-41BA-AAA9-D68D7B43D629}"/>
              </a:ext>
            </a:extLst>
          </p:cNvPr>
          <p:cNvCxnSpPr>
            <a:cxnSpLocks/>
          </p:cNvCxnSpPr>
          <p:nvPr/>
        </p:nvCxnSpPr>
        <p:spPr>
          <a:xfrm flipV="1">
            <a:off x="111109" y="5538237"/>
            <a:ext cx="8445062" cy="11356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2161B6EE-D55A-468C-9B6A-7CC28FB05C23}"/>
              </a:ext>
            </a:extLst>
          </p:cNvPr>
          <p:cNvSpPr/>
          <p:nvPr/>
        </p:nvSpPr>
        <p:spPr>
          <a:xfrm>
            <a:off x="879103" y="2241755"/>
            <a:ext cx="7846142" cy="2713703"/>
          </a:xfrm>
          <a:custGeom>
            <a:avLst/>
            <a:gdLst>
              <a:gd name="connsiteX0" fmla="*/ 0 w 7226709"/>
              <a:gd name="connsiteY0" fmla="*/ 2713703 h 2713703"/>
              <a:gd name="connsiteX1" fmla="*/ 4306529 w 7226709"/>
              <a:gd name="connsiteY1" fmla="*/ 1253613 h 2713703"/>
              <a:gd name="connsiteX2" fmla="*/ 7226709 w 7226709"/>
              <a:gd name="connsiteY2" fmla="*/ 0 h 271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26709" h="2713703">
                <a:moveTo>
                  <a:pt x="0" y="2713703"/>
                </a:moveTo>
                <a:cubicBezTo>
                  <a:pt x="1551039" y="2209800"/>
                  <a:pt x="3102078" y="1705897"/>
                  <a:pt x="4306529" y="1253613"/>
                </a:cubicBezTo>
                <a:cubicBezTo>
                  <a:pt x="5510981" y="801329"/>
                  <a:pt x="6368845" y="400664"/>
                  <a:pt x="7226709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2CC28C69-9060-44ED-80BF-107CA28A9A31}"/>
              </a:ext>
            </a:extLst>
          </p:cNvPr>
          <p:cNvSpPr/>
          <p:nvPr/>
        </p:nvSpPr>
        <p:spPr>
          <a:xfrm>
            <a:off x="1000893" y="1917290"/>
            <a:ext cx="7399887" cy="3465870"/>
          </a:xfrm>
          <a:custGeom>
            <a:avLst/>
            <a:gdLst>
              <a:gd name="connsiteX0" fmla="*/ 0 w 7182464"/>
              <a:gd name="connsiteY0" fmla="*/ 2905433 h 2905433"/>
              <a:gd name="connsiteX1" fmla="*/ 1371600 w 7182464"/>
              <a:gd name="connsiteY1" fmla="*/ 1032387 h 2905433"/>
              <a:gd name="connsiteX2" fmla="*/ 3775587 w 7182464"/>
              <a:gd name="connsiteY2" fmla="*/ 1666568 h 2905433"/>
              <a:gd name="connsiteX3" fmla="*/ 6002593 w 7182464"/>
              <a:gd name="connsiteY3" fmla="*/ 2020529 h 2905433"/>
              <a:gd name="connsiteX4" fmla="*/ 7182464 w 7182464"/>
              <a:gd name="connsiteY4" fmla="*/ 0 h 290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2464" h="2905433">
                <a:moveTo>
                  <a:pt x="0" y="2905433"/>
                </a:moveTo>
                <a:cubicBezTo>
                  <a:pt x="371168" y="2072148"/>
                  <a:pt x="742336" y="1238864"/>
                  <a:pt x="1371600" y="1032387"/>
                </a:cubicBezTo>
                <a:cubicBezTo>
                  <a:pt x="2000864" y="825910"/>
                  <a:pt x="3003755" y="1501878"/>
                  <a:pt x="3775587" y="1666568"/>
                </a:cubicBezTo>
                <a:cubicBezTo>
                  <a:pt x="4547419" y="1831258"/>
                  <a:pt x="5434780" y="2298290"/>
                  <a:pt x="6002593" y="2020529"/>
                </a:cubicBezTo>
                <a:cubicBezTo>
                  <a:pt x="6570406" y="1742768"/>
                  <a:pt x="6876435" y="871384"/>
                  <a:pt x="718246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707DED-0474-4FC4-BF00-F43A34275868}"/>
              </a:ext>
            </a:extLst>
          </p:cNvPr>
          <p:cNvSpPr txBox="1"/>
          <p:nvPr/>
        </p:nvSpPr>
        <p:spPr>
          <a:xfrm>
            <a:off x="7981684" y="5652564"/>
            <a:ext cx="651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Zeit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F55D6EEB-5F70-4415-B7FF-47C8B53E7681}"/>
              </a:ext>
            </a:extLst>
          </p:cNvPr>
          <p:cNvSpPr txBox="1"/>
          <p:nvPr/>
        </p:nvSpPr>
        <p:spPr>
          <a:xfrm rot="16200000">
            <a:off x="-475615" y="1537775"/>
            <a:ext cx="1463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Reales BIP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7F25198-4E91-470D-8F85-D4ABA4DDFBE3}"/>
              </a:ext>
            </a:extLst>
          </p:cNvPr>
          <p:cNvSpPr txBox="1"/>
          <p:nvPr/>
        </p:nvSpPr>
        <p:spPr>
          <a:xfrm>
            <a:off x="467478" y="5734370"/>
            <a:ext cx="1332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Aufschwung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725D671-3D82-4E24-9826-38544209292F}"/>
              </a:ext>
            </a:extLst>
          </p:cNvPr>
          <p:cNvSpPr txBox="1"/>
          <p:nvPr/>
        </p:nvSpPr>
        <p:spPr>
          <a:xfrm>
            <a:off x="2203571" y="5714822"/>
            <a:ext cx="73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Boom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5B5B26A3-A445-4C30-9AA3-6C8429BA1BAC}"/>
              </a:ext>
            </a:extLst>
          </p:cNvPr>
          <p:cNvSpPr txBox="1"/>
          <p:nvPr/>
        </p:nvSpPr>
        <p:spPr>
          <a:xfrm>
            <a:off x="3595022" y="5722595"/>
            <a:ext cx="1263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Abschwung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965B6B7-71B8-4109-8D6F-09360A1691CC}"/>
              </a:ext>
            </a:extLst>
          </p:cNvPr>
          <p:cNvSpPr txBox="1"/>
          <p:nvPr/>
        </p:nvSpPr>
        <p:spPr>
          <a:xfrm>
            <a:off x="6224806" y="5744897"/>
            <a:ext cx="639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Krise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13AB4FBE-CF02-4621-BB04-F7FC71350BA7}"/>
              </a:ext>
            </a:extLst>
          </p:cNvPr>
          <p:cNvCxnSpPr>
            <a:cxnSpLocks/>
          </p:cNvCxnSpPr>
          <p:nvPr/>
        </p:nvCxnSpPr>
        <p:spPr>
          <a:xfrm>
            <a:off x="1852496" y="2846439"/>
            <a:ext cx="0" cy="335762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576DF315-D762-4A42-8766-7C4E3E8305BA}"/>
              </a:ext>
            </a:extLst>
          </p:cNvPr>
          <p:cNvCxnSpPr>
            <a:cxnSpLocks/>
          </p:cNvCxnSpPr>
          <p:nvPr/>
        </p:nvCxnSpPr>
        <p:spPr>
          <a:xfrm>
            <a:off x="3273257" y="2807115"/>
            <a:ext cx="0" cy="335762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151BE2C0-A385-4932-85E0-F67525950819}"/>
              </a:ext>
            </a:extLst>
          </p:cNvPr>
          <p:cNvCxnSpPr>
            <a:cxnSpLocks/>
          </p:cNvCxnSpPr>
          <p:nvPr/>
        </p:nvCxnSpPr>
        <p:spPr>
          <a:xfrm>
            <a:off x="5446187" y="2723542"/>
            <a:ext cx="0" cy="335762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F2C0F40F-E512-4C2D-88B5-930113BC0353}"/>
              </a:ext>
            </a:extLst>
          </p:cNvPr>
          <p:cNvCxnSpPr>
            <a:cxnSpLocks/>
          </p:cNvCxnSpPr>
          <p:nvPr/>
        </p:nvCxnSpPr>
        <p:spPr>
          <a:xfrm>
            <a:off x="7692858" y="2610471"/>
            <a:ext cx="0" cy="335762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hteck 22">
            <a:extLst>
              <a:ext uri="{FF2B5EF4-FFF2-40B4-BE49-F238E27FC236}">
                <a16:creationId xmlns:a16="http://schemas.microsoft.com/office/drawing/2014/main" id="{74317FCB-5FE9-4493-BE06-2DC59BD9DBC1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161763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1"/>
          <p:cNvSpPr>
            <a:spLocks noChangeArrowheads="1"/>
          </p:cNvSpPr>
          <p:nvPr/>
        </p:nvSpPr>
        <p:spPr bwMode="auto">
          <a:xfrm>
            <a:off x="4164013" y="57863"/>
            <a:ext cx="5803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 dirty="0">
                <a:solidFill>
                  <a:srgbClr val="000000"/>
                </a:solidFill>
                <a:latin typeface="Sparkasse Rg" pitchFamily="34" charset="0"/>
              </a:rPr>
              <a:t>Konjunkturzyklen-Beschreibung</a:t>
            </a:r>
          </a:p>
        </p:txBody>
      </p:sp>
      <p:sp>
        <p:nvSpPr>
          <p:cNvPr id="115716" name="Text Box 2"/>
          <p:cNvSpPr txBox="1">
            <a:spLocks noChangeArrowheads="1"/>
          </p:cNvSpPr>
          <p:nvPr/>
        </p:nvSpPr>
        <p:spPr bwMode="auto">
          <a:xfrm>
            <a:off x="238912" y="393248"/>
            <a:ext cx="9109075" cy="131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Aufschwung:	Anstieg der Produktion; Auftragseingänge</a:t>
            </a:r>
          </a:p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					höhere Auslastung der Produktionskapazitäten;</a:t>
            </a:r>
          </a:p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					sinkende Arbeitslosigkeit; moderat steigende Preise</a:t>
            </a:r>
          </a:p>
          <a:p>
            <a:pPr eaLnBrk="1" hangingPunct="1"/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38913" y="1710310"/>
            <a:ext cx="9109075" cy="1617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Boom:			Voll- bzw. Überauslastung der Produktionskapazitäten;</a:t>
            </a:r>
          </a:p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					Aufbau von Überstunden; steigende Löhne und </a:t>
            </a:r>
          </a:p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					Preise; Anfang von Stagnation, da die Nachfrage nicht </a:t>
            </a:r>
          </a:p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					mehr befriedigt werden kann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38912" y="3392696"/>
            <a:ext cx="9109075" cy="1044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Abschwung:	Rückgang der Produktion; rückläufige Auftragseingänge</a:t>
            </a:r>
          </a:p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					steigende Arbeitslosigkeit; nachlassende Konsumnachfrage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38912" y="4437325"/>
            <a:ext cx="9109075" cy="983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Krise:			Niedriges Niveau der Produktion und der </a:t>
            </a:r>
          </a:p>
          <a:p>
            <a:pPr eaLnBrk="1" hangingPunct="1"/>
            <a:r>
              <a:rPr lang="de-DE" sz="2400" dirty="0">
                <a:solidFill>
                  <a:srgbClr val="000000"/>
                </a:solidFill>
              </a:rPr>
              <a:t>					Auftragsbestände; hohe Arbeitslosigkeit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D40E7FF-99BE-4E35-BE3D-AA6F1DD5EBF1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47999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"/>
          <p:cNvSpPr>
            <a:spLocks noChangeArrowheads="1"/>
          </p:cNvSpPr>
          <p:nvPr/>
        </p:nvSpPr>
        <p:spPr bwMode="auto">
          <a:xfrm>
            <a:off x="3204446" y="215752"/>
            <a:ext cx="699206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 dirty="0">
                <a:solidFill>
                  <a:srgbClr val="000000"/>
                </a:solidFill>
                <a:latin typeface="Sparkasse Rg" pitchFamily="34" charset="0"/>
              </a:rPr>
              <a:t>Stetiges und angemessenes Wachstum</a:t>
            </a:r>
          </a:p>
        </p:txBody>
      </p:sp>
      <p:sp>
        <p:nvSpPr>
          <p:cNvPr id="116740" name="Text Box 2"/>
          <p:cNvSpPr txBox="1">
            <a:spLocks noChangeArrowheads="1"/>
          </p:cNvSpPr>
          <p:nvPr/>
        </p:nvSpPr>
        <p:spPr bwMode="auto">
          <a:xfrm>
            <a:off x="249408" y="719925"/>
            <a:ext cx="7251909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2000" dirty="0">
                <a:solidFill>
                  <a:srgbClr val="000000"/>
                </a:solidFill>
              </a:rPr>
              <a:t>Wirtschaftspolitisches Ziel ist es, die Schwankungen im Konjunkturzyklus auf ein angemessenes Maß zu begrenzen.</a:t>
            </a:r>
          </a:p>
          <a:p>
            <a:pPr eaLnBrk="1" hangingPunct="1"/>
            <a:endParaRPr lang="de-DE" sz="2000" dirty="0">
              <a:solidFill>
                <a:srgbClr val="000000"/>
              </a:solidFill>
            </a:endParaRPr>
          </a:p>
          <a:p>
            <a:pPr eaLnBrk="1" hangingPunct="1"/>
            <a:r>
              <a:rPr lang="de-DE" sz="2000" dirty="0">
                <a:solidFill>
                  <a:srgbClr val="000000"/>
                </a:solidFill>
              </a:rPr>
              <a:t>Dazu wird auf das Konzept des </a:t>
            </a:r>
            <a:r>
              <a:rPr lang="de-DE" sz="2000" b="1" u="sng" dirty="0">
                <a:solidFill>
                  <a:srgbClr val="000000"/>
                </a:solidFill>
              </a:rPr>
              <a:t>Produktionspotenzials</a:t>
            </a:r>
            <a:r>
              <a:rPr lang="de-DE" sz="2000" dirty="0">
                <a:solidFill>
                  <a:srgbClr val="000000"/>
                </a:solidFill>
              </a:rPr>
              <a:t> zurückgegriffen:</a:t>
            </a:r>
          </a:p>
          <a:p>
            <a:pPr eaLnBrk="1" hangingPunct="1"/>
            <a:r>
              <a:rPr lang="de-DE" sz="2000" b="1" dirty="0">
                <a:solidFill>
                  <a:srgbClr val="000000"/>
                </a:solidFill>
              </a:rPr>
              <a:t>Darunter versteht man die mögliche gesamtwirtschaftliche Produktion bei Vollauslastung der Kapazitäten.</a:t>
            </a:r>
          </a:p>
          <a:p>
            <a:pPr eaLnBrk="1" hangingPunct="1"/>
            <a:endParaRPr lang="de-DE" sz="20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sz="2000" dirty="0">
                <a:solidFill>
                  <a:srgbClr val="000000"/>
                </a:solidFill>
              </a:rPr>
              <a:t>Langfristig sollte es daher das Ziel sein, das Produktionspotenzial zu </a:t>
            </a:r>
          </a:p>
          <a:p>
            <a:pPr eaLnBrk="1" hangingPunct="1"/>
            <a:r>
              <a:rPr lang="de-DE" sz="2000" dirty="0">
                <a:solidFill>
                  <a:srgbClr val="000000"/>
                </a:solidFill>
              </a:rPr>
              <a:t>erhöhen und nicht nur die reine BIP-Entwicklung. Denn die reine </a:t>
            </a:r>
          </a:p>
          <a:p>
            <a:pPr eaLnBrk="1" hangingPunct="1"/>
            <a:r>
              <a:rPr lang="de-DE" sz="2000" dirty="0">
                <a:solidFill>
                  <a:srgbClr val="000000"/>
                </a:solidFill>
              </a:rPr>
              <a:t>BIP-Entwicklung kann die Produktionsmöglichkeiten eines Landes </a:t>
            </a:r>
          </a:p>
          <a:p>
            <a:pPr eaLnBrk="1" hangingPunct="1"/>
            <a:r>
              <a:rPr lang="de-DE" sz="2000" dirty="0">
                <a:solidFill>
                  <a:srgbClr val="000000"/>
                </a:solidFill>
              </a:rPr>
              <a:t>stark über- oder unterzeichnen.</a:t>
            </a:r>
          </a:p>
          <a:p>
            <a:pPr eaLnBrk="1" hangingPunct="1"/>
            <a:r>
              <a:rPr lang="de-DE" sz="2000" dirty="0">
                <a:solidFill>
                  <a:srgbClr val="000000"/>
                </a:solidFill>
              </a:rPr>
              <a:t> </a:t>
            </a:r>
          </a:p>
          <a:p>
            <a:pPr eaLnBrk="1" hangingPunct="1"/>
            <a:r>
              <a:rPr lang="de-DE" sz="2000" dirty="0">
                <a:solidFill>
                  <a:srgbClr val="000000"/>
                </a:solidFill>
              </a:rPr>
              <a:t>Allerdings handelt es sich bei dem </a:t>
            </a:r>
            <a:r>
              <a:rPr lang="de-DE" sz="2000" b="1" dirty="0">
                <a:solidFill>
                  <a:srgbClr val="000000"/>
                </a:solidFill>
              </a:rPr>
              <a:t>Produktionspotenzial</a:t>
            </a:r>
            <a:r>
              <a:rPr lang="de-DE" sz="2000" dirty="0">
                <a:solidFill>
                  <a:srgbClr val="000000"/>
                </a:solidFill>
              </a:rPr>
              <a:t> um ein </a:t>
            </a:r>
          </a:p>
          <a:p>
            <a:pPr eaLnBrk="1" hangingPunct="1"/>
            <a:r>
              <a:rPr lang="de-DE" sz="2000" b="1" dirty="0">
                <a:solidFill>
                  <a:srgbClr val="000000"/>
                </a:solidFill>
              </a:rPr>
              <a:t>theoretisches Konzept</a:t>
            </a:r>
            <a:r>
              <a:rPr lang="de-DE" sz="2000" dirty="0">
                <a:solidFill>
                  <a:srgbClr val="000000"/>
                </a:solidFill>
              </a:rPr>
              <a:t>, weshalb sich der  tatsächliche Wert nur schwer ermitteln lässt. </a:t>
            </a:r>
          </a:p>
          <a:p>
            <a:pPr eaLnBrk="1" hangingPunct="1"/>
            <a:endParaRPr lang="de-DE" sz="2000" dirty="0">
              <a:solidFill>
                <a:srgbClr val="000000"/>
              </a:solidFill>
            </a:endParaRPr>
          </a:p>
          <a:p>
            <a:pPr eaLnBrk="1" hangingPunct="1"/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BFD2CB6-D379-4260-AA5D-1706D201582C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866670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1"/>
          <p:cNvSpPr>
            <a:spLocks noChangeArrowheads="1"/>
          </p:cNvSpPr>
          <p:nvPr/>
        </p:nvSpPr>
        <p:spPr bwMode="auto">
          <a:xfrm>
            <a:off x="2450260" y="-12858"/>
            <a:ext cx="5803900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 dirty="0">
                <a:solidFill>
                  <a:srgbClr val="000000"/>
                </a:solidFill>
                <a:latin typeface="Sparkasse Rg" pitchFamily="34" charset="0"/>
              </a:rPr>
              <a:t>Relative Abweichung des BIP vom Produktionspotenzial (Deutschland)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88582" y="5548321"/>
            <a:ext cx="82804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2400" dirty="0" err="1">
                <a:solidFill>
                  <a:srgbClr val="000000"/>
                </a:solidFill>
              </a:rPr>
              <a:t>Outputlücke</a:t>
            </a:r>
            <a:r>
              <a:rPr lang="de-DE" sz="2400" dirty="0">
                <a:solidFill>
                  <a:srgbClr val="000000"/>
                </a:solidFill>
              </a:rPr>
              <a:t> = (BIP - Produktionspotenzial)/Produktionspotenzial</a:t>
            </a:r>
          </a:p>
          <a:p>
            <a:pPr eaLnBrk="1" hangingPunct="1"/>
            <a:endParaRPr lang="de-DE" sz="2400" dirty="0">
              <a:solidFill>
                <a:srgbClr val="000000"/>
              </a:solidFill>
            </a:endParaRPr>
          </a:p>
          <a:p>
            <a:pPr eaLnBrk="1" hangingPunct="1"/>
            <a:r>
              <a:rPr lang="de-DE" sz="1200" dirty="0">
                <a:solidFill>
                  <a:srgbClr val="000000"/>
                </a:solidFill>
              </a:rPr>
              <a:t>Quelle: World Bank</a:t>
            </a:r>
          </a:p>
          <a:p>
            <a:pPr eaLnBrk="1" hangingPunct="1"/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E1266E4-17A6-4455-BFB2-0B93365E7090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589C0A9-5596-435E-93CE-928B86D9E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28" y="820320"/>
            <a:ext cx="7614436" cy="465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1050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CD74EF40-B2D2-9624-4DF5-B8C8A9646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96" y="860343"/>
            <a:ext cx="8528447" cy="549214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31093" y="44760"/>
            <a:ext cx="7464960" cy="394255"/>
          </a:xfrm>
          <a:prstGeom prst="rect">
            <a:avLst/>
          </a:prstGeom>
        </p:spPr>
        <p:txBody>
          <a:bodyPr>
            <a:noAutofit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1814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Konjunkturzyklus</a:t>
            </a:r>
            <a:r>
              <a:rPr lang="en-US" sz="1814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Deutschland in der </a:t>
            </a:r>
            <a:r>
              <a:rPr lang="en-US" sz="1814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langen</a:t>
            </a:r>
            <a:r>
              <a:rPr lang="en-US" sz="1814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Frist </a:t>
            </a:r>
            <a:endParaRPr lang="en-US" sz="1814" dirty="0">
              <a:solidFill>
                <a:sysClr val="windowText" lastClr="000000"/>
              </a:solidFill>
            </a:endParaRPr>
          </a:p>
        </p:txBody>
      </p:sp>
      <p:cxnSp>
        <p:nvCxnSpPr>
          <p:cNvPr id="14" name="Straight Arrow Connector 13"/>
          <p:cNvCxnSpPr>
            <a:cxnSpLocks/>
          </p:cNvCxnSpPr>
          <p:nvPr/>
        </p:nvCxnSpPr>
        <p:spPr>
          <a:xfrm flipH="1" flipV="1">
            <a:off x="4205719" y="3351311"/>
            <a:ext cx="328840" cy="54003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5491237" y="3621326"/>
            <a:ext cx="190962" cy="62473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20"/>
          <p:cNvCxnSpPr>
            <a:cxnSpLocks/>
          </p:cNvCxnSpPr>
          <p:nvPr/>
        </p:nvCxnSpPr>
        <p:spPr>
          <a:xfrm flipV="1">
            <a:off x="5896438" y="4522470"/>
            <a:ext cx="383241" cy="29242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24"/>
          <p:cNvCxnSpPr>
            <a:cxnSpLocks/>
          </p:cNvCxnSpPr>
          <p:nvPr/>
        </p:nvCxnSpPr>
        <p:spPr>
          <a:xfrm flipH="1" flipV="1">
            <a:off x="2811560" y="3677555"/>
            <a:ext cx="202405" cy="56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994803" y="6446501"/>
            <a:ext cx="5416034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/>
              <a:t>Quelle: Destatis; Preis-, saison- und kalenderbereinigte Werte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959228" y="278165"/>
            <a:ext cx="2543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Ordnen Sie den Pfeilen</a:t>
            </a:r>
          </a:p>
          <a:p>
            <a:r>
              <a:rPr lang="de-DE" dirty="0"/>
              <a:t>wirtschaftsgeschichtliche</a:t>
            </a:r>
          </a:p>
          <a:p>
            <a:r>
              <a:rPr lang="de-DE" dirty="0"/>
              <a:t>Ereignisse zu</a:t>
            </a:r>
          </a:p>
        </p:txBody>
      </p:sp>
      <p:cxnSp>
        <p:nvCxnSpPr>
          <p:cNvPr id="22" name="Straight Arrow Connector 20"/>
          <p:cNvCxnSpPr>
            <a:cxnSpLocks/>
          </p:cNvCxnSpPr>
          <p:nvPr/>
        </p:nvCxnSpPr>
        <p:spPr>
          <a:xfrm flipV="1">
            <a:off x="7242127" y="3707946"/>
            <a:ext cx="428065" cy="1322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 20"/>
          <p:cNvSpPr/>
          <p:nvPr/>
        </p:nvSpPr>
        <p:spPr>
          <a:xfrm>
            <a:off x="4309381" y="382815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endParaRPr lang="de-DE" dirty="0"/>
          </a:p>
        </p:txBody>
      </p:sp>
      <p:sp>
        <p:nvSpPr>
          <p:cNvPr id="23" name="Rechteck 22"/>
          <p:cNvSpPr/>
          <p:nvPr/>
        </p:nvSpPr>
        <p:spPr>
          <a:xfrm>
            <a:off x="5629917" y="4074033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5605235" y="46302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endParaRPr lang="de-DE" dirty="0"/>
          </a:p>
        </p:txBody>
      </p:sp>
      <p:sp>
        <p:nvSpPr>
          <p:cNvPr id="26" name="Rechteck 25"/>
          <p:cNvSpPr/>
          <p:nvPr/>
        </p:nvSpPr>
        <p:spPr>
          <a:xfrm>
            <a:off x="6939234" y="3691192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endParaRPr lang="de-DE" dirty="0"/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F83005C0-BA1C-4B22-A9EA-FE65E124AF7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F56062D-4792-BC5D-AA81-5A2376A0C920}"/>
              </a:ext>
            </a:extLst>
          </p:cNvPr>
          <p:cNvSpPr/>
          <p:nvPr/>
        </p:nvSpPr>
        <p:spPr>
          <a:xfrm>
            <a:off x="2985450" y="414858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endParaRPr lang="de-DE" dirty="0"/>
          </a:p>
        </p:txBody>
      </p:sp>
      <p:cxnSp>
        <p:nvCxnSpPr>
          <p:cNvPr id="8" name="Straight Arrow Connector 24">
            <a:extLst>
              <a:ext uri="{FF2B5EF4-FFF2-40B4-BE49-F238E27FC236}">
                <a16:creationId xmlns:a16="http://schemas.microsoft.com/office/drawing/2014/main" id="{E2220F57-056B-931A-09AC-9C7B6FC45444}"/>
              </a:ext>
            </a:extLst>
          </p:cNvPr>
          <p:cNvCxnSpPr>
            <a:cxnSpLocks/>
          </p:cNvCxnSpPr>
          <p:nvPr/>
        </p:nvCxnSpPr>
        <p:spPr>
          <a:xfrm flipV="1">
            <a:off x="1691401" y="3805601"/>
            <a:ext cx="151596" cy="41359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id="{75FE7E68-76C6-CA7C-656E-36A54405D93A}"/>
              </a:ext>
            </a:extLst>
          </p:cNvPr>
          <p:cNvSpPr/>
          <p:nvPr/>
        </p:nvSpPr>
        <p:spPr>
          <a:xfrm>
            <a:off x="1450367" y="4137672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endParaRPr lang="de-DE" dirty="0"/>
          </a:p>
        </p:txBody>
      </p:sp>
      <p:cxnSp>
        <p:nvCxnSpPr>
          <p:cNvPr id="7" name="Straight Arrow Connector 20">
            <a:extLst>
              <a:ext uri="{FF2B5EF4-FFF2-40B4-BE49-F238E27FC236}">
                <a16:creationId xmlns:a16="http://schemas.microsoft.com/office/drawing/2014/main" id="{9A66166B-B316-82DE-8AD6-CF9F072B7EC7}"/>
              </a:ext>
            </a:extLst>
          </p:cNvPr>
          <p:cNvCxnSpPr>
            <a:cxnSpLocks/>
          </p:cNvCxnSpPr>
          <p:nvPr/>
        </p:nvCxnSpPr>
        <p:spPr>
          <a:xfrm flipH="1" flipV="1">
            <a:off x="8104909" y="3374967"/>
            <a:ext cx="386898" cy="23523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63EED331-CC89-2C83-3AD8-99DF34DBC148}"/>
              </a:ext>
            </a:extLst>
          </p:cNvPr>
          <p:cNvSpPr/>
          <p:nvPr/>
        </p:nvSpPr>
        <p:spPr>
          <a:xfrm>
            <a:off x="8396732" y="3436269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7.?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585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2"/>
          <p:cNvSpPr>
            <a:spLocks noChangeArrowheads="1"/>
          </p:cNvSpPr>
          <p:nvPr/>
        </p:nvSpPr>
        <p:spPr bwMode="auto">
          <a:xfrm>
            <a:off x="0" y="-9199"/>
            <a:ext cx="1085203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b="1" dirty="0">
                <a:solidFill>
                  <a:srgbClr val="000000"/>
                </a:solidFill>
                <a:latin typeface="Sparkasse Rg" pitchFamily="34" charset="0"/>
              </a:rPr>
              <a:t>Reales Wirtschaftswachstum in Deutschland seit der Wiedervereinigung</a:t>
            </a:r>
          </a:p>
        </p:txBody>
      </p:sp>
      <p:sp>
        <p:nvSpPr>
          <p:cNvPr id="119813" name="Text Box 5"/>
          <p:cNvSpPr txBox="1">
            <a:spLocks noChangeArrowheads="1"/>
          </p:cNvSpPr>
          <p:nvPr/>
        </p:nvSpPr>
        <p:spPr bwMode="auto">
          <a:xfrm>
            <a:off x="0" y="6036923"/>
            <a:ext cx="536037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 dirty="0"/>
              <a:t>Quelle: Statistisches Bundesamt, HRI; Preis- saison- und kalenderbereinigte Werte,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5E8E458A-E5E4-43CA-AD6A-8BADBAD36D1E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B894C38-EC9D-25D2-9C04-338C0403C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88" y="731077"/>
            <a:ext cx="8139834" cy="522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09631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</Words>
  <Application>Microsoft Office PowerPoint</Application>
  <PresentationFormat>Breitbild</PresentationFormat>
  <Paragraphs>59</Paragraphs>
  <Slides>6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Sparkasse Rg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203</cp:revision>
  <cp:lastPrinted>2022-03-02T20:18:27Z</cp:lastPrinted>
  <dcterms:created xsi:type="dcterms:W3CDTF">2022-03-01T20:52:11Z</dcterms:created>
  <dcterms:modified xsi:type="dcterms:W3CDTF">2026-10-28T05:46:08Z</dcterms:modified>
</cp:coreProperties>
</file>