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1372" r:id="rId2"/>
    <p:sldId id="424" r:id="rId3"/>
    <p:sldId id="426" r:id="rId4"/>
    <p:sldId id="427" r:id="rId5"/>
    <p:sldId id="384" r:id="rId6"/>
    <p:sldId id="387" r:id="rId7"/>
    <p:sldId id="391" r:id="rId8"/>
    <p:sldId id="392" r:id="rId9"/>
    <p:sldId id="393" r:id="rId10"/>
    <p:sldId id="394" r:id="rId11"/>
    <p:sldId id="395" r:id="rId12"/>
  </p:sldIdLst>
  <p:sldSz cx="12192000" cy="6858000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8" autoAdjust="0"/>
    <p:restoredTop sz="94660"/>
  </p:normalViewPr>
  <p:slideViewPr>
    <p:cSldViewPr snapToGrid="0">
      <p:cViewPr varScale="1">
        <p:scale>
          <a:sx n="77" d="100"/>
          <a:sy n="77" d="100"/>
        </p:scale>
        <p:origin x="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0524BEED-E0BF-4555-8E2F-C31A6931584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B85F1F99-80BC-4C62-BD17-0AD959982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3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806970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3317328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827687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4338045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654DD85-E7C0-41FF-966F-0F038781302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44513" y="895350"/>
            <a:ext cx="7974013" cy="4486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74" y="5679253"/>
            <a:ext cx="5054505" cy="537913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085" tIns="51041" rIns="102085" bIns="51041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730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D9F3A82-C5AB-41AB-9423-7C684689752A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6499" name="Rectangle 28"/>
          <p:cNvSpPr txBox="1">
            <a:spLocks noGrp="1" noChangeArrowheads="1"/>
          </p:cNvSpPr>
          <p:nvPr/>
        </p:nvSpPr>
        <p:spPr bwMode="auto">
          <a:xfrm>
            <a:off x="3852863" y="9428163"/>
            <a:ext cx="29114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10" tIns="46806" rIns="90010" bIns="46806" anchor="b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625A102-B141-410D-AB89-69B896BECDE4}" type="slidenum">
              <a:rPr lang="de-DE" altLang="de-DE">
                <a:latin typeface="Sparkasse Rg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650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50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2819BAE-667F-461C-AEFD-034F7310BD53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9571" name="Rectangle 28"/>
          <p:cNvSpPr txBox="1">
            <a:spLocks noGrp="1" noChangeArrowheads="1"/>
          </p:cNvSpPr>
          <p:nvPr/>
        </p:nvSpPr>
        <p:spPr bwMode="auto">
          <a:xfrm>
            <a:off x="3852863" y="9428163"/>
            <a:ext cx="29114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10" tIns="46806" rIns="90010" bIns="46806" anchor="b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EC0DA41-BECA-4F6A-B6CA-402E76C1446D}" type="slidenum">
              <a:rPr lang="de-DE" altLang="de-DE">
                <a:latin typeface="Sparkasse Rg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957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957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B0C72D-7BFE-4E47-B13E-CEFD29536966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1ABF143-93FE-446C-8F3B-26520A7874C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9E9EA269-331E-4CA1-A6F3-5274331E43B0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79B0EB5-7EA8-4872-8CBA-591F15ACAB0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51" tIns="45724" rIns="91451" bIns="45724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38B193B-0651-488D-954C-EF0082D05DC4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51" tIns="45724" rIns="91451" bIns="45724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15CB2-164D-45E6-81B7-F9CF999FD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C8AC0E-B42C-4009-94F5-37F408DD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CB69C-750A-416A-B650-4459DCD8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216FC-CDDA-4FC7-856F-6D1BF765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07EAD6-C532-4CB3-BDD4-5B25A83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1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77072-9838-42DE-9738-1E38E8CA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A340A-F7F9-4297-A59B-8597B8C5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F45680-A9F5-47DC-9FEE-218898FF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A3E5B-4D65-4F5C-AA51-BE43420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9447C8-8C37-4773-8BD4-CF43165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9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835BA-3C4B-49D3-8BA5-2B5FB9691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78CB4-1C3A-4F80-A91B-B36E5963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463A4-F863-4846-804B-5B4B35A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C99560-DED2-44F0-A62A-C280BA67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46564-D7E0-4FC7-84EB-EDC4C0D5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76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2DBB5-E341-4F05-9A36-02A7A279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FA02BB-95C1-46BD-A783-3D7A0FEF9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8EF066-687C-42E1-9080-B54BFAE44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4718D-56E8-457D-87D1-B9F47998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FD24A-9CF2-4CD7-8B3E-2F775593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16550E-EAAF-4911-A231-2907F17E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9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FD2C-65F5-4272-BDFB-8F737926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D78C2D-0DE4-4D23-82CD-7330DE94D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BADA4-F8AA-4D37-BC58-CE0545591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A8DC1A4-70D5-4838-A2A2-52A9F27F2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1E668-ED59-4B2B-B32E-FD24F457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F5175B-967C-43EC-A81E-DB8AE2DD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18A539-8D53-4E47-BEB3-A02BA46A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B1300-DECA-4AAA-AEC4-6D613B1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4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9E8FD-3A8F-45F0-918D-433651BC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E34814-E549-4F5D-BBDA-26EA8D1E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817922-9D56-4558-BA69-BDAD2C1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B991F-7519-4BA1-983B-70277BC2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3B0A2-06E1-43B4-B3A5-C1BEE069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5C4017-C068-43F7-8C83-D20824A7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2927ED-0109-42D7-A20B-3635323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7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10113-C27D-4DFD-AB0F-A090B751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794ED-E4E3-4CAB-9803-58C798D7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75357A-B974-4F7C-BD2F-AD88D5954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0F3F03-70D5-4E57-822E-36E24CA5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F198CB-399D-4196-AD5E-C3E822C2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466C0-BC3C-4E32-9B9C-817462FE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B12A0-FA96-4F2D-BBD1-D18DB12F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62DB75-3F7B-4F33-A6A3-DF686245E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4915E9-990C-46A4-BAB7-FC621734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1CB4F7-2473-473C-9668-000BC70C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7A5594-DD81-4A7F-8819-122D3F36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D47D4-6DE6-44B6-9583-46117EB1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10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5622B-77DC-4621-9F34-AAB053DB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D3FE9F-066E-48C2-A6E9-6A535EE52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923FA-6CAC-4572-A797-292068B6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46BFD5-5C63-412F-9FE3-D7DE010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98081-41C9-44DC-ADE1-6A320FEE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4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C5AE35-7A10-4D44-85E7-23D69967D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766F43-CBDD-4128-9318-2F1BBB7E3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8ADD35-D1AC-44EE-AB57-95A3D90A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B51C0-C5FE-43BD-B471-BE358A07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627E67-7EB3-4AC3-8844-CFDC3F66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10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7200" y="2401889"/>
            <a:ext cx="8595784" cy="9096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81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28A667-8FFB-4005-AC59-C410C841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12286-93FF-421B-8567-169718828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553E2-6455-47F5-801A-FAB945225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983ED2-A3DB-496A-B968-74A4AA2D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EE7F7-FB34-452D-8DEE-1D81F27D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7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bernhardkoester.de/vorlesungen/inhalt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775472" y="159476"/>
            <a:ext cx="627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Makroökonomie</a:t>
            </a:r>
            <a:endParaRPr lang="de-DE" sz="2800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1" y="1171482"/>
            <a:ext cx="1330796" cy="99809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17080" y="765139"/>
            <a:ext cx="1831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Wilhelmshaven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735536" y="5762816"/>
            <a:ext cx="44937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/>
              <a:t>Prof. Dr. Bernhard Köster</a:t>
            </a:r>
          </a:p>
          <a:p>
            <a:pPr algn="ctr"/>
            <a:r>
              <a:rPr lang="de-DE" sz="1400" b="1" dirty="0"/>
              <a:t>Jade-Hochschule Wilhelmshaven</a:t>
            </a:r>
          </a:p>
          <a:p>
            <a:pPr algn="ctr"/>
            <a:r>
              <a:rPr lang="de-DE" sz="1400" b="1" dirty="0">
                <a:hlinkClick r:id="rId4"/>
              </a:rPr>
              <a:t>http://www.bernhardkoester.de/vorlesungen/inhalt.html</a:t>
            </a:r>
            <a:endParaRPr lang="de-DE" sz="14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3702576" y="1874728"/>
            <a:ext cx="442287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b="1" u="sng" dirty="0"/>
              <a:t>Diese Vorlesung wird in Bild</a:t>
            </a:r>
          </a:p>
          <a:p>
            <a:pPr algn="ctr"/>
            <a:r>
              <a:rPr lang="de-DE" sz="2800" b="1" u="sng" dirty="0"/>
              <a:t>und Ton des</a:t>
            </a:r>
          </a:p>
          <a:p>
            <a:pPr algn="ctr"/>
            <a:r>
              <a:rPr lang="de-DE" sz="2800" b="1" u="sng" dirty="0"/>
              <a:t>Dozenten</a:t>
            </a:r>
          </a:p>
          <a:p>
            <a:pPr algn="ctr"/>
            <a:r>
              <a:rPr lang="de-DE" sz="2800" b="1" u="sng" dirty="0"/>
              <a:t>mitgeschnitten</a:t>
            </a:r>
          </a:p>
          <a:p>
            <a:pPr algn="ctr"/>
            <a:r>
              <a:rPr lang="de-DE" sz="2800" b="1" u="sng" dirty="0"/>
              <a:t>und anschließend online zur</a:t>
            </a:r>
          </a:p>
          <a:p>
            <a:pPr algn="ctr"/>
            <a:r>
              <a:rPr lang="de-DE" sz="2800" b="1" u="sng" dirty="0"/>
              <a:t>Verfügung gestellt</a:t>
            </a:r>
          </a:p>
          <a:p>
            <a:pPr algn="ctr"/>
            <a:endParaRPr lang="de-DE" sz="2800" b="1" u="sng" dirty="0"/>
          </a:p>
        </p:txBody>
      </p:sp>
    </p:spTree>
    <p:extLst>
      <p:ext uri="{BB962C8B-B14F-4D97-AF65-F5344CB8AC3E}">
        <p14:creationId xmlns:p14="http://schemas.microsoft.com/office/powerpoint/2010/main" val="30645763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2540" b="1" dirty="0"/>
              <a:t>Bruttoinlandsprodukt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68824" y="1722882"/>
            <a:ext cx="8786936" cy="224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800" dirty="0">
                <a:solidFill>
                  <a:srgbClr val="000000"/>
                </a:solidFill>
              </a:rPr>
              <a:t>Das </a:t>
            </a:r>
            <a:r>
              <a:rPr lang="de-DE" altLang="de-DE" sz="2800" b="1" dirty="0">
                <a:solidFill>
                  <a:srgbClr val="000000"/>
                </a:solidFill>
              </a:rPr>
              <a:t>Bruttoinlandsprodukt (BIP)</a:t>
            </a:r>
            <a:r>
              <a:rPr lang="de-DE" altLang="de-DE" sz="2800" dirty="0">
                <a:solidFill>
                  <a:srgbClr val="000000"/>
                </a:solidFill>
              </a:rPr>
              <a:t> ist der Marktwert aller </a:t>
            </a:r>
          </a:p>
          <a:p>
            <a:pPr eaLnBrk="1" hangingPunct="1">
              <a:buClrTx/>
            </a:pPr>
            <a:r>
              <a:rPr lang="de-DE" altLang="de-DE" sz="2800" dirty="0">
                <a:solidFill>
                  <a:srgbClr val="000000"/>
                </a:solidFill>
              </a:rPr>
              <a:t>Waren und Dienstleistungen, die während einer Periode </a:t>
            </a:r>
          </a:p>
          <a:p>
            <a:pPr eaLnBrk="1" hangingPunct="1">
              <a:buClrTx/>
            </a:pPr>
            <a:r>
              <a:rPr lang="de-DE" altLang="de-DE" sz="2800" dirty="0">
                <a:solidFill>
                  <a:srgbClr val="000000"/>
                </a:solidFill>
              </a:rPr>
              <a:t>(z.B. 1 Jahr) in einem Land hergestellt werden und dem Endverbrauch dienen.</a:t>
            </a:r>
          </a:p>
          <a:p>
            <a:pPr eaLnBrk="1" hangingPunct="1">
              <a:buClrTx/>
            </a:pPr>
            <a:endParaRPr lang="de-DE" altLang="de-DE" sz="2800" dirty="0">
              <a:solidFill>
                <a:srgbClr val="000000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117F462-7D2C-41AD-989C-E400E486449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7495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dirty="0"/>
              <a:t>Das Bruttoinlandsprodukt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06849" y="1024884"/>
            <a:ext cx="8295271" cy="243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„Marktwert“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Um die verschiedensten Güter zusammenfassen zu können gehen sie zu ihren Marktpreisen bewertet in das BIP ein.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Einige Güter, für die es keine Marktpreise gibt, werden mit den Kosten ihrer Erstellung bewertet.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Staatliche Dienstleistungen werden über die Löhne der Beamten und Angestellten erfasst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44504" y="3338593"/>
            <a:ext cx="8295271" cy="2095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„aller“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Selbstgenutztes Wohneigentum fließt im Umfang einer entsprechenden (geschätzten) Marktmiete in das BIP ein.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Nicht alle Transaktionen statistisch erfassbar (z. B. Schwarzarbeit, Erziehungsleistung von Eltern, ehrenamtliche Tätigkeit)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1F499A6-F4F4-458D-82A7-666AE6F598D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059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dirty="0"/>
              <a:t>Das Bruttoinlandsprodukt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83542" y="959545"/>
            <a:ext cx="8295271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„Waren und Dienstleistungen“:“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Materielle Güter und immaterielle Dienste</a:t>
            </a:r>
          </a:p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83543" y="1511970"/>
            <a:ext cx="8295271" cy="1425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„während einer Periode“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Quartal oder Jahr</a:t>
            </a:r>
          </a:p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83540" y="2376696"/>
            <a:ext cx="11908460" cy="243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„in einem Land“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Die von In- und Ausländern erzielten Faktorentgelte im Inland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Inlandskonzept = Inländerkonzept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                              + Faktoreinkommen der Ausländer im Inland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                              – Faktoreinkommen der Inländer im Ausland</a:t>
            </a:r>
          </a:p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83541" y="4553022"/>
            <a:ext cx="8295271" cy="176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„dem Endverbrauch dienen“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Nur die letztliche Wertschöpfung = 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Produktion abzüglich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der Vorleistungen und dem Saldo aus Steuern und Subventionen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5EB6028-F964-44A6-B422-815F1D333080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604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1"/>
          <p:cNvSpPr>
            <a:spLocks noChangeArrowheads="1"/>
          </p:cNvSpPr>
          <p:nvPr/>
        </p:nvSpPr>
        <p:spPr bwMode="auto">
          <a:xfrm>
            <a:off x="2958306" y="118770"/>
            <a:ext cx="627538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Berechnung des Bruttoinlandsprodukts</a:t>
            </a:r>
          </a:p>
        </p:txBody>
      </p:sp>
      <p:sp>
        <p:nvSpPr>
          <p:cNvPr id="48132" name="Text Box 2"/>
          <p:cNvSpPr txBox="1">
            <a:spLocks noChangeArrowheads="1"/>
          </p:cNvSpPr>
          <p:nvPr/>
        </p:nvSpPr>
        <p:spPr bwMode="auto">
          <a:xfrm>
            <a:off x="242454" y="1126549"/>
            <a:ext cx="11007436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Entstehungsrechnung 	– 	Beitrag der verschiedenen Wirtschaftssektoren zur</a:t>
            </a: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									gesamtwirtschaftlichen Wertschöpfung.</a:t>
            </a:r>
          </a:p>
          <a:p>
            <a:pPr eaLnBrk="1" hangingPunct="1">
              <a:buClr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Verwendungsrechnung	– 	Komponenten der gesamtwirtschaftlichen </a:t>
            </a: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									Nachfrage bzw. Einsatz der hergestellten Güter.</a:t>
            </a:r>
          </a:p>
          <a:p>
            <a:pPr eaLnBrk="1" hangingPunct="1">
              <a:buClr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Verteilungsrechnung 		–	Verteilung nach den verschiedenen Einkommensarten,</a:t>
            </a: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									insbesondere den Produktionsfaktoren Arbeit und Kapital.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08EFE30-2376-4480-99CE-CDC8A1B08CE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1"/>
          <p:cNvSpPr>
            <a:spLocks noChangeArrowheads="1"/>
          </p:cNvSpPr>
          <p:nvPr/>
        </p:nvSpPr>
        <p:spPr bwMode="auto">
          <a:xfrm>
            <a:off x="3990278" y="48768"/>
            <a:ext cx="627538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VGR Deutschland 2025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E0AAC95-B01C-4615-9B29-9CEADEE2109E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07238B4-5CD3-6056-56CB-DD1A913ED15C}"/>
              </a:ext>
            </a:extLst>
          </p:cNvPr>
          <p:cNvSpPr txBox="1"/>
          <p:nvPr/>
        </p:nvSpPr>
        <p:spPr>
          <a:xfrm>
            <a:off x="143839" y="4226929"/>
            <a:ext cx="1170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/>
              <a:t>Quelle: Destatis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8297C1F-01E0-C09D-1BB5-452AC79AA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1708"/>
            <a:ext cx="8689605" cy="368372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ChangeArrowheads="1"/>
          </p:cNvSpPr>
          <p:nvPr/>
        </p:nvSpPr>
        <p:spPr bwMode="auto">
          <a:xfrm>
            <a:off x="81887" y="0"/>
            <a:ext cx="6901329" cy="865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Entwicklung der nominalen Anteile an der Bruttowertschöpfung (Deutschland)</a:t>
            </a:r>
          </a:p>
        </p:txBody>
      </p:sp>
      <p:sp>
        <p:nvSpPr>
          <p:cNvPr id="54276" name="Text Box 3"/>
          <p:cNvSpPr txBox="1">
            <a:spLocks noChangeArrowheads="1"/>
          </p:cNvSpPr>
          <p:nvPr/>
        </p:nvSpPr>
        <p:spPr bwMode="auto">
          <a:xfrm>
            <a:off x="1008910" y="6379862"/>
            <a:ext cx="2646461" cy="316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Quelle: </a:t>
            </a:r>
            <a:r>
              <a:rPr lang="de-DE" altLang="de-DE" sz="1400" dirty="0" err="1"/>
              <a:t>Destatis</a:t>
            </a:r>
            <a:r>
              <a:rPr lang="de-DE" altLang="de-DE" sz="1400" dirty="0"/>
              <a:t>, jeweilige Preise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7D0B83D1-822E-4966-A08A-93DFFBAB773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A2DED83-2F15-E474-2A9E-3BFFEDA6F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87" y="1006444"/>
            <a:ext cx="6588013" cy="450281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A7A3F9E-3153-FCB3-7423-3EAFA6581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809" y="111872"/>
            <a:ext cx="5043734" cy="331712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ChangeArrowheads="1"/>
          </p:cNvSpPr>
          <p:nvPr/>
        </p:nvSpPr>
        <p:spPr bwMode="auto">
          <a:xfrm>
            <a:off x="4392613" y="217489"/>
            <a:ext cx="5803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Verwendungsrechnung 2025</a:t>
            </a:r>
          </a:p>
        </p:txBody>
      </p:sp>
      <p:sp>
        <p:nvSpPr>
          <p:cNvPr id="55300" name="Text Box 3"/>
          <p:cNvSpPr txBox="1">
            <a:spLocks noChangeArrowheads="1"/>
          </p:cNvSpPr>
          <p:nvPr/>
        </p:nvSpPr>
        <p:spPr bwMode="auto">
          <a:xfrm>
            <a:off x="5497657" y="1154692"/>
            <a:ext cx="3786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4800">
                <a:cs typeface="Times New Roman" pitchFamily="18" charset="0"/>
              </a:rPr>
              <a:t>}</a:t>
            </a:r>
          </a:p>
        </p:txBody>
      </p:sp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5371737" y="1835729"/>
            <a:ext cx="915987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2000" dirty="0">
                <a:cs typeface="Times New Roman" pitchFamily="18" charset="0"/>
              </a:rPr>
              <a:t>}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2" name="Text Box 5"/>
          <p:cNvSpPr txBox="1">
            <a:spLocks noChangeArrowheads="1"/>
          </p:cNvSpPr>
          <p:nvPr/>
        </p:nvSpPr>
        <p:spPr bwMode="auto">
          <a:xfrm>
            <a:off x="6121546" y="3872438"/>
            <a:ext cx="18839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>
                <a:cs typeface="Times New Roman" pitchFamily="18" charset="0"/>
              </a:rPr>
              <a:t>Außenbeitrag</a:t>
            </a:r>
          </a:p>
        </p:txBody>
      </p:sp>
      <p:sp>
        <p:nvSpPr>
          <p:cNvPr id="55303" name="Text Box 6"/>
          <p:cNvSpPr txBox="1">
            <a:spLocks noChangeArrowheads="1"/>
          </p:cNvSpPr>
          <p:nvPr/>
        </p:nvSpPr>
        <p:spPr bwMode="auto">
          <a:xfrm>
            <a:off x="5542107" y="3624788"/>
            <a:ext cx="3786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4800">
                <a:cs typeface="Times New Roman" pitchFamily="18" charset="0"/>
              </a:rPr>
              <a:t>}</a:t>
            </a:r>
          </a:p>
        </p:txBody>
      </p:sp>
      <p:sp>
        <p:nvSpPr>
          <p:cNvPr id="55304" name="Text Box 7"/>
          <p:cNvSpPr txBox="1">
            <a:spLocks noChangeArrowheads="1"/>
          </p:cNvSpPr>
          <p:nvPr/>
        </p:nvSpPr>
        <p:spPr bwMode="auto">
          <a:xfrm>
            <a:off x="6121546" y="2554867"/>
            <a:ext cx="189795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>
                <a:cs typeface="Times New Roman" pitchFamily="18" charset="0"/>
              </a:rPr>
              <a:t>Bruttoanlage-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 err="1">
                <a:cs typeface="Times New Roman" pitchFamily="18" charset="0"/>
              </a:rPr>
              <a:t>investitionen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5" name="Text Box 8"/>
          <p:cNvSpPr txBox="1">
            <a:spLocks noChangeArrowheads="1"/>
          </p:cNvSpPr>
          <p:nvPr/>
        </p:nvSpPr>
        <p:spPr bwMode="auto">
          <a:xfrm>
            <a:off x="6124720" y="1402341"/>
            <a:ext cx="1217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>
                <a:cs typeface="Times New Roman" pitchFamily="18" charset="0"/>
              </a:rPr>
              <a:t>Konsum</a:t>
            </a:r>
          </a:p>
        </p:txBody>
      </p:sp>
      <p:sp>
        <p:nvSpPr>
          <p:cNvPr id="55306" name="Text Box 11"/>
          <p:cNvSpPr txBox="1">
            <a:spLocks noChangeArrowheads="1"/>
          </p:cNvSpPr>
          <p:nvPr/>
        </p:nvSpPr>
        <p:spPr bwMode="auto">
          <a:xfrm>
            <a:off x="5590421" y="4366777"/>
            <a:ext cx="2819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Quelle: Destatis , jeweilige Preise, Mrd. Euro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CB43FD1-7E4D-49FF-B53E-9A627B94C6E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7B6F93F-75A8-4CC3-3745-223A69A72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57" y="1252902"/>
            <a:ext cx="5067864" cy="363709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531434F-3A5F-F123-ABE0-B8FF00B60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7760" y="630233"/>
            <a:ext cx="3997914" cy="341598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1" grpId="0"/>
      <p:bldP spid="55302" grpId="0"/>
      <p:bldP spid="55303" grpId="0"/>
      <p:bldP spid="55304" grpId="0"/>
      <p:bldP spid="5530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ChangeArrowheads="1"/>
          </p:cNvSpPr>
          <p:nvPr/>
        </p:nvSpPr>
        <p:spPr bwMode="auto">
          <a:xfrm>
            <a:off x="1179253" y="79017"/>
            <a:ext cx="6275387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Anteile der Verwendungskomponenten am Bruttoinlandsprodukt (Deutschland)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0" y="5354320"/>
            <a:ext cx="255294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Quelle: </a:t>
            </a:r>
            <a:r>
              <a:rPr lang="de-DE" altLang="de-DE" sz="1400" dirty="0" err="1"/>
              <a:t>Destatis</a:t>
            </a:r>
            <a:r>
              <a:rPr lang="de-DE" altLang="de-DE" sz="1400" dirty="0"/>
              <a:t>, jeweilige Preise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BF330EE3-507B-49BB-BE37-DE0E3A04E98D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1B1FD31-439D-4F61-0F20-4E2014CBE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2195"/>
            <a:ext cx="7507230" cy="433417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DD4D99F-EC77-2B79-7FEA-D990E4133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230" y="79017"/>
            <a:ext cx="4572396" cy="274343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ChangeArrowheads="1"/>
          </p:cNvSpPr>
          <p:nvPr/>
        </p:nvSpPr>
        <p:spPr bwMode="auto">
          <a:xfrm>
            <a:off x="4367214" y="215752"/>
            <a:ext cx="630078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Verteilungsrechnung</a:t>
            </a:r>
          </a:p>
        </p:txBody>
      </p:sp>
      <p:sp>
        <p:nvSpPr>
          <p:cNvPr id="57348" name="Text Box 3"/>
          <p:cNvSpPr txBox="1">
            <a:spLocks noChangeArrowheads="1"/>
          </p:cNvSpPr>
          <p:nvPr/>
        </p:nvSpPr>
        <p:spPr bwMode="auto">
          <a:xfrm>
            <a:off x="102033" y="679598"/>
            <a:ext cx="9180513" cy="575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Die Verteilungsrechnung fragt nach den verschiedenen Einkommensarten,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aus denen sich das Volkseinkommen zusammensetzt.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Grundsätzlich wird dabei zwischen </a:t>
            </a:r>
            <a:r>
              <a:rPr lang="de-DE" altLang="de-DE" sz="2300" b="1" dirty="0"/>
              <a:t>Lohneinkommen und </a:t>
            </a:r>
            <a:r>
              <a:rPr lang="de-DE" altLang="de-DE" sz="2300" b="1" dirty="0" err="1"/>
              <a:t>Gewinnein</a:t>
            </a:r>
            <a:r>
              <a:rPr lang="de-DE" altLang="de-DE" sz="2300" b="1" dirty="0"/>
              <a:t>-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b="1" dirty="0"/>
              <a:t>kommen</a:t>
            </a:r>
            <a:r>
              <a:rPr lang="de-DE" altLang="de-DE" sz="2300" dirty="0"/>
              <a:t> unterschieden. Als Maß für die Einkommensaufteilung wird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die </a:t>
            </a:r>
            <a:r>
              <a:rPr lang="de-DE" altLang="de-DE" sz="2300" b="1" dirty="0"/>
              <a:t>Lohnquote</a:t>
            </a:r>
            <a:r>
              <a:rPr lang="de-DE" altLang="de-DE" sz="2300" dirty="0"/>
              <a:t> verwendet.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 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					Arbeitnehmerentgelt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Lohnquote =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					   Volkseinkommen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Die Lohnquote berücksichtigt aber keine strukturellen Schwankungen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am Arbeitsmarkt, falls beispielsweise der Anteil der Selbstständigen an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allen Erwerbstätigen sinkt. Dies berücksichtigt die </a:t>
            </a:r>
            <a:r>
              <a:rPr lang="de-DE" altLang="de-DE" sz="2300" b="1" dirty="0"/>
              <a:t>bereinigte Lohnquote.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Sie wird berechnet, indem von einem konstanten Verhältnis von Arbeitnehmern zu Selbständigen ausgegangen wird.</a:t>
            </a:r>
          </a:p>
        </p:txBody>
      </p:sp>
      <p:cxnSp>
        <p:nvCxnSpPr>
          <p:cNvPr id="57349" name="Gerade Verbindung 2"/>
          <p:cNvCxnSpPr>
            <a:cxnSpLocks noChangeShapeType="1"/>
          </p:cNvCxnSpPr>
          <p:nvPr/>
        </p:nvCxnSpPr>
        <p:spPr bwMode="auto">
          <a:xfrm>
            <a:off x="4579026" y="3713650"/>
            <a:ext cx="309721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CDCCDBD6-CAD9-42D6-B11A-1B62EA4DCD84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1631951" y="156864"/>
            <a:ext cx="962598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Verteilungsrechnung: Entwicklung der Lohnquote (Deutschland)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207124" y="5455861"/>
            <a:ext cx="13382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Quelle: </a:t>
            </a:r>
            <a:r>
              <a:rPr lang="de-DE" altLang="de-DE" sz="1400" dirty="0" err="1"/>
              <a:t>Destatis</a:t>
            </a:r>
            <a:endParaRPr lang="de-DE" altLang="de-DE" sz="14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A384232-9C66-4D07-B241-7135F72D446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2DDE9F7-2DAE-308C-D76E-3FBB2B6CB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24" y="751216"/>
            <a:ext cx="7929513" cy="428941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487</Words>
  <Application>Microsoft Office PowerPoint</Application>
  <PresentationFormat>Breitbild</PresentationFormat>
  <Paragraphs>93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Sparkasse Rg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bjk</dc:creator>
  <cp:lastModifiedBy>Köster, Bernhard Johannes</cp:lastModifiedBy>
  <cp:revision>198</cp:revision>
  <cp:lastPrinted>2022-03-02T20:18:27Z</cp:lastPrinted>
  <dcterms:created xsi:type="dcterms:W3CDTF">2022-03-01T20:52:11Z</dcterms:created>
  <dcterms:modified xsi:type="dcterms:W3CDTF">2026-10-01T08:11:28Z</dcterms:modified>
</cp:coreProperties>
</file>