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1372" r:id="rId2"/>
    <p:sldId id="257" r:id="rId3"/>
    <p:sldId id="485" r:id="rId4"/>
    <p:sldId id="486" r:id="rId5"/>
    <p:sldId id="1201" r:id="rId6"/>
    <p:sldId id="310" r:id="rId7"/>
    <p:sldId id="379" r:id="rId8"/>
    <p:sldId id="348" r:id="rId9"/>
    <p:sldId id="327" r:id="rId10"/>
    <p:sldId id="328" r:id="rId11"/>
    <p:sldId id="329" r:id="rId12"/>
    <p:sldId id="330" r:id="rId13"/>
    <p:sldId id="326" r:id="rId14"/>
    <p:sldId id="312" r:id="rId15"/>
    <p:sldId id="389" r:id="rId16"/>
    <p:sldId id="366" r:id="rId17"/>
    <p:sldId id="375" r:id="rId18"/>
    <p:sldId id="368" r:id="rId19"/>
    <p:sldId id="369" r:id="rId20"/>
    <p:sldId id="370" r:id="rId21"/>
    <p:sldId id="376" r:id="rId22"/>
    <p:sldId id="972" r:id="rId23"/>
    <p:sldId id="1370" r:id="rId24"/>
    <p:sldId id="1527" r:id="rId25"/>
    <p:sldId id="423" r:id="rId26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8" autoAdjust="0"/>
    <p:restoredTop sz="94660"/>
  </p:normalViewPr>
  <p:slideViewPr>
    <p:cSldViewPr snapToGrid="0">
      <p:cViewPr varScale="1">
        <p:scale>
          <a:sx n="50" d="100"/>
          <a:sy n="50" d="100"/>
        </p:scale>
        <p:origin x="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806970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3317328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827687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4338045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654DD85-E7C0-41FF-966F-0F038781302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44513" y="895350"/>
            <a:ext cx="7974013" cy="4486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74" y="5679253"/>
            <a:ext cx="5054505" cy="537913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085" tIns="51041" rIns="102085" bIns="51041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730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33334B05-98D5-4FA7-B331-874ED2CB13B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A0E7716-4F65-4B76-8FC5-7B1BD20C5EA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3809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731750C-C2D9-4EA0-92BE-F14DF5E7411F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544C13F-9959-4DF1-9B30-B723B52168F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B0D5615-F20B-4D76-B320-60E40A97873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45B7816-A449-4EA6-BADC-09902857C38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6BCA0C5D-FFD6-43C2-8CEA-75241ABDFBD8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5424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ABB44D-F0C8-FD48-5A47-CDA29B4E5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>
            <a:extLst>
              <a:ext uri="{FF2B5EF4-FFF2-40B4-BE49-F238E27FC236}">
                <a16:creationId xmlns:a16="http://schemas.microsoft.com/office/drawing/2014/main" id="{6134EA6A-6A4C-9255-F546-359F27E01B2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4A8CE755-E362-210E-0AD1-3E64072EF9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1FE8F5F2-8EF6-D83A-0EA4-179773F91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22973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7200" y="2401889"/>
            <a:ext cx="8595784" cy="9096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81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bernhardkoester.de/vorlesungen/inhalt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rnhardkoester.de/" TargetMode="External"/><Relationship Id="rId2" Type="http://schemas.openxmlformats.org/officeDocument/2006/relationships/hyperlink" Target="mailto:bernhard.koester@jade-hs.d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cb.europa.eu/" TargetMode="External"/><Relationship Id="rId13" Type="http://schemas.openxmlformats.org/officeDocument/2006/relationships/hyperlink" Target="https://www.worldbank.org/" TargetMode="External"/><Relationship Id="rId18" Type="http://schemas.openxmlformats.org/officeDocument/2006/relationships/hyperlink" Target="https://www.iab.de/" TargetMode="External"/><Relationship Id="rId26" Type="http://schemas.openxmlformats.org/officeDocument/2006/relationships/hyperlink" Target="https://www.bruegel.org/" TargetMode="External"/><Relationship Id="rId3" Type="http://schemas.openxmlformats.org/officeDocument/2006/relationships/hyperlink" Target="https://www.destatis.de/DE/Home/_inhalt.html" TargetMode="External"/><Relationship Id="rId21" Type="http://schemas.openxmlformats.org/officeDocument/2006/relationships/hyperlink" Target="https://www.iwkoeln.de/" TargetMode="External"/><Relationship Id="rId7" Type="http://schemas.openxmlformats.org/officeDocument/2006/relationships/hyperlink" Target="https://ec.europa.eu/eurostat" TargetMode="External"/><Relationship Id="rId12" Type="http://schemas.openxmlformats.org/officeDocument/2006/relationships/hyperlink" Target="https://www.imf.org/" TargetMode="External"/><Relationship Id="rId17" Type="http://schemas.openxmlformats.org/officeDocument/2006/relationships/hyperlink" Target="https://www.diw.de/" TargetMode="External"/><Relationship Id="rId25" Type="http://schemas.openxmlformats.org/officeDocument/2006/relationships/hyperlink" Target="https://www.zew.de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www.cesifo.org/" TargetMode="External"/><Relationship Id="rId20" Type="http://schemas.openxmlformats.org/officeDocument/2006/relationships/hyperlink" Target="http://www.imk-boeckler.de/" TargetMode="External"/><Relationship Id="rId29" Type="http://schemas.openxmlformats.org/officeDocument/2006/relationships/hyperlink" Target="https://www.nber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lo.org/" TargetMode="External"/><Relationship Id="rId11" Type="http://schemas.openxmlformats.org/officeDocument/2006/relationships/hyperlink" Target="https://www.oecd.org/" TargetMode="External"/><Relationship Id="rId24" Type="http://schemas.openxmlformats.org/officeDocument/2006/relationships/hyperlink" Target="https://www.rwi-essen.de/" TargetMode="External"/><Relationship Id="rId5" Type="http://schemas.openxmlformats.org/officeDocument/2006/relationships/hyperlink" Target="https://www.arbeitsagentur.de/" TargetMode="External"/><Relationship Id="rId15" Type="http://schemas.openxmlformats.org/officeDocument/2006/relationships/hyperlink" Target="https://research.handelsblatt.com/de/" TargetMode="External"/><Relationship Id="rId23" Type="http://schemas.openxmlformats.org/officeDocument/2006/relationships/hyperlink" Target="https://kof.ethz.ch/" TargetMode="External"/><Relationship Id="rId28" Type="http://schemas.openxmlformats.org/officeDocument/2006/relationships/hyperlink" Target="https://www.esri.ie/" TargetMode="External"/><Relationship Id="rId10" Type="http://schemas.openxmlformats.org/officeDocument/2006/relationships/hyperlink" Target="https://www.bankofengland.co.uk/" TargetMode="External"/><Relationship Id="rId19" Type="http://schemas.openxmlformats.org/officeDocument/2006/relationships/hyperlink" Target="https://www.ifw-kiel.de/" TargetMode="External"/><Relationship Id="rId31" Type="http://schemas.openxmlformats.org/officeDocument/2006/relationships/hyperlink" Target="https://www.brookings.edu/" TargetMode="External"/><Relationship Id="rId4" Type="http://schemas.openxmlformats.org/officeDocument/2006/relationships/hyperlink" Target="https://www.bundesbank.de/" TargetMode="External"/><Relationship Id="rId9" Type="http://schemas.openxmlformats.org/officeDocument/2006/relationships/hyperlink" Target="https://www.federalreserve.gov/" TargetMode="External"/><Relationship Id="rId14" Type="http://schemas.openxmlformats.org/officeDocument/2006/relationships/hyperlink" Target="https://www.sachverstaendigenrat-wirtschaft.de/" TargetMode="External"/><Relationship Id="rId22" Type="http://schemas.openxmlformats.org/officeDocument/2006/relationships/hyperlink" Target="https://www.iwh-halle.de/" TargetMode="External"/><Relationship Id="rId27" Type="http://schemas.openxmlformats.org/officeDocument/2006/relationships/hyperlink" Target="https://www.niesr.ac.uk/" TargetMode="External"/><Relationship Id="rId30" Type="http://schemas.openxmlformats.org/officeDocument/2006/relationships/hyperlink" Target="https://www.piie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aweb.org/articles?id=10.1257/jep.23.1.22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775472" y="159476"/>
            <a:ext cx="627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  <a:endParaRPr lang="de-DE" sz="2800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1" y="1171482"/>
            <a:ext cx="1330796" cy="99809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7080" y="765139"/>
            <a:ext cx="1831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Wilhelmshaven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735536" y="5762816"/>
            <a:ext cx="4493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/>
              <a:t>Prof. Dr. Bernhard Köster</a:t>
            </a:r>
          </a:p>
          <a:p>
            <a:pPr algn="ctr"/>
            <a:r>
              <a:rPr lang="de-DE" sz="1400" b="1" dirty="0"/>
              <a:t>Jade-Hochschule Wilhelmshaven</a:t>
            </a:r>
          </a:p>
          <a:p>
            <a:pPr algn="ctr"/>
            <a:r>
              <a:rPr lang="de-DE" sz="1400" b="1" dirty="0">
                <a:hlinkClick r:id="rId4"/>
              </a:rPr>
              <a:t>http://www.bernhardkoester.de/vorlesungen/inhalt.html</a:t>
            </a:r>
            <a:endParaRPr lang="de-DE" sz="1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3702576" y="1874728"/>
            <a:ext cx="442287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b="1" u="sng" dirty="0"/>
              <a:t>Diese Vorlesung wird in Bild</a:t>
            </a:r>
          </a:p>
          <a:p>
            <a:pPr algn="ctr"/>
            <a:r>
              <a:rPr lang="de-DE" sz="2800" b="1" u="sng" dirty="0"/>
              <a:t>und Ton des</a:t>
            </a:r>
          </a:p>
          <a:p>
            <a:pPr algn="ctr"/>
            <a:r>
              <a:rPr lang="de-DE" sz="2800" b="1" u="sng" dirty="0"/>
              <a:t>Dozenten</a:t>
            </a:r>
          </a:p>
          <a:p>
            <a:pPr algn="ctr"/>
            <a:r>
              <a:rPr lang="de-DE" sz="2800" b="1" u="sng" dirty="0"/>
              <a:t>mitgeschnitten</a:t>
            </a:r>
          </a:p>
          <a:p>
            <a:pPr algn="ctr"/>
            <a:r>
              <a:rPr lang="de-DE" sz="2800" b="1" u="sng" dirty="0"/>
              <a:t>und anschließend online zur</a:t>
            </a:r>
          </a:p>
          <a:p>
            <a:pPr algn="ctr"/>
            <a:r>
              <a:rPr lang="de-DE" sz="2800" b="1" u="sng" dirty="0"/>
              <a:t>Verfügung gestellt</a:t>
            </a:r>
          </a:p>
          <a:p>
            <a:pPr algn="ctr"/>
            <a:endParaRPr lang="de-DE" sz="2800" b="1" u="sng" dirty="0"/>
          </a:p>
        </p:txBody>
      </p:sp>
    </p:spTree>
    <p:extLst>
      <p:ext uri="{BB962C8B-B14F-4D97-AF65-F5344CB8AC3E}">
        <p14:creationId xmlns:p14="http://schemas.microsoft.com/office/powerpoint/2010/main" val="30645763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971B7-33EB-4BC2-8BB2-56149CB51E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082" y="1118586"/>
            <a:ext cx="9149918" cy="2391377"/>
          </a:xfrm>
        </p:spPr>
        <p:txBody>
          <a:bodyPr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0375F8-BC01-4333-A1BB-F4E22450B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0674" y="3581400"/>
            <a:ext cx="9077325" cy="438788"/>
          </a:xfrm>
        </p:spPr>
        <p:txBody>
          <a:bodyPr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Wintersemester 2026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785B7A5-5F1F-4A59-8352-502B0D44D345}"/>
              </a:ext>
            </a:extLst>
          </p:cNvPr>
          <p:cNvSpPr txBox="1">
            <a:spLocks/>
          </p:cNvSpPr>
          <p:nvPr/>
        </p:nvSpPr>
        <p:spPr>
          <a:xfrm>
            <a:off x="1590675" y="4876800"/>
            <a:ext cx="9078798" cy="451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Bernhard Köster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BEBF484-332A-4E5A-ADB1-A980912EF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362" y="390525"/>
            <a:ext cx="2581275" cy="177165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E683233-D8D3-4E3D-9C4E-AA239CA7FE2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24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214646" y="116632"/>
            <a:ext cx="8928993" cy="65527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solidFill>
                  <a:srgbClr val="000000"/>
                </a:solidFill>
                <a:latin typeface="Arial"/>
              </a:rPr>
              <a:t>Prof. Dr. Bernhard Köster</a:t>
            </a:r>
          </a:p>
          <a:p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Raum:			S 113</a:t>
            </a:r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Straße:		 Friedrich-Paffrath-Straße 101</a:t>
            </a:r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Ort:			26389 Wilhelmshaven</a:t>
            </a:r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Tel.			+49 4421 985-2766</a:t>
            </a:r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Email:			</a:t>
            </a: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  <a:hlinkClick r:id="rId2"/>
              </a:rPr>
              <a:t>bernhard.koester@jade-hs</a:t>
            </a:r>
            <a:r>
              <a:rPr lang="de-DE" sz="2400">
                <a:solidFill>
                  <a:srgbClr val="000000"/>
                </a:solidFill>
                <a:latin typeface="Arial"/>
                <a:ea typeface="Droid Sans Fallback"/>
                <a:hlinkClick r:id="rId2"/>
              </a:rPr>
              <a:t>.de</a:t>
            </a:r>
            <a:endParaRPr lang="de-DE" sz="240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latin typeface="Arial"/>
              </a:rPr>
              <a:t>Hompage:		</a:t>
            </a:r>
            <a:r>
              <a:rPr lang="de-DE" sz="2400">
                <a:solidFill>
                  <a:srgbClr val="000000"/>
                </a:solidFill>
                <a:latin typeface="Arial"/>
                <a:hlinkClick r:id="rId3"/>
              </a:rPr>
              <a:t>www.bernhardkoester.de</a:t>
            </a:r>
            <a:endParaRPr lang="de-DE" sz="240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Sprechstunde:	n.V.</a:t>
            </a:r>
            <a:endParaRPr lang="de-DE" sz="2400" dirty="0"/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			</a:t>
            </a:r>
            <a:endParaRPr lang="de-DE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2AA7FF7-62BC-4C36-A222-9B71D57B676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255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255704"/>
            <a:ext cx="12172951" cy="65059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Blanchard/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Illing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Blanchard, Macroeconomics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Bofinger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Grundzüge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Volkswirtschaftslehre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Grundzüge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Volkswirtschaftslehre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Heijdra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Foundations of Modern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B.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Sørensen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/Hans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Whitta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-Jacobsen Introducing Advanced Macroeconomics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Brümmerhoff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Volkswirtschaftliche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Gesamtrechnungen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Stobbe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Volkswirtschaftliches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Rechnungswesen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00E449C-B50E-40D2-B9BE-91DD8FAAB94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311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0" y="3076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Allgemeines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9255" y="512949"/>
            <a:ext cx="8366247" cy="58321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 in jeder Vorlesung ist es immer ratsam über den Tellerrand hinauszuschauen und das eine oder andere Buch über die Thematik zur Hand zu nehmen.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Ich gehöre allerdings noch zu den Dozenten, die nicht die vorgefertigten Foliensätze der Verlage für den Mankiw oder den Blanchard/Illing verwenden, sondern gestalte noch meine eigenen Vorlesungsinhalte. Trotzdem werden Sie natürlich viele Inhalte meiner Vorlesung insbesondere in den Standardlehrbüchern wiederfinden.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Für die Prüfung ist letztlich alles, was in meiner Vorlesung gemacht wir relevant: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Übungen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Wiederholungsfragen.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E00F71B-EC7E-451C-A403-DB31F78AF45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75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Shape 2"/>
          <p:cNvSpPr txBox="1"/>
          <p:nvPr/>
        </p:nvSpPr>
        <p:spPr>
          <a:xfrm>
            <a:off x="1600268" y="1"/>
            <a:ext cx="7598011" cy="507286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altLang="de-DE" sz="3629" b="1" dirty="0">
                <a:solidFill>
                  <a:srgbClr val="000000"/>
                </a:solidFill>
                <a:latin typeface="Sparkasse Rg" pitchFamily="34" charset="0"/>
              </a:rPr>
              <a:t>Datenquellen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487583"/>
              </p:ext>
            </p:extLst>
          </p:nvPr>
        </p:nvGraphicFramePr>
        <p:xfrm>
          <a:off x="999249" y="508687"/>
          <a:ext cx="9408472" cy="6348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4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48900">
                <a:tc>
                  <a:txBody>
                    <a:bodyPr/>
                    <a:lstStyle/>
                    <a:p>
                      <a:r>
                        <a:rPr lang="de-DE" sz="2200" u="sng"/>
                        <a:t>Offizielle Institutionen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3"/>
                        </a:rPr>
                        <a:t>Statistisches Bundesamt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4"/>
                        </a:rPr>
                        <a:t>Bundesbank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5"/>
                        </a:rPr>
                        <a:t>Bundesagentur für Arbeit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6"/>
                        </a:rPr>
                        <a:t>Interationale Arbeitsorganisation</a:t>
                      </a:r>
                      <a:endParaRPr lang="de-DE" sz="2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>
                          <a:hlinkClick r:id="rId7"/>
                        </a:rPr>
                        <a:t>Eurostat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8"/>
                        </a:rPr>
                        <a:t>EZB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9"/>
                        </a:rPr>
                        <a:t>FED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10"/>
                        </a:rPr>
                        <a:t>BoE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11"/>
                        </a:rPr>
                        <a:t>OECD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12"/>
                        </a:rPr>
                        <a:t>IMF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13"/>
                        </a:rPr>
                        <a:t>Worldbank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14"/>
                        </a:rPr>
                        <a:t>SVR</a:t>
                      </a:r>
                      <a:endParaRPr lang="de-DE" sz="2200"/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de-DE" sz="2200" u="sng"/>
                        <a:t>Forschungsinstitute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>
                          <a:hlinkClick r:id="rId15"/>
                        </a:rPr>
                        <a:t>HRI</a:t>
                      </a:r>
                      <a:endParaRPr lang="de-DE" sz="2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>
                          <a:hlinkClick r:id="rId16"/>
                        </a:rPr>
                        <a:t>Cesifo</a:t>
                      </a:r>
                      <a:endParaRPr lang="de-DE" sz="2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>
                          <a:hlinkClick r:id="rId17"/>
                        </a:rPr>
                        <a:t>DIW</a:t>
                      </a:r>
                      <a:endParaRPr lang="de-DE" sz="2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>
                          <a:hlinkClick r:id="rId18"/>
                        </a:rPr>
                        <a:t>IAB</a:t>
                      </a:r>
                      <a:endParaRPr lang="de-DE" sz="2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>
                          <a:hlinkClick r:id="rId19"/>
                        </a:rPr>
                        <a:t>IfW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20"/>
                        </a:rPr>
                        <a:t>IMK</a:t>
                      </a:r>
                      <a:endParaRPr lang="de-DE" sz="2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>
                          <a:hlinkClick r:id="rId21"/>
                        </a:rPr>
                        <a:t>IW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22"/>
                        </a:rPr>
                        <a:t>IWH</a:t>
                      </a:r>
                      <a:endParaRPr lang="de-DE" sz="2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>
                          <a:hlinkClick r:id="rId23"/>
                        </a:rPr>
                        <a:t>KOF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24"/>
                        </a:rPr>
                        <a:t>RWI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25"/>
                        </a:rPr>
                        <a:t>ZEW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26"/>
                        </a:rPr>
                        <a:t>Bruegel</a:t>
                      </a:r>
                      <a:endParaRPr lang="de-DE" sz="2200">
                        <a:hlinkClick r:id="rId27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27"/>
                        </a:rPr>
                        <a:t>NIESR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28"/>
                        </a:rPr>
                        <a:t>ESRI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29"/>
                        </a:rPr>
                        <a:t>NBER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30"/>
                        </a:rPr>
                        <a:t>Peterson Institue</a:t>
                      </a:r>
                      <a:endParaRPr lang="de-DE" sz="220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>
                          <a:hlinkClick r:id="rId31"/>
                        </a:rPr>
                        <a:t>Brookins Institution</a:t>
                      </a:r>
                      <a:endParaRPr lang="de-DE" sz="2200" dirty="0"/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hteck 8">
            <a:extLst>
              <a:ext uri="{FF2B5EF4-FFF2-40B4-BE49-F238E27FC236}">
                <a16:creationId xmlns:a16="http://schemas.microsoft.com/office/drawing/2014/main" id="{CD521921-11BC-4778-952C-7FEFC05C667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90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367213" y="215752"/>
            <a:ext cx="58039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Volkswirtschaftslehre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615822" y="696558"/>
            <a:ext cx="9144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Was ist Volkswirtschaftslehre?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538797" y="1160404"/>
            <a:ext cx="7995603" cy="314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Darauf lässt sich keine eindeutige Antwort geben, außer man gib sich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mit allgemeinen Phrasen zufrieden:</a:t>
            </a:r>
          </a:p>
          <a:p>
            <a:pPr eaLnBrk="1" hangingPunct="1">
              <a:buClrTx/>
              <a:buSzTx/>
              <a:buFontTx/>
              <a:buNone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dirty="0">
                <a:solidFill>
                  <a:srgbClr val="000000"/>
                </a:solidFill>
              </a:rPr>
              <a:t>Economics </a:t>
            </a:r>
            <a:r>
              <a:rPr lang="de-DE" altLang="de-DE" dirty="0" err="1">
                <a:solidFill>
                  <a:srgbClr val="000000"/>
                </a:solidFill>
              </a:rPr>
              <a:t>is</a:t>
            </a:r>
            <a:r>
              <a:rPr lang="de-DE" altLang="de-DE" dirty="0">
                <a:solidFill>
                  <a:srgbClr val="000000"/>
                </a:solidFill>
              </a:rPr>
              <a:t> </a:t>
            </a:r>
            <a:r>
              <a:rPr lang="de-DE" altLang="de-DE" dirty="0" err="1">
                <a:solidFill>
                  <a:srgbClr val="000000"/>
                </a:solidFill>
              </a:rPr>
              <a:t>what</a:t>
            </a:r>
            <a:r>
              <a:rPr lang="de-DE" altLang="de-DE" dirty="0">
                <a:solidFill>
                  <a:srgbClr val="000000"/>
                </a:solidFill>
              </a:rPr>
              <a:t> </a:t>
            </a:r>
            <a:r>
              <a:rPr lang="de-DE" altLang="de-DE" dirty="0" err="1">
                <a:solidFill>
                  <a:srgbClr val="000000"/>
                </a:solidFill>
              </a:rPr>
              <a:t>Economists</a:t>
            </a:r>
            <a:r>
              <a:rPr lang="de-DE" altLang="de-DE" dirty="0">
                <a:solidFill>
                  <a:srgbClr val="000000"/>
                </a:solidFill>
              </a:rPr>
              <a:t> do! (Tautologie)</a:t>
            </a: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dirty="0">
                <a:solidFill>
                  <a:srgbClr val="000000"/>
                </a:solidFill>
              </a:rPr>
              <a:t>„Nationalökonomie ist, wenn die Leute sich wundern, warum sie kein Geld haben. Das hat mehrere Gründe, die feinsten sind die wissenschaftlichen Gründe (Kurt Tucholsky, 1931)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C566EA3-1EC5-4DE3-B308-150C21BC64A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5050535" y="206338"/>
            <a:ext cx="3034099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VWL</a:t>
            </a: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603555" y="666713"/>
            <a:ext cx="8184845" cy="5480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dirty="0">
                <a:solidFill>
                  <a:srgbClr val="000000"/>
                </a:solidFill>
              </a:rPr>
              <a:t>	Volkswirtschaftslehre befasst sich mit der Analyse wirtschaftlicher Zusammenhänge und versucht Erklärungen für diese zu finden sowie eine Modellbildung daraus abzuleiten.</a:t>
            </a:r>
          </a:p>
          <a:p>
            <a:pPr eaLnBrk="1" hangingPunct="1">
              <a:buClrTx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dirty="0">
                <a:solidFill>
                  <a:srgbClr val="000000"/>
                </a:solidFill>
              </a:rPr>
              <a:t>	Aus den erkannten Gesetzmäßigkeiten versucht der Volkswirt zukünftige wirtschaftliche Ereignisse vorherzusagen und Handlungsoptionen aufzuzeigen.</a:t>
            </a:r>
          </a:p>
          <a:p>
            <a:pPr eaLnBrk="1" hangingPunct="1">
              <a:buClrTx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dirty="0">
                <a:solidFill>
                  <a:srgbClr val="000000"/>
                </a:solidFill>
              </a:rPr>
              <a:t>	Fundamentaler Untersuchungsgegenstand des Volkswirts sind 	Märkte, an denen Angebot und Nachfrage aufeinandertreffen. </a:t>
            </a:r>
            <a:r>
              <a:rPr lang="de-DE" altLang="de-DE">
                <a:solidFill>
                  <a:srgbClr val="000000"/>
                </a:solidFill>
              </a:rPr>
              <a:t>Der Volkswirt </a:t>
            </a:r>
            <a:r>
              <a:rPr lang="de-DE" altLang="de-DE" dirty="0">
                <a:solidFill>
                  <a:srgbClr val="000000"/>
                </a:solidFill>
              </a:rPr>
              <a:t>versucht die Funktionsfähigkeit dieser Märkte zu </a:t>
            </a:r>
            <a:r>
              <a:rPr lang="de-DE" altLang="de-DE">
                <a:solidFill>
                  <a:srgbClr val="000000"/>
                </a:solidFill>
              </a:rPr>
              <a:t>ergründen.</a:t>
            </a:r>
          </a:p>
          <a:p>
            <a:pPr eaLnBrk="1" hangingPunct="1">
              <a:buClrTx/>
            </a:pPr>
            <a:endParaRPr lang="de-DE" altLang="de-DE" sz="240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</a:rPr>
              <a:t>See in general this nice essay: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rId3"/>
              </a:rPr>
              <a:t>Retrospectives: On the Definition of Economics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rId3"/>
              </a:rPr>
              <a:t>Roger E. Backhouse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rId3"/>
              </a:rPr>
              <a:t>Steven G. Medema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rId3"/>
              </a:rPr>
              <a:t>JOURNAL OF ECONOMIC PERSPECTIVES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rId3"/>
              </a:rPr>
              <a:t>VOL. 23, NO. 1, WINTER 2009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rId3"/>
              </a:rPr>
              <a:t>(pp. 221-33)</a:t>
            </a:r>
            <a:endParaRPr lang="de-DE" altLang="de-DE" sz="1200">
              <a:solidFill>
                <a:srgbClr val="000000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9C254BD-7883-4073-8D7B-B49B3564BA6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714568" y="116881"/>
            <a:ext cx="8178732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Ablauf einer volkswirtschaftlichen Analyse: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840674" y="1103815"/>
            <a:ext cx="8197746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Deskription des wirtschaftlichen Geschehens (Diagnose)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Entwicklung von abstrakten Modellen zur Erklärung der wirtschaftlichen Abläufe (Theoriebildung)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Überprüfung dieser Theorien an der Realität (Evaluierung)</a:t>
            </a:r>
          </a:p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Prognose des künftigen Ablaufs des wirtschaftlichen Geschehens aus den abgeleiteten Modellen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Beratung der Politik in wirtschaftspolitischen Fragen 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456CA03-37CC-4CA4-B86C-3D9E81EDFBB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43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97459"/>
            <a:ext cx="7598011" cy="925787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 algn="ctr">
              <a:lnSpc>
                <a:spcPct val="100000"/>
              </a:lnSpc>
            </a:pPr>
            <a:r>
              <a:rPr lang="de-DE" sz="2400" b="1" dirty="0">
                <a:solidFill>
                  <a:srgbClr val="000000"/>
                </a:solidFill>
                <a:latin typeface="Arial"/>
                <a:ea typeface="Droid Sans Fallback"/>
              </a:rPr>
              <a:t>Ökonomen als</a:t>
            </a:r>
          </a:p>
          <a:p>
            <a:pPr algn="ctr">
              <a:lnSpc>
                <a:spcPct val="100000"/>
              </a:lnSpc>
            </a:pPr>
            <a:r>
              <a:rPr lang="de-DE" sz="2400" b="1" dirty="0">
                <a:solidFill>
                  <a:srgbClr val="000000"/>
                </a:solidFill>
                <a:latin typeface="Arial"/>
                <a:ea typeface="Droid Sans Fallback"/>
              </a:rPr>
              <a:t>Wissenschaftler oder Wirtschaftspolitiker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008695" y="1705738"/>
            <a:ext cx="7680910" cy="30757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Versuchen Ökonomen die Welt zu erklären, so handeln sie als </a:t>
            </a:r>
            <a:r>
              <a:rPr lang="de-DE" sz="2903" b="1">
                <a:latin typeface="Times New Roman" panose="02020603050405020304" pitchFamily="18" charset="0"/>
                <a:cs typeface="Times New Roman" panose="02020603050405020304" pitchFamily="18" charset="0"/>
              </a:rPr>
              <a:t>Wissenschaftler.</a:t>
            </a:r>
          </a:p>
          <a:p>
            <a:pPr marL="414772" indent="-414772">
              <a:buFont typeface="Arial" panose="020B0604020202020204" pitchFamily="34" charset="0"/>
              <a:buChar char="•"/>
            </a:pPr>
            <a:endParaRPr lang="de-DE" sz="2903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Versuchen Ökonomen die Welt zu verändern und bringen damit Ihre Überzeugungen ein, so handeln sie als </a:t>
            </a:r>
            <a:r>
              <a:rPr lang="de-DE" sz="2903" b="1">
                <a:latin typeface="Times New Roman" panose="02020603050405020304" pitchFamily="18" charset="0"/>
                <a:cs typeface="Times New Roman" panose="02020603050405020304" pitchFamily="18" charset="0"/>
              </a:rPr>
              <a:t>Wirtschaftspolitiker</a:t>
            </a: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891948" y="2407796"/>
            <a:ext cx="9517731" cy="16715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93B1651-4C49-486F-9F03-28F9846F8EE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1552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359572" y="104181"/>
            <a:ext cx="6838707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000000"/>
                </a:solidFill>
                <a:latin typeface="Arial"/>
                <a:ea typeface="Droid Sans Fallback"/>
              </a:rPr>
              <a:t>Positive und normative Aussagen</a:t>
            </a:r>
            <a:endParaRPr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651828" y="1601406"/>
            <a:ext cx="9788974" cy="3197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Aussagen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sind beschreibend und richten sich darauf aus, wie die Welt ist bzw. wie sie funktioniert. Dieses Funktionieren wird völlig neutral betrachtet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Die Aussagen sind deskriptiv.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Normative Aussagen 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geben ein Werturteil darüber ab, wie die Welt sein sollte. Gemäß der eigenen Überzeugung werden Maßnahmen getroffen.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Die Aussagen sind präskriptiv.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F0611D4-4001-437F-AF27-E34A219247C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427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121561" y="0"/>
            <a:ext cx="7598011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629" b="1" dirty="0">
                <a:solidFill>
                  <a:srgbClr val="000000"/>
                </a:solidFill>
                <a:latin typeface="Arial"/>
              </a:rPr>
              <a:t>Beispiele – positiv/normativ?</a:t>
            </a:r>
            <a:endParaRPr sz="1633" dirty="0"/>
          </a:p>
        </p:txBody>
      </p:sp>
      <p:sp>
        <p:nvSpPr>
          <p:cNvPr id="7" name="Textfeld 6"/>
          <p:cNvSpPr txBox="1"/>
          <p:nvPr/>
        </p:nvSpPr>
        <p:spPr>
          <a:xfrm>
            <a:off x="0" y="705368"/>
            <a:ext cx="8601740" cy="58017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Einführung des Mindestlohns führt zu Arbeitslosigkeit bei Geringqualifizierten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in einigen Bereichen erzielten Einkommenssteigerungen durch die Einführung des Mindestlohns sind wichtiger als die steigende Arbeitslosigkeit in anderen Bereichen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Ein steigender Ölpreis steigert die Nachfrage nach Elektroautos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Fabrikanten von Verbrennungsmotoren müssen stärker an den Kosten, die die daraus resultierenden CO</a:t>
            </a:r>
            <a:r>
              <a:rPr lang="de-DE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-Emissionen im Zuge des Klimawandels verursachen, beteiligt werden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 Sondervermögen von 500 Mrd. Euro für Infrastruktur und Klima-folgen, senkt aufgrund daraus resultierender steigender Zinsbelastung des Staatshaushalts den Handlungsspielraum für die zukünftige Generation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00A4E8E-4367-419C-9B2A-FD260827374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32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62424" y="45403"/>
            <a:ext cx="5793846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Mikroökonomie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Verhalten Einzelner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Unternehmen, Haushalte</a:t>
            </a:r>
          </a:p>
          <a:p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 eines Haushalts nach Lebensmitteln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Individuelle Nachfragekurve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Angebot eines Autobauers an Fahrzeugen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 einer Baufirma nach Beton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613318" y="0"/>
            <a:ext cx="6659242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Betrachtung der Gesamtwirtschaft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Haushalts- und Unternehmenssektor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Gesamtnachfrage aller Haushalte (Konsum)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Gesamtwirtschaftliche Konsumfunktion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Gesamtangebot aller Unternehmen (gesamtwirtschaftliche Produktion)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 aller Unternehmen nach Investitionsgütern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2423" y="4476232"/>
            <a:ext cx="8546621" cy="11625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Vorteil 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Aggregation in der Makroökonomie besteht in der Verdeutlichung von Gesamtzusammenhängen.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 Problem 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besteht im Verlust von Detailinformationen</a:t>
            </a:r>
          </a:p>
          <a:p>
            <a:endParaRPr lang="de-DE" sz="19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424" y="5832990"/>
            <a:ext cx="8546621" cy="9796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Vgl. Einf. in die Statistik: Die Beschreibung eines Datensatzes über Mittelwert, Median, Spannweite, Varianz, Schiefe,… vertieft zwar das Verständnis für die erhobenen Daten. Bestimmte Informationen gehen aber durch die Aggregation verloren.</a:t>
            </a:r>
          </a:p>
          <a:p>
            <a:endParaRPr lang="de-DE" sz="19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4FCABC1-26C8-430B-9E7E-586D39F7F27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7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66" b="1" dirty="0">
                <a:solidFill>
                  <a:srgbClr val="000000"/>
                </a:solidFill>
                <a:latin typeface="Arial"/>
              </a:rPr>
              <a:t>Makroökonomische Fragestellungen</a:t>
            </a:r>
            <a:endParaRPr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57584" y="714110"/>
            <a:ext cx="8295271" cy="59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Bedeutung hat die Arbeitsmarktentwicklung für die Gesamtwirtschaft?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Auswirkungen haben die aktuellen Zentralbankentscheidungen auf die allgemeine Zinsentwicklung?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Konsequenzen hat der demographische Wandel auf die Gesamtwirtschaft, insbesondere den Arbeitsmarkt?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Auswirkungen haben die Spannungen zwischen USA, EU und China auf die internationalen Handelsbeziehungen?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wirtschaftspolitischen Auswirkungen haben die Programme zur Bekämpfung des Klimawandels im Allgemeinen und die Energiewende im Besonderen?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wirtschaftspolitischen Auswirkungen hat der Überfall Russlands – des größten Rohstofflieferanten der Welt – auf die Ukraine nach sich?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Auswirkung hat die erratische Wirtschaftspolitik der aktuellen US-Administration auf die Weltwirtschaft?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8517683-C53A-44C5-B8E2-A49559A4ACD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364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0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 dirty="0"/>
              <a:t>Makroökonomische Sachverhalte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565252"/>
            <a:ext cx="8825024" cy="59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Das Wirtschaftswachstum der deutschen Volkswirtschaft betrug im Jahr 2025 +0,2% 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Die Inflationsrate lag im Jahr 2025 bei 2,2%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Die Staatsverschuldung (</a:t>
            </a:r>
            <a:r>
              <a:rPr lang="de-DE" altLang="de-DE" sz="2000" dirty="0" err="1">
                <a:solidFill>
                  <a:srgbClr val="000000"/>
                </a:solidFill>
              </a:rPr>
              <a:t>Maastrichtabgrenzung</a:t>
            </a:r>
            <a:r>
              <a:rPr lang="de-DE" altLang="de-DE" sz="2000" dirty="0">
                <a:solidFill>
                  <a:srgbClr val="000000"/>
                </a:solidFill>
              </a:rPr>
              <a:t>) liegt zum Jahresende 2024 bei etwa 2,8 Billionen Euro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Das Renteneintrittsalter steigt bis zum Jahr 2030 von 65 auf 67 Jahre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Der Zinssatz der </a:t>
            </a:r>
            <a:r>
              <a:rPr lang="de-DE" altLang="de-DE" sz="2000" dirty="0" err="1">
                <a:solidFill>
                  <a:srgbClr val="000000"/>
                </a:solidFill>
              </a:rPr>
              <a:t>Hauprefinanzierungsgeschäfte</a:t>
            </a:r>
            <a:r>
              <a:rPr lang="de-DE" altLang="de-DE" sz="2000" dirty="0">
                <a:solidFill>
                  <a:srgbClr val="000000"/>
                </a:solidFill>
              </a:rPr>
              <a:t> der EZB liegt Ende September 2026 bei 2,9%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In Deutschland ist im April 2023 das letzte Atomkraftwerk abgeschaltet worden und bis 2038 soll das letzte Kohlekraftwerk abgeschaltet werden.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In Wilhelmshaven nahm das erste LNG-Terminal Deutschlands Ende des Jahres 2022 seinen Betrieb auf. Im Mai 2025 hat ein zweites Terminal den Betrieb aufgenommen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C8DB175-FE02-496C-A0F2-0EC9901A7A2A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59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209372" y="131018"/>
            <a:ext cx="1023143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 dirty="0">
                <a:solidFill>
                  <a:srgbClr val="000000"/>
                </a:solidFill>
                <a:latin typeface="Sparkasse Rg" pitchFamily="34" charset="0"/>
              </a:rPr>
              <a:t>Die historischen Wurzeln des Wirtschaftskreislaufs</a:t>
            </a: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418388" y="982174"/>
            <a:ext cx="8111838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Der </a:t>
            </a:r>
            <a:r>
              <a:rPr lang="en-US" altLang="de-DE" sz="2400" dirty="0" err="1">
                <a:solidFill>
                  <a:srgbClr val="000000"/>
                </a:solidFill>
              </a:rPr>
              <a:t>französische</a:t>
            </a:r>
            <a:r>
              <a:rPr lang="en-US" altLang="de-DE" sz="2400" dirty="0">
                <a:solidFill>
                  <a:srgbClr val="000000"/>
                </a:solidFill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</a:rPr>
              <a:t>Arzt</a:t>
            </a:r>
            <a:r>
              <a:rPr lang="de-DE" altLang="de-DE" sz="2400" dirty="0">
                <a:solidFill>
                  <a:srgbClr val="000000"/>
                </a:solidFill>
              </a:rPr>
              <a:t> Fran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çois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Quesnay (1694-1774)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verglich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die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wirtschaftlichen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Zusammenhänge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mit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dem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Blutkreislauf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stellte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dies in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seinem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Tableau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Economique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dar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None/>
            </a:pP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Einteilung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der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Wirtschaftssubjekte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in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drei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Klassen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productive (P):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Landwirte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Pächter</a:t>
            </a: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propi</a:t>
            </a:r>
            <a:r>
              <a:rPr lang="en-US" altLang="de-DE" sz="2400" dirty="0" err="1">
                <a:solidFill>
                  <a:srgbClr val="000000"/>
                </a:solidFill>
              </a:rPr>
              <a:t>é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taire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(E):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Adlige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Klerus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stérile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(H):		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Händler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Handwerker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u. ä.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6525F3B-83B8-4501-972D-D4F7D777CCF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5DAE81C-7898-4D70-8EB6-79C562EF5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899" y="0"/>
            <a:ext cx="2869806" cy="3896184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AF5E0AA7-F71B-4B57-A619-D1E61ACD0FFE}"/>
              </a:ext>
            </a:extLst>
          </p:cNvPr>
          <p:cNvSpPr/>
          <p:nvPr/>
        </p:nvSpPr>
        <p:spPr>
          <a:xfrm>
            <a:off x="8689605" y="3820874"/>
            <a:ext cx="33277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Zigzag tableau économique </a:t>
            </a:r>
            <a:r>
              <a:rPr lang="fr-FR" sz="1200" b="1" dirty="0" err="1"/>
              <a:t>from</a:t>
            </a:r>
            <a:r>
              <a:rPr lang="fr-FR" sz="1200" b="1" dirty="0"/>
              <a:t> the </a:t>
            </a:r>
            <a:r>
              <a:rPr lang="fr-FR" sz="1200" b="1" dirty="0" err="1"/>
              <a:t>frontispiece</a:t>
            </a:r>
            <a:r>
              <a:rPr lang="fr-FR" sz="1200" b="1" dirty="0"/>
              <a:t> of </a:t>
            </a:r>
            <a:r>
              <a:rPr lang="fr-FR" sz="1200" b="1" dirty="0" err="1"/>
              <a:t>Élémens</a:t>
            </a:r>
            <a:r>
              <a:rPr lang="fr-FR" sz="1200" b="1" dirty="0"/>
              <a:t> de la philosophie rurale (1767)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856891" y="172077"/>
            <a:ext cx="1039195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 dirty="0">
                <a:solidFill>
                  <a:srgbClr val="000000"/>
                </a:solidFill>
                <a:latin typeface="Sparkasse Rg" pitchFamily="34" charset="0"/>
              </a:rPr>
              <a:t>Darstellungsformen wirtschaftlicher Verflechtungen</a:t>
            </a:r>
          </a:p>
        </p:txBody>
      </p:sp>
      <p:graphicFrame>
        <p:nvGraphicFramePr>
          <p:cNvPr id="276483" name="Group 3"/>
          <p:cNvGraphicFramePr>
            <a:graphicFrameLocks noGrp="1"/>
          </p:cNvGraphicFramePr>
          <p:nvPr/>
        </p:nvGraphicFramePr>
        <p:xfrm>
          <a:off x="8759825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493" name="Group 13"/>
          <p:cNvGraphicFramePr>
            <a:graphicFrameLocks noGrp="1"/>
          </p:cNvGraphicFramePr>
          <p:nvPr/>
        </p:nvGraphicFramePr>
        <p:xfrm>
          <a:off x="458311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503" name="Group 23"/>
          <p:cNvGraphicFramePr>
            <a:graphicFrameLocks noGrp="1"/>
          </p:cNvGraphicFramePr>
          <p:nvPr/>
        </p:nvGraphicFramePr>
        <p:xfrm>
          <a:off x="665956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3"/>
          <p:cNvSpPr txBox="1">
            <a:spLocks noChangeArrowheads="1"/>
          </p:cNvSpPr>
          <p:nvPr/>
        </p:nvSpPr>
        <p:spPr bwMode="auto">
          <a:xfrm>
            <a:off x="1682751" y="1649413"/>
            <a:ext cx="1757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Kontenform:</a:t>
            </a:r>
          </a:p>
        </p:txBody>
      </p:sp>
      <p:sp>
        <p:nvSpPr>
          <p:cNvPr id="34851" name="Text Box 34"/>
          <p:cNvSpPr txBox="1">
            <a:spLocks noChangeArrowheads="1"/>
          </p:cNvSpPr>
          <p:nvPr/>
        </p:nvSpPr>
        <p:spPr bwMode="auto">
          <a:xfrm>
            <a:off x="1703388" y="3476625"/>
            <a:ext cx="168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Matrixform:</a:t>
            </a:r>
          </a:p>
        </p:txBody>
      </p:sp>
      <p:graphicFrame>
        <p:nvGraphicFramePr>
          <p:cNvPr id="276515" name="Group 35"/>
          <p:cNvGraphicFramePr>
            <a:graphicFrameLocks noGrp="1"/>
          </p:cNvGraphicFramePr>
          <p:nvPr/>
        </p:nvGraphicFramePr>
        <p:xfrm>
          <a:off x="6486525" y="2917825"/>
          <a:ext cx="2057400" cy="1685924"/>
        </p:xfrm>
        <a:graphic>
          <a:graphicData uri="http://schemas.openxmlformats.org/drawingml/2006/table">
            <a:tbl>
              <a:tblPr/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879" name="Text Box 62"/>
          <p:cNvSpPr txBox="1">
            <a:spLocks noChangeArrowheads="1"/>
          </p:cNvSpPr>
          <p:nvPr/>
        </p:nvSpPr>
        <p:spPr bwMode="auto">
          <a:xfrm>
            <a:off x="1703388" y="5203825"/>
            <a:ext cx="2189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Grafische Form:</a:t>
            </a:r>
          </a:p>
        </p:txBody>
      </p:sp>
      <p:sp>
        <p:nvSpPr>
          <p:cNvPr id="34880" name="Text Box 63"/>
          <p:cNvSpPr txBox="1">
            <a:spLocks noChangeArrowheads="1"/>
          </p:cNvSpPr>
          <p:nvPr/>
        </p:nvSpPr>
        <p:spPr bwMode="auto">
          <a:xfrm>
            <a:off x="6813749" y="46529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P</a:t>
            </a:r>
          </a:p>
        </p:txBody>
      </p:sp>
      <p:sp>
        <p:nvSpPr>
          <p:cNvPr id="34881" name="Text Box 64"/>
          <p:cNvSpPr txBox="1">
            <a:spLocks noChangeArrowheads="1"/>
          </p:cNvSpPr>
          <p:nvPr/>
        </p:nvSpPr>
        <p:spPr bwMode="auto">
          <a:xfrm>
            <a:off x="5898148" y="5734051"/>
            <a:ext cx="335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E</a:t>
            </a:r>
          </a:p>
        </p:txBody>
      </p:sp>
      <p:sp>
        <p:nvSpPr>
          <p:cNvPr id="34882" name="Text Box 65"/>
          <p:cNvSpPr txBox="1">
            <a:spLocks noChangeArrowheads="1"/>
          </p:cNvSpPr>
          <p:nvPr/>
        </p:nvSpPr>
        <p:spPr bwMode="auto">
          <a:xfrm>
            <a:off x="7966274" y="5734051"/>
            <a:ext cx="377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H</a:t>
            </a:r>
          </a:p>
        </p:txBody>
      </p:sp>
      <p:sp>
        <p:nvSpPr>
          <p:cNvPr id="34883" name="Line 66"/>
          <p:cNvSpPr>
            <a:spLocks noChangeShapeType="1"/>
          </p:cNvSpPr>
          <p:nvPr/>
        </p:nvSpPr>
        <p:spPr bwMode="auto">
          <a:xfrm flipV="1">
            <a:off x="6094611" y="5013325"/>
            <a:ext cx="6477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4" name="Line 67"/>
          <p:cNvSpPr>
            <a:spLocks noChangeShapeType="1"/>
          </p:cNvSpPr>
          <p:nvPr/>
        </p:nvSpPr>
        <p:spPr bwMode="auto">
          <a:xfrm flipH="1">
            <a:off x="6237486" y="5084764"/>
            <a:ext cx="6477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5" name="Line 68"/>
          <p:cNvSpPr>
            <a:spLocks noChangeShapeType="1"/>
          </p:cNvSpPr>
          <p:nvPr/>
        </p:nvSpPr>
        <p:spPr bwMode="auto">
          <a:xfrm>
            <a:off x="6258510" y="6021388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6" name="Line 69"/>
          <p:cNvSpPr>
            <a:spLocks noChangeShapeType="1"/>
          </p:cNvSpPr>
          <p:nvPr/>
        </p:nvSpPr>
        <p:spPr bwMode="auto">
          <a:xfrm flipH="1">
            <a:off x="6258511" y="5876925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7" name="Line 70"/>
          <p:cNvSpPr>
            <a:spLocks noChangeShapeType="1"/>
          </p:cNvSpPr>
          <p:nvPr/>
        </p:nvSpPr>
        <p:spPr bwMode="auto">
          <a:xfrm flipH="1" flipV="1">
            <a:off x="7174112" y="5084764"/>
            <a:ext cx="792163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8" name="Line 71"/>
          <p:cNvSpPr>
            <a:spLocks noChangeShapeType="1"/>
          </p:cNvSpPr>
          <p:nvPr/>
        </p:nvSpPr>
        <p:spPr bwMode="auto">
          <a:xfrm>
            <a:off x="7318574" y="5013325"/>
            <a:ext cx="792162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D1DAAE1-694A-490A-99A7-FDDD56EC8ED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2542478" y="191243"/>
            <a:ext cx="76125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</a:rPr>
              <a:t>Darstellung wirtschaftlicher Verflechtungen Beispiel</a:t>
            </a: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248817" y="423166"/>
            <a:ext cx="9109075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Ausgangslage: P hat Güter im Gegenwert von 5GE produziert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Für den Eigenverbrauch benötigt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Für den Erwerb von Handelserzeugnissen verwendet P 1GE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An Pacht entrichtet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E gibt 1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H gibt 2 GE für Nahrungsmittel aus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Stellen Sie die Verflechtungen in Konten-, Matrix und Kreislaufform</a:t>
            </a:r>
          </a:p>
          <a:p>
            <a:pPr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dar. Welche Annahme ist dabei zu treffen? 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20235E1-5603-4FD0-A387-519800CEAB5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087938" y="210210"/>
            <a:ext cx="20046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</a:rPr>
              <a:t>Kontenform</a:t>
            </a:r>
          </a:p>
        </p:txBody>
      </p:sp>
      <p:graphicFrame>
        <p:nvGraphicFramePr>
          <p:cNvPr id="262276" name="Group 132"/>
          <p:cNvGraphicFramePr>
            <a:graphicFrameLocks noGrp="1"/>
          </p:cNvGraphicFramePr>
          <p:nvPr/>
        </p:nvGraphicFramePr>
        <p:xfrm>
          <a:off x="387566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41" name="Group 97"/>
          <p:cNvGraphicFramePr>
            <a:graphicFrameLocks noGrp="1"/>
          </p:cNvGraphicFramePr>
          <p:nvPr/>
        </p:nvGraphicFramePr>
        <p:xfrm>
          <a:off x="113881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74" name="Group 130"/>
          <p:cNvGraphicFramePr>
            <a:graphicFrameLocks noGrp="1"/>
          </p:cNvGraphicFramePr>
          <p:nvPr/>
        </p:nvGraphicFramePr>
        <p:xfrm>
          <a:off x="6561717" y="1989139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" name="Rechteck 44">
            <a:extLst>
              <a:ext uri="{FF2B5EF4-FFF2-40B4-BE49-F238E27FC236}">
                <a16:creationId xmlns:a16="http://schemas.microsoft.com/office/drawing/2014/main" id="{BAD41F5C-8C03-42A8-B62B-9CB1E43C137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Matrixform</a:t>
            </a:r>
          </a:p>
        </p:txBody>
      </p:sp>
      <p:graphicFrame>
        <p:nvGraphicFramePr>
          <p:cNvPr id="264341" name="Group 149"/>
          <p:cNvGraphicFramePr>
            <a:graphicFrameLocks noGrp="1"/>
          </p:cNvGraphicFramePr>
          <p:nvPr/>
        </p:nvGraphicFramePr>
        <p:xfrm>
          <a:off x="672807" y="1125539"/>
          <a:ext cx="5975350" cy="4679951"/>
        </p:xfrm>
        <a:graphic>
          <a:graphicData uri="http://schemas.openxmlformats.org/drawingml/2006/table">
            <a:tbl>
              <a:tblPr/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6372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Ein/Aus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hteck 20">
            <a:extLst>
              <a:ext uri="{FF2B5EF4-FFF2-40B4-BE49-F238E27FC236}">
                <a16:creationId xmlns:a16="http://schemas.microsoft.com/office/drawing/2014/main" id="{146C98BE-77F8-4006-B6F8-329B8E2E00A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Grafische Form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3222486" y="1982211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P</a:t>
            </a:r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5383073" y="5077837"/>
            <a:ext cx="377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H</a:t>
            </a:r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1063485" y="5150862"/>
            <a:ext cx="335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48BF1E0-A013-4F94-8FCB-8AD5CAF5590C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02104" y="195739"/>
            <a:ext cx="5845573" cy="42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177" b="1" dirty="0">
                <a:solidFill>
                  <a:srgbClr val="000000"/>
                </a:solidFill>
              </a:rPr>
              <a:t>Der moderne Wirtschaftskreislauf – allgemein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7108" y="742667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Bildung von </a:t>
            </a:r>
            <a:r>
              <a:rPr lang="de-DE" sz="2177" b="1" dirty="0">
                <a:solidFill>
                  <a:srgbClr val="000000"/>
                </a:solidFill>
              </a:rPr>
              <a:t>vier Sektoren</a:t>
            </a:r>
            <a:r>
              <a:rPr lang="de-DE" sz="2177" dirty="0">
                <a:solidFill>
                  <a:srgbClr val="000000"/>
                </a:solidFill>
              </a:rPr>
              <a:t>:</a:t>
            </a: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</a:rPr>
              <a:t>		Haushalte (H), Staat (S), Unternehmen (U), Ausland (A)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8358" y="1400481"/>
            <a:ext cx="11559364" cy="176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Der Wirtschaftskreislauf wird über den Pol der </a:t>
            </a:r>
            <a:r>
              <a:rPr lang="de-DE" sz="2177" b="1" dirty="0">
                <a:solidFill>
                  <a:srgbClr val="000000"/>
                </a:solidFill>
              </a:rPr>
              <a:t>Vermögensveränderung</a:t>
            </a:r>
            <a:r>
              <a:rPr lang="de-DE" sz="2177" dirty="0">
                <a:solidFill>
                  <a:srgbClr val="000000"/>
                </a:solidFill>
              </a:rPr>
              <a:t> (VÄ) geschlossen. Über diesen laufen die Ersparnisse und Investitionen der Sektoren bzw. die Forderungen oder Verbindlichkeiten gegenüber dem Ausland.</a:t>
            </a:r>
          </a:p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8358" y="2642609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Die Pfeile repräsentieren die Geldströme zwischen den Polen</a:t>
            </a:r>
          </a:p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18358" y="3398405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Ein Wirtschaftskreislauf gilt als geschlossen, wenn an jedem Pol die Summe der Zuflüsse der Summe der Abflüsse entspricht (Kreislaufaxiom!).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8358" y="4800248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  <a:cs typeface="Times New Roman" pitchFamily="18" charset="0"/>
              </a:rPr>
              <a:t>	→ d.h. alle relevanten Ströme sind berücksichtigt.</a:t>
            </a:r>
            <a:r>
              <a:rPr lang="de-DE" sz="2177" dirty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202247B-0684-4A65-8E35-9F5A555E721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021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741219" y="-24635"/>
            <a:ext cx="732635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Der Wirtschaftskreislauf einer offenen Volkswirtschaft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BF04D69-95CC-4722-83AA-1EEFD52A409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6564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4511F-7CAA-0471-4149-5CB12918D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>
            <a:extLst>
              <a:ext uri="{FF2B5EF4-FFF2-40B4-BE49-F238E27FC236}">
                <a16:creationId xmlns:a16="http://schemas.microsoft.com/office/drawing/2014/main" id="{44DBB06C-1BF5-8199-831C-5A5531D8C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35" y="101102"/>
            <a:ext cx="732635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Der Wirtschaftskreislauf einer offenen Volkswirtschaft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AB5A6-7949-A736-AC36-2553676C42CC}"/>
              </a:ext>
            </a:extLst>
          </p:cNvPr>
          <p:cNvSpPr txBox="1"/>
          <p:nvPr/>
        </p:nvSpPr>
        <p:spPr>
          <a:xfrm>
            <a:off x="741219" y="33389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802EF7-92D3-FFBD-40CD-2F30850EB4AB}"/>
              </a:ext>
            </a:extLst>
          </p:cNvPr>
          <p:cNvSpPr txBox="1"/>
          <p:nvPr/>
        </p:nvSpPr>
        <p:spPr>
          <a:xfrm>
            <a:off x="5313218" y="33389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U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A7A353A-30A3-7880-D9D2-FB2FAB344C0C}"/>
              </a:ext>
            </a:extLst>
          </p:cNvPr>
          <p:cNvSpPr txBox="1"/>
          <p:nvPr/>
        </p:nvSpPr>
        <p:spPr>
          <a:xfrm>
            <a:off x="7409186" y="19292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C</a:t>
            </a:r>
            <a:r>
              <a:rPr lang="de-DE" sz="1400" baseline="-25000" dirty="0"/>
              <a:t>H</a:t>
            </a:r>
            <a:r>
              <a:rPr lang="de-DE" sz="1400" dirty="0"/>
              <a:t>: Konsum der Haushalte (Kauf von einem Stuhl bei einem Unternehmen) </a:t>
            </a:r>
            <a:endParaRPr lang="de-DE" sz="1400" baseline="-25000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1840570-08F6-9C70-41B4-5E503BCC0867}"/>
              </a:ext>
            </a:extLst>
          </p:cNvPr>
          <p:cNvCxnSpPr/>
          <p:nvPr/>
        </p:nvCxnSpPr>
        <p:spPr>
          <a:xfrm>
            <a:off x="1070155" y="3579031"/>
            <a:ext cx="42430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A527613E-1A0B-CD08-A435-0F6A1F703016}"/>
              </a:ext>
            </a:extLst>
          </p:cNvPr>
          <p:cNvSpPr/>
          <p:nvPr/>
        </p:nvSpPr>
        <p:spPr>
          <a:xfrm>
            <a:off x="1399091" y="3530540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C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1EBD28-E01C-6A7C-94FA-42A873A9F51F}"/>
              </a:ext>
            </a:extLst>
          </p:cNvPr>
          <p:cNvSpPr txBox="1"/>
          <p:nvPr/>
        </p:nvSpPr>
        <p:spPr>
          <a:xfrm>
            <a:off x="7409187" y="438341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Y</a:t>
            </a:r>
            <a:r>
              <a:rPr lang="de-DE" sz="1400" baseline="-25000" dirty="0"/>
              <a:t>H/U</a:t>
            </a:r>
            <a:r>
              <a:rPr lang="de-DE" sz="1400" dirty="0"/>
              <a:t>: Die Unternehmen zahlen den Haushalten Löhne</a:t>
            </a:r>
            <a:endParaRPr lang="de-DE" sz="1400" baseline="-25000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176CCB3-43EA-0FF6-D75F-86AF06A4E18E}"/>
              </a:ext>
            </a:extLst>
          </p:cNvPr>
          <p:cNvCxnSpPr/>
          <p:nvPr/>
        </p:nvCxnSpPr>
        <p:spPr>
          <a:xfrm flipH="1" flipV="1">
            <a:off x="1011382" y="3401291"/>
            <a:ext cx="4208210" cy="20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>
            <a:extLst>
              <a:ext uri="{FF2B5EF4-FFF2-40B4-BE49-F238E27FC236}">
                <a16:creationId xmlns:a16="http://schemas.microsoft.com/office/drawing/2014/main" id="{B9E89CCB-BB85-3510-80E4-A56BF7EC4469}"/>
              </a:ext>
            </a:extLst>
          </p:cNvPr>
          <p:cNvSpPr/>
          <p:nvPr/>
        </p:nvSpPr>
        <p:spPr>
          <a:xfrm>
            <a:off x="4580004" y="3052742"/>
            <a:ext cx="551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Y</a:t>
            </a:r>
            <a:r>
              <a:rPr lang="de-DE" baseline="-25000" dirty="0"/>
              <a:t>H/U</a:t>
            </a: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9FEFF98-6D84-DD0A-B446-858CE9143E40}"/>
              </a:ext>
            </a:extLst>
          </p:cNvPr>
          <p:cNvSpPr txBox="1"/>
          <p:nvPr/>
        </p:nvSpPr>
        <p:spPr>
          <a:xfrm>
            <a:off x="7409186" y="756995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</a:t>
            </a:r>
            <a:r>
              <a:rPr lang="de-DE" sz="1400" baseline="-25000" dirty="0"/>
              <a:t>H</a:t>
            </a:r>
            <a:r>
              <a:rPr lang="de-DE" sz="1400" dirty="0"/>
              <a:t>: Die Haushalte zahlen Steuern an den Staat</a:t>
            </a:r>
            <a:endParaRPr lang="de-DE" sz="1400" baseline="-250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76915E2-DE6F-5E34-C3F9-539BF21A65C5}"/>
              </a:ext>
            </a:extLst>
          </p:cNvPr>
          <p:cNvSpPr txBox="1"/>
          <p:nvPr/>
        </p:nvSpPr>
        <p:spPr>
          <a:xfrm>
            <a:off x="7409186" y="1035725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</a:t>
            </a:r>
            <a:r>
              <a:rPr lang="de-DE" sz="1400" baseline="-25000" dirty="0"/>
              <a:t>U</a:t>
            </a:r>
            <a:r>
              <a:rPr lang="de-DE" sz="1400" dirty="0"/>
              <a:t>: Die Unternehmen zahlen Steuern an den Staat</a:t>
            </a:r>
            <a:endParaRPr lang="de-DE" sz="1400" baseline="-25000" dirty="0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676AC3E1-77E4-F02F-ADD8-6774ACF6623D}"/>
              </a:ext>
            </a:extLst>
          </p:cNvPr>
          <p:cNvCxnSpPr/>
          <p:nvPr/>
        </p:nvCxnSpPr>
        <p:spPr>
          <a:xfrm flipH="1" flipV="1">
            <a:off x="3236342" y="1254515"/>
            <a:ext cx="1953490" cy="201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CC5DCDD7-98BA-02EC-B375-5AC28835646F}"/>
              </a:ext>
            </a:extLst>
          </p:cNvPr>
          <p:cNvCxnSpPr/>
          <p:nvPr/>
        </p:nvCxnSpPr>
        <p:spPr>
          <a:xfrm flipV="1">
            <a:off x="905687" y="1364673"/>
            <a:ext cx="1955277" cy="1944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6CBC79D9-568A-07F6-B5D3-5F7A9199E08D}"/>
              </a:ext>
            </a:extLst>
          </p:cNvPr>
          <p:cNvSpPr txBox="1"/>
          <p:nvPr/>
        </p:nvSpPr>
        <p:spPr>
          <a:xfrm>
            <a:off x="2932171" y="87770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190E5180-5FAE-4C07-F6F7-E23DBF691AC3}"/>
              </a:ext>
            </a:extLst>
          </p:cNvPr>
          <p:cNvSpPr/>
          <p:nvPr/>
        </p:nvSpPr>
        <p:spPr>
          <a:xfrm>
            <a:off x="2599434" y="1533245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B65D450-D5C3-BD83-A830-116E237EDE95}"/>
              </a:ext>
            </a:extLst>
          </p:cNvPr>
          <p:cNvSpPr/>
          <p:nvPr/>
        </p:nvSpPr>
        <p:spPr>
          <a:xfrm>
            <a:off x="4274369" y="2547237"/>
            <a:ext cx="396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8095426E-B717-F743-F0B8-4E49924B3384}"/>
              </a:ext>
            </a:extLst>
          </p:cNvPr>
          <p:cNvSpPr txBox="1"/>
          <p:nvPr/>
        </p:nvSpPr>
        <p:spPr>
          <a:xfrm>
            <a:off x="7409184" y="1288492"/>
            <a:ext cx="4692761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Z</a:t>
            </a:r>
            <a:r>
              <a:rPr lang="de-DE" sz="1400" baseline="-25000" dirty="0"/>
              <a:t>U</a:t>
            </a:r>
            <a:r>
              <a:rPr lang="de-DE" sz="1400" dirty="0"/>
              <a:t>: Der Staat zahlt Subventionen an die  Unternehmen </a:t>
            </a:r>
            <a:endParaRPr lang="de-DE" sz="1400" baseline="-250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A3BA03A-F18E-7687-B22B-BBEB0DA7596C}"/>
              </a:ext>
            </a:extLst>
          </p:cNvPr>
          <p:cNvSpPr txBox="1"/>
          <p:nvPr/>
        </p:nvSpPr>
        <p:spPr>
          <a:xfrm>
            <a:off x="7427502" y="1586482"/>
            <a:ext cx="434058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Z</a:t>
            </a:r>
            <a:r>
              <a:rPr lang="de-DE" sz="1400" baseline="-25000" dirty="0"/>
              <a:t>H</a:t>
            </a:r>
            <a:r>
              <a:rPr lang="de-DE" sz="1400" dirty="0"/>
              <a:t>: Der Staat zahlt Transferleistungen an die Haushalte (z.B. Arbeitslosengeld, Renten, Kindergeld)</a:t>
            </a:r>
            <a:endParaRPr lang="de-DE" sz="1400" baseline="-25000" dirty="0"/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33C3D70C-E852-4CCB-7006-D01362A8955F}"/>
              </a:ext>
            </a:extLst>
          </p:cNvPr>
          <p:cNvCxnSpPr/>
          <p:nvPr/>
        </p:nvCxnSpPr>
        <p:spPr>
          <a:xfrm>
            <a:off x="3367868" y="1197346"/>
            <a:ext cx="1974319" cy="2040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C96ABF54-689D-7195-D1A4-C1925FEE040D}"/>
              </a:ext>
            </a:extLst>
          </p:cNvPr>
          <p:cNvCxnSpPr/>
          <p:nvPr/>
        </p:nvCxnSpPr>
        <p:spPr>
          <a:xfrm flipH="1">
            <a:off x="915522" y="1197346"/>
            <a:ext cx="1801619" cy="1822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2" name="Rechteck 38911">
            <a:extLst>
              <a:ext uri="{FF2B5EF4-FFF2-40B4-BE49-F238E27FC236}">
                <a16:creationId xmlns:a16="http://schemas.microsoft.com/office/drawing/2014/main" id="{0AD25F2B-25ED-A517-6B9D-B7DF63E58B43}"/>
              </a:ext>
            </a:extLst>
          </p:cNvPr>
          <p:cNvSpPr/>
          <p:nvPr/>
        </p:nvSpPr>
        <p:spPr>
          <a:xfrm>
            <a:off x="2067363" y="1211309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Z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27461A07-769B-DAD8-E880-D5746B09B26F}"/>
              </a:ext>
            </a:extLst>
          </p:cNvPr>
          <p:cNvSpPr/>
          <p:nvPr/>
        </p:nvSpPr>
        <p:spPr>
          <a:xfrm>
            <a:off x="3746011" y="1275188"/>
            <a:ext cx="391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Z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F8AA1AD8-81B7-8FE6-465D-742516DB4374}"/>
              </a:ext>
            </a:extLst>
          </p:cNvPr>
          <p:cNvSpPr txBox="1"/>
          <p:nvPr/>
        </p:nvSpPr>
        <p:spPr>
          <a:xfrm>
            <a:off x="7404240" y="208801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Y</a:t>
            </a:r>
            <a:r>
              <a:rPr lang="de-DE" sz="1400" baseline="-25000" dirty="0"/>
              <a:t>H/St</a:t>
            </a:r>
            <a:r>
              <a:rPr lang="de-DE" sz="1400" dirty="0"/>
              <a:t>: Der Staat zahlt den Haushalten Löhne (Staatsbedienstete)</a:t>
            </a:r>
            <a:endParaRPr lang="de-DE" sz="1400" baseline="-25000" dirty="0"/>
          </a:p>
        </p:txBody>
      </p:sp>
      <p:sp>
        <p:nvSpPr>
          <p:cNvPr id="38916" name="Rechteck 38915">
            <a:extLst>
              <a:ext uri="{FF2B5EF4-FFF2-40B4-BE49-F238E27FC236}">
                <a16:creationId xmlns:a16="http://schemas.microsoft.com/office/drawing/2014/main" id="{C9AA2EF3-6378-8C8F-8B0E-C7EF48CE9C6C}"/>
              </a:ext>
            </a:extLst>
          </p:cNvPr>
          <p:cNvSpPr/>
          <p:nvPr/>
        </p:nvSpPr>
        <p:spPr>
          <a:xfrm>
            <a:off x="965687" y="928349"/>
            <a:ext cx="574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Y</a:t>
            </a:r>
            <a:r>
              <a:rPr lang="de-DE" baseline="-25000" dirty="0"/>
              <a:t>H</a:t>
            </a:r>
            <a:r>
              <a:rPr lang="de-DE" baseline="-25000"/>
              <a:t>/St</a:t>
            </a:r>
            <a:endParaRPr lang="de-DE" dirty="0"/>
          </a:p>
        </p:txBody>
      </p:sp>
      <p:grpSp>
        <p:nvGrpSpPr>
          <p:cNvPr id="38920" name="Gruppieren 38919">
            <a:extLst>
              <a:ext uri="{FF2B5EF4-FFF2-40B4-BE49-F238E27FC236}">
                <a16:creationId xmlns:a16="http://schemas.microsoft.com/office/drawing/2014/main" id="{2DD0BA08-793F-FB4E-7FE7-C688307139A1}"/>
              </a:ext>
            </a:extLst>
          </p:cNvPr>
          <p:cNvGrpSpPr/>
          <p:nvPr/>
        </p:nvGrpSpPr>
        <p:grpSpPr>
          <a:xfrm>
            <a:off x="620875" y="1019078"/>
            <a:ext cx="2182947" cy="2385677"/>
            <a:chOff x="620876" y="810492"/>
            <a:chExt cx="2066908" cy="2594263"/>
          </a:xfrm>
        </p:grpSpPr>
        <p:sp>
          <p:nvSpPr>
            <p:cNvPr id="38914" name="Freihandform 38913">
              <a:extLst>
                <a:ext uri="{FF2B5EF4-FFF2-40B4-BE49-F238E27FC236}">
                  <a16:creationId xmlns:a16="http://schemas.microsoft.com/office/drawing/2014/main" id="{23D93EA0-A667-8CD8-FF84-E976E3E03603}"/>
                </a:ext>
              </a:extLst>
            </p:cNvPr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9" name="Gerade Verbindung mit Pfeil 38">
              <a:extLst>
                <a:ext uri="{FF2B5EF4-FFF2-40B4-BE49-F238E27FC236}">
                  <a16:creationId xmlns:a16="http://schemas.microsoft.com/office/drawing/2014/main" id="{44FD1A32-E04B-EEDE-3EF6-75711A7DCA61}"/>
                </a:ext>
              </a:extLst>
            </p:cNvPr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feld 43">
            <a:extLst>
              <a:ext uri="{FF2B5EF4-FFF2-40B4-BE49-F238E27FC236}">
                <a16:creationId xmlns:a16="http://schemas.microsoft.com/office/drawing/2014/main" id="{34460E85-04FC-CCFF-551B-08F48670A2FE}"/>
              </a:ext>
            </a:extLst>
          </p:cNvPr>
          <p:cNvSpPr txBox="1"/>
          <p:nvPr/>
        </p:nvSpPr>
        <p:spPr>
          <a:xfrm>
            <a:off x="5800062" y="58376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154410B3-83D7-DEFC-5984-91FA33F3BC54}"/>
              </a:ext>
            </a:extLst>
          </p:cNvPr>
          <p:cNvCxnSpPr/>
          <p:nvPr/>
        </p:nvCxnSpPr>
        <p:spPr>
          <a:xfrm flipH="1" flipV="1">
            <a:off x="5642154" y="3708278"/>
            <a:ext cx="385787" cy="2199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>
            <a:extLst>
              <a:ext uri="{FF2B5EF4-FFF2-40B4-BE49-F238E27FC236}">
                <a16:creationId xmlns:a16="http://schemas.microsoft.com/office/drawing/2014/main" id="{FD98179E-0817-7FA7-2224-43115B17C78F}"/>
              </a:ext>
            </a:extLst>
          </p:cNvPr>
          <p:cNvSpPr txBox="1"/>
          <p:nvPr/>
        </p:nvSpPr>
        <p:spPr>
          <a:xfrm>
            <a:off x="7376530" y="2640532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EX: Exporte (Man beachte die Pfeilrichtung! Es handelt sich um Geldströme!)</a:t>
            </a:r>
            <a:endParaRPr lang="de-DE" sz="1400" baseline="-250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E081C206-7B55-E3A8-85EA-87A1E8CD35CF}"/>
              </a:ext>
            </a:extLst>
          </p:cNvPr>
          <p:cNvSpPr txBox="1"/>
          <p:nvPr/>
        </p:nvSpPr>
        <p:spPr>
          <a:xfrm>
            <a:off x="7376530" y="310018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IM: Importe</a:t>
            </a:r>
            <a:endParaRPr lang="de-DE" sz="1400" baseline="-25000" dirty="0"/>
          </a:p>
        </p:txBody>
      </p: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2131727B-EDDE-143C-42CD-A4694A5DA232}"/>
              </a:ext>
            </a:extLst>
          </p:cNvPr>
          <p:cNvCxnSpPr>
            <a:stCxn id="4" idx="2"/>
          </p:cNvCxnSpPr>
          <p:nvPr/>
        </p:nvCxnSpPr>
        <p:spPr>
          <a:xfrm>
            <a:off x="5477686" y="3708278"/>
            <a:ext cx="322376" cy="206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4" name="Rechteck 38923">
            <a:extLst>
              <a:ext uri="{FF2B5EF4-FFF2-40B4-BE49-F238E27FC236}">
                <a16:creationId xmlns:a16="http://schemas.microsoft.com/office/drawing/2014/main" id="{5B71BE17-B9AB-57C0-5A9E-419C735B798B}"/>
              </a:ext>
            </a:extLst>
          </p:cNvPr>
          <p:cNvSpPr/>
          <p:nvPr/>
        </p:nvSpPr>
        <p:spPr>
          <a:xfrm>
            <a:off x="5800062" y="4081306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EX</a:t>
            </a: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E7763F53-270A-6BB5-0327-E6FDECE492B5}"/>
              </a:ext>
            </a:extLst>
          </p:cNvPr>
          <p:cNvSpPr/>
          <p:nvPr/>
        </p:nvSpPr>
        <p:spPr>
          <a:xfrm>
            <a:off x="5186901" y="4394499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IM</a:t>
            </a:r>
          </a:p>
        </p:txBody>
      </p:sp>
      <p:grpSp>
        <p:nvGrpSpPr>
          <p:cNvPr id="38929" name="Gruppieren 38928">
            <a:extLst>
              <a:ext uri="{FF2B5EF4-FFF2-40B4-BE49-F238E27FC236}">
                <a16:creationId xmlns:a16="http://schemas.microsoft.com/office/drawing/2014/main" id="{9FA662CC-4B5A-C050-6B6C-62BE231058F2}"/>
              </a:ext>
            </a:extLst>
          </p:cNvPr>
          <p:cNvGrpSpPr/>
          <p:nvPr/>
        </p:nvGrpSpPr>
        <p:grpSpPr>
          <a:xfrm>
            <a:off x="355834" y="3761509"/>
            <a:ext cx="5479213" cy="2641467"/>
            <a:chOff x="355834" y="3761509"/>
            <a:chExt cx="5479213" cy="2641467"/>
          </a:xfrm>
        </p:grpSpPr>
        <p:sp>
          <p:nvSpPr>
            <p:cNvPr id="38925" name="Freihandform 38924">
              <a:extLst>
                <a:ext uri="{FF2B5EF4-FFF2-40B4-BE49-F238E27FC236}">
                  <a16:creationId xmlns:a16="http://schemas.microsoft.com/office/drawing/2014/main" id="{80BB26FC-AE8D-B884-64E2-8D369338E8D0}"/>
                </a:ext>
              </a:extLst>
            </p:cNvPr>
            <p:cNvSpPr/>
            <p:nvPr/>
          </p:nvSpPr>
          <p:spPr>
            <a:xfrm>
              <a:off x="355834" y="3761509"/>
              <a:ext cx="5345311" cy="2641467"/>
            </a:xfrm>
            <a:custGeom>
              <a:avLst/>
              <a:gdLst>
                <a:gd name="connsiteX0" fmla="*/ 454657 w 5345311"/>
                <a:gd name="connsiteY0" fmla="*/ 0 h 2641467"/>
                <a:gd name="connsiteX1" fmla="*/ 475439 w 5345311"/>
                <a:gd name="connsiteY1" fmla="*/ 2396836 h 2641467"/>
                <a:gd name="connsiteX2" fmla="*/ 5345311 w 5345311"/>
                <a:gd name="connsiteY2" fmla="*/ 2438400 h 264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45311" h="2641467">
                  <a:moveTo>
                    <a:pt x="454657" y="0"/>
                  </a:moveTo>
                  <a:cubicBezTo>
                    <a:pt x="57493" y="995218"/>
                    <a:pt x="-339670" y="1990436"/>
                    <a:pt x="475439" y="2396836"/>
                  </a:cubicBezTo>
                  <a:cubicBezTo>
                    <a:pt x="1290548" y="2803236"/>
                    <a:pt x="3317929" y="2620818"/>
                    <a:pt x="5345311" y="24384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5" name="Gerade Verbindung mit Pfeil 54">
              <a:extLst>
                <a:ext uri="{FF2B5EF4-FFF2-40B4-BE49-F238E27FC236}">
                  <a16:creationId xmlns:a16="http://schemas.microsoft.com/office/drawing/2014/main" id="{A6E52F6B-2BBA-09C3-40E3-894AFBC8554E}"/>
                </a:ext>
              </a:extLst>
            </p:cNvPr>
            <p:cNvCxnSpPr>
              <a:stCxn id="38925" idx="2"/>
            </p:cNvCxnSpPr>
            <p:nvPr/>
          </p:nvCxnSpPr>
          <p:spPr>
            <a:xfrm flipV="1">
              <a:off x="5701145" y="6143446"/>
              <a:ext cx="133902" cy="564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feld 59">
            <a:extLst>
              <a:ext uri="{FF2B5EF4-FFF2-40B4-BE49-F238E27FC236}">
                <a16:creationId xmlns:a16="http://schemas.microsoft.com/office/drawing/2014/main" id="{1C6A13C3-7F7D-C905-8CCE-824B1326561A}"/>
              </a:ext>
            </a:extLst>
          </p:cNvPr>
          <p:cNvSpPr txBox="1"/>
          <p:nvPr/>
        </p:nvSpPr>
        <p:spPr>
          <a:xfrm>
            <a:off x="7376530" y="3388395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NÜ: Nettoübertragungen (Transfers der privaten Haushalte an das Ausland, diese müssen natürlich nicht zwingend positiv sein!)</a:t>
            </a:r>
            <a:endParaRPr lang="de-DE" sz="1400" baseline="-25000" dirty="0"/>
          </a:p>
        </p:txBody>
      </p:sp>
      <p:sp>
        <p:nvSpPr>
          <p:cNvPr id="38930" name="Rechteck 38929">
            <a:extLst>
              <a:ext uri="{FF2B5EF4-FFF2-40B4-BE49-F238E27FC236}">
                <a16:creationId xmlns:a16="http://schemas.microsoft.com/office/drawing/2014/main" id="{F6918EA8-3F5A-45E3-4F37-B5C25F90F434}"/>
              </a:ext>
            </a:extLst>
          </p:cNvPr>
          <p:cNvSpPr/>
          <p:nvPr/>
        </p:nvSpPr>
        <p:spPr>
          <a:xfrm>
            <a:off x="3562462" y="6326970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NÜ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5449B54A-02DF-F54B-C813-59B17123A9D5}"/>
              </a:ext>
            </a:extLst>
          </p:cNvPr>
          <p:cNvSpPr txBox="1"/>
          <p:nvPr/>
        </p:nvSpPr>
        <p:spPr>
          <a:xfrm>
            <a:off x="2786939" y="5723226"/>
            <a:ext cx="43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VÄ</a:t>
            </a:r>
          </a:p>
        </p:txBody>
      </p: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937A8A82-DF2D-74D0-672A-5E83F2CA597C}"/>
              </a:ext>
            </a:extLst>
          </p:cNvPr>
          <p:cNvCxnSpPr/>
          <p:nvPr/>
        </p:nvCxnSpPr>
        <p:spPr>
          <a:xfrm>
            <a:off x="1070155" y="3837709"/>
            <a:ext cx="1529279" cy="1885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>
            <a:extLst>
              <a:ext uri="{FF2B5EF4-FFF2-40B4-BE49-F238E27FC236}">
                <a16:creationId xmlns:a16="http://schemas.microsoft.com/office/drawing/2014/main" id="{0CB7ACA8-BDEE-772E-B810-2966605A6DE5}"/>
              </a:ext>
            </a:extLst>
          </p:cNvPr>
          <p:cNvCxnSpPr/>
          <p:nvPr/>
        </p:nvCxnSpPr>
        <p:spPr>
          <a:xfrm flipH="1">
            <a:off x="3313755" y="3681648"/>
            <a:ext cx="1999463" cy="1952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700A4690-B030-CBC7-CECA-9EA9377FBFAE}"/>
              </a:ext>
            </a:extLst>
          </p:cNvPr>
          <p:cNvCxnSpPr/>
          <p:nvPr/>
        </p:nvCxnSpPr>
        <p:spPr>
          <a:xfrm flipH="1">
            <a:off x="2931636" y="1418292"/>
            <a:ext cx="110789" cy="4044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>
            <a:extLst>
              <a:ext uri="{FF2B5EF4-FFF2-40B4-BE49-F238E27FC236}">
                <a16:creationId xmlns:a16="http://schemas.microsoft.com/office/drawing/2014/main" id="{E265C8DF-E3B0-4463-56F6-0AF942C431DA}"/>
              </a:ext>
            </a:extLst>
          </p:cNvPr>
          <p:cNvCxnSpPr/>
          <p:nvPr/>
        </p:nvCxnSpPr>
        <p:spPr>
          <a:xfrm flipV="1">
            <a:off x="3083987" y="1383215"/>
            <a:ext cx="81856" cy="4165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4E53D0F6-13DD-B01A-4294-0695677C7B58}"/>
              </a:ext>
            </a:extLst>
          </p:cNvPr>
          <p:cNvCxnSpPr/>
          <p:nvPr/>
        </p:nvCxnSpPr>
        <p:spPr>
          <a:xfrm flipV="1">
            <a:off x="3141342" y="3761510"/>
            <a:ext cx="1930675" cy="1879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>
            <a:extLst>
              <a:ext uri="{FF2B5EF4-FFF2-40B4-BE49-F238E27FC236}">
                <a16:creationId xmlns:a16="http://schemas.microsoft.com/office/drawing/2014/main" id="{3C87F623-1A59-03E7-0B4A-41F0C7993DB0}"/>
              </a:ext>
            </a:extLst>
          </p:cNvPr>
          <p:cNvCxnSpPr/>
          <p:nvPr/>
        </p:nvCxnSpPr>
        <p:spPr>
          <a:xfrm flipH="1" flipV="1">
            <a:off x="1157890" y="3735989"/>
            <a:ext cx="1648758" cy="1973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feld 79">
            <a:extLst>
              <a:ext uri="{FF2B5EF4-FFF2-40B4-BE49-F238E27FC236}">
                <a16:creationId xmlns:a16="http://schemas.microsoft.com/office/drawing/2014/main" id="{56F45EED-8966-857B-3531-FF8B76336ACA}"/>
              </a:ext>
            </a:extLst>
          </p:cNvPr>
          <p:cNvSpPr txBox="1"/>
          <p:nvPr/>
        </p:nvSpPr>
        <p:spPr>
          <a:xfrm>
            <a:off x="7376530" y="4031952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</a:t>
            </a:r>
            <a:r>
              <a:rPr lang="de-DE" sz="1400" baseline="-25000" dirty="0"/>
              <a:t>U</a:t>
            </a:r>
            <a:r>
              <a:rPr lang="de-DE" sz="1400" dirty="0"/>
              <a:t>: Investieren der Unternehmen</a:t>
            </a:r>
            <a:endParaRPr lang="de-DE" sz="1400" baseline="-25000" dirty="0"/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D768D81F-AF14-FF34-5064-8ED72947D499}"/>
              </a:ext>
            </a:extLst>
          </p:cNvPr>
          <p:cNvSpPr txBox="1"/>
          <p:nvPr/>
        </p:nvSpPr>
        <p:spPr>
          <a:xfrm>
            <a:off x="7376530" y="4296423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</a:t>
            </a:r>
            <a:r>
              <a:rPr lang="de-DE" sz="1400" baseline="-25000" dirty="0"/>
              <a:t>H</a:t>
            </a:r>
            <a:r>
              <a:rPr lang="de-DE" sz="1400" dirty="0"/>
              <a:t>: Investieren der Haushalte</a:t>
            </a:r>
            <a:endParaRPr lang="de-DE" sz="1400" baseline="-25000" dirty="0"/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034B42C9-EC17-16D2-24F8-4AD6F2592007}"/>
              </a:ext>
            </a:extLst>
          </p:cNvPr>
          <p:cNvSpPr txBox="1"/>
          <p:nvPr/>
        </p:nvSpPr>
        <p:spPr>
          <a:xfrm>
            <a:off x="7373641" y="4569287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I</a:t>
            </a:r>
            <a:r>
              <a:rPr lang="de-DE" sz="1400" baseline="-25000" dirty="0" err="1"/>
              <a:t>St</a:t>
            </a:r>
            <a:r>
              <a:rPr lang="de-DE" sz="1400" dirty="0"/>
              <a:t>: Investieren des Staates</a:t>
            </a:r>
            <a:endParaRPr lang="de-DE" sz="1400" baseline="-25000" dirty="0"/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D8EDF19D-8AD8-A594-D985-ECD816EEF742}"/>
              </a:ext>
            </a:extLst>
          </p:cNvPr>
          <p:cNvSpPr txBox="1"/>
          <p:nvPr/>
        </p:nvSpPr>
        <p:spPr>
          <a:xfrm>
            <a:off x="7370752" y="4903981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U</a:t>
            </a:r>
            <a:r>
              <a:rPr lang="de-DE" sz="1400" dirty="0"/>
              <a:t>: Sparen der Unternehmen</a:t>
            </a:r>
            <a:endParaRPr lang="de-DE" sz="1400" baseline="-25000" dirty="0"/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B7B47F82-F8CF-4A91-0807-D13EA166549D}"/>
              </a:ext>
            </a:extLst>
          </p:cNvPr>
          <p:cNvSpPr txBox="1"/>
          <p:nvPr/>
        </p:nvSpPr>
        <p:spPr>
          <a:xfrm>
            <a:off x="7376530" y="5208256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H</a:t>
            </a:r>
            <a:r>
              <a:rPr lang="de-DE" sz="1400" dirty="0"/>
              <a:t>: Sparen der Haushalte</a:t>
            </a:r>
            <a:endParaRPr lang="de-DE" sz="1400" baseline="-25000" dirty="0"/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5633866C-6826-677D-C1CF-554AC0834296}"/>
              </a:ext>
            </a:extLst>
          </p:cNvPr>
          <p:cNvSpPr txBox="1"/>
          <p:nvPr/>
        </p:nvSpPr>
        <p:spPr>
          <a:xfrm>
            <a:off x="7370752" y="5511070"/>
            <a:ext cx="4692760" cy="3096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S</a:t>
            </a:r>
            <a:r>
              <a:rPr lang="de-DE" sz="1400" baseline="-25000" dirty="0" err="1"/>
              <a:t>St</a:t>
            </a:r>
            <a:r>
              <a:rPr lang="de-DE" sz="1400" dirty="0"/>
              <a:t>: Sparen des Staates</a:t>
            </a:r>
            <a:endParaRPr lang="de-DE" sz="1400" baseline="-25000" dirty="0"/>
          </a:p>
        </p:txBody>
      </p:sp>
      <p:sp>
        <p:nvSpPr>
          <p:cNvPr id="38942" name="Rechteck 38941">
            <a:extLst>
              <a:ext uri="{FF2B5EF4-FFF2-40B4-BE49-F238E27FC236}">
                <a16:creationId xmlns:a16="http://schemas.microsoft.com/office/drawing/2014/main" id="{EBA62716-2D33-4F9E-933F-7B00D5390AD6}"/>
              </a:ext>
            </a:extLst>
          </p:cNvPr>
          <p:cNvSpPr/>
          <p:nvPr/>
        </p:nvSpPr>
        <p:spPr>
          <a:xfrm>
            <a:off x="4006842" y="4209291"/>
            <a:ext cx="341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A480780B-E1D9-D2D2-ACF4-3F5822DF0FE4}"/>
              </a:ext>
            </a:extLst>
          </p:cNvPr>
          <p:cNvSpPr/>
          <p:nvPr/>
        </p:nvSpPr>
        <p:spPr>
          <a:xfrm>
            <a:off x="3162780" y="2526665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/>
              <a:t>I</a:t>
            </a:r>
            <a:r>
              <a:rPr lang="de-DE" baseline="-25000" dirty="0" err="1"/>
              <a:t>St</a:t>
            </a:r>
            <a:endParaRPr lang="de-DE" dirty="0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6BBE4FEC-9542-CB16-A4FF-C094908AE478}"/>
              </a:ext>
            </a:extLst>
          </p:cNvPr>
          <p:cNvSpPr/>
          <p:nvPr/>
        </p:nvSpPr>
        <p:spPr>
          <a:xfrm>
            <a:off x="1825458" y="423284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89" name="Rechteck 88">
            <a:extLst>
              <a:ext uri="{FF2B5EF4-FFF2-40B4-BE49-F238E27FC236}">
                <a16:creationId xmlns:a16="http://schemas.microsoft.com/office/drawing/2014/main" id="{D068CA06-5452-DFC4-8494-2B75EAAA3025}"/>
              </a:ext>
            </a:extLst>
          </p:cNvPr>
          <p:cNvSpPr/>
          <p:nvPr/>
        </p:nvSpPr>
        <p:spPr>
          <a:xfrm>
            <a:off x="4206657" y="4666821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90" name="Rechteck 89">
            <a:extLst>
              <a:ext uri="{FF2B5EF4-FFF2-40B4-BE49-F238E27FC236}">
                <a16:creationId xmlns:a16="http://schemas.microsoft.com/office/drawing/2014/main" id="{39966830-24D3-25FE-4889-8D9359BDBC73}"/>
              </a:ext>
            </a:extLst>
          </p:cNvPr>
          <p:cNvSpPr/>
          <p:nvPr/>
        </p:nvSpPr>
        <p:spPr>
          <a:xfrm>
            <a:off x="2664016" y="2679065"/>
            <a:ext cx="41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/>
              <a:t>S</a:t>
            </a:r>
            <a:r>
              <a:rPr lang="de-DE" baseline="-25000" dirty="0" err="1"/>
              <a:t>St</a:t>
            </a:r>
            <a:endParaRPr lang="de-DE" dirty="0"/>
          </a:p>
        </p:txBody>
      </p:sp>
      <p:sp>
        <p:nvSpPr>
          <p:cNvPr id="91" name="Rechteck 90">
            <a:extLst>
              <a:ext uri="{FF2B5EF4-FFF2-40B4-BE49-F238E27FC236}">
                <a16:creationId xmlns:a16="http://schemas.microsoft.com/office/drawing/2014/main" id="{58D1806C-6CA4-BA6D-FC2F-7D3BF439D446}"/>
              </a:ext>
            </a:extLst>
          </p:cNvPr>
          <p:cNvSpPr/>
          <p:nvPr/>
        </p:nvSpPr>
        <p:spPr>
          <a:xfrm>
            <a:off x="1326694" y="4385240"/>
            <a:ext cx="386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489B3849-DB99-F228-38E4-7444E7A96799}"/>
              </a:ext>
            </a:extLst>
          </p:cNvPr>
          <p:cNvSpPr txBox="1"/>
          <p:nvPr/>
        </p:nvSpPr>
        <p:spPr>
          <a:xfrm>
            <a:off x="7370752" y="5763135"/>
            <a:ext cx="4793538" cy="1010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LB: Da natürlich weder EX=IM gelten muss, noch NÜ genauso groß sein muss, wie der Handelsbilanzsaldo EX-IM, muss für den Ausgleich am Pol des Auslandes ein Pfeil mit EX-IM-NÜ=LB hineingehen. Diese Größe nennt man Leistungsbilanz!</a:t>
            </a:r>
            <a:endParaRPr lang="de-DE" sz="1400" baseline="-25000" dirty="0"/>
          </a:p>
        </p:txBody>
      </p:sp>
      <p:cxnSp>
        <p:nvCxnSpPr>
          <p:cNvPr id="93" name="Gerade Verbindung mit Pfeil 92">
            <a:extLst>
              <a:ext uri="{FF2B5EF4-FFF2-40B4-BE49-F238E27FC236}">
                <a16:creationId xmlns:a16="http://schemas.microsoft.com/office/drawing/2014/main" id="{F92C9983-A37E-909B-DDBB-BDA1DBBF06F2}"/>
              </a:ext>
            </a:extLst>
          </p:cNvPr>
          <p:cNvCxnSpPr>
            <a:endCxn id="44" idx="1"/>
          </p:cNvCxnSpPr>
          <p:nvPr/>
        </p:nvCxnSpPr>
        <p:spPr>
          <a:xfrm>
            <a:off x="3222636" y="5918681"/>
            <a:ext cx="2577426" cy="103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hteck 94">
            <a:extLst>
              <a:ext uri="{FF2B5EF4-FFF2-40B4-BE49-F238E27FC236}">
                <a16:creationId xmlns:a16="http://schemas.microsoft.com/office/drawing/2014/main" id="{15241880-DE95-94DA-E585-1760876FDCCF}"/>
              </a:ext>
            </a:extLst>
          </p:cNvPr>
          <p:cNvSpPr/>
          <p:nvPr/>
        </p:nvSpPr>
        <p:spPr>
          <a:xfrm>
            <a:off x="3851831" y="5621992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LB=EX-IM-NÜ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1F299974-3362-5224-29B2-5EBCF67733BE}"/>
              </a:ext>
            </a:extLst>
          </p:cNvPr>
          <p:cNvSpPr txBox="1"/>
          <p:nvPr/>
        </p:nvSpPr>
        <p:spPr>
          <a:xfrm>
            <a:off x="3526982" y="521708"/>
            <a:ext cx="3824817" cy="7220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/>
              <a:t>: Staat H: Haushalte       </a:t>
            </a:r>
            <a:r>
              <a:rPr lang="de-DE" sz="1400" dirty="0"/>
              <a:t>A</a:t>
            </a:r>
            <a:r>
              <a:rPr lang="de-DE" sz="1400"/>
              <a:t>: Ausland</a:t>
            </a:r>
            <a:endParaRPr lang="de-DE" sz="1400" dirty="0"/>
          </a:p>
          <a:p>
            <a:r>
              <a:rPr lang="de-DE" sz="1400" dirty="0"/>
              <a:t>                       VÄ: Vermögensveränderung</a:t>
            </a:r>
          </a:p>
          <a:p>
            <a:r>
              <a:rPr lang="de-DE" sz="1400" dirty="0"/>
              <a:t>                       </a:t>
            </a:r>
            <a:r>
              <a:rPr lang="de-DE" sz="1400"/>
              <a:t>U: Unternehmen</a:t>
            </a:r>
            <a:endParaRPr lang="de-DE" sz="1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1D44E66-47F5-91C5-A082-028314E97E3B}"/>
              </a:ext>
            </a:extLst>
          </p:cNvPr>
          <p:cNvSpPr txBox="1"/>
          <p:nvPr/>
        </p:nvSpPr>
        <p:spPr>
          <a:xfrm>
            <a:off x="7378706" y="2386572"/>
            <a:ext cx="4692759" cy="3544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</a:t>
            </a:r>
            <a:r>
              <a:rPr lang="de-DE" sz="1400" baseline="-25000"/>
              <a:t>St</a:t>
            </a:r>
            <a:r>
              <a:rPr lang="de-DE" sz="1400"/>
              <a:t>: Konsum des Staats</a:t>
            </a:r>
            <a:endParaRPr lang="de-DE" sz="1400" baseline="-250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2B4C0BAC-5389-378F-A07B-BE469F66415E}"/>
              </a:ext>
            </a:extLst>
          </p:cNvPr>
          <p:cNvGrpSpPr/>
          <p:nvPr/>
        </p:nvGrpSpPr>
        <p:grpSpPr>
          <a:xfrm flipH="1">
            <a:off x="3437664" y="1019078"/>
            <a:ext cx="2263480" cy="2324398"/>
            <a:chOff x="620876" y="810492"/>
            <a:chExt cx="2066908" cy="2594263"/>
          </a:xfrm>
        </p:grpSpPr>
        <p:sp>
          <p:nvSpPr>
            <p:cNvPr id="9" name="Freihandform 38913">
              <a:extLst>
                <a:ext uri="{FF2B5EF4-FFF2-40B4-BE49-F238E27FC236}">
                  <a16:creationId xmlns:a16="http://schemas.microsoft.com/office/drawing/2014/main" id="{D225F594-141E-A869-0031-791A90BD98B7}"/>
                </a:ext>
              </a:extLst>
            </p:cNvPr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6C200B8F-E3D8-0CA0-F7D6-18BE9A1D505F}"/>
                </a:ext>
              </a:extLst>
            </p:cNvPr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hteck 16">
            <a:extLst>
              <a:ext uri="{FF2B5EF4-FFF2-40B4-BE49-F238E27FC236}">
                <a16:creationId xmlns:a16="http://schemas.microsoft.com/office/drawing/2014/main" id="{6805C653-87C8-560A-5F4C-8F7A9AAA5A40}"/>
              </a:ext>
            </a:extLst>
          </p:cNvPr>
          <p:cNvSpPr/>
          <p:nvPr/>
        </p:nvSpPr>
        <p:spPr>
          <a:xfrm>
            <a:off x="5344933" y="1346341"/>
            <a:ext cx="429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</a:t>
            </a:r>
            <a:r>
              <a:rPr lang="de-DE" baseline="-25000"/>
              <a:t>St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956732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dirty="0"/>
              <a:t>Volkswirtschaftliche Gesamtrechnung (VGR)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66334" y="987198"/>
            <a:ext cx="8295271" cy="4385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540" dirty="0">
                <a:solidFill>
                  <a:srgbClr val="000000"/>
                </a:solidFill>
              </a:rPr>
              <a:t>Aufgabe der VGR ist es, die Ergebnisse des abgelaufenen Wirtschaftsprozesses einer gesamten Volkswirtschaft zahlenmäßig zu ermitteln (ex </a:t>
            </a:r>
            <a:r>
              <a:rPr lang="de-DE" altLang="de-DE" sz="2540" dirty="0" err="1">
                <a:solidFill>
                  <a:srgbClr val="000000"/>
                </a:solidFill>
              </a:rPr>
              <a:t>post</a:t>
            </a:r>
            <a:r>
              <a:rPr lang="de-DE" altLang="de-DE" sz="2540" dirty="0">
                <a:solidFill>
                  <a:srgbClr val="000000"/>
                </a:solidFill>
              </a:rPr>
              <a:t>). Dazu dient die buchhalterische Erfassung der Entstehung, Verwendung und Verteilung des Bruttoinlandsprodukts.</a:t>
            </a:r>
          </a:p>
          <a:p>
            <a:pPr eaLnBrk="1" hangingPunct="1">
              <a:buClrTx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>
                <a:solidFill>
                  <a:srgbClr val="000000"/>
                </a:solidFill>
              </a:rPr>
              <a:t>Sie dient der Information, Prognose, Kontrolle und dem Ländervergleich</a:t>
            </a: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>
                <a:solidFill>
                  <a:srgbClr val="000000"/>
                </a:solidFill>
              </a:rPr>
              <a:t>Seit 1995 gilt für EU-Mitgliedsstaaten das Europäische System Volkswirtschaftlicher Gesamtrechnungen (ESVG)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01D9A2D-A2CA-486E-B503-03385CF8307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9116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1688</Words>
  <Application>Microsoft Office PowerPoint</Application>
  <PresentationFormat>Breitbild</PresentationFormat>
  <Paragraphs>359</Paragraphs>
  <Slides>25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Sparkasse Rg</vt:lpstr>
      <vt:lpstr>Times New Roman</vt:lpstr>
      <vt:lpstr>Wingdings</vt:lpstr>
      <vt:lpstr>Office</vt:lpstr>
      <vt:lpstr>PowerPoint-Präsentation</vt:lpstr>
      <vt:lpstr>Makroökonomie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193</cp:revision>
  <cp:lastPrinted>2022-03-02T20:18:27Z</cp:lastPrinted>
  <dcterms:created xsi:type="dcterms:W3CDTF">2022-03-01T20:52:11Z</dcterms:created>
  <dcterms:modified xsi:type="dcterms:W3CDTF">2026-09-18T11:43:05Z</dcterms:modified>
</cp:coreProperties>
</file>