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527" r:id="rId25"/>
    <p:sldId id="423" r:id="rId26"/>
    <p:sldId id="424" r:id="rId27"/>
    <p:sldId id="426" r:id="rId28"/>
    <p:sldId id="427" r:id="rId29"/>
    <p:sldId id="384" r:id="rId30"/>
    <p:sldId id="387" r:id="rId31"/>
    <p:sldId id="391" r:id="rId32"/>
    <p:sldId id="392" r:id="rId33"/>
    <p:sldId id="393" r:id="rId34"/>
    <p:sldId id="394" r:id="rId35"/>
    <p:sldId id="395" r:id="rId3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60" d="100"/>
          <a:sy n="60" d="100"/>
        </p:scale>
        <p:origin x="3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28.09.2025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29</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29</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30</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30</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28.09.2025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28.09.2025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705368"/>
            <a:ext cx="8601740" cy="5801758"/>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Fabrikanten von Elektroautos müssen stärker an den Kosten, die die daraus resultierenden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500 Mrd. Euro für Infrastruktur und Klima-folgen, senkt aufgrund daraus resultierender steigender Zinsbelastung des Staatshaushalts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aller </a:t>
            </a:r>
            <a:r>
              <a:rPr lang="de-DE" sz="2177" dirty="0" err="1">
                <a:latin typeface="Times New Roman" panose="02020603050405020304" pitchFamily="18" charset="0"/>
                <a:cs typeface="Times New Roman" panose="02020603050405020304" pitchFamily="18" charset="0"/>
              </a:rPr>
              <a:t>Unternehmen´nach</a:t>
            </a:r>
            <a:r>
              <a:rPr lang="de-DE" sz="2177" dirty="0">
                <a:latin typeface="Times New Roman" panose="02020603050405020304" pitchFamily="18" charset="0"/>
                <a:cs typeface="Times New Roman" panose="02020603050405020304" pitchFamily="18" charset="0"/>
              </a:rPr>
              <a:t> 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19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aktuellen Zentralbankentscheidungen auf die allgemeine Zinsentwicklung?</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Konsequenzen hat der demographische Wandel auf die Gesamtwirtschaft, insbesondere den Arbeitsmarkt?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Spannungen zwischen USA, EU und China auf die internationalen Handelsbeziehungen?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haben die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Überfall Russlands, des größten Rohstofflieferanten der Welt, auf die Ukraine nach sich?</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 hat die erratische Wirtschaftspolitik der aktuellen US-Administration auf die Weltwirtschaft?</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0" y="565252"/>
            <a:ext cx="8825024"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Das Wirtschaftswachstum der deutschen Volkswirtschaft betrug im Jahr 2024 -0,2% </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Inflationsrate lag im Jahr 2024 bei 2,2%</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Staatsverschuldung (</a:t>
            </a:r>
            <a:r>
              <a:rPr lang="de-DE" altLang="de-DE" sz="2000" dirty="0" err="1">
                <a:solidFill>
                  <a:srgbClr val="000000"/>
                </a:solidFill>
              </a:rPr>
              <a:t>Maastrichtabgrenzung</a:t>
            </a:r>
            <a:r>
              <a:rPr lang="de-DE" altLang="de-DE" sz="2000" dirty="0">
                <a:solidFill>
                  <a:srgbClr val="000000"/>
                </a:solidFill>
              </a:rPr>
              <a:t>) liegt zum Jahresende 2024 bei etwa 2,7 Billionen Euro</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Der Zinssatz der </a:t>
            </a:r>
            <a:r>
              <a:rPr lang="de-DE" altLang="de-DE" sz="2000" dirty="0" err="1">
                <a:solidFill>
                  <a:srgbClr val="000000"/>
                </a:solidFill>
              </a:rPr>
              <a:t>Hauprefinanzierungsgeschäfte</a:t>
            </a:r>
            <a:r>
              <a:rPr lang="de-DE" altLang="de-DE" sz="2000" dirty="0">
                <a:solidFill>
                  <a:srgbClr val="000000"/>
                </a:solidFill>
              </a:rPr>
              <a:t> der EZB liegt im September 2025 bei 2,15%</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Deutschland ist im April 2023 das letzte Atomkraftwerk abgeschaltet worden und bis 2038 soll das letzte Kohlekraftwerk abgeschaltet werden.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Wilhelmshaven nahm das erste LNG-Terminal Deutschlands Ende des Jahres 2022 seinen Betrieb auf. 2025 ist ein zweites Terminal hinzugekommen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19995673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a:t>
            </a:r>
          </a:p>
        </p:txBody>
      </p:sp>
      <p:sp>
        <p:nvSpPr>
          <p:cNvPr id="7" name="Text Box 3"/>
          <p:cNvSpPr txBox="1">
            <a:spLocks noChangeArrowheads="1"/>
          </p:cNvSpPr>
          <p:nvPr/>
        </p:nvSpPr>
        <p:spPr bwMode="auto">
          <a:xfrm>
            <a:off x="468824" y="1722882"/>
            <a:ext cx="8786936" cy="224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749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0" y="2376696"/>
            <a:ext cx="11908460"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a:p>
            <a:pPr eaLnBrk="1" hangingPunct="1">
              <a:buClrTx/>
            </a:pPr>
            <a:r>
              <a:rPr lang="de-DE" altLang="de-DE" sz="2177" dirty="0">
                <a:solidFill>
                  <a:srgbClr val="000000"/>
                </a:solidFill>
              </a:rPr>
              <a:t>Inlandskonzept = Inländerkonzept</a:t>
            </a:r>
          </a:p>
          <a:p>
            <a:pPr eaLnBrk="1" hangingPunct="1">
              <a:buClrTx/>
            </a:pPr>
            <a:r>
              <a:rPr lang="de-DE" altLang="de-DE" sz="2177" dirty="0">
                <a:solidFill>
                  <a:srgbClr val="000000"/>
                </a:solidFill>
              </a:rPr>
              <a:t>                              + Faktoreinkommen der Ausländer im Inland</a:t>
            </a:r>
          </a:p>
          <a:p>
            <a:pPr eaLnBrk="1" hangingPunct="1">
              <a:buClrTx/>
            </a:pPr>
            <a:r>
              <a:rPr lang="de-DE" altLang="de-DE" sz="2177" dirty="0">
                <a:solidFill>
                  <a:srgbClr val="000000"/>
                </a:solidFill>
              </a:rPr>
              <a:t>                              – Faktoreinkommen der Inländer im Ausland</a:t>
            </a:r>
          </a:p>
          <a:p>
            <a:pPr eaLnBrk="1" hangingPunct="1">
              <a:buClrTx/>
            </a:pPr>
            <a:endParaRPr lang="de-DE" altLang="de-DE" sz="2177" dirty="0">
              <a:solidFill>
                <a:srgbClr val="000000"/>
              </a:solidFill>
            </a:endParaRPr>
          </a:p>
        </p:txBody>
      </p:sp>
      <p:sp>
        <p:nvSpPr>
          <p:cNvPr id="8" name="Text Box 3"/>
          <p:cNvSpPr txBox="1">
            <a:spLocks noChangeArrowheads="1"/>
          </p:cNvSpPr>
          <p:nvPr/>
        </p:nvSpPr>
        <p:spPr bwMode="auto">
          <a:xfrm>
            <a:off x="283541" y="4553022"/>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2024</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7" name="Grafik 6">
            <a:extLst>
              <a:ext uri="{FF2B5EF4-FFF2-40B4-BE49-F238E27FC236}">
                <a16:creationId xmlns:a16="http://schemas.microsoft.com/office/drawing/2014/main" id="{1DDA0E75-4690-C1F6-EE13-5326411423A5}"/>
              </a:ext>
            </a:extLst>
          </p:cNvPr>
          <p:cNvPicPr>
            <a:picLocks noChangeAspect="1"/>
          </p:cNvPicPr>
          <p:nvPr/>
        </p:nvPicPr>
        <p:blipFill>
          <a:blip r:embed="rId3"/>
          <a:stretch>
            <a:fillRect/>
          </a:stretch>
        </p:blipFill>
        <p:spPr>
          <a:xfrm>
            <a:off x="0" y="512317"/>
            <a:ext cx="8762474" cy="371461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1008910" y="6379862"/>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519CEF4-46A4-03C5-AC6D-08F16875E3B5}"/>
              </a:ext>
            </a:extLst>
          </p:cNvPr>
          <p:cNvPicPr>
            <a:picLocks noChangeAspect="1"/>
          </p:cNvPicPr>
          <p:nvPr/>
        </p:nvPicPr>
        <p:blipFill>
          <a:blip r:embed="rId3"/>
          <a:stretch>
            <a:fillRect/>
          </a:stretch>
        </p:blipFill>
        <p:spPr>
          <a:xfrm>
            <a:off x="0" y="785942"/>
            <a:ext cx="7839273" cy="5349044"/>
          </a:xfrm>
          <a:prstGeom prst="rect">
            <a:avLst/>
          </a:prstGeom>
        </p:spPr>
      </p:pic>
      <p:pic>
        <p:nvPicPr>
          <p:cNvPr id="5" name="Grafik 4">
            <a:extLst>
              <a:ext uri="{FF2B5EF4-FFF2-40B4-BE49-F238E27FC236}">
                <a16:creationId xmlns:a16="http://schemas.microsoft.com/office/drawing/2014/main" id="{82F8BB0C-2B80-B0D6-CDA4-75BE7890D756}"/>
              </a:ext>
            </a:extLst>
          </p:cNvPr>
          <p:cNvPicPr>
            <a:picLocks noChangeAspect="1"/>
          </p:cNvPicPr>
          <p:nvPr/>
        </p:nvPicPr>
        <p:blipFill>
          <a:blip r:embed="rId4"/>
          <a:stretch>
            <a:fillRect/>
          </a:stretch>
        </p:blipFill>
        <p:spPr>
          <a:xfrm>
            <a:off x="6969405" y="-1"/>
            <a:ext cx="5227241" cy="3429001"/>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2024</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54475F5-8C0F-8C03-BCE7-67A9AC222B05}"/>
              </a:ext>
            </a:extLst>
          </p:cNvPr>
          <p:cNvPicPr>
            <a:picLocks noChangeAspect="1"/>
          </p:cNvPicPr>
          <p:nvPr/>
        </p:nvPicPr>
        <p:blipFill>
          <a:blip r:embed="rId3"/>
          <a:stretch>
            <a:fillRect/>
          </a:stretch>
        </p:blipFill>
        <p:spPr>
          <a:xfrm>
            <a:off x="884974" y="1241088"/>
            <a:ext cx="4719803" cy="3387299"/>
          </a:xfrm>
          <a:prstGeom prst="rect">
            <a:avLst/>
          </a:prstGeom>
        </p:spPr>
      </p:pic>
      <p:pic>
        <p:nvPicPr>
          <p:cNvPr id="6" name="Grafik 5">
            <a:extLst>
              <a:ext uri="{FF2B5EF4-FFF2-40B4-BE49-F238E27FC236}">
                <a16:creationId xmlns:a16="http://schemas.microsoft.com/office/drawing/2014/main" id="{1A68868D-3CAB-0F1F-0680-CD639A4D6DAE}"/>
              </a:ext>
            </a:extLst>
          </p:cNvPr>
          <p:cNvPicPr>
            <a:picLocks noChangeAspect="1"/>
          </p:cNvPicPr>
          <p:nvPr/>
        </p:nvPicPr>
        <p:blipFill>
          <a:blip r:embed="rId4"/>
          <a:stretch>
            <a:fillRect/>
          </a:stretch>
        </p:blipFill>
        <p:spPr>
          <a:xfrm>
            <a:off x="8019501" y="716995"/>
            <a:ext cx="3914479" cy="334469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A13C404-E9AE-82E7-1758-DF8A82CC5E4C}"/>
              </a:ext>
            </a:extLst>
          </p:cNvPr>
          <p:cNvPicPr>
            <a:picLocks noChangeAspect="1"/>
          </p:cNvPicPr>
          <p:nvPr/>
        </p:nvPicPr>
        <p:blipFill>
          <a:blip r:embed="rId3"/>
          <a:stretch>
            <a:fillRect/>
          </a:stretch>
        </p:blipFill>
        <p:spPr>
          <a:xfrm>
            <a:off x="132323" y="912195"/>
            <a:ext cx="7458165" cy="4305848"/>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B789ED-BB24-0131-ED68-C70265E6B20C}"/>
              </a:ext>
            </a:extLst>
          </p:cNvPr>
          <p:cNvPicPr>
            <a:picLocks noChangeAspect="1"/>
          </p:cNvPicPr>
          <p:nvPr/>
        </p:nvPicPr>
        <p:blipFill>
          <a:blip r:embed="rId3"/>
          <a:stretch>
            <a:fillRect/>
          </a:stretch>
        </p:blipFill>
        <p:spPr>
          <a:xfrm>
            <a:off x="289611" y="739978"/>
            <a:ext cx="8076145" cy="436873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übergehen.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2208</Words>
  <Application>Microsoft Office PowerPoint</Application>
  <PresentationFormat>Breitbild</PresentationFormat>
  <Paragraphs>434</Paragraphs>
  <Slides>35</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139</cp:revision>
  <cp:lastPrinted>2022-03-02T20:18:27Z</cp:lastPrinted>
  <dcterms:created xsi:type="dcterms:W3CDTF">2022-03-01T20:52:11Z</dcterms:created>
  <dcterms:modified xsi:type="dcterms:W3CDTF">2025-09-28T11:46:03Z</dcterms:modified>
</cp:coreProperties>
</file>