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1372" r:id="rId2"/>
    <p:sldId id="830" r:id="rId3"/>
    <p:sldId id="975" r:id="rId4"/>
    <p:sldId id="833" r:id="rId5"/>
    <p:sldId id="453" r:id="rId6"/>
    <p:sldId id="1203" r:id="rId7"/>
    <p:sldId id="1204" r:id="rId8"/>
    <p:sldId id="1362" r:id="rId9"/>
    <p:sldId id="1206" r:id="rId10"/>
    <p:sldId id="1207" r:id="rId11"/>
    <p:sldId id="1208" r:id="rId12"/>
    <p:sldId id="1364" r:id="rId13"/>
    <p:sldId id="1211" r:id="rId14"/>
    <p:sldId id="1212" r:id="rId15"/>
    <p:sldId id="1213" r:id="rId16"/>
    <p:sldId id="1214" r:id="rId17"/>
    <p:sldId id="1215" r:id="rId18"/>
    <p:sldId id="1361" r:id="rId19"/>
    <p:sldId id="1216" r:id="rId20"/>
    <p:sldId id="1255" r:id="rId21"/>
    <p:sldId id="1218" r:id="rId22"/>
    <p:sldId id="1219" r:id="rId23"/>
    <p:sldId id="1222" r:id="rId24"/>
    <p:sldId id="1223" r:id="rId25"/>
    <p:sldId id="1224" r:id="rId26"/>
    <p:sldId id="1225" r:id="rId27"/>
    <p:sldId id="1256" r:id="rId28"/>
    <p:sldId id="1253" r:id="rId29"/>
    <p:sldId id="1226" r:id="rId30"/>
    <p:sldId id="1227" r:id="rId31"/>
    <p:sldId id="1228" r:id="rId32"/>
    <p:sldId id="1229" r:id="rId33"/>
    <p:sldId id="1230" r:id="rId34"/>
    <p:sldId id="1231" r:id="rId35"/>
    <p:sldId id="1232" r:id="rId36"/>
    <p:sldId id="1233" r:id="rId37"/>
    <p:sldId id="1234" r:id="rId38"/>
    <p:sldId id="1235" r:id="rId39"/>
    <p:sldId id="1236" r:id="rId40"/>
    <p:sldId id="1237" r:id="rId41"/>
    <p:sldId id="1238" r:id="rId42"/>
    <p:sldId id="1239" r:id="rId43"/>
    <p:sldId id="1240" r:id="rId44"/>
    <p:sldId id="1241" r:id="rId45"/>
    <p:sldId id="1242" r:id="rId46"/>
    <p:sldId id="1243" r:id="rId47"/>
    <p:sldId id="1244" r:id="rId48"/>
    <p:sldId id="1245" r:id="rId49"/>
    <p:sldId id="1246" r:id="rId50"/>
    <p:sldId id="1247" r:id="rId51"/>
    <p:sldId id="1248" r:id="rId52"/>
    <p:sldId id="1249" r:id="rId53"/>
    <p:sldId id="1250" r:id="rId54"/>
    <p:sldId id="1251" r:id="rId55"/>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77" d="100"/>
          <a:sy n="77" d="100"/>
        </p:scale>
        <p:origin x="7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07.10.2024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1719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39577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667D3BA4-C826-496B-816E-FA612258FAF1}" type="slidenum">
              <a:rPr lang="de-DE"/>
              <a:pPr/>
              <a:t>12</a:t>
            </a:fld>
            <a:endParaRPr lang="de-DE"/>
          </a:p>
        </p:txBody>
      </p:sp>
      <p:sp>
        <p:nvSpPr>
          <p:cNvPr id="481282" name="Rectangle 2"/>
          <p:cNvSpPr txBox="1">
            <a:spLocks noGrp="1" noRot="1" noChangeAspect="1" noChangeArrowheads="1" noTextEdit="1"/>
          </p:cNvSpPr>
          <p:nvPr>
            <p:ph type="sldImg"/>
          </p:nvPr>
        </p:nvSpPr>
        <p:spPr>
          <a:xfrm>
            <a:off x="87313" y="742950"/>
            <a:ext cx="6623050" cy="3725863"/>
          </a:xfrm>
          <a:ln/>
        </p:spPr>
      </p:sp>
      <p:sp>
        <p:nvSpPr>
          <p:cNvPr id="48128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3654036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354BF954-DCBE-409C-AF58-1F1EC3553479}" type="slidenum">
              <a:rPr lang="de-DE"/>
              <a:pPr/>
              <a:t>13</a:t>
            </a:fld>
            <a:endParaRPr lang="de-DE"/>
          </a:p>
        </p:txBody>
      </p:sp>
      <p:sp>
        <p:nvSpPr>
          <p:cNvPr id="483330" name="Rectangle 2"/>
          <p:cNvSpPr txBox="1">
            <a:spLocks noGrp="1" noRot="1" noChangeAspect="1" noChangeArrowheads="1" noTextEdit="1"/>
          </p:cNvSpPr>
          <p:nvPr>
            <p:ph type="sldImg"/>
          </p:nvPr>
        </p:nvSpPr>
        <p:spPr>
          <a:xfrm>
            <a:off x="87313" y="742950"/>
            <a:ext cx="6623050" cy="3725863"/>
          </a:xfrm>
          <a:ln/>
        </p:spPr>
      </p:sp>
      <p:sp>
        <p:nvSpPr>
          <p:cNvPr id="48333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213577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47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8DD3533A-9447-4D4D-8C68-7162F12C3DDB}" type="slidenum">
              <a:rPr lang="de-DE" sz="1200">
                <a:solidFill>
                  <a:srgbClr val="000000"/>
                </a:solidFill>
                <a:latin typeface="Sparkasse Rg" pitchFamily="34" charset="0"/>
              </a:rPr>
              <a:pPr eaLnBrk="1" hangingPunct="1"/>
              <a:t>14</a:t>
            </a:fld>
            <a:endParaRPr lang="de-DE" sz="1200">
              <a:solidFill>
                <a:srgbClr val="000000"/>
              </a:solidFill>
              <a:latin typeface="Sparkasse Rg" pitchFamily="34" charset="0"/>
            </a:endParaRPr>
          </a:p>
        </p:txBody>
      </p:sp>
      <p:sp>
        <p:nvSpPr>
          <p:cNvPr id="374787" name="Rectangle 2"/>
          <p:cNvSpPr>
            <a:spLocks noGrp="1" noRot="1" noChangeAspect="1" noChangeArrowheads="1" noTextEdit="1"/>
          </p:cNvSpPr>
          <p:nvPr>
            <p:ph type="sldImg"/>
          </p:nvPr>
        </p:nvSpPr>
        <p:spPr>
          <a:xfrm>
            <a:off x="93663" y="742950"/>
            <a:ext cx="6619875" cy="3724275"/>
          </a:xfrm>
          <a:ln/>
        </p:spPr>
      </p:sp>
      <p:sp>
        <p:nvSpPr>
          <p:cNvPr id="37478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96561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58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CB57CA6-6D5E-4E11-AD6B-B5417ACA0A32}"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375811" name="Rectangle 2"/>
          <p:cNvSpPr>
            <a:spLocks noGrp="1" noRot="1" noChangeAspect="1" noChangeArrowheads="1" noTextEdit="1"/>
          </p:cNvSpPr>
          <p:nvPr>
            <p:ph type="sldImg"/>
          </p:nvPr>
        </p:nvSpPr>
        <p:spPr>
          <a:xfrm>
            <a:off x="93663" y="742950"/>
            <a:ext cx="6619875" cy="3724275"/>
          </a:xfrm>
          <a:ln/>
        </p:spPr>
      </p:sp>
      <p:sp>
        <p:nvSpPr>
          <p:cNvPr id="37581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308977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452900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29592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581395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49300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D9894258-9A99-43E2-A812-A5BDFDD33DA4}" type="slidenum">
              <a:rPr lang="de-DE"/>
              <a:pPr/>
              <a:t>2</a:t>
            </a:fld>
            <a:endParaRPr lang="de-DE"/>
          </a:p>
        </p:txBody>
      </p:sp>
      <p:sp>
        <p:nvSpPr>
          <p:cNvPr id="473090" name="Rectangle 2"/>
          <p:cNvSpPr txBox="1">
            <a:spLocks noGrp="1" noRot="1" noChangeAspect="1" noChangeArrowheads="1" noTextEdit="1"/>
          </p:cNvSpPr>
          <p:nvPr>
            <p:ph type="sldImg"/>
          </p:nvPr>
        </p:nvSpPr>
        <p:spPr>
          <a:xfrm>
            <a:off x="87313" y="742950"/>
            <a:ext cx="6623050" cy="3725863"/>
          </a:xfrm>
          <a:ln/>
        </p:spPr>
      </p:sp>
      <p:sp>
        <p:nvSpPr>
          <p:cNvPr id="47309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97863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68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D0616EB-C823-4719-AC60-1E9A01BCEA34}" type="slidenum">
              <a:rPr lang="de-DE" sz="1200">
                <a:solidFill>
                  <a:srgbClr val="000000"/>
                </a:solidFill>
                <a:latin typeface="Sparkasse Rg" pitchFamily="34" charset="0"/>
              </a:rPr>
              <a:pPr eaLnBrk="1" hangingPunct="1"/>
              <a:t>21</a:t>
            </a:fld>
            <a:endParaRPr lang="de-DE" sz="1200">
              <a:solidFill>
                <a:srgbClr val="000000"/>
              </a:solidFill>
              <a:latin typeface="Sparkasse Rg" pitchFamily="34" charset="0"/>
            </a:endParaRPr>
          </a:p>
        </p:txBody>
      </p:sp>
      <p:sp>
        <p:nvSpPr>
          <p:cNvPr id="376835" name="Rectangle 2"/>
          <p:cNvSpPr>
            <a:spLocks noGrp="1" noRot="1" noChangeAspect="1" noChangeArrowheads="1" noTextEdit="1"/>
          </p:cNvSpPr>
          <p:nvPr>
            <p:ph type="sldImg"/>
          </p:nvPr>
        </p:nvSpPr>
        <p:spPr>
          <a:xfrm>
            <a:off x="93663" y="742950"/>
            <a:ext cx="6619875" cy="3724275"/>
          </a:xfrm>
          <a:ln/>
        </p:spPr>
      </p:sp>
      <p:sp>
        <p:nvSpPr>
          <p:cNvPr id="3768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3865451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83447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8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6C91F46-67A2-4F50-BC16-FE131C3E1787}" type="slidenum">
              <a:rPr lang="de-DE" sz="1200">
                <a:solidFill>
                  <a:srgbClr val="000000"/>
                </a:solidFill>
                <a:latin typeface="Sparkasse Rg" pitchFamily="34" charset="0"/>
              </a:rPr>
              <a:pPr eaLnBrk="1" hangingPunct="1"/>
              <a:t>23</a:t>
            </a:fld>
            <a:endParaRPr lang="de-DE" sz="1200">
              <a:solidFill>
                <a:srgbClr val="000000"/>
              </a:solidFill>
              <a:latin typeface="Sparkasse Rg" pitchFamily="34" charset="0"/>
            </a:endParaRPr>
          </a:p>
        </p:txBody>
      </p:sp>
      <p:sp>
        <p:nvSpPr>
          <p:cNvPr id="378883" name="Rectangle 2"/>
          <p:cNvSpPr>
            <a:spLocks noGrp="1" noRot="1" noChangeAspect="1" noChangeArrowheads="1" noTextEdit="1"/>
          </p:cNvSpPr>
          <p:nvPr>
            <p:ph type="sldImg"/>
          </p:nvPr>
        </p:nvSpPr>
        <p:spPr>
          <a:xfrm>
            <a:off x="93663" y="742950"/>
            <a:ext cx="6619875" cy="3724275"/>
          </a:xfrm>
          <a:ln/>
        </p:spPr>
      </p:sp>
      <p:sp>
        <p:nvSpPr>
          <p:cNvPr id="37888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468520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99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BFE1B2D-07F3-499D-9B85-08002EEE54CB}" type="slidenum">
              <a:rPr lang="de-DE" sz="1200">
                <a:solidFill>
                  <a:srgbClr val="000000"/>
                </a:solidFill>
                <a:latin typeface="Sparkasse Rg" pitchFamily="34" charset="0"/>
              </a:rPr>
              <a:pPr eaLnBrk="1" hangingPunct="1"/>
              <a:t>24</a:t>
            </a:fld>
            <a:endParaRPr lang="de-DE" sz="1200">
              <a:solidFill>
                <a:srgbClr val="000000"/>
              </a:solidFill>
              <a:latin typeface="Sparkasse Rg" pitchFamily="34" charset="0"/>
            </a:endParaRPr>
          </a:p>
        </p:txBody>
      </p:sp>
      <p:sp>
        <p:nvSpPr>
          <p:cNvPr id="379907" name="Rectangle 2"/>
          <p:cNvSpPr>
            <a:spLocks noGrp="1" noRot="1" noChangeAspect="1" noChangeArrowheads="1" noTextEdit="1"/>
          </p:cNvSpPr>
          <p:nvPr>
            <p:ph type="sldImg"/>
          </p:nvPr>
        </p:nvSpPr>
        <p:spPr>
          <a:xfrm>
            <a:off x="93663" y="742950"/>
            <a:ext cx="6619875" cy="3724275"/>
          </a:xfrm>
          <a:ln/>
        </p:spPr>
      </p:sp>
      <p:sp>
        <p:nvSpPr>
          <p:cNvPr id="37990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7718661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195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468201D-C911-4012-9DD8-43E7A284D292}" type="slidenum">
              <a:rPr lang="de-DE" sz="1200">
                <a:solidFill>
                  <a:srgbClr val="000000"/>
                </a:solidFill>
                <a:latin typeface="Sparkasse Rg" pitchFamily="34" charset="0"/>
              </a:rPr>
              <a:pPr eaLnBrk="1" hangingPunct="1"/>
              <a:t>25</a:t>
            </a:fld>
            <a:endParaRPr lang="de-DE" sz="1200">
              <a:solidFill>
                <a:srgbClr val="000000"/>
              </a:solidFill>
              <a:latin typeface="Sparkasse Rg" pitchFamily="34" charset="0"/>
            </a:endParaRPr>
          </a:p>
        </p:txBody>
      </p:sp>
      <p:sp>
        <p:nvSpPr>
          <p:cNvPr id="381955" name="Rectangle 2"/>
          <p:cNvSpPr>
            <a:spLocks noGrp="1" noRot="1" noChangeAspect="1" noChangeArrowheads="1" noTextEdit="1"/>
          </p:cNvSpPr>
          <p:nvPr>
            <p:ph type="sldImg"/>
          </p:nvPr>
        </p:nvSpPr>
        <p:spPr>
          <a:xfrm>
            <a:off x="93663" y="742950"/>
            <a:ext cx="6619875" cy="3724275"/>
          </a:xfrm>
          <a:ln/>
        </p:spPr>
      </p:sp>
      <p:sp>
        <p:nvSpPr>
          <p:cNvPr id="38195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0663790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093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423A066-B1CF-4DC4-A7A9-D6EE4AB30EB8}" type="slidenum">
              <a:rPr lang="de-DE" sz="1200">
                <a:solidFill>
                  <a:srgbClr val="000000"/>
                </a:solidFill>
                <a:latin typeface="Sparkasse Rg" pitchFamily="34" charset="0"/>
              </a:rPr>
              <a:pPr eaLnBrk="1" hangingPunct="1"/>
              <a:t>26</a:t>
            </a:fld>
            <a:endParaRPr lang="de-DE" sz="1200">
              <a:solidFill>
                <a:srgbClr val="000000"/>
              </a:solidFill>
              <a:latin typeface="Sparkasse Rg" pitchFamily="34" charset="0"/>
            </a:endParaRPr>
          </a:p>
        </p:txBody>
      </p:sp>
      <p:sp>
        <p:nvSpPr>
          <p:cNvPr id="380931" name="Rectangle 2"/>
          <p:cNvSpPr>
            <a:spLocks noGrp="1" noRot="1" noChangeAspect="1" noChangeArrowheads="1" noTextEdit="1"/>
          </p:cNvSpPr>
          <p:nvPr>
            <p:ph type="sldImg"/>
          </p:nvPr>
        </p:nvSpPr>
        <p:spPr>
          <a:xfrm>
            <a:off x="93663" y="742950"/>
            <a:ext cx="6619875" cy="3724275"/>
          </a:xfrm>
          <a:ln/>
        </p:spPr>
      </p:sp>
      <p:sp>
        <p:nvSpPr>
          <p:cNvPr id="38093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37811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7E041A3-935E-4547-BFC8-42EC311BE9EB}" type="slidenum">
              <a:rPr lang="de-DE"/>
              <a:pPr/>
              <a:t>28</a:t>
            </a:fld>
            <a:endParaRPr lang="de-DE"/>
          </a:p>
        </p:txBody>
      </p:sp>
      <p:sp>
        <p:nvSpPr>
          <p:cNvPr id="487426" name="Rectangle 2"/>
          <p:cNvSpPr txBox="1">
            <a:spLocks noGrp="1" noRot="1" noChangeAspect="1" noChangeArrowheads="1" noTextEdit="1"/>
          </p:cNvSpPr>
          <p:nvPr>
            <p:ph type="sldImg"/>
          </p:nvPr>
        </p:nvSpPr>
        <p:spPr>
          <a:xfrm>
            <a:off x="87313" y="742950"/>
            <a:ext cx="6623050" cy="3725863"/>
          </a:xfrm>
          <a:ln/>
        </p:spPr>
      </p:sp>
      <p:sp>
        <p:nvSpPr>
          <p:cNvPr id="487427"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20106781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78223B00-B333-47C3-8628-9022D13D7F02}" type="slidenum">
              <a:rPr lang="de-DE"/>
              <a:pPr/>
              <a:t>29</a:t>
            </a:fld>
            <a:endParaRPr lang="de-DE"/>
          </a:p>
        </p:txBody>
      </p:sp>
      <p:sp>
        <p:nvSpPr>
          <p:cNvPr id="489474" name="Rectangle 2"/>
          <p:cNvSpPr txBox="1">
            <a:spLocks noGrp="1" noRot="1" noChangeAspect="1" noChangeArrowheads="1" noTextEdit="1"/>
          </p:cNvSpPr>
          <p:nvPr>
            <p:ph type="sldImg"/>
          </p:nvPr>
        </p:nvSpPr>
        <p:spPr>
          <a:xfrm>
            <a:off x="87313" y="742950"/>
            <a:ext cx="6623050" cy="3725863"/>
          </a:xfrm>
          <a:ln/>
        </p:spPr>
      </p:sp>
      <p:sp>
        <p:nvSpPr>
          <p:cNvPr id="48947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8236181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14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6F8F056-A6BA-4C51-9536-CEA2E978337A}" type="slidenum">
              <a:rPr lang="de-DE" sz="1200">
                <a:solidFill>
                  <a:srgbClr val="000000"/>
                </a:solidFill>
                <a:latin typeface="Sparkasse Rg" pitchFamily="34" charset="0"/>
              </a:rPr>
              <a:pPr eaLnBrk="1" hangingPunct="1"/>
              <a:t>30</a:t>
            </a:fld>
            <a:endParaRPr lang="de-DE" sz="1200">
              <a:solidFill>
                <a:srgbClr val="000000"/>
              </a:solidFill>
              <a:latin typeface="Sparkasse Rg" pitchFamily="34" charset="0"/>
            </a:endParaRPr>
          </a:p>
        </p:txBody>
      </p:sp>
      <p:sp>
        <p:nvSpPr>
          <p:cNvPr id="361475" name="Rectangle 2"/>
          <p:cNvSpPr>
            <a:spLocks noGrp="1" noRot="1" noChangeAspect="1" noChangeArrowheads="1" noTextEdit="1"/>
          </p:cNvSpPr>
          <p:nvPr>
            <p:ph type="sldImg"/>
          </p:nvPr>
        </p:nvSpPr>
        <p:spPr>
          <a:xfrm>
            <a:off x="93663" y="742950"/>
            <a:ext cx="6619875" cy="3724275"/>
          </a:xfrm>
          <a:ln/>
        </p:spPr>
      </p:sp>
      <p:sp>
        <p:nvSpPr>
          <p:cNvPr id="36147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938591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243879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24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9139B9-EBBB-4FD7-9E6A-D792144CFDCA}" type="slidenum">
              <a:rPr lang="de-DE" sz="1200">
                <a:solidFill>
                  <a:srgbClr val="000000"/>
                </a:solidFill>
                <a:latin typeface="Sparkasse Rg" pitchFamily="34" charset="0"/>
              </a:rPr>
              <a:pPr eaLnBrk="1" hangingPunct="1"/>
              <a:t>31</a:t>
            </a:fld>
            <a:endParaRPr lang="de-DE" sz="1200">
              <a:solidFill>
                <a:srgbClr val="000000"/>
              </a:solidFill>
              <a:latin typeface="Sparkasse Rg" pitchFamily="34" charset="0"/>
            </a:endParaRPr>
          </a:p>
        </p:txBody>
      </p:sp>
      <p:sp>
        <p:nvSpPr>
          <p:cNvPr id="362499" name="Rectangle 2"/>
          <p:cNvSpPr>
            <a:spLocks noGrp="1" noRot="1" noChangeAspect="1" noChangeArrowheads="1" noTextEdit="1"/>
          </p:cNvSpPr>
          <p:nvPr>
            <p:ph type="sldImg"/>
          </p:nvPr>
        </p:nvSpPr>
        <p:spPr>
          <a:xfrm>
            <a:off x="93663" y="742950"/>
            <a:ext cx="6619875" cy="3724275"/>
          </a:xfrm>
          <a:ln/>
        </p:spPr>
      </p:sp>
      <p:sp>
        <p:nvSpPr>
          <p:cNvPr id="36250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1094814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35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0794984-4538-4862-B949-D8817848F907}" type="slidenum">
              <a:rPr lang="de-DE" sz="1200">
                <a:solidFill>
                  <a:srgbClr val="000000"/>
                </a:solidFill>
                <a:latin typeface="Sparkasse Rg" pitchFamily="34" charset="0"/>
              </a:rPr>
              <a:pPr eaLnBrk="1" hangingPunct="1"/>
              <a:t>32</a:t>
            </a:fld>
            <a:endParaRPr lang="de-DE" sz="1200">
              <a:solidFill>
                <a:srgbClr val="000000"/>
              </a:solidFill>
              <a:latin typeface="Sparkasse Rg" pitchFamily="34" charset="0"/>
            </a:endParaRPr>
          </a:p>
        </p:txBody>
      </p:sp>
      <p:sp>
        <p:nvSpPr>
          <p:cNvPr id="363523" name="Rectangle 2"/>
          <p:cNvSpPr>
            <a:spLocks noGrp="1" noRot="1" noChangeAspect="1" noChangeArrowheads="1" noTextEdit="1"/>
          </p:cNvSpPr>
          <p:nvPr>
            <p:ph type="sldImg"/>
          </p:nvPr>
        </p:nvSpPr>
        <p:spPr>
          <a:xfrm>
            <a:off x="93663" y="742950"/>
            <a:ext cx="6619875" cy="3724275"/>
          </a:xfrm>
          <a:ln/>
        </p:spPr>
      </p:sp>
      <p:sp>
        <p:nvSpPr>
          <p:cNvPr id="36352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6002652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45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D586BB2-FC6D-4C99-8131-681E71997017}" type="slidenum">
              <a:rPr lang="de-DE" sz="1200">
                <a:solidFill>
                  <a:srgbClr val="000000"/>
                </a:solidFill>
                <a:latin typeface="Sparkasse Rg" pitchFamily="34" charset="0"/>
              </a:rPr>
              <a:pPr eaLnBrk="1" hangingPunct="1"/>
              <a:t>33</a:t>
            </a:fld>
            <a:endParaRPr lang="de-DE" sz="1200">
              <a:solidFill>
                <a:srgbClr val="000000"/>
              </a:solidFill>
              <a:latin typeface="Sparkasse Rg" pitchFamily="34" charset="0"/>
            </a:endParaRPr>
          </a:p>
        </p:txBody>
      </p:sp>
      <p:sp>
        <p:nvSpPr>
          <p:cNvPr id="364547" name="Rectangle 2"/>
          <p:cNvSpPr>
            <a:spLocks noGrp="1" noRot="1" noChangeAspect="1" noChangeArrowheads="1" noTextEdit="1"/>
          </p:cNvSpPr>
          <p:nvPr>
            <p:ph type="sldImg"/>
          </p:nvPr>
        </p:nvSpPr>
        <p:spPr>
          <a:xfrm>
            <a:off x="93663" y="742950"/>
            <a:ext cx="6619875" cy="3724275"/>
          </a:xfrm>
          <a:ln/>
        </p:spPr>
      </p:sp>
      <p:sp>
        <p:nvSpPr>
          <p:cNvPr id="36454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4525132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55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5AB131C-0FAF-420B-A6B9-216EC79FFB81}" type="slidenum">
              <a:rPr lang="de-DE" sz="1200">
                <a:solidFill>
                  <a:srgbClr val="000000"/>
                </a:solidFill>
                <a:latin typeface="Sparkasse Rg" pitchFamily="34" charset="0"/>
              </a:rPr>
              <a:pPr eaLnBrk="1" hangingPunct="1"/>
              <a:t>34</a:t>
            </a:fld>
            <a:endParaRPr lang="de-DE" sz="1200">
              <a:solidFill>
                <a:srgbClr val="000000"/>
              </a:solidFill>
              <a:latin typeface="Sparkasse Rg" pitchFamily="34" charset="0"/>
            </a:endParaRPr>
          </a:p>
        </p:txBody>
      </p:sp>
      <p:sp>
        <p:nvSpPr>
          <p:cNvPr id="365571" name="Rectangle 2"/>
          <p:cNvSpPr>
            <a:spLocks noGrp="1" noRot="1" noChangeAspect="1" noChangeArrowheads="1" noTextEdit="1"/>
          </p:cNvSpPr>
          <p:nvPr>
            <p:ph type="sldImg"/>
          </p:nvPr>
        </p:nvSpPr>
        <p:spPr>
          <a:xfrm>
            <a:off x="93663" y="742950"/>
            <a:ext cx="6619875" cy="3724275"/>
          </a:xfrm>
          <a:ln/>
        </p:spPr>
      </p:sp>
      <p:sp>
        <p:nvSpPr>
          <p:cNvPr id="36557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6249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65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37C616-BD52-49BA-B1BF-8A8B2D075DBB}" type="slidenum">
              <a:rPr lang="de-DE" sz="1200">
                <a:solidFill>
                  <a:srgbClr val="000000"/>
                </a:solidFill>
                <a:latin typeface="Sparkasse Rg" pitchFamily="34" charset="0"/>
              </a:rPr>
              <a:pPr eaLnBrk="1" hangingPunct="1"/>
              <a:t>35</a:t>
            </a:fld>
            <a:endParaRPr lang="de-DE" sz="1200">
              <a:solidFill>
                <a:srgbClr val="000000"/>
              </a:solidFill>
              <a:latin typeface="Sparkasse Rg" pitchFamily="34" charset="0"/>
            </a:endParaRPr>
          </a:p>
        </p:txBody>
      </p:sp>
      <p:sp>
        <p:nvSpPr>
          <p:cNvPr id="366595" name="Rectangle 2"/>
          <p:cNvSpPr>
            <a:spLocks noGrp="1" noRot="1" noChangeAspect="1" noChangeArrowheads="1" noTextEdit="1"/>
          </p:cNvSpPr>
          <p:nvPr>
            <p:ph type="sldImg"/>
          </p:nvPr>
        </p:nvSpPr>
        <p:spPr>
          <a:xfrm>
            <a:off x="93663" y="742950"/>
            <a:ext cx="6619875" cy="3724275"/>
          </a:xfrm>
          <a:ln/>
        </p:spPr>
      </p:sp>
      <p:sp>
        <p:nvSpPr>
          <p:cNvPr id="36659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5246567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761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11575C7-254A-4E97-98EC-CFDC4EE472B3}"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367619" name="Rectangle 2"/>
          <p:cNvSpPr>
            <a:spLocks noGrp="1" noRot="1" noChangeAspect="1" noChangeArrowheads="1" noTextEdit="1"/>
          </p:cNvSpPr>
          <p:nvPr>
            <p:ph type="sldImg"/>
          </p:nvPr>
        </p:nvSpPr>
        <p:spPr>
          <a:xfrm>
            <a:off x="93663" y="742950"/>
            <a:ext cx="6619875" cy="3724275"/>
          </a:xfrm>
          <a:ln/>
        </p:spPr>
      </p:sp>
      <p:sp>
        <p:nvSpPr>
          <p:cNvPr id="36762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001920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4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0FE689E-BF72-4A8C-B8F6-C3A8F960CBF5}" type="slidenum">
              <a:rPr lang="de-DE" sz="1200">
                <a:solidFill>
                  <a:srgbClr val="000000"/>
                </a:solidFill>
                <a:latin typeface="Sparkasse Rg" pitchFamily="34" charset="0"/>
              </a:rPr>
              <a:pPr eaLnBrk="1" hangingPunct="1"/>
              <a:t>37</a:t>
            </a:fld>
            <a:endParaRPr lang="de-DE" sz="1200">
              <a:solidFill>
                <a:srgbClr val="000000"/>
              </a:solidFill>
              <a:latin typeface="Sparkasse Rg" pitchFamily="34" charset="0"/>
            </a:endParaRPr>
          </a:p>
        </p:txBody>
      </p:sp>
      <p:sp>
        <p:nvSpPr>
          <p:cNvPr id="368643" name="Rectangle 2"/>
          <p:cNvSpPr>
            <a:spLocks noGrp="1" noRot="1" noChangeAspect="1" noChangeArrowheads="1" noTextEdit="1"/>
          </p:cNvSpPr>
          <p:nvPr>
            <p:ph type="sldImg"/>
          </p:nvPr>
        </p:nvSpPr>
        <p:spPr>
          <a:xfrm>
            <a:off x="93663" y="742950"/>
            <a:ext cx="6619875" cy="3724275"/>
          </a:xfrm>
          <a:ln/>
        </p:spPr>
      </p:sp>
      <p:sp>
        <p:nvSpPr>
          <p:cNvPr id="36864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993815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966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300AD6E-65F9-4309-9C0C-9ED38E9DA83C}" type="slidenum">
              <a:rPr lang="de-DE" sz="1200">
                <a:solidFill>
                  <a:srgbClr val="000000"/>
                </a:solidFill>
                <a:latin typeface="Sparkasse Rg" pitchFamily="34" charset="0"/>
              </a:rPr>
              <a:pPr eaLnBrk="1" hangingPunct="1"/>
              <a:t>38</a:t>
            </a:fld>
            <a:endParaRPr lang="de-DE" sz="1200">
              <a:solidFill>
                <a:srgbClr val="000000"/>
              </a:solidFill>
              <a:latin typeface="Sparkasse Rg" pitchFamily="34" charset="0"/>
            </a:endParaRPr>
          </a:p>
        </p:txBody>
      </p:sp>
      <p:sp>
        <p:nvSpPr>
          <p:cNvPr id="369667" name="Rectangle 2"/>
          <p:cNvSpPr>
            <a:spLocks noGrp="1" noRot="1" noChangeAspect="1" noChangeArrowheads="1" noTextEdit="1"/>
          </p:cNvSpPr>
          <p:nvPr>
            <p:ph type="sldImg"/>
          </p:nvPr>
        </p:nvSpPr>
        <p:spPr>
          <a:xfrm>
            <a:off x="93663" y="742950"/>
            <a:ext cx="6619875" cy="3724275"/>
          </a:xfrm>
          <a:ln/>
        </p:spPr>
      </p:sp>
      <p:sp>
        <p:nvSpPr>
          <p:cNvPr id="36966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448385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06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3161AB3E-DD77-44D9-AC97-2928F5F87C62}" type="slidenum">
              <a:rPr lang="de-DE" sz="1200">
                <a:solidFill>
                  <a:srgbClr val="000000"/>
                </a:solidFill>
                <a:latin typeface="Sparkasse Rg" pitchFamily="34" charset="0"/>
              </a:rPr>
              <a:pPr eaLnBrk="1" hangingPunct="1"/>
              <a:t>39</a:t>
            </a:fld>
            <a:endParaRPr lang="de-DE" sz="1200">
              <a:solidFill>
                <a:srgbClr val="000000"/>
              </a:solidFill>
              <a:latin typeface="Sparkasse Rg" pitchFamily="34" charset="0"/>
            </a:endParaRPr>
          </a:p>
        </p:txBody>
      </p:sp>
      <p:sp>
        <p:nvSpPr>
          <p:cNvPr id="370691" name="Rectangle 2"/>
          <p:cNvSpPr>
            <a:spLocks noGrp="1" noRot="1" noChangeAspect="1" noChangeArrowheads="1" noTextEdit="1"/>
          </p:cNvSpPr>
          <p:nvPr>
            <p:ph type="sldImg"/>
          </p:nvPr>
        </p:nvSpPr>
        <p:spPr>
          <a:xfrm>
            <a:off x="93663" y="742950"/>
            <a:ext cx="6619875" cy="3724275"/>
          </a:xfrm>
          <a:ln/>
        </p:spPr>
      </p:sp>
      <p:sp>
        <p:nvSpPr>
          <p:cNvPr id="3706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5974579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17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9DEB884-CAFA-4896-A5C0-9B0ED68CD259}" type="slidenum">
              <a:rPr lang="de-DE" sz="1200">
                <a:solidFill>
                  <a:srgbClr val="000000"/>
                </a:solidFill>
                <a:latin typeface="Sparkasse Rg" pitchFamily="34" charset="0"/>
              </a:rPr>
              <a:pPr eaLnBrk="1" hangingPunct="1"/>
              <a:t>40</a:t>
            </a:fld>
            <a:endParaRPr lang="de-DE" sz="1200">
              <a:solidFill>
                <a:srgbClr val="000000"/>
              </a:solidFill>
              <a:latin typeface="Sparkasse Rg" pitchFamily="34" charset="0"/>
            </a:endParaRPr>
          </a:p>
        </p:txBody>
      </p:sp>
      <p:sp>
        <p:nvSpPr>
          <p:cNvPr id="371715" name="Rectangle 2"/>
          <p:cNvSpPr>
            <a:spLocks noGrp="1" noRot="1" noChangeAspect="1" noChangeArrowheads="1" noTextEdit="1"/>
          </p:cNvSpPr>
          <p:nvPr>
            <p:ph type="sldImg"/>
          </p:nvPr>
        </p:nvSpPr>
        <p:spPr>
          <a:xfrm>
            <a:off x="93663" y="742950"/>
            <a:ext cx="6619875" cy="3724275"/>
          </a:xfrm>
          <a:ln/>
        </p:spPr>
      </p:sp>
      <p:sp>
        <p:nvSpPr>
          <p:cNvPr id="37171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201553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EE52045-57BA-4681-B080-A72A34E7F599}" type="slidenum">
              <a:rPr lang="de-DE"/>
              <a:pPr/>
              <a:t>4</a:t>
            </a:fld>
            <a:endParaRPr lang="de-DE"/>
          </a:p>
        </p:txBody>
      </p:sp>
      <p:sp>
        <p:nvSpPr>
          <p:cNvPr id="479234" name="Rectangle 2"/>
          <p:cNvSpPr txBox="1">
            <a:spLocks noGrp="1" noRot="1" noChangeAspect="1" noChangeArrowheads="1" noTextEdit="1"/>
          </p:cNvSpPr>
          <p:nvPr>
            <p:ph type="sldImg"/>
          </p:nvPr>
        </p:nvSpPr>
        <p:spPr>
          <a:xfrm>
            <a:off x="87313" y="742950"/>
            <a:ext cx="6623050" cy="3725863"/>
          </a:xfrm>
          <a:ln/>
        </p:spPr>
      </p:sp>
      <p:sp>
        <p:nvSpPr>
          <p:cNvPr id="47923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27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9DE523-4DDA-40D6-A56B-428D0E04655E}" type="slidenum">
              <a:rPr lang="de-DE" sz="1200">
                <a:solidFill>
                  <a:srgbClr val="000000"/>
                </a:solidFill>
                <a:latin typeface="Sparkasse Rg" pitchFamily="34" charset="0"/>
              </a:rPr>
              <a:pPr eaLnBrk="1" hangingPunct="1"/>
              <a:t>41</a:t>
            </a:fld>
            <a:endParaRPr lang="de-DE" sz="1200">
              <a:solidFill>
                <a:srgbClr val="000000"/>
              </a:solidFill>
              <a:latin typeface="Sparkasse Rg" pitchFamily="34" charset="0"/>
            </a:endParaRPr>
          </a:p>
        </p:txBody>
      </p:sp>
      <p:sp>
        <p:nvSpPr>
          <p:cNvPr id="372739" name="Rectangle 2"/>
          <p:cNvSpPr>
            <a:spLocks noGrp="1" noRot="1" noChangeAspect="1" noChangeArrowheads="1" noTextEdit="1"/>
          </p:cNvSpPr>
          <p:nvPr>
            <p:ph type="sldImg"/>
          </p:nvPr>
        </p:nvSpPr>
        <p:spPr>
          <a:xfrm>
            <a:off x="93663" y="742950"/>
            <a:ext cx="6619875" cy="3724275"/>
          </a:xfrm>
          <a:ln/>
        </p:spPr>
      </p:sp>
      <p:sp>
        <p:nvSpPr>
          <p:cNvPr id="37274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2767483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49F0B7FD-EAB7-41D6-9601-A77E8113FF78}" type="slidenum">
              <a:rPr lang="de-DE"/>
              <a:pPr/>
              <a:t>42</a:t>
            </a:fld>
            <a:endParaRPr lang="de-DE"/>
          </a:p>
        </p:txBody>
      </p:sp>
      <p:sp>
        <p:nvSpPr>
          <p:cNvPr id="491522" name="Rectangle 2"/>
          <p:cNvSpPr txBox="1">
            <a:spLocks noGrp="1" noRot="1" noChangeAspect="1" noChangeArrowheads="1" noTextEdit="1"/>
          </p:cNvSpPr>
          <p:nvPr>
            <p:ph type="sldImg"/>
          </p:nvPr>
        </p:nvSpPr>
        <p:spPr>
          <a:xfrm>
            <a:off x="87313" y="742950"/>
            <a:ext cx="6623050" cy="3725863"/>
          </a:xfrm>
          <a:ln/>
        </p:spPr>
      </p:sp>
      <p:sp>
        <p:nvSpPr>
          <p:cNvPr id="49152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93767571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EDB53AC3-F79C-4526-A9B2-B64A4DED83AC}" type="slidenum">
              <a:rPr lang="de-DE"/>
              <a:pPr/>
              <a:t>43</a:t>
            </a:fld>
            <a:endParaRPr lang="de-DE"/>
          </a:p>
        </p:txBody>
      </p:sp>
      <p:sp>
        <p:nvSpPr>
          <p:cNvPr id="493570" name="Rectangle 2"/>
          <p:cNvSpPr txBox="1">
            <a:spLocks noGrp="1" noRot="1" noChangeAspect="1" noChangeArrowheads="1" noTextEdit="1"/>
          </p:cNvSpPr>
          <p:nvPr>
            <p:ph type="sldImg"/>
          </p:nvPr>
        </p:nvSpPr>
        <p:spPr>
          <a:xfrm>
            <a:off x="87313" y="742950"/>
            <a:ext cx="6623050" cy="3725863"/>
          </a:xfrm>
          <a:ln/>
        </p:spPr>
      </p:sp>
      <p:sp>
        <p:nvSpPr>
          <p:cNvPr id="49357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0307418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382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9D37A7D-E720-4A45-9D64-0A7ACBBC781D}" type="slidenum">
              <a:rPr lang="de-DE" sz="1200">
                <a:solidFill>
                  <a:srgbClr val="000000"/>
                </a:solidFill>
                <a:latin typeface="Sparkasse Rg" pitchFamily="34" charset="0"/>
              </a:rPr>
              <a:pPr eaLnBrk="1" hangingPunct="1"/>
              <a:t>44</a:t>
            </a:fld>
            <a:endParaRPr lang="de-DE" sz="1200">
              <a:solidFill>
                <a:srgbClr val="000000"/>
              </a:solidFill>
              <a:latin typeface="Sparkasse Rg" pitchFamily="34" charset="0"/>
            </a:endParaRPr>
          </a:p>
        </p:txBody>
      </p:sp>
      <p:sp>
        <p:nvSpPr>
          <p:cNvPr id="33382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22B2BB9-1ADA-498A-BFE4-0490C2CA987E}" type="slidenum">
              <a:rPr lang="de-DE" sz="1200">
                <a:solidFill>
                  <a:srgbClr val="000000"/>
                </a:solidFill>
                <a:latin typeface="Sparkasse Rg" pitchFamily="34" charset="0"/>
              </a:rPr>
              <a:pPr algn="r" eaLnBrk="1" hangingPunct="1">
                <a:buClrTx/>
                <a:buFontTx/>
                <a:buNone/>
              </a:pPr>
              <a:t>44</a:t>
            </a:fld>
            <a:endParaRPr lang="de-DE" sz="1200">
              <a:solidFill>
                <a:srgbClr val="000000"/>
              </a:solidFill>
              <a:latin typeface="Sparkasse Rg" pitchFamily="34" charset="0"/>
            </a:endParaRPr>
          </a:p>
        </p:txBody>
      </p:sp>
      <p:sp>
        <p:nvSpPr>
          <p:cNvPr id="33382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382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2345205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485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625151-3D25-46E5-8C05-3F39028BCDDC}" type="slidenum">
              <a:rPr lang="de-DE" sz="1200">
                <a:solidFill>
                  <a:srgbClr val="000000"/>
                </a:solidFill>
                <a:latin typeface="Sparkasse Rg" pitchFamily="34" charset="0"/>
              </a:rPr>
              <a:pPr eaLnBrk="1" hangingPunct="1"/>
              <a:t>45</a:t>
            </a:fld>
            <a:endParaRPr lang="de-DE" sz="1200">
              <a:solidFill>
                <a:srgbClr val="000000"/>
              </a:solidFill>
              <a:latin typeface="Sparkasse Rg" pitchFamily="34" charset="0"/>
            </a:endParaRPr>
          </a:p>
        </p:txBody>
      </p:sp>
      <p:sp>
        <p:nvSpPr>
          <p:cNvPr id="33485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DC4F38AA-52C0-4EBE-B07A-1615AFCDD3F3}" type="slidenum">
              <a:rPr lang="de-DE" sz="1200">
                <a:solidFill>
                  <a:srgbClr val="000000"/>
                </a:solidFill>
                <a:latin typeface="Sparkasse Rg" pitchFamily="34" charset="0"/>
              </a:rPr>
              <a:pPr algn="r" eaLnBrk="1" hangingPunct="1">
                <a:buClrTx/>
                <a:buFontTx/>
                <a:buNone/>
              </a:pPr>
              <a:t>45</a:t>
            </a:fld>
            <a:endParaRPr lang="de-DE" sz="1200">
              <a:solidFill>
                <a:srgbClr val="000000"/>
              </a:solidFill>
              <a:latin typeface="Sparkasse Rg" pitchFamily="34" charset="0"/>
            </a:endParaRPr>
          </a:p>
        </p:txBody>
      </p:sp>
      <p:sp>
        <p:nvSpPr>
          <p:cNvPr id="33485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485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68480751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58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9E60DA0-6EB1-409C-9E64-64FC61F56B4A}" type="slidenum">
              <a:rPr lang="de-DE" sz="1200">
                <a:solidFill>
                  <a:srgbClr val="000000"/>
                </a:solidFill>
                <a:latin typeface="Sparkasse Rg" pitchFamily="34" charset="0"/>
              </a:rPr>
              <a:pPr eaLnBrk="1" hangingPunct="1"/>
              <a:t>46</a:t>
            </a:fld>
            <a:endParaRPr lang="de-DE" sz="1200">
              <a:solidFill>
                <a:srgbClr val="000000"/>
              </a:solidFill>
              <a:latin typeface="Sparkasse Rg" pitchFamily="34" charset="0"/>
            </a:endParaRPr>
          </a:p>
        </p:txBody>
      </p:sp>
      <p:sp>
        <p:nvSpPr>
          <p:cNvPr id="33587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68D2A8F-638E-41C4-A9F8-720E35BCC154}" type="slidenum">
              <a:rPr lang="de-DE" sz="1200">
                <a:solidFill>
                  <a:srgbClr val="000000"/>
                </a:solidFill>
                <a:latin typeface="Sparkasse Rg" pitchFamily="34" charset="0"/>
              </a:rPr>
              <a:pPr algn="r" eaLnBrk="1" hangingPunct="1">
                <a:buClrTx/>
                <a:buFontTx/>
                <a:buNone/>
              </a:pPr>
              <a:t>46</a:t>
            </a:fld>
            <a:endParaRPr lang="de-DE" sz="1200">
              <a:solidFill>
                <a:srgbClr val="000000"/>
              </a:solidFill>
              <a:latin typeface="Sparkasse Rg" pitchFamily="34" charset="0"/>
            </a:endParaRPr>
          </a:p>
        </p:txBody>
      </p:sp>
      <p:sp>
        <p:nvSpPr>
          <p:cNvPr id="33587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587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84330311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68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2EEA3A7-E96E-40B7-A4DF-CE41F8169D9F}" type="slidenum">
              <a:rPr lang="de-DE" sz="1200">
                <a:solidFill>
                  <a:srgbClr val="000000"/>
                </a:solidFill>
                <a:latin typeface="Sparkasse Rg" pitchFamily="34" charset="0"/>
              </a:rPr>
              <a:pPr eaLnBrk="1" hangingPunct="1"/>
              <a:t>47</a:t>
            </a:fld>
            <a:endParaRPr lang="de-DE" sz="1200">
              <a:solidFill>
                <a:srgbClr val="000000"/>
              </a:solidFill>
              <a:latin typeface="Sparkasse Rg" pitchFamily="34" charset="0"/>
            </a:endParaRPr>
          </a:p>
        </p:txBody>
      </p:sp>
      <p:sp>
        <p:nvSpPr>
          <p:cNvPr id="3368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AD1BCF46-8DEF-4CF1-9EDA-7E1CC0A5F440}" type="slidenum">
              <a:rPr lang="de-DE" sz="1200">
                <a:solidFill>
                  <a:srgbClr val="000000"/>
                </a:solidFill>
                <a:latin typeface="Sparkasse Rg" pitchFamily="34" charset="0"/>
              </a:rPr>
              <a:pPr algn="r" eaLnBrk="1" hangingPunct="1">
                <a:buClrTx/>
                <a:buFontTx/>
                <a:buNone/>
              </a:pPr>
              <a:t>47</a:t>
            </a:fld>
            <a:endParaRPr lang="de-DE" sz="1200">
              <a:solidFill>
                <a:srgbClr val="000000"/>
              </a:solidFill>
              <a:latin typeface="Sparkasse Rg" pitchFamily="34" charset="0"/>
            </a:endParaRPr>
          </a:p>
        </p:txBody>
      </p:sp>
      <p:sp>
        <p:nvSpPr>
          <p:cNvPr id="33690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690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98698056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BBEC10-A7DC-4E93-AE07-98BD478D6F20}" type="slidenum">
              <a:rPr lang="de-DE" sz="1200">
                <a:solidFill>
                  <a:srgbClr val="000000"/>
                </a:solidFill>
                <a:latin typeface="Sparkasse Rg" pitchFamily="34" charset="0"/>
              </a:rPr>
              <a:pPr eaLnBrk="1" hangingPunct="1"/>
              <a:t>48</a:t>
            </a:fld>
            <a:endParaRPr lang="de-DE" sz="1200">
              <a:solidFill>
                <a:srgbClr val="000000"/>
              </a:solidFill>
              <a:latin typeface="Sparkasse Rg" pitchFamily="34" charset="0"/>
            </a:endParaRPr>
          </a:p>
        </p:txBody>
      </p:sp>
      <p:sp>
        <p:nvSpPr>
          <p:cNvPr id="33792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350AB7E1-7F3E-4088-8DAD-52A3E7AE833B}" type="slidenum">
              <a:rPr lang="de-DE" sz="1200">
                <a:solidFill>
                  <a:srgbClr val="000000"/>
                </a:solidFill>
                <a:latin typeface="Sparkasse Rg" pitchFamily="34" charset="0"/>
              </a:rPr>
              <a:pPr algn="r" eaLnBrk="1" hangingPunct="1">
                <a:buClrTx/>
                <a:buFontTx/>
                <a:buNone/>
              </a:pPr>
              <a:t>48</a:t>
            </a:fld>
            <a:endParaRPr lang="de-DE" sz="1200">
              <a:solidFill>
                <a:srgbClr val="000000"/>
              </a:solidFill>
              <a:latin typeface="Sparkasse Rg" pitchFamily="34" charset="0"/>
            </a:endParaRPr>
          </a:p>
        </p:txBody>
      </p:sp>
      <p:sp>
        <p:nvSpPr>
          <p:cNvPr id="33792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2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06184176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89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32B1D19-BED2-4088-9BA2-86DBF307A1E6}" type="slidenum">
              <a:rPr lang="de-DE" sz="1200">
                <a:solidFill>
                  <a:srgbClr val="000000"/>
                </a:solidFill>
                <a:latin typeface="Sparkasse Rg" pitchFamily="34" charset="0"/>
              </a:rPr>
              <a:pPr eaLnBrk="1" hangingPunct="1"/>
              <a:t>49</a:t>
            </a:fld>
            <a:endParaRPr lang="de-DE" sz="1200">
              <a:solidFill>
                <a:srgbClr val="000000"/>
              </a:solidFill>
              <a:latin typeface="Sparkasse Rg" pitchFamily="34" charset="0"/>
            </a:endParaRPr>
          </a:p>
        </p:txBody>
      </p:sp>
      <p:sp>
        <p:nvSpPr>
          <p:cNvPr id="33894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11D9D1A-A938-4A3C-893E-04F647EF9B5E}" type="slidenum">
              <a:rPr lang="de-DE" sz="1200">
                <a:solidFill>
                  <a:srgbClr val="000000"/>
                </a:solidFill>
                <a:latin typeface="Sparkasse Rg" pitchFamily="34" charset="0"/>
              </a:rPr>
              <a:pPr algn="r" eaLnBrk="1" hangingPunct="1">
                <a:buClrTx/>
                <a:buFontTx/>
                <a:buNone/>
              </a:pPr>
              <a:t>49</a:t>
            </a:fld>
            <a:endParaRPr lang="de-DE" sz="1200">
              <a:solidFill>
                <a:srgbClr val="000000"/>
              </a:solidFill>
              <a:latin typeface="Sparkasse Rg" pitchFamily="34" charset="0"/>
            </a:endParaRPr>
          </a:p>
        </p:txBody>
      </p:sp>
      <p:sp>
        <p:nvSpPr>
          <p:cNvPr id="33894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894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80522630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2263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7720712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188456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01523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784213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53962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98217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45937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6877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07.10.2024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hyperlink" Target="https://www.destatis.de/DE/Themen/Wirtschaft/Preise/Verbraucherpreisindex/Methoden/Erlaeuterungen/verbraucherpreisindex.html#:~:text=Was%20beschreibt%20der%20Verbraucherpreisindex%3F,private%20Haushalte%20f%C3%BCr%20Konsumzwecke%20kaufen."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hyperlink" Target="https://www.destatis.de/DE/Themen/Wirtschaft/Preise/Verbraucherpreisindex/PreisKaleidoskopUebersicht.html"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hyperlink" Target="https://www.destatis.de/DE/Themen/Wirtschaft/Preise/Verbraucherpreisindex/inflation.html" TargetMode="External"/><Relationship Id="rId4" Type="http://schemas.openxmlformats.org/officeDocument/2006/relationships/hyperlink" Target="https://www.destatis.de/DE/Service/Statistik-Visualisiert/persoenlicher-inflationsrechner-uebersicht.html"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2540" dirty="0"/>
              <a:t>Relative Veränderung des BIP-</a:t>
            </a:r>
            <a:r>
              <a:rPr lang="de-DE" sz="2540" dirty="0" err="1"/>
              <a:t>Deflators</a:t>
            </a:r>
            <a:r>
              <a:rPr lang="de-DE" sz="2540" dirty="0"/>
              <a:t> in Deutschland</a:t>
            </a:r>
          </a:p>
        </p:txBody>
      </p:sp>
      <p:sp>
        <p:nvSpPr>
          <p:cNvPr id="8" name="Textfeld 7"/>
          <p:cNvSpPr txBox="1"/>
          <p:nvPr/>
        </p:nvSpPr>
        <p:spPr>
          <a:xfrm>
            <a:off x="2106351" y="6164193"/>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10" name="Rechteck 9">
            <a:extLst>
              <a:ext uri="{FF2B5EF4-FFF2-40B4-BE49-F238E27FC236}">
                <a16:creationId xmlns:a16="http://schemas.microsoft.com/office/drawing/2014/main" id="{9395EECD-4647-450E-AE65-01DE3ECDAFA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FD2D2898-D194-092B-F66E-BA21BB6889BE}"/>
              </a:ext>
            </a:extLst>
          </p:cNvPr>
          <p:cNvPicPr>
            <a:picLocks noChangeAspect="1"/>
          </p:cNvPicPr>
          <p:nvPr/>
        </p:nvPicPr>
        <p:blipFill>
          <a:blip r:embed="rId3"/>
          <a:stretch>
            <a:fillRect/>
          </a:stretch>
        </p:blipFill>
        <p:spPr>
          <a:xfrm>
            <a:off x="275547" y="836024"/>
            <a:ext cx="8253197" cy="5192636"/>
          </a:xfrm>
          <a:prstGeom prst="rect">
            <a:avLst/>
          </a:prstGeom>
        </p:spPr>
      </p:pic>
    </p:spTree>
    <p:extLst>
      <p:ext uri="{BB962C8B-B14F-4D97-AF65-F5344CB8AC3E}">
        <p14:creationId xmlns:p14="http://schemas.microsoft.com/office/powerpoint/2010/main" val="3008064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Nominales BIP/reales BIP/BIP-</a:t>
            </a:r>
            <a:r>
              <a:rPr lang="de-DE" sz="3266" dirty="0" err="1"/>
              <a:t>Deflator</a:t>
            </a:r>
            <a:endParaRPr lang="de-DE" sz="3266" dirty="0"/>
          </a:p>
        </p:txBody>
      </p:sp>
      <p:sp>
        <p:nvSpPr>
          <p:cNvPr id="7" name="Text Box 3"/>
          <p:cNvSpPr txBox="1">
            <a:spLocks noChangeArrowheads="1"/>
          </p:cNvSpPr>
          <p:nvPr/>
        </p:nvSpPr>
        <p:spPr bwMode="auto">
          <a:xfrm>
            <a:off x="86451" y="1151352"/>
            <a:ext cx="8603154" cy="37710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im nominalen BIP spiegelt die Veränderung aus Preisänderungen </a:t>
            </a:r>
            <a:r>
              <a:rPr lang="de-DE" altLang="de-DE" sz="2177" b="1" dirty="0">
                <a:solidFill>
                  <a:srgbClr val="000000"/>
                </a:solidFill>
              </a:rPr>
              <a:t>und</a:t>
            </a:r>
            <a:r>
              <a:rPr lang="de-DE" altLang="de-DE" sz="2177" dirty="0">
                <a:solidFill>
                  <a:srgbClr val="000000"/>
                </a:solidFill>
              </a:rPr>
              <a:t> Änderungen in der Wirtschaftsleistung wieder.</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des realen BIP zeigt, um wie viel die Wirtschaftsleistung gewachsen ist.</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Über die Veränderungsrate des BIP-</a:t>
            </a:r>
            <a:r>
              <a:rPr lang="de-DE" altLang="de-DE" sz="2177" dirty="0" err="1">
                <a:solidFill>
                  <a:srgbClr val="000000"/>
                </a:solidFill>
              </a:rPr>
              <a:t>Deflators</a:t>
            </a:r>
            <a:r>
              <a:rPr lang="de-DE" altLang="de-DE" sz="2177" dirty="0">
                <a:solidFill>
                  <a:srgbClr val="000000"/>
                </a:solidFill>
              </a:rPr>
              <a:t> kann die </a:t>
            </a:r>
            <a:r>
              <a:rPr lang="de-DE" altLang="de-DE" sz="2177" dirty="0" err="1">
                <a:solidFill>
                  <a:srgbClr val="000000"/>
                </a:solidFill>
              </a:rPr>
              <a:t>Veränderungrate</a:t>
            </a:r>
            <a:r>
              <a:rPr lang="de-DE" altLang="de-DE" sz="2177" dirty="0">
                <a:solidFill>
                  <a:srgbClr val="000000"/>
                </a:solidFill>
              </a:rPr>
              <a:t> des nominalen BIP um die reine Preisänderung korrigiert werden</a:t>
            </a:r>
          </a:p>
        </p:txBody>
      </p:sp>
      <p:sp>
        <p:nvSpPr>
          <p:cNvPr id="4" name="Rechteck 3">
            <a:extLst>
              <a:ext uri="{FF2B5EF4-FFF2-40B4-BE49-F238E27FC236}">
                <a16:creationId xmlns:a16="http://schemas.microsoft.com/office/drawing/2014/main" id="{58C88DCD-6317-4224-9BDF-37D640B1ECA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93625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ChangeArrowheads="1"/>
          </p:cNvSpPr>
          <p:nvPr/>
        </p:nvSpPr>
        <p:spPr bwMode="auto">
          <a:xfrm>
            <a:off x="0" y="0"/>
            <a:ext cx="12192000" cy="72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no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000" b="1" dirty="0"/>
              <a:t>Vergleich des Wirtschaftswachstums gemessen am realen BIP und realen BIP pro Kopf im Vergleich seit Einführung des Euro (Deutschland)</a:t>
            </a:r>
          </a:p>
        </p:txBody>
      </p:sp>
      <p:sp>
        <p:nvSpPr>
          <p:cNvPr id="480260" name="Text Box 4"/>
          <p:cNvSpPr txBox="1">
            <a:spLocks noChangeArrowheads="1"/>
          </p:cNvSpPr>
          <p:nvPr/>
        </p:nvSpPr>
        <p:spPr bwMode="auto">
          <a:xfrm>
            <a:off x="1558925" y="6021389"/>
            <a:ext cx="1338828"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a:t>
            </a:r>
            <a:r>
              <a:rPr lang="de-DE" sz="1400" dirty="0" err="1"/>
              <a:t>Destatis</a:t>
            </a:r>
            <a:endParaRPr lang="de-DE" sz="1400" dirty="0"/>
          </a:p>
        </p:txBody>
      </p:sp>
      <p:sp>
        <p:nvSpPr>
          <p:cNvPr id="10" name="Rechteck 9">
            <a:extLst>
              <a:ext uri="{FF2B5EF4-FFF2-40B4-BE49-F238E27FC236}">
                <a16:creationId xmlns:a16="http://schemas.microsoft.com/office/drawing/2014/main" id="{AA9827BA-1BA3-43F2-B4A2-8001A9B60E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9D52679F-2EB8-34F5-4C2D-1BE21F4220EF}"/>
              </a:ext>
            </a:extLst>
          </p:cNvPr>
          <p:cNvPicPr>
            <a:picLocks noChangeAspect="1"/>
          </p:cNvPicPr>
          <p:nvPr/>
        </p:nvPicPr>
        <p:blipFill>
          <a:blip r:embed="rId3"/>
          <a:stretch>
            <a:fillRect/>
          </a:stretch>
        </p:blipFill>
        <p:spPr>
          <a:xfrm>
            <a:off x="127589" y="827098"/>
            <a:ext cx="7996613" cy="4638036"/>
          </a:xfrm>
          <a:prstGeom prst="rect">
            <a:avLst/>
          </a:prstGeom>
        </p:spPr>
      </p:pic>
    </p:spTree>
    <p:extLst>
      <p:ext uri="{BB962C8B-B14F-4D97-AF65-F5344CB8AC3E}">
        <p14:creationId xmlns:p14="http://schemas.microsoft.com/office/powerpoint/2010/main" val="139826957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ChangeArrowheads="1"/>
          </p:cNvSpPr>
          <p:nvPr/>
        </p:nvSpPr>
        <p:spPr bwMode="auto">
          <a:xfrm>
            <a:off x="3485833" y="25306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Preisniveaustabilität </a:t>
            </a:r>
          </a:p>
        </p:txBody>
      </p:sp>
      <p:sp>
        <p:nvSpPr>
          <p:cNvPr id="482307" name="Text Box 3"/>
          <p:cNvSpPr txBox="1">
            <a:spLocks noChangeArrowheads="1"/>
          </p:cNvSpPr>
          <p:nvPr/>
        </p:nvSpPr>
        <p:spPr bwMode="auto">
          <a:xfrm>
            <a:off x="253695" y="792231"/>
            <a:ext cx="8501344" cy="43418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dirty="0">
                <a:solidFill>
                  <a:schemeClr val="tx1"/>
                </a:solidFill>
              </a:rPr>
              <a:t>	Allgemein akzeptiertes Maß für die Messung des Preisniveaus</a:t>
            </a:r>
          </a:p>
          <a:p>
            <a:r>
              <a:rPr lang="de-DE" dirty="0">
                <a:solidFill>
                  <a:schemeClr val="tx1"/>
                </a:solidFill>
              </a:rPr>
              <a:t>ist der Verbraucherpreisindex (VPI) bzw. im Umfeld der</a:t>
            </a:r>
          </a:p>
          <a:p>
            <a:r>
              <a:rPr lang="de-DE" dirty="0">
                <a:solidFill>
                  <a:schemeClr val="tx1"/>
                </a:solidFill>
              </a:rPr>
              <a:t>Eurozone der  Harmonisierte Verbraucherpreisindex (HVPI).</a:t>
            </a:r>
          </a:p>
          <a:p>
            <a:endParaRPr lang="de-DE" dirty="0">
              <a:solidFill>
                <a:schemeClr val="tx1"/>
              </a:solidFill>
            </a:endParaRPr>
          </a:p>
          <a:p>
            <a:endParaRPr lang="de-DE" dirty="0">
              <a:solidFill>
                <a:schemeClr val="tx1"/>
              </a:solidFill>
            </a:endParaRPr>
          </a:p>
          <a:p>
            <a:r>
              <a:rPr lang="de-DE" u="sng" dirty="0">
                <a:solidFill>
                  <a:schemeClr val="tx1"/>
                </a:solidFill>
              </a:rPr>
              <a:t>Definition der Europäischen Zentralbank:</a:t>
            </a:r>
          </a:p>
          <a:p>
            <a:endParaRPr lang="de-DE" dirty="0">
              <a:solidFill>
                <a:schemeClr val="tx1"/>
              </a:solidFill>
            </a:endParaRPr>
          </a:p>
          <a:p>
            <a:r>
              <a:rPr lang="de-DE" sz="2200" dirty="0">
                <a:solidFill>
                  <a:schemeClr val="tx1"/>
                </a:solidFill>
              </a:rPr>
              <a:t>		Preisstabilität ist definiert als Anstieg des Harmonisierten Verbraucherpreisindex (HVPI) für das Euro-Währungsgebiet von </a:t>
            </a:r>
          </a:p>
          <a:p>
            <a:r>
              <a:rPr lang="de-DE" sz="2200" dirty="0">
                <a:solidFill>
                  <a:schemeClr val="tx1"/>
                </a:solidFill>
              </a:rPr>
              <a:t>		2 % gegenüber dem Vorjahr. Die EZB legt diesem Zusammenhang ein symmetrisches Inflationsziel von 2% in der mittleren Frist fest.</a:t>
            </a:r>
            <a:endParaRPr lang="de-DE" dirty="0">
              <a:solidFill>
                <a:schemeClr val="tx1"/>
              </a:solidFill>
            </a:endParaRPr>
          </a:p>
          <a:p>
            <a:r>
              <a:rPr lang="de-DE" sz="2000" dirty="0">
                <a:solidFill>
                  <a:schemeClr val="tx1"/>
                </a:solidFill>
              </a:rPr>
              <a:t> </a:t>
            </a:r>
          </a:p>
        </p:txBody>
      </p:sp>
      <p:sp>
        <p:nvSpPr>
          <p:cNvPr id="5" name="Rechteck 4">
            <a:extLst>
              <a:ext uri="{FF2B5EF4-FFF2-40B4-BE49-F238E27FC236}">
                <a16:creationId xmlns:a16="http://schemas.microsoft.com/office/drawing/2014/main" id="{5C785182-46B0-41A6-A5E5-0BA0067E40B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93733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Ziel der Preisniveaustabilität</a:t>
            </a:r>
          </a:p>
        </p:txBody>
      </p:sp>
      <p:sp>
        <p:nvSpPr>
          <p:cNvPr id="14336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3365" name="Text Box 4"/>
          <p:cNvSpPr txBox="1">
            <a:spLocks noChangeArrowheads="1"/>
          </p:cNvSpPr>
          <p:nvPr/>
        </p:nvSpPr>
        <p:spPr bwMode="auto">
          <a:xfrm>
            <a:off x="723900" y="880035"/>
            <a:ext cx="9144000" cy="415498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b="1" u="sng" dirty="0"/>
              <a:t>Gründe:</a:t>
            </a:r>
          </a:p>
          <a:p>
            <a:endParaRPr lang="de-DE" sz="2400" dirty="0"/>
          </a:p>
          <a:p>
            <a:pPr>
              <a:buFontTx/>
              <a:buChar char="•"/>
            </a:pPr>
            <a:r>
              <a:rPr lang="de-DE" sz="2400" dirty="0"/>
              <a:t> Erhaltung der Signalfunktion des Preises für die Knappheit eines Guts</a:t>
            </a:r>
          </a:p>
          <a:p>
            <a:pPr>
              <a:buFontTx/>
              <a:buChar char="•"/>
            </a:pPr>
            <a:endParaRPr lang="de-DE" sz="2400" dirty="0"/>
          </a:p>
          <a:p>
            <a:pPr>
              <a:buFontTx/>
              <a:buChar char="•"/>
            </a:pPr>
            <a:r>
              <a:rPr lang="de-DE" sz="2400" dirty="0"/>
              <a:t> Werterhaltung über die Zeit durch Geldaufbewahrung</a:t>
            </a:r>
          </a:p>
          <a:p>
            <a:pPr>
              <a:buFontTx/>
              <a:buChar char="•"/>
            </a:pPr>
            <a:endParaRPr lang="de-DE" sz="2400" dirty="0"/>
          </a:p>
          <a:p>
            <a:pPr>
              <a:buFontTx/>
              <a:buChar char="•"/>
            </a:pPr>
            <a:r>
              <a:rPr lang="de-DE" sz="2400" dirty="0"/>
              <a:t> Vermeidung von Transaktionskosten durch Umetikettierung</a:t>
            </a:r>
          </a:p>
          <a:p>
            <a:pPr>
              <a:buFontTx/>
              <a:buChar char="•"/>
            </a:pPr>
            <a:endParaRPr lang="de-DE" sz="2400" dirty="0"/>
          </a:p>
          <a:p>
            <a:pPr>
              <a:buFontTx/>
              <a:buChar char="•"/>
            </a:pPr>
            <a:r>
              <a:rPr lang="de-DE" sz="2400" dirty="0"/>
              <a:t> Vermeidung von Ungerechtigkeiten im Gläubiger-Schuldner-Verhältnis</a:t>
            </a:r>
          </a:p>
          <a:p>
            <a:pPr>
              <a:buFontTx/>
              <a:buChar char="•"/>
            </a:pPr>
            <a:endParaRPr lang="de-DE" sz="2400" dirty="0"/>
          </a:p>
          <a:p>
            <a:pPr>
              <a:buFontTx/>
              <a:buChar char="•"/>
            </a:pPr>
            <a:r>
              <a:rPr lang="de-DE" sz="2400" dirty="0"/>
              <a:t> Stabile Konsum-Sparentscheidungen</a:t>
            </a:r>
          </a:p>
        </p:txBody>
      </p:sp>
      <p:sp>
        <p:nvSpPr>
          <p:cNvPr id="5" name="Rechteck 4">
            <a:extLst>
              <a:ext uri="{FF2B5EF4-FFF2-40B4-BE49-F238E27FC236}">
                <a16:creationId xmlns:a16="http://schemas.microsoft.com/office/drawing/2014/main" id="{6A46589A-AA2D-4B42-AE43-09B6D8A1C4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42739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Messung des Geldwerts</a:t>
            </a:r>
          </a:p>
        </p:txBody>
      </p:sp>
      <p:sp>
        <p:nvSpPr>
          <p:cNvPr id="144388"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4389" name="Text Box 4"/>
          <p:cNvSpPr txBox="1">
            <a:spLocks noChangeArrowheads="1"/>
          </p:cNvSpPr>
          <p:nvPr/>
        </p:nvSpPr>
        <p:spPr bwMode="auto">
          <a:xfrm>
            <a:off x="1524000" y="1384301"/>
            <a:ext cx="9144000" cy="452431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dirty="0"/>
              <a:t>Zur Bestimmung der Kaufkraft des Geldes können nicht nur Einzelpreise betrachtet werden, sondern es muss ein Durchschnitt über eine Vielzahl von Gütern bestimmt werden.</a:t>
            </a:r>
          </a:p>
          <a:p>
            <a:endParaRPr lang="de-DE" sz="2400" dirty="0"/>
          </a:p>
          <a:p>
            <a:r>
              <a:rPr lang="de-DE" sz="2400" dirty="0">
                <a:cs typeface="Times New Roman" pitchFamily="18" charset="0"/>
              </a:rPr>
              <a:t>→	</a:t>
            </a:r>
            <a:r>
              <a:rPr lang="de-DE" sz="2400" dirty="0"/>
              <a:t>Der Geldwert wird deshalb über Preisindices gemessen, die auf einer 	repräsentativen Auswahl von Gütern basieren.</a:t>
            </a:r>
          </a:p>
          <a:p>
            <a:endParaRPr lang="de-DE" sz="2400" dirty="0"/>
          </a:p>
          <a:p>
            <a:r>
              <a:rPr lang="de-DE" sz="2400" dirty="0"/>
              <a:t>Die Bestimmung des Preisindices richtet sich nach</a:t>
            </a:r>
          </a:p>
          <a:p>
            <a:endParaRPr lang="de-DE" sz="2400" dirty="0"/>
          </a:p>
          <a:p>
            <a:pPr>
              <a:buFontTx/>
              <a:buChar char="•"/>
            </a:pPr>
            <a:r>
              <a:rPr lang="de-DE" sz="2400" dirty="0"/>
              <a:t> 	der Zielgruppe</a:t>
            </a:r>
          </a:p>
          <a:p>
            <a:pPr>
              <a:buFontTx/>
              <a:buChar char="•"/>
            </a:pPr>
            <a:r>
              <a:rPr lang="de-DE" sz="2400" dirty="0"/>
              <a:t> 	des Warenkorbs</a:t>
            </a:r>
          </a:p>
          <a:p>
            <a:pPr>
              <a:buFontTx/>
              <a:buChar char="•"/>
            </a:pPr>
            <a:r>
              <a:rPr lang="de-DE" sz="2400" dirty="0"/>
              <a:t> 	der Gewichtung der Einzelgüter </a:t>
            </a:r>
          </a:p>
        </p:txBody>
      </p:sp>
      <p:sp>
        <p:nvSpPr>
          <p:cNvPr id="5" name="Rechteck 4">
            <a:extLst>
              <a:ext uri="{FF2B5EF4-FFF2-40B4-BE49-F238E27FC236}">
                <a16:creationId xmlns:a16="http://schemas.microsoft.com/office/drawing/2014/main" id="{E87EBB99-EE8E-4157-A55B-CE03CA8D89B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599356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616685" y="1142648"/>
            <a:ext cx="8603154" cy="17867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r>
              <a:rPr lang="de-DE" altLang="de-DE" sz="2540" dirty="0">
                <a:solidFill>
                  <a:srgbClr val="000000"/>
                </a:solidFill>
              </a:rPr>
              <a:t>Festlegung des Warenkorbs</a:t>
            </a:r>
          </a:p>
          <a:p>
            <a:pPr marL="881390" lvl="1" indent="-466618" eaLnBrk="1" hangingPunct="1">
              <a:buClrTx/>
              <a:buFont typeface="Symbol" panose="05050102010706020507" pitchFamily="18" charset="2"/>
              <a:buChar char="-"/>
            </a:pPr>
            <a:r>
              <a:rPr lang="de-DE" altLang="de-DE" sz="2540" dirty="0">
                <a:solidFill>
                  <a:srgbClr val="000000"/>
                </a:solidFill>
              </a:rPr>
              <a:t>Bestimmung der Güter und Dienstleistungen, die von einem typischen Haushalt konsumiert werden</a:t>
            </a:r>
          </a:p>
          <a:p>
            <a:pPr marL="881390" lvl="1" indent="-466618" eaLnBrk="1" hangingPunct="1">
              <a:buClrTx/>
              <a:buFont typeface="Symbol" panose="05050102010706020507" pitchFamily="18" charset="2"/>
              <a:buChar char="-"/>
            </a:pPr>
            <a:r>
              <a:rPr lang="de-DE" altLang="de-DE" sz="2540" dirty="0">
                <a:solidFill>
                  <a:srgbClr val="000000"/>
                </a:solidFill>
              </a:rPr>
              <a:t>Gewichtung der einzelnen Güter nach deren Bedeutung</a:t>
            </a:r>
          </a:p>
          <a:p>
            <a:pPr marL="466618" indent="-466618" eaLnBrk="1" hangingPunct="1">
              <a:buClrTx/>
              <a:buFont typeface="+mj-lt"/>
              <a:buAutoNum type="arabicPeriod"/>
            </a:pPr>
            <a:endParaRPr lang="de-DE" altLang="de-DE" sz="2540" dirty="0">
              <a:solidFill>
                <a:srgbClr val="000000"/>
              </a:solidFill>
            </a:endParaRPr>
          </a:p>
        </p:txBody>
      </p:sp>
      <p:sp>
        <p:nvSpPr>
          <p:cNvPr id="4" name="Text Box 3"/>
          <p:cNvSpPr txBox="1">
            <a:spLocks noChangeArrowheads="1"/>
          </p:cNvSpPr>
          <p:nvPr/>
        </p:nvSpPr>
        <p:spPr bwMode="auto">
          <a:xfrm>
            <a:off x="506265" y="2394564"/>
            <a:ext cx="8603154" cy="19255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endParaRPr lang="de-DE" altLang="de-DE" sz="2540" dirty="0">
              <a:solidFill>
                <a:srgbClr val="000000"/>
              </a:solidFill>
            </a:endParaRPr>
          </a:p>
          <a:p>
            <a:pPr marL="514350" indent="-514350" eaLnBrk="1" hangingPunct="1">
              <a:buClrTx/>
              <a:buFont typeface="+mj-lt"/>
              <a:buAutoNum type="arabicPeriod" startAt="2"/>
            </a:pPr>
            <a:r>
              <a:rPr lang="de-DE" altLang="de-DE" sz="2540" dirty="0">
                <a:solidFill>
                  <a:srgbClr val="000000"/>
                </a:solidFill>
              </a:rPr>
              <a:t>Ermittlung von Preise:</a:t>
            </a:r>
          </a:p>
          <a:p>
            <a:pPr marL="881390" lvl="1" indent="-466618" eaLnBrk="1" hangingPunct="1">
              <a:buClrTx/>
              <a:buFont typeface="Symbol" panose="05050102010706020507" pitchFamily="18" charset="2"/>
              <a:buChar char="-"/>
            </a:pPr>
            <a:r>
              <a:rPr lang="de-DE" altLang="de-DE" sz="2540" dirty="0">
                <a:solidFill>
                  <a:srgbClr val="000000"/>
                </a:solidFill>
              </a:rPr>
              <a:t>Feststellung der Preise der Güter des Warenkorbs zu einem gegebenen Zeitpunkt</a:t>
            </a:r>
          </a:p>
        </p:txBody>
      </p:sp>
      <p:sp>
        <p:nvSpPr>
          <p:cNvPr id="5" name="Text Box 3"/>
          <p:cNvSpPr txBox="1">
            <a:spLocks noChangeArrowheads="1"/>
          </p:cNvSpPr>
          <p:nvPr/>
        </p:nvSpPr>
        <p:spPr bwMode="auto">
          <a:xfrm>
            <a:off x="506265" y="4181282"/>
            <a:ext cx="8603154" cy="2131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540" dirty="0">
              <a:solidFill>
                <a:srgbClr val="000000"/>
              </a:solidFill>
            </a:endParaRPr>
          </a:p>
          <a:p>
            <a:pPr marL="466618" indent="-466618" eaLnBrk="1" hangingPunct="1">
              <a:buClrTx/>
              <a:buFont typeface="+mj-lt"/>
              <a:buAutoNum type="arabicPeriod" startAt="3"/>
            </a:pPr>
            <a:r>
              <a:rPr lang="de-DE" altLang="de-DE" sz="2540" dirty="0">
                <a:solidFill>
                  <a:srgbClr val="000000"/>
                </a:solidFill>
              </a:rPr>
              <a:t>Preis des Warenkorbs:</a:t>
            </a:r>
          </a:p>
          <a:p>
            <a:pPr marL="829544" lvl="1" indent="-414772" eaLnBrk="1" hangingPunct="1">
              <a:buClrTx/>
              <a:buFont typeface="Symbol" panose="05050102010706020507" pitchFamily="18" charset="2"/>
              <a:buChar char="-"/>
            </a:pPr>
            <a:r>
              <a:rPr lang="de-DE" altLang="de-DE" sz="2540" dirty="0">
                <a:solidFill>
                  <a:srgbClr val="000000"/>
                </a:solidFill>
              </a:rPr>
              <a:t>Multiplikation jedes Preises mit seinem Gewicht und anschließende Aufsummierung ergibt den Preis des Warenkorbs zu einem gegebenen Zeitpunkt</a:t>
            </a:r>
          </a:p>
        </p:txBody>
      </p:sp>
      <p:sp>
        <p:nvSpPr>
          <p:cNvPr id="8" name="Rechteck 7">
            <a:extLst>
              <a:ext uri="{FF2B5EF4-FFF2-40B4-BE49-F238E27FC236}">
                <a16:creationId xmlns:a16="http://schemas.microsoft.com/office/drawing/2014/main" id="{B1776A83-F044-46FF-9C71-19A4CA163E9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7780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275035" y="1126223"/>
            <a:ext cx="8937326" cy="29694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AutoNum type="arabicPeriod" startAt="4"/>
            </a:pPr>
            <a:r>
              <a:rPr lang="de-DE" altLang="de-DE" sz="2540" dirty="0">
                <a:solidFill>
                  <a:srgbClr val="000000"/>
                </a:solidFill>
              </a:rPr>
              <a:t>Auswahl eines Basisjahrs:</a:t>
            </a:r>
          </a:p>
          <a:p>
            <a:pPr marL="881390" lvl="1" indent="-466618" eaLnBrk="1" hangingPunct="1">
              <a:buClrTx/>
              <a:buFont typeface="Symbol" panose="05050102010706020507" pitchFamily="18" charset="2"/>
              <a:buChar char="-"/>
            </a:pPr>
            <a:r>
              <a:rPr lang="de-DE" altLang="de-DE" sz="2540" dirty="0">
                <a:solidFill>
                  <a:srgbClr val="000000"/>
                </a:solidFill>
              </a:rPr>
              <a:t>Bestimmung eines Basisjahrs, welches auf 100 gesetzt wird.</a:t>
            </a:r>
          </a:p>
          <a:p>
            <a:pPr marL="881390" lvl="1" indent="-466618" eaLnBrk="1" hangingPunct="1">
              <a:buClrTx/>
              <a:buFont typeface="Symbol" panose="05050102010706020507" pitchFamily="18" charset="2"/>
              <a:buChar char="-"/>
            </a:pPr>
            <a:r>
              <a:rPr lang="de-DE" altLang="de-DE" sz="2540" dirty="0">
                <a:solidFill>
                  <a:srgbClr val="000000"/>
                </a:solidFill>
              </a:rPr>
              <a:t>Den Index des Jahres t erhält man, indem man den Preis Warenkorbs zum Zeitpunkt t durch den Preis des Warenkorbs des Basisjahres teilt und anschließend mit 100 multipliziert</a:t>
            </a:r>
          </a:p>
        </p:txBody>
      </p:sp>
      <p:sp>
        <p:nvSpPr>
          <p:cNvPr id="4" name="Text Box 3"/>
          <p:cNvSpPr txBox="1">
            <a:spLocks noChangeArrowheads="1"/>
          </p:cNvSpPr>
          <p:nvPr/>
        </p:nvSpPr>
        <p:spPr bwMode="auto">
          <a:xfrm>
            <a:off x="153663" y="3742574"/>
            <a:ext cx="8603154" cy="2116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Symbol" panose="05050102010706020507" pitchFamily="18" charset="2"/>
              <a:buChar char="-"/>
            </a:pPr>
            <a:endParaRPr lang="de-DE" altLang="de-DE" sz="2540" dirty="0">
              <a:solidFill>
                <a:srgbClr val="000000"/>
              </a:solidFill>
            </a:endParaRPr>
          </a:p>
          <a:p>
            <a:pPr marL="466618" indent="-466618" eaLnBrk="1" hangingPunct="1">
              <a:buClrTx/>
              <a:buFont typeface="+mj-lt"/>
              <a:buAutoNum type="arabicPeriod" startAt="5"/>
            </a:pPr>
            <a:r>
              <a:rPr lang="de-DE" altLang="de-DE" sz="2540" dirty="0">
                <a:solidFill>
                  <a:srgbClr val="000000"/>
                </a:solidFill>
              </a:rPr>
              <a:t>Bestimmung der Inflationsrate:</a:t>
            </a:r>
          </a:p>
          <a:p>
            <a:pPr marL="881390" lvl="1" indent="-466618" eaLnBrk="1" hangingPunct="1">
              <a:buClrTx/>
              <a:buFont typeface="Symbol" panose="05050102010706020507" pitchFamily="18" charset="2"/>
              <a:buChar char="-"/>
            </a:pPr>
            <a:r>
              <a:rPr lang="de-DE" altLang="de-DE" sz="2540" dirty="0">
                <a:solidFill>
                  <a:srgbClr val="000000"/>
                </a:solidFill>
              </a:rPr>
              <a:t>Die Inflationsrate erhält man, indem man die jährliche Veränderungsrate des Preisindex bestimmt</a:t>
            </a:r>
          </a:p>
        </p:txBody>
      </p:sp>
      <p:sp>
        <p:nvSpPr>
          <p:cNvPr id="5" name="Rechteck 4">
            <a:extLst>
              <a:ext uri="{FF2B5EF4-FFF2-40B4-BE49-F238E27FC236}">
                <a16:creationId xmlns:a16="http://schemas.microsoft.com/office/drawing/2014/main" id="{B76EFB7D-061F-48B6-A0EA-7D5AD98D9EC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9632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38116" y="0"/>
            <a:ext cx="7761950" cy="744941"/>
          </a:xfrm>
          <a:prstGeom prst="rect">
            <a:avLst/>
          </a:prstGeom>
          <a:noFill/>
          <a:ln>
            <a:noFill/>
          </a:ln>
        </p:spPr>
        <p:txBody>
          <a:bodyPr lIns="81646" tIns="40823" rIns="81646" bIns="40823" anchor="ctr" anchorCtr="1"/>
          <a:lstStyle/>
          <a:p>
            <a:r>
              <a:rPr lang="de-DE" sz="3266" b="1" dirty="0"/>
              <a:t>Verbraucherpreisindex (VPI)</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23409" y="719556"/>
                <a:ext cx="8937326" cy="436017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Der Verbraucherpreisindex berechnet sich aus einem "Warenkorb", der sämtliche von privaten Haushalten in Deutschland gekaufte Waren und Dienstleistungen repräsentiert. Jedem der in dem Warenkorb enthaltenen Güter wird gemäß seiner Bedeutung für die privaten Haushalte ein Gewicht zugeordnet. Formal berechnet sich der VPI damit als das gewichtete arithmetische Mittel aus den Preisen der im Warenkorb enthaltenen Güter und den zugeordneten Gewichten:</a:t>
                </a:r>
              </a:p>
              <a:p>
                <a:pPr eaLnBrk="1" hangingPunct="1">
                  <a:buClrTx/>
                </a:pPr>
                <a:endParaRPr lang="de-DE" altLang="de-DE" sz="2540" dirty="0">
                  <a:solidFill>
                    <a:srgbClr val="000000"/>
                  </a:solidFill>
                </a:endParaRPr>
              </a:p>
              <a:p>
                <a:pPr eaLnBrk="1" hangingPunct="1">
                  <a:buClrTx/>
                </a:pPr>
                <a14:m>
                  <m:oMath xmlns:m="http://schemas.openxmlformats.org/officeDocument/2006/math">
                    <m:r>
                      <a:rPr lang="de-DE" altLang="de-DE" sz="2540" b="0" i="1" smtClean="0">
                        <a:solidFill>
                          <a:srgbClr val="000000"/>
                        </a:solidFill>
                        <a:latin typeface="Cambria Math" panose="02040503050406030204" pitchFamily="18" charset="0"/>
                      </a:rPr>
                      <m:t>𝑉𝑃𝐼</m:t>
                    </m:r>
                    <m:r>
                      <a:rPr lang="de-DE" altLang="de-DE" sz="2540" b="0" i="1" smtClean="0">
                        <a:solidFill>
                          <a:srgbClr val="000000"/>
                        </a:solidFill>
                        <a:latin typeface="Cambria Math" panose="02040503050406030204" pitchFamily="18" charset="0"/>
                      </a:rPr>
                      <m:t>=</m:t>
                    </m:r>
                    <m:nary>
                      <m:naryPr>
                        <m:chr m:val="∑"/>
                        <m:ctrlPr>
                          <a:rPr lang="de-DE" altLang="de-DE" sz="2540" b="0" i="1" smtClean="0">
                            <a:solidFill>
                              <a:srgbClr val="000000"/>
                            </a:solidFill>
                            <a:latin typeface="Cambria Math" panose="02040503050406030204" pitchFamily="18" charset="0"/>
                          </a:rPr>
                        </m:ctrlPr>
                      </m:naryPr>
                      <m:sub>
                        <m:r>
                          <m:rPr>
                            <m:brk m:alnAt="23"/>
                          </m:rPr>
                          <a:rPr lang="de-DE" altLang="de-DE" sz="2540" b="0" i="1" smtClean="0">
                            <a:solidFill>
                              <a:srgbClr val="000000"/>
                            </a:solidFill>
                            <a:latin typeface="Cambria Math" panose="02040503050406030204" pitchFamily="18" charset="0"/>
                          </a:rPr>
                          <m:t>𝑖</m:t>
                        </m:r>
                        <m:r>
                          <a:rPr lang="de-DE" altLang="de-DE" sz="2540" b="0" i="1" smtClean="0">
                            <a:solidFill>
                              <a:srgbClr val="000000"/>
                            </a:solidFill>
                            <a:latin typeface="Cambria Math" panose="02040503050406030204" pitchFamily="18" charset="0"/>
                          </a:rPr>
                          <m:t>=1</m:t>
                        </m:r>
                      </m:sub>
                      <m:sup>
                        <m:r>
                          <a:rPr lang="de-DE" altLang="de-DE" sz="2540" b="0" i="1" smtClean="0">
                            <a:solidFill>
                              <a:srgbClr val="000000"/>
                            </a:solidFill>
                            <a:latin typeface="Cambria Math" panose="02040503050406030204" pitchFamily="18" charset="0"/>
                          </a:rPr>
                          <m:t>𝑛</m:t>
                        </m:r>
                      </m:sup>
                      <m:e>
                        <m:sSub>
                          <m:sSubPr>
                            <m:ctrlPr>
                              <a:rPr lang="de-DE" altLang="de-DE" sz="2540" b="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𝑔</m:t>
                            </m:r>
                          </m:e>
                          <m:sub>
                            <m:r>
                              <a:rPr lang="de-DE" altLang="de-DE" sz="2540" b="0" i="1" smtClean="0">
                                <a:solidFill>
                                  <a:srgbClr val="000000"/>
                                </a:solidFill>
                                <a:latin typeface="Cambria Math" panose="02040503050406030204" pitchFamily="18" charset="0"/>
                              </a:rPr>
                              <m:t>𝑖</m:t>
                            </m:r>
                          </m:sub>
                        </m:sSub>
                        <m:r>
                          <a:rPr lang="de-DE" altLang="de-DE" sz="2540" b="0" i="1" smtClean="0">
                            <a:solidFill>
                              <a:srgbClr val="000000"/>
                            </a:solidFill>
                            <a:latin typeface="Cambria Math" panose="02040503050406030204" pitchFamily="18" charset="0"/>
                            <a:ea typeface="Cambria Math" panose="02040503050406030204" pitchFamily="18" charset="0"/>
                          </a:rPr>
                          <m:t>∙</m:t>
                        </m:r>
                        <m:sSub>
                          <m:sSubPr>
                            <m:ctrlPr>
                              <a:rPr lang="de-DE" altLang="de-DE" sz="2540" i="1">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e>
                    </m:nary>
                  </m:oMath>
                </a14:m>
                <a:r>
                  <a:rPr lang="de-DE" altLang="de-DE" sz="2540" dirty="0">
                    <a:solidFill>
                      <a:srgbClr val="000000"/>
                    </a:solidFill>
                  </a:rPr>
                  <a:t>	</a:t>
                </a:r>
                <a14:m>
                  <m:oMath xmlns:m="http://schemas.openxmlformats.org/officeDocument/2006/math">
                    <m:sSub>
                      <m:sSubPr>
                        <m:ctrlPr>
                          <a:rPr lang="de-DE" altLang="de-DE" sz="2540" i="1">
                            <a:solidFill>
                              <a:srgbClr val="000000"/>
                            </a:solidFill>
                            <a:latin typeface="Cambria Math" panose="02040503050406030204" pitchFamily="18" charset="0"/>
                          </a:rPr>
                        </m:ctrlPr>
                      </m:sSubPr>
                      <m:e>
                        <m:r>
                          <a:rPr lang="de-DE" altLang="de-DE" sz="2540" i="1">
                            <a:solidFill>
                              <a:srgbClr val="000000"/>
                            </a:solidFill>
                            <a:latin typeface="Cambria Math" panose="02040503050406030204" pitchFamily="18" charset="0"/>
                          </a:rPr>
                          <m:t>𝑔</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Gewicht des i-</a:t>
                </a:r>
                <a:r>
                  <a:rPr lang="de-DE" altLang="de-DE" sz="2540" dirty="0" err="1">
                    <a:solidFill>
                      <a:srgbClr val="000000"/>
                    </a:solidFill>
                  </a:rPr>
                  <a:t>ten</a:t>
                </a:r>
                <a:r>
                  <a:rPr lang="de-DE" altLang="de-DE" sz="2540" dirty="0">
                    <a:solidFill>
                      <a:srgbClr val="000000"/>
                    </a:solidFill>
                  </a:rPr>
                  <a:t> Gutes</a:t>
                </a:r>
              </a:p>
              <a:p>
                <a:pPr eaLnBrk="1" hangingPunct="1">
                  <a:buClrTx/>
                </a:pPr>
                <a:r>
                  <a:rPr lang="de-DE" altLang="de-DE" sz="2540" dirty="0">
                    <a:solidFill>
                      <a:srgbClr val="000000"/>
                    </a:solidFill>
                  </a:rPr>
                  <a:t>                                 </a:t>
                </a:r>
                <a14:m>
                  <m:oMath xmlns:m="http://schemas.openxmlformats.org/officeDocument/2006/math">
                    <m:sSub>
                      <m:sSubPr>
                        <m:ctrlPr>
                          <a:rPr lang="de-DE" altLang="de-DE" sz="254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Preis des i-</a:t>
                </a:r>
                <a:r>
                  <a:rPr lang="de-DE" altLang="de-DE" sz="2540" dirty="0" err="1">
                    <a:solidFill>
                      <a:srgbClr val="000000"/>
                    </a:solidFill>
                  </a:rPr>
                  <a:t>ten</a:t>
                </a:r>
                <a:r>
                  <a:rPr lang="de-DE" altLang="de-DE" sz="2540" dirty="0">
                    <a:solidFill>
                      <a:srgbClr val="000000"/>
                    </a:solidFill>
                  </a:rPr>
                  <a:t> Gutes</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23409" y="719556"/>
                <a:ext cx="8937326" cy="4360177"/>
              </a:xfrm>
              <a:prstGeom prst="rect">
                <a:avLst/>
              </a:prstGeom>
              <a:blipFill>
                <a:blip r:embed="rId3"/>
                <a:stretch>
                  <a:fillRect l="-1296" t="-1399" r="-1296" b="-321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5" name="Text Box 3"/>
          <p:cNvSpPr txBox="1">
            <a:spLocks noChangeArrowheads="1"/>
          </p:cNvSpPr>
          <p:nvPr/>
        </p:nvSpPr>
        <p:spPr bwMode="auto">
          <a:xfrm>
            <a:off x="332565" y="5856930"/>
            <a:ext cx="7840279" cy="5564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hlinkClick r:id="rId4"/>
              </a:rPr>
              <a:t>Ausführliche Beschreibung des statistischen Bundesamtes</a:t>
            </a:r>
            <a:endParaRPr lang="de-DE" altLang="de-DE" sz="2540" dirty="0">
              <a:solidFill>
                <a:srgbClr val="000000"/>
              </a:solidFill>
            </a:endParaRPr>
          </a:p>
        </p:txBody>
      </p:sp>
      <p:sp>
        <p:nvSpPr>
          <p:cNvPr id="9" name="Rechteck 8">
            <a:extLst>
              <a:ext uri="{FF2B5EF4-FFF2-40B4-BE49-F238E27FC236}">
                <a16:creationId xmlns:a16="http://schemas.microsoft.com/office/drawing/2014/main" id="{6816EF6D-9778-4799-B681-BF201C230D0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4200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Inflationsrate</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88505" y="1964379"/>
                <a:ext cx="8603154" cy="257609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Die Inflationsrate berechnet sich als die relative Veränderung des Verbraucherpreisindex gegenüber dem Vorjahr:</a:t>
                </a:r>
              </a:p>
              <a:p>
                <a:pPr eaLnBrk="1" hangingPunct="1">
                  <a:buClrTx/>
                </a:pPr>
                <a:endParaRPr lang="de-DE" altLang="de-DE" sz="2540" dirty="0">
                  <a:solidFill>
                    <a:srgbClr val="000000"/>
                  </a:solidFill>
                </a:endParaRPr>
              </a:p>
              <a:p>
                <a:pPr eaLnBrk="1" hangingPunct="1">
                  <a:buClrTx/>
                </a:pPr>
                <a14:m>
                  <m:oMath xmlns:m="http://schemas.openxmlformats.org/officeDocument/2006/math">
                    <m:r>
                      <m:rPr>
                        <m:sty m:val="p"/>
                      </m:rPr>
                      <a:rPr lang="de-DE" altLang="de-DE" sz="2540" b="0" i="0">
                        <a:solidFill>
                          <a:srgbClr val="000000"/>
                        </a:solidFill>
                        <a:latin typeface="Cambria Math" panose="02040503050406030204" pitchFamily="18" charset="0"/>
                      </a:rPr>
                      <m:t>Inflation</m:t>
                    </m:r>
                    <m:d>
                      <m:dPr>
                        <m:ctrlPr>
                          <a:rPr lang="de-DE" altLang="de-DE" sz="2540" b="0" i="1">
                            <a:solidFill>
                              <a:srgbClr val="000000"/>
                            </a:solidFill>
                            <a:latin typeface="Cambria Math" panose="02040503050406030204" pitchFamily="18" charset="0"/>
                          </a:rPr>
                        </m:ctrlPr>
                      </m:dPr>
                      <m:e>
                        <m:r>
                          <a:rPr lang="de-DE" altLang="de-DE" sz="2540" i="1">
                            <a:solidFill>
                              <a:srgbClr val="000000"/>
                            </a:solidFill>
                            <a:latin typeface="Cambria Math" panose="02040503050406030204" pitchFamily="18" charset="0"/>
                          </a:rPr>
                          <m:t>𝑡</m:t>
                        </m:r>
                      </m:e>
                    </m:d>
                    <m:r>
                      <a:rPr lang="de-DE" altLang="de-DE" sz="2540" b="0" i="1" smtClean="0">
                        <a:solidFill>
                          <a:srgbClr val="000000"/>
                        </a:solidFill>
                        <a:latin typeface="Cambria Math" panose="02040503050406030204" pitchFamily="18" charset="0"/>
                      </a:rPr>
                      <m:t>=</m:t>
                    </m:r>
                    <m:f>
                      <m:fPr>
                        <m:ctrlPr>
                          <a:rPr lang="de-DE" altLang="de-DE" sz="2540" b="0" i="1" smtClean="0">
                            <a:solidFill>
                              <a:srgbClr val="000000"/>
                            </a:solidFill>
                            <a:latin typeface="Cambria Math" panose="02040503050406030204" pitchFamily="18" charset="0"/>
                          </a:rPr>
                        </m:ctrlPr>
                      </m:fPr>
                      <m:num>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 </m:t>
                        </m:r>
                      </m:num>
                      <m:den>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m:t>
                        </m:r>
                      </m:den>
                    </m:f>
                  </m:oMath>
                </a14:m>
                <a:r>
                  <a:rPr lang="de-DE" altLang="de-DE" sz="2540" dirty="0">
                    <a:solidFill>
                      <a:srgbClr val="000000"/>
                    </a:solidFill>
                  </a:rPr>
                  <a:t> 		t: Zeitindex </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88505" y="1964379"/>
                <a:ext cx="8603154" cy="2576092"/>
              </a:xfrm>
              <a:prstGeom prst="rect">
                <a:avLst/>
              </a:prstGeom>
              <a:blipFill>
                <a:blip r:embed="rId3"/>
                <a:stretch>
                  <a:fillRect l="-1347" t="-2364" r="-184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8" name="Rechteck 7">
            <a:extLst>
              <a:ext uri="{FF2B5EF4-FFF2-40B4-BE49-F238E27FC236}">
                <a16:creationId xmlns:a16="http://schemas.microsoft.com/office/drawing/2014/main" id="{7968BB03-7437-4301-9973-364D08D1737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4431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ChangeArrowheads="1"/>
          </p:cNvSpPr>
          <p:nvPr/>
        </p:nvSpPr>
        <p:spPr bwMode="auto">
          <a:xfrm>
            <a:off x="2523466"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Magisches Viereck</a:t>
            </a:r>
          </a:p>
        </p:txBody>
      </p:sp>
      <p:sp>
        <p:nvSpPr>
          <p:cNvPr id="472067" name="Rectangle 3"/>
          <p:cNvSpPr>
            <a:spLocks noChangeArrowheads="1"/>
          </p:cNvSpPr>
          <p:nvPr/>
        </p:nvSpPr>
        <p:spPr bwMode="auto">
          <a:xfrm>
            <a:off x="1923391" y="2420938"/>
            <a:ext cx="4248150" cy="2120900"/>
          </a:xfrm>
          <a:prstGeom prst="rect">
            <a:avLst/>
          </a:prstGeom>
          <a:noFill/>
          <a:ln w="9360">
            <a:solidFill>
              <a:srgbClr val="808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472068" name="Text Box 4"/>
          <p:cNvSpPr txBox="1">
            <a:spLocks noChangeArrowheads="1"/>
          </p:cNvSpPr>
          <p:nvPr/>
        </p:nvSpPr>
        <p:spPr bwMode="auto">
          <a:xfrm>
            <a:off x="194603" y="5084763"/>
            <a:ext cx="267282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Preisniveaustabilität</a:t>
            </a:r>
          </a:p>
        </p:txBody>
      </p:sp>
      <p:sp>
        <p:nvSpPr>
          <p:cNvPr id="472069" name="Text Box 5"/>
          <p:cNvSpPr txBox="1">
            <a:spLocks noChangeArrowheads="1"/>
          </p:cNvSpPr>
          <p:nvPr/>
        </p:nvSpPr>
        <p:spPr bwMode="auto">
          <a:xfrm>
            <a:off x="4947578" y="5084763"/>
            <a:ext cx="347112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Hoher Beschäftigungsgrad</a:t>
            </a:r>
          </a:p>
        </p:txBody>
      </p:sp>
      <p:sp>
        <p:nvSpPr>
          <p:cNvPr id="472070" name="Text Box 6"/>
          <p:cNvSpPr txBox="1">
            <a:spLocks noChangeArrowheads="1"/>
          </p:cNvSpPr>
          <p:nvPr/>
        </p:nvSpPr>
        <p:spPr bwMode="auto">
          <a:xfrm>
            <a:off x="194604" y="1268413"/>
            <a:ext cx="3009455"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Angemessenes stetiges</a:t>
            </a:r>
          </a:p>
          <a:p>
            <a:pPr>
              <a:buClrTx/>
              <a:buFontTx/>
              <a:buNone/>
            </a:pPr>
            <a:r>
              <a:rPr lang="de-DE" dirty="0"/>
              <a:t>Wirtschaftswachstum</a:t>
            </a:r>
          </a:p>
        </p:txBody>
      </p:sp>
      <p:sp>
        <p:nvSpPr>
          <p:cNvPr id="472071" name="Text Box 7"/>
          <p:cNvSpPr txBox="1">
            <a:spLocks noChangeArrowheads="1"/>
          </p:cNvSpPr>
          <p:nvPr/>
        </p:nvSpPr>
        <p:spPr bwMode="auto">
          <a:xfrm>
            <a:off x="5306354" y="1268413"/>
            <a:ext cx="2948541"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Außenwirtschaftliches</a:t>
            </a:r>
          </a:p>
          <a:p>
            <a:pPr>
              <a:buClrTx/>
              <a:buFontTx/>
              <a:buNone/>
            </a:pPr>
            <a:r>
              <a:rPr lang="de-DE" dirty="0"/>
              <a:t>Gleichgewicht</a:t>
            </a:r>
          </a:p>
        </p:txBody>
      </p:sp>
      <p:sp>
        <p:nvSpPr>
          <p:cNvPr id="8" name="Rechteck 7">
            <a:extLst>
              <a:ext uri="{FF2B5EF4-FFF2-40B4-BE49-F238E27FC236}">
                <a16:creationId xmlns:a16="http://schemas.microsoft.com/office/drawing/2014/main" id="{6CE5DD57-58D6-4708-8157-A6FD6CDAEDF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129724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20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20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20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2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8" grpId="0"/>
      <p:bldP spid="472069" grpId="0"/>
      <p:bldP spid="472070" grpId="0"/>
      <p:bldP spid="47207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0420647" y="0"/>
            <a:ext cx="1771353" cy="744941"/>
          </a:xfrm>
          <a:prstGeom prst="rect">
            <a:avLst/>
          </a:prstGeom>
          <a:noFill/>
          <a:ln>
            <a:noFill/>
          </a:ln>
        </p:spPr>
        <p:txBody>
          <a:bodyPr lIns="81646" tIns="40823" rIns="81646" bIns="40823" anchor="ctr" anchorCtr="1"/>
          <a:lstStyle/>
          <a:p>
            <a:r>
              <a:rPr lang="de-DE" sz="3266" b="1" dirty="0"/>
              <a:t>Beispiel</a:t>
            </a:r>
          </a:p>
        </p:txBody>
      </p:sp>
      <p:graphicFrame>
        <p:nvGraphicFramePr>
          <p:cNvPr id="2" name="Objekt 1"/>
          <p:cNvGraphicFramePr>
            <a:graphicFrameLocks noChangeAspect="1"/>
          </p:cNvGraphicFramePr>
          <p:nvPr/>
        </p:nvGraphicFramePr>
        <p:xfrm>
          <a:off x="668338" y="949325"/>
          <a:ext cx="10672762" cy="4067175"/>
        </p:xfrm>
        <a:graphic>
          <a:graphicData uri="http://schemas.openxmlformats.org/presentationml/2006/ole">
            <mc:AlternateContent xmlns:mc="http://schemas.openxmlformats.org/markup-compatibility/2006">
              <mc:Choice xmlns:v="urn:schemas-microsoft-com:vml" Requires="v">
                <p:oleObj spid="_x0000_s2066" name="Arbeitsblatt" r:id="rId4" imgW="6100707" imgH="2324056" progId="Excel.Sheet.12">
                  <p:embed/>
                </p:oleObj>
              </mc:Choice>
              <mc:Fallback>
                <p:oleObj name="Arbeitsblatt" r:id="rId4" imgW="6100707" imgH="2324056" progId="Excel.Sheet.12">
                  <p:embed/>
                  <p:pic>
                    <p:nvPicPr>
                      <p:cNvPr id="2" name="Objekt 1"/>
                      <p:cNvPicPr/>
                      <p:nvPr/>
                    </p:nvPicPr>
                    <p:blipFill>
                      <a:blip r:embed="rId5"/>
                      <a:stretch>
                        <a:fillRect/>
                      </a:stretch>
                    </p:blipFill>
                    <p:spPr>
                      <a:xfrm>
                        <a:off x="668338" y="949325"/>
                        <a:ext cx="10672762" cy="4067175"/>
                      </a:xfrm>
                      <a:prstGeom prst="rect">
                        <a:avLst/>
                      </a:prstGeom>
                    </p:spPr>
                  </p:pic>
                </p:oleObj>
              </mc:Fallback>
            </mc:AlternateContent>
          </a:graphicData>
        </a:graphic>
      </p:graphicFrame>
      <p:sp>
        <p:nvSpPr>
          <p:cNvPr id="4" name="Rechteck 3">
            <a:extLst>
              <a:ext uri="{FF2B5EF4-FFF2-40B4-BE49-F238E27FC236}">
                <a16:creationId xmlns:a16="http://schemas.microsoft.com/office/drawing/2014/main" id="{1435915A-4340-428F-BD2D-5B937473C4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 name="Text Box 3">
            <a:extLst>
              <a:ext uri="{FF2B5EF4-FFF2-40B4-BE49-F238E27FC236}">
                <a16:creationId xmlns:a16="http://schemas.microsoft.com/office/drawing/2014/main" id="{D45B1398-8D27-46AE-83F5-0DF1ED6E004B}"/>
              </a:ext>
            </a:extLst>
          </p:cNvPr>
          <p:cNvSpPr txBox="1">
            <a:spLocks noChangeArrowheads="1"/>
          </p:cNvSpPr>
          <p:nvPr/>
        </p:nvSpPr>
        <p:spPr bwMode="auto">
          <a:xfrm>
            <a:off x="109644" y="52791"/>
            <a:ext cx="9588905" cy="639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Berechnen Sie den Preisindex 2017 – 2019 (2017=100)</a:t>
            </a:r>
          </a:p>
          <a:p>
            <a:pPr eaLnBrk="1" hangingPunct="1">
              <a:buClrTx/>
            </a:pPr>
            <a:r>
              <a:rPr lang="de-DE" altLang="de-DE" sz="1800" dirty="0">
                <a:solidFill>
                  <a:srgbClr val="000000"/>
                </a:solidFill>
              </a:rPr>
              <a:t>die Inflationsraten 2018 und 2019, sowie die durchschnittliche Inflationsrate zwischen 2017 – 2019.</a:t>
            </a:r>
          </a:p>
        </p:txBody>
      </p:sp>
    </p:spTree>
    <p:extLst>
      <p:ext uri="{BB962C8B-B14F-4D97-AF65-F5344CB8AC3E}">
        <p14:creationId xmlns:p14="http://schemas.microsoft.com/office/powerpoint/2010/main" val="109895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Verschiedene Preisindices</a:t>
            </a:r>
          </a:p>
        </p:txBody>
      </p:sp>
      <p:sp>
        <p:nvSpPr>
          <p:cNvPr id="145412" name="Text Box 3"/>
          <p:cNvSpPr txBox="1">
            <a:spLocks noChangeArrowheads="1"/>
          </p:cNvSpPr>
          <p:nvPr/>
        </p:nvSpPr>
        <p:spPr bwMode="auto">
          <a:xfrm>
            <a:off x="1908176" y="1223963"/>
            <a:ext cx="8456613" cy="558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145413" name="Text Box 4"/>
          <p:cNvSpPr txBox="1">
            <a:spLocks noChangeArrowheads="1"/>
          </p:cNvSpPr>
          <p:nvPr/>
        </p:nvSpPr>
        <p:spPr bwMode="auto">
          <a:xfrm>
            <a:off x="87607" y="637013"/>
            <a:ext cx="12166448" cy="313932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dirty="0"/>
              <a:t>Verbraucherpreisindex → gängiger Inflationsbegriff, relevant für die privaten  Konsumentscheidungen</a:t>
            </a:r>
          </a:p>
          <a:p>
            <a:endParaRPr lang="de-DE" dirty="0"/>
          </a:p>
          <a:p>
            <a:r>
              <a:rPr lang="de-DE" dirty="0"/>
              <a:t>BIP-</a:t>
            </a:r>
            <a:r>
              <a:rPr lang="de-DE" dirty="0" err="1"/>
              <a:t>Deflator</a:t>
            </a:r>
            <a:r>
              <a:rPr lang="de-DE" dirty="0"/>
              <a:t> → Index der gesamtwirtschaftlichen Produktion, Verteilungsspielraum für Lohnverhandlungen</a:t>
            </a:r>
          </a:p>
          <a:p>
            <a:endParaRPr lang="de-DE" dirty="0"/>
          </a:p>
          <a:p>
            <a:endParaRPr lang="de-DE" dirty="0"/>
          </a:p>
          <a:p>
            <a:r>
              <a:rPr lang="de-DE" dirty="0"/>
              <a:t>Außenhandelspreise → Indices für die Güterein- und –ausfuhr</a:t>
            </a:r>
          </a:p>
          <a:p>
            <a:endParaRPr lang="de-DE" dirty="0"/>
          </a:p>
          <a:p>
            <a:endParaRPr lang="de-DE" dirty="0"/>
          </a:p>
          <a:p>
            <a:endParaRPr lang="de-DE" dirty="0"/>
          </a:p>
          <a:p>
            <a:endParaRPr lang="de-DE" dirty="0"/>
          </a:p>
          <a:p>
            <a:r>
              <a:rPr lang="de-DE" dirty="0"/>
              <a:t>Großhandelspreisindex → Preisentwicklung der im Großhandel abgesetzten Waren, Frühindikator für die Inflationsentwicklung</a:t>
            </a:r>
          </a:p>
        </p:txBody>
      </p:sp>
      <p:sp>
        <p:nvSpPr>
          <p:cNvPr id="8" name="Rechteck 7">
            <a:extLst>
              <a:ext uri="{FF2B5EF4-FFF2-40B4-BE49-F238E27FC236}">
                <a16:creationId xmlns:a16="http://schemas.microsoft.com/office/drawing/2014/main" id="{DD6EE8D7-AD6E-48BC-BFE2-C04CFF322D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4178368"/>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VPI und BIP-</a:t>
            </a:r>
            <a:r>
              <a:rPr lang="de-DE" sz="3266" b="1" dirty="0" err="1"/>
              <a:t>Deflator</a:t>
            </a:r>
            <a:endParaRPr lang="de-DE" sz="3266" b="1" dirty="0"/>
          </a:p>
        </p:txBody>
      </p:sp>
      <p:sp>
        <p:nvSpPr>
          <p:cNvPr id="8" name="Text Box 3"/>
          <p:cNvSpPr txBox="1">
            <a:spLocks noChangeArrowheads="1"/>
          </p:cNvSpPr>
          <p:nvPr/>
        </p:nvSpPr>
        <p:spPr bwMode="auto">
          <a:xfrm>
            <a:off x="347191" y="5227857"/>
            <a:ext cx="1135312" cy="314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089" dirty="0">
                <a:solidFill>
                  <a:srgbClr val="000000"/>
                </a:solidFill>
              </a:rPr>
              <a:t>Quelle: </a:t>
            </a:r>
            <a:r>
              <a:rPr lang="de-DE" altLang="de-DE" sz="1089" dirty="0" err="1">
                <a:solidFill>
                  <a:srgbClr val="000000"/>
                </a:solidFill>
              </a:rPr>
              <a:t>Destatis</a:t>
            </a:r>
            <a:r>
              <a:rPr lang="de-DE" altLang="de-DE" sz="1089" dirty="0">
                <a:solidFill>
                  <a:srgbClr val="000000"/>
                </a:solidFill>
              </a:rPr>
              <a:t>,</a:t>
            </a:r>
          </a:p>
        </p:txBody>
      </p:sp>
      <p:sp>
        <p:nvSpPr>
          <p:cNvPr id="16" name="Rechteck 15">
            <a:extLst>
              <a:ext uri="{FF2B5EF4-FFF2-40B4-BE49-F238E27FC236}">
                <a16:creationId xmlns:a16="http://schemas.microsoft.com/office/drawing/2014/main" id="{FE317181-24FD-4072-85CE-71C8B9ADF83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50DC9CD7-8254-E0F7-FF02-025745C2A49F}"/>
              </a:ext>
            </a:extLst>
          </p:cNvPr>
          <p:cNvPicPr>
            <a:picLocks noChangeAspect="1"/>
          </p:cNvPicPr>
          <p:nvPr/>
        </p:nvPicPr>
        <p:blipFill>
          <a:blip r:embed="rId3"/>
          <a:stretch>
            <a:fillRect/>
          </a:stretch>
        </p:blipFill>
        <p:spPr>
          <a:xfrm>
            <a:off x="202019" y="782862"/>
            <a:ext cx="7085303" cy="4427092"/>
          </a:xfrm>
          <a:prstGeom prst="rect">
            <a:avLst/>
          </a:prstGeom>
        </p:spPr>
      </p:pic>
    </p:spTree>
    <p:extLst>
      <p:ext uri="{BB962C8B-B14F-4D97-AF65-F5344CB8AC3E}">
        <p14:creationId xmlns:p14="http://schemas.microsoft.com/office/powerpoint/2010/main" val="4081844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Inflation Deutschland</a:t>
            </a:r>
          </a:p>
        </p:txBody>
      </p:sp>
      <p:sp>
        <p:nvSpPr>
          <p:cNvPr id="147460"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7462" name="Text Box 5"/>
          <p:cNvSpPr txBox="1">
            <a:spLocks noChangeArrowheads="1"/>
          </p:cNvSpPr>
          <p:nvPr/>
        </p:nvSpPr>
        <p:spPr bwMode="auto">
          <a:xfrm>
            <a:off x="371794" y="5291023"/>
            <a:ext cx="6550025"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Statistisches Bundesamt, bis 1990 Index für alle privaten Haushalte, ab 1990 VPI</a:t>
            </a:r>
          </a:p>
        </p:txBody>
      </p:sp>
      <p:sp>
        <p:nvSpPr>
          <p:cNvPr id="7" name="Rechteck 6">
            <a:extLst>
              <a:ext uri="{FF2B5EF4-FFF2-40B4-BE49-F238E27FC236}">
                <a16:creationId xmlns:a16="http://schemas.microsoft.com/office/drawing/2014/main" id="{62E19168-D8B8-4BA7-AE2B-CEE329AA2D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 Box 5">
            <a:extLst>
              <a:ext uri="{FF2B5EF4-FFF2-40B4-BE49-F238E27FC236}">
                <a16:creationId xmlns:a16="http://schemas.microsoft.com/office/drawing/2014/main" id="{A745B5DD-D5A4-8D63-20CD-5BA3FEA3D717}"/>
              </a:ext>
            </a:extLst>
          </p:cNvPr>
          <p:cNvSpPr txBox="1">
            <a:spLocks noChangeArrowheads="1"/>
          </p:cNvSpPr>
          <p:nvPr/>
        </p:nvSpPr>
        <p:spPr bwMode="auto">
          <a:xfrm>
            <a:off x="993879" y="582966"/>
            <a:ext cx="739305"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Jährlich</a:t>
            </a:r>
            <a:endParaRPr lang="de-DE" sz="1400" dirty="0"/>
          </a:p>
        </p:txBody>
      </p:sp>
      <p:sp>
        <p:nvSpPr>
          <p:cNvPr id="5" name="Text Box 5">
            <a:extLst>
              <a:ext uri="{FF2B5EF4-FFF2-40B4-BE49-F238E27FC236}">
                <a16:creationId xmlns:a16="http://schemas.microsoft.com/office/drawing/2014/main" id="{A8E3A26F-B139-3944-167C-BEBB7CA129AF}"/>
              </a:ext>
            </a:extLst>
          </p:cNvPr>
          <p:cNvSpPr txBox="1">
            <a:spLocks noChangeArrowheads="1"/>
          </p:cNvSpPr>
          <p:nvPr/>
        </p:nvSpPr>
        <p:spPr bwMode="auto">
          <a:xfrm>
            <a:off x="7661824" y="466330"/>
            <a:ext cx="135928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Vorjahresmonat</a:t>
            </a:r>
            <a:endParaRPr lang="de-DE" sz="1400" dirty="0"/>
          </a:p>
        </p:txBody>
      </p:sp>
      <p:pic>
        <p:nvPicPr>
          <p:cNvPr id="3" name="Grafik 2">
            <a:extLst>
              <a:ext uri="{FF2B5EF4-FFF2-40B4-BE49-F238E27FC236}">
                <a16:creationId xmlns:a16="http://schemas.microsoft.com/office/drawing/2014/main" id="{B7C5D5C1-CA38-0628-2F30-985DC68DBB5F}"/>
              </a:ext>
            </a:extLst>
          </p:cNvPr>
          <p:cNvPicPr>
            <a:picLocks noChangeAspect="1"/>
          </p:cNvPicPr>
          <p:nvPr/>
        </p:nvPicPr>
        <p:blipFill>
          <a:blip r:embed="rId3"/>
          <a:stretch>
            <a:fillRect/>
          </a:stretch>
        </p:blipFill>
        <p:spPr>
          <a:xfrm>
            <a:off x="258528" y="912157"/>
            <a:ext cx="5815108" cy="3372763"/>
          </a:xfrm>
          <a:prstGeom prst="rect">
            <a:avLst/>
          </a:prstGeom>
        </p:spPr>
      </p:pic>
      <p:pic>
        <p:nvPicPr>
          <p:cNvPr id="2" name="Grafik 1">
            <a:extLst>
              <a:ext uri="{FF2B5EF4-FFF2-40B4-BE49-F238E27FC236}">
                <a16:creationId xmlns:a16="http://schemas.microsoft.com/office/drawing/2014/main" id="{D227833C-05ED-4660-B4A1-313707574776}"/>
              </a:ext>
            </a:extLst>
          </p:cNvPr>
          <p:cNvPicPr>
            <a:picLocks noChangeAspect="1"/>
          </p:cNvPicPr>
          <p:nvPr/>
        </p:nvPicPr>
        <p:blipFill>
          <a:blip r:embed="rId4"/>
          <a:stretch>
            <a:fillRect/>
          </a:stretch>
        </p:blipFill>
        <p:spPr>
          <a:xfrm>
            <a:off x="6397310" y="914612"/>
            <a:ext cx="5350636" cy="3216074"/>
          </a:xfrm>
          <a:prstGeom prst="rect">
            <a:avLst/>
          </a:prstGeom>
        </p:spPr>
      </p:pic>
    </p:spTree>
    <p:extLst>
      <p:ext uri="{BB962C8B-B14F-4D97-AF65-F5344CB8AC3E}">
        <p14:creationId xmlns:p14="http://schemas.microsoft.com/office/powerpoint/2010/main" val="3120391664"/>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ChangeArrowheads="1"/>
          </p:cNvSpPr>
          <p:nvPr/>
        </p:nvSpPr>
        <p:spPr bwMode="auto">
          <a:xfrm>
            <a:off x="3143251" y="18229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Wägungsschema des Verbraucherpreisindex</a:t>
            </a:r>
          </a:p>
        </p:txBody>
      </p:sp>
      <p:sp>
        <p:nvSpPr>
          <p:cNvPr id="14848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 Box 3"/>
          <p:cNvSpPr txBox="1">
            <a:spLocks noChangeArrowheads="1"/>
          </p:cNvSpPr>
          <p:nvPr/>
        </p:nvSpPr>
        <p:spPr bwMode="auto">
          <a:xfrm>
            <a:off x="0" y="4706016"/>
            <a:ext cx="8270964" cy="2114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Oder das Preiskaleidoskop des </a:t>
            </a:r>
            <a:r>
              <a:rPr lang="de-DE" altLang="de-DE" sz="1400" dirty="0" err="1">
                <a:solidFill>
                  <a:srgbClr val="000000"/>
                </a:solidFill>
              </a:rPr>
              <a:t>Stabu</a:t>
            </a:r>
            <a:endParaRPr lang="de-DE" altLang="de-DE" sz="1400" dirty="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3"/>
              </a:rPr>
              <a:t>https://www.destatis.de/DE/Themen/Wirtschaft/Preise/Verbraucherpreisindex/PreisKaleidoskopUebersicht.html</a:t>
            </a:r>
            <a:endParaRPr lang="de-DE" sz="1400" dirty="0"/>
          </a:p>
          <a:p>
            <a:pPr eaLnBrk="1" hangingPunct="1">
              <a:buClrTx/>
            </a:pPr>
            <a:endParaRPr lang="de-DE" altLang="de-DE" sz="1400" dirty="0">
              <a:solidFill>
                <a:srgbClr val="000000"/>
              </a:solidFill>
            </a:endParaRPr>
          </a:p>
          <a:p>
            <a:pPr eaLnBrk="1" hangingPunct="1">
              <a:buClrTx/>
            </a:pPr>
            <a:r>
              <a:rPr lang="de-DE" altLang="de-DE" sz="1400" dirty="0">
                <a:solidFill>
                  <a:srgbClr val="000000"/>
                </a:solidFill>
              </a:rPr>
              <a:t>Hier könnt Ihr eure eigene Inflationsrate ausrechnen</a:t>
            </a:r>
          </a:p>
          <a:p>
            <a:pPr eaLnBrk="1" hangingPunct="1">
              <a:buClrTx/>
            </a:pPr>
            <a:r>
              <a:rPr lang="de-DE" sz="1400">
                <a:hlinkClick r:id="rId4"/>
              </a:rPr>
              <a:t>https</a:t>
            </a:r>
            <a:r>
              <a:rPr lang="de-DE" sz="1400" dirty="0">
                <a:hlinkClick r:id="rId4"/>
              </a:rPr>
              <a:t>://www.destatis.de/DE/Service/Statistik-Visualisiert/persoenlicher-inflationsrechner-uebersicht.html</a:t>
            </a:r>
            <a:endParaRPr lang="de-DE" altLang="de-DE" sz="1400" dirty="0">
              <a:solidFill>
                <a:srgbClr val="000000"/>
              </a:solidFill>
            </a:endParaRPr>
          </a:p>
          <a:p>
            <a:pPr eaLnBrk="1" hangingPunct="1">
              <a:buClrTx/>
            </a:pPr>
            <a:endParaRPr lang="de-DE" altLang="de-DE" sz="1400">
              <a:solidFill>
                <a:srgbClr val="000000"/>
              </a:solidFill>
            </a:endParaRPr>
          </a:p>
          <a:p>
            <a:pPr eaLnBrk="1" hangingPunct="1">
              <a:buClrTx/>
            </a:pPr>
            <a:r>
              <a:rPr lang="de-DE" altLang="de-DE" sz="1400">
                <a:solidFill>
                  <a:srgbClr val="000000"/>
                </a:solidFill>
              </a:rPr>
              <a:t>Video Destatis</a:t>
            </a:r>
          </a:p>
          <a:p>
            <a:pPr eaLnBrk="1" hangingPunct="1">
              <a:buClrTx/>
            </a:pPr>
            <a:r>
              <a:rPr lang="de-DE" sz="1400">
                <a:hlinkClick r:id="rId5"/>
              </a:rPr>
              <a:t>https://www.destatis.de/DE/Themen/Wirtschaft/Preise/Verbraucherpreisindex/inflation.html</a:t>
            </a:r>
            <a:endParaRPr lang="de-DE" sz="1400"/>
          </a:p>
        </p:txBody>
      </p:sp>
      <p:sp>
        <p:nvSpPr>
          <p:cNvPr id="7" name="Rechteck 6">
            <a:extLst>
              <a:ext uri="{FF2B5EF4-FFF2-40B4-BE49-F238E27FC236}">
                <a16:creationId xmlns:a16="http://schemas.microsoft.com/office/drawing/2014/main" id="{35D8F276-50C6-465F-817C-0770CCC16D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1FC37158-1DCD-C7F8-2679-F4BE3AC7C9CF}"/>
              </a:ext>
            </a:extLst>
          </p:cNvPr>
          <p:cNvPicPr>
            <a:picLocks noChangeAspect="1"/>
          </p:cNvPicPr>
          <p:nvPr/>
        </p:nvPicPr>
        <p:blipFill>
          <a:blip r:embed="rId6"/>
          <a:stretch>
            <a:fillRect/>
          </a:stretch>
        </p:blipFill>
        <p:spPr>
          <a:xfrm>
            <a:off x="202232" y="587814"/>
            <a:ext cx="7168052" cy="4032029"/>
          </a:xfrm>
          <a:prstGeom prst="rect">
            <a:avLst/>
          </a:prstGeom>
        </p:spPr>
      </p:pic>
    </p:spTree>
    <p:extLst>
      <p:ext uri="{BB962C8B-B14F-4D97-AF65-F5344CB8AC3E}">
        <p14:creationId xmlns:p14="http://schemas.microsoft.com/office/powerpoint/2010/main" val="239109562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2"/>
          <p:cNvSpPr>
            <a:spLocks noChangeArrowheads="1"/>
          </p:cNvSpPr>
          <p:nvPr/>
        </p:nvSpPr>
        <p:spPr bwMode="auto">
          <a:xfrm>
            <a:off x="0" y="188531"/>
            <a:ext cx="12089791" cy="4330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a:solidFill>
                  <a:srgbClr val="000000"/>
                </a:solidFill>
                <a:latin typeface="Sparkasse Rg" pitchFamily="34" charset="0"/>
              </a:rPr>
              <a:t>Anteil der Energiekomponente am Verbraucherpreisindex (Deutschland)</a:t>
            </a:r>
          </a:p>
        </p:txBody>
      </p:sp>
      <p:sp>
        <p:nvSpPr>
          <p:cNvPr id="150533" name="Text Box 4"/>
          <p:cNvSpPr txBox="1">
            <a:spLocks noChangeArrowheads="1"/>
          </p:cNvSpPr>
          <p:nvPr/>
        </p:nvSpPr>
        <p:spPr bwMode="auto">
          <a:xfrm>
            <a:off x="381189" y="5388369"/>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a:t>
            </a:r>
            <a:r>
              <a:rPr lang="de-DE" sz="1400"/>
              <a:t>: Bundesbank</a:t>
            </a:r>
            <a:endParaRPr lang="de-DE" sz="1400" dirty="0"/>
          </a:p>
        </p:txBody>
      </p:sp>
      <p:sp>
        <p:nvSpPr>
          <p:cNvPr id="11" name="Rechteck 10">
            <a:extLst>
              <a:ext uri="{FF2B5EF4-FFF2-40B4-BE49-F238E27FC236}">
                <a16:creationId xmlns:a16="http://schemas.microsoft.com/office/drawing/2014/main" id="{ADA4D5F5-6579-4DA8-AFC5-7BDDF80B9F5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1F1663ED-72A4-48C3-A8EE-C6A12CFF58FE}"/>
              </a:ext>
            </a:extLst>
          </p:cNvPr>
          <p:cNvPicPr>
            <a:picLocks noChangeAspect="1"/>
          </p:cNvPicPr>
          <p:nvPr/>
        </p:nvPicPr>
        <p:blipFill>
          <a:blip r:embed="rId3"/>
          <a:stretch>
            <a:fillRect/>
          </a:stretch>
        </p:blipFill>
        <p:spPr>
          <a:xfrm>
            <a:off x="1625770" y="673369"/>
            <a:ext cx="6707498" cy="4031635"/>
          </a:xfrm>
          <a:prstGeom prst="rect">
            <a:avLst/>
          </a:prstGeom>
        </p:spPr>
      </p:pic>
    </p:spTree>
    <p:extLst>
      <p:ext uri="{BB962C8B-B14F-4D97-AF65-F5344CB8AC3E}">
        <p14:creationId xmlns:p14="http://schemas.microsoft.com/office/powerpoint/2010/main" val="1995524581"/>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2"/>
          <p:cNvSpPr>
            <a:spLocks noChangeArrowheads="1"/>
          </p:cNvSpPr>
          <p:nvPr/>
        </p:nvSpPr>
        <p:spPr bwMode="auto">
          <a:xfrm>
            <a:off x="3341687" y="260356"/>
            <a:ext cx="65305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Einflussgrößen des Verbraucherpreisindex</a:t>
            </a:r>
          </a:p>
        </p:txBody>
      </p:sp>
      <p:sp>
        <p:nvSpPr>
          <p:cNvPr id="149508" name="Text Box 3"/>
          <p:cNvSpPr txBox="1">
            <a:spLocks noChangeArrowheads="1"/>
          </p:cNvSpPr>
          <p:nvPr/>
        </p:nvSpPr>
        <p:spPr bwMode="auto">
          <a:xfrm>
            <a:off x="538728" y="817007"/>
            <a:ext cx="10907094" cy="16042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Die Energiekomponente hat ungefähr einen Anteil von 10% am Gesamtindex.</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die Inflationsrate, wenn die Preise für Energie sich um 20% gegenüber dem Vorjahr erhöhen und alle anderen Preise gleich bleiben?</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5" name="Rechteck 4">
            <a:extLst>
              <a:ext uri="{FF2B5EF4-FFF2-40B4-BE49-F238E27FC236}">
                <a16:creationId xmlns:a16="http://schemas.microsoft.com/office/drawing/2014/main" id="{57C27A8B-F9C5-4425-BDDB-B473C53FE20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52208837"/>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Preisindices − Zusammenfassung</a:t>
            </a:r>
            <a:endParaRPr lang="de-DE" sz="3200" baseline="30000" dirty="0"/>
          </a:p>
        </p:txBody>
      </p:sp>
      <p:graphicFrame>
        <p:nvGraphicFramePr>
          <p:cNvPr id="2" name="Tabelle 1">
            <a:extLst>
              <a:ext uri="{FF2B5EF4-FFF2-40B4-BE49-F238E27FC236}">
                <a16:creationId xmlns:a16="http://schemas.microsoft.com/office/drawing/2014/main" id="{8DDC5131-01F3-4BFA-BCD3-A9E325B482A5}"/>
              </a:ext>
            </a:extLst>
          </p:cNvPr>
          <p:cNvGraphicFramePr>
            <a:graphicFrameLocks noGrp="1"/>
          </p:cNvGraphicFramePr>
          <p:nvPr/>
        </p:nvGraphicFramePr>
        <p:xfrm>
          <a:off x="96595" y="686752"/>
          <a:ext cx="8354880" cy="5821680"/>
        </p:xfrm>
        <a:graphic>
          <a:graphicData uri="http://schemas.openxmlformats.org/drawingml/2006/table">
            <a:tbl>
              <a:tblPr firstRow="1" bandRow="1">
                <a:tableStyleId>{5940675A-B579-460E-94D1-54222C63F5DA}</a:tableStyleId>
              </a:tblPr>
              <a:tblGrid>
                <a:gridCol w="2784960">
                  <a:extLst>
                    <a:ext uri="{9D8B030D-6E8A-4147-A177-3AD203B41FA5}">
                      <a16:colId xmlns:a16="http://schemas.microsoft.com/office/drawing/2014/main" val="507985588"/>
                    </a:ext>
                  </a:extLst>
                </a:gridCol>
                <a:gridCol w="2784960">
                  <a:extLst>
                    <a:ext uri="{9D8B030D-6E8A-4147-A177-3AD203B41FA5}">
                      <a16:colId xmlns:a16="http://schemas.microsoft.com/office/drawing/2014/main" val="2170707971"/>
                    </a:ext>
                  </a:extLst>
                </a:gridCol>
                <a:gridCol w="2784960">
                  <a:extLst>
                    <a:ext uri="{9D8B030D-6E8A-4147-A177-3AD203B41FA5}">
                      <a16:colId xmlns:a16="http://schemas.microsoft.com/office/drawing/2014/main" val="296708555"/>
                    </a:ext>
                  </a:extLst>
                </a:gridCol>
              </a:tblGrid>
              <a:tr h="448525">
                <a:tc>
                  <a:txBody>
                    <a:bodyPr/>
                    <a:lstStyle/>
                    <a:p>
                      <a:pPr algn="ctr"/>
                      <a:r>
                        <a:rPr lang="de-DE" sz="2400" b="1" dirty="0"/>
                        <a:t>HVPI</a:t>
                      </a:r>
                    </a:p>
                  </a:txBody>
                  <a:tcPr/>
                </a:tc>
                <a:tc>
                  <a:txBody>
                    <a:bodyPr/>
                    <a:lstStyle/>
                    <a:p>
                      <a:pPr algn="ctr"/>
                      <a:r>
                        <a:rPr lang="de-DE" sz="2400" b="1" dirty="0"/>
                        <a:t>VPI</a:t>
                      </a:r>
                    </a:p>
                  </a:txBody>
                  <a:tcPr/>
                </a:tc>
                <a:tc>
                  <a:txBody>
                    <a:bodyPr/>
                    <a:lstStyle/>
                    <a:p>
                      <a:pPr algn="ctr"/>
                      <a:r>
                        <a:rPr lang="de-DE" sz="2400" b="1" dirty="0"/>
                        <a:t>BIP-</a:t>
                      </a:r>
                      <a:r>
                        <a:rPr lang="de-DE" sz="2400" b="1" dirty="0" err="1"/>
                        <a:t>Deflator</a:t>
                      </a:r>
                      <a:endParaRPr lang="de-DE" sz="2400" b="1" dirty="0"/>
                    </a:p>
                  </a:txBody>
                  <a:tcPr/>
                </a:tc>
                <a:extLst>
                  <a:ext uri="{0D108BD9-81ED-4DB2-BD59-A6C34878D82A}">
                    <a16:rowId xmlns:a16="http://schemas.microsoft.com/office/drawing/2014/main" val="645875652"/>
                  </a:ext>
                </a:extLst>
              </a:tr>
              <a:tr h="2780853">
                <a:tc>
                  <a:txBody>
                    <a:bodyPr/>
                    <a:lstStyle/>
                    <a:p>
                      <a:r>
                        <a:rPr lang="de-DE" sz="1700" b="1" dirty="0"/>
                        <a:t>Kettenindex</a:t>
                      </a:r>
                      <a:r>
                        <a:rPr lang="de-DE" sz="1700" dirty="0"/>
                        <a:t> nach </a:t>
                      </a:r>
                      <a:r>
                        <a:rPr lang="de-DE" sz="1700" b="1" dirty="0" err="1"/>
                        <a:t>Laspeyres</a:t>
                      </a:r>
                      <a:r>
                        <a:rPr lang="de-DE" sz="1700" dirty="0"/>
                        <a:t> </a:t>
                      </a:r>
                    </a:p>
                    <a:p>
                      <a:r>
                        <a:rPr lang="de-DE" sz="1700" dirty="0"/>
                        <a:t>→ jährliche Anpassung des Wägungsschemas (aus Gründen der Datenerhebung sind für die Gewichtung des HVPI seit 2011 die Preise vom Dezember des Vorjahres und die jahresdurchschnittlichen Mengen des Vorvorjahres entscheidend)</a:t>
                      </a:r>
                    </a:p>
                  </a:txBody>
                  <a:tcPr/>
                </a:tc>
                <a:tc>
                  <a:txBody>
                    <a:bodyPr/>
                    <a:lstStyle/>
                    <a:p>
                      <a:r>
                        <a:rPr lang="de-DE" sz="1700" b="1" dirty="0"/>
                        <a:t>Festpreisindex</a:t>
                      </a:r>
                      <a:r>
                        <a:rPr lang="de-DE" sz="1700" dirty="0"/>
                        <a:t> nach </a:t>
                      </a:r>
                      <a:r>
                        <a:rPr lang="de-DE" sz="1700" b="1" dirty="0" err="1"/>
                        <a:t>Laspeyres</a:t>
                      </a:r>
                      <a:endParaRPr lang="de-DE" sz="1700" b="1" dirty="0"/>
                    </a:p>
                    <a:p>
                      <a:r>
                        <a:rPr lang="de-DE" sz="1700" dirty="0"/>
                        <a:t>→ Anpassung des Wägungs- </a:t>
                      </a:r>
                      <a:r>
                        <a:rPr lang="de-DE" sz="1700" dirty="0" err="1"/>
                        <a:t>schemas</a:t>
                      </a:r>
                      <a:r>
                        <a:rPr lang="de-DE" sz="1700" dirty="0"/>
                        <a:t> alle fünf Jahre</a:t>
                      </a:r>
                    </a:p>
                  </a:txBody>
                  <a:tcPr/>
                </a:tc>
                <a:tc>
                  <a:txBody>
                    <a:bodyPr/>
                    <a:lstStyle/>
                    <a:p>
                      <a:r>
                        <a:rPr lang="de-DE" sz="1700" b="1" dirty="0"/>
                        <a:t>Impliziter Preisindex</a:t>
                      </a:r>
                      <a:r>
                        <a:rPr lang="de-DE" sz="1700" dirty="0"/>
                        <a:t> nach </a:t>
                      </a:r>
                      <a:r>
                        <a:rPr lang="de-DE" sz="1700" b="1" dirty="0" err="1"/>
                        <a:t>Paasche</a:t>
                      </a:r>
                      <a:endParaRPr lang="de-DE" sz="1700" b="1" dirty="0"/>
                    </a:p>
                    <a:p>
                      <a:r>
                        <a:rPr lang="de-DE" sz="1700" dirty="0"/>
                        <a:t>→ Berechnung aus der VGR aus dem Kettenindex des nominalen und realen BIP</a:t>
                      </a:r>
                    </a:p>
                  </a:txBody>
                  <a:tcPr/>
                </a:tc>
                <a:extLst>
                  <a:ext uri="{0D108BD9-81ED-4DB2-BD59-A6C34878D82A}">
                    <a16:rowId xmlns:a16="http://schemas.microsoft.com/office/drawing/2014/main" val="2830553349"/>
                  </a:ext>
                </a:extLst>
              </a:tr>
              <a:tr h="2242623">
                <a:tc>
                  <a:txBody>
                    <a:bodyPr/>
                    <a:lstStyle/>
                    <a:p>
                      <a:r>
                        <a:rPr lang="de-DE" sz="1700" dirty="0"/>
                        <a:t>Einheitliche Berechnung in der EU →</a:t>
                      </a:r>
                    </a:p>
                    <a:p>
                      <a:r>
                        <a:rPr lang="de-DE" sz="1700" dirty="0"/>
                        <a:t>Aggregation zu regionalen Index möglich. Insbesondere bildet die jährliche Veränderungsrate des HVPI in der Eurozone die Zielgröße der EZB zur Inflationssteuerung</a:t>
                      </a:r>
                    </a:p>
                  </a:txBody>
                  <a:tcPr/>
                </a:tc>
                <a:tc>
                  <a:txBody>
                    <a:bodyPr/>
                    <a:lstStyle/>
                    <a:p>
                      <a:pPr marL="285750" indent="-285750">
                        <a:buFont typeface="Arial" panose="020B0604020202020204" pitchFamily="34" charset="0"/>
                        <a:buChar char="•"/>
                      </a:pPr>
                      <a:r>
                        <a:rPr lang="de-DE" sz="1700" dirty="0"/>
                        <a:t>Verwendung als Wertsicherungsmaßstab in Rechtsvorschriften</a:t>
                      </a:r>
                    </a:p>
                    <a:p>
                      <a:pPr marL="285750" indent="-285750">
                        <a:buFont typeface="Arial" panose="020B0604020202020204" pitchFamily="34" charset="0"/>
                        <a:buChar char="•"/>
                      </a:pPr>
                      <a:endParaRPr lang="de-DE" sz="1700" dirty="0"/>
                    </a:p>
                    <a:p>
                      <a:pPr marL="285750" indent="-285750">
                        <a:buFont typeface="Arial" panose="020B0604020202020204" pitchFamily="34" charset="0"/>
                        <a:buChar char="•"/>
                      </a:pPr>
                      <a:r>
                        <a:rPr lang="de-DE" sz="1700" dirty="0"/>
                        <a:t>Argumentationsgrundlage in Lohnverhandlungen (Arbeitnehmerseite)</a:t>
                      </a:r>
                    </a:p>
                  </a:txBody>
                  <a:tcPr/>
                </a:tc>
                <a:tc>
                  <a:txBody>
                    <a:bodyPr/>
                    <a:lstStyle/>
                    <a:p>
                      <a:pPr marL="285750" indent="-285750">
                        <a:buFont typeface="Arial" panose="020B0604020202020204" pitchFamily="34" charset="0"/>
                        <a:buChar char="•"/>
                      </a:pPr>
                      <a:r>
                        <a:rPr lang="de-DE" sz="1700" dirty="0"/>
                        <a:t>Bestimmung des realen Wirtschaftswachstums</a:t>
                      </a:r>
                    </a:p>
                    <a:p>
                      <a:pPr marL="285750" indent="-285750">
                        <a:buFont typeface="Arial" panose="020B0604020202020204" pitchFamily="34" charset="0"/>
                        <a:buChar char="•"/>
                      </a:pPr>
                      <a:endParaRPr lang="de-DE" sz="1700" dirty="0"/>
                    </a:p>
                    <a:p>
                      <a:pPr marL="285750" indent="-285750">
                        <a:buFont typeface="Arial" panose="020B0604020202020204" pitchFamily="34" charset="0"/>
                        <a:buChar char="•"/>
                      </a:pPr>
                      <a:endParaRPr lang="de-DE" sz="17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700" dirty="0"/>
                        <a:t>Argumentationsgrundlage in Lohnverhandlungen (Arbeitgeberseite)</a:t>
                      </a:r>
                    </a:p>
                    <a:p>
                      <a:endParaRPr lang="de-DE" sz="1700" dirty="0"/>
                    </a:p>
                  </a:txBody>
                  <a:tcPr/>
                </a:tc>
                <a:extLst>
                  <a:ext uri="{0D108BD9-81ED-4DB2-BD59-A6C34878D82A}">
                    <a16:rowId xmlns:a16="http://schemas.microsoft.com/office/drawing/2014/main" val="1921639084"/>
                  </a:ext>
                </a:extLst>
              </a:tr>
            </a:tbl>
          </a:graphicData>
        </a:graphic>
      </p:graphicFrame>
      <p:sp>
        <p:nvSpPr>
          <p:cNvPr id="6" name="Rechteck 5">
            <a:extLst>
              <a:ext uri="{FF2B5EF4-FFF2-40B4-BE49-F238E27FC236}">
                <a16:creationId xmlns:a16="http://schemas.microsoft.com/office/drawing/2014/main" id="{5FD97CAB-B586-4102-8EA6-C25B270827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445486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ChangeArrowheads="1"/>
          </p:cNvSpPr>
          <p:nvPr/>
        </p:nvSpPr>
        <p:spPr bwMode="auto">
          <a:xfrm>
            <a:off x="3355550" y="259565"/>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Hoher Beschäftigungsgrad </a:t>
            </a:r>
          </a:p>
        </p:txBody>
      </p:sp>
      <p:sp>
        <p:nvSpPr>
          <p:cNvPr id="486403" name="Text Box 3"/>
          <p:cNvSpPr txBox="1">
            <a:spLocks noChangeArrowheads="1"/>
          </p:cNvSpPr>
          <p:nvPr/>
        </p:nvSpPr>
        <p:spPr bwMode="auto">
          <a:xfrm>
            <a:off x="742249" y="1096099"/>
            <a:ext cx="953801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Font typeface="Arial" pitchFamily="34" charset="0"/>
              <a:buChar char="•"/>
            </a:pPr>
            <a:r>
              <a:rPr lang="de-DE" dirty="0">
                <a:solidFill>
                  <a:schemeClr val="tx1"/>
                </a:solidFill>
              </a:rPr>
              <a:t>Ziel ist es einen Zustand der Vollbeschäftigung zu erreichen. </a:t>
            </a:r>
          </a:p>
          <a:p>
            <a:pPr marL="0" indent="0"/>
            <a:r>
              <a:rPr lang="de-DE" dirty="0">
                <a:solidFill>
                  <a:schemeClr val="tx1"/>
                </a:solidFill>
              </a:rPr>
              <a:t>		D.h. jede arbeitswillige Erwerbspersonen befindet sich in einer 		  			Beschäftigung.</a:t>
            </a:r>
          </a:p>
          <a:p>
            <a:pPr marL="0" indent="0"/>
            <a:endParaRPr lang="de-DE" dirty="0">
              <a:solidFill>
                <a:schemeClr val="tx1"/>
              </a:solidFill>
            </a:endParaRPr>
          </a:p>
          <a:p>
            <a:pPr marL="342900" indent="-342900">
              <a:buFont typeface="Arial" pitchFamily="34" charset="0"/>
              <a:buChar char="•"/>
            </a:pPr>
            <a:r>
              <a:rPr lang="de-DE" dirty="0">
                <a:solidFill>
                  <a:schemeClr val="tx1"/>
                </a:solidFill>
              </a:rPr>
              <a:t>	Allgemein akzeptierte Maßzahl ist Arbeitslosenquote gemäß des 	statistischen Bundesamtes.</a:t>
            </a:r>
          </a:p>
          <a:p>
            <a:pPr marL="342900" indent="-342900">
              <a:buFont typeface="Arial" pitchFamily="34" charset="0"/>
              <a:buChar char="•"/>
            </a:pPr>
            <a:endParaRPr lang="de-DE" dirty="0">
              <a:solidFill>
                <a:schemeClr val="tx1"/>
              </a:solidFill>
            </a:endParaRPr>
          </a:p>
          <a:p>
            <a:pPr marL="342900" indent="-342900">
              <a:buFont typeface="Arial" pitchFamily="34" charset="0"/>
              <a:buChar char="•"/>
            </a:pPr>
            <a:r>
              <a:rPr lang="de-DE" dirty="0">
                <a:solidFill>
                  <a:schemeClr val="tx1"/>
                </a:solidFill>
              </a:rPr>
              <a:t>In Deutschland geht man derzeit bei einer Arbeitslosenquote in Höhe von 3%-4% von Vollbeschäftigung aus</a:t>
            </a:r>
            <a:r>
              <a:rPr lang="de-DE" sz="2000" dirty="0">
                <a:solidFill>
                  <a:schemeClr val="tx1"/>
                </a:solidFill>
              </a:rPr>
              <a:t> </a:t>
            </a:r>
          </a:p>
        </p:txBody>
      </p:sp>
      <p:sp>
        <p:nvSpPr>
          <p:cNvPr id="4" name="Rechteck 3"/>
          <p:cNvSpPr/>
          <p:nvPr/>
        </p:nvSpPr>
        <p:spPr>
          <a:xfrm>
            <a:off x="4862855" y="3033285"/>
            <a:ext cx="1296798" cy="276999"/>
          </a:xfrm>
          <a:prstGeom prst="rect">
            <a:avLst/>
          </a:prstGeom>
        </p:spPr>
        <p:txBody>
          <a:bodyPr wrap="square">
            <a:spAutoFit/>
          </a:bodyPr>
          <a:lstStyle/>
          <a:p>
            <a:r>
              <a:rPr lang="de-DE" sz="1200" dirty="0"/>
              <a:t>Definition folgt</a:t>
            </a:r>
          </a:p>
        </p:txBody>
      </p:sp>
      <p:sp>
        <p:nvSpPr>
          <p:cNvPr id="8" name="Rechteck 7">
            <a:extLst>
              <a:ext uri="{FF2B5EF4-FFF2-40B4-BE49-F238E27FC236}">
                <a16:creationId xmlns:a16="http://schemas.microsoft.com/office/drawing/2014/main" id="{D442FED7-0BE4-414F-A66A-D3114D0A9F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85615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ChangeArrowheads="1"/>
          </p:cNvSpPr>
          <p:nvPr/>
        </p:nvSpPr>
        <p:spPr bwMode="auto">
          <a:xfrm>
            <a:off x="1360448" y="215752"/>
            <a:ext cx="930011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Entwicklung der Arbeitslosigkeit seit Einführung des Euro (Deutschland</a:t>
            </a:r>
            <a:r>
              <a:rPr lang="de-DE" b="1" dirty="0"/>
              <a:t>)</a:t>
            </a:r>
          </a:p>
        </p:txBody>
      </p:sp>
      <p:sp>
        <p:nvSpPr>
          <p:cNvPr id="488452" name="Text Box 4"/>
          <p:cNvSpPr txBox="1">
            <a:spLocks noChangeArrowheads="1"/>
          </p:cNvSpPr>
          <p:nvPr/>
        </p:nvSpPr>
        <p:spPr bwMode="auto">
          <a:xfrm>
            <a:off x="568326" y="5201108"/>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7" name="Rechteck 6">
            <a:extLst>
              <a:ext uri="{FF2B5EF4-FFF2-40B4-BE49-F238E27FC236}">
                <a16:creationId xmlns:a16="http://schemas.microsoft.com/office/drawing/2014/main" id="{282E1427-5C1E-45E3-91F9-9BB624F41A3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51EA018C-523A-788A-34BA-127C41407B8B}"/>
              </a:ext>
            </a:extLst>
          </p:cNvPr>
          <p:cNvPicPr>
            <a:picLocks noChangeAspect="1"/>
          </p:cNvPicPr>
          <p:nvPr/>
        </p:nvPicPr>
        <p:blipFill>
          <a:blip r:embed="rId3"/>
          <a:stretch>
            <a:fillRect/>
          </a:stretch>
        </p:blipFill>
        <p:spPr>
          <a:xfrm>
            <a:off x="428647" y="795201"/>
            <a:ext cx="7409989" cy="4297794"/>
          </a:xfrm>
          <a:prstGeom prst="rect">
            <a:avLst/>
          </a:prstGeom>
        </p:spPr>
      </p:pic>
    </p:spTree>
    <p:extLst>
      <p:ext uri="{BB962C8B-B14F-4D97-AF65-F5344CB8AC3E}">
        <p14:creationId xmlns:p14="http://schemas.microsoft.com/office/powerpoint/2010/main" val="85892571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231D700-F615-4737-B55A-810A2DF756A3}"/>
              </a:ext>
            </a:extLst>
          </p:cNvPr>
          <p:cNvSpPr>
            <a:spLocks noChangeArrowheads="1"/>
          </p:cNvSpPr>
          <p:nvPr/>
        </p:nvSpPr>
        <p:spPr bwMode="auto">
          <a:xfrm>
            <a:off x="2207941" y="135524"/>
            <a:ext cx="6790009" cy="956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Gesetz zur Förderung der Stabilität und des Wachstums der Wirtschaft (</a:t>
            </a:r>
            <a:r>
              <a:rPr lang="de-DE" sz="2800" b="1" dirty="0" err="1"/>
              <a:t>StabG</a:t>
            </a:r>
            <a:r>
              <a:rPr lang="de-DE" sz="2800" b="1" dirty="0"/>
              <a:t> 1967)</a:t>
            </a:r>
          </a:p>
        </p:txBody>
      </p:sp>
      <p:sp>
        <p:nvSpPr>
          <p:cNvPr id="2" name="Textfeld 1">
            <a:extLst>
              <a:ext uri="{FF2B5EF4-FFF2-40B4-BE49-F238E27FC236}">
                <a16:creationId xmlns:a16="http://schemas.microsoft.com/office/drawing/2014/main" id="{41292832-50DD-4BEA-8F7D-66EE46CD7C38}"/>
              </a:ext>
            </a:extLst>
          </p:cNvPr>
          <p:cNvSpPr txBox="1"/>
          <p:nvPr/>
        </p:nvSpPr>
        <p:spPr>
          <a:xfrm>
            <a:off x="460167" y="1498619"/>
            <a:ext cx="10195420" cy="3046988"/>
          </a:xfrm>
          <a:prstGeom prst="rect">
            <a:avLst/>
          </a:prstGeom>
          <a:noFill/>
        </p:spPr>
        <p:txBody>
          <a:bodyPr wrap="square" rtlCol="0">
            <a:spAutoFit/>
          </a:bodyPr>
          <a:lstStyle/>
          <a:p>
            <a:pPr algn="ctr"/>
            <a:r>
              <a:rPr lang="de-DE" sz="2400" dirty="0"/>
              <a:t>§ 1</a:t>
            </a:r>
          </a:p>
          <a:p>
            <a:endParaRPr lang="de-DE" sz="2400" dirty="0"/>
          </a:p>
          <a:p>
            <a:r>
              <a:rPr lang="de-DE" sz="2400" dirty="0"/>
              <a:t>Bund und Länder haben bei ihren wirtschafts- und finanzpolitischen Maßnahmen die Erfordernisse des </a:t>
            </a:r>
            <a:r>
              <a:rPr lang="de-DE" sz="2400" b="1" dirty="0"/>
              <a:t>gesamtwirtschaftlichen Gleichgewichts</a:t>
            </a:r>
            <a:r>
              <a:rPr lang="de-DE" sz="2400" dirty="0"/>
              <a:t> zu beachten. Die Maßnahmen sind so zu treffen, dass sie im Rahmen der  marktwirtschaftlichen Ordnung gleichzeitig zur </a:t>
            </a:r>
            <a:r>
              <a:rPr lang="de-DE" sz="2400" b="1" dirty="0"/>
              <a:t>Stabilität des Preisniveaus</a:t>
            </a:r>
            <a:r>
              <a:rPr lang="de-DE" sz="2400" dirty="0"/>
              <a:t>, zu  einem </a:t>
            </a:r>
            <a:r>
              <a:rPr lang="de-DE" sz="2400" b="1" dirty="0"/>
              <a:t>hohen Beschäftigungsstand </a:t>
            </a:r>
            <a:r>
              <a:rPr lang="de-DE" sz="2400" dirty="0"/>
              <a:t>und </a:t>
            </a:r>
            <a:r>
              <a:rPr lang="de-DE" sz="2400" b="1" dirty="0"/>
              <a:t>außenwirtschaftlichem Gleichgewicht  </a:t>
            </a:r>
            <a:r>
              <a:rPr lang="de-DE" sz="2400" dirty="0"/>
              <a:t>bei </a:t>
            </a:r>
            <a:r>
              <a:rPr lang="de-DE" sz="2400" b="1" dirty="0"/>
              <a:t>stetigem und angemessenem Wirtschaftswachstum</a:t>
            </a:r>
            <a:r>
              <a:rPr lang="de-DE" sz="2400" dirty="0"/>
              <a:t>.</a:t>
            </a:r>
          </a:p>
        </p:txBody>
      </p:sp>
      <p:sp>
        <p:nvSpPr>
          <p:cNvPr id="11" name="Rechteck 10">
            <a:extLst>
              <a:ext uri="{FF2B5EF4-FFF2-40B4-BE49-F238E27FC236}">
                <a16:creationId xmlns:a16="http://schemas.microsoft.com/office/drawing/2014/main" id="{A4F415C7-2C5E-417C-8871-0D86DF18ABF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542357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2"/>
          <p:cNvSpPr>
            <a:spLocks noChangeArrowheads="1"/>
          </p:cNvSpPr>
          <p:nvPr/>
        </p:nvSpPr>
        <p:spPr bwMode="auto">
          <a:xfrm>
            <a:off x="3432602" y="14884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 allgemeine Definition</a:t>
            </a:r>
          </a:p>
        </p:txBody>
      </p:sp>
      <p:sp>
        <p:nvSpPr>
          <p:cNvPr id="130052" name="Text Box 3"/>
          <p:cNvSpPr txBox="1">
            <a:spLocks noChangeArrowheads="1"/>
          </p:cNvSpPr>
          <p:nvPr/>
        </p:nvSpPr>
        <p:spPr bwMode="auto">
          <a:xfrm>
            <a:off x="1611314" y="1628775"/>
            <a:ext cx="9056687" cy="230832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a:t>Als </a:t>
            </a:r>
            <a:r>
              <a:rPr lang="de-DE" sz="2400" b="1"/>
              <a:t>arbeitslos gilt</a:t>
            </a:r>
            <a:r>
              <a:rPr lang="de-DE" sz="2400"/>
              <a:t>, wer</a:t>
            </a:r>
          </a:p>
          <a:p>
            <a:endParaRPr lang="de-DE" sz="2400"/>
          </a:p>
          <a:p>
            <a:endParaRPr lang="de-DE" sz="2400"/>
          </a:p>
          <a:p>
            <a:r>
              <a:rPr lang="de-DE" sz="2400" b="1"/>
              <a:t>in einem festgelegten Zeitraum für eine bezahlte Tätigkeit zur Verfügung stand und konkrete Maßnahmen unternommen hat, um eine Arbeit zu finden.</a:t>
            </a:r>
          </a:p>
        </p:txBody>
      </p:sp>
      <p:sp>
        <p:nvSpPr>
          <p:cNvPr id="4" name="Rechteck 3">
            <a:extLst>
              <a:ext uri="{FF2B5EF4-FFF2-40B4-BE49-F238E27FC236}">
                <a16:creationId xmlns:a16="http://schemas.microsoft.com/office/drawing/2014/main" id="{A13CB94F-AAAB-4E29-98D8-8B6643B06C1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856587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2"/>
          <p:cNvSpPr>
            <a:spLocks noChangeArrowheads="1"/>
          </p:cNvSpPr>
          <p:nvPr/>
        </p:nvSpPr>
        <p:spPr bwMode="auto">
          <a:xfrm>
            <a:off x="2467188" y="192348"/>
            <a:ext cx="734493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der Bundesagentur für Arbeit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(registrierte Arbeitslose)</a:t>
            </a:r>
          </a:p>
        </p:txBody>
      </p:sp>
      <p:sp>
        <p:nvSpPr>
          <p:cNvPr id="131076" name="Text Box 3"/>
          <p:cNvSpPr txBox="1">
            <a:spLocks noChangeArrowheads="1"/>
          </p:cNvSpPr>
          <p:nvPr/>
        </p:nvSpPr>
        <p:spPr bwMode="auto">
          <a:xfrm>
            <a:off x="0" y="908568"/>
            <a:ext cx="12192000" cy="313932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a:t>§ 16 Absatz 1SGB III</a:t>
            </a:r>
          </a:p>
          <a:p>
            <a:r>
              <a:rPr lang="de-DE"/>
              <a:t>Arbeitslose </a:t>
            </a:r>
            <a:r>
              <a:rPr lang="de-DE" dirty="0"/>
              <a:t>sind Personen zwischen 15 und 65 (67) Jahren</a:t>
            </a:r>
            <a:r>
              <a:rPr lang="de-DE"/>
              <a:t>, die</a:t>
            </a:r>
          </a:p>
          <a:p>
            <a:endParaRPr lang="de-DE">
              <a:cs typeface="Times New Roman" pitchFamily="18" charset="0"/>
            </a:endParaRPr>
          </a:p>
          <a:p>
            <a:pPr marL="285750" indent="-285750">
              <a:buFont typeface="Arial" panose="020B0604020202020204" pitchFamily="34" charset="0"/>
              <a:buChar char="•"/>
            </a:pPr>
            <a:r>
              <a:rPr lang="de-DE">
                <a:cs typeface="Times New Roman" pitchFamily="18" charset="0"/>
              </a:rPr>
              <a:t>vorübergehend nicht in einem Beschäftigungsverhältnis stehen,</a:t>
            </a:r>
          </a:p>
          <a:p>
            <a:pPr marL="285750" indent="-285750">
              <a:buFont typeface="Arial" panose="020B0604020202020204" pitchFamily="34" charset="0"/>
              <a:buChar char="•"/>
            </a:pPr>
            <a:r>
              <a:rPr lang="de-DE">
                <a:cs typeface="Times New Roman" pitchFamily="18" charset="0"/>
              </a:rPr>
              <a:t>eine versicherungspflichtige Beschäftigung suchen und dabei den Vermittlungsbemühungen der Agentur für Arbeit zur Verfügung stehen und</a:t>
            </a:r>
          </a:p>
          <a:p>
            <a:pPr marL="285750" indent="-285750">
              <a:buFont typeface="Arial" panose="020B0604020202020204" pitchFamily="34" charset="0"/>
              <a:buChar char="•"/>
            </a:pPr>
            <a:r>
              <a:rPr lang="de-DE">
                <a:cs typeface="Times New Roman" pitchFamily="18" charset="0"/>
              </a:rPr>
              <a:t>sich bei der Agentur für Arbeit arbeitslos gemeldet haben.</a:t>
            </a:r>
          </a:p>
          <a:p>
            <a:pPr marL="285750" indent="-285750">
              <a:buFont typeface="Arial" panose="020B0604020202020204" pitchFamily="34" charset="0"/>
              <a:buChar char="•"/>
            </a:pPr>
            <a:endParaRPr lang="de-DE">
              <a:cs typeface="Times New Roman" pitchFamily="18" charset="0"/>
            </a:endParaRPr>
          </a:p>
          <a:p>
            <a:r>
              <a:rPr lang="de-DE">
                <a:cs typeface="Times New Roman" pitchFamily="18" charset="0"/>
              </a:rPr>
              <a:t>Die Voraussetzung der Beschäftigungslosigkeit erfüllt, wer nicht in einem Beschäftigungsverhältnis steht. Die Ausübung einer oder mehrerer Erwerbstätigkeiten schließt Beschäftigungslosigkeit nach § 138 Abs. 3 SGB III nicht aus, wenn deren Arbeitszeit – insgesamt – weniger als 15 Stunden wöchentlich umfasst.</a:t>
            </a:r>
          </a:p>
        </p:txBody>
      </p:sp>
      <p:sp>
        <p:nvSpPr>
          <p:cNvPr id="4" name="Rechteck 3">
            <a:extLst>
              <a:ext uri="{FF2B5EF4-FFF2-40B4-BE49-F238E27FC236}">
                <a16:creationId xmlns:a16="http://schemas.microsoft.com/office/drawing/2014/main" id="{0D4C2494-8FAB-45E6-B670-FA781755F81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2EA6BE1A-5002-C988-1AD4-0100EEE7068F}"/>
              </a:ext>
            </a:extLst>
          </p:cNvPr>
          <p:cNvSpPr txBox="1"/>
          <p:nvPr/>
        </p:nvSpPr>
        <p:spPr>
          <a:xfrm>
            <a:off x="0" y="4023342"/>
            <a:ext cx="8580473" cy="2031325"/>
          </a:xfrm>
          <a:prstGeom prst="rect">
            <a:avLst/>
          </a:prstGeom>
          <a:noFill/>
        </p:spPr>
        <p:txBody>
          <a:bodyPr wrap="square">
            <a:spAutoFit/>
          </a:bodyPr>
          <a:lstStyle/>
          <a:p>
            <a:r>
              <a:rPr lang="de-DE"/>
              <a:t>Im Rahmen der Eigenbemühungen nach § 138 Abs. 4 SGB III hat die oder der Arbeitslose alle Möglichkeiten zur beruflichen Eingliederung zu nutzen.</a:t>
            </a:r>
          </a:p>
          <a:p>
            <a:r>
              <a:rPr lang="de-DE"/>
              <a:t>Hierzu gehören insbesondere</a:t>
            </a:r>
          </a:p>
          <a:p>
            <a:endParaRPr lang="de-DE"/>
          </a:p>
          <a:p>
            <a:pPr marL="285750" indent="-285750">
              <a:buFont typeface="Arial" panose="020B0604020202020204" pitchFamily="34" charset="0"/>
              <a:buChar char="•"/>
            </a:pPr>
            <a:r>
              <a:rPr lang="de-DE"/>
              <a:t>die Wahrnehmung der Verpflichtungen aus den Eingliederungsvereinbarungen,</a:t>
            </a:r>
          </a:p>
          <a:p>
            <a:pPr marL="285750" indent="-285750">
              <a:buFont typeface="Arial" panose="020B0604020202020204" pitchFamily="34" charset="0"/>
              <a:buChar char="•"/>
            </a:pPr>
            <a:r>
              <a:rPr lang="de-DE"/>
              <a:t>die Mitwirkung bei der Vermittlung durch Dritte und</a:t>
            </a:r>
          </a:p>
          <a:p>
            <a:pPr marL="285750" indent="-285750">
              <a:buFont typeface="Arial" panose="020B0604020202020204" pitchFamily="34" charset="0"/>
              <a:buChar char="•"/>
            </a:pPr>
            <a:r>
              <a:rPr lang="de-DE"/>
              <a:t>die Inanspruchnahme der Selbstinformationseinrichtungen der Agentur für Arbeit.</a:t>
            </a:r>
          </a:p>
        </p:txBody>
      </p:sp>
    </p:spTree>
    <p:extLst>
      <p:ext uri="{BB962C8B-B14F-4D97-AF65-F5344CB8AC3E}">
        <p14:creationId xmlns:p14="http://schemas.microsoft.com/office/powerpoint/2010/main" val="1997881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2"/>
          <p:cNvSpPr>
            <a:spLocks noChangeArrowheads="1"/>
          </p:cNvSpPr>
          <p:nvPr/>
        </p:nvSpPr>
        <p:spPr bwMode="auto">
          <a:xfrm>
            <a:off x="2484748" y="86845"/>
            <a:ext cx="6443662"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ILO-Konzept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(Erwerbslose)</a:t>
            </a:r>
          </a:p>
        </p:txBody>
      </p:sp>
      <p:sp>
        <p:nvSpPr>
          <p:cNvPr id="132100" name="Text Box 3"/>
          <p:cNvSpPr txBox="1">
            <a:spLocks noChangeArrowheads="1"/>
          </p:cNvSpPr>
          <p:nvPr/>
        </p:nvSpPr>
        <p:spPr bwMode="auto">
          <a:xfrm>
            <a:off x="720655" y="870885"/>
            <a:ext cx="972014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de-DE" sz="2400" dirty="0"/>
              <a:t>Als arbeitslos gelten Personen zwischen 15 und 74, die</a:t>
            </a:r>
          </a:p>
          <a:p>
            <a:pPr>
              <a:buFontTx/>
              <a:buNone/>
            </a:pPr>
            <a:r>
              <a:rPr lang="de-DE" sz="2400" dirty="0"/>
              <a:t> </a:t>
            </a:r>
          </a:p>
          <a:p>
            <a:pPr>
              <a:buFontTx/>
              <a:buNone/>
            </a:pPr>
            <a:r>
              <a:rPr lang="de-DE" sz="2400" dirty="0"/>
              <a:t>	</a:t>
            </a:r>
          </a:p>
          <a:p>
            <a:pPr>
              <a:buFontTx/>
              <a:buChar char="•"/>
            </a:pPr>
            <a:r>
              <a:rPr lang="de-DE" sz="2400" dirty="0"/>
              <a:t> 	weniger als eine Stunde pro Woche gearbeitet haben,</a:t>
            </a:r>
          </a:p>
          <a:p>
            <a:pPr>
              <a:buFontTx/>
              <a:buChar char="•"/>
            </a:pPr>
            <a:r>
              <a:rPr lang="de-DE" sz="2400" dirty="0"/>
              <a:t> 	in den vergangenen vier Wochen aktiv Arbeit gesucht haben und</a:t>
            </a:r>
          </a:p>
          <a:p>
            <a:pPr>
              <a:buFontTx/>
              <a:buChar char="•"/>
            </a:pPr>
            <a:r>
              <a:rPr lang="de-DE" sz="2400" dirty="0"/>
              <a:t> 	innerhalb von zwei Wochen für eine Arbeitstätigkeit verfügbar sind</a:t>
            </a:r>
          </a:p>
          <a:p>
            <a:pPr>
              <a:buFontTx/>
              <a:buNone/>
            </a:pPr>
            <a:endParaRPr lang="de-DE" sz="2400" dirty="0"/>
          </a:p>
          <a:p>
            <a:pPr>
              <a:buFontTx/>
              <a:buNone/>
            </a:pPr>
            <a:endParaRPr lang="de-DE" sz="2400" dirty="0"/>
          </a:p>
          <a:p>
            <a:pPr>
              <a:buFontTx/>
              <a:buNone/>
            </a:pPr>
            <a:r>
              <a:rPr lang="de-DE" sz="2400" dirty="0"/>
              <a:t>Die Erhebung der ILO-Arbeitsmarktstatistik ist in Deutschland Teil des Mikrozensus, einer computergestützten Haushaltsbefragung</a:t>
            </a:r>
          </a:p>
        </p:txBody>
      </p:sp>
      <p:sp>
        <p:nvSpPr>
          <p:cNvPr id="4" name="Rechteck 3">
            <a:extLst>
              <a:ext uri="{FF2B5EF4-FFF2-40B4-BE49-F238E27FC236}">
                <a16:creationId xmlns:a16="http://schemas.microsoft.com/office/drawing/2014/main" id="{2EAF3F47-F0C4-450D-9924-7668FAD950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47180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2"/>
          <p:cNvSpPr>
            <a:spLocks noChangeArrowheads="1"/>
          </p:cNvSpPr>
          <p:nvPr/>
        </p:nvSpPr>
        <p:spPr bwMode="auto">
          <a:xfrm>
            <a:off x="3098065" y="9388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Berechnung der Arbeitslosenquote</a:t>
            </a:r>
          </a:p>
        </p:txBody>
      </p:sp>
      <p:sp>
        <p:nvSpPr>
          <p:cNvPr id="133124" name="Text Box 3"/>
          <p:cNvSpPr txBox="1">
            <a:spLocks noChangeArrowheads="1"/>
          </p:cNvSpPr>
          <p:nvPr/>
        </p:nvSpPr>
        <p:spPr bwMode="auto">
          <a:xfrm>
            <a:off x="485040" y="911226"/>
            <a:ext cx="905668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u="sng" dirty="0"/>
              <a:t>Bundesagentur für Arbeit:</a:t>
            </a:r>
            <a:endParaRPr lang="de-DE" dirty="0"/>
          </a:p>
          <a:p>
            <a:pPr>
              <a:buFontTx/>
              <a:buNone/>
            </a:pPr>
            <a:r>
              <a:rPr lang="de-DE" dirty="0"/>
              <a:t>					registrierte Arbeitslose</a:t>
            </a:r>
          </a:p>
          <a:p>
            <a:pPr>
              <a:buFontTx/>
              <a:buNone/>
            </a:pPr>
            <a:r>
              <a:rPr lang="de-DE" dirty="0"/>
              <a:t>					–––––––––––––––––––</a:t>
            </a:r>
          </a:p>
          <a:p>
            <a:pPr>
              <a:buFontTx/>
              <a:buNone/>
            </a:pPr>
            <a:r>
              <a:rPr lang="de-DE" dirty="0"/>
              <a:t>					zivile Erwerbspersonen</a:t>
            </a:r>
          </a:p>
          <a:p>
            <a:pPr>
              <a:buFontTx/>
              <a:buNone/>
            </a:pPr>
            <a:endParaRPr lang="de-DE" dirty="0"/>
          </a:p>
          <a:p>
            <a:pPr>
              <a:buFontTx/>
              <a:buNone/>
            </a:pPr>
            <a:r>
              <a:rPr lang="de-DE" u="sng" dirty="0"/>
              <a:t>ILO-Konzept:</a:t>
            </a:r>
          </a:p>
          <a:p>
            <a:pPr>
              <a:buFontTx/>
              <a:buNone/>
            </a:pPr>
            <a:r>
              <a:rPr lang="de-DE" dirty="0"/>
              <a:t>					       Erwerbslose</a:t>
            </a:r>
          </a:p>
          <a:p>
            <a:pPr>
              <a:buFontTx/>
              <a:buNone/>
            </a:pPr>
            <a:r>
              <a:rPr lang="de-DE" dirty="0"/>
              <a:t>					–––––––––––––––––––</a:t>
            </a:r>
          </a:p>
          <a:p>
            <a:pPr>
              <a:buFontTx/>
              <a:buNone/>
            </a:pPr>
            <a:r>
              <a:rPr lang="de-DE" dirty="0"/>
              <a:t>					    Erwerbspersonen</a:t>
            </a:r>
          </a:p>
          <a:p>
            <a:pPr>
              <a:buFontTx/>
              <a:buNone/>
            </a:pPr>
            <a:endParaRPr lang="de-DE" dirty="0"/>
          </a:p>
          <a:p>
            <a:pPr>
              <a:buFontTx/>
              <a:buChar char="•"/>
            </a:pPr>
            <a:r>
              <a:rPr lang="de-DE" sz="2000" dirty="0"/>
              <a:t> zivile Erwerbspersonen = Arbeitnehmer + Selbstständige + registrierte Arbeitslose</a:t>
            </a:r>
          </a:p>
          <a:p>
            <a:pPr>
              <a:buFontTx/>
              <a:buChar char="•"/>
            </a:pPr>
            <a:r>
              <a:rPr lang="de-DE" sz="2000" dirty="0"/>
              <a:t> Erwerbspersonen = Arbeitnehmer + Selbstständige + Erwerbslose</a:t>
            </a:r>
          </a:p>
          <a:p>
            <a:pPr>
              <a:buFontTx/>
              <a:buNone/>
            </a:pPr>
            <a:endParaRPr lang="de-DE" sz="2000" dirty="0"/>
          </a:p>
        </p:txBody>
      </p:sp>
      <p:sp>
        <p:nvSpPr>
          <p:cNvPr id="4" name="Rechteck 3">
            <a:extLst>
              <a:ext uri="{FF2B5EF4-FFF2-40B4-BE49-F238E27FC236}">
                <a16:creationId xmlns:a16="http://schemas.microsoft.com/office/drawing/2014/main" id="{1272072A-F77A-4056-87BC-C134F5791D0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814560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p:cNvSpPr>
            <a:spLocks noChangeArrowheads="1"/>
          </p:cNvSpPr>
          <p:nvPr/>
        </p:nvSpPr>
        <p:spPr bwMode="auto">
          <a:xfrm>
            <a:off x="3053460" y="182415"/>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Vergleich der ILO-Quote und der BA-Quote</a:t>
            </a:r>
          </a:p>
        </p:txBody>
      </p:sp>
      <p:sp>
        <p:nvSpPr>
          <p:cNvPr id="134148" name="Text Box 3"/>
          <p:cNvSpPr txBox="1">
            <a:spLocks noChangeArrowheads="1"/>
          </p:cNvSpPr>
          <p:nvPr/>
        </p:nvSpPr>
        <p:spPr bwMode="auto">
          <a:xfrm>
            <a:off x="1611314" y="1025526"/>
            <a:ext cx="9056687" cy="3968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sz="2000"/>
              <a:t> </a:t>
            </a:r>
          </a:p>
        </p:txBody>
      </p:sp>
      <p:graphicFrame>
        <p:nvGraphicFramePr>
          <p:cNvPr id="1078276" name="Group 4"/>
          <p:cNvGraphicFramePr>
            <a:graphicFrameLocks noGrp="1"/>
          </p:cNvGraphicFramePr>
          <p:nvPr/>
        </p:nvGraphicFramePr>
        <p:xfrm>
          <a:off x="1703389" y="1052513"/>
          <a:ext cx="8785225" cy="2817812"/>
        </p:xfrm>
        <a:graphic>
          <a:graphicData uri="http://schemas.openxmlformats.org/drawingml/2006/table">
            <a:tbl>
              <a:tblPr/>
              <a:tblGrid>
                <a:gridCol w="1728787">
                  <a:extLst>
                    <a:ext uri="{9D8B030D-6E8A-4147-A177-3AD203B41FA5}">
                      <a16:colId xmlns:a16="http://schemas.microsoft.com/office/drawing/2014/main" val="20000"/>
                    </a:ext>
                  </a:extLst>
                </a:gridCol>
                <a:gridCol w="3744913">
                  <a:extLst>
                    <a:ext uri="{9D8B030D-6E8A-4147-A177-3AD203B41FA5}">
                      <a16:colId xmlns:a16="http://schemas.microsoft.com/office/drawing/2014/main" val="20001"/>
                    </a:ext>
                  </a:extLst>
                </a:gridCol>
                <a:gridCol w="3311525">
                  <a:extLst>
                    <a:ext uri="{9D8B030D-6E8A-4147-A177-3AD203B41FA5}">
                      <a16:colId xmlns:a16="http://schemas.microsoft.com/office/drawing/2014/main" val="20002"/>
                    </a:ext>
                  </a:extLst>
                </a:gridCol>
              </a:tblGrid>
              <a:tr h="84092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ILO</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351">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Tätigkeit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15h</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1h</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0006">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Alterspanne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15-65 (67) Jahre</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15-74 Jahre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Abfrage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Persönliche Meldung bei der 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Umfrage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Verfügbarkeit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sofort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innerhalb von 2 Wochen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34175" name="Text Box 30"/>
          <p:cNvSpPr txBox="1">
            <a:spLocks noChangeArrowheads="1"/>
          </p:cNvSpPr>
          <p:nvPr/>
        </p:nvSpPr>
        <p:spPr bwMode="auto">
          <a:xfrm>
            <a:off x="233083" y="4022725"/>
            <a:ext cx="8964613" cy="147732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dirty="0"/>
              <a:t> 	Für nationale Untersuchungen wird vornehmlich auf die BA-Statistik </a:t>
            </a:r>
          </a:p>
          <a:p>
            <a:pPr>
              <a:buFontTx/>
              <a:buNone/>
            </a:pPr>
            <a:r>
              <a:rPr lang="de-DE" dirty="0"/>
              <a:t>	zurückgegriffen, aufgrund der höheren Datengenauigkeit</a:t>
            </a:r>
          </a:p>
          <a:p>
            <a:pPr>
              <a:buFontTx/>
              <a:buChar char="•"/>
            </a:pPr>
            <a:endParaRPr lang="de-DE" dirty="0"/>
          </a:p>
          <a:p>
            <a:pPr>
              <a:buFontTx/>
              <a:buChar char="•"/>
            </a:pPr>
            <a:r>
              <a:rPr lang="de-DE" dirty="0"/>
              <a:t> 	Für internationale Vergleiche wird die ILO-Statistik herangezogen, da die 	nationalen Statistiken zu große Unterschiede in den Definitionen aufweisen.</a:t>
            </a:r>
          </a:p>
        </p:txBody>
      </p:sp>
      <p:sp>
        <p:nvSpPr>
          <p:cNvPr id="2" name="Rechteck 1"/>
          <p:cNvSpPr/>
          <p:nvPr/>
        </p:nvSpPr>
        <p:spPr>
          <a:xfrm>
            <a:off x="1181100" y="6070015"/>
            <a:ext cx="10652760" cy="646331"/>
          </a:xfrm>
          <a:prstGeom prst="rect">
            <a:avLst/>
          </a:prstGeom>
        </p:spPr>
        <p:txBody>
          <a:bodyPr wrap="square">
            <a:spAutoFit/>
          </a:bodyPr>
          <a:lstStyle/>
          <a:p>
            <a:r>
              <a:rPr lang="de-DE" dirty="0"/>
              <a:t>→ Man kann somit nicht davon reden, dass die eine Kennzahl besser ist, als die andere, sondern vielmehr ist für die jeweilige Situation immer die passende Kennzahl zu wählen!</a:t>
            </a:r>
          </a:p>
        </p:txBody>
      </p:sp>
      <p:sp>
        <p:nvSpPr>
          <p:cNvPr id="7" name="Rechteck 6">
            <a:extLst>
              <a:ext uri="{FF2B5EF4-FFF2-40B4-BE49-F238E27FC236}">
                <a16:creationId xmlns:a16="http://schemas.microsoft.com/office/drawing/2014/main" id="{D9B57771-A2EF-4D5F-A49B-4CDA6FD0B84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5382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2"/>
          <p:cNvSpPr>
            <a:spLocks noChangeArrowheads="1"/>
          </p:cNvSpPr>
          <p:nvPr/>
        </p:nvSpPr>
        <p:spPr bwMode="auto">
          <a:xfrm>
            <a:off x="393160" y="97822"/>
            <a:ext cx="795057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 der Arbeitslosigkeit in Deutschland</a:t>
            </a:r>
          </a:p>
        </p:txBody>
      </p:sp>
      <p:sp>
        <p:nvSpPr>
          <p:cNvPr id="135172" name="Text Box 4"/>
          <p:cNvSpPr txBox="1">
            <a:spLocks noChangeArrowheads="1"/>
          </p:cNvSpPr>
          <p:nvPr/>
        </p:nvSpPr>
        <p:spPr bwMode="auto">
          <a:xfrm>
            <a:off x="1611314" y="6235701"/>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11" name="Rechteck 10">
            <a:extLst>
              <a:ext uri="{FF2B5EF4-FFF2-40B4-BE49-F238E27FC236}">
                <a16:creationId xmlns:a16="http://schemas.microsoft.com/office/drawing/2014/main" id="{A9D58666-B24B-4EAE-B54C-6F7591185D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315FB4FA-2DA0-4D8D-86B8-A46F8E413156}"/>
              </a:ext>
            </a:extLst>
          </p:cNvPr>
          <p:cNvPicPr>
            <a:picLocks noChangeAspect="1"/>
          </p:cNvPicPr>
          <p:nvPr/>
        </p:nvPicPr>
        <p:blipFill>
          <a:blip r:embed="rId3"/>
          <a:stretch>
            <a:fillRect/>
          </a:stretch>
        </p:blipFill>
        <p:spPr>
          <a:xfrm>
            <a:off x="278789" y="561668"/>
            <a:ext cx="7993043" cy="5340368"/>
          </a:xfrm>
          <a:prstGeom prst="rect">
            <a:avLst/>
          </a:prstGeom>
        </p:spPr>
      </p:pic>
    </p:spTree>
    <p:extLst>
      <p:ext uri="{BB962C8B-B14F-4D97-AF65-F5344CB8AC3E}">
        <p14:creationId xmlns:p14="http://schemas.microsoft.com/office/powerpoint/2010/main" val="3259785748"/>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Arten von Arbeitslosigkeit</a:t>
            </a:r>
          </a:p>
        </p:txBody>
      </p:sp>
      <p:sp>
        <p:nvSpPr>
          <p:cNvPr id="136196" name="Text Box 3"/>
          <p:cNvSpPr txBox="1">
            <a:spLocks noChangeArrowheads="1"/>
          </p:cNvSpPr>
          <p:nvPr/>
        </p:nvSpPr>
        <p:spPr bwMode="auto">
          <a:xfrm>
            <a:off x="429359" y="1878331"/>
            <a:ext cx="7926507" cy="30491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r>
              <a:rPr lang="de-DE" sz="2400" b="1" dirty="0">
                <a:solidFill>
                  <a:srgbClr val="000000"/>
                </a:solidFill>
              </a:rPr>
              <a:t>Kurzfristig:		Saisonale und friktionelle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Mittelfristig:		Konjunkturelle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Langfristig:		Strukturelle Arbeitslosigkeit</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Text Box 4"/>
          <p:cNvSpPr txBox="1">
            <a:spLocks noChangeArrowheads="1"/>
          </p:cNvSpPr>
          <p:nvPr/>
        </p:nvSpPr>
        <p:spPr bwMode="auto">
          <a:xfrm>
            <a:off x="8321576" y="2320583"/>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1  Jahre</a:t>
            </a:r>
          </a:p>
        </p:txBody>
      </p:sp>
      <p:sp>
        <p:nvSpPr>
          <p:cNvPr id="5" name="Text Box 4"/>
          <p:cNvSpPr txBox="1">
            <a:spLocks noChangeArrowheads="1"/>
          </p:cNvSpPr>
          <p:nvPr/>
        </p:nvSpPr>
        <p:spPr bwMode="auto">
          <a:xfrm>
            <a:off x="8287286" y="3082875"/>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3 Jahr</a:t>
            </a:r>
          </a:p>
        </p:txBody>
      </p:sp>
      <p:sp>
        <p:nvSpPr>
          <p:cNvPr id="6" name="Text Box 4"/>
          <p:cNvSpPr txBox="1">
            <a:spLocks noChangeArrowheads="1"/>
          </p:cNvSpPr>
          <p:nvPr/>
        </p:nvSpPr>
        <p:spPr bwMode="auto">
          <a:xfrm>
            <a:off x="8377874" y="3726764"/>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über 3  Jahre</a:t>
            </a:r>
          </a:p>
        </p:txBody>
      </p:sp>
      <p:sp>
        <p:nvSpPr>
          <p:cNvPr id="7" name="Rechteck 6">
            <a:extLst>
              <a:ext uri="{FF2B5EF4-FFF2-40B4-BE49-F238E27FC236}">
                <a16:creationId xmlns:a16="http://schemas.microsoft.com/office/drawing/2014/main" id="{1F8AB83E-378F-435D-8DA0-08CAA654C95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682550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Kurzfristige Arbeitslosigkeit</a:t>
            </a:r>
          </a:p>
        </p:txBody>
      </p:sp>
      <p:sp>
        <p:nvSpPr>
          <p:cNvPr id="137220" name="Text Box 3"/>
          <p:cNvSpPr txBox="1">
            <a:spLocks noChangeArrowheads="1"/>
          </p:cNvSpPr>
          <p:nvPr/>
        </p:nvSpPr>
        <p:spPr bwMode="auto">
          <a:xfrm>
            <a:off x="120825" y="869634"/>
            <a:ext cx="8781869"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Saisonale Arbeitslosigkeit:</a:t>
            </a:r>
          </a:p>
          <a:p>
            <a:pPr eaLnBrk="1" hangingPunct="1">
              <a:buFontTx/>
              <a:buChar char="•"/>
            </a:pPr>
            <a:r>
              <a:rPr lang="de-DE" dirty="0">
                <a:solidFill>
                  <a:schemeClr val="tx1"/>
                </a:solidFill>
              </a:rPr>
              <a:t> 	Produktionsschwankungen im Jahresverlauf z. B. in der Landwirtschaft </a:t>
            </a:r>
          </a:p>
          <a:p>
            <a:pPr eaLnBrk="1" hangingPunct="1">
              <a:buFontTx/>
              <a:buNone/>
            </a:pPr>
            <a:r>
              <a:rPr lang="de-DE" dirty="0">
                <a:solidFill>
                  <a:schemeClr val="tx1"/>
                </a:solidFill>
              </a:rPr>
              <a:t>		und Bauwirtschaft</a:t>
            </a:r>
          </a:p>
          <a:p>
            <a:pPr eaLnBrk="1" hangingPunct="1">
              <a:buFontTx/>
              <a:buChar char="•"/>
            </a:pPr>
            <a:r>
              <a:rPr lang="de-DE" dirty="0">
                <a:solidFill>
                  <a:schemeClr val="tx1"/>
                </a:solidFill>
              </a:rPr>
              <a:t> 	Nachfrageschwankungen im Jahresverlauf z. B. im Tourismus durch</a:t>
            </a:r>
          </a:p>
          <a:p>
            <a:pPr eaLnBrk="1" hangingPunct="1">
              <a:buFontTx/>
              <a:buNone/>
            </a:pPr>
            <a:r>
              <a:rPr lang="de-DE" dirty="0">
                <a:solidFill>
                  <a:schemeClr val="tx1"/>
                </a:solidFill>
              </a:rPr>
              <a:t>		Wetterlage und Schulferien</a:t>
            </a:r>
          </a:p>
          <a:p>
            <a:pPr marL="342900" indent="-342900" eaLnBrk="1" hangingPunct="1">
              <a:buFont typeface="Arial" panose="020B0604020202020204" pitchFamily="34" charset="0"/>
              <a:buChar char="•"/>
            </a:pPr>
            <a:r>
              <a:rPr lang="de-DE" dirty="0">
                <a:solidFill>
                  <a:schemeClr val="tx1"/>
                </a:solidFill>
              </a:rPr>
              <a:t>Einstellungszyklen</a:t>
            </a:r>
          </a:p>
          <a:p>
            <a:pPr eaLnBrk="1" hangingPunct="1"/>
            <a:endParaRPr lang="de-DE" dirty="0">
              <a:solidFill>
                <a:schemeClr val="tx1"/>
              </a:solidFill>
            </a:endParaRPr>
          </a:p>
          <a:p>
            <a:pPr eaLnBrk="1" hangingPunct="1"/>
            <a:endParaRPr lang="de-DE" dirty="0">
              <a:solidFill>
                <a:schemeClr val="tx1"/>
              </a:solidFill>
            </a:endParaRPr>
          </a:p>
          <a:p>
            <a:pPr eaLnBrk="1" hangingPunct="1"/>
            <a:r>
              <a:rPr lang="de-DE" b="1" dirty="0">
                <a:solidFill>
                  <a:schemeClr val="tx1"/>
                </a:solidFill>
              </a:rPr>
              <a:t>Friktionelle Arbeitslosigkeit:</a:t>
            </a:r>
          </a:p>
          <a:p>
            <a:pPr eaLnBrk="1" hangingPunct="1"/>
            <a:endParaRPr lang="de-DE" b="1" dirty="0">
              <a:solidFill>
                <a:schemeClr val="tx1"/>
              </a:solidFill>
            </a:endParaRPr>
          </a:p>
          <a:p>
            <a:pPr eaLnBrk="1" hangingPunct="1">
              <a:buFontTx/>
              <a:buChar char="•"/>
            </a:pPr>
            <a:r>
              <a:rPr lang="de-DE" dirty="0">
                <a:solidFill>
                  <a:schemeClr val="tx1"/>
                </a:solidFill>
              </a:rPr>
              <a:t> 	Unvollständige Information am Arbeitsmarkt verzögert die Vermittlung </a:t>
            </a:r>
          </a:p>
          <a:p>
            <a:pPr eaLnBrk="1" hangingPunct="1">
              <a:buFontTx/>
              <a:buNone/>
            </a:pPr>
            <a:r>
              <a:rPr lang="de-DE" dirty="0">
                <a:solidFill>
                  <a:schemeClr val="tx1"/>
                </a:solidFill>
              </a:rPr>
              <a:t>		von Arbeitsplätzen und Arbeitskräften, z. B. </a:t>
            </a:r>
          </a:p>
          <a:p>
            <a:pPr eaLnBrk="1" hangingPunct="1">
              <a:buFontTx/>
              <a:buNone/>
            </a:pPr>
            <a:r>
              <a:rPr lang="de-DE" dirty="0">
                <a:solidFill>
                  <a:schemeClr val="tx1"/>
                </a:solidFill>
              </a:rPr>
              <a:t>		– durch die Zeit für die Suche nach geeigneten Stellen bzw. Bewerbern</a:t>
            </a:r>
          </a:p>
          <a:p>
            <a:pPr eaLnBrk="1" hangingPunct="1">
              <a:buFontTx/>
              <a:buNone/>
            </a:pPr>
            <a:r>
              <a:rPr lang="de-DE" dirty="0">
                <a:solidFill>
                  <a:schemeClr val="tx1"/>
                </a:solidFill>
              </a:rPr>
              <a:t>		– fehlende Weitergabe freier Stellen an die Arbeitsagenturen</a:t>
            </a:r>
          </a:p>
          <a:p>
            <a:pPr eaLnBrk="1" hangingPunct="1"/>
            <a:endParaRPr lang="de-DE" dirty="0">
              <a:solidFill>
                <a:schemeClr val="tx1"/>
              </a:solidFill>
            </a:endParaRPr>
          </a:p>
        </p:txBody>
      </p:sp>
      <p:sp>
        <p:nvSpPr>
          <p:cNvPr id="5" name="Rechteck 4">
            <a:extLst>
              <a:ext uri="{FF2B5EF4-FFF2-40B4-BE49-F238E27FC236}">
                <a16:creationId xmlns:a16="http://schemas.microsoft.com/office/drawing/2014/main" id="{5B5D9D03-2113-46A4-A8A4-56CA1630EC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9177100"/>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2"/>
          <p:cNvSpPr>
            <a:spLocks noChangeArrowheads="1"/>
          </p:cNvSpPr>
          <p:nvPr/>
        </p:nvSpPr>
        <p:spPr bwMode="auto">
          <a:xfrm>
            <a:off x="4508992" y="0"/>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Mittel- und langfristige Arbeitslosigkeit</a:t>
            </a:r>
          </a:p>
        </p:txBody>
      </p:sp>
      <p:sp>
        <p:nvSpPr>
          <p:cNvPr id="138244" name="Text Box 3"/>
          <p:cNvSpPr txBox="1">
            <a:spLocks noChangeArrowheads="1"/>
          </p:cNvSpPr>
          <p:nvPr/>
        </p:nvSpPr>
        <p:spPr bwMode="auto">
          <a:xfrm>
            <a:off x="0" y="80650"/>
            <a:ext cx="9185564" cy="68655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Konjunkturelle Arbeitslosigkeit:</a:t>
            </a:r>
          </a:p>
          <a:p>
            <a:pPr eaLnBrk="1" hangingPunct="1">
              <a:buFontTx/>
              <a:buNone/>
            </a:pPr>
            <a:r>
              <a:rPr lang="de-DE" dirty="0">
                <a:solidFill>
                  <a:schemeClr val="tx1"/>
                </a:solidFill>
              </a:rPr>
              <a:t>Konjunkturelle Schwankungen können zu einer Unterauslastung des </a:t>
            </a:r>
          </a:p>
          <a:p>
            <a:pPr eaLnBrk="1" hangingPunct="1">
              <a:buFontTx/>
              <a:buNone/>
            </a:pPr>
            <a:r>
              <a:rPr lang="de-DE" dirty="0">
                <a:solidFill>
                  <a:schemeClr val="tx1"/>
                </a:solidFill>
              </a:rPr>
              <a:t>Produktionspotenzials führen </a:t>
            </a:r>
            <a:r>
              <a:rPr lang="de-DE" dirty="0">
                <a:solidFill>
                  <a:schemeClr val="tx1"/>
                </a:solidFill>
                <a:cs typeface="Times New Roman" pitchFamily="18" charset="0"/>
              </a:rPr>
              <a:t>→ dadurch kommt es zu einem Rückgang der</a:t>
            </a:r>
          </a:p>
          <a:p>
            <a:pPr eaLnBrk="1" hangingPunct="1">
              <a:buFontTx/>
              <a:buNone/>
            </a:pPr>
            <a:r>
              <a:rPr lang="de-DE">
                <a:solidFill>
                  <a:schemeClr val="tx1"/>
                </a:solidFill>
                <a:cs typeface="Times New Roman" pitchFamily="18" charset="0"/>
              </a:rPr>
              <a:t>Arbeitsnachfrage</a:t>
            </a:r>
          </a:p>
          <a:p>
            <a:pPr eaLnBrk="1" hangingPunct="1"/>
            <a:endParaRPr lang="de-DE">
              <a:solidFill>
                <a:schemeClr val="tx1"/>
              </a:solidFill>
            </a:endParaRPr>
          </a:p>
          <a:p>
            <a:pPr eaLnBrk="1" hangingPunct="1"/>
            <a:r>
              <a:rPr lang="de-DE" b="1">
                <a:solidFill>
                  <a:schemeClr val="tx1"/>
                </a:solidFill>
              </a:rPr>
              <a:t>Strukturelle </a:t>
            </a:r>
            <a:r>
              <a:rPr lang="de-DE" b="1" dirty="0">
                <a:solidFill>
                  <a:schemeClr val="tx1"/>
                </a:solidFill>
              </a:rPr>
              <a:t>Arbeitslosigkeit:</a:t>
            </a:r>
          </a:p>
          <a:p>
            <a:pPr eaLnBrk="1" hangingPunct="1"/>
            <a:endParaRPr lang="de-DE" b="1" dirty="0">
              <a:solidFill>
                <a:schemeClr val="tx1"/>
              </a:solidFill>
            </a:endParaRPr>
          </a:p>
          <a:p>
            <a:pPr eaLnBrk="1" hangingPunct="1">
              <a:buFontTx/>
              <a:buChar char="•"/>
            </a:pPr>
            <a:r>
              <a:rPr lang="de-DE" dirty="0">
                <a:solidFill>
                  <a:schemeClr val="tx1"/>
                </a:solidFill>
              </a:rPr>
              <a:t> Sektoraler Strukturwandel, z. B. durch Gesetzesänderungen (Energiewende)</a:t>
            </a:r>
          </a:p>
          <a:p>
            <a:pPr eaLnBrk="1" hangingPunct="1">
              <a:buFontTx/>
              <a:buNone/>
            </a:pPr>
            <a:r>
              <a:rPr lang="de-DE" dirty="0">
                <a:solidFill>
                  <a:schemeClr val="tx1"/>
                </a:solidFill>
              </a:rPr>
              <a:t>            					</a:t>
            </a:r>
            <a:r>
              <a:rPr lang="de-DE">
                <a:solidFill>
                  <a:schemeClr val="tx1"/>
                </a:solidFill>
              </a:rPr>
              <a:t>   → </a:t>
            </a:r>
            <a:r>
              <a:rPr lang="de-DE" dirty="0">
                <a:solidFill>
                  <a:schemeClr val="tx1"/>
                </a:solidFill>
              </a:rPr>
              <a:t>Wegfall von Arbeitsplätzen in </a:t>
            </a:r>
            <a:r>
              <a:rPr lang="de-DE">
                <a:solidFill>
                  <a:schemeClr val="tx1"/>
                </a:solidFill>
              </a:rPr>
              <a:t>der Atomindustrie</a:t>
            </a:r>
          </a:p>
          <a:p>
            <a:pPr eaLnBrk="1" hangingPunct="1">
              <a:buFontTx/>
              <a:buNone/>
            </a:pPr>
            <a:r>
              <a:rPr lang="de-DE">
                <a:solidFill>
                  <a:schemeClr val="tx1"/>
                </a:solidFill>
              </a:rPr>
              <a:t>                                               und Kohleindustrie</a:t>
            </a:r>
          </a:p>
          <a:p>
            <a:pPr eaLnBrk="1" hangingPunct="1">
              <a:buFontTx/>
              <a:buNone/>
            </a:pPr>
            <a:r>
              <a:rPr lang="de-DE">
                <a:solidFill>
                  <a:schemeClr val="tx1"/>
                </a:solidFill>
              </a:rPr>
              <a:t>                                         →  Grundlegende Veränderungen im                                              </a:t>
            </a:r>
          </a:p>
          <a:p>
            <a:pPr eaLnBrk="1" hangingPunct="1">
              <a:buFontTx/>
              <a:buNone/>
            </a:pPr>
            <a:r>
              <a:rPr lang="de-DE">
                <a:solidFill>
                  <a:schemeClr val="tx1"/>
                </a:solidFill>
              </a:rPr>
              <a:t>                                               Automobilsektor, der deutschen Kernindustrie</a:t>
            </a:r>
            <a:endParaRPr lang="de-DE" dirty="0">
              <a:solidFill>
                <a:schemeClr val="tx1"/>
              </a:solidFill>
            </a:endParaRPr>
          </a:p>
          <a:p>
            <a:pPr eaLnBrk="1" hangingPunct="1">
              <a:buFontTx/>
              <a:buChar char="•"/>
            </a:pPr>
            <a:endParaRPr lang="de-DE" dirty="0">
              <a:solidFill>
                <a:schemeClr val="tx1"/>
              </a:solidFill>
            </a:endParaRPr>
          </a:p>
          <a:p>
            <a:pPr eaLnBrk="1" hangingPunct="1">
              <a:buFontTx/>
              <a:buChar char="•"/>
            </a:pPr>
            <a:r>
              <a:rPr lang="de-DE" dirty="0">
                <a:solidFill>
                  <a:schemeClr val="tx1"/>
                </a:solidFill>
              </a:rPr>
              <a:t> Technologischer Wandel, z. B. </a:t>
            </a:r>
            <a:r>
              <a:rPr lang="de-DE">
                <a:solidFill>
                  <a:schemeClr val="tx1"/>
                </a:solidFill>
              </a:rPr>
              <a:t>Rationalisierungsmaßnahmen und Ersetzung </a:t>
            </a:r>
          </a:p>
          <a:p>
            <a:pPr eaLnBrk="1" hangingPunct="1"/>
            <a:r>
              <a:rPr lang="de-DE">
                <a:solidFill>
                  <a:schemeClr val="tx1"/>
                </a:solidFill>
              </a:rPr>
              <a:t>                                  von Arbeit durch Kapital durch den Einsatz von </a:t>
            </a:r>
          </a:p>
          <a:p>
            <a:pPr eaLnBrk="1" hangingPunct="1"/>
            <a:r>
              <a:rPr lang="de-DE">
                <a:solidFill>
                  <a:schemeClr val="tx1"/>
                </a:solidFill>
              </a:rPr>
              <a:t>                                  Robotern, KI und Digitalierung im Produktionsprozess</a:t>
            </a:r>
            <a:endParaRPr lang="de-DE" dirty="0">
              <a:solidFill>
                <a:schemeClr val="tx1"/>
              </a:solidFill>
            </a:endParaRPr>
          </a:p>
          <a:p>
            <a:pPr eaLnBrk="1" hangingPunct="1">
              <a:buFontTx/>
              <a:buChar char="•"/>
            </a:pPr>
            <a:endParaRPr lang="de-DE" dirty="0">
              <a:solidFill>
                <a:schemeClr val="tx1"/>
              </a:solidFill>
            </a:endParaRPr>
          </a:p>
          <a:p>
            <a:pPr eaLnBrk="1" hangingPunct="1">
              <a:buFontTx/>
              <a:buChar char="•"/>
            </a:pPr>
            <a:r>
              <a:rPr lang="de-DE" dirty="0">
                <a:solidFill>
                  <a:schemeClr val="tx1"/>
                </a:solidFill>
              </a:rPr>
              <a:t> Regionale bzw. qualifikatorische Diskrepanz zwischen Arbeitsangebot und</a:t>
            </a:r>
          </a:p>
          <a:p>
            <a:pPr eaLnBrk="1" hangingPunct="1">
              <a:buFontTx/>
              <a:buNone/>
            </a:pPr>
            <a:r>
              <a:rPr lang="de-DE" dirty="0">
                <a:solidFill>
                  <a:schemeClr val="tx1"/>
                </a:solidFill>
              </a:rPr>
              <a:t>  Nachfrage, z.B. durch demographischen Wandel oder fehlende Industrien           	  im ländlichen Raum </a:t>
            </a:r>
          </a:p>
        </p:txBody>
      </p:sp>
      <p:sp>
        <p:nvSpPr>
          <p:cNvPr id="6" name="Rechteck 5">
            <a:extLst>
              <a:ext uri="{FF2B5EF4-FFF2-40B4-BE49-F238E27FC236}">
                <a16:creationId xmlns:a16="http://schemas.microsoft.com/office/drawing/2014/main" id="{ABFC2558-8065-48C2-9ED2-88FDCE233C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13187908"/>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Verdeckte Arbeitslosigkeit</a:t>
            </a:r>
          </a:p>
        </p:txBody>
      </p:sp>
      <p:sp>
        <p:nvSpPr>
          <p:cNvPr id="139268" name="Text Box 3"/>
          <p:cNvSpPr txBox="1">
            <a:spLocks noChangeArrowheads="1"/>
          </p:cNvSpPr>
          <p:nvPr/>
        </p:nvSpPr>
        <p:spPr bwMode="auto">
          <a:xfrm>
            <a:off x="1919289" y="1223964"/>
            <a:ext cx="7559675" cy="41571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b="1">
              <a:solidFill>
                <a:srgbClr val="000000"/>
              </a:solidFill>
            </a:endParaRPr>
          </a:p>
          <a:p>
            <a:pPr eaLnBrk="1" hangingPunct="1">
              <a:buClrTx/>
              <a:buFontTx/>
              <a:buChar char="•"/>
            </a:pPr>
            <a:r>
              <a:rPr lang="de-DE" sz="2400">
                <a:solidFill>
                  <a:srgbClr val="000000"/>
                </a:solidFill>
              </a:rPr>
              <a:t> 	Teilnehmer an Qualifizierungsmaßnahmen</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Vorruhestand</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Kurzarbeit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vorübergehend arbeitsunfähig erkrankt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Arbeitsbeschaffungsmaßnahmen </a:t>
            </a:r>
          </a:p>
          <a:p>
            <a:pPr eaLnBrk="1" hangingPunct="1">
              <a:buClrTx/>
              <a:buFontTx/>
              <a:buNone/>
            </a:pPr>
            <a:endParaRPr lang="de-DE" sz="2400">
              <a:solidFill>
                <a:srgbClr val="000000"/>
              </a:solidFill>
            </a:endParaRPr>
          </a:p>
        </p:txBody>
      </p:sp>
      <p:sp>
        <p:nvSpPr>
          <p:cNvPr id="4" name="Rechteck 3">
            <a:extLst>
              <a:ext uri="{FF2B5EF4-FFF2-40B4-BE49-F238E27FC236}">
                <a16:creationId xmlns:a16="http://schemas.microsoft.com/office/drawing/2014/main" id="{97A614EA-25C5-473B-AFF4-092B52AC409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34520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ChangeArrowheads="1"/>
          </p:cNvSpPr>
          <p:nvPr/>
        </p:nvSpPr>
        <p:spPr bwMode="auto">
          <a:xfrm>
            <a:off x="2089881" y="48046"/>
            <a:ext cx="73083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Angemessenes stetiges Wirtschaftswachstum</a:t>
            </a:r>
          </a:p>
        </p:txBody>
      </p:sp>
      <p:sp>
        <p:nvSpPr>
          <p:cNvPr id="478211" name="Text Box 3"/>
          <p:cNvSpPr txBox="1">
            <a:spLocks noChangeArrowheads="1"/>
          </p:cNvSpPr>
          <p:nvPr/>
        </p:nvSpPr>
        <p:spPr bwMode="auto">
          <a:xfrm>
            <a:off x="552202" y="290319"/>
            <a:ext cx="10160608" cy="37878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sz="2000" u="sng" dirty="0">
                <a:solidFill>
                  <a:schemeClr val="tx1"/>
                </a:solidFill>
              </a:rPr>
              <a:t>Indikatoren</a:t>
            </a:r>
          </a:p>
          <a:p>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Bruttoinlandsprodukts</a:t>
            </a:r>
          </a:p>
          <a:p>
            <a:pPr>
              <a:buFontTx/>
              <a:buNone/>
            </a:pPr>
            <a:r>
              <a:rPr lang="de-DE" sz="2000" dirty="0">
                <a:solidFill>
                  <a:schemeClr val="tx1"/>
                </a:solidFill>
              </a:rPr>
              <a:t>		d.h. eine Veränderung der gesamtwirtschaftlichen Leistung bereinigt um die </a:t>
            </a:r>
            <a:r>
              <a:rPr lang="de-DE" sz="2000">
                <a:solidFill>
                  <a:schemeClr val="tx1"/>
                </a:solidFill>
              </a:rPr>
              <a:t>reine Preisentwicklung</a:t>
            </a:r>
            <a:endParaRPr lang="de-DE" sz="2000" dirty="0">
              <a:solidFill>
                <a:schemeClr val="tx1"/>
              </a:solidFill>
            </a:endParaRPr>
          </a:p>
          <a:p>
            <a:pPr>
              <a:buFontTx/>
              <a:buChar char="•"/>
            </a:pPr>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Pro-Kopf-Einkommens</a:t>
            </a:r>
          </a:p>
          <a:p>
            <a:pPr>
              <a:buFontTx/>
              <a:buNone/>
            </a:pPr>
            <a:r>
              <a:rPr lang="de-DE" sz="2000" dirty="0">
                <a:solidFill>
                  <a:schemeClr val="tx1"/>
                </a:solidFill>
              </a:rPr>
              <a:t>		d.h. eine Bereinigung um das Bevölkerungswachstum in der betrachteten Periode</a:t>
            </a:r>
          </a:p>
          <a:p>
            <a:endParaRPr lang="de-DE" sz="2000" dirty="0">
              <a:solidFill>
                <a:schemeClr val="tx1"/>
              </a:solidFill>
            </a:endParaRPr>
          </a:p>
          <a:p>
            <a:r>
              <a:rPr lang="de-DE" sz="2000" dirty="0">
                <a:solidFill>
                  <a:schemeClr val="tx1"/>
                </a:solidFill>
                <a:cs typeface="Times New Roman" pitchFamily="18" charset="0"/>
              </a:rPr>
              <a:t>→	</a:t>
            </a:r>
            <a:r>
              <a:rPr lang="de-DE" sz="2000" dirty="0">
                <a:solidFill>
                  <a:schemeClr val="tx1"/>
                </a:solidFill>
              </a:rPr>
              <a:t>In entwickelten Volkswirtschaften kann man eine 1%-3% Zunahme dieser Indikatoren als angemessen bezeichnen. Zudem ist von allzu großen konjunkturellen Schwankungen im Zeitverlauf abzusehen</a:t>
            </a:r>
          </a:p>
        </p:txBody>
      </p:sp>
      <p:sp>
        <p:nvSpPr>
          <p:cNvPr id="10" name="Textfeld 9"/>
          <p:cNvSpPr txBox="1"/>
          <p:nvPr/>
        </p:nvSpPr>
        <p:spPr>
          <a:xfrm>
            <a:off x="28650" y="6531017"/>
            <a:ext cx="2313063" cy="237246"/>
          </a:xfrm>
          <a:prstGeom prst="rect">
            <a:avLst/>
          </a:prstGeom>
          <a:noFill/>
        </p:spPr>
        <p:txBody>
          <a:bodyPr wrap="square" rtlCol="0">
            <a:noAutofit/>
          </a:bodyPr>
          <a:lstStyle/>
          <a:p>
            <a:r>
              <a:rPr lang="de-DE" sz="1400" dirty="0"/>
              <a:t>Quelle: IMF</a:t>
            </a:r>
          </a:p>
        </p:txBody>
      </p:sp>
      <p:sp>
        <p:nvSpPr>
          <p:cNvPr id="18" name="Rechteck 17">
            <a:extLst>
              <a:ext uri="{FF2B5EF4-FFF2-40B4-BE49-F238E27FC236}">
                <a16:creationId xmlns:a16="http://schemas.microsoft.com/office/drawing/2014/main" id="{6E26D9F9-CEC4-4F93-ACE7-A6F04CEC94E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9C1AE8D9-FC99-4E31-88E8-74204C3D6026}"/>
              </a:ext>
            </a:extLst>
          </p:cNvPr>
          <p:cNvPicPr>
            <a:picLocks noChangeAspect="1"/>
          </p:cNvPicPr>
          <p:nvPr/>
        </p:nvPicPr>
        <p:blipFill>
          <a:blip r:embed="rId3"/>
          <a:stretch>
            <a:fillRect/>
          </a:stretch>
        </p:blipFill>
        <p:spPr>
          <a:xfrm>
            <a:off x="1384638" y="3976053"/>
            <a:ext cx="6047756" cy="2792210"/>
          </a:xfrm>
          <a:prstGeom prst="rect">
            <a:avLst/>
          </a:prstGeom>
        </p:spPr>
      </p:pic>
    </p:spTree>
    <p:extLst>
      <p:ext uri="{BB962C8B-B14F-4D97-AF65-F5344CB8AC3E}">
        <p14:creationId xmlns:p14="http://schemas.microsoft.com/office/powerpoint/2010/main" val="4097701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2"/>
          <p:cNvSpPr>
            <a:spLocks noChangeArrowheads="1"/>
          </p:cNvSpPr>
          <p:nvPr/>
        </p:nvSpPr>
        <p:spPr bwMode="auto">
          <a:xfrm>
            <a:off x="1759527" y="223372"/>
            <a:ext cx="960812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Verdeckte Arbeitslosigkeit (stille Reserve)in Deutschland</a:t>
            </a:r>
          </a:p>
        </p:txBody>
      </p:sp>
      <p:sp>
        <p:nvSpPr>
          <p:cNvPr id="140293" name="Text Box 4"/>
          <p:cNvSpPr txBox="1">
            <a:spLocks noChangeArrowheads="1"/>
          </p:cNvSpPr>
          <p:nvPr/>
        </p:nvSpPr>
        <p:spPr bwMode="auto">
          <a:xfrm>
            <a:off x="1611313" y="6235701"/>
            <a:ext cx="997389"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IAB</a:t>
            </a:r>
          </a:p>
        </p:txBody>
      </p:sp>
      <p:sp>
        <p:nvSpPr>
          <p:cNvPr id="6" name="Rechteck 5">
            <a:extLst>
              <a:ext uri="{FF2B5EF4-FFF2-40B4-BE49-F238E27FC236}">
                <a16:creationId xmlns:a16="http://schemas.microsoft.com/office/drawing/2014/main" id="{94B5F575-FEDF-473A-ADBC-0EFD9018348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EF9E7F9F-3913-98E4-8599-89AF874D8AE6}"/>
              </a:ext>
            </a:extLst>
          </p:cNvPr>
          <p:cNvPicPr>
            <a:picLocks noChangeAspect="1"/>
          </p:cNvPicPr>
          <p:nvPr/>
        </p:nvPicPr>
        <p:blipFill>
          <a:blip r:embed="rId3"/>
          <a:stretch>
            <a:fillRect/>
          </a:stretch>
        </p:blipFill>
        <p:spPr>
          <a:xfrm>
            <a:off x="188635" y="963543"/>
            <a:ext cx="8245601" cy="5043852"/>
          </a:xfrm>
          <a:prstGeom prst="rect">
            <a:avLst/>
          </a:prstGeom>
        </p:spPr>
      </p:pic>
    </p:spTree>
    <p:extLst>
      <p:ext uri="{BB962C8B-B14F-4D97-AF65-F5344CB8AC3E}">
        <p14:creationId xmlns:p14="http://schemas.microsoft.com/office/powerpoint/2010/main" val="58756752"/>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2"/>
          <p:cNvSpPr>
            <a:spLocks noChangeArrowheads="1"/>
          </p:cNvSpPr>
          <p:nvPr/>
        </p:nvSpPr>
        <p:spPr bwMode="auto">
          <a:xfrm>
            <a:off x="2360122" y="-3498"/>
            <a:ext cx="749046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Entwicklungen am Arbeitsmarkt in Deutschland</a:t>
            </a:r>
          </a:p>
        </p:txBody>
      </p:sp>
      <p:sp>
        <p:nvSpPr>
          <p:cNvPr id="141316" name="Text Box 3"/>
          <p:cNvSpPr txBox="1">
            <a:spLocks noChangeArrowheads="1"/>
          </p:cNvSpPr>
          <p:nvPr/>
        </p:nvSpPr>
        <p:spPr bwMode="auto">
          <a:xfrm>
            <a:off x="744677" y="122101"/>
            <a:ext cx="95077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BA</a:t>
            </a:r>
          </a:p>
        </p:txBody>
      </p:sp>
      <p:sp>
        <p:nvSpPr>
          <p:cNvPr id="13" name="Rechteck 12">
            <a:extLst>
              <a:ext uri="{FF2B5EF4-FFF2-40B4-BE49-F238E27FC236}">
                <a16:creationId xmlns:a16="http://schemas.microsoft.com/office/drawing/2014/main" id="{0F9DDD67-7BFF-48D7-9B6E-55056BB135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F6216082-EDCA-47F7-A16D-6184854F1AFD}"/>
              </a:ext>
            </a:extLst>
          </p:cNvPr>
          <p:cNvPicPr>
            <a:picLocks noChangeAspect="1"/>
          </p:cNvPicPr>
          <p:nvPr/>
        </p:nvPicPr>
        <p:blipFill>
          <a:blip r:embed="rId3"/>
          <a:stretch>
            <a:fillRect/>
          </a:stretch>
        </p:blipFill>
        <p:spPr>
          <a:xfrm>
            <a:off x="254171" y="555445"/>
            <a:ext cx="8101807" cy="4955893"/>
          </a:xfrm>
          <a:prstGeom prst="rect">
            <a:avLst/>
          </a:prstGeom>
        </p:spPr>
      </p:pic>
    </p:spTree>
    <p:extLst>
      <p:ext uri="{BB962C8B-B14F-4D97-AF65-F5344CB8AC3E}">
        <p14:creationId xmlns:p14="http://schemas.microsoft.com/office/powerpoint/2010/main" val="1015750586"/>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ChangeArrowheads="1"/>
          </p:cNvSpPr>
          <p:nvPr/>
        </p:nvSpPr>
        <p:spPr bwMode="auto">
          <a:xfrm>
            <a:off x="4392613" y="261126"/>
            <a:ext cx="58039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t>Außenwirtschaftliches Gleichgewicht </a:t>
            </a:r>
          </a:p>
        </p:txBody>
      </p:sp>
      <p:sp>
        <p:nvSpPr>
          <p:cNvPr id="490499" name="Text Box 3"/>
          <p:cNvSpPr txBox="1">
            <a:spLocks noChangeArrowheads="1"/>
          </p:cNvSpPr>
          <p:nvPr/>
        </p:nvSpPr>
        <p:spPr bwMode="auto">
          <a:xfrm>
            <a:off x="589429" y="570941"/>
            <a:ext cx="9144000" cy="6003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lgn="ctr"/>
            <a:r>
              <a:rPr lang="de-DE" b="1" u="sng" dirty="0">
                <a:solidFill>
                  <a:schemeClr val="tx1"/>
                </a:solidFill>
              </a:rPr>
              <a:t>Es gibt keine allgemein akzeptierte Definition!</a:t>
            </a:r>
          </a:p>
          <a:p>
            <a:endParaRPr lang="de-DE" sz="2000" u="sng" dirty="0">
              <a:solidFill>
                <a:schemeClr val="tx1"/>
              </a:solidFill>
            </a:endParaRPr>
          </a:p>
          <a:p>
            <a:r>
              <a:rPr lang="de-DE" sz="2000" dirty="0">
                <a:solidFill>
                  <a:schemeClr val="tx1"/>
                </a:solidFill>
              </a:rPr>
              <a:t>	Dieses Ziel ist aus der Historie heraus zu verstehen, dass Deutschland in den 1960er</a:t>
            </a:r>
          </a:p>
          <a:p>
            <a:r>
              <a:rPr lang="de-DE" sz="2000" dirty="0">
                <a:solidFill>
                  <a:schemeClr val="tx1"/>
                </a:solidFill>
              </a:rPr>
              <a:t>und 1970er Jahren sich im System fester Wechselkurse befand. Das Ziel bedeutete</a:t>
            </a:r>
          </a:p>
          <a:p>
            <a:r>
              <a:rPr lang="de-DE" sz="2000" dirty="0">
                <a:solidFill>
                  <a:schemeClr val="tx1"/>
                </a:solidFill>
              </a:rPr>
              <a:t>damit vornehmlich dieses System durch die Außenwirtschaftsbeziehungen nicht zu</a:t>
            </a:r>
          </a:p>
          <a:p>
            <a:r>
              <a:rPr lang="de-DE" sz="2000" dirty="0">
                <a:solidFill>
                  <a:schemeClr val="tx1"/>
                </a:solidFill>
              </a:rPr>
              <a:t>gefährden </a:t>
            </a:r>
          </a:p>
          <a:p>
            <a:r>
              <a:rPr lang="de-DE" sz="2000" dirty="0">
                <a:solidFill>
                  <a:schemeClr val="tx1"/>
                </a:solidFill>
              </a:rPr>
              <a:t>	</a:t>
            </a:r>
          </a:p>
          <a:p>
            <a:r>
              <a:rPr lang="de-DE" sz="2000" dirty="0">
                <a:solidFill>
                  <a:schemeClr val="tx1"/>
                </a:solidFill>
              </a:rPr>
              <a:t>	</a:t>
            </a:r>
            <a:r>
              <a:rPr lang="de-DE" sz="2000" dirty="0">
                <a:solidFill>
                  <a:schemeClr val="tx1"/>
                </a:solidFill>
                <a:cs typeface="Times New Roman" pitchFamily="18" charset="0"/>
              </a:rPr>
              <a:t>→ Zusammenbruch von </a:t>
            </a:r>
            <a:r>
              <a:rPr lang="de-DE" sz="2000" dirty="0" err="1">
                <a:solidFill>
                  <a:schemeClr val="tx1"/>
                </a:solidFill>
                <a:cs typeface="Times New Roman" pitchFamily="18" charset="0"/>
              </a:rPr>
              <a:t>Bretton</a:t>
            </a:r>
            <a:r>
              <a:rPr lang="de-DE" sz="2000" dirty="0">
                <a:solidFill>
                  <a:schemeClr val="tx1"/>
                </a:solidFill>
                <a:cs typeface="Times New Roman" pitchFamily="18" charset="0"/>
              </a:rPr>
              <a:t> Woods 1973</a:t>
            </a:r>
          </a:p>
          <a:p>
            <a:endParaRPr lang="de-DE" sz="2000" dirty="0">
              <a:solidFill>
                <a:schemeClr val="tx1"/>
              </a:solidFill>
              <a:cs typeface="Times New Roman" pitchFamily="18" charset="0"/>
            </a:endParaRPr>
          </a:p>
          <a:p>
            <a:r>
              <a:rPr lang="de-DE" sz="2000" u="sng" dirty="0">
                <a:solidFill>
                  <a:schemeClr val="tx1"/>
                </a:solidFill>
                <a:cs typeface="Times New Roman" pitchFamily="18" charset="0"/>
              </a:rPr>
              <a:t>Andere Interpretationen:</a:t>
            </a:r>
          </a:p>
          <a:p>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Handelsbilanz (Warenverkehr)</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Leistungsbilanz</a:t>
            </a:r>
          </a:p>
          <a:p>
            <a:pPr marL="0" indent="0"/>
            <a:r>
              <a:rPr lang="de-DE" sz="2000" dirty="0">
                <a:solidFill>
                  <a:schemeClr val="tx1"/>
                </a:solidFill>
                <a:cs typeface="Times New Roman" pitchFamily="18" charset="0"/>
              </a:rPr>
              <a:t>		(Handelsbilanz + Dienstleistungen + Erwerbs- und 							 		Vermögenseinkommen + laufende Übertragungen)</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rPr>
              <a:t>Geringe Störanfälligkeit der Binnenwirtschaft durch</a:t>
            </a:r>
          </a:p>
          <a:p>
            <a:pPr marL="0" indent="0"/>
            <a:r>
              <a:rPr lang="de-DE" sz="2000" dirty="0">
                <a:solidFill>
                  <a:schemeClr val="tx1"/>
                </a:solidFill>
              </a:rPr>
              <a:t>		außenwirtschaftliche Einflüsse </a:t>
            </a:r>
            <a:endParaRPr lang="de-DE" sz="2000" dirty="0">
              <a:solidFill>
                <a:schemeClr val="tx1"/>
              </a:solidFill>
              <a:cs typeface="Times New Roman" pitchFamily="18" charset="0"/>
            </a:endParaRPr>
          </a:p>
        </p:txBody>
      </p:sp>
      <p:sp>
        <p:nvSpPr>
          <p:cNvPr id="4" name="Rechteck 3">
            <a:extLst>
              <a:ext uri="{FF2B5EF4-FFF2-40B4-BE49-F238E27FC236}">
                <a16:creationId xmlns:a16="http://schemas.microsoft.com/office/drawing/2014/main" id="{4CF4B963-FD5A-4FC1-A9E5-30EE496765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9499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ChangeArrowheads="1"/>
          </p:cNvSpPr>
          <p:nvPr/>
        </p:nvSpPr>
        <p:spPr bwMode="auto">
          <a:xfrm>
            <a:off x="2383831" y="147463"/>
            <a:ext cx="8084634"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Außenwirtschaftliche Beziehungen Deutschland</a:t>
            </a:r>
          </a:p>
        </p:txBody>
      </p:sp>
      <p:sp>
        <p:nvSpPr>
          <p:cNvPr id="492547" name="Text Box 3"/>
          <p:cNvSpPr txBox="1">
            <a:spLocks noChangeArrowheads="1"/>
          </p:cNvSpPr>
          <p:nvPr/>
        </p:nvSpPr>
        <p:spPr bwMode="auto">
          <a:xfrm>
            <a:off x="253212" y="475918"/>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
        <p:nvSpPr>
          <p:cNvPr id="7" name="Rectangle 2">
            <a:extLst>
              <a:ext uri="{FF2B5EF4-FFF2-40B4-BE49-F238E27FC236}">
                <a16:creationId xmlns:a16="http://schemas.microsoft.com/office/drawing/2014/main" id="{7777CE9F-27D6-4CBC-AAE9-B18CEBD83964}"/>
              </a:ext>
            </a:extLst>
          </p:cNvPr>
          <p:cNvSpPr>
            <a:spLocks noChangeArrowheads="1"/>
          </p:cNvSpPr>
          <p:nvPr/>
        </p:nvSpPr>
        <p:spPr bwMode="auto">
          <a:xfrm>
            <a:off x="142015" y="727626"/>
            <a:ext cx="3606529"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Wechselkurs Euro – Dollar</a:t>
            </a:r>
          </a:p>
        </p:txBody>
      </p:sp>
      <p:sp>
        <p:nvSpPr>
          <p:cNvPr id="10" name="Rectangle 2">
            <a:extLst>
              <a:ext uri="{FF2B5EF4-FFF2-40B4-BE49-F238E27FC236}">
                <a16:creationId xmlns:a16="http://schemas.microsoft.com/office/drawing/2014/main" id="{7777CE9F-27D6-4CBC-AAE9-B18CEBD83964}"/>
              </a:ext>
            </a:extLst>
          </p:cNvPr>
          <p:cNvSpPr>
            <a:spLocks noChangeArrowheads="1"/>
          </p:cNvSpPr>
          <p:nvPr/>
        </p:nvSpPr>
        <p:spPr bwMode="auto">
          <a:xfrm>
            <a:off x="3995527" y="571729"/>
            <a:ext cx="4253345" cy="648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Handelsbilanz</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(Waren)</a:t>
            </a:r>
          </a:p>
        </p:txBody>
      </p:sp>
      <p:sp>
        <p:nvSpPr>
          <p:cNvPr id="11" name="Rechteck 10">
            <a:extLst>
              <a:ext uri="{FF2B5EF4-FFF2-40B4-BE49-F238E27FC236}">
                <a16:creationId xmlns:a16="http://schemas.microsoft.com/office/drawing/2014/main" id="{85244E58-D99C-4C6D-90EB-CD551CADE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B9B224F8-B82C-4525-9154-36A10A0E354F}"/>
              </a:ext>
            </a:extLst>
          </p:cNvPr>
          <p:cNvPicPr>
            <a:picLocks noChangeAspect="1"/>
          </p:cNvPicPr>
          <p:nvPr/>
        </p:nvPicPr>
        <p:blipFill>
          <a:blip r:embed="rId3"/>
          <a:stretch>
            <a:fillRect/>
          </a:stretch>
        </p:blipFill>
        <p:spPr>
          <a:xfrm>
            <a:off x="132269" y="1207960"/>
            <a:ext cx="7471111" cy="3247661"/>
          </a:xfrm>
          <a:prstGeom prst="rect">
            <a:avLst/>
          </a:prstGeom>
        </p:spPr>
      </p:pic>
    </p:spTree>
    <p:extLst>
      <p:ext uri="{BB962C8B-B14F-4D97-AF65-F5344CB8AC3E}">
        <p14:creationId xmlns:p14="http://schemas.microsoft.com/office/powerpoint/2010/main" val="3290053577"/>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1"/>
          <p:cNvSpPr>
            <a:spLocks noChangeArrowheads="1"/>
          </p:cNvSpPr>
          <p:nvPr/>
        </p:nvSpPr>
        <p:spPr bwMode="auto">
          <a:xfrm>
            <a:off x="2486722" y="215753"/>
            <a:ext cx="770979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Außenwirtschaftliche Verflechtungen: Zahlungsbilanz</a:t>
            </a:r>
          </a:p>
        </p:txBody>
      </p:sp>
      <p:sp>
        <p:nvSpPr>
          <p:cNvPr id="102404" name="Text Box 2"/>
          <p:cNvSpPr txBox="1">
            <a:spLocks noChangeArrowheads="1"/>
          </p:cNvSpPr>
          <p:nvPr/>
        </p:nvSpPr>
        <p:spPr bwMode="auto">
          <a:xfrm>
            <a:off x="872939" y="826434"/>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u="sng" dirty="0">
                <a:solidFill>
                  <a:srgbClr val="000000"/>
                </a:solidFill>
              </a:rPr>
              <a:t>Definition:</a:t>
            </a:r>
          </a:p>
          <a:p>
            <a:pPr eaLnBrk="1" hangingPunct="1">
              <a:buFontTx/>
              <a:buNone/>
            </a:pPr>
            <a:r>
              <a:rPr lang="de-DE" sz="2400" dirty="0">
                <a:solidFill>
                  <a:srgbClr val="000000"/>
                </a:solidFill>
              </a:rPr>
              <a:t>Die Zahlungsbilanz ist die systematische Aufzeichnung </a:t>
            </a:r>
          </a:p>
          <a:p>
            <a:pPr eaLnBrk="1" hangingPunct="1">
              <a:buFontTx/>
              <a:buNone/>
            </a:pPr>
            <a:r>
              <a:rPr lang="de-DE" sz="2400" dirty="0">
                <a:solidFill>
                  <a:srgbClr val="000000"/>
                </a:solidFill>
              </a:rPr>
              <a:t>wirtschaftlicher Vorgänge zwischen Inländern und Ausländern </a:t>
            </a:r>
          </a:p>
          <a:p>
            <a:pPr eaLnBrk="1" hangingPunct="1">
              <a:buFontTx/>
              <a:buNone/>
            </a:pPr>
            <a:r>
              <a:rPr lang="de-DE" sz="2400" dirty="0">
                <a:solidFill>
                  <a:srgbClr val="000000"/>
                </a:solidFill>
              </a:rPr>
              <a:t>innerhalb einer Periode (meist ein Jahr)</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Die Zahlungsbilanz basiert auf dem Prinzip der </a:t>
            </a:r>
          </a:p>
          <a:p>
            <a:pPr eaLnBrk="1" hangingPunct="1">
              <a:buFontTx/>
              <a:buNone/>
            </a:pPr>
            <a:r>
              <a:rPr lang="de-DE" sz="2400" dirty="0">
                <a:solidFill>
                  <a:srgbClr val="000000"/>
                </a:solidFill>
              </a:rPr>
              <a:t>doppelten Buchführung</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u="sng" dirty="0">
                <a:solidFill>
                  <a:srgbClr val="000000"/>
                </a:solidFill>
              </a:rPr>
              <a:t>Achtung:</a:t>
            </a:r>
            <a:r>
              <a:rPr lang="de-DE" sz="2400" dirty="0">
                <a:solidFill>
                  <a:srgbClr val="000000"/>
                </a:solidFill>
              </a:rPr>
              <a:t> 	</a:t>
            </a:r>
          </a:p>
          <a:p>
            <a:pPr eaLnBrk="1" hangingPunct="1">
              <a:buFontTx/>
              <a:buNone/>
            </a:pPr>
            <a:r>
              <a:rPr lang="de-DE" sz="2400" dirty="0">
                <a:solidFill>
                  <a:srgbClr val="000000"/>
                </a:solidFill>
              </a:rPr>
              <a:t>Die Zahlungsbilanz erfasst mit den innerhalb eines Zeitraums </a:t>
            </a:r>
          </a:p>
          <a:p>
            <a:pPr eaLnBrk="1" hangingPunct="1">
              <a:buFontTx/>
              <a:buNone/>
            </a:pPr>
            <a:r>
              <a:rPr lang="de-DE" sz="2400" dirty="0">
                <a:solidFill>
                  <a:srgbClr val="000000"/>
                </a:solidFill>
              </a:rPr>
              <a:t>vollzogenen Transaktionen </a:t>
            </a:r>
            <a:r>
              <a:rPr lang="de-DE" sz="2400" u="sng" dirty="0">
                <a:solidFill>
                  <a:srgbClr val="000000"/>
                </a:solidFill>
              </a:rPr>
              <a:t>Stromgrößen</a:t>
            </a:r>
            <a:r>
              <a:rPr lang="de-DE" sz="2400" dirty="0">
                <a:solidFill>
                  <a:srgbClr val="000000"/>
                </a:solidFill>
              </a:rPr>
              <a:t> und nicht, wie </a:t>
            </a:r>
          </a:p>
          <a:p>
            <a:pPr eaLnBrk="1" hangingPunct="1">
              <a:buFontTx/>
              <a:buNone/>
            </a:pPr>
            <a:r>
              <a:rPr lang="de-DE" sz="2400" dirty="0">
                <a:solidFill>
                  <a:srgbClr val="000000"/>
                </a:solidFill>
              </a:rPr>
              <a:t>normalerweise in einer Bilanz, </a:t>
            </a:r>
            <a:r>
              <a:rPr lang="de-DE" sz="2400" u="sng" dirty="0">
                <a:solidFill>
                  <a:srgbClr val="000000"/>
                </a:solidFill>
              </a:rPr>
              <a:t>Bestandsgrößen</a:t>
            </a:r>
            <a:r>
              <a:rPr lang="de-DE" sz="2400" dirty="0">
                <a:solidFill>
                  <a:srgbClr val="000000"/>
                </a:solidFill>
              </a:rPr>
              <a:t>			</a:t>
            </a:r>
            <a:endParaRPr lang="de-DE" sz="2400" u="sng" dirty="0">
              <a:solidFill>
                <a:srgbClr val="000000"/>
              </a:solidFill>
            </a:endParaRPr>
          </a:p>
        </p:txBody>
      </p:sp>
      <p:sp>
        <p:nvSpPr>
          <p:cNvPr id="5" name="Rechteck 4">
            <a:extLst>
              <a:ext uri="{FF2B5EF4-FFF2-40B4-BE49-F238E27FC236}">
                <a16:creationId xmlns:a16="http://schemas.microsoft.com/office/drawing/2014/main" id="{4DF5A04E-E954-4DFA-A236-28E27E89E0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507136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Aufbau der Zahlungsbilanz</a:t>
            </a:r>
          </a:p>
        </p:txBody>
      </p:sp>
      <p:sp>
        <p:nvSpPr>
          <p:cNvPr id="103428" name="Text Box 2"/>
          <p:cNvSpPr txBox="1">
            <a:spLocks noChangeArrowheads="1"/>
          </p:cNvSpPr>
          <p:nvPr/>
        </p:nvSpPr>
        <p:spPr bwMode="auto">
          <a:xfrm>
            <a:off x="2640013" y="981075"/>
            <a:ext cx="338455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A. Leistungsbilanz</a:t>
            </a:r>
          </a:p>
          <a:p>
            <a:pPr eaLnBrk="1" hangingPunct="1">
              <a:buFontTx/>
              <a:buChar char="•"/>
            </a:pPr>
            <a:endParaRPr lang="de-DE" sz="2000">
              <a:solidFill>
                <a:srgbClr val="000000"/>
              </a:solidFill>
            </a:endParaRPr>
          </a:p>
          <a:p>
            <a:pPr eaLnBrk="1" hangingPunct="1">
              <a:buFontTx/>
              <a:buChar char="•"/>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B. Vermögensübertragungen</a:t>
            </a:r>
          </a:p>
          <a:p>
            <a:pPr eaLnBrk="1" hangingPunct="1">
              <a:buFontTx/>
              <a:buNone/>
            </a:pPr>
            <a:endParaRPr lang="de-DE" sz="2000">
              <a:solidFill>
                <a:srgbClr val="000000"/>
              </a:solidFill>
            </a:endParaRPr>
          </a:p>
          <a:p>
            <a:pPr eaLnBrk="1" hangingPunct="1"/>
            <a:endParaRPr lang="de-DE" sz="2000">
              <a:solidFill>
                <a:srgbClr val="000000"/>
              </a:solidFill>
            </a:endParaRPr>
          </a:p>
          <a:p>
            <a:pPr eaLnBrk="1" hangingPunct="1"/>
            <a:endParaRPr lang="de-DE" sz="2000">
              <a:solidFill>
                <a:srgbClr val="000000"/>
              </a:solidFill>
            </a:endParaRPr>
          </a:p>
          <a:p>
            <a:pPr eaLnBrk="1" hangingPunct="1"/>
            <a:r>
              <a:rPr lang="de-DE" sz="2000">
                <a:solidFill>
                  <a:srgbClr val="000000"/>
                </a:solidFill>
              </a:rPr>
              <a:t>C. Kapitalbilanz</a:t>
            </a:r>
          </a:p>
          <a:p>
            <a:pPr eaLnBrk="1" hangingPunct="1">
              <a:buFontTx/>
              <a:buAutoNum type="arabicPeriod"/>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D. Restposten</a:t>
            </a:r>
          </a:p>
          <a:p>
            <a:pPr eaLnBrk="1" hangingPunct="1">
              <a:buFontTx/>
              <a:buNone/>
            </a:pPr>
            <a:r>
              <a:rPr lang="de-DE" sz="2400">
                <a:solidFill>
                  <a:srgbClr val="000000"/>
                </a:solidFill>
              </a:rPr>
              <a:t>		</a:t>
            </a:r>
          </a:p>
        </p:txBody>
      </p:sp>
      <p:sp>
        <p:nvSpPr>
          <p:cNvPr id="103429" name="Text Box 2"/>
          <p:cNvSpPr txBox="1">
            <a:spLocks noChangeArrowheads="1"/>
          </p:cNvSpPr>
          <p:nvPr/>
        </p:nvSpPr>
        <p:spPr bwMode="auto">
          <a:xfrm>
            <a:off x="6167438" y="1196976"/>
            <a:ext cx="3960812"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000">
                <a:solidFill>
                  <a:srgbClr val="000000"/>
                </a:solidFill>
              </a:rPr>
              <a:t>A1. Handelsbilanz</a:t>
            </a:r>
          </a:p>
          <a:p>
            <a:pPr eaLnBrk="1" hangingPunct="1">
              <a:buFontTx/>
              <a:buNone/>
            </a:pPr>
            <a:r>
              <a:rPr lang="de-DE" sz="2000">
                <a:solidFill>
                  <a:srgbClr val="000000"/>
                </a:solidFill>
              </a:rPr>
              <a:t>A2. Dienstleistungsbilanz</a:t>
            </a:r>
          </a:p>
          <a:p>
            <a:pPr eaLnBrk="1" hangingPunct="1">
              <a:buFontTx/>
              <a:buNone/>
            </a:pPr>
            <a:r>
              <a:rPr lang="de-DE" sz="2000">
                <a:solidFill>
                  <a:srgbClr val="000000"/>
                </a:solidFill>
              </a:rPr>
              <a:t>A3. Erwerbs- und Vermögenseinkommen</a:t>
            </a:r>
          </a:p>
          <a:p>
            <a:pPr eaLnBrk="1" hangingPunct="1">
              <a:buFontTx/>
              <a:buNone/>
            </a:pPr>
            <a:r>
              <a:rPr lang="de-DE" sz="2000">
                <a:solidFill>
                  <a:srgbClr val="000000"/>
                </a:solidFill>
              </a:rPr>
              <a:t>A4. Laufende Übertragungen</a:t>
            </a: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C1. Direktinvestitionen</a:t>
            </a:r>
          </a:p>
          <a:p>
            <a:pPr eaLnBrk="1" hangingPunct="1">
              <a:buFontTx/>
              <a:buNone/>
            </a:pPr>
            <a:r>
              <a:rPr lang="de-DE" sz="2000">
                <a:solidFill>
                  <a:srgbClr val="000000"/>
                </a:solidFill>
              </a:rPr>
              <a:t>C2. Wertpapierverkehr</a:t>
            </a:r>
          </a:p>
          <a:p>
            <a:pPr eaLnBrk="1" hangingPunct="1">
              <a:buFontTx/>
              <a:buNone/>
            </a:pPr>
            <a:r>
              <a:rPr lang="de-DE" sz="2000">
                <a:solidFill>
                  <a:srgbClr val="000000"/>
                </a:solidFill>
              </a:rPr>
              <a:t>C3. Kredite</a:t>
            </a:r>
          </a:p>
          <a:p>
            <a:pPr eaLnBrk="1" hangingPunct="1">
              <a:buFontTx/>
              <a:buNone/>
            </a:pPr>
            <a:r>
              <a:rPr lang="de-DE" sz="2000">
                <a:solidFill>
                  <a:srgbClr val="000000"/>
                </a:solidFill>
              </a:rPr>
              <a:t>C4. Devisenbilanz</a:t>
            </a:r>
          </a:p>
          <a:p>
            <a:pPr eaLnBrk="1" hangingPunct="1">
              <a:buFontTx/>
              <a:buNone/>
            </a:pPr>
            <a:endParaRPr lang="de-DE" sz="2000">
              <a:solidFill>
                <a:srgbClr val="000000"/>
              </a:solidFill>
            </a:endParaRPr>
          </a:p>
          <a:p>
            <a:pPr eaLnBrk="1" hangingPunct="1">
              <a:buFontTx/>
              <a:buNone/>
            </a:pPr>
            <a:r>
              <a:rPr lang="de-DE" sz="2400">
                <a:solidFill>
                  <a:srgbClr val="000000"/>
                </a:solidFill>
              </a:rPr>
              <a:t>		</a:t>
            </a:r>
          </a:p>
        </p:txBody>
      </p:sp>
      <p:sp>
        <p:nvSpPr>
          <p:cNvPr id="103430" name="Line 6"/>
          <p:cNvSpPr>
            <a:spLocks noChangeShapeType="1"/>
          </p:cNvSpPr>
          <p:nvPr/>
        </p:nvSpPr>
        <p:spPr bwMode="auto">
          <a:xfrm flipV="1">
            <a:off x="4800601" y="1412876"/>
            <a:ext cx="1439863"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1" name="Line 7"/>
          <p:cNvSpPr>
            <a:spLocks noChangeShapeType="1"/>
          </p:cNvSpPr>
          <p:nvPr/>
        </p:nvSpPr>
        <p:spPr bwMode="auto">
          <a:xfrm flipV="1">
            <a:off x="4800601" y="1700213"/>
            <a:ext cx="1439863"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2" name="Line 8"/>
          <p:cNvSpPr>
            <a:spLocks noChangeShapeType="1"/>
          </p:cNvSpPr>
          <p:nvPr/>
        </p:nvSpPr>
        <p:spPr bwMode="auto">
          <a:xfrm>
            <a:off x="4800601" y="1916114"/>
            <a:ext cx="14398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3" name="Line 9"/>
          <p:cNvSpPr>
            <a:spLocks noChangeShapeType="1"/>
          </p:cNvSpPr>
          <p:nvPr/>
        </p:nvSpPr>
        <p:spPr bwMode="auto">
          <a:xfrm>
            <a:off x="4800600" y="1989139"/>
            <a:ext cx="1366838"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4" name="Line 10"/>
          <p:cNvSpPr>
            <a:spLocks noChangeShapeType="1"/>
          </p:cNvSpPr>
          <p:nvPr/>
        </p:nvSpPr>
        <p:spPr bwMode="auto">
          <a:xfrm flipV="1">
            <a:off x="4656138" y="3862388"/>
            <a:ext cx="1439862"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5" name="Line 11"/>
          <p:cNvSpPr>
            <a:spLocks noChangeShapeType="1"/>
          </p:cNvSpPr>
          <p:nvPr/>
        </p:nvSpPr>
        <p:spPr bwMode="auto">
          <a:xfrm flipV="1">
            <a:off x="4656138" y="4149726"/>
            <a:ext cx="1439862"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6" name="Line 12"/>
          <p:cNvSpPr>
            <a:spLocks noChangeShapeType="1"/>
          </p:cNvSpPr>
          <p:nvPr/>
        </p:nvSpPr>
        <p:spPr bwMode="auto">
          <a:xfrm>
            <a:off x="4656138" y="4365626"/>
            <a:ext cx="14398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7" name="Line 13"/>
          <p:cNvSpPr>
            <a:spLocks noChangeShapeType="1"/>
          </p:cNvSpPr>
          <p:nvPr/>
        </p:nvSpPr>
        <p:spPr bwMode="auto">
          <a:xfrm>
            <a:off x="4656139" y="4438650"/>
            <a:ext cx="13668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 name="Rechteck 13">
            <a:extLst>
              <a:ext uri="{FF2B5EF4-FFF2-40B4-BE49-F238E27FC236}">
                <a16:creationId xmlns:a16="http://schemas.microsoft.com/office/drawing/2014/main" id="{97237BE1-85FD-42E4-A2AF-16DD140C264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83672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Buchungsübersicht der Zahlungsbilanz</a:t>
            </a:r>
          </a:p>
        </p:txBody>
      </p:sp>
      <p:sp>
        <p:nvSpPr>
          <p:cNvPr id="104452" name="Text Box 2"/>
          <p:cNvSpPr txBox="1">
            <a:spLocks noChangeArrowheads="1"/>
          </p:cNvSpPr>
          <p:nvPr/>
        </p:nvSpPr>
        <p:spPr bwMode="auto">
          <a:xfrm>
            <a:off x="1847851" y="981075"/>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400">
              <a:solidFill>
                <a:srgbClr val="000000"/>
              </a:solidFill>
            </a:endParaRPr>
          </a:p>
          <a:p>
            <a:pPr eaLnBrk="1" hangingPunct="1"/>
            <a:r>
              <a:rPr lang="de-DE" sz="2400">
                <a:solidFill>
                  <a:srgbClr val="000000"/>
                </a:solidFill>
              </a:rPr>
              <a:t>			</a:t>
            </a:r>
            <a:endParaRPr lang="de-DE" sz="2400" u="sng">
              <a:solidFill>
                <a:srgbClr val="000000"/>
              </a:solidFill>
            </a:endParaRPr>
          </a:p>
        </p:txBody>
      </p:sp>
      <p:pic>
        <p:nvPicPr>
          <p:cNvPr id="1044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00" y="1211166"/>
            <a:ext cx="8785225" cy="38084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4454" name="Rectangle 6"/>
          <p:cNvSpPr>
            <a:spLocks noChangeArrowheads="1"/>
          </p:cNvSpPr>
          <p:nvPr/>
        </p:nvSpPr>
        <p:spPr bwMode="auto">
          <a:xfrm>
            <a:off x="5810436" y="1457228"/>
            <a:ext cx="3024188" cy="2087562"/>
          </a:xfrm>
          <a:prstGeom prst="rect">
            <a:avLst/>
          </a:prstGeom>
          <a:noFill/>
          <a:ln w="50800">
            <a:solidFill>
              <a:srgbClr val="FF0000"/>
            </a:solidFill>
            <a:miter lim="800000"/>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 name="Rechteck 6">
            <a:extLst>
              <a:ext uri="{FF2B5EF4-FFF2-40B4-BE49-F238E27FC236}">
                <a16:creationId xmlns:a16="http://schemas.microsoft.com/office/drawing/2014/main" id="{A07F1934-69CF-45B8-8251-9CE2FBA4DE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464280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a:t>
            </a:r>
          </a:p>
        </p:txBody>
      </p:sp>
      <p:graphicFrame>
        <p:nvGraphicFramePr>
          <p:cNvPr id="1020932" name="Group 4"/>
          <p:cNvGraphicFramePr>
            <a:graphicFrameLocks noGrp="1"/>
          </p:cNvGraphicFramePr>
          <p:nvPr/>
        </p:nvGraphicFramePr>
        <p:xfrm>
          <a:off x="367926" y="1192361"/>
          <a:ext cx="9036050" cy="3929062"/>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751779">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Handelsbilanz </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Dienstleistungsbilanz</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Erwerbs- und Ver-mögenseinkommen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Laufende Übertragungen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7728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Verkauf eines Auto nach China</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a:ln>
                          <a:noFill/>
                        </a:ln>
                        <a:solidFill>
                          <a:srgbClr val="000000"/>
                        </a:solidFill>
                        <a:effectLst/>
                        <a:latin typeface="Arial" charset="0"/>
                      </a:endParaRP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Kauf einer Kamera aus Japan</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Ausgaben auf</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Auslandsreisen,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Einnahmen und</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Ausgaben bei</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Bankprovisionen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Einkünfte aus</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unselbstständiger </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Arbeit (Grenzgänger),</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Grenzüberschrei-  </a:t>
                      </a:r>
                      <a:r>
                        <a:rPr kumimoji="0" lang="de-DE" sz="1600" b="0" i="0" u="none" strike="noStrike" cap="none" normalizeH="0" baseline="0" dirty="0" err="1">
                          <a:ln>
                            <a:noFill/>
                          </a:ln>
                          <a:solidFill>
                            <a:srgbClr val="000000"/>
                          </a:solidFill>
                          <a:effectLst/>
                          <a:latin typeface="Arial" charset="0"/>
                        </a:rPr>
                        <a:t>tende</a:t>
                      </a:r>
                      <a:r>
                        <a:rPr kumimoji="0" lang="de-DE" sz="1600" b="0" i="0" u="none" strike="noStrike" cap="none" normalizeH="0" baseline="0" dirty="0">
                          <a:ln>
                            <a:noFill/>
                          </a:ln>
                          <a:solidFill>
                            <a:srgbClr val="000000"/>
                          </a:solidFill>
                          <a:effectLst/>
                          <a:latin typeface="Arial" charset="0"/>
                        </a:rPr>
                        <a:t> Zins- und Dividendenzahlungen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dirty="0">
                        <a:ln>
                          <a:noFill/>
                        </a:ln>
                        <a:solidFill>
                          <a:srgbClr val="000000"/>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Leistungen ohne Preis (z.B. Entwicklungshilfe)</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Überweisungen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von Gastarbeitern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5493" name="Text Box 21"/>
          <p:cNvSpPr txBox="1">
            <a:spLocks noChangeArrowheads="1"/>
          </p:cNvSpPr>
          <p:nvPr/>
        </p:nvSpPr>
        <p:spPr bwMode="auto">
          <a:xfrm>
            <a:off x="3895352" y="679598"/>
            <a:ext cx="2111375"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Leistungsbilanz</a:t>
            </a:r>
          </a:p>
        </p:txBody>
      </p:sp>
      <p:sp>
        <p:nvSpPr>
          <p:cNvPr id="6" name="Rechteck 5">
            <a:extLst>
              <a:ext uri="{FF2B5EF4-FFF2-40B4-BE49-F238E27FC236}">
                <a16:creationId xmlns:a16="http://schemas.microsoft.com/office/drawing/2014/main" id="{F7EF791F-5545-4756-A969-AF92E9F96F6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48371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a:t>
            </a:r>
          </a:p>
        </p:txBody>
      </p:sp>
      <p:graphicFrame>
        <p:nvGraphicFramePr>
          <p:cNvPr id="1022980" name="Group 4"/>
          <p:cNvGraphicFramePr>
            <a:graphicFrameLocks noGrp="1"/>
          </p:cNvGraphicFramePr>
          <p:nvPr/>
        </p:nvGraphicFramePr>
        <p:xfrm>
          <a:off x="487642" y="1343399"/>
          <a:ext cx="9036050" cy="3114675"/>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86377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Direktinvestitionen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Wertpapierverkehr</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Kredite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Devisenbilanz</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5089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Beteiligung an aus- ländischenUnternehmen(Anteil &gt;10%)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Erwerb von Staatsanleihen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Finanzderivate (Kreditausfallver-sicherugen, CDS)</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Termingeschäfte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Internationaler Kreditverkehr zwischen Banken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endParaRPr kumimoji="0" lang="de-DE" sz="1600" b="0" i="0" u="none" strike="noStrike" cap="none" normalizeH="0" baseline="0" dirty="0">
                        <a:ln>
                          <a:noFill/>
                        </a:ln>
                        <a:solidFill>
                          <a:srgbClr val="000000"/>
                        </a:solidFill>
                        <a:effectLst/>
                        <a:latin typeface="Arial"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Veränderungen der Goldreserven und Währungsreserven der Zentralbank</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6517" name="Text Box 21"/>
          <p:cNvSpPr txBox="1">
            <a:spLocks noChangeArrowheads="1"/>
          </p:cNvSpPr>
          <p:nvPr/>
        </p:nvSpPr>
        <p:spPr bwMode="auto">
          <a:xfrm>
            <a:off x="4049992" y="830636"/>
            <a:ext cx="182245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Kapitalbilanz</a:t>
            </a:r>
          </a:p>
        </p:txBody>
      </p:sp>
      <p:sp>
        <p:nvSpPr>
          <p:cNvPr id="6" name="Rechteck 5">
            <a:extLst>
              <a:ext uri="{FF2B5EF4-FFF2-40B4-BE49-F238E27FC236}">
                <a16:creationId xmlns:a16="http://schemas.microsoft.com/office/drawing/2014/main" id="{A0CEE2A2-3E97-4C5A-8A54-CC1CA2BA49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2271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1"/>
          <p:cNvSpPr>
            <a:spLocks noChangeArrowheads="1"/>
          </p:cNvSpPr>
          <p:nvPr/>
        </p:nvSpPr>
        <p:spPr bwMode="auto">
          <a:xfrm>
            <a:off x="4392613" y="21734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III</a:t>
            </a:r>
          </a:p>
        </p:txBody>
      </p:sp>
      <p:sp>
        <p:nvSpPr>
          <p:cNvPr id="107524" name="Text Box 2"/>
          <p:cNvSpPr txBox="1">
            <a:spLocks noChangeArrowheads="1"/>
          </p:cNvSpPr>
          <p:nvPr/>
        </p:nvSpPr>
        <p:spPr bwMode="auto">
          <a:xfrm>
            <a:off x="824753" y="1365546"/>
            <a:ext cx="9144000" cy="417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dirty="0">
                <a:solidFill>
                  <a:srgbClr val="000000"/>
                </a:solidFill>
              </a:rPr>
              <a:t>Vermögens-		Unentgeltliche Leistungen, die die Vermögensposition</a:t>
            </a:r>
          </a:p>
          <a:p>
            <a:pPr eaLnBrk="1" hangingPunct="1">
              <a:buFontTx/>
              <a:buNone/>
            </a:pPr>
            <a:r>
              <a:rPr lang="de-DE" sz="2400" dirty="0" err="1">
                <a:solidFill>
                  <a:srgbClr val="000000"/>
                </a:solidFill>
              </a:rPr>
              <a:t>übertragungen</a:t>
            </a:r>
            <a:r>
              <a:rPr lang="de-DE" sz="2400" dirty="0">
                <a:solidFill>
                  <a:srgbClr val="000000"/>
                </a:solidFill>
              </a:rPr>
              <a:t>:	eines Landes betreffen. 								</a:t>
            </a:r>
          </a:p>
          <a:p>
            <a:pPr eaLnBrk="1" hangingPunct="1">
              <a:buFontTx/>
              <a:buNone/>
            </a:pPr>
            <a:r>
              <a:rPr lang="de-DE" sz="2400" dirty="0">
                <a:solidFill>
                  <a:srgbClr val="000000"/>
                </a:solidFill>
              </a:rPr>
              <a:t>							z. B. Erbschaften, Schuldenerlass</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Restposten:		Nicht erfasste oder nicht meldepflichtige Transaktion </a:t>
            </a:r>
          </a:p>
          <a:p>
            <a:pPr eaLnBrk="1" hangingPunct="1">
              <a:buFontTx/>
              <a:buNone/>
            </a:pPr>
            <a:r>
              <a:rPr lang="de-DE" sz="2400" dirty="0">
                <a:solidFill>
                  <a:srgbClr val="000000"/>
                </a:solidFill>
              </a:rPr>
              <a:t>							sowie Messfehler </a:t>
            </a:r>
          </a:p>
          <a:p>
            <a:pPr eaLnBrk="1" hangingPunct="1">
              <a:buFontTx/>
              <a:buNone/>
            </a:pPr>
            <a:r>
              <a:rPr lang="de-DE" sz="2400" dirty="0">
                <a:solidFill>
                  <a:srgbClr val="000000"/>
                </a:solidFill>
              </a:rPr>
              <a:t>						</a:t>
            </a:r>
            <a:r>
              <a:rPr lang="de-DE" sz="2400" dirty="0">
                <a:solidFill>
                  <a:srgbClr val="000000"/>
                </a:solidFill>
                <a:cs typeface="Times New Roman" pitchFamily="18" charset="0"/>
              </a:rPr>
              <a:t>→</a:t>
            </a:r>
            <a:r>
              <a:rPr lang="de-DE" sz="2400" dirty="0">
                <a:solidFill>
                  <a:srgbClr val="000000"/>
                </a:solidFill>
              </a:rPr>
              <a:t>	buchhalterischer Posten zum Ausgleich von</a:t>
            </a:r>
          </a:p>
          <a:p>
            <a:pPr eaLnBrk="1" hangingPunct="1">
              <a:buFontTx/>
              <a:buNone/>
            </a:pPr>
            <a:r>
              <a:rPr lang="de-DE" sz="2400" dirty="0">
                <a:solidFill>
                  <a:srgbClr val="000000"/>
                </a:solidFill>
              </a:rPr>
              <a:t>							Soll und Haben</a:t>
            </a:r>
          </a:p>
          <a:p>
            <a:pPr eaLnBrk="1" hangingPunct="1">
              <a:buFontTx/>
              <a:buNone/>
            </a:pPr>
            <a:r>
              <a:rPr lang="de-DE" sz="2400" dirty="0">
                <a:solidFill>
                  <a:srgbClr val="000000"/>
                </a:solidFill>
              </a:rPr>
              <a:t>								 </a:t>
            </a:r>
          </a:p>
        </p:txBody>
      </p:sp>
      <p:sp>
        <p:nvSpPr>
          <p:cNvPr id="5" name="Rechteck 4">
            <a:extLst>
              <a:ext uri="{FF2B5EF4-FFF2-40B4-BE49-F238E27FC236}">
                <a16:creationId xmlns:a16="http://schemas.microsoft.com/office/drawing/2014/main" id="{2B5E4D1E-7453-46A2-A240-7EDC29C44FC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12198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9397" y="104181"/>
            <a:ext cx="7761950" cy="744941"/>
          </a:xfrm>
          <a:prstGeom prst="rect">
            <a:avLst/>
          </a:prstGeom>
          <a:noFill/>
          <a:ln>
            <a:noFill/>
          </a:ln>
        </p:spPr>
        <p:txBody>
          <a:bodyPr lIns="81646" tIns="40823" rIns="81646" bIns="40823" anchor="ctr" anchorCtr="1"/>
          <a:lstStyle/>
          <a:p>
            <a:r>
              <a:rPr lang="de-DE" sz="2800" b="1" dirty="0"/>
              <a:t>Nominales und reales Wirtschaftswachstum</a:t>
            </a:r>
          </a:p>
        </p:txBody>
      </p:sp>
      <p:sp>
        <p:nvSpPr>
          <p:cNvPr id="7" name="Text Box 3"/>
          <p:cNvSpPr txBox="1">
            <a:spLocks noChangeArrowheads="1"/>
          </p:cNvSpPr>
          <p:nvPr/>
        </p:nvSpPr>
        <p:spPr bwMode="auto">
          <a:xfrm>
            <a:off x="22649" y="1207972"/>
            <a:ext cx="8995797"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Die relative Veränderung des nominalen BIP gegenüber der Vorperiode (Vorjahr)</a:t>
            </a:r>
          </a:p>
        </p:txBody>
      </p:sp>
      <p:sp>
        <p:nvSpPr>
          <p:cNvPr id="8" name="Text Box 3"/>
          <p:cNvSpPr txBox="1">
            <a:spLocks noChangeArrowheads="1"/>
          </p:cNvSpPr>
          <p:nvPr/>
        </p:nvSpPr>
        <p:spPr bwMode="auto">
          <a:xfrm>
            <a:off x="87749" y="2681586"/>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aufgrund von Preisänderungen</a:t>
            </a:r>
          </a:p>
        </p:txBody>
      </p:sp>
      <p:sp>
        <p:nvSpPr>
          <p:cNvPr id="9" name="Text Box 3"/>
          <p:cNvSpPr txBox="1">
            <a:spLocks noChangeArrowheads="1"/>
          </p:cNvSpPr>
          <p:nvPr/>
        </p:nvSpPr>
        <p:spPr bwMode="auto">
          <a:xfrm>
            <a:off x="4856426" y="2710432"/>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der Produktionsmenge</a:t>
            </a:r>
          </a:p>
        </p:txBody>
      </p:sp>
      <p:sp>
        <p:nvSpPr>
          <p:cNvPr id="10" name="Text Box 3"/>
          <p:cNvSpPr txBox="1">
            <a:spLocks noChangeArrowheads="1"/>
          </p:cNvSpPr>
          <p:nvPr/>
        </p:nvSpPr>
        <p:spPr bwMode="auto">
          <a:xfrm>
            <a:off x="22650" y="4212892"/>
            <a:ext cx="8213674" cy="23017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400" dirty="0">
                <a:solidFill>
                  <a:srgbClr val="000000"/>
                </a:solidFill>
              </a:rPr>
              <a:t>Um den Effekt von Preisänderungen auszuschließen, wird das </a:t>
            </a:r>
            <a:r>
              <a:rPr lang="de-DE" altLang="de-DE" sz="2400" b="1" dirty="0">
                <a:solidFill>
                  <a:srgbClr val="000000"/>
                </a:solidFill>
              </a:rPr>
              <a:t>reale BIP </a:t>
            </a:r>
            <a:r>
              <a:rPr lang="de-DE" altLang="de-DE" sz="2400" dirty="0">
                <a:solidFill>
                  <a:srgbClr val="000000"/>
                </a:solidFill>
              </a:rPr>
              <a:t>mithilfe der Preise des Vorjahres berechnet.</a:t>
            </a:r>
          </a:p>
          <a:p>
            <a:pPr algn="ctr" eaLnBrk="1" hangingPunct="1">
              <a:buClrTx/>
            </a:pPr>
            <a:endParaRPr lang="de-DE" altLang="de-DE" sz="2400" dirty="0">
              <a:solidFill>
                <a:srgbClr val="000000"/>
              </a:solidFill>
            </a:endParaRPr>
          </a:p>
          <a:p>
            <a:pPr algn="ctr" eaLnBrk="1" hangingPunct="1">
              <a:buClrTx/>
            </a:pPr>
            <a:r>
              <a:rPr lang="de-DE" altLang="de-DE" sz="2400" dirty="0">
                <a:solidFill>
                  <a:srgbClr val="000000"/>
                </a:solidFill>
              </a:rPr>
              <a:t>Denn ein wertmäßiger Anstieg des BIP allein aufgrund von Preissteigerungen stellt keine Erhöhung der Wirtschaftsleistung bzw. einen Wohlstandszuwachs dar</a:t>
            </a:r>
          </a:p>
        </p:txBody>
      </p:sp>
      <p:cxnSp>
        <p:nvCxnSpPr>
          <p:cNvPr id="4" name="Gerade Verbindung mit Pfeil 3"/>
          <p:cNvCxnSpPr/>
          <p:nvPr/>
        </p:nvCxnSpPr>
        <p:spPr>
          <a:xfrm flipH="1">
            <a:off x="2635399" y="207549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a:off x="5193035" y="2104346"/>
            <a:ext cx="1231176" cy="475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5488274" y="357795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a:off x="2691271" y="3527383"/>
            <a:ext cx="1119966"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hteck 16">
            <a:extLst>
              <a:ext uri="{FF2B5EF4-FFF2-40B4-BE49-F238E27FC236}">
                <a16:creationId xmlns:a16="http://schemas.microsoft.com/office/drawing/2014/main" id="{9E95A176-E50B-4E1F-B2CC-304C7C647C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8038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Weitere kodifizierte wirtschaftspolitische Ziele</a:t>
            </a:r>
          </a:p>
        </p:txBody>
      </p:sp>
      <p:sp>
        <p:nvSpPr>
          <p:cNvPr id="7" name="Text Box 3"/>
          <p:cNvSpPr txBox="1">
            <a:spLocks noChangeArrowheads="1"/>
          </p:cNvSpPr>
          <p:nvPr/>
        </p:nvSpPr>
        <p:spPr bwMode="auto">
          <a:xfrm>
            <a:off x="0" y="1958341"/>
            <a:ext cx="12192000" cy="20401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57200" indent="-457200" eaLnBrk="1" hangingPunct="1">
              <a:buClrTx/>
              <a:buFont typeface="Arial" panose="020B0604020202020204" pitchFamily="34" charset="0"/>
              <a:buChar char="•"/>
            </a:pPr>
            <a:r>
              <a:rPr lang="de-DE" altLang="de-DE" sz="2540" dirty="0">
                <a:solidFill>
                  <a:srgbClr val="000000"/>
                </a:solidFill>
              </a:rPr>
              <a:t>Verteilungsziel:			Gleichartige Lebensverhältnisse (Art. 72 Satz 2 GG)</a:t>
            </a:r>
          </a:p>
          <a:p>
            <a:pPr eaLnBrk="1" hangingPunct="1">
              <a:buClrTx/>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Umweltschutz:			Erhalt der natürlichen Lebensgrundlagen (Art. 20a GG)</a:t>
            </a:r>
          </a:p>
          <a:p>
            <a:pPr marL="457200" indent="-457200" eaLnBrk="1" hangingPunct="1">
              <a:buClrTx/>
              <a:buFont typeface="Arial" panose="020B0604020202020204" pitchFamily="34" charset="0"/>
              <a:buChar char="•"/>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Konsolidierungsziel:	Schuldenbremse (Art. 109 Satz 3 GG)</a:t>
            </a:r>
          </a:p>
        </p:txBody>
      </p:sp>
      <p:sp>
        <p:nvSpPr>
          <p:cNvPr id="5" name="Rechteck 4">
            <a:extLst>
              <a:ext uri="{FF2B5EF4-FFF2-40B4-BE49-F238E27FC236}">
                <a16:creationId xmlns:a16="http://schemas.microsoft.com/office/drawing/2014/main" id="{5F877DE5-4533-4413-853C-FE51D45EA8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054528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Verteilungsziel</a:t>
            </a:r>
          </a:p>
        </p:txBody>
      </p:sp>
      <p:sp>
        <p:nvSpPr>
          <p:cNvPr id="7" name="Text Box 3"/>
          <p:cNvSpPr txBox="1">
            <a:spLocks noChangeArrowheads="1"/>
          </p:cNvSpPr>
          <p:nvPr/>
        </p:nvSpPr>
        <p:spPr bwMode="auto">
          <a:xfrm>
            <a:off x="401279" y="1127088"/>
            <a:ext cx="9653873"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72 Satz 2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(2) Auf den Gebieten des Artikels 74 Abs. 1 Nr. 4, 7, 11, 13, 15, 19a, 20, 22, 25 und 26 hat der Bund das Gesetzgebungsrecht, wenn und soweit die Herstellung gleichwertiger Lebensverhältnisse im Bundesgebiet oder die Wahrung der Rechts- oder Wirtschaftseinheit im gesamtstaatlichen Interesse eine bundesgesetzliche Regelung erforderlich macht.</a:t>
            </a:r>
          </a:p>
        </p:txBody>
      </p:sp>
      <p:sp>
        <p:nvSpPr>
          <p:cNvPr id="4" name="Rechteck 3"/>
          <p:cNvSpPr/>
          <p:nvPr/>
        </p:nvSpPr>
        <p:spPr>
          <a:xfrm>
            <a:off x="1714500" y="4691121"/>
            <a:ext cx="8229600" cy="523220"/>
          </a:xfrm>
          <a:prstGeom prst="rect">
            <a:avLst/>
          </a:prstGeom>
        </p:spPr>
        <p:txBody>
          <a:bodyPr wrap="square">
            <a:spAutoFit/>
          </a:bodyPr>
          <a:lstStyle/>
          <a:p>
            <a:r>
              <a:rPr lang="de-DE" sz="1400" dirty="0"/>
              <a:t>Was genau darunter zu verstehen ist, bzw. wie dies umgesetzt werden soll, ist immer wieder eine der großen Kontroversen in der Wirtschaftspolitik</a:t>
            </a:r>
          </a:p>
        </p:txBody>
      </p:sp>
      <p:sp>
        <p:nvSpPr>
          <p:cNvPr id="5" name="Rechteck 4">
            <a:extLst>
              <a:ext uri="{FF2B5EF4-FFF2-40B4-BE49-F238E27FC236}">
                <a16:creationId xmlns:a16="http://schemas.microsoft.com/office/drawing/2014/main" id="{958F0681-487F-4E24-8AB6-CF9E3FA8C5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12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Umweltschutz</a:t>
            </a:r>
          </a:p>
        </p:txBody>
      </p:sp>
      <p:sp>
        <p:nvSpPr>
          <p:cNvPr id="7" name="Text Box 3"/>
          <p:cNvSpPr txBox="1">
            <a:spLocks noChangeArrowheads="1"/>
          </p:cNvSpPr>
          <p:nvPr/>
        </p:nvSpPr>
        <p:spPr bwMode="auto">
          <a:xfrm>
            <a:off x="1916163" y="1534594"/>
            <a:ext cx="8295271"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20a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Der Staat schützt auch in Verantwortung für die künftigen Generationen die natürlichen Lebensgrundlagen und die Tiere im Rahmen der verfassungsmäßigen Ordnung durch die Gesetzgebung und nach Maßgabe von Gesetz und Recht durch die vollziehende Gewalt und die Rechtsprechung.</a:t>
            </a:r>
          </a:p>
        </p:txBody>
      </p:sp>
      <p:sp>
        <p:nvSpPr>
          <p:cNvPr id="5" name="Rechteck 4">
            <a:extLst>
              <a:ext uri="{FF2B5EF4-FFF2-40B4-BE49-F238E27FC236}">
                <a16:creationId xmlns:a16="http://schemas.microsoft.com/office/drawing/2014/main" id="{83D772EB-1667-4EBC-8AF9-32CC2B39BC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68314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89835" y="37275"/>
            <a:ext cx="8190503" cy="464419"/>
          </a:xfrm>
          <a:prstGeom prst="rect">
            <a:avLst/>
          </a:prstGeom>
          <a:noFill/>
          <a:ln>
            <a:noFill/>
          </a:ln>
        </p:spPr>
        <p:txBody>
          <a:bodyPr lIns="81646" tIns="40823" rIns="81646" bIns="40823" anchor="ctr" anchorCtr="1"/>
          <a:lstStyle/>
          <a:p>
            <a:r>
              <a:rPr lang="de-DE" sz="2600" dirty="0"/>
              <a:t>Konsolidierungsziel</a:t>
            </a:r>
          </a:p>
        </p:txBody>
      </p:sp>
      <p:sp>
        <p:nvSpPr>
          <p:cNvPr id="7" name="Text Box 3"/>
          <p:cNvSpPr txBox="1">
            <a:spLocks noChangeArrowheads="1"/>
          </p:cNvSpPr>
          <p:nvPr/>
        </p:nvSpPr>
        <p:spPr bwMode="auto">
          <a:xfrm>
            <a:off x="0" y="374373"/>
            <a:ext cx="12192000" cy="3779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000" dirty="0">
                <a:solidFill>
                  <a:srgbClr val="000000"/>
                </a:solidFill>
              </a:rPr>
              <a:t>Art. 109 Satz 3 GG</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3) Die </a:t>
            </a:r>
            <a:r>
              <a:rPr lang="de-DE" altLang="de-DE" sz="2000" b="1" dirty="0">
                <a:solidFill>
                  <a:srgbClr val="000000"/>
                </a:solidFill>
              </a:rPr>
              <a:t>Haushalte</a:t>
            </a:r>
            <a:r>
              <a:rPr lang="de-DE" altLang="de-DE" sz="2000" dirty="0">
                <a:solidFill>
                  <a:srgbClr val="000000"/>
                </a:solidFill>
              </a:rPr>
              <a:t> von Bund und Ländern sind grundsätzlich </a:t>
            </a:r>
            <a:r>
              <a:rPr lang="de-DE" altLang="de-DE" sz="2000" b="1" dirty="0">
                <a:solidFill>
                  <a:srgbClr val="000000"/>
                </a:solidFill>
              </a:rPr>
              <a:t>ohne Einnahmen aus Krediten auszugleichen</a:t>
            </a:r>
            <a:r>
              <a:rPr lang="de-DE" altLang="de-DE" sz="2000" dirty="0">
                <a:solidFill>
                  <a:srgbClr val="000000"/>
                </a:solidFill>
              </a:rPr>
              <a:t>. Bund und Länder können Regelungen zur im Auf- und Abschwung symmetrischen Berücksichtigung der Auswirkungen einer von der Normallage abweichenden konjunkturellen Entwicklung sowie eine Ausnahmeregelung für </a:t>
            </a:r>
            <a:r>
              <a:rPr lang="de-DE" altLang="de-DE" sz="2000" b="1" dirty="0">
                <a:solidFill>
                  <a:srgbClr val="000000"/>
                </a:solidFill>
              </a:rPr>
              <a:t>Naturkatastrophen oder außergewöhnliche Notsituationen</a:t>
            </a:r>
            <a:r>
              <a:rPr lang="de-DE" altLang="de-DE" sz="2000" dirty="0">
                <a:solidFill>
                  <a:srgbClr val="000000"/>
                </a:solidFill>
              </a:rPr>
              <a:t>, die sich der Kontrolle des Staates entziehen und die staatliche Finanzlage erheblich beeinträchtigen, vorsehen. Für die Ausnahmeregelung ist eine entsprechende Tilgungsregelung vorzusehen. Die nähere Ausgestaltung regelt für den Haushalt des Bundes Artikel 115 mit der Maßgabe, dass Satz 1 entsprochen ist, wenn die </a:t>
            </a:r>
            <a:r>
              <a:rPr lang="de-DE" altLang="de-DE" sz="2000" b="1" dirty="0">
                <a:solidFill>
                  <a:srgbClr val="000000"/>
                </a:solidFill>
              </a:rPr>
              <a:t>Einnahmen aus Krediten 0,35 vom Hundert im Verhältnis zum nominalen Bruttoinlandsprodukt nicht überschreiten</a:t>
            </a:r>
            <a:r>
              <a:rPr lang="de-DE" altLang="de-DE" sz="2000" dirty="0">
                <a:solidFill>
                  <a:srgbClr val="000000"/>
                </a:solidFill>
              </a:rPr>
              <a:t>. Die nähere Ausgestaltung für die Haushalte der Länder regeln diese im Rahmen ihrer verfassungsrechtlichen Kompetenzen mit der Maßgabe, dass Satz 1 nur dann entsprochen ist, wenn keine Einnahmen aus Krediten zugelassen werden.</a:t>
            </a:r>
          </a:p>
        </p:txBody>
      </p:sp>
      <p:sp>
        <p:nvSpPr>
          <p:cNvPr id="13" name="Rechteck 12">
            <a:extLst>
              <a:ext uri="{FF2B5EF4-FFF2-40B4-BE49-F238E27FC236}">
                <a16:creationId xmlns:a16="http://schemas.microsoft.com/office/drawing/2014/main" id="{CC6FF2B0-C9F3-48C2-BA4F-91A9377FD90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1157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5" name="Textfeld 4">
            <a:extLst>
              <a:ext uri="{FF2B5EF4-FFF2-40B4-BE49-F238E27FC236}">
                <a16:creationId xmlns:a16="http://schemas.microsoft.com/office/drawing/2014/main" id="{3A14F6E1-ABD0-460B-9542-70CC99632247}"/>
              </a:ext>
            </a:extLst>
          </p:cNvPr>
          <p:cNvSpPr txBox="1"/>
          <p:nvPr/>
        </p:nvSpPr>
        <p:spPr>
          <a:xfrm>
            <a:off x="304054" y="158617"/>
            <a:ext cx="1787711" cy="284807"/>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de-DE" sz="1000" dirty="0" err="1">
                <a:latin typeface="Times New Roman" panose="02020603050405020304" pitchFamily="18" charset="0"/>
                <a:cs typeface="Times New Roman" panose="02020603050405020304" pitchFamily="18" charset="0"/>
              </a:rPr>
              <a:t>Destatis</a:t>
            </a:r>
            <a:r>
              <a:rPr lang="de-DE" sz="1000" dirty="0">
                <a:latin typeface="Times New Roman" panose="02020603050405020304" pitchFamily="18" charset="0"/>
                <a:cs typeface="Times New Roman" panose="02020603050405020304" pitchFamily="18" charset="0"/>
              </a:rPr>
              <a:t>, Bundesbank</a:t>
            </a:r>
          </a:p>
        </p:txBody>
      </p:sp>
      <p:sp>
        <p:nvSpPr>
          <p:cNvPr id="4" name="Textfeld 3">
            <a:extLst>
              <a:ext uri="{FF2B5EF4-FFF2-40B4-BE49-F238E27FC236}">
                <a16:creationId xmlns:a16="http://schemas.microsoft.com/office/drawing/2014/main" id="{5D4C3880-B67D-4928-A137-9595E9C885D6}"/>
              </a:ext>
            </a:extLst>
          </p:cNvPr>
          <p:cNvSpPr txBox="1"/>
          <p:nvPr/>
        </p:nvSpPr>
        <p:spPr>
          <a:xfrm>
            <a:off x="473793" y="4078403"/>
            <a:ext cx="3822632" cy="400110"/>
          </a:xfrm>
          <a:prstGeom prst="rect">
            <a:avLst/>
          </a:prstGeom>
          <a:noFill/>
        </p:spPr>
        <p:txBody>
          <a:bodyPr wrap="square" rtlCol="0">
            <a:spAutoFit/>
          </a:bodyPr>
          <a:lstStyle/>
          <a:p>
            <a:r>
              <a:rPr lang="de-DE" sz="1000" dirty="0"/>
              <a:t>Defizit:	Finanzierungssaldo des Staates in Relation</a:t>
            </a:r>
          </a:p>
          <a:p>
            <a:r>
              <a:rPr lang="de-DE" sz="1000" dirty="0"/>
              <a:t>	zum Bruttoinlandsprodukt</a:t>
            </a:r>
          </a:p>
        </p:txBody>
      </p:sp>
      <p:sp>
        <p:nvSpPr>
          <p:cNvPr id="7" name="Textfeld 6">
            <a:extLst>
              <a:ext uri="{FF2B5EF4-FFF2-40B4-BE49-F238E27FC236}">
                <a16:creationId xmlns:a16="http://schemas.microsoft.com/office/drawing/2014/main" id="{300E660F-7FF5-46BD-A65E-542C9FD0A2EE}"/>
              </a:ext>
            </a:extLst>
          </p:cNvPr>
          <p:cNvSpPr txBox="1"/>
          <p:nvPr/>
        </p:nvSpPr>
        <p:spPr>
          <a:xfrm>
            <a:off x="4712549" y="4095710"/>
            <a:ext cx="3500086" cy="400110"/>
          </a:xfrm>
          <a:prstGeom prst="rect">
            <a:avLst/>
          </a:prstGeom>
          <a:noFill/>
        </p:spPr>
        <p:txBody>
          <a:bodyPr wrap="square" rtlCol="0">
            <a:spAutoFit/>
          </a:bodyPr>
          <a:lstStyle/>
          <a:p>
            <a:r>
              <a:rPr lang="de-DE" sz="1000" dirty="0" err="1"/>
              <a:t>Schuldenstandsquote</a:t>
            </a:r>
            <a:r>
              <a:rPr lang="de-DE" sz="1000" dirty="0"/>
              <a:t> : Schulden des Staates in Relation</a:t>
            </a:r>
          </a:p>
          <a:p>
            <a:r>
              <a:rPr lang="de-DE" sz="1000" dirty="0"/>
              <a:t>	                        zum Bruttoinlandsprodukt</a:t>
            </a:r>
          </a:p>
        </p:txBody>
      </p:sp>
      <p:sp>
        <p:nvSpPr>
          <p:cNvPr id="21" name="Rechteck 20">
            <a:extLst>
              <a:ext uri="{FF2B5EF4-FFF2-40B4-BE49-F238E27FC236}">
                <a16:creationId xmlns:a16="http://schemas.microsoft.com/office/drawing/2014/main" id="{B6934B8E-538E-45C6-83DC-2031505CF4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A3A84915-E17E-D9DE-F6CC-488F0415FDF6}"/>
              </a:ext>
            </a:extLst>
          </p:cNvPr>
          <p:cNvPicPr>
            <a:picLocks noChangeAspect="1"/>
          </p:cNvPicPr>
          <p:nvPr/>
        </p:nvPicPr>
        <p:blipFill>
          <a:blip r:embed="rId2"/>
          <a:stretch>
            <a:fillRect/>
          </a:stretch>
        </p:blipFill>
        <p:spPr>
          <a:xfrm>
            <a:off x="0" y="450132"/>
            <a:ext cx="9487352" cy="3515812"/>
          </a:xfrm>
          <a:prstGeom prst="rect">
            <a:avLst/>
          </a:prstGeom>
        </p:spPr>
      </p:pic>
    </p:spTree>
    <p:extLst>
      <p:ext uri="{BB962C8B-B14F-4D97-AF65-F5344CB8AC3E}">
        <p14:creationId xmlns:p14="http://schemas.microsoft.com/office/powerpoint/2010/main" val="409389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91811" y="-1888"/>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Genaue Berechnung des realen BIP</a:t>
            </a:r>
            <a:endParaRPr sz="2540" dirty="0"/>
          </a:p>
        </p:txBody>
      </p:sp>
      <p:sp>
        <p:nvSpPr>
          <p:cNvPr id="7" name="Text Box 3"/>
          <p:cNvSpPr txBox="1">
            <a:spLocks noChangeArrowheads="1"/>
          </p:cNvSpPr>
          <p:nvPr/>
        </p:nvSpPr>
        <p:spPr bwMode="auto">
          <a:xfrm>
            <a:off x="488740" y="490135"/>
            <a:ext cx="7155193" cy="53487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Das reale BIP wird seit 2005 als Kettenindex berechnet (Achtung in vielen Leerbüchern und Erklärungen im web steht hier noch die alte Festpreisbasis als Erklärung!).</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Es beschreibt die Produktionsleistung zu konstanten Preisen des Vorjahres. Das Basisjahr t wird gleich Index</a:t>
            </a:r>
            <a:r>
              <a:rPr lang="de-DE" altLang="de-DE" sz="1800" baseline="-25000" dirty="0">
                <a:solidFill>
                  <a:srgbClr val="000000"/>
                </a:solidFill>
              </a:rPr>
              <a:t>real</a:t>
            </a:r>
            <a:r>
              <a:rPr lang="de-DE" altLang="de-DE" sz="1800" dirty="0">
                <a:solidFill>
                  <a:srgbClr val="000000"/>
                </a:solidFill>
              </a:rPr>
              <a:t>(t)=100 gesetzt und die Folgejahre ergeben sich dann rekursiv als</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BIP(t+1)	zu Preisen von t</a:t>
            </a:r>
          </a:p>
          <a:p>
            <a:pPr eaLnBrk="1" hangingPunct="1">
              <a:buClrTx/>
            </a:pPr>
            <a:r>
              <a:rPr lang="de-DE" altLang="de-DE" sz="1800" dirty="0">
                <a:solidFill>
                  <a:srgbClr val="000000"/>
                </a:solidFill>
              </a:rPr>
              <a:t>Index</a:t>
            </a:r>
            <a:r>
              <a:rPr lang="de-DE" altLang="de-DE" sz="1800" baseline="-25000" dirty="0">
                <a:solidFill>
                  <a:srgbClr val="000000"/>
                </a:solidFill>
              </a:rPr>
              <a:t>real</a:t>
            </a:r>
            <a:r>
              <a:rPr lang="de-DE" altLang="de-DE" sz="1800" dirty="0">
                <a:solidFill>
                  <a:srgbClr val="000000"/>
                </a:solidFill>
              </a:rPr>
              <a:t>(t+1)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BIP(t) zu Preisen von t</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(t)•X</a:t>
            </a:r>
            <a:r>
              <a:rPr lang="de-DE" altLang="de-DE" sz="1800" baseline="-25000" dirty="0">
                <a:solidFill>
                  <a:srgbClr val="000000"/>
                </a:solidFill>
              </a:rPr>
              <a:t>1</a:t>
            </a:r>
            <a:r>
              <a:rPr lang="de-DE" altLang="de-DE" sz="1800" dirty="0">
                <a:solidFill>
                  <a:srgbClr val="000000"/>
                </a:solidFill>
              </a:rPr>
              <a:t>(t+1)+P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(t+1)+…</a:t>
            </a:r>
          </a:p>
          <a:p>
            <a:pPr eaLnBrk="1" hangingPunct="1">
              <a:buClrTx/>
            </a:pPr>
            <a:r>
              <a:rPr lang="de-DE" altLang="de-DE" sz="1800" dirty="0">
                <a:solidFill>
                  <a:srgbClr val="000000"/>
                </a:solidFill>
              </a:rPr>
              <a:t>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 •X</a:t>
            </a:r>
            <a:r>
              <a:rPr lang="de-DE" altLang="de-DE" sz="1800" baseline="-25000" dirty="0">
                <a:solidFill>
                  <a:srgbClr val="000000"/>
                </a:solidFill>
              </a:rPr>
              <a:t>1</a:t>
            </a:r>
            <a:r>
              <a:rPr lang="de-DE" altLang="de-DE" sz="1800" dirty="0">
                <a:solidFill>
                  <a:srgbClr val="000000"/>
                </a:solidFill>
              </a:rPr>
              <a:t>(t)+P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a:t>
            </a:r>
          </a:p>
          <a:p>
            <a:pPr eaLnBrk="1" hangingPunct="1">
              <a:buClrTx/>
            </a:pPr>
            <a:endParaRPr lang="de-DE" altLang="de-DE" sz="1800" dirty="0">
              <a:solidFill>
                <a:srgbClr val="000000"/>
              </a:solidFill>
            </a:endParaRP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mit P</a:t>
            </a:r>
            <a:r>
              <a:rPr lang="de-DE" altLang="de-DE" sz="1800" baseline="-25000" dirty="0">
                <a:solidFill>
                  <a:srgbClr val="000000"/>
                </a:solidFill>
              </a:rPr>
              <a:t>1</a:t>
            </a:r>
            <a:r>
              <a:rPr lang="de-DE" altLang="de-DE" sz="1800" dirty="0">
                <a:solidFill>
                  <a:srgbClr val="000000"/>
                </a:solidFill>
              </a:rPr>
              <a:t>, P</a:t>
            </a:r>
            <a:r>
              <a:rPr lang="de-DE" altLang="de-DE" sz="1800" baseline="-25000" dirty="0">
                <a:solidFill>
                  <a:srgbClr val="000000"/>
                </a:solidFill>
              </a:rPr>
              <a:t>2,</a:t>
            </a:r>
            <a:r>
              <a:rPr lang="de-DE" altLang="de-DE" sz="1800" dirty="0">
                <a:solidFill>
                  <a:srgbClr val="000000"/>
                </a:solidFill>
              </a:rPr>
              <a:t>… Preise der Güter 1,2,… ;X</a:t>
            </a:r>
            <a:r>
              <a:rPr lang="de-DE" altLang="de-DE" sz="1800" baseline="-25000" dirty="0">
                <a:solidFill>
                  <a:srgbClr val="000000"/>
                </a:solidFill>
              </a:rPr>
              <a:t>1</a:t>
            </a:r>
            <a:r>
              <a:rPr lang="de-DE" altLang="de-DE" sz="1800" dirty="0">
                <a:solidFill>
                  <a:srgbClr val="000000"/>
                </a:solidFill>
              </a:rPr>
              <a:t>, X</a:t>
            </a:r>
            <a:r>
              <a:rPr lang="de-DE" altLang="de-DE" sz="1800" baseline="-25000" dirty="0">
                <a:solidFill>
                  <a:srgbClr val="000000"/>
                </a:solidFill>
              </a:rPr>
              <a:t>2</a:t>
            </a:r>
            <a:r>
              <a:rPr lang="de-DE" altLang="de-DE" sz="1800" dirty="0">
                <a:solidFill>
                  <a:srgbClr val="000000"/>
                </a:solidFill>
              </a:rPr>
              <a:t>,…  Mengen der Güter 1,2,…  und t: Zeitindex</a:t>
            </a:r>
          </a:p>
        </p:txBody>
      </p:sp>
      <p:cxnSp>
        <p:nvCxnSpPr>
          <p:cNvPr id="4" name="Gerade Verbindung 3"/>
          <p:cNvCxnSpPr/>
          <p:nvPr/>
        </p:nvCxnSpPr>
        <p:spPr>
          <a:xfrm>
            <a:off x="3500100" y="3246712"/>
            <a:ext cx="32008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3215932" y="4186925"/>
            <a:ext cx="398478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hteck 12">
            <a:extLst>
              <a:ext uri="{FF2B5EF4-FFF2-40B4-BE49-F238E27FC236}">
                <a16:creationId xmlns:a16="http://schemas.microsoft.com/office/drawing/2014/main" id="{693BA297-718A-4B74-9C56-93ED74B98B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7078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Reales Wirtschaftswachstums und BIP-</a:t>
            </a:r>
            <a:r>
              <a:rPr lang="de-DE" sz="2540" b="1" dirty="0" err="1">
                <a:solidFill>
                  <a:srgbClr val="000000"/>
                </a:solidFill>
                <a:latin typeface="Arial"/>
              </a:rPr>
              <a:t>Deflator</a:t>
            </a:r>
            <a:endParaRPr sz="2540" dirty="0"/>
          </a:p>
        </p:txBody>
      </p:sp>
      <p:sp>
        <p:nvSpPr>
          <p:cNvPr id="7" name="Text Box 3"/>
          <p:cNvSpPr txBox="1">
            <a:spLocks noChangeArrowheads="1"/>
          </p:cNvSpPr>
          <p:nvPr/>
        </p:nvSpPr>
        <p:spPr bwMode="auto">
          <a:xfrm>
            <a:off x="178932" y="794899"/>
            <a:ext cx="8397032" cy="50374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000" dirty="0">
                <a:solidFill>
                  <a:srgbClr val="000000"/>
                </a:solidFill>
              </a:rPr>
              <a:t>Das reale Wirtschaftswachstum ergibt sich als die Veränderungsrate des realen Kettenindex:</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 – BIP-Index</a:t>
            </a:r>
            <a:r>
              <a:rPr lang="de-DE" altLang="de-DE" sz="2000" baseline="-25000" dirty="0">
                <a:solidFill>
                  <a:srgbClr val="000000"/>
                </a:solidFill>
              </a:rPr>
              <a:t>real</a:t>
            </a:r>
            <a:r>
              <a:rPr lang="de-DE" altLang="de-DE" sz="2000" dirty="0">
                <a:solidFill>
                  <a:srgbClr val="000000"/>
                </a:solidFill>
              </a:rPr>
              <a:t>(t-1)</a:t>
            </a:r>
          </a:p>
          <a:p>
            <a:pPr eaLnBrk="1" hangingPunct="1">
              <a:buClrTx/>
            </a:pPr>
            <a:r>
              <a:rPr lang="de-DE" altLang="de-DE" sz="2000" dirty="0">
                <a:solidFill>
                  <a:srgbClr val="000000"/>
                </a:solidFill>
              </a:rPr>
              <a:t>Wirtschaftswachstum = g(t)=   </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(t-1)</a:t>
            </a:r>
          </a:p>
          <a:p>
            <a:pPr eaLnBrk="1" hangingPunct="1">
              <a:buClrTx/>
            </a:pPr>
            <a:endParaRPr lang="de-DE" altLang="de-DE" sz="2000" dirty="0">
              <a:solidFill>
                <a:srgbClr val="000000"/>
              </a:solidFill>
            </a:endParaRP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a:t>
            </a:r>
            <a:r>
              <a:rPr lang="de-DE" altLang="de-DE" sz="2000" dirty="0" err="1">
                <a:solidFill>
                  <a:srgbClr val="000000"/>
                </a:solidFill>
              </a:rPr>
              <a:t>Index</a:t>
            </a:r>
            <a:r>
              <a:rPr lang="de-DE" altLang="de-DE" sz="2000" baseline="-25000" dirty="0" err="1">
                <a:solidFill>
                  <a:srgbClr val="000000"/>
                </a:solidFill>
              </a:rPr>
              <a:t>nom</a:t>
            </a:r>
            <a:r>
              <a:rPr lang="de-DE" altLang="de-DE" sz="2000" dirty="0">
                <a:solidFill>
                  <a:srgbClr val="000000"/>
                </a:solidFill>
              </a:rPr>
              <a:t>(t)</a:t>
            </a:r>
          </a:p>
          <a:p>
            <a:pPr eaLnBrk="1" hangingPunct="1">
              <a:buClrTx/>
            </a:pPr>
            <a:r>
              <a:rPr lang="de-DE" altLang="de-DE" sz="2000" dirty="0">
                <a:solidFill>
                  <a:srgbClr val="000000"/>
                </a:solidFill>
              </a:rPr>
              <a:t>BIP-</a:t>
            </a:r>
            <a:r>
              <a:rPr lang="de-DE" altLang="de-DE" sz="2000" dirty="0" err="1">
                <a:solidFill>
                  <a:srgbClr val="000000"/>
                </a:solidFill>
              </a:rPr>
              <a:t>Deflator</a:t>
            </a:r>
            <a:r>
              <a:rPr lang="de-DE" altLang="de-DE" sz="2000" dirty="0">
                <a:solidFill>
                  <a:srgbClr val="000000"/>
                </a:solidFill>
              </a:rPr>
              <a:t>(t)		=	      100</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a:t>
            </a:r>
          </a:p>
          <a:p>
            <a:pPr eaLnBrk="1" hangingPunct="1">
              <a:buClrTx/>
            </a:pPr>
            <a:r>
              <a:rPr lang="de-DE" altLang="de-DE" sz="2000" dirty="0">
                <a:solidFill>
                  <a:srgbClr val="000000"/>
                </a:solidFill>
              </a:rPr>
              <a:t>Die </a:t>
            </a:r>
            <a:r>
              <a:rPr lang="de-DE" altLang="de-DE" sz="2000" b="1" dirty="0">
                <a:solidFill>
                  <a:srgbClr val="000000"/>
                </a:solidFill>
              </a:rPr>
              <a:t>Veränderungsrate</a:t>
            </a:r>
            <a:r>
              <a:rPr lang="de-DE" altLang="de-DE" sz="2000" dirty="0">
                <a:solidFill>
                  <a:srgbClr val="000000"/>
                </a:solidFill>
              </a:rPr>
              <a:t> des BIP-</a:t>
            </a:r>
            <a:r>
              <a:rPr lang="de-DE" altLang="de-DE" sz="2000" dirty="0" err="1">
                <a:solidFill>
                  <a:srgbClr val="000000"/>
                </a:solidFill>
              </a:rPr>
              <a:t>Deflators</a:t>
            </a:r>
            <a:r>
              <a:rPr lang="de-DE" altLang="de-DE" sz="2000" dirty="0">
                <a:solidFill>
                  <a:srgbClr val="000000"/>
                </a:solidFill>
              </a:rPr>
              <a:t> wiederspiegelt den reinen Preiseffekt in der Veränderung des nominalen BIP (nicht der BIP-</a:t>
            </a:r>
            <a:r>
              <a:rPr lang="de-DE" altLang="de-DE" sz="2000" dirty="0" err="1">
                <a:solidFill>
                  <a:srgbClr val="000000"/>
                </a:solidFill>
              </a:rPr>
              <a:t>Deflator</a:t>
            </a:r>
            <a:r>
              <a:rPr lang="de-DE" altLang="de-DE" sz="2000" dirty="0">
                <a:solidFill>
                  <a:srgbClr val="000000"/>
                </a:solidFill>
              </a:rPr>
              <a:t> selbst wie in einer Berechnung mit Festpreisbasis)</a:t>
            </a:r>
            <a:r>
              <a:rPr lang="de-DE" altLang="de-DE" sz="2177" dirty="0">
                <a:solidFill>
                  <a:srgbClr val="000000"/>
                </a:solidFill>
              </a:rPr>
              <a:t>			</a:t>
            </a:r>
          </a:p>
        </p:txBody>
      </p:sp>
      <p:cxnSp>
        <p:nvCxnSpPr>
          <p:cNvPr id="4" name="Gerade Verbindung 3"/>
          <p:cNvCxnSpPr/>
          <p:nvPr/>
        </p:nvCxnSpPr>
        <p:spPr>
          <a:xfrm>
            <a:off x="3725762" y="2240347"/>
            <a:ext cx="457270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899300" y="3759578"/>
            <a:ext cx="228635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hteck 10">
            <a:extLst>
              <a:ext uri="{FF2B5EF4-FFF2-40B4-BE49-F238E27FC236}">
                <a16:creationId xmlns:a16="http://schemas.microsoft.com/office/drawing/2014/main" id="{9205ED76-9A0D-4275-9886-98A35D2E6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99071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Beispiel</a:t>
            </a:r>
            <a:endParaRPr sz="3266" dirty="0"/>
          </a:p>
        </p:txBody>
      </p:sp>
      <p:graphicFrame>
        <p:nvGraphicFramePr>
          <p:cNvPr id="2" name="Objekt 1"/>
          <p:cNvGraphicFramePr>
            <a:graphicFrameLocks noChangeAspect="1"/>
          </p:cNvGraphicFramePr>
          <p:nvPr/>
        </p:nvGraphicFramePr>
        <p:xfrm>
          <a:off x="1279525" y="1192213"/>
          <a:ext cx="9921875" cy="2071687"/>
        </p:xfrm>
        <a:graphic>
          <a:graphicData uri="http://schemas.openxmlformats.org/presentationml/2006/ole">
            <mc:AlternateContent xmlns:mc="http://schemas.openxmlformats.org/markup-compatibility/2006">
              <mc:Choice xmlns:v="urn:schemas-microsoft-com:vml" Requires="v">
                <p:oleObj spid="_x0000_s1042" name="Worksheet" r:id="rId4" imgW="9911002" imgH="2071935" progId="Excel.Sheet.12">
                  <p:embed/>
                </p:oleObj>
              </mc:Choice>
              <mc:Fallback>
                <p:oleObj name="Worksheet" r:id="rId4" imgW="9911002" imgH="2071935" progId="Excel.Sheet.12">
                  <p:embed/>
                  <p:pic>
                    <p:nvPicPr>
                      <p:cNvPr id="2" name="Objekt 1"/>
                      <p:cNvPicPr/>
                      <p:nvPr/>
                    </p:nvPicPr>
                    <p:blipFill>
                      <a:blip r:embed="rId5"/>
                      <a:stretch>
                        <a:fillRect/>
                      </a:stretch>
                    </p:blipFill>
                    <p:spPr>
                      <a:xfrm>
                        <a:off x="1279525" y="1192213"/>
                        <a:ext cx="9921875" cy="2071687"/>
                      </a:xfrm>
                      <a:prstGeom prst="rect">
                        <a:avLst/>
                      </a:prstGeom>
                    </p:spPr>
                  </p:pic>
                </p:oleObj>
              </mc:Fallback>
            </mc:AlternateContent>
          </a:graphicData>
        </a:graphic>
      </p:graphicFrame>
      <p:sp>
        <p:nvSpPr>
          <p:cNvPr id="7" name="Rechteck 6">
            <a:extLst>
              <a:ext uri="{FF2B5EF4-FFF2-40B4-BE49-F238E27FC236}">
                <a16:creationId xmlns:a16="http://schemas.microsoft.com/office/drawing/2014/main" id="{B8485C00-1970-49C5-BDC9-B7991197E9D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0327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43774" y="104181"/>
            <a:ext cx="11622656" cy="744941"/>
          </a:xfrm>
          <a:prstGeom prst="rect">
            <a:avLst/>
          </a:prstGeom>
          <a:noFill/>
          <a:ln>
            <a:noFill/>
          </a:ln>
        </p:spPr>
        <p:txBody>
          <a:bodyPr lIns="81646" tIns="40823" rIns="81646" bIns="40823" anchor="ctr" anchorCtr="1"/>
          <a:lstStyle/>
          <a:p>
            <a:pPr algn="ctr">
              <a:lnSpc>
                <a:spcPct val="100000"/>
              </a:lnSpc>
            </a:pPr>
            <a:r>
              <a:rPr lang="de-DE" sz="2540" b="1" dirty="0">
                <a:solidFill>
                  <a:srgbClr val="000000"/>
                </a:solidFill>
                <a:latin typeface="Arial"/>
              </a:rPr>
              <a:t>Nominales und reales Wirtschaftswachstum Deutschland</a:t>
            </a:r>
            <a:endParaRPr sz="2540" dirty="0"/>
          </a:p>
        </p:txBody>
      </p:sp>
      <p:sp>
        <p:nvSpPr>
          <p:cNvPr id="8" name="Textfeld 7"/>
          <p:cNvSpPr txBox="1"/>
          <p:nvPr/>
        </p:nvSpPr>
        <p:spPr>
          <a:xfrm>
            <a:off x="732013" y="5978027"/>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9" name="Rechteck 8">
            <a:extLst>
              <a:ext uri="{FF2B5EF4-FFF2-40B4-BE49-F238E27FC236}">
                <a16:creationId xmlns:a16="http://schemas.microsoft.com/office/drawing/2014/main" id="{6DB5B233-2936-469F-8350-0DDB4656A9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03F916F3-7E5D-74C2-C80E-F38EB478882D}"/>
              </a:ext>
            </a:extLst>
          </p:cNvPr>
          <p:cNvPicPr>
            <a:picLocks noChangeAspect="1"/>
          </p:cNvPicPr>
          <p:nvPr/>
        </p:nvPicPr>
        <p:blipFill>
          <a:blip r:embed="rId3"/>
          <a:stretch>
            <a:fillRect/>
          </a:stretch>
        </p:blipFill>
        <p:spPr>
          <a:xfrm>
            <a:off x="817807" y="836024"/>
            <a:ext cx="7560321" cy="4756702"/>
          </a:xfrm>
          <a:prstGeom prst="rect">
            <a:avLst/>
          </a:prstGeom>
        </p:spPr>
      </p:pic>
    </p:spTree>
    <p:extLst>
      <p:ext uri="{BB962C8B-B14F-4D97-AF65-F5344CB8AC3E}">
        <p14:creationId xmlns:p14="http://schemas.microsoft.com/office/powerpoint/2010/main" val="397819324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3103</Words>
  <Application>Microsoft Office PowerPoint</Application>
  <PresentationFormat>Breitbild</PresentationFormat>
  <Paragraphs>526</Paragraphs>
  <Slides>54</Slides>
  <Notes>52</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2</vt:i4>
      </vt:variant>
      <vt:variant>
        <vt:lpstr>Folientitel</vt:lpstr>
      </vt:variant>
      <vt:variant>
        <vt:i4>54</vt:i4>
      </vt:variant>
    </vt:vector>
  </HeadingPairs>
  <TitlesOfParts>
    <vt:vector size="64" baseType="lpstr">
      <vt:lpstr>Arial</vt:lpstr>
      <vt:lpstr>Calibri</vt:lpstr>
      <vt:lpstr>Calibri Light</vt:lpstr>
      <vt:lpstr>Cambria Math</vt:lpstr>
      <vt:lpstr>Sparkasse Rg</vt:lpstr>
      <vt:lpstr>Symbol</vt:lpstr>
      <vt:lpstr>Times New Roman</vt:lpstr>
      <vt:lpstr>Office</vt:lpstr>
      <vt:lpstr>Worksheet</vt:lpstr>
      <vt:lpstr>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be1046</cp:lastModifiedBy>
  <cp:revision>108</cp:revision>
  <cp:lastPrinted>2022-03-02T20:18:27Z</cp:lastPrinted>
  <dcterms:created xsi:type="dcterms:W3CDTF">2022-03-01T20:52:11Z</dcterms:created>
  <dcterms:modified xsi:type="dcterms:W3CDTF">2024-10-07T21:46:28Z</dcterms:modified>
</cp:coreProperties>
</file>