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1372" r:id="rId2"/>
    <p:sldId id="257" r:id="rId3"/>
    <p:sldId id="485" r:id="rId4"/>
    <p:sldId id="486" r:id="rId5"/>
    <p:sldId id="1201" r:id="rId6"/>
    <p:sldId id="310" r:id="rId7"/>
    <p:sldId id="379" r:id="rId8"/>
    <p:sldId id="348" r:id="rId9"/>
    <p:sldId id="327" r:id="rId10"/>
    <p:sldId id="328" r:id="rId11"/>
    <p:sldId id="329" r:id="rId12"/>
    <p:sldId id="330" r:id="rId13"/>
    <p:sldId id="326" r:id="rId14"/>
    <p:sldId id="312" r:id="rId15"/>
    <p:sldId id="389" r:id="rId16"/>
    <p:sldId id="366" r:id="rId17"/>
    <p:sldId id="375" r:id="rId18"/>
    <p:sldId id="368" r:id="rId19"/>
    <p:sldId id="369" r:id="rId20"/>
    <p:sldId id="370" r:id="rId21"/>
    <p:sldId id="376" r:id="rId22"/>
    <p:sldId id="972" r:id="rId23"/>
    <p:sldId id="1370" r:id="rId24"/>
    <p:sldId id="1429" r:id="rId25"/>
    <p:sldId id="423" r:id="rId26"/>
    <p:sldId id="383" r:id="rId27"/>
    <p:sldId id="424" r:id="rId28"/>
    <p:sldId id="425" r:id="rId29"/>
    <p:sldId id="426" r:id="rId30"/>
    <p:sldId id="427" r:id="rId31"/>
    <p:sldId id="384" r:id="rId32"/>
    <p:sldId id="387" r:id="rId33"/>
    <p:sldId id="974" r:id="rId34"/>
    <p:sldId id="390" r:id="rId35"/>
    <p:sldId id="391" r:id="rId36"/>
    <p:sldId id="392" r:id="rId37"/>
    <p:sldId id="393" r:id="rId38"/>
    <p:sldId id="394" r:id="rId39"/>
    <p:sldId id="395" r:id="rId40"/>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8" autoAdjust="0"/>
    <p:restoredTop sz="94660"/>
  </p:normalViewPr>
  <p:slideViewPr>
    <p:cSldViewPr snapToGrid="0">
      <p:cViewPr varScale="1">
        <p:scale>
          <a:sx n="68" d="100"/>
          <a:sy n="68" d="100"/>
        </p:scale>
        <p:origin x="42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01.10.2024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4731750C-C2D9-4EA0-92BE-F14DF5E7411F}" type="slidenum">
              <a:rPr lang="de-DE" altLang="de-DE" smtClean="0">
                <a:latin typeface="Sparkasse Rg" pitchFamily="34" charset="0"/>
              </a:rPr>
              <a:pPr eaLnBrk="1" hangingPunct="1">
                <a:spcBef>
                  <a:spcPct val="0"/>
                </a:spcBef>
                <a:buClrTx/>
                <a:buFontTx/>
                <a:buNone/>
              </a:pPr>
              <a:t>16</a:t>
            </a:fld>
            <a:endParaRPr lang="de-DE" altLang="de-DE">
              <a:latin typeface="Sparkasse Rg" pitchFamily="34" charset="0"/>
            </a:endParaRPr>
          </a:p>
        </p:txBody>
      </p:sp>
      <p:sp>
        <p:nvSpPr>
          <p:cNvPr id="92163" name="Rectangle 2"/>
          <p:cNvSpPr>
            <a:spLocks noGrp="1" noRot="1" noChangeAspect="1" noChangeArrowheads="1" noTextEdit="1"/>
          </p:cNvSpPr>
          <p:nvPr>
            <p:ph type="sldImg"/>
          </p:nvPr>
        </p:nvSpPr>
        <p:spPr>
          <a:xfrm>
            <a:off x="-214313" y="812800"/>
            <a:ext cx="7237413" cy="4071938"/>
          </a:xfrm>
          <a:ln/>
        </p:spPr>
      </p:sp>
      <p:sp>
        <p:nvSpPr>
          <p:cNvPr id="9216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2544C13F-9959-4DF1-9B30-B723B52168F1}" type="slidenum">
              <a:rPr lang="de-DE" altLang="de-DE" smtClean="0">
                <a:latin typeface="Sparkasse Rg" pitchFamily="34" charset="0"/>
              </a:rPr>
              <a:pPr eaLnBrk="1" hangingPunct="1">
                <a:spcBef>
                  <a:spcPct val="0"/>
                </a:spcBef>
                <a:buClrTx/>
                <a:buFontTx/>
                <a:buNone/>
              </a:pPr>
              <a:t>17</a:t>
            </a:fld>
            <a:endParaRPr lang="de-DE" altLang="de-DE">
              <a:latin typeface="Sparkasse Rg" pitchFamily="34" charset="0"/>
            </a:endParaRPr>
          </a:p>
        </p:txBody>
      </p:sp>
      <p:sp>
        <p:nvSpPr>
          <p:cNvPr id="93187" name="Rectangle 2"/>
          <p:cNvSpPr>
            <a:spLocks noGrp="1" noRot="1" noChangeAspect="1" noChangeArrowheads="1" noTextEdit="1"/>
          </p:cNvSpPr>
          <p:nvPr>
            <p:ph type="sldImg"/>
          </p:nvPr>
        </p:nvSpPr>
        <p:spPr>
          <a:xfrm>
            <a:off x="-214313" y="812800"/>
            <a:ext cx="7237413" cy="4071938"/>
          </a:xfrm>
          <a:ln/>
        </p:spPr>
      </p:sp>
      <p:sp>
        <p:nvSpPr>
          <p:cNvPr id="93188"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AB0D5615-F20B-4D76-B320-60E40A97873D}" type="slidenum">
              <a:rPr lang="de-DE" altLang="de-DE" smtClean="0">
                <a:latin typeface="Sparkasse Rg" pitchFamily="34" charset="0"/>
              </a:rPr>
              <a:pPr eaLnBrk="1" hangingPunct="1">
                <a:spcBef>
                  <a:spcPct val="0"/>
                </a:spcBef>
                <a:buClrTx/>
                <a:buFontTx/>
                <a:buNone/>
              </a:pPr>
              <a:t>18</a:t>
            </a:fld>
            <a:endParaRPr lang="de-DE" altLang="de-DE">
              <a:latin typeface="Sparkasse Rg" pitchFamily="34" charset="0"/>
            </a:endParaRPr>
          </a:p>
        </p:txBody>
      </p:sp>
      <p:sp>
        <p:nvSpPr>
          <p:cNvPr id="94211" name="Rectangle 2"/>
          <p:cNvSpPr>
            <a:spLocks noGrp="1" noRot="1" noChangeAspect="1" noChangeArrowheads="1" noTextEdit="1"/>
          </p:cNvSpPr>
          <p:nvPr>
            <p:ph type="sldImg"/>
          </p:nvPr>
        </p:nvSpPr>
        <p:spPr>
          <a:xfrm>
            <a:off x="-214313" y="812800"/>
            <a:ext cx="7237413" cy="4071938"/>
          </a:xfrm>
          <a:ln/>
        </p:spPr>
      </p:sp>
      <p:sp>
        <p:nvSpPr>
          <p:cNvPr id="94212"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A45B7816-A449-4EA6-BADC-09902857C389}" type="slidenum">
              <a:rPr lang="de-DE" altLang="de-DE" smtClean="0">
                <a:latin typeface="Sparkasse Rg" pitchFamily="34" charset="0"/>
              </a:rPr>
              <a:pPr eaLnBrk="1" hangingPunct="1">
                <a:spcBef>
                  <a:spcPct val="0"/>
                </a:spcBef>
                <a:buClrTx/>
                <a:buFontTx/>
                <a:buNone/>
              </a:pPr>
              <a:t>19</a:t>
            </a:fld>
            <a:endParaRPr lang="de-DE" altLang="de-DE">
              <a:latin typeface="Sparkasse Rg" pitchFamily="34" charset="0"/>
            </a:endParaRPr>
          </a:p>
        </p:txBody>
      </p:sp>
      <p:sp>
        <p:nvSpPr>
          <p:cNvPr id="95235" name="Rectangle 2"/>
          <p:cNvSpPr>
            <a:spLocks noGrp="1" noRot="1" noChangeAspect="1" noChangeArrowheads="1" noTextEdit="1"/>
          </p:cNvSpPr>
          <p:nvPr>
            <p:ph type="sldImg"/>
          </p:nvPr>
        </p:nvSpPr>
        <p:spPr>
          <a:xfrm>
            <a:off x="-214313" y="812800"/>
            <a:ext cx="7237413" cy="4071938"/>
          </a:xfrm>
          <a:ln/>
        </p:spPr>
      </p:sp>
      <p:sp>
        <p:nvSpPr>
          <p:cNvPr id="95236"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6BCA0C5D-FFD6-43C2-8CEA-75241ABDFBD8}" type="slidenum">
              <a:rPr lang="de-DE" altLang="de-DE" smtClean="0">
                <a:latin typeface="Sparkasse Rg" pitchFamily="34" charset="0"/>
              </a:rPr>
              <a:pPr eaLnBrk="1" hangingPunct="1">
                <a:spcBef>
                  <a:spcPct val="0"/>
                </a:spcBef>
                <a:buClrTx/>
                <a:buFontTx/>
                <a:buNone/>
              </a:pPr>
              <a:t>20</a:t>
            </a:fld>
            <a:endParaRPr lang="de-DE" altLang="de-DE">
              <a:latin typeface="Sparkasse Rg" pitchFamily="34" charset="0"/>
            </a:endParaRPr>
          </a:p>
        </p:txBody>
      </p:sp>
      <p:sp>
        <p:nvSpPr>
          <p:cNvPr id="96259" name="Rectangle 2"/>
          <p:cNvSpPr>
            <a:spLocks noGrp="1" noRot="1" noChangeAspect="1" noChangeArrowheads="1" noTextEdit="1"/>
          </p:cNvSpPr>
          <p:nvPr>
            <p:ph type="sldImg"/>
          </p:nvPr>
        </p:nvSpPr>
        <p:spPr>
          <a:xfrm>
            <a:off x="-214313" y="812800"/>
            <a:ext cx="7237413" cy="4071938"/>
          </a:xfrm>
          <a:ln/>
        </p:spPr>
      </p:sp>
      <p:sp>
        <p:nvSpPr>
          <p:cNvPr id="96260"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21</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214313" y="812800"/>
            <a:ext cx="7237413" cy="4071938"/>
          </a:xfrm>
          <a:ln/>
        </p:spPr>
      </p:sp>
      <p:sp>
        <p:nvSpPr>
          <p:cNvPr id="9728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23</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214313" y="812800"/>
            <a:ext cx="7237413" cy="4071938"/>
          </a:xfrm>
          <a:ln/>
        </p:spPr>
      </p:sp>
      <p:sp>
        <p:nvSpPr>
          <p:cNvPr id="9728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4115424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24</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90488" y="742950"/>
            <a:ext cx="6619875" cy="3724275"/>
          </a:xfrm>
          <a:ln/>
        </p:spPr>
      </p:sp>
      <p:sp>
        <p:nvSpPr>
          <p:cNvPr id="97284"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98376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B34CEDE0-409F-46AA-B625-B229F6EC72C7}" type="slidenum">
              <a:rPr lang="de-DE" altLang="de-DE" smtClean="0">
                <a:latin typeface="Sparkasse Rg" pitchFamily="34" charset="0"/>
              </a:rPr>
              <a:pPr eaLnBrk="1" hangingPunct="1">
                <a:spcBef>
                  <a:spcPct val="0"/>
                </a:spcBef>
                <a:buClrTx/>
                <a:buFontTx/>
                <a:buNone/>
              </a:pPr>
              <a:t>26</a:t>
            </a:fld>
            <a:endParaRPr lang="de-DE" altLang="de-DE">
              <a:latin typeface="Sparkasse Rg" pitchFamily="34" charset="0"/>
            </a:endParaRPr>
          </a:p>
        </p:txBody>
      </p:sp>
      <p:sp>
        <p:nvSpPr>
          <p:cNvPr id="105475" name="Rectangle 2"/>
          <p:cNvSpPr>
            <a:spLocks noGrp="1" noRot="1" noChangeAspect="1" noChangeArrowheads="1" noTextEdit="1"/>
          </p:cNvSpPr>
          <p:nvPr>
            <p:ph type="sldImg"/>
          </p:nvPr>
        </p:nvSpPr>
        <p:spPr>
          <a:xfrm>
            <a:off x="-214313" y="812800"/>
            <a:ext cx="7237413" cy="4071938"/>
          </a:xfrm>
          <a:ln/>
        </p:spPr>
      </p:sp>
      <p:sp>
        <p:nvSpPr>
          <p:cNvPr id="105476"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3705611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4D9F3A82-C5AB-41AB-9423-7C684689752A}" type="slidenum">
              <a:rPr lang="de-DE" altLang="de-DE" smtClean="0">
                <a:latin typeface="Sparkasse Rg" pitchFamily="34" charset="0"/>
              </a:rPr>
              <a:pPr eaLnBrk="1" hangingPunct="1">
                <a:spcBef>
                  <a:spcPct val="0"/>
                </a:spcBef>
                <a:buClrTx/>
                <a:buFontTx/>
                <a:buNone/>
              </a:pPr>
              <a:t>31</a:t>
            </a:fld>
            <a:endParaRPr lang="de-DE" altLang="de-DE">
              <a:latin typeface="Sparkasse Rg" pitchFamily="34" charset="0"/>
            </a:endParaRPr>
          </a:p>
        </p:txBody>
      </p:sp>
      <p:sp>
        <p:nvSpPr>
          <p:cNvPr id="1064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A625A102-B141-410D-AB89-69B896BECDE4}" type="slidenum">
              <a:rPr lang="de-DE" altLang="de-DE">
                <a:latin typeface="Sparkasse Rg" pitchFamily="34" charset="0"/>
              </a:rPr>
              <a:pPr algn="r" eaLnBrk="1" hangingPunct="1">
                <a:spcBef>
                  <a:spcPct val="0"/>
                </a:spcBef>
                <a:buClrTx/>
                <a:buFontTx/>
                <a:buNone/>
              </a:pPr>
              <a:t>31</a:t>
            </a:fld>
            <a:endParaRPr lang="de-DE" altLang="de-DE">
              <a:latin typeface="Sparkasse Rg" pitchFamily="34" charset="0"/>
            </a:endParaRPr>
          </a:p>
        </p:txBody>
      </p:sp>
      <p:sp>
        <p:nvSpPr>
          <p:cNvPr id="106500"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501"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22819BAE-667F-461C-AEFD-034F7310BD53}" type="slidenum">
              <a:rPr lang="de-DE" altLang="de-DE" smtClean="0">
                <a:latin typeface="Sparkasse Rg" pitchFamily="34" charset="0"/>
              </a:rPr>
              <a:pPr eaLnBrk="1" hangingPunct="1">
                <a:spcBef>
                  <a:spcPct val="0"/>
                </a:spcBef>
                <a:buClrTx/>
                <a:buFontTx/>
                <a:buNone/>
              </a:pPr>
              <a:t>32</a:t>
            </a:fld>
            <a:endParaRPr lang="de-DE" altLang="de-DE">
              <a:latin typeface="Sparkasse Rg" pitchFamily="34" charset="0"/>
            </a:endParaRPr>
          </a:p>
        </p:txBody>
      </p:sp>
      <p:sp>
        <p:nvSpPr>
          <p:cNvPr id="1095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BEC0DA41-BECA-4F6A-B6CA-402E76C1446D}" type="slidenum">
              <a:rPr lang="de-DE" altLang="de-DE">
                <a:latin typeface="Sparkasse Rg" pitchFamily="34" charset="0"/>
              </a:rPr>
              <a:pPr algn="r" eaLnBrk="1" hangingPunct="1">
                <a:spcBef>
                  <a:spcPct val="0"/>
                </a:spcBef>
                <a:buClrTx/>
                <a:buFontTx/>
                <a:buNone/>
              </a:pPr>
              <a:t>32</a:t>
            </a:fld>
            <a:endParaRPr lang="de-DE" altLang="de-DE">
              <a:latin typeface="Sparkasse Rg" pitchFamily="34" charset="0"/>
            </a:endParaRPr>
          </a:p>
        </p:txBody>
      </p:sp>
      <p:sp>
        <p:nvSpPr>
          <p:cNvPr id="109572"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3"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D2C6A728-36D1-46EC-9F7C-DD2628A2BF48}" type="slidenum">
              <a:rPr lang="de-DE" altLang="de-DE" smtClean="0">
                <a:latin typeface="Sparkasse Rg" pitchFamily="34" charset="0"/>
              </a:rPr>
              <a:pPr eaLnBrk="1" hangingPunct="1">
                <a:spcBef>
                  <a:spcPct val="0"/>
                </a:spcBef>
                <a:buClrTx/>
                <a:buFontTx/>
                <a:buNone/>
              </a:pPr>
              <a:t>33</a:t>
            </a:fld>
            <a:endParaRPr lang="de-DE" altLang="de-DE">
              <a:latin typeface="Sparkasse Rg" pitchFamily="34" charset="0"/>
            </a:endParaRPr>
          </a:p>
        </p:txBody>
      </p:sp>
      <p:sp>
        <p:nvSpPr>
          <p:cNvPr id="110595" name="Rectangle 2"/>
          <p:cNvSpPr>
            <a:spLocks noGrp="1" noRot="1" noChangeAspect="1" noChangeArrowheads="1" noTextEdit="1"/>
          </p:cNvSpPr>
          <p:nvPr>
            <p:ph type="sldImg"/>
          </p:nvPr>
        </p:nvSpPr>
        <p:spPr>
          <a:xfrm>
            <a:off x="90488" y="742950"/>
            <a:ext cx="6619875" cy="3724275"/>
          </a:xfrm>
          <a:ln/>
        </p:spPr>
      </p:sp>
      <p:sp>
        <p:nvSpPr>
          <p:cNvPr id="110596"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33334B05-98D5-4FA7-B331-874ED2CB13B9}" type="slidenum">
              <a:rPr lang="de-DE" altLang="de-DE" smtClean="0">
                <a:latin typeface="Sparkasse Rg" pitchFamily="34" charset="0"/>
              </a:rPr>
              <a:pPr eaLnBrk="1" hangingPunct="1">
                <a:spcBef>
                  <a:spcPct val="0"/>
                </a:spcBef>
                <a:buClrTx/>
                <a:buFontTx/>
                <a:buNone/>
              </a:pPr>
              <a:t>7</a:t>
            </a:fld>
            <a:endParaRPr lang="de-DE" altLang="de-DE">
              <a:latin typeface="Sparkasse Rg" pitchFamily="34" charset="0"/>
            </a:endParaRPr>
          </a:p>
        </p:txBody>
      </p:sp>
      <p:sp>
        <p:nvSpPr>
          <p:cNvPr id="63491" name="Rectangle 2"/>
          <p:cNvSpPr>
            <a:spLocks noGrp="1" noRot="1" noChangeAspect="1" noChangeArrowheads="1" noTextEdit="1"/>
          </p:cNvSpPr>
          <p:nvPr>
            <p:ph type="sldImg"/>
          </p:nvPr>
        </p:nvSpPr>
        <p:spPr>
          <a:xfrm>
            <a:off x="-214313" y="812800"/>
            <a:ext cx="7237413" cy="4071938"/>
          </a:xfrm>
          <a:ln/>
        </p:spPr>
      </p:sp>
      <p:sp>
        <p:nvSpPr>
          <p:cNvPr id="63492"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1187FACD-EB06-496E-B61C-C6410A61C444}" type="slidenum">
              <a:rPr lang="de-DE" altLang="de-DE" smtClean="0">
                <a:latin typeface="Sparkasse Rg" pitchFamily="34" charset="0"/>
              </a:rPr>
              <a:pPr eaLnBrk="1" hangingPunct="1">
                <a:spcBef>
                  <a:spcPct val="0"/>
                </a:spcBef>
                <a:buClrTx/>
                <a:buFontTx/>
                <a:buNone/>
              </a:pPr>
              <a:t>34</a:t>
            </a:fld>
            <a:endParaRPr lang="de-DE" altLang="de-DE">
              <a:latin typeface="Sparkasse Rg" pitchFamily="34" charset="0"/>
            </a:endParaRPr>
          </a:p>
        </p:txBody>
      </p:sp>
      <p:sp>
        <p:nvSpPr>
          <p:cNvPr id="111619" name="Rectangle 2"/>
          <p:cNvSpPr>
            <a:spLocks noGrp="1" noRot="1" noChangeAspect="1" noChangeArrowheads="1" noTextEdit="1"/>
          </p:cNvSpPr>
          <p:nvPr>
            <p:ph type="sldImg"/>
          </p:nvPr>
        </p:nvSpPr>
        <p:spPr>
          <a:xfrm>
            <a:off x="90488" y="742950"/>
            <a:ext cx="6619875" cy="3724275"/>
          </a:xfrm>
          <a:ln/>
        </p:spPr>
      </p:sp>
      <p:sp>
        <p:nvSpPr>
          <p:cNvPr id="111620"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0DB0C72D-7BFE-4E47-B13E-CEFD29536966}" type="slidenum">
              <a:rPr lang="de-DE" altLang="de-DE" smtClean="0">
                <a:latin typeface="Sparkasse Rg" pitchFamily="34" charset="0"/>
              </a:rPr>
              <a:pPr eaLnBrk="1" hangingPunct="1">
                <a:spcBef>
                  <a:spcPct val="0"/>
                </a:spcBef>
                <a:buClrTx/>
                <a:buFontTx/>
                <a:buNone/>
              </a:pPr>
              <a:t>35</a:t>
            </a:fld>
            <a:endParaRPr lang="de-DE" altLang="de-DE">
              <a:latin typeface="Sparkasse Rg" pitchFamily="34" charset="0"/>
            </a:endParaRPr>
          </a:p>
        </p:txBody>
      </p:sp>
      <p:sp>
        <p:nvSpPr>
          <p:cNvPr id="112643" name="Rectangle 2"/>
          <p:cNvSpPr>
            <a:spLocks noGrp="1" noRot="1" noChangeAspect="1" noChangeArrowheads="1" noTextEdit="1"/>
          </p:cNvSpPr>
          <p:nvPr>
            <p:ph type="sldImg"/>
          </p:nvPr>
        </p:nvSpPr>
        <p:spPr>
          <a:xfrm>
            <a:off x="90488" y="742950"/>
            <a:ext cx="6619875" cy="3724275"/>
          </a:xfrm>
          <a:ln/>
        </p:spPr>
      </p:sp>
      <p:sp>
        <p:nvSpPr>
          <p:cNvPr id="112644"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1ABF143-93FE-446C-8F3B-26520A7874C1}" type="slidenum">
              <a:rPr lang="de-DE" altLang="de-DE" smtClean="0">
                <a:latin typeface="Sparkasse Rg" pitchFamily="34" charset="0"/>
              </a:rPr>
              <a:pPr eaLnBrk="1" hangingPunct="1">
                <a:spcBef>
                  <a:spcPct val="0"/>
                </a:spcBef>
                <a:buClrTx/>
                <a:buFontTx/>
                <a:buNone/>
              </a:pPr>
              <a:t>36</a:t>
            </a:fld>
            <a:endParaRPr lang="de-DE" altLang="de-DE">
              <a:latin typeface="Sparkasse Rg" pitchFamily="34" charset="0"/>
            </a:endParaRPr>
          </a:p>
        </p:txBody>
      </p:sp>
      <p:sp>
        <p:nvSpPr>
          <p:cNvPr id="113667" name="Rectangle 2"/>
          <p:cNvSpPr>
            <a:spLocks noGrp="1" noRot="1" noChangeAspect="1" noChangeArrowheads="1" noTextEdit="1"/>
          </p:cNvSpPr>
          <p:nvPr>
            <p:ph type="sldImg"/>
          </p:nvPr>
        </p:nvSpPr>
        <p:spPr>
          <a:xfrm>
            <a:off x="90488" y="742950"/>
            <a:ext cx="6619875" cy="3724275"/>
          </a:xfrm>
          <a:ln/>
        </p:spPr>
      </p:sp>
      <p:sp>
        <p:nvSpPr>
          <p:cNvPr id="113668"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9E9EA269-331E-4CA1-A6F3-5274331E43B0}" type="slidenum">
              <a:rPr lang="de-DE" altLang="de-DE" smtClean="0">
                <a:latin typeface="Sparkasse Rg" pitchFamily="34" charset="0"/>
              </a:rPr>
              <a:pPr eaLnBrk="1" hangingPunct="1">
                <a:spcBef>
                  <a:spcPct val="0"/>
                </a:spcBef>
                <a:buClrTx/>
                <a:buFontTx/>
                <a:buNone/>
              </a:pPr>
              <a:t>37</a:t>
            </a:fld>
            <a:endParaRPr lang="de-DE" altLang="de-DE">
              <a:latin typeface="Sparkasse Rg" pitchFamily="34" charset="0"/>
            </a:endParaRPr>
          </a:p>
        </p:txBody>
      </p:sp>
      <p:sp>
        <p:nvSpPr>
          <p:cNvPr id="114691" name="Rectangle 2"/>
          <p:cNvSpPr>
            <a:spLocks noGrp="1" noRot="1" noChangeAspect="1" noChangeArrowheads="1" noTextEdit="1"/>
          </p:cNvSpPr>
          <p:nvPr>
            <p:ph type="sldImg"/>
          </p:nvPr>
        </p:nvSpPr>
        <p:spPr>
          <a:xfrm>
            <a:off x="90488" y="742950"/>
            <a:ext cx="6619875" cy="3724275"/>
          </a:xfrm>
          <a:ln/>
        </p:spPr>
      </p:sp>
      <p:sp>
        <p:nvSpPr>
          <p:cNvPr id="114692"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C79B0EB5-7EA8-4872-8CBA-591F15ACAB0D}" type="slidenum">
              <a:rPr lang="de-DE" altLang="de-DE" smtClean="0">
                <a:latin typeface="Sparkasse Rg" pitchFamily="34" charset="0"/>
              </a:rPr>
              <a:pPr eaLnBrk="1" hangingPunct="1">
                <a:spcBef>
                  <a:spcPct val="0"/>
                </a:spcBef>
                <a:buClrTx/>
                <a:buFontTx/>
                <a:buNone/>
              </a:pPr>
              <a:t>38</a:t>
            </a:fld>
            <a:endParaRPr lang="de-DE" altLang="de-DE">
              <a:latin typeface="Sparkasse Rg" pitchFamily="34" charset="0"/>
            </a:endParaRPr>
          </a:p>
        </p:txBody>
      </p:sp>
      <p:sp>
        <p:nvSpPr>
          <p:cNvPr id="115715" name="Rectangle 2"/>
          <p:cNvSpPr>
            <a:spLocks noGrp="1" noRot="1" noChangeAspect="1" noChangeArrowheads="1" noTextEdit="1"/>
          </p:cNvSpPr>
          <p:nvPr>
            <p:ph type="sldImg"/>
          </p:nvPr>
        </p:nvSpPr>
        <p:spPr>
          <a:xfrm>
            <a:off x="90488" y="742950"/>
            <a:ext cx="6619875" cy="3724275"/>
          </a:xfrm>
          <a:ln/>
        </p:spPr>
      </p:sp>
      <p:sp>
        <p:nvSpPr>
          <p:cNvPr id="115716"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B38B193B-0651-488D-954C-EF0082D05DC4}" type="slidenum">
              <a:rPr lang="de-DE" altLang="de-DE" smtClean="0">
                <a:latin typeface="Sparkasse Rg" pitchFamily="34" charset="0"/>
              </a:rPr>
              <a:pPr eaLnBrk="1" hangingPunct="1">
                <a:spcBef>
                  <a:spcPct val="0"/>
                </a:spcBef>
                <a:buClrTx/>
                <a:buFontTx/>
                <a:buNone/>
              </a:pPr>
              <a:t>39</a:t>
            </a:fld>
            <a:endParaRPr lang="de-DE" altLang="de-DE">
              <a:latin typeface="Sparkasse Rg" pitchFamily="34" charset="0"/>
            </a:endParaRPr>
          </a:p>
        </p:txBody>
      </p:sp>
      <p:sp>
        <p:nvSpPr>
          <p:cNvPr id="116739" name="Rectangle 2"/>
          <p:cNvSpPr>
            <a:spLocks noGrp="1" noRot="1" noChangeAspect="1" noChangeArrowheads="1" noTextEdit="1"/>
          </p:cNvSpPr>
          <p:nvPr>
            <p:ph type="sldImg"/>
          </p:nvPr>
        </p:nvSpPr>
        <p:spPr>
          <a:xfrm>
            <a:off x="90488" y="742950"/>
            <a:ext cx="6619875" cy="3724275"/>
          </a:xfrm>
          <a:ln/>
        </p:spPr>
      </p:sp>
      <p:sp>
        <p:nvSpPr>
          <p:cNvPr id="116740"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BA0E7716-4F65-4B76-8FC5-7B1BD20C5EAD}" type="slidenum">
              <a:rPr lang="de-DE" altLang="de-DE" smtClean="0">
                <a:latin typeface="Sparkasse Rg" pitchFamily="34" charset="0"/>
              </a:rPr>
              <a:pPr eaLnBrk="1" hangingPunct="1">
                <a:spcBef>
                  <a:spcPct val="0"/>
                </a:spcBef>
                <a:buClrTx/>
                <a:buFontTx/>
                <a:buNone/>
              </a:pPr>
              <a:t>8</a:t>
            </a:fld>
            <a:endParaRPr lang="de-DE" altLang="de-DE">
              <a:latin typeface="Sparkasse Rg" pitchFamily="34" charset="0"/>
            </a:endParaRPr>
          </a:p>
        </p:txBody>
      </p:sp>
      <p:sp>
        <p:nvSpPr>
          <p:cNvPr id="65539" name="Rectangle 2"/>
          <p:cNvSpPr>
            <a:spLocks noGrp="1" noRot="1" noChangeAspect="1" noChangeArrowheads="1" noTextEdit="1"/>
          </p:cNvSpPr>
          <p:nvPr>
            <p:ph type="sldImg"/>
          </p:nvPr>
        </p:nvSpPr>
        <p:spPr>
          <a:xfrm>
            <a:off x="-214313" y="812800"/>
            <a:ext cx="7237413" cy="4071938"/>
          </a:xfrm>
          <a:ln/>
        </p:spPr>
      </p:sp>
      <p:sp>
        <p:nvSpPr>
          <p:cNvPr id="65540"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93380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01.10.2024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01.10.2024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01.10.2024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01.10.2024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01.10.2024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01.10.2024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01.10.2024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01.10.2024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01.10.2024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01.10.2024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01.10.2024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01.10.2024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bernhardkoester.de/" TargetMode="External"/><Relationship Id="rId2" Type="http://schemas.openxmlformats.org/officeDocument/2006/relationships/hyperlink" Target="mailto:bernhard.koester@jade-hs.de"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s://www.ecb.europa.eu/" TargetMode="External"/><Relationship Id="rId13" Type="http://schemas.openxmlformats.org/officeDocument/2006/relationships/hyperlink" Target="https://www.worldbank.org/" TargetMode="External"/><Relationship Id="rId18" Type="http://schemas.openxmlformats.org/officeDocument/2006/relationships/hyperlink" Target="https://www.iab.de/" TargetMode="External"/><Relationship Id="rId26" Type="http://schemas.openxmlformats.org/officeDocument/2006/relationships/hyperlink" Target="https://www.bruegel.org/" TargetMode="External"/><Relationship Id="rId3" Type="http://schemas.openxmlformats.org/officeDocument/2006/relationships/hyperlink" Target="https://www.destatis.de/DE/Home/_inhalt.html" TargetMode="External"/><Relationship Id="rId21" Type="http://schemas.openxmlformats.org/officeDocument/2006/relationships/hyperlink" Target="https://www.iwkoeln.de/" TargetMode="External"/><Relationship Id="rId7" Type="http://schemas.openxmlformats.org/officeDocument/2006/relationships/hyperlink" Target="https://ec.europa.eu/eurostat" TargetMode="External"/><Relationship Id="rId12" Type="http://schemas.openxmlformats.org/officeDocument/2006/relationships/hyperlink" Target="https://www.imf.org/" TargetMode="External"/><Relationship Id="rId17" Type="http://schemas.openxmlformats.org/officeDocument/2006/relationships/hyperlink" Target="https://www.diw.de/" TargetMode="External"/><Relationship Id="rId25" Type="http://schemas.openxmlformats.org/officeDocument/2006/relationships/hyperlink" Target="https://www.zew.de/" TargetMode="External"/><Relationship Id="rId2" Type="http://schemas.openxmlformats.org/officeDocument/2006/relationships/notesSlide" Target="../notesSlides/notesSlide2.xml"/><Relationship Id="rId16" Type="http://schemas.openxmlformats.org/officeDocument/2006/relationships/hyperlink" Target="https://www.cesifo.org/" TargetMode="External"/><Relationship Id="rId20" Type="http://schemas.openxmlformats.org/officeDocument/2006/relationships/hyperlink" Target="http://www.imk-boeckler.de/" TargetMode="External"/><Relationship Id="rId29" Type="http://schemas.openxmlformats.org/officeDocument/2006/relationships/hyperlink" Target="https://www.nber.org/" TargetMode="External"/><Relationship Id="rId1" Type="http://schemas.openxmlformats.org/officeDocument/2006/relationships/slideLayout" Target="../slideLayouts/slideLayout7.xml"/><Relationship Id="rId6" Type="http://schemas.openxmlformats.org/officeDocument/2006/relationships/hyperlink" Target="https://www.ilo.org/" TargetMode="External"/><Relationship Id="rId11" Type="http://schemas.openxmlformats.org/officeDocument/2006/relationships/hyperlink" Target="https://www.oecd.org/" TargetMode="External"/><Relationship Id="rId24" Type="http://schemas.openxmlformats.org/officeDocument/2006/relationships/hyperlink" Target="https://www.rwi-essen.de/" TargetMode="External"/><Relationship Id="rId5" Type="http://schemas.openxmlformats.org/officeDocument/2006/relationships/hyperlink" Target="https://www.arbeitsagentur.de/" TargetMode="External"/><Relationship Id="rId15" Type="http://schemas.openxmlformats.org/officeDocument/2006/relationships/hyperlink" Target="https://research.handelsblatt.com/de/" TargetMode="External"/><Relationship Id="rId23" Type="http://schemas.openxmlformats.org/officeDocument/2006/relationships/hyperlink" Target="https://kof.ethz.ch/" TargetMode="External"/><Relationship Id="rId28" Type="http://schemas.openxmlformats.org/officeDocument/2006/relationships/hyperlink" Target="https://www.esri.ie/" TargetMode="External"/><Relationship Id="rId10" Type="http://schemas.openxmlformats.org/officeDocument/2006/relationships/hyperlink" Target="https://www.bankofengland.co.uk/" TargetMode="External"/><Relationship Id="rId19" Type="http://schemas.openxmlformats.org/officeDocument/2006/relationships/hyperlink" Target="https://www.ifw-kiel.de/" TargetMode="External"/><Relationship Id="rId31" Type="http://schemas.openxmlformats.org/officeDocument/2006/relationships/hyperlink" Target="https://www.brookings.edu/" TargetMode="External"/><Relationship Id="rId4" Type="http://schemas.openxmlformats.org/officeDocument/2006/relationships/hyperlink" Target="https://www.bundesbank.de/" TargetMode="External"/><Relationship Id="rId9" Type="http://schemas.openxmlformats.org/officeDocument/2006/relationships/hyperlink" Target="https://www.federalreserve.gov/" TargetMode="External"/><Relationship Id="rId14" Type="http://schemas.openxmlformats.org/officeDocument/2006/relationships/hyperlink" Target="https://www.sachverstaendigenrat-wirtschaft.de/" TargetMode="External"/><Relationship Id="rId22" Type="http://schemas.openxmlformats.org/officeDocument/2006/relationships/hyperlink" Target="https://www.iwh-halle.de/" TargetMode="External"/><Relationship Id="rId27" Type="http://schemas.openxmlformats.org/officeDocument/2006/relationships/hyperlink" Target="https://www.niesr.ac.uk/" TargetMode="External"/><Relationship Id="rId30" Type="http://schemas.openxmlformats.org/officeDocument/2006/relationships/hyperlink" Target="https://www.piie.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aeaweb.org/articles?id=10.1257/jep.23.1.221"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97459"/>
            <a:ext cx="7598011" cy="925787"/>
          </a:xfrm>
          <a:prstGeom prst="rect">
            <a:avLst/>
          </a:prstGeom>
          <a:noFill/>
          <a:ln>
            <a:noFill/>
          </a:ln>
        </p:spPr>
        <p:txBody>
          <a:bodyPr lIns="81646" tIns="40823" rIns="81646" bIns="40823" anchor="ctr" anchorCtr="1"/>
          <a:lstStyle/>
          <a:p>
            <a:pPr algn="ctr">
              <a:lnSpc>
                <a:spcPct val="100000"/>
              </a:lnSpc>
            </a:pPr>
            <a:r>
              <a:rPr lang="de-DE" sz="2400" b="1" dirty="0">
                <a:solidFill>
                  <a:srgbClr val="000000"/>
                </a:solidFill>
                <a:latin typeface="Arial"/>
                <a:ea typeface="Droid Sans Fallback"/>
              </a:rPr>
              <a:t>Ökonomen als</a:t>
            </a:r>
          </a:p>
          <a:p>
            <a:pPr algn="ctr">
              <a:lnSpc>
                <a:spcPct val="100000"/>
              </a:lnSpc>
            </a:pPr>
            <a:r>
              <a:rPr lang="de-DE" sz="2400" b="1" dirty="0">
                <a:solidFill>
                  <a:srgbClr val="000000"/>
                </a:solidFill>
                <a:latin typeface="Arial"/>
                <a:ea typeface="Droid Sans Fallback"/>
              </a:rPr>
              <a:t>Wissenschaftler oder Wirtschaftspolitiker</a:t>
            </a:r>
          </a:p>
        </p:txBody>
      </p:sp>
      <p:sp>
        <p:nvSpPr>
          <p:cNvPr id="7" name="Textfeld 6"/>
          <p:cNvSpPr txBox="1"/>
          <p:nvPr/>
        </p:nvSpPr>
        <p:spPr>
          <a:xfrm>
            <a:off x="1008695" y="1705738"/>
            <a:ext cx="7680910" cy="3075701"/>
          </a:xfrm>
          <a:prstGeom prst="rect">
            <a:avLst/>
          </a:prstGeom>
          <a:noFill/>
        </p:spPr>
        <p:txBody>
          <a:bodyPr wrap="square" rtlCol="0">
            <a:noAutofit/>
          </a:bodyPr>
          <a:lstStyle/>
          <a:p>
            <a:pPr marL="414772" indent="-414772">
              <a:buFont typeface="Arial" panose="020B0604020202020204" pitchFamily="34" charset="0"/>
              <a:buChar char="•"/>
            </a:pPr>
            <a:r>
              <a:rPr lang="de-DE" sz="2903" dirty="0">
                <a:latin typeface="Times New Roman" panose="02020603050405020304" pitchFamily="18" charset="0"/>
                <a:cs typeface="Times New Roman" panose="02020603050405020304" pitchFamily="18" charset="0"/>
              </a:rPr>
              <a:t>Versuchen Ökonomen die Welt zu erklären, so handeln sie als </a:t>
            </a:r>
            <a:r>
              <a:rPr lang="de-DE" sz="2903" b="1">
                <a:latin typeface="Times New Roman" panose="02020603050405020304" pitchFamily="18" charset="0"/>
                <a:cs typeface="Times New Roman" panose="02020603050405020304" pitchFamily="18" charset="0"/>
              </a:rPr>
              <a:t>Wissenschaftler.</a:t>
            </a:r>
          </a:p>
          <a:p>
            <a:pPr marL="414772" indent="-414772">
              <a:buFont typeface="Arial" panose="020B0604020202020204" pitchFamily="34" charset="0"/>
              <a:buChar char="•"/>
            </a:pPr>
            <a:endParaRPr lang="de-DE" sz="2903">
              <a:latin typeface="Times New Roman" panose="02020603050405020304" pitchFamily="18" charset="0"/>
              <a:cs typeface="Times New Roman" panose="02020603050405020304" pitchFamily="18" charset="0"/>
            </a:endParaRPr>
          </a:p>
          <a:p>
            <a:pPr marL="414772" indent="-414772">
              <a:buFont typeface="Arial" panose="020B0604020202020204" pitchFamily="34" charset="0"/>
              <a:buChar char="•"/>
            </a:pPr>
            <a:r>
              <a:rPr lang="de-DE" sz="2903">
                <a:latin typeface="Times New Roman" panose="02020603050405020304" pitchFamily="18" charset="0"/>
                <a:cs typeface="Times New Roman" panose="02020603050405020304" pitchFamily="18" charset="0"/>
              </a:rPr>
              <a:t>Versuchen Ökonomen die Welt zu verändern und bringen damit Ihre Überzeugungen ein, so handeln sie als </a:t>
            </a:r>
            <a:r>
              <a:rPr lang="de-DE" sz="2903" b="1">
                <a:latin typeface="Times New Roman" panose="02020603050405020304" pitchFamily="18" charset="0"/>
                <a:cs typeface="Times New Roman" panose="02020603050405020304" pitchFamily="18" charset="0"/>
              </a:rPr>
              <a:t>Wirtschaftspolitiker</a:t>
            </a:r>
            <a:r>
              <a:rPr lang="de-DE" sz="2903">
                <a:latin typeface="Times New Roman" panose="02020603050405020304" pitchFamily="18" charset="0"/>
                <a:cs typeface="Times New Roman" panose="02020603050405020304" pitchFamily="18" charset="0"/>
              </a:rPr>
              <a:t>.</a:t>
            </a:r>
            <a:endParaRPr lang="de-DE" sz="2903" dirty="0">
              <a:latin typeface="Times New Roman" panose="02020603050405020304" pitchFamily="18" charset="0"/>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4" name="Textfeld 3"/>
          <p:cNvSpPr txBox="1"/>
          <p:nvPr/>
        </p:nvSpPr>
        <p:spPr>
          <a:xfrm>
            <a:off x="1891948" y="2407796"/>
            <a:ext cx="9517731" cy="1671587"/>
          </a:xfrm>
          <a:prstGeom prst="rect">
            <a:avLst/>
          </a:prstGeom>
          <a:noFill/>
        </p:spPr>
        <p:txBody>
          <a:bodyPr wrap="square" rtlCol="0">
            <a:noAutofit/>
          </a:bodyPr>
          <a:lstStyle/>
          <a:p>
            <a:pPr marL="414772" indent="-414772">
              <a:buFont typeface="Arial" panose="020B0604020202020204" pitchFamily="34" charset="0"/>
              <a:buChar char="•"/>
            </a:pPr>
            <a:endParaRPr lang="de-DE" sz="2903" dirty="0">
              <a:latin typeface="Times New Roman" panose="02020603050405020304" pitchFamily="18" charset="0"/>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10" name="Rechteck 9">
            <a:extLst>
              <a:ext uri="{FF2B5EF4-FFF2-40B4-BE49-F238E27FC236}">
                <a16:creationId xmlns:a16="http://schemas.microsoft.com/office/drawing/2014/main" id="{293B1651-4C49-486F-9F03-28F9846F8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61552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59572" y="104181"/>
            <a:ext cx="6838707" cy="744941"/>
          </a:xfrm>
          <a:prstGeom prst="rect">
            <a:avLst/>
          </a:prstGeom>
          <a:noFill/>
          <a:ln>
            <a:noFill/>
          </a:ln>
        </p:spPr>
        <p:txBody>
          <a:bodyPr lIns="81646" tIns="40823" rIns="81646" bIns="40823" anchor="ctr" anchorCtr="1"/>
          <a:lstStyle/>
          <a:p>
            <a:pPr>
              <a:lnSpc>
                <a:spcPct val="100000"/>
              </a:lnSpc>
            </a:pPr>
            <a:r>
              <a:rPr lang="de-DE" sz="3200" b="1" dirty="0">
                <a:solidFill>
                  <a:srgbClr val="000000"/>
                </a:solidFill>
                <a:latin typeface="Arial"/>
                <a:ea typeface="Droid Sans Fallback"/>
              </a:rPr>
              <a:t>Positive und normative Aussagen</a:t>
            </a:r>
            <a:endParaRPr sz="3200" dirty="0"/>
          </a:p>
        </p:txBody>
      </p:sp>
      <p:sp>
        <p:nvSpPr>
          <p:cNvPr id="7" name="Textfeld 6"/>
          <p:cNvSpPr txBox="1"/>
          <p:nvPr/>
        </p:nvSpPr>
        <p:spPr>
          <a:xfrm>
            <a:off x="651828" y="1601406"/>
            <a:ext cx="9788974" cy="3197660"/>
          </a:xfrm>
          <a:prstGeom prst="rect">
            <a:avLst/>
          </a:prstGeom>
          <a:noFill/>
        </p:spPr>
        <p:txBody>
          <a:bodyPr wrap="square" rtlCol="0">
            <a:noAutofit/>
          </a:bodyPr>
          <a:lstStyle/>
          <a:p>
            <a:r>
              <a:rPr lang="de-DE" sz="2200" b="1" dirty="0">
                <a:latin typeface="Times New Roman" panose="02020603050405020304" pitchFamily="18" charset="0"/>
                <a:cs typeface="Times New Roman" panose="02020603050405020304" pitchFamily="18" charset="0"/>
              </a:rPr>
              <a:t>Positive Aussagen</a:t>
            </a:r>
            <a:r>
              <a:rPr lang="de-DE" sz="2200" dirty="0">
                <a:latin typeface="Times New Roman" panose="02020603050405020304" pitchFamily="18" charset="0"/>
                <a:cs typeface="Times New Roman" panose="02020603050405020304" pitchFamily="18" charset="0"/>
              </a:rPr>
              <a:t> sind beschreibend und richten sich darauf aus, wie die Welt ist bzw. wie sie funktioniert. Dieses Funktionieren wird völlig neutral betrachtet</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Aussagen sind deskriptiv.</a:t>
            </a:r>
          </a:p>
          <a:p>
            <a:endParaRPr lang="de-DE" sz="2200" dirty="0">
              <a:latin typeface="Times New Roman" panose="02020603050405020304" pitchFamily="18" charset="0"/>
              <a:cs typeface="Times New Roman" panose="02020603050405020304" pitchFamily="18" charset="0"/>
            </a:endParaRPr>
          </a:p>
          <a:p>
            <a:r>
              <a:rPr lang="de-DE" sz="2200" b="1" dirty="0">
                <a:latin typeface="Times New Roman" panose="02020603050405020304" pitchFamily="18" charset="0"/>
                <a:cs typeface="Times New Roman" panose="02020603050405020304" pitchFamily="18" charset="0"/>
              </a:rPr>
              <a:t>Normative Aussagen </a:t>
            </a:r>
            <a:r>
              <a:rPr lang="de-DE" sz="2200" dirty="0">
                <a:latin typeface="Times New Roman" panose="02020603050405020304" pitchFamily="18" charset="0"/>
                <a:cs typeface="Times New Roman" panose="02020603050405020304" pitchFamily="18" charset="0"/>
              </a:rPr>
              <a:t>geben ein Werturteil darüber ab, wie die Welt sein sollte. Gemäß der eigenen Überzeugung werden Maßnahmen getroffen.</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Aussagen sind präskriptiv.</a:t>
            </a:r>
          </a:p>
        </p:txBody>
      </p:sp>
      <p:sp>
        <p:nvSpPr>
          <p:cNvPr id="8" name="Rechteck 7">
            <a:extLst>
              <a:ext uri="{FF2B5EF4-FFF2-40B4-BE49-F238E27FC236}">
                <a16:creationId xmlns:a16="http://schemas.microsoft.com/office/drawing/2014/main" id="{5F0611D4-4001-437F-AF27-E34A219247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14273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121561" y="0"/>
            <a:ext cx="7598011" cy="744941"/>
          </a:xfrm>
          <a:prstGeom prst="rect">
            <a:avLst/>
          </a:prstGeom>
          <a:noFill/>
          <a:ln>
            <a:noFill/>
          </a:ln>
        </p:spPr>
        <p:txBody>
          <a:bodyPr lIns="81646" tIns="40823" rIns="81646" bIns="40823" anchor="ctr" anchorCtr="1"/>
          <a:lstStyle/>
          <a:p>
            <a:pPr>
              <a:lnSpc>
                <a:spcPct val="100000"/>
              </a:lnSpc>
            </a:pPr>
            <a:r>
              <a:rPr lang="de-DE" sz="3629" b="1" dirty="0">
                <a:solidFill>
                  <a:srgbClr val="000000"/>
                </a:solidFill>
                <a:latin typeface="Arial"/>
              </a:rPr>
              <a:t>Beispiele – positiv/normativ?</a:t>
            </a:r>
            <a:endParaRPr sz="1633" dirty="0"/>
          </a:p>
        </p:txBody>
      </p:sp>
      <p:sp>
        <p:nvSpPr>
          <p:cNvPr id="7" name="Textfeld 6"/>
          <p:cNvSpPr txBox="1"/>
          <p:nvPr/>
        </p:nvSpPr>
        <p:spPr>
          <a:xfrm>
            <a:off x="0" y="1215737"/>
            <a:ext cx="12192000" cy="4676862"/>
          </a:xfrm>
          <a:prstGeom prst="rect">
            <a:avLst/>
          </a:prstGeom>
          <a:noFill/>
        </p:spPr>
        <p:txBody>
          <a:bodyPr wrap="square" rtlCol="0">
            <a:noAutofit/>
          </a:bodyPr>
          <a:lstStyle/>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Einführung des Mindestlohns führt zu Arbeitslosigkeit bei Geringqualifizierten</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in einigen Bereichen erzielten Einkommenssteigerungen durch die Einführung des Mindestlohns sind wichtiger als die steigende Arbeitslosigkeit in anderen Bereichen</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Ein steigender Ölpreis steigert die Nachfrage nach Elektroautos</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Betreiber von Kohlekraftwerken müssen stärker an den Kosten, die die CO</a:t>
            </a:r>
            <a:r>
              <a:rPr lang="de-DE" sz="2200" baseline="-25000" dirty="0">
                <a:latin typeface="Times New Roman" panose="02020603050405020304" pitchFamily="18" charset="0"/>
                <a:cs typeface="Times New Roman" panose="02020603050405020304" pitchFamily="18" charset="0"/>
              </a:rPr>
              <a:t>2</a:t>
            </a:r>
            <a:r>
              <a:rPr lang="de-DE" sz="2200" dirty="0">
                <a:latin typeface="Times New Roman" panose="02020603050405020304" pitchFamily="18" charset="0"/>
                <a:cs typeface="Times New Roman" panose="02020603050405020304" pitchFamily="18" charset="0"/>
              </a:rPr>
              <a:t>-Emissionen im Zuge des Klimawandels verursachen beteiligt werden</a:t>
            </a:r>
          </a:p>
          <a:p>
            <a:pPr marL="311079" indent="-311079">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a:latin typeface="Times New Roman" panose="02020603050405020304" pitchFamily="18" charset="0"/>
                <a:cs typeface="Times New Roman" panose="02020603050405020304" pitchFamily="18" charset="0"/>
              </a:rPr>
              <a:t>Das Sondervermögen </a:t>
            </a:r>
            <a:r>
              <a:rPr lang="de-DE" sz="2200" dirty="0">
                <a:latin typeface="Times New Roman" panose="02020603050405020304" pitchFamily="18" charset="0"/>
                <a:cs typeface="Times New Roman" panose="02020603050405020304" pitchFamily="18" charset="0"/>
              </a:rPr>
              <a:t>von 100 Mrd. für den Ausbau der</a:t>
            </a:r>
          </a:p>
          <a:p>
            <a:r>
              <a:rPr lang="de-DE" sz="2200" dirty="0">
                <a:latin typeface="Times New Roman" panose="02020603050405020304" pitchFamily="18" charset="0"/>
                <a:cs typeface="Times New Roman" panose="02020603050405020304" pitchFamily="18" charset="0"/>
              </a:rPr>
              <a:t>     Bundeswehr, senkt aufgrund steigender Zinsbelastung des Staats-</a:t>
            </a:r>
          </a:p>
          <a:p>
            <a:r>
              <a:rPr lang="de-DE" sz="2200" dirty="0">
                <a:latin typeface="Times New Roman" panose="02020603050405020304" pitchFamily="18" charset="0"/>
                <a:cs typeface="Times New Roman" panose="02020603050405020304" pitchFamily="18" charset="0"/>
              </a:rPr>
              <a:t>     Haushalts den Handlungsspielraum für die zukünftige Generation</a:t>
            </a:r>
          </a:p>
        </p:txBody>
      </p:sp>
      <p:sp>
        <p:nvSpPr>
          <p:cNvPr id="10" name="Rechteck 9">
            <a:extLst>
              <a:ext uri="{FF2B5EF4-FFF2-40B4-BE49-F238E27FC236}">
                <a16:creationId xmlns:a16="http://schemas.microsoft.com/office/drawing/2014/main" id="{200A4E8E-4367-419C-9B2A-FD260827374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22327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2424" y="45403"/>
            <a:ext cx="5793846" cy="4676862"/>
          </a:xfrm>
          <a:prstGeom prst="rect">
            <a:avLst/>
          </a:prstGeom>
          <a:noFill/>
        </p:spPr>
        <p:txBody>
          <a:bodyPr wrap="square" rtlCol="0">
            <a:noAutofit/>
          </a:bodyPr>
          <a:lstStyle/>
          <a:p>
            <a:pPr algn="ctr"/>
            <a:r>
              <a:rPr lang="de-DE" sz="2177" b="1" dirty="0">
                <a:latin typeface="Times New Roman" panose="02020603050405020304" pitchFamily="18" charset="0"/>
                <a:cs typeface="Times New Roman" panose="02020603050405020304" pitchFamily="18" charset="0"/>
              </a:rPr>
              <a:t>Mikroökonomie</a:t>
            </a:r>
          </a:p>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Verhalten Einzelner</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Unternehmen, Haushalte</a:t>
            </a:r>
          </a:p>
          <a:p>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eines Haushalte nach Lebensmitteln</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Angebot eines Autobauers an Fahrzeugen</a:t>
            </a:r>
          </a:p>
          <a:p>
            <a:pPr marL="311079" indent="-311079">
              <a:buFont typeface="Wingdings" panose="05000000000000000000" pitchFamily="2" charset="2"/>
              <a:buChar char="§"/>
            </a:pPr>
            <a:endParaRPr lang="de-DE" sz="2177">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einer Baufirma nach Beton</a:t>
            </a:r>
          </a:p>
        </p:txBody>
      </p:sp>
      <p:sp>
        <p:nvSpPr>
          <p:cNvPr id="8" name="Textfeld 7"/>
          <p:cNvSpPr txBox="1"/>
          <p:nvPr/>
        </p:nvSpPr>
        <p:spPr>
          <a:xfrm>
            <a:off x="5613318" y="0"/>
            <a:ext cx="6659242" cy="4676862"/>
          </a:xfrm>
          <a:prstGeom prst="rect">
            <a:avLst/>
          </a:prstGeom>
          <a:noFill/>
        </p:spPr>
        <p:txBody>
          <a:bodyPr wrap="square" rtlCol="0">
            <a:noAutofit/>
          </a:bodyPr>
          <a:lstStyle/>
          <a:p>
            <a:pPr algn="ctr"/>
            <a:r>
              <a:rPr lang="de-DE" sz="2177" b="1" dirty="0">
                <a:latin typeface="Times New Roman" panose="02020603050405020304" pitchFamily="18" charset="0"/>
                <a:cs typeface="Times New Roman" panose="02020603050405020304" pitchFamily="18" charset="0"/>
              </a:rPr>
              <a:t>Makroökonomie</a:t>
            </a:r>
          </a:p>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Betrachtung der Gesamtwirtschaft</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Untersuchung von aggregierten ökonomischen Größen</a:t>
            </a:r>
          </a:p>
          <a:p>
            <a:pPr marL="311079" indent="-311079">
              <a:buFont typeface="Wingdings" panose="05000000000000000000" pitchFamily="2" charset="2"/>
              <a:buChar char="Ø"/>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Gesamtnachfrage aller Haushalte (Konsum)</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Gesamtangebot aller Unternehmen (gesamtwirtschaftliche Produktion)</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a:t>
            </a:r>
            <a:r>
              <a:rPr lang="de-DE" sz="2177">
                <a:latin typeface="Times New Roman" panose="02020603050405020304" pitchFamily="18" charset="0"/>
                <a:cs typeface="Times New Roman" panose="02020603050405020304" pitchFamily="18" charset="0"/>
              </a:rPr>
              <a:t>aller Unternehmen´nach </a:t>
            </a:r>
            <a:r>
              <a:rPr lang="de-DE" sz="2177" dirty="0">
                <a:latin typeface="Times New Roman" panose="02020603050405020304" pitchFamily="18" charset="0"/>
                <a:cs typeface="Times New Roman" panose="02020603050405020304" pitchFamily="18" charset="0"/>
              </a:rPr>
              <a:t>Investitionsgütern</a:t>
            </a:r>
          </a:p>
        </p:txBody>
      </p:sp>
      <p:sp>
        <p:nvSpPr>
          <p:cNvPr id="9" name="Textfeld 8"/>
          <p:cNvSpPr txBox="1"/>
          <p:nvPr/>
        </p:nvSpPr>
        <p:spPr>
          <a:xfrm>
            <a:off x="62424" y="4827187"/>
            <a:ext cx="8546621" cy="755992"/>
          </a:xfrm>
          <a:prstGeom prst="rect">
            <a:avLst/>
          </a:prstGeom>
          <a:noFill/>
        </p:spPr>
        <p:txBody>
          <a:bodyPr wrap="square" rtlCol="0">
            <a:noAutofit/>
          </a:bodyPr>
          <a:lstStyle/>
          <a:p>
            <a:pPr marL="311079" indent="-311079">
              <a:buFont typeface="Wingdings" panose="05000000000000000000" pitchFamily="2" charset="2"/>
              <a:buChar char="Ø"/>
            </a:pPr>
            <a:r>
              <a:rPr lang="de-DE" sz="1996" b="1" dirty="0">
                <a:latin typeface="Times New Roman" panose="02020603050405020304" pitchFamily="18" charset="0"/>
                <a:cs typeface="Times New Roman" panose="02020603050405020304" pitchFamily="18" charset="0"/>
              </a:rPr>
              <a:t>Der Vorteil der Aggregation besteht in der Verdeutlichung von Gesamtzusammenhängen.</a:t>
            </a:r>
          </a:p>
          <a:p>
            <a:pPr marL="311079" indent="-311079">
              <a:buFont typeface="Wingdings" panose="05000000000000000000" pitchFamily="2" charset="2"/>
              <a:buChar char="Ø"/>
            </a:pPr>
            <a:r>
              <a:rPr lang="de-DE" sz="1996" b="1" dirty="0">
                <a:latin typeface="Times New Roman" panose="02020603050405020304" pitchFamily="18" charset="0"/>
                <a:cs typeface="Times New Roman" panose="02020603050405020304" pitchFamily="18" charset="0"/>
              </a:rPr>
              <a:t>Das Problem besteht im Verlust von Detailinformationen</a:t>
            </a:r>
          </a:p>
          <a:p>
            <a:endParaRPr lang="de-DE" sz="1996" dirty="0">
              <a:latin typeface="Times New Roman" panose="02020603050405020304" pitchFamily="18" charset="0"/>
              <a:cs typeface="Times New Roman" panose="02020603050405020304" pitchFamily="18" charset="0"/>
            </a:endParaRPr>
          </a:p>
        </p:txBody>
      </p:sp>
      <p:sp>
        <p:nvSpPr>
          <p:cNvPr id="10" name="Textfeld 9"/>
          <p:cNvSpPr txBox="1"/>
          <p:nvPr/>
        </p:nvSpPr>
        <p:spPr>
          <a:xfrm>
            <a:off x="62424" y="5832990"/>
            <a:ext cx="8546621" cy="979607"/>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Vgl. Einf. in die Statistik: Die Beschreibung eines Datensatzes über Mittelwert, Median, Spannweite, Varianz, Schiefe,… vertieft zwar das Verständnis für die erhobenen Daten. Bestimmte Informationen gehen aber durch die Aggregation verloren.</a:t>
            </a:r>
          </a:p>
          <a:p>
            <a:endParaRPr lang="de-DE" sz="1996" dirty="0">
              <a:latin typeface="Times New Roman" panose="02020603050405020304" pitchFamily="18" charset="0"/>
              <a:cs typeface="Times New Roman" panose="02020603050405020304" pitchFamily="18" charset="0"/>
            </a:endParaRPr>
          </a:p>
        </p:txBody>
      </p:sp>
      <p:sp>
        <p:nvSpPr>
          <p:cNvPr id="11" name="Rechteck 10">
            <a:extLst>
              <a:ext uri="{FF2B5EF4-FFF2-40B4-BE49-F238E27FC236}">
                <a16:creationId xmlns:a16="http://schemas.microsoft.com/office/drawing/2014/main" id="{84FCABC1-26C8-430B-9E7E-586D39F7F27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307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Makroökonomische Fragestellungen</a:t>
            </a:r>
            <a:endParaRPr sz="3266" dirty="0"/>
          </a:p>
        </p:txBody>
      </p:sp>
      <p:sp>
        <p:nvSpPr>
          <p:cNvPr id="7" name="Text Box 3"/>
          <p:cNvSpPr txBox="1">
            <a:spLocks noChangeArrowheads="1"/>
          </p:cNvSpPr>
          <p:nvPr/>
        </p:nvSpPr>
        <p:spPr bwMode="auto">
          <a:xfrm>
            <a:off x="557584" y="714110"/>
            <a:ext cx="8295271" cy="562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r>
              <a:rPr lang="de-DE" altLang="de-DE" sz="2000" dirty="0">
                <a:solidFill>
                  <a:srgbClr val="000000"/>
                </a:solidFill>
              </a:rPr>
              <a:t>Welche Bedeutung hat die Arbeitsmarktentwicklung für die Gesamtwirtschaft?</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Auswirkungen haben die aktuellen Zentralbankentscheidungen auf die Zinsentwicklung?</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Konsequenzen hat der demographische Wandel auf die Vermögensbildung im Allgemeinen?</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Auswirkungen haben die Spannungen zwischen USA/EU und China auf die internationalen Handelsbeziehungen?</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wirtschaftspolitischen Auswirkungen haben die angekündigten Programme zur Bekämpfung des Klimawandels im Allgemeinen und die Energiewende im Besonderen?</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wirtschaftspolitischen Auswirkungen zieht der Überfall Russlands, des größten Rohstofflieferanten der Welt, auf die Ukraine nach sich?</a:t>
            </a:r>
          </a:p>
        </p:txBody>
      </p:sp>
      <p:sp>
        <p:nvSpPr>
          <p:cNvPr id="4" name="Rechteck 3">
            <a:extLst>
              <a:ext uri="{FF2B5EF4-FFF2-40B4-BE49-F238E27FC236}">
                <a16:creationId xmlns:a16="http://schemas.microsoft.com/office/drawing/2014/main" id="{28517683-C53A-44C5-B8E2-A49559A4ACD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83364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0"/>
            <a:ext cx="7761950" cy="744941"/>
          </a:xfrm>
          <a:prstGeom prst="rect">
            <a:avLst/>
          </a:prstGeom>
          <a:noFill/>
          <a:ln>
            <a:noFill/>
          </a:ln>
        </p:spPr>
        <p:txBody>
          <a:bodyPr lIns="81646" tIns="40823" rIns="81646" bIns="40823" anchor="ctr" anchorCtr="1"/>
          <a:lstStyle/>
          <a:p>
            <a:r>
              <a:rPr lang="de-DE" sz="3266" b="1" dirty="0"/>
              <a:t>Makroökonomische Sachverhalte</a:t>
            </a:r>
          </a:p>
        </p:txBody>
      </p:sp>
      <p:sp>
        <p:nvSpPr>
          <p:cNvPr id="7" name="Text Box 3"/>
          <p:cNvSpPr txBox="1">
            <a:spLocks noChangeArrowheads="1"/>
          </p:cNvSpPr>
          <p:nvPr/>
        </p:nvSpPr>
        <p:spPr bwMode="auto">
          <a:xfrm>
            <a:off x="328088" y="714108"/>
            <a:ext cx="8361518" cy="5781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r>
              <a:rPr lang="de-DE" altLang="de-DE" sz="2177" dirty="0">
                <a:solidFill>
                  <a:srgbClr val="000000"/>
                </a:solidFill>
              </a:rPr>
              <a:t>Das Wirtschaftswachstum der deutschen Volkswirtschaft betrug im Jahr 2023 -0,3% </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Inflationsrate lag im Jahr 2023 bei 5,9%</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Staatsverschuldung liegt zum Jahresende 2023 bei gut 2,6 Billionen Euro</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Das Renteneintrittsalter steigt bis zum Jahr 2030 von 65 auf 67 Jahre</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Leitzinsen der EZB liegen im Februar 2024 bei 3,65%</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In Deutschland ist im April 2023 das letzte Atomkraftwerk abgeschaltet worden.</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In Wilhelmshaven hat das erste LNG-Terminal Deutschlands Ende des Jahres 2022 seinen Betrieb aufgenommen.</a:t>
            </a:r>
          </a:p>
        </p:txBody>
      </p:sp>
      <p:sp>
        <p:nvSpPr>
          <p:cNvPr id="8" name="Rechteck 7">
            <a:extLst>
              <a:ext uri="{FF2B5EF4-FFF2-40B4-BE49-F238E27FC236}">
                <a16:creationId xmlns:a16="http://schemas.microsoft.com/office/drawing/2014/main" id="{0C8DB175-FE02-496C-A0F2-0EC9901A7A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88590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ChangeArrowheads="1"/>
          </p:cNvSpPr>
          <p:nvPr/>
        </p:nvSpPr>
        <p:spPr bwMode="auto">
          <a:xfrm>
            <a:off x="209372" y="131018"/>
            <a:ext cx="1023143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3200" b="1" dirty="0">
                <a:solidFill>
                  <a:srgbClr val="000000"/>
                </a:solidFill>
                <a:latin typeface="Sparkasse Rg" pitchFamily="34" charset="0"/>
              </a:rPr>
              <a:t>Die historischen Wurzeln des Wirtschaftskreislaufs</a:t>
            </a:r>
          </a:p>
        </p:txBody>
      </p:sp>
      <p:sp>
        <p:nvSpPr>
          <p:cNvPr id="33796" name="Text Box 3"/>
          <p:cNvSpPr txBox="1">
            <a:spLocks noChangeArrowheads="1"/>
          </p:cNvSpPr>
          <p:nvPr/>
        </p:nvSpPr>
        <p:spPr bwMode="auto">
          <a:xfrm>
            <a:off x="418388" y="982174"/>
            <a:ext cx="8111838" cy="4526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Char char="•"/>
            </a:pPr>
            <a:endParaRPr lang="de-DE" altLang="de-DE" sz="2400" dirty="0">
              <a:solidFill>
                <a:srgbClr val="000000"/>
              </a:solidFill>
            </a:endParaRPr>
          </a:p>
          <a:p>
            <a:pPr eaLnBrk="1" hangingPunct="1">
              <a:buClrTx/>
              <a:buFontTx/>
              <a:buNone/>
            </a:pPr>
            <a:r>
              <a:rPr lang="de-DE" altLang="de-DE" sz="2400" dirty="0">
                <a:solidFill>
                  <a:srgbClr val="000000"/>
                </a:solidFill>
              </a:rPr>
              <a:t>Der </a:t>
            </a:r>
            <a:r>
              <a:rPr lang="en-US" altLang="de-DE" sz="2400" dirty="0" err="1">
                <a:solidFill>
                  <a:srgbClr val="000000"/>
                </a:solidFill>
              </a:rPr>
              <a:t>französische</a:t>
            </a:r>
            <a:r>
              <a:rPr lang="en-US" altLang="de-DE" sz="2400" dirty="0">
                <a:solidFill>
                  <a:srgbClr val="000000"/>
                </a:solidFill>
              </a:rPr>
              <a:t> </a:t>
            </a:r>
            <a:r>
              <a:rPr lang="en-US" altLang="de-DE" sz="2400" dirty="0" err="1">
                <a:solidFill>
                  <a:srgbClr val="000000"/>
                </a:solidFill>
              </a:rPr>
              <a:t>Arzt</a:t>
            </a:r>
            <a:r>
              <a:rPr lang="de-DE" altLang="de-DE" sz="2400" dirty="0">
                <a:solidFill>
                  <a:srgbClr val="000000"/>
                </a:solidFill>
              </a:rPr>
              <a:t> Fran</a:t>
            </a:r>
            <a:r>
              <a:rPr lang="en-US" altLang="de-DE" sz="2400" dirty="0" err="1">
                <a:solidFill>
                  <a:srgbClr val="000000"/>
                </a:solidFill>
                <a:cs typeface="Times New Roman" pitchFamily="18" charset="0"/>
              </a:rPr>
              <a:t>çois</a:t>
            </a:r>
            <a:r>
              <a:rPr lang="en-US" altLang="de-DE" sz="2400" dirty="0">
                <a:solidFill>
                  <a:srgbClr val="000000"/>
                </a:solidFill>
                <a:cs typeface="Times New Roman" pitchFamily="18" charset="0"/>
              </a:rPr>
              <a:t> Quesnay (1694-1774) </a:t>
            </a:r>
            <a:r>
              <a:rPr lang="en-US" altLang="de-DE" sz="2400" dirty="0" err="1">
                <a:solidFill>
                  <a:srgbClr val="000000"/>
                </a:solidFill>
                <a:cs typeface="Times New Roman" pitchFamily="18" charset="0"/>
              </a:rPr>
              <a:t>verglich</a:t>
            </a:r>
            <a:r>
              <a:rPr lang="en-US" altLang="de-DE" sz="2400" dirty="0">
                <a:solidFill>
                  <a:srgbClr val="000000"/>
                </a:solidFill>
                <a:cs typeface="Times New Roman" pitchFamily="18" charset="0"/>
              </a:rPr>
              <a:t> die </a:t>
            </a:r>
            <a:r>
              <a:rPr lang="en-US" altLang="de-DE" sz="2400" dirty="0" err="1">
                <a:solidFill>
                  <a:srgbClr val="000000"/>
                </a:solidFill>
                <a:cs typeface="Times New Roman" pitchFamily="18" charset="0"/>
              </a:rPr>
              <a:t>wirtschaftlichen</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Zusammenhänge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mit</a:t>
            </a:r>
            <a:r>
              <a:rPr lang="en-US" altLang="de-DE" sz="2400" dirty="0">
                <a:solidFill>
                  <a:srgbClr val="000000"/>
                </a:solidFill>
                <a:cs typeface="Times New Roman" pitchFamily="18" charset="0"/>
              </a:rPr>
              <a:t> dem </a:t>
            </a:r>
            <a:r>
              <a:rPr lang="en-US" altLang="de-DE" sz="2400" dirty="0" err="1">
                <a:solidFill>
                  <a:srgbClr val="000000"/>
                </a:solidFill>
                <a:cs typeface="Times New Roman" pitchFamily="18" charset="0"/>
              </a:rPr>
              <a:t>Blutkreislauf</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stellte</a:t>
            </a:r>
            <a:r>
              <a:rPr lang="en-US" altLang="de-DE" sz="2400" dirty="0">
                <a:solidFill>
                  <a:srgbClr val="000000"/>
                </a:solidFill>
                <a:cs typeface="Times New Roman" pitchFamily="18" charset="0"/>
              </a:rPr>
              <a:t> dies in </a:t>
            </a:r>
            <a:r>
              <a:rPr lang="en-US" altLang="de-DE" sz="2400" dirty="0" err="1">
                <a:solidFill>
                  <a:srgbClr val="000000"/>
                </a:solidFill>
                <a:cs typeface="Times New Roman" pitchFamily="18" charset="0"/>
              </a:rPr>
              <a:t>seinem</a:t>
            </a:r>
            <a:r>
              <a:rPr lang="en-US" altLang="de-DE" sz="2400" dirty="0">
                <a:solidFill>
                  <a:srgbClr val="000000"/>
                </a:solidFill>
                <a:cs typeface="Times New Roman" pitchFamily="18" charset="0"/>
              </a:rPr>
              <a:t> Tableau </a:t>
            </a:r>
            <a:r>
              <a:rPr lang="en-US" altLang="de-DE" sz="2400" dirty="0" err="1">
                <a:solidFill>
                  <a:srgbClr val="000000"/>
                </a:solidFill>
                <a:cs typeface="Times New Roman" pitchFamily="18" charset="0"/>
              </a:rPr>
              <a:t>Economique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dar</a:t>
            </a:r>
            <a:r>
              <a:rPr lang="en-US" altLang="de-DE" sz="2400" dirty="0">
                <a:solidFill>
                  <a:srgbClr val="000000"/>
                </a:solidFill>
                <a:cs typeface="Times New Roman" pitchFamily="18" charset="0"/>
              </a:rPr>
              <a:t>.</a:t>
            </a:r>
          </a:p>
          <a:p>
            <a:pPr eaLnBrk="1" hangingPunct="1">
              <a:buClrTx/>
              <a:buFontTx/>
              <a:buNone/>
            </a:pPr>
            <a:endParaRPr lang="en-US" altLang="de-DE" sz="2400" dirty="0">
              <a:solidFill>
                <a:srgbClr val="000000"/>
              </a:solidFill>
              <a:cs typeface="Times New Roman" pitchFamily="18" charset="0"/>
            </a:endParaRPr>
          </a:p>
          <a:p>
            <a:pPr eaLnBrk="1" hangingPunct="1">
              <a:buClrTx/>
              <a:buFontTx/>
              <a:buNone/>
            </a:pPr>
            <a:r>
              <a:rPr lang="en-US" altLang="de-DE" sz="2400" dirty="0" err="1">
                <a:solidFill>
                  <a:srgbClr val="000000"/>
                </a:solidFill>
                <a:cs typeface="Times New Roman" pitchFamily="18" charset="0"/>
              </a:rPr>
              <a:t>Einteilung</a:t>
            </a:r>
            <a:r>
              <a:rPr lang="en-US" altLang="de-DE" sz="2400" dirty="0">
                <a:solidFill>
                  <a:srgbClr val="000000"/>
                </a:solidFill>
                <a:cs typeface="Times New Roman" pitchFamily="18" charset="0"/>
              </a:rPr>
              <a:t> der </a:t>
            </a:r>
            <a:r>
              <a:rPr lang="en-US" altLang="de-DE" sz="2400" dirty="0" err="1">
                <a:solidFill>
                  <a:srgbClr val="000000"/>
                </a:solidFill>
                <a:cs typeface="Times New Roman" pitchFamily="18" charset="0"/>
              </a:rPr>
              <a:t>Wirtschaftssubjekte</a:t>
            </a:r>
            <a:r>
              <a:rPr lang="en-US" altLang="de-DE" sz="2400" dirty="0">
                <a:solidFill>
                  <a:srgbClr val="000000"/>
                </a:solidFill>
                <a:cs typeface="Times New Roman" pitchFamily="18" charset="0"/>
              </a:rPr>
              <a:t> in </a:t>
            </a:r>
            <a:r>
              <a:rPr lang="en-US" altLang="de-DE" sz="2400" dirty="0" err="1">
                <a:solidFill>
                  <a:srgbClr val="000000"/>
                </a:solidFill>
                <a:cs typeface="Times New Roman" pitchFamily="18" charset="0"/>
              </a:rPr>
              <a:t>drei</a:t>
            </a:r>
            <a:r>
              <a:rPr lang="en-US" altLang="de-DE" sz="2400" dirty="0">
                <a:solidFill>
                  <a:srgbClr val="000000"/>
                </a:solidFill>
                <a:cs typeface="Times New Roman" pitchFamily="18" charset="0"/>
              </a:rPr>
              <a:t> Klassen</a:t>
            </a:r>
          </a:p>
          <a:p>
            <a:pPr eaLnBrk="1" hangingPunct="1">
              <a:buClrTx/>
              <a:buFontTx/>
              <a:buNone/>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productive (P):	</a:t>
            </a:r>
            <a:r>
              <a:rPr lang="en-US" altLang="de-DE" sz="2400" dirty="0" err="1">
                <a:solidFill>
                  <a:srgbClr val="000000"/>
                </a:solidFill>
                <a:cs typeface="Times New Roman" pitchFamily="18" charset="0"/>
              </a:rPr>
              <a:t>Landwirte</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Pächter</a:t>
            </a:r>
            <a:endParaRPr lang="en-US" altLang="de-DE" sz="2400" dirty="0">
              <a:solidFill>
                <a:srgbClr val="000000"/>
              </a:solidFill>
              <a:cs typeface="Times New Roman" pitchFamily="18" charset="0"/>
            </a:endParaRPr>
          </a:p>
          <a:p>
            <a:pPr eaLnBrk="1" hangingPunct="1">
              <a:buClrTx/>
              <a:buFontTx/>
              <a:buChar char="•"/>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propi</a:t>
            </a:r>
            <a:r>
              <a:rPr lang="en-US" altLang="de-DE" sz="2400" dirty="0" err="1">
                <a:solidFill>
                  <a:srgbClr val="000000"/>
                </a:solidFill>
              </a:rPr>
              <a:t>é</a:t>
            </a:r>
            <a:r>
              <a:rPr lang="en-US" altLang="de-DE" sz="2400" dirty="0" err="1">
                <a:solidFill>
                  <a:srgbClr val="000000"/>
                </a:solidFill>
                <a:cs typeface="Times New Roman" pitchFamily="18" charset="0"/>
              </a:rPr>
              <a:t>taire</a:t>
            </a:r>
            <a:r>
              <a:rPr lang="en-US" altLang="de-DE" sz="2400" dirty="0">
                <a:solidFill>
                  <a:srgbClr val="000000"/>
                </a:solidFill>
                <a:cs typeface="Times New Roman" pitchFamily="18" charset="0"/>
              </a:rPr>
              <a:t> (E):	</a:t>
            </a:r>
            <a:r>
              <a:rPr lang="en-US" altLang="de-DE" sz="2400" dirty="0" err="1">
                <a:solidFill>
                  <a:srgbClr val="000000"/>
                </a:solidFill>
                <a:cs typeface="Times New Roman" pitchFamily="18" charset="0"/>
              </a:rPr>
              <a:t>Adlige</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Klerus</a:t>
            </a:r>
            <a:r>
              <a:rPr lang="en-US" altLang="de-DE" sz="2400" dirty="0">
                <a:solidFill>
                  <a:srgbClr val="000000"/>
                </a:solidFill>
                <a:cs typeface="Times New Roman" pitchFamily="18" charset="0"/>
              </a:rPr>
              <a:t> </a:t>
            </a:r>
          </a:p>
          <a:p>
            <a:pPr eaLnBrk="1" hangingPunct="1">
              <a:buClrTx/>
              <a:buFontTx/>
              <a:buChar char="•"/>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stérile</a:t>
            </a:r>
            <a:r>
              <a:rPr lang="en-US" altLang="de-DE" sz="2400" dirty="0">
                <a:solidFill>
                  <a:srgbClr val="000000"/>
                </a:solidFill>
                <a:cs typeface="Times New Roman" pitchFamily="18" charset="0"/>
              </a:rPr>
              <a:t> (H):			</a:t>
            </a:r>
            <a:r>
              <a:rPr lang="en-US" altLang="de-DE" sz="2400" dirty="0" err="1">
                <a:solidFill>
                  <a:srgbClr val="000000"/>
                </a:solidFill>
                <a:cs typeface="Times New Roman" pitchFamily="18" charset="0"/>
              </a:rPr>
              <a:t>Händler</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Handwerker</a:t>
            </a:r>
            <a:r>
              <a:rPr lang="en-US" altLang="de-DE" sz="2400" dirty="0">
                <a:solidFill>
                  <a:srgbClr val="000000"/>
                </a:solidFill>
                <a:cs typeface="Times New Roman" pitchFamily="18" charset="0"/>
              </a:rPr>
              <a:t> u. ä.</a:t>
            </a:r>
          </a:p>
        </p:txBody>
      </p:sp>
      <p:sp>
        <p:nvSpPr>
          <p:cNvPr id="4" name="Rechteck 3">
            <a:extLst>
              <a:ext uri="{FF2B5EF4-FFF2-40B4-BE49-F238E27FC236}">
                <a16:creationId xmlns:a16="http://schemas.microsoft.com/office/drawing/2014/main" id="{A6525F3B-83B8-4501-972D-D4F7D777CC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35DAE81C-7898-4D70-8EB6-79C562EF52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5899" y="0"/>
            <a:ext cx="2869806" cy="3896184"/>
          </a:xfrm>
          <a:prstGeom prst="rect">
            <a:avLst/>
          </a:prstGeom>
        </p:spPr>
      </p:pic>
      <p:sp>
        <p:nvSpPr>
          <p:cNvPr id="2" name="Rechteck 1">
            <a:extLst>
              <a:ext uri="{FF2B5EF4-FFF2-40B4-BE49-F238E27FC236}">
                <a16:creationId xmlns:a16="http://schemas.microsoft.com/office/drawing/2014/main" id="{AF5E0AA7-F71B-4B57-A619-D1E61ACD0FFE}"/>
              </a:ext>
            </a:extLst>
          </p:cNvPr>
          <p:cNvSpPr/>
          <p:nvPr/>
        </p:nvSpPr>
        <p:spPr>
          <a:xfrm>
            <a:off x="8689605" y="3820874"/>
            <a:ext cx="3327749" cy="461665"/>
          </a:xfrm>
          <a:prstGeom prst="rect">
            <a:avLst/>
          </a:prstGeom>
        </p:spPr>
        <p:txBody>
          <a:bodyPr wrap="square">
            <a:spAutoFit/>
          </a:bodyPr>
          <a:lstStyle/>
          <a:p>
            <a:r>
              <a:rPr lang="fr-FR" sz="1200" b="1" dirty="0"/>
              <a:t>Zigzag tableau économique </a:t>
            </a:r>
            <a:r>
              <a:rPr lang="fr-FR" sz="1200" b="1" dirty="0" err="1"/>
              <a:t>from</a:t>
            </a:r>
            <a:r>
              <a:rPr lang="fr-FR" sz="1200" b="1" dirty="0"/>
              <a:t> the </a:t>
            </a:r>
            <a:r>
              <a:rPr lang="fr-FR" sz="1200" b="1" dirty="0" err="1"/>
              <a:t>frontispiece</a:t>
            </a:r>
            <a:r>
              <a:rPr lang="fr-FR" sz="1200" b="1" dirty="0"/>
              <a:t> of </a:t>
            </a:r>
            <a:r>
              <a:rPr lang="fr-FR" sz="1200" b="1" dirty="0" err="1"/>
              <a:t>Élémens</a:t>
            </a:r>
            <a:r>
              <a:rPr lang="fr-FR" sz="1200" b="1" dirty="0"/>
              <a:t> de la philosophie rurale (1767)</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ChangeArrowheads="1"/>
          </p:cNvSpPr>
          <p:nvPr/>
        </p:nvSpPr>
        <p:spPr bwMode="auto">
          <a:xfrm>
            <a:off x="856891" y="172077"/>
            <a:ext cx="10391955"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3200" b="1" dirty="0">
                <a:solidFill>
                  <a:srgbClr val="000000"/>
                </a:solidFill>
                <a:latin typeface="Sparkasse Rg" pitchFamily="34" charset="0"/>
              </a:rPr>
              <a:t>Darstellungsformen wirtschaftlicher Verflechtungen</a:t>
            </a:r>
          </a:p>
        </p:txBody>
      </p:sp>
      <p:graphicFrame>
        <p:nvGraphicFramePr>
          <p:cNvPr id="276483" name="Group 3"/>
          <p:cNvGraphicFramePr>
            <a:graphicFrameLocks noGrp="1"/>
          </p:cNvGraphicFramePr>
          <p:nvPr/>
        </p:nvGraphicFramePr>
        <p:xfrm>
          <a:off x="8759825"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6493" name="Group 13"/>
          <p:cNvGraphicFramePr>
            <a:graphicFrameLocks noGrp="1"/>
          </p:cNvGraphicFramePr>
          <p:nvPr/>
        </p:nvGraphicFramePr>
        <p:xfrm>
          <a:off x="4583113"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6503" name="Group 23"/>
          <p:cNvGraphicFramePr>
            <a:graphicFrameLocks noGrp="1"/>
          </p:cNvGraphicFramePr>
          <p:nvPr/>
        </p:nvGraphicFramePr>
        <p:xfrm>
          <a:off x="6659563"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4850" name="Text Box 33"/>
          <p:cNvSpPr txBox="1">
            <a:spLocks noChangeArrowheads="1"/>
          </p:cNvSpPr>
          <p:nvPr/>
        </p:nvSpPr>
        <p:spPr bwMode="auto">
          <a:xfrm>
            <a:off x="1682751" y="1649413"/>
            <a:ext cx="1757363"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Kontenform:</a:t>
            </a:r>
          </a:p>
        </p:txBody>
      </p:sp>
      <p:sp>
        <p:nvSpPr>
          <p:cNvPr id="34851" name="Text Box 34"/>
          <p:cNvSpPr txBox="1">
            <a:spLocks noChangeArrowheads="1"/>
          </p:cNvSpPr>
          <p:nvPr/>
        </p:nvSpPr>
        <p:spPr bwMode="auto">
          <a:xfrm>
            <a:off x="1703388" y="3476625"/>
            <a:ext cx="168910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Matrixform:</a:t>
            </a:r>
          </a:p>
        </p:txBody>
      </p:sp>
      <p:graphicFrame>
        <p:nvGraphicFramePr>
          <p:cNvPr id="276515" name="Group 35"/>
          <p:cNvGraphicFramePr>
            <a:graphicFrameLocks noGrp="1"/>
          </p:cNvGraphicFramePr>
          <p:nvPr/>
        </p:nvGraphicFramePr>
        <p:xfrm>
          <a:off x="6486525" y="2917825"/>
          <a:ext cx="2057400" cy="1685924"/>
        </p:xfrm>
        <a:graphic>
          <a:graphicData uri="http://schemas.openxmlformats.org/drawingml/2006/table">
            <a:tbl>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4879" name="Text Box 62"/>
          <p:cNvSpPr txBox="1">
            <a:spLocks noChangeArrowheads="1"/>
          </p:cNvSpPr>
          <p:nvPr/>
        </p:nvSpPr>
        <p:spPr bwMode="auto">
          <a:xfrm>
            <a:off x="1703388" y="5203825"/>
            <a:ext cx="218916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Grafische Form:</a:t>
            </a:r>
          </a:p>
        </p:txBody>
      </p:sp>
      <p:sp>
        <p:nvSpPr>
          <p:cNvPr id="34880" name="Text Box 63"/>
          <p:cNvSpPr txBox="1">
            <a:spLocks noChangeArrowheads="1"/>
          </p:cNvSpPr>
          <p:nvPr/>
        </p:nvSpPr>
        <p:spPr bwMode="auto">
          <a:xfrm>
            <a:off x="6813749" y="4652963"/>
            <a:ext cx="3540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t>P</a:t>
            </a:r>
          </a:p>
        </p:txBody>
      </p:sp>
      <p:sp>
        <p:nvSpPr>
          <p:cNvPr id="34881" name="Text Box 64"/>
          <p:cNvSpPr txBox="1">
            <a:spLocks noChangeArrowheads="1"/>
          </p:cNvSpPr>
          <p:nvPr/>
        </p:nvSpPr>
        <p:spPr bwMode="auto">
          <a:xfrm>
            <a:off x="5898148" y="5734051"/>
            <a:ext cx="335348"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E</a:t>
            </a:r>
          </a:p>
        </p:txBody>
      </p:sp>
      <p:sp>
        <p:nvSpPr>
          <p:cNvPr id="34882" name="Text Box 65"/>
          <p:cNvSpPr txBox="1">
            <a:spLocks noChangeArrowheads="1"/>
          </p:cNvSpPr>
          <p:nvPr/>
        </p:nvSpPr>
        <p:spPr bwMode="auto">
          <a:xfrm>
            <a:off x="7966274" y="5734051"/>
            <a:ext cx="377026"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H</a:t>
            </a:r>
          </a:p>
        </p:txBody>
      </p:sp>
      <p:sp>
        <p:nvSpPr>
          <p:cNvPr id="34883" name="Line 66"/>
          <p:cNvSpPr>
            <a:spLocks noChangeShapeType="1"/>
          </p:cNvSpPr>
          <p:nvPr/>
        </p:nvSpPr>
        <p:spPr bwMode="auto">
          <a:xfrm flipV="1">
            <a:off x="6094611" y="5013325"/>
            <a:ext cx="64770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4" name="Line 67"/>
          <p:cNvSpPr>
            <a:spLocks noChangeShapeType="1"/>
          </p:cNvSpPr>
          <p:nvPr/>
        </p:nvSpPr>
        <p:spPr bwMode="auto">
          <a:xfrm flipH="1">
            <a:off x="6237486" y="5084764"/>
            <a:ext cx="647700"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5" name="Line 68"/>
          <p:cNvSpPr>
            <a:spLocks noChangeShapeType="1"/>
          </p:cNvSpPr>
          <p:nvPr/>
        </p:nvSpPr>
        <p:spPr bwMode="auto">
          <a:xfrm>
            <a:off x="6258510" y="6021388"/>
            <a:ext cx="16573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6" name="Line 69"/>
          <p:cNvSpPr>
            <a:spLocks noChangeShapeType="1"/>
          </p:cNvSpPr>
          <p:nvPr/>
        </p:nvSpPr>
        <p:spPr bwMode="auto">
          <a:xfrm flipH="1">
            <a:off x="6258511" y="5876925"/>
            <a:ext cx="15843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7" name="Line 70"/>
          <p:cNvSpPr>
            <a:spLocks noChangeShapeType="1"/>
          </p:cNvSpPr>
          <p:nvPr/>
        </p:nvSpPr>
        <p:spPr bwMode="auto">
          <a:xfrm flipH="1" flipV="1">
            <a:off x="7174112" y="5084764"/>
            <a:ext cx="792163"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8" name="Line 71"/>
          <p:cNvSpPr>
            <a:spLocks noChangeShapeType="1"/>
          </p:cNvSpPr>
          <p:nvPr/>
        </p:nvSpPr>
        <p:spPr bwMode="auto">
          <a:xfrm>
            <a:off x="7318574" y="5013325"/>
            <a:ext cx="792162"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 name="Rechteck 18">
            <a:extLst>
              <a:ext uri="{FF2B5EF4-FFF2-40B4-BE49-F238E27FC236}">
                <a16:creationId xmlns:a16="http://schemas.microsoft.com/office/drawing/2014/main" id="{4D1DAAE1-694A-490A-99A7-FDDD56EC8E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ChangeArrowheads="1"/>
          </p:cNvSpPr>
          <p:nvPr/>
        </p:nvSpPr>
        <p:spPr bwMode="auto">
          <a:xfrm>
            <a:off x="2542478" y="191243"/>
            <a:ext cx="761256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rPr>
              <a:t>Darstellung wirtschaftlicher Verflechtungen Beispiel</a:t>
            </a:r>
          </a:p>
        </p:txBody>
      </p:sp>
      <p:sp>
        <p:nvSpPr>
          <p:cNvPr id="34820" name="Text Box 3"/>
          <p:cNvSpPr txBox="1">
            <a:spLocks noChangeArrowheads="1"/>
          </p:cNvSpPr>
          <p:nvPr/>
        </p:nvSpPr>
        <p:spPr bwMode="auto">
          <a:xfrm>
            <a:off x="248817" y="423166"/>
            <a:ext cx="9109075"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AutoNum type="arabicPeriod"/>
              <a:defRPr/>
            </a:pPr>
            <a:endParaRPr lang="de-DE" sz="2400" dirty="0">
              <a:solidFill>
                <a:srgbClr val="000000"/>
              </a:solidFill>
            </a:endParaRPr>
          </a:p>
          <a:p>
            <a:pPr marL="0" indent="0" eaLnBrk="1" hangingPunct="1">
              <a:buSzPct val="100000"/>
              <a:defRPr/>
            </a:pPr>
            <a:r>
              <a:rPr lang="de-DE" sz="2400" dirty="0">
                <a:solidFill>
                  <a:srgbClr val="000000"/>
                </a:solidFill>
              </a:rPr>
              <a:t>Ausgangslage: P hat Güter im Gegenwert von 5GE produziert</a:t>
            </a:r>
          </a:p>
          <a:p>
            <a:pPr eaLnBrk="1" hangingPunct="1">
              <a:buSzPct val="100000"/>
              <a:buFontTx/>
              <a:buAutoNum type="arabicPeriod"/>
              <a:defRPr/>
            </a:pPr>
            <a:endParaRPr lang="de-DE" sz="2400" dirty="0">
              <a:solidFill>
                <a:srgbClr val="000000"/>
              </a:solidFill>
            </a:endParaRPr>
          </a:p>
          <a:p>
            <a:pPr eaLnBrk="1" hangingPunct="1">
              <a:buSzPct val="100000"/>
              <a:buFontTx/>
              <a:buAutoNum type="arabicPeriod"/>
              <a:defRPr/>
            </a:pPr>
            <a:r>
              <a:rPr lang="de-DE" sz="2400" dirty="0">
                <a:solidFill>
                  <a:srgbClr val="000000"/>
                </a:solidFill>
              </a:rPr>
              <a:t>Für den Eigenverbrauch benötigt P 2GE</a:t>
            </a:r>
          </a:p>
          <a:p>
            <a:pPr eaLnBrk="1" hangingPunct="1">
              <a:buSzPct val="100000"/>
              <a:buFontTx/>
              <a:buAutoNum type="arabicPeriod"/>
              <a:defRPr/>
            </a:pPr>
            <a:r>
              <a:rPr lang="de-DE" sz="2400" dirty="0">
                <a:solidFill>
                  <a:srgbClr val="000000"/>
                </a:solidFill>
              </a:rPr>
              <a:t>Für den Erwerb von Handelserzeugnissen verwendet P 1GE</a:t>
            </a:r>
          </a:p>
          <a:p>
            <a:pPr eaLnBrk="1" hangingPunct="1">
              <a:buSzPct val="100000"/>
              <a:buFontTx/>
              <a:buAutoNum type="arabicPeriod"/>
              <a:defRPr/>
            </a:pPr>
            <a:r>
              <a:rPr lang="de-DE" sz="2400" dirty="0">
                <a:solidFill>
                  <a:srgbClr val="000000"/>
                </a:solidFill>
              </a:rPr>
              <a:t>An Pacht entrichtet P 2GE</a:t>
            </a:r>
          </a:p>
          <a:p>
            <a:pPr eaLnBrk="1" hangingPunct="1">
              <a:buSzPct val="100000"/>
              <a:buFontTx/>
              <a:buAutoNum type="arabicPeriod"/>
              <a:defRPr/>
            </a:pPr>
            <a:r>
              <a:rPr lang="de-DE" sz="2400" dirty="0">
                <a:solidFill>
                  <a:srgbClr val="000000"/>
                </a:solidFill>
              </a:rPr>
              <a:t>E gibt 1 GE für Nahrungsmittel aus</a:t>
            </a:r>
          </a:p>
          <a:p>
            <a:pPr eaLnBrk="1" hangingPunct="1">
              <a:buSzPct val="100000"/>
              <a:buFontTx/>
              <a:buAutoNum type="arabicPeriod"/>
              <a:defRPr/>
            </a:pPr>
            <a:r>
              <a:rPr lang="de-DE" sz="2400" dirty="0">
                <a:solidFill>
                  <a:srgbClr val="000000"/>
                </a:solidFill>
              </a:rPr>
              <a:t>H gibt 2 GE für Nahrungsmittel aus</a:t>
            </a:r>
          </a:p>
          <a:p>
            <a:pPr eaLnBrk="1" hangingPunct="1">
              <a:buSzPct val="100000"/>
              <a:defRPr/>
            </a:pPr>
            <a:endParaRPr lang="de-DE" sz="2400" dirty="0">
              <a:solidFill>
                <a:srgbClr val="000000"/>
              </a:solidFill>
            </a:endParaRPr>
          </a:p>
          <a:p>
            <a:pPr eaLnBrk="1" hangingPunct="1">
              <a:buSzPct val="100000"/>
              <a:defRPr/>
            </a:pPr>
            <a:r>
              <a:rPr lang="de-DE" sz="2400" dirty="0">
                <a:solidFill>
                  <a:srgbClr val="000000"/>
                </a:solidFill>
              </a:rPr>
              <a:t>Stellen Sie die Verflechtungen in Konten-, Matrix und Kreislaufform</a:t>
            </a:r>
          </a:p>
          <a:p>
            <a:pPr eaLnBrk="1" hangingPunct="1">
              <a:buSzPct val="100000"/>
              <a:defRPr/>
            </a:pPr>
            <a:r>
              <a:rPr lang="de-DE" sz="2400" dirty="0">
                <a:solidFill>
                  <a:srgbClr val="000000"/>
                </a:solidFill>
              </a:rPr>
              <a:t>dar. Welche Annahme ist dabei zu treffen? </a:t>
            </a:r>
          </a:p>
          <a:p>
            <a:pPr eaLnBrk="1" hangingPunct="1">
              <a:buSzPct val="100000"/>
              <a:defRPr/>
            </a:pPr>
            <a:endParaRPr lang="de-DE" sz="2400" dirty="0">
              <a:solidFill>
                <a:srgbClr val="000000"/>
              </a:solidFill>
            </a:endParaRPr>
          </a:p>
        </p:txBody>
      </p:sp>
      <p:sp>
        <p:nvSpPr>
          <p:cNvPr id="4" name="Rechteck 3">
            <a:extLst>
              <a:ext uri="{FF2B5EF4-FFF2-40B4-BE49-F238E27FC236}">
                <a16:creationId xmlns:a16="http://schemas.microsoft.com/office/drawing/2014/main" id="{520235E1-5603-4FD0-A387-519800CEAB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ChangeArrowheads="1"/>
          </p:cNvSpPr>
          <p:nvPr/>
        </p:nvSpPr>
        <p:spPr bwMode="auto">
          <a:xfrm>
            <a:off x="5087938" y="210210"/>
            <a:ext cx="200466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rPr>
              <a:t>Kontenform</a:t>
            </a:r>
          </a:p>
        </p:txBody>
      </p:sp>
      <p:graphicFrame>
        <p:nvGraphicFramePr>
          <p:cNvPr id="262276" name="Group 132"/>
          <p:cNvGraphicFramePr>
            <a:graphicFrameLocks noGrp="1"/>
          </p:cNvGraphicFramePr>
          <p:nvPr/>
        </p:nvGraphicFramePr>
        <p:xfrm>
          <a:off x="3875667" y="1973264"/>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62241" name="Group 97"/>
          <p:cNvGraphicFramePr>
            <a:graphicFrameLocks noGrp="1"/>
          </p:cNvGraphicFramePr>
          <p:nvPr/>
        </p:nvGraphicFramePr>
        <p:xfrm>
          <a:off x="1138817" y="1973264"/>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62274" name="Group 130"/>
          <p:cNvGraphicFramePr>
            <a:graphicFrameLocks noGrp="1"/>
          </p:cNvGraphicFramePr>
          <p:nvPr/>
        </p:nvGraphicFramePr>
        <p:xfrm>
          <a:off x="6561717" y="1989139"/>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5" name="Rechteck 44">
            <a:extLst>
              <a:ext uri="{FF2B5EF4-FFF2-40B4-BE49-F238E27FC236}">
                <a16:creationId xmlns:a16="http://schemas.microsoft.com/office/drawing/2014/main" id="{BAD41F5C-8C03-42A8-B62B-9CB1E43C1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8082" y="1118586"/>
            <a:ext cx="9149918" cy="2391377"/>
          </a:xfrm>
        </p:spPr>
        <p:txBody>
          <a:bodyPr>
            <a:noAutofit/>
          </a:bodyPr>
          <a:lstStyle/>
          <a:p>
            <a:r>
              <a:rPr lang="de-DE" dirty="0">
                <a:latin typeface="Times New Roman" panose="02020603050405020304" pitchFamily="18" charset="0"/>
                <a:cs typeface="Times New Roman" panose="02020603050405020304" pitchFamily="18" charset="0"/>
              </a:rPr>
              <a:t>Makroökonomie</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0674" y="3581400"/>
            <a:ext cx="9077325" cy="438788"/>
          </a:xfrm>
        </p:spPr>
        <p:txBody>
          <a:bodyPr>
            <a:noAutofit/>
          </a:bodyPr>
          <a:lstStyle/>
          <a:p>
            <a:r>
              <a:rPr lang="de-DE">
                <a:latin typeface="Times New Roman" panose="02020603050405020304" pitchFamily="18" charset="0"/>
                <a:cs typeface="Times New Roman" panose="02020603050405020304" pitchFamily="18" charset="0"/>
              </a:rPr>
              <a:t>Wintersemester 2024</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8924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ChangeArrowheads="1"/>
          </p:cNvSpPr>
          <p:nvPr/>
        </p:nvSpPr>
        <p:spPr bwMode="auto">
          <a:xfrm>
            <a:off x="4224338" y="215752"/>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Matrixform</a:t>
            </a:r>
          </a:p>
        </p:txBody>
      </p:sp>
      <p:graphicFrame>
        <p:nvGraphicFramePr>
          <p:cNvPr id="264341" name="Group 149"/>
          <p:cNvGraphicFramePr>
            <a:graphicFrameLocks noGrp="1"/>
          </p:cNvGraphicFramePr>
          <p:nvPr/>
        </p:nvGraphicFramePr>
        <p:xfrm>
          <a:off x="672807" y="1125539"/>
          <a:ext cx="5975350" cy="4679951"/>
        </p:xfrm>
        <a:graphic>
          <a:graphicData uri="http://schemas.openxmlformats.org/drawingml/2006/table">
            <a:tbl>
              <a:tblPr/>
              <a:tblGrid>
                <a:gridCol w="1495425">
                  <a:extLst>
                    <a:ext uri="{9D8B030D-6E8A-4147-A177-3AD203B41FA5}">
                      <a16:colId xmlns:a16="http://schemas.microsoft.com/office/drawing/2014/main" val="20000"/>
                    </a:ext>
                  </a:extLst>
                </a:gridCol>
                <a:gridCol w="1492250">
                  <a:extLst>
                    <a:ext uri="{9D8B030D-6E8A-4147-A177-3AD203B41FA5}">
                      <a16:colId xmlns:a16="http://schemas.microsoft.com/office/drawing/2014/main" val="20001"/>
                    </a:ext>
                  </a:extLst>
                </a:gridCol>
                <a:gridCol w="1495425">
                  <a:extLst>
                    <a:ext uri="{9D8B030D-6E8A-4147-A177-3AD203B41FA5}">
                      <a16:colId xmlns:a16="http://schemas.microsoft.com/office/drawing/2014/main" val="20002"/>
                    </a:ext>
                  </a:extLst>
                </a:gridCol>
                <a:gridCol w="1492250">
                  <a:extLst>
                    <a:ext uri="{9D8B030D-6E8A-4147-A177-3AD203B41FA5}">
                      <a16:colId xmlns:a16="http://schemas.microsoft.com/office/drawing/2014/main" val="20003"/>
                    </a:ext>
                  </a:extLst>
                </a:gridCol>
              </a:tblGrid>
              <a:tr h="186372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Ein/Aus</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9800">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8213">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8213">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1" name="Rechteck 20">
            <a:extLst>
              <a:ext uri="{FF2B5EF4-FFF2-40B4-BE49-F238E27FC236}">
                <a16:creationId xmlns:a16="http://schemas.microsoft.com/office/drawing/2014/main" id="{146C98BE-77F8-4006-B6F8-329B8E2E00A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4224338" y="215752"/>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Grafische Form</a:t>
            </a:r>
          </a:p>
        </p:txBody>
      </p:sp>
      <p:sp>
        <p:nvSpPr>
          <p:cNvPr id="38916" name="Text Box 3"/>
          <p:cNvSpPr txBox="1">
            <a:spLocks noChangeArrowheads="1"/>
          </p:cNvSpPr>
          <p:nvPr/>
        </p:nvSpPr>
        <p:spPr bwMode="auto">
          <a:xfrm>
            <a:off x="3222486" y="1982211"/>
            <a:ext cx="354013"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P</a:t>
            </a:r>
          </a:p>
        </p:txBody>
      </p:sp>
      <p:sp>
        <p:nvSpPr>
          <p:cNvPr id="38917" name="Text Box 4"/>
          <p:cNvSpPr txBox="1">
            <a:spLocks noChangeArrowheads="1"/>
          </p:cNvSpPr>
          <p:nvPr/>
        </p:nvSpPr>
        <p:spPr bwMode="auto">
          <a:xfrm>
            <a:off x="5383073" y="5077837"/>
            <a:ext cx="377026"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H</a:t>
            </a:r>
          </a:p>
        </p:txBody>
      </p:sp>
      <p:sp>
        <p:nvSpPr>
          <p:cNvPr id="38918" name="Text Box 5"/>
          <p:cNvSpPr txBox="1">
            <a:spLocks noChangeArrowheads="1"/>
          </p:cNvSpPr>
          <p:nvPr/>
        </p:nvSpPr>
        <p:spPr bwMode="auto">
          <a:xfrm>
            <a:off x="1063485" y="5150862"/>
            <a:ext cx="335348"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E</a:t>
            </a:r>
          </a:p>
        </p:txBody>
      </p:sp>
      <p:sp>
        <p:nvSpPr>
          <p:cNvPr id="37" name="Rechteck 36">
            <a:extLst>
              <a:ext uri="{FF2B5EF4-FFF2-40B4-BE49-F238E27FC236}">
                <a16:creationId xmlns:a16="http://schemas.microsoft.com/office/drawing/2014/main" id="{548BF1E0-A013-4F94-8FCB-8AD5CAF559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602104" y="195739"/>
            <a:ext cx="5845573" cy="420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177" b="1" dirty="0">
                <a:solidFill>
                  <a:srgbClr val="000000"/>
                </a:solidFill>
              </a:rPr>
              <a:t>Der moderne Wirtschaftskreislauf – allgemein</a:t>
            </a:r>
          </a:p>
        </p:txBody>
      </p:sp>
      <p:sp>
        <p:nvSpPr>
          <p:cNvPr id="6" name="Text Box 3"/>
          <p:cNvSpPr txBox="1">
            <a:spLocks noChangeArrowheads="1"/>
          </p:cNvSpPr>
          <p:nvPr/>
        </p:nvSpPr>
        <p:spPr bwMode="auto">
          <a:xfrm>
            <a:off x="397108" y="742667"/>
            <a:ext cx="11559364" cy="755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Char char="•"/>
              <a:defRPr/>
            </a:pPr>
            <a:r>
              <a:rPr lang="de-DE" sz="2177" dirty="0">
                <a:solidFill>
                  <a:srgbClr val="000000"/>
                </a:solidFill>
              </a:rPr>
              <a:t>Bildung von </a:t>
            </a:r>
            <a:r>
              <a:rPr lang="de-DE" sz="2177" b="1" dirty="0">
                <a:solidFill>
                  <a:srgbClr val="000000"/>
                </a:solidFill>
              </a:rPr>
              <a:t>vier Sektoren</a:t>
            </a:r>
            <a:r>
              <a:rPr lang="de-DE" sz="2177" dirty="0">
                <a:solidFill>
                  <a:srgbClr val="000000"/>
                </a:solidFill>
              </a:rPr>
              <a:t>:</a:t>
            </a:r>
          </a:p>
          <a:p>
            <a:pPr eaLnBrk="1" hangingPunct="1">
              <a:buSzPct val="100000"/>
              <a:defRPr/>
            </a:pPr>
            <a:r>
              <a:rPr lang="de-DE" sz="2177" dirty="0">
                <a:solidFill>
                  <a:srgbClr val="000000"/>
                </a:solidFill>
              </a:rPr>
              <a:t>		Haushalte (H), Staat (S), Unternehmen (U), Ausland (A)</a:t>
            </a:r>
          </a:p>
        </p:txBody>
      </p:sp>
      <p:sp>
        <p:nvSpPr>
          <p:cNvPr id="5" name="Text Box 3"/>
          <p:cNvSpPr txBox="1">
            <a:spLocks noChangeArrowheads="1"/>
          </p:cNvSpPr>
          <p:nvPr/>
        </p:nvSpPr>
        <p:spPr bwMode="auto">
          <a:xfrm>
            <a:off x="318358" y="1400481"/>
            <a:ext cx="11559364" cy="176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Char char="•"/>
              <a:defRPr/>
            </a:pPr>
            <a:endParaRPr lang="de-DE" sz="2177" dirty="0">
              <a:solidFill>
                <a:srgbClr val="000000"/>
              </a:solidFill>
            </a:endParaRPr>
          </a:p>
          <a:p>
            <a:pPr eaLnBrk="1" hangingPunct="1">
              <a:buSzPct val="100000"/>
              <a:buFontTx/>
              <a:buChar char="•"/>
              <a:defRPr/>
            </a:pPr>
            <a:r>
              <a:rPr lang="de-DE" sz="2177" dirty="0">
                <a:solidFill>
                  <a:srgbClr val="000000"/>
                </a:solidFill>
              </a:rPr>
              <a:t>Der Wirtschaftskreislauf wird über den Pol der </a:t>
            </a:r>
            <a:r>
              <a:rPr lang="de-DE" sz="2177" b="1" dirty="0">
                <a:solidFill>
                  <a:srgbClr val="000000"/>
                </a:solidFill>
              </a:rPr>
              <a:t>Vermögensveränderung</a:t>
            </a:r>
            <a:r>
              <a:rPr lang="de-DE" sz="2177" dirty="0">
                <a:solidFill>
                  <a:srgbClr val="000000"/>
                </a:solidFill>
              </a:rPr>
              <a:t> (VÄ) geschlossen. Über diesen laufen die Ersparnisse und Investitionen der Sektoren bzw. die Forderungen oder Verbindlichkeiten gegenüber dem Ausland.</a:t>
            </a:r>
          </a:p>
          <a:p>
            <a:pPr eaLnBrk="1" hangingPunct="1">
              <a:buSzPct val="100000"/>
              <a:buFontTx/>
              <a:buChar char="•"/>
              <a:defRPr/>
            </a:pPr>
            <a:endParaRPr lang="de-DE" sz="2177" dirty="0">
              <a:solidFill>
                <a:srgbClr val="000000"/>
              </a:solidFill>
            </a:endParaRPr>
          </a:p>
        </p:txBody>
      </p:sp>
      <p:sp>
        <p:nvSpPr>
          <p:cNvPr id="7" name="Text Box 3"/>
          <p:cNvSpPr txBox="1">
            <a:spLocks noChangeArrowheads="1"/>
          </p:cNvSpPr>
          <p:nvPr/>
        </p:nvSpPr>
        <p:spPr bwMode="auto">
          <a:xfrm>
            <a:off x="318358" y="2642609"/>
            <a:ext cx="11559364"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buFontTx/>
              <a:buChar char="•"/>
              <a:defRPr/>
            </a:pPr>
            <a:r>
              <a:rPr lang="de-DE" sz="2177" dirty="0">
                <a:solidFill>
                  <a:srgbClr val="000000"/>
                </a:solidFill>
              </a:rPr>
              <a:t>Die Pfeile repräsentieren die Geldströme zwischen den Polen</a:t>
            </a:r>
          </a:p>
          <a:p>
            <a:pPr eaLnBrk="1" hangingPunct="1">
              <a:buSzPct val="100000"/>
              <a:buFontTx/>
              <a:buChar char="•"/>
              <a:defRPr/>
            </a:pPr>
            <a:endParaRPr lang="de-DE" sz="2177" dirty="0">
              <a:solidFill>
                <a:srgbClr val="000000"/>
              </a:solidFill>
            </a:endParaRPr>
          </a:p>
        </p:txBody>
      </p:sp>
      <p:sp>
        <p:nvSpPr>
          <p:cNvPr id="8" name="Text Box 3"/>
          <p:cNvSpPr txBox="1">
            <a:spLocks noChangeArrowheads="1"/>
          </p:cNvSpPr>
          <p:nvPr/>
        </p:nvSpPr>
        <p:spPr bwMode="auto">
          <a:xfrm>
            <a:off x="318358" y="3398405"/>
            <a:ext cx="11559364"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buFontTx/>
              <a:buChar char="•"/>
              <a:defRPr/>
            </a:pPr>
            <a:r>
              <a:rPr lang="de-DE" sz="2177" dirty="0">
                <a:solidFill>
                  <a:srgbClr val="000000"/>
                </a:solidFill>
              </a:rPr>
              <a:t>Ein Wirtschaftskreislauf gilt als geschlossen, wenn an jedem Pol die Summe der Zuflüsse der Summe der Abflüsse entspricht (Kreislaufaxiom!).</a:t>
            </a:r>
          </a:p>
        </p:txBody>
      </p:sp>
      <p:sp>
        <p:nvSpPr>
          <p:cNvPr id="9" name="Text Box 3"/>
          <p:cNvSpPr txBox="1">
            <a:spLocks noChangeArrowheads="1"/>
          </p:cNvSpPr>
          <p:nvPr/>
        </p:nvSpPr>
        <p:spPr bwMode="auto">
          <a:xfrm>
            <a:off x="318358" y="4800248"/>
            <a:ext cx="11559364" cy="755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defRPr/>
            </a:pPr>
            <a:r>
              <a:rPr lang="de-DE" sz="2177" dirty="0">
                <a:solidFill>
                  <a:srgbClr val="000000"/>
                </a:solidFill>
                <a:cs typeface="Times New Roman" pitchFamily="18" charset="0"/>
              </a:rPr>
              <a:t>	→ d.h. alle relevanten Ströme sind berücksichtigt.</a:t>
            </a:r>
            <a:r>
              <a:rPr lang="de-DE" sz="2177" dirty="0">
                <a:solidFill>
                  <a:srgbClr val="000000"/>
                </a:solidFill>
              </a:rPr>
              <a:t>  </a:t>
            </a:r>
          </a:p>
        </p:txBody>
      </p:sp>
      <p:sp>
        <p:nvSpPr>
          <p:cNvPr id="10" name="Rechteck 9">
            <a:extLst>
              <a:ext uri="{FF2B5EF4-FFF2-40B4-BE49-F238E27FC236}">
                <a16:creationId xmlns:a16="http://schemas.microsoft.com/office/drawing/2014/main" id="{3202247B-0684-4A65-8E35-9F5A555E72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9021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741219" y="-24635"/>
            <a:ext cx="732635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Der Wirtschaftskreislauf einer offenen Volkswirtschaft</a:t>
            </a:r>
            <a:endParaRPr lang="de-DE" altLang="de-DE" sz="2400" b="1" dirty="0">
              <a:solidFill>
                <a:srgbClr val="000000"/>
              </a:solidFill>
            </a:endParaRPr>
          </a:p>
        </p:txBody>
      </p:sp>
      <p:sp>
        <p:nvSpPr>
          <p:cNvPr id="3" name="Rechteck 2">
            <a:extLst>
              <a:ext uri="{FF2B5EF4-FFF2-40B4-BE49-F238E27FC236}">
                <a16:creationId xmlns:a16="http://schemas.microsoft.com/office/drawing/2014/main" id="{6BF04D69-95CC-4722-83AA-1EEFD52A40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465649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82835" y="101102"/>
            <a:ext cx="732635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Der Wirtschaftskreislauf einer offenen Volkswirtschaft</a:t>
            </a:r>
            <a:endParaRPr lang="de-DE" altLang="de-DE" sz="2400" b="1" dirty="0">
              <a:solidFill>
                <a:srgbClr val="000000"/>
              </a:solidFill>
            </a:endParaRPr>
          </a:p>
        </p:txBody>
      </p:sp>
      <p:sp>
        <p:nvSpPr>
          <p:cNvPr id="2" name="Textfeld 1"/>
          <p:cNvSpPr txBox="1"/>
          <p:nvPr/>
        </p:nvSpPr>
        <p:spPr>
          <a:xfrm>
            <a:off x="741219" y="3338946"/>
            <a:ext cx="328936" cy="369332"/>
          </a:xfrm>
          <a:prstGeom prst="rect">
            <a:avLst/>
          </a:prstGeom>
          <a:noFill/>
        </p:spPr>
        <p:txBody>
          <a:bodyPr wrap="none" rtlCol="0">
            <a:spAutoFit/>
          </a:bodyPr>
          <a:lstStyle/>
          <a:p>
            <a:r>
              <a:rPr lang="de-DE" dirty="0"/>
              <a:t>H</a:t>
            </a:r>
          </a:p>
        </p:txBody>
      </p:sp>
      <p:sp>
        <p:nvSpPr>
          <p:cNvPr id="4" name="Textfeld 3"/>
          <p:cNvSpPr txBox="1"/>
          <p:nvPr/>
        </p:nvSpPr>
        <p:spPr>
          <a:xfrm>
            <a:off x="5313218" y="3338946"/>
            <a:ext cx="328936" cy="369332"/>
          </a:xfrm>
          <a:prstGeom prst="rect">
            <a:avLst/>
          </a:prstGeom>
          <a:noFill/>
        </p:spPr>
        <p:txBody>
          <a:bodyPr wrap="none" rtlCol="0">
            <a:spAutoFit/>
          </a:bodyPr>
          <a:lstStyle/>
          <a:p>
            <a:r>
              <a:rPr lang="de-DE" dirty="0"/>
              <a:t>U</a:t>
            </a:r>
          </a:p>
        </p:txBody>
      </p:sp>
      <p:sp>
        <p:nvSpPr>
          <p:cNvPr id="5" name="Textfeld 4"/>
          <p:cNvSpPr txBox="1"/>
          <p:nvPr/>
        </p:nvSpPr>
        <p:spPr>
          <a:xfrm>
            <a:off x="7409186" y="19292"/>
            <a:ext cx="4692759" cy="459228"/>
          </a:xfrm>
          <a:prstGeom prst="rect">
            <a:avLst/>
          </a:prstGeom>
          <a:noFill/>
        </p:spPr>
        <p:txBody>
          <a:bodyPr wrap="square" rtlCol="0">
            <a:noAutofit/>
          </a:bodyPr>
          <a:lstStyle/>
          <a:p>
            <a:r>
              <a:rPr lang="de-DE" sz="1400" dirty="0"/>
              <a:t>C</a:t>
            </a:r>
            <a:r>
              <a:rPr lang="de-DE" sz="1400" baseline="-25000" dirty="0"/>
              <a:t>H</a:t>
            </a:r>
            <a:r>
              <a:rPr lang="de-DE" sz="1400" dirty="0"/>
              <a:t>: Konsum der Haushalte (Kauf von einem Stuhl bei einem Unternehmen) </a:t>
            </a:r>
            <a:endParaRPr lang="de-DE" sz="1400" baseline="-25000" dirty="0"/>
          </a:p>
        </p:txBody>
      </p:sp>
      <p:cxnSp>
        <p:nvCxnSpPr>
          <p:cNvPr id="6" name="Gerade Verbindung mit Pfeil 5"/>
          <p:cNvCxnSpPr/>
          <p:nvPr/>
        </p:nvCxnSpPr>
        <p:spPr>
          <a:xfrm>
            <a:off x="1070155" y="3579031"/>
            <a:ext cx="42430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1399091" y="3530540"/>
            <a:ext cx="404278" cy="369332"/>
          </a:xfrm>
          <a:prstGeom prst="rect">
            <a:avLst/>
          </a:prstGeom>
        </p:spPr>
        <p:txBody>
          <a:bodyPr wrap="none">
            <a:spAutoFit/>
          </a:bodyPr>
          <a:lstStyle/>
          <a:p>
            <a:r>
              <a:rPr lang="de-DE" dirty="0"/>
              <a:t>C</a:t>
            </a:r>
            <a:r>
              <a:rPr lang="de-DE" baseline="-25000" dirty="0"/>
              <a:t>H</a:t>
            </a:r>
            <a:endParaRPr lang="de-DE" dirty="0"/>
          </a:p>
        </p:txBody>
      </p:sp>
      <p:sp>
        <p:nvSpPr>
          <p:cNvPr id="10" name="Textfeld 9"/>
          <p:cNvSpPr txBox="1"/>
          <p:nvPr/>
        </p:nvSpPr>
        <p:spPr>
          <a:xfrm>
            <a:off x="7409187" y="438341"/>
            <a:ext cx="4692759" cy="459228"/>
          </a:xfrm>
          <a:prstGeom prst="rect">
            <a:avLst/>
          </a:prstGeom>
          <a:noFill/>
        </p:spPr>
        <p:txBody>
          <a:bodyPr wrap="square" rtlCol="0">
            <a:noAutofit/>
          </a:bodyPr>
          <a:lstStyle/>
          <a:p>
            <a:r>
              <a:rPr lang="de-DE" sz="1400" dirty="0"/>
              <a:t>Y</a:t>
            </a:r>
            <a:r>
              <a:rPr lang="de-DE" sz="1400" baseline="-25000" dirty="0"/>
              <a:t>H/U</a:t>
            </a:r>
            <a:r>
              <a:rPr lang="de-DE" sz="1400" dirty="0"/>
              <a:t>: Die Unternehmen zahlen den Haushalten Löhne</a:t>
            </a:r>
            <a:endParaRPr lang="de-DE" sz="1400" baseline="-25000" dirty="0"/>
          </a:p>
        </p:txBody>
      </p:sp>
      <p:cxnSp>
        <p:nvCxnSpPr>
          <p:cNvPr id="11" name="Gerade Verbindung mit Pfeil 10"/>
          <p:cNvCxnSpPr/>
          <p:nvPr/>
        </p:nvCxnSpPr>
        <p:spPr>
          <a:xfrm flipH="1" flipV="1">
            <a:off x="1011382" y="3401291"/>
            <a:ext cx="4208210" cy="20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hteck 11"/>
          <p:cNvSpPr/>
          <p:nvPr/>
        </p:nvSpPr>
        <p:spPr>
          <a:xfrm>
            <a:off x="4580004" y="3052742"/>
            <a:ext cx="551754" cy="369332"/>
          </a:xfrm>
          <a:prstGeom prst="rect">
            <a:avLst/>
          </a:prstGeom>
        </p:spPr>
        <p:txBody>
          <a:bodyPr wrap="none">
            <a:spAutoFit/>
          </a:bodyPr>
          <a:lstStyle/>
          <a:p>
            <a:r>
              <a:rPr lang="de-DE" dirty="0"/>
              <a:t>Y</a:t>
            </a:r>
            <a:r>
              <a:rPr lang="de-DE" baseline="-25000" dirty="0"/>
              <a:t>H/U</a:t>
            </a:r>
            <a:endParaRPr lang="de-DE" dirty="0"/>
          </a:p>
        </p:txBody>
      </p:sp>
      <p:sp>
        <p:nvSpPr>
          <p:cNvPr id="14" name="Textfeld 13"/>
          <p:cNvSpPr txBox="1"/>
          <p:nvPr/>
        </p:nvSpPr>
        <p:spPr>
          <a:xfrm>
            <a:off x="7409186" y="756995"/>
            <a:ext cx="4692759" cy="459228"/>
          </a:xfrm>
          <a:prstGeom prst="rect">
            <a:avLst/>
          </a:prstGeom>
          <a:noFill/>
        </p:spPr>
        <p:txBody>
          <a:bodyPr wrap="square" rtlCol="0">
            <a:noAutofit/>
          </a:bodyPr>
          <a:lstStyle/>
          <a:p>
            <a:r>
              <a:rPr lang="de-DE" sz="1400" dirty="0"/>
              <a:t>T</a:t>
            </a:r>
            <a:r>
              <a:rPr lang="de-DE" sz="1400" baseline="-25000" dirty="0"/>
              <a:t>H</a:t>
            </a:r>
            <a:r>
              <a:rPr lang="de-DE" sz="1400" dirty="0"/>
              <a:t>: Die Haushalte zahlen Steuern an den Staat</a:t>
            </a:r>
            <a:endParaRPr lang="de-DE" sz="1400" baseline="-25000" dirty="0"/>
          </a:p>
        </p:txBody>
      </p:sp>
      <p:sp>
        <p:nvSpPr>
          <p:cNvPr id="15" name="Textfeld 14"/>
          <p:cNvSpPr txBox="1"/>
          <p:nvPr/>
        </p:nvSpPr>
        <p:spPr>
          <a:xfrm>
            <a:off x="7409186" y="1035725"/>
            <a:ext cx="4692760" cy="459228"/>
          </a:xfrm>
          <a:prstGeom prst="rect">
            <a:avLst/>
          </a:prstGeom>
          <a:noFill/>
        </p:spPr>
        <p:txBody>
          <a:bodyPr wrap="square" rtlCol="0">
            <a:noAutofit/>
          </a:bodyPr>
          <a:lstStyle/>
          <a:p>
            <a:r>
              <a:rPr lang="de-DE" sz="1400" dirty="0"/>
              <a:t>T</a:t>
            </a:r>
            <a:r>
              <a:rPr lang="de-DE" sz="1400" baseline="-25000" dirty="0"/>
              <a:t>U</a:t>
            </a:r>
            <a:r>
              <a:rPr lang="de-DE" sz="1400" dirty="0"/>
              <a:t>: Die Unternehmen zahlen Steuern an den Staat</a:t>
            </a:r>
            <a:endParaRPr lang="de-DE" sz="1400" baseline="-25000" dirty="0"/>
          </a:p>
        </p:txBody>
      </p:sp>
      <p:cxnSp>
        <p:nvCxnSpPr>
          <p:cNvPr id="16" name="Gerade Verbindung mit Pfeil 15"/>
          <p:cNvCxnSpPr/>
          <p:nvPr/>
        </p:nvCxnSpPr>
        <p:spPr>
          <a:xfrm flipH="1" flipV="1">
            <a:off x="3236342" y="1254515"/>
            <a:ext cx="1953490" cy="2010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flipV="1">
            <a:off x="905687" y="1364673"/>
            <a:ext cx="1955277" cy="19441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2932171" y="877709"/>
            <a:ext cx="290464" cy="369332"/>
          </a:xfrm>
          <a:prstGeom prst="rect">
            <a:avLst/>
          </a:prstGeom>
          <a:noFill/>
        </p:spPr>
        <p:txBody>
          <a:bodyPr wrap="none" rtlCol="0">
            <a:spAutoFit/>
          </a:bodyPr>
          <a:lstStyle/>
          <a:p>
            <a:r>
              <a:rPr lang="de-DE" dirty="0"/>
              <a:t>S</a:t>
            </a:r>
          </a:p>
        </p:txBody>
      </p:sp>
      <p:sp>
        <p:nvSpPr>
          <p:cNvPr id="22" name="Rechteck 21"/>
          <p:cNvSpPr/>
          <p:nvPr/>
        </p:nvSpPr>
        <p:spPr>
          <a:xfrm>
            <a:off x="2599434" y="1533245"/>
            <a:ext cx="393056" cy="369332"/>
          </a:xfrm>
          <a:prstGeom prst="rect">
            <a:avLst/>
          </a:prstGeom>
        </p:spPr>
        <p:txBody>
          <a:bodyPr wrap="none">
            <a:spAutoFit/>
          </a:bodyPr>
          <a:lstStyle/>
          <a:p>
            <a:r>
              <a:rPr lang="de-DE" dirty="0"/>
              <a:t>T</a:t>
            </a:r>
            <a:r>
              <a:rPr lang="de-DE" baseline="-25000" dirty="0"/>
              <a:t>H</a:t>
            </a:r>
            <a:endParaRPr lang="de-DE" dirty="0"/>
          </a:p>
        </p:txBody>
      </p:sp>
      <p:sp>
        <p:nvSpPr>
          <p:cNvPr id="25" name="Rechteck 24"/>
          <p:cNvSpPr/>
          <p:nvPr/>
        </p:nvSpPr>
        <p:spPr>
          <a:xfrm>
            <a:off x="4274369" y="2547237"/>
            <a:ext cx="396262" cy="369332"/>
          </a:xfrm>
          <a:prstGeom prst="rect">
            <a:avLst/>
          </a:prstGeom>
        </p:spPr>
        <p:txBody>
          <a:bodyPr wrap="none">
            <a:spAutoFit/>
          </a:bodyPr>
          <a:lstStyle/>
          <a:p>
            <a:r>
              <a:rPr lang="de-DE" dirty="0"/>
              <a:t>T</a:t>
            </a:r>
            <a:r>
              <a:rPr lang="de-DE" baseline="-25000" dirty="0"/>
              <a:t>U</a:t>
            </a:r>
            <a:endParaRPr lang="de-DE" dirty="0"/>
          </a:p>
        </p:txBody>
      </p:sp>
      <p:sp>
        <p:nvSpPr>
          <p:cNvPr id="26" name="Textfeld 25"/>
          <p:cNvSpPr txBox="1"/>
          <p:nvPr/>
        </p:nvSpPr>
        <p:spPr>
          <a:xfrm>
            <a:off x="7409184" y="1288492"/>
            <a:ext cx="4692761" cy="459228"/>
          </a:xfrm>
          <a:prstGeom prst="rect">
            <a:avLst/>
          </a:prstGeom>
          <a:noFill/>
        </p:spPr>
        <p:txBody>
          <a:bodyPr wrap="square" rtlCol="0">
            <a:noAutofit/>
          </a:bodyPr>
          <a:lstStyle/>
          <a:p>
            <a:r>
              <a:rPr lang="de-DE" sz="1400" dirty="0"/>
              <a:t>Z</a:t>
            </a:r>
            <a:r>
              <a:rPr lang="de-DE" sz="1400" baseline="-25000" dirty="0"/>
              <a:t>U</a:t>
            </a:r>
            <a:r>
              <a:rPr lang="de-DE" sz="1400" dirty="0"/>
              <a:t>: Der Staat zahlt Subventionen an die  Unternehmen </a:t>
            </a:r>
            <a:endParaRPr lang="de-DE" sz="1400" baseline="-25000" dirty="0"/>
          </a:p>
        </p:txBody>
      </p:sp>
      <p:sp>
        <p:nvSpPr>
          <p:cNvPr id="27" name="Textfeld 26"/>
          <p:cNvSpPr txBox="1"/>
          <p:nvPr/>
        </p:nvSpPr>
        <p:spPr>
          <a:xfrm>
            <a:off x="7427502" y="1586482"/>
            <a:ext cx="4340580" cy="459228"/>
          </a:xfrm>
          <a:prstGeom prst="rect">
            <a:avLst/>
          </a:prstGeom>
          <a:noFill/>
        </p:spPr>
        <p:txBody>
          <a:bodyPr wrap="square" rtlCol="0">
            <a:noAutofit/>
          </a:bodyPr>
          <a:lstStyle/>
          <a:p>
            <a:r>
              <a:rPr lang="de-DE" sz="1400" dirty="0"/>
              <a:t>Z</a:t>
            </a:r>
            <a:r>
              <a:rPr lang="de-DE" sz="1400" baseline="-25000" dirty="0"/>
              <a:t>H</a:t>
            </a:r>
            <a:r>
              <a:rPr lang="de-DE" sz="1400" dirty="0"/>
              <a:t>: Der Staat zahlt Transferleistungen an die Haushalte (z.B. Arbeitslosengeld, Renten, Kindergeld)</a:t>
            </a:r>
            <a:endParaRPr lang="de-DE" sz="1400" baseline="-25000" dirty="0"/>
          </a:p>
        </p:txBody>
      </p:sp>
      <p:cxnSp>
        <p:nvCxnSpPr>
          <p:cNvPr id="28" name="Gerade Verbindung mit Pfeil 27"/>
          <p:cNvCxnSpPr/>
          <p:nvPr/>
        </p:nvCxnSpPr>
        <p:spPr>
          <a:xfrm>
            <a:off x="3367868" y="1197346"/>
            <a:ext cx="1974319" cy="2040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nvCxnSpPr>
        <p:spPr>
          <a:xfrm flipH="1">
            <a:off x="915522" y="1197346"/>
            <a:ext cx="1801619" cy="1822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912" name="Rechteck 38911"/>
          <p:cNvSpPr/>
          <p:nvPr/>
        </p:nvSpPr>
        <p:spPr>
          <a:xfrm>
            <a:off x="2067363" y="1211309"/>
            <a:ext cx="388248" cy="369332"/>
          </a:xfrm>
          <a:prstGeom prst="rect">
            <a:avLst/>
          </a:prstGeom>
        </p:spPr>
        <p:txBody>
          <a:bodyPr wrap="none">
            <a:spAutoFit/>
          </a:bodyPr>
          <a:lstStyle/>
          <a:p>
            <a:r>
              <a:rPr lang="de-DE" dirty="0"/>
              <a:t>Z</a:t>
            </a:r>
            <a:r>
              <a:rPr lang="de-DE" baseline="-25000" dirty="0"/>
              <a:t>H</a:t>
            </a:r>
            <a:endParaRPr lang="de-DE" dirty="0"/>
          </a:p>
        </p:txBody>
      </p:sp>
      <p:sp>
        <p:nvSpPr>
          <p:cNvPr id="34" name="Rechteck 33"/>
          <p:cNvSpPr/>
          <p:nvPr/>
        </p:nvSpPr>
        <p:spPr>
          <a:xfrm>
            <a:off x="3746011" y="1275188"/>
            <a:ext cx="391454" cy="369332"/>
          </a:xfrm>
          <a:prstGeom prst="rect">
            <a:avLst/>
          </a:prstGeom>
        </p:spPr>
        <p:txBody>
          <a:bodyPr wrap="none">
            <a:spAutoFit/>
          </a:bodyPr>
          <a:lstStyle/>
          <a:p>
            <a:r>
              <a:rPr lang="de-DE" dirty="0"/>
              <a:t>Z</a:t>
            </a:r>
            <a:r>
              <a:rPr lang="de-DE" baseline="-25000" dirty="0"/>
              <a:t>U</a:t>
            </a:r>
            <a:endParaRPr lang="de-DE" dirty="0"/>
          </a:p>
        </p:txBody>
      </p:sp>
      <p:sp>
        <p:nvSpPr>
          <p:cNvPr id="35" name="Textfeld 34"/>
          <p:cNvSpPr txBox="1"/>
          <p:nvPr/>
        </p:nvSpPr>
        <p:spPr>
          <a:xfrm>
            <a:off x="7404240" y="2088010"/>
            <a:ext cx="4787760" cy="383254"/>
          </a:xfrm>
          <a:prstGeom prst="rect">
            <a:avLst/>
          </a:prstGeom>
          <a:noFill/>
        </p:spPr>
        <p:txBody>
          <a:bodyPr wrap="square" rtlCol="0">
            <a:noAutofit/>
          </a:bodyPr>
          <a:lstStyle/>
          <a:p>
            <a:r>
              <a:rPr lang="de-DE" sz="1400" dirty="0"/>
              <a:t>Y</a:t>
            </a:r>
            <a:r>
              <a:rPr lang="de-DE" sz="1400" baseline="-25000" dirty="0"/>
              <a:t>H/St</a:t>
            </a:r>
            <a:r>
              <a:rPr lang="de-DE" sz="1400" dirty="0"/>
              <a:t>: Der Staat zahlt den Haushalten Löhne (Staatsbedienstete)</a:t>
            </a:r>
            <a:endParaRPr lang="de-DE" sz="1400" baseline="-25000" dirty="0"/>
          </a:p>
        </p:txBody>
      </p:sp>
      <p:sp>
        <p:nvSpPr>
          <p:cNvPr id="38916" name="Rechteck 38915"/>
          <p:cNvSpPr/>
          <p:nvPr/>
        </p:nvSpPr>
        <p:spPr>
          <a:xfrm>
            <a:off x="965687" y="928349"/>
            <a:ext cx="574196" cy="369332"/>
          </a:xfrm>
          <a:prstGeom prst="rect">
            <a:avLst/>
          </a:prstGeom>
        </p:spPr>
        <p:txBody>
          <a:bodyPr wrap="none">
            <a:spAutoFit/>
          </a:bodyPr>
          <a:lstStyle/>
          <a:p>
            <a:r>
              <a:rPr lang="de-DE" dirty="0"/>
              <a:t>Y</a:t>
            </a:r>
            <a:r>
              <a:rPr lang="de-DE" baseline="-25000" dirty="0"/>
              <a:t>H</a:t>
            </a:r>
            <a:r>
              <a:rPr lang="de-DE" baseline="-25000"/>
              <a:t>/St</a:t>
            </a:r>
            <a:endParaRPr lang="de-DE" dirty="0"/>
          </a:p>
        </p:txBody>
      </p:sp>
      <p:grpSp>
        <p:nvGrpSpPr>
          <p:cNvPr id="38920" name="Gruppieren 38919"/>
          <p:cNvGrpSpPr/>
          <p:nvPr/>
        </p:nvGrpSpPr>
        <p:grpSpPr>
          <a:xfrm>
            <a:off x="620875" y="1019078"/>
            <a:ext cx="2182947" cy="2385677"/>
            <a:chOff x="620876" y="810492"/>
            <a:chExt cx="2066908" cy="2594263"/>
          </a:xfrm>
        </p:grpSpPr>
        <p:sp>
          <p:nvSpPr>
            <p:cNvPr id="38914" name="Freihandform 38913"/>
            <p:cNvSpPr/>
            <p:nvPr/>
          </p:nvSpPr>
          <p:spPr>
            <a:xfrm>
              <a:off x="620876" y="810492"/>
              <a:ext cx="2066908" cy="2535382"/>
            </a:xfrm>
            <a:custGeom>
              <a:avLst/>
              <a:gdLst>
                <a:gd name="connsiteX0" fmla="*/ 2066908 w 2066908"/>
                <a:gd name="connsiteY0" fmla="*/ 0 h 2535382"/>
                <a:gd name="connsiteX1" fmla="*/ 265817 w 2066908"/>
                <a:gd name="connsiteY1" fmla="*/ 858982 h 2535382"/>
                <a:gd name="connsiteX2" fmla="*/ 44144 w 2066908"/>
                <a:gd name="connsiteY2" fmla="*/ 2535382 h 2535382"/>
              </a:gdLst>
              <a:ahLst/>
              <a:cxnLst>
                <a:cxn ang="0">
                  <a:pos x="connsiteX0" y="connsiteY0"/>
                </a:cxn>
                <a:cxn ang="0">
                  <a:pos x="connsiteX1" y="connsiteY1"/>
                </a:cxn>
                <a:cxn ang="0">
                  <a:pos x="connsiteX2" y="connsiteY2"/>
                </a:cxn>
              </a:cxnLst>
              <a:rect l="l" t="t" r="r" b="b"/>
              <a:pathLst>
                <a:path w="2066908" h="2535382">
                  <a:moveTo>
                    <a:pt x="2066908" y="0"/>
                  </a:moveTo>
                  <a:cubicBezTo>
                    <a:pt x="1334926" y="218209"/>
                    <a:pt x="602944" y="436418"/>
                    <a:pt x="265817" y="858982"/>
                  </a:cubicBezTo>
                  <a:cubicBezTo>
                    <a:pt x="-71310" y="1281546"/>
                    <a:pt x="-13583" y="1908464"/>
                    <a:pt x="44144" y="25353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9" name="Gerade Verbindung mit Pfeil 38"/>
            <p:cNvCxnSpPr/>
            <p:nvPr/>
          </p:nvCxnSpPr>
          <p:spPr>
            <a:xfrm>
              <a:off x="642233" y="3299379"/>
              <a:ext cx="131928" cy="105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4" name="Textfeld 43"/>
          <p:cNvSpPr txBox="1"/>
          <p:nvPr/>
        </p:nvSpPr>
        <p:spPr>
          <a:xfrm>
            <a:off x="5800062" y="5837637"/>
            <a:ext cx="317716" cy="369332"/>
          </a:xfrm>
          <a:prstGeom prst="rect">
            <a:avLst/>
          </a:prstGeom>
          <a:noFill/>
        </p:spPr>
        <p:txBody>
          <a:bodyPr wrap="none" rtlCol="0">
            <a:spAutoFit/>
          </a:bodyPr>
          <a:lstStyle/>
          <a:p>
            <a:r>
              <a:rPr lang="de-DE" dirty="0"/>
              <a:t>A</a:t>
            </a:r>
          </a:p>
        </p:txBody>
      </p:sp>
      <p:cxnSp>
        <p:nvCxnSpPr>
          <p:cNvPr id="45" name="Gerade Verbindung mit Pfeil 44"/>
          <p:cNvCxnSpPr/>
          <p:nvPr/>
        </p:nvCxnSpPr>
        <p:spPr>
          <a:xfrm flipH="1" flipV="1">
            <a:off x="5642154" y="3708278"/>
            <a:ext cx="385787" cy="2199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feld 46"/>
          <p:cNvSpPr txBox="1"/>
          <p:nvPr/>
        </p:nvSpPr>
        <p:spPr>
          <a:xfrm>
            <a:off x="7376530" y="2640532"/>
            <a:ext cx="4787760" cy="383254"/>
          </a:xfrm>
          <a:prstGeom prst="rect">
            <a:avLst/>
          </a:prstGeom>
          <a:noFill/>
        </p:spPr>
        <p:txBody>
          <a:bodyPr wrap="square" rtlCol="0">
            <a:noAutofit/>
          </a:bodyPr>
          <a:lstStyle/>
          <a:p>
            <a:r>
              <a:rPr lang="de-DE" sz="1400" dirty="0"/>
              <a:t>EX: Exporte (Man beachte die Pfeilrichtung! Es handelt sich um Geldströme!)</a:t>
            </a:r>
            <a:endParaRPr lang="de-DE" sz="1400" baseline="-25000" dirty="0"/>
          </a:p>
        </p:txBody>
      </p:sp>
      <p:sp>
        <p:nvSpPr>
          <p:cNvPr id="48" name="Textfeld 47"/>
          <p:cNvSpPr txBox="1"/>
          <p:nvPr/>
        </p:nvSpPr>
        <p:spPr>
          <a:xfrm>
            <a:off x="7376530" y="3100180"/>
            <a:ext cx="4787760" cy="383254"/>
          </a:xfrm>
          <a:prstGeom prst="rect">
            <a:avLst/>
          </a:prstGeom>
          <a:noFill/>
        </p:spPr>
        <p:txBody>
          <a:bodyPr wrap="square" rtlCol="0">
            <a:noAutofit/>
          </a:bodyPr>
          <a:lstStyle/>
          <a:p>
            <a:r>
              <a:rPr lang="de-DE" sz="1400" dirty="0"/>
              <a:t>IM: Importe</a:t>
            </a:r>
            <a:endParaRPr lang="de-DE" sz="1400" baseline="-25000" dirty="0"/>
          </a:p>
        </p:txBody>
      </p:sp>
      <p:cxnSp>
        <p:nvCxnSpPr>
          <p:cNvPr id="49" name="Gerade Verbindung mit Pfeil 48"/>
          <p:cNvCxnSpPr>
            <a:stCxn id="4" idx="2"/>
          </p:cNvCxnSpPr>
          <p:nvPr/>
        </p:nvCxnSpPr>
        <p:spPr>
          <a:xfrm>
            <a:off x="5477686" y="3708278"/>
            <a:ext cx="322376" cy="2062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924" name="Rechteck 38923"/>
          <p:cNvSpPr/>
          <p:nvPr/>
        </p:nvSpPr>
        <p:spPr>
          <a:xfrm>
            <a:off x="5800062" y="4081306"/>
            <a:ext cx="417102" cy="369332"/>
          </a:xfrm>
          <a:prstGeom prst="rect">
            <a:avLst/>
          </a:prstGeom>
        </p:spPr>
        <p:txBody>
          <a:bodyPr wrap="none">
            <a:spAutoFit/>
          </a:bodyPr>
          <a:lstStyle/>
          <a:p>
            <a:r>
              <a:rPr lang="de-DE" dirty="0"/>
              <a:t>EX</a:t>
            </a:r>
          </a:p>
        </p:txBody>
      </p:sp>
      <p:sp>
        <p:nvSpPr>
          <p:cNvPr id="53" name="Rechteck 52"/>
          <p:cNvSpPr/>
          <p:nvPr/>
        </p:nvSpPr>
        <p:spPr>
          <a:xfrm>
            <a:off x="5186901" y="4394499"/>
            <a:ext cx="439544" cy="369332"/>
          </a:xfrm>
          <a:prstGeom prst="rect">
            <a:avLst/>
          </a:prstGeom>
        </p:spPr>
        <p:txBody>
          <a:bodyPr wrap="none">
            <a:spAutoFit/>
          </a:bodyPr>
          <a:lstStyle/>
          <a:p>
            <a:r>
              <a:rPr lang="de-DE" dirty="0"/>
              <a:t>IM</a:t>
            </a:r>
          </a:p>
        </p:txBody>
      </p:sp>
      <p:grpSp>
        <p:nvGrpSpPr>
          <p:cNvPr id="38929" name="Gruppieren 38928"/>
          <p:cNvGrpSpPr/>
          <p:nvPr/>
        </p:nvGrpSpPr>
        <p:grpSpPr>
          <a:xfrm>
            <a:off x="355834" y="3761509"/>
            <a:ext cx="5479213" cy="2641467"/>
            <a:chOff x="355834" y="3761509"/>
            <a:chExt cx="5479213" cy="2641467"/>
          </a:xfrm>
        </p:grpSpPr>
        <p:sp>
          <p:nvSpPr>
            <p:cNvPr id="38925" name="Freihandform 38924"/>
            <p:cNvSpPr/>
            <p:nvPr/>
          </p:nvSpPr>
          <p:spPr>
            <a:xfrm>
              <a:off x="355834" y="3761509"/>
              <a:ext cx="5345311" cy="2641467"/>
            </a:xfrm>
            <a:custGeom>
              <a:avLst/>
              <a:gdLst>
                <a:gd name="connsiteX0" fmla="*/ 454657 w 5345311"/>
                <a:gd name="connsiteY0" fmla="*/ 0 h 2641467"/>
                <a:gd name="connsiteX1" fmla="*/ 475439 w 5345311"/>
                <a:gd name="connsiteY1" fmla="*/ 2396836 h 2641467"/>
                <a:gd name="connsiteX2" fmla="*/ 5345311 w 5345311"/>
                <a:gd name="connsiteY2" fmla="*/ 2438400 h 2641467"/>
              </a:gdLst>
              <a:ahLst/>
              <a:cxnLst>
                <a:cxn ang="0">
                  <a:pos x="connsiteX0" y="connsiteY0"/>
                </a:cxn>
                <a:cxn ang="0">
                  <a:pos x="connsiteX1" y="connsiteY1"/>
                </a:cxn>
                <a:cxn ang="0">
                  <a:pos x="connsiteX2" y="connsiteY2"/>
                </a:cxn>
              </a:cxnLst>
              <a:rect l="l" t="t" r="r" b="b"/>
              <a:pathLst>
                <a:path w="5345311" h="2641467">
                  <a:moveTo>
                    <a:pt x="454657" y="0"/>
                  </a:moveTo>
                  <a:cubicBezTo>
                    <a:pt x="57493" y="995218"/>
                    <a:pt x="-339670" y="1990436"/>
                    <a:pt x="475439" y="2396836"/>
                  </a:cubicBezTo>
                  <a:cubicBezTo>
                    <a:pt x="1290548" y="2803236"/>
                    <a:pt x="3317929" y="2620818"/>
                    <a:pt x="5345311" y="2438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5" name="Gerade Verbindung mit Pfeil 54"/>
            <p:cNvCxnSpPr>
              <a:stCxn id="38925" idx="2"/>
            </p:cNvCxnSpPr>
            <p:nvPr/>
          </p:nvCxnSpPr>
          <p:spPr>
            <a:xfrm flipV="1">
              <a:off x="5701145" y="6143446"/>
              <a:ext cx="133902" cy="56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0" name="Textfeld 59"/>
          <p:cNvSpPr txBox="1"/>
          <p:nvPr/>
        </p:nvSpPr>
        <p:spPr>
          <a:xfrm>
            <a:off x="7376530" y="3388395"/>
            <a:ext cx="4787760" cy="383254"/>
          </a:xfrm>
          <a:prstGeom prst="rect">
            <a:avLst/>
          </a:prstGeom>
          <a:noFill/>
        </p:spPr>
        <p:txBody>
          <a:bodyPr wrap="square" rtlCol="0">
            <a:noAutofit/>
          </a:bodyPr>
          <a:lstStyle/>
          <a:p>
            <a:r>
              <a:rPr lang="de-DE" sz="1400" dirty="0"/>
              <a:t>NÜ: Nettoübertragungen (Transfers der privaten Haushalte an das Ausland, diese müssen natürlich nicht zwingend positiv sein!)</a:t>
            </a:r>
            <a:endParaRPr lang="de-DE" sz="1400" baseline="-25000" dirty="0"/>
          </a:p>
        </p:txBody>
      </p:sp>
      <p:sp>
        <p:nvSpPr>
          <p:cNvPr id="38930" name="Rechteck 38929"/>
          <p:cNvSpPr/>
          <p:nvPr/>
        </p:nvSpPr>
        <p:spPr>
          <a:xfrm>
            <a:off x="3562462" y="6326970"/>
            <a:ext cx="481222" cy="369332"/>
          </a:xfrm>
          <a:prstGeom prst="rect">
            <a:avLst/>
          </a:prstGeom>
        </p:spPr>
        <p:txBody>
          <a:bodyPr wrap="none">
            <a:spAutoFit/>
          </a:bodyPr>
          <a:lstStyle/>
          <a:p>
            <a:r>
              <a:rPr lang="de-DE" dirty="0"/>
              <a:t>NÜ</a:t>
            </a:r>
          </a:p>
        </p:txBody>
      </p:sp>
      <p:sp>
        <p:nvSpPr>
          <p:cNvPr id="62" name="Textfeld 61"/>
          <p:cNvSpPr txBox="1"/>
          <p:nvPr/>
        </p:nvSpPr>
        <p:spPr>
          <a:xfrm>
            <a:off x="2786939" y="5723226"/>
            <a:ext cx="438325" cy="369332"/>
          </a:xfrm>
          <a:prstGeom prst="rect">
            <a:avLst/>
          </a:prstGeom>
          <a:noFill/>
        </p:spPr>
        <p:txBody>
          <a:bodyPr wrap="none" rtlCol="0">
            <a:spAutoFit/>
          </a:bodyPr>
          <a:lstStyle/>
          <a:p>
            <a:r>
              <a:rPr lang="de-DE" dirty="0"/>
              <a:t>VÄ</a:t>
            </a:r>
          </a:p>
        </p:txBody>
      </p:sp>
      <p:cxnSp>
        <p:nvCxnSpPr>
          <p:cNvPr id="63" name="Gerade Verbindung mit Pfeil 62"/>
          <p:cNvCxnSpPr/>
          <p:nvPr/>
        </p:nvCxnSpPr>
        <p:spPr>
          <a:xfrm>
            <a:off x="1070155" y="3837709"/>
            <a:ext cx="1529279" cy="1885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Gerade Verbindung mit Pfeil 65"/>
          <p:cNvCxnSpPr/>
          <p:nvPr/>
        </p:nvCxnSpPr>
        <p:spPr>
          <a:xfrm flipH="1">
            <a:off x="3313755" y="3681648"/>
            <a:ext cx="1999463" cy="1952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Gerade Verbindung mit Pfeil 67"/>
          <p:cNvCxnSpPr/>
          <p:nvPr/>
        </p:nvCxnSpPr>
        <p:spPr>
          <a:xfrm flipH="1">
            <a:off x="2931636" y="1418292"/>
            <a:ext cx="110789" cy="4044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Gerade Verbindung mit Pfeil 69"/>
          <p:cNvCxnSpPr/>
          <p:nvPr/>
        </p:nvCxnSpPr>
        <p:spPr>
          <a:xfrm flipV="1">
            <a:off x="3083987" y="1383215"/>
            <a:ext cx="81856" cy="4165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Gerade Verbindung mit Pfeil 73"/>
          <p:cNvCxnSpPr/>
          <p:nvPr/>
        </p:nvCxnSpPr>
        <p:spPr>
          <a:xfrm flipV="1">
            <a:off x="3141342" y="3761510"/>
            <a:ext cx="1930675" cy="1879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p:cNvCxnSpPr/>
          <p:nvPr/>
        </p:nvCxnSpPr>
        <p:spPr>
          <a:xfrm flipH="1" flipV="1">
            <a:off x="1157890" y="3735989"/>
            <a:ext cx="1648758" cy="1973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Textfeld 79"/>
          <p:cNvSpPr txBox="1"/>
          <p:nvPr/>
        </p:nvSpPr>
        <p:spPr>
          <a:xfrm>
            <a:off x="7376530" y="4031952"/>
            <a:ext cx="4692760" cy="459228"/>
          </a:xfrm>
          <a:prstGeom prst="rect">
            <a:avLst/>
          </a:prstGeom>
          <a:noFill/>
        </p:spPr>
        <p:txBody>
          <a:bodyPr wrap="square" rtlCol="0">
            <a:noAutofit/>
          </a:bodyPr>
          <a:lstStyle/>
          <a:p>
            <a:r>
              <a:rPr lang="de-DE" sz="1400" dirty="0"/>
              <a:t>I</a:t>
            </a:r>
            <a:r>
              <a:rPr lang="de-DE" sz="1400" baseline="-25000" dirty="0"/>
              <a:t>U</a:t>
            </a:r>
            <a:r>
              <a:rPr lang="de-DE" sz="1400" dirty="0"/>
              <a:t>: Investieren der Unternehmen</a:t>
            </a:r>
            <a:endParaRPr lang="de-DE" sz="1400" baseline="-25000" dirty="0"/>
          </a:p>
        </p:txBody>
      </p:sp>
      <p:sp>
        <p:nvSpPr>
          <p:cNvPr id="81" name="Textfeld 80"/>
          <p:cNvSpPr txBox="1"/>
          <p:nvPr/>
        </p:nvSpPr>
        <p:spPr>
          <a:xfrm>
            <a:off x="7376530" y="4296423"/>
            <a:ext cx="4692760" cy="459228"/>
          </a:xfrm>
          <a:prstGeom prst="rect">
            <a:avLst/>
          </a:prstGeom>
          <a:noFill/>
        </p:spPr>
        <p:txBody>
          <a:bodyPr wrap="square" rtlCol="0">
            <a:noAutofit/>
          </a:bodyPr>
          <a:lstStyle/>
          <a:p>
            <a:r>
              <a:rPr lang="de-DE" sz="1400" dirty="0"/>
              <a:t>I</a:t>
            </a:r>
            <a:r>
              <a:rPr lang="de-DE" sz="1400" baseline="-25000" dirty="0"/>
              <a:t>H</a:t>
            </a:r>
            <a:r>
              <a:rPr lang="de-DE" sz="1400" dirty="0"/>
              <a:t>: Investieren der Haushalte</a:t>
            </a:r>
            <a:endParaRPr lang="de-DE" sz="1400" baseline="-25000" dirty="0"/>
          </a:p>
        </p:txBody>
      </p:sp>
      <p:sp>
        <p:nvSpPr>
          <p:cNvPr id="82" name="Textfeld 81"/>
          <p:cNvSpPr txBox="1"/>
          <p:nvPr/>
        </p:nvSpPr>
        <p:spPr>
          <a:xfrm>
            <a:off x="7373641" y="4569287"/>
            <a:ext cx="4692760" cy="459228"/>
          </a:xfrm>
          <a:prstGeom prst="rect">
            <a:avLst/>
          </a:prstGeom>
          <a:noFill/>
        </p:spPr>
        <p:txBody>
          <a:bodyPr wrap="square" rtlCol="0">
            <a:noAutofit/>
          </a:bodyPr>
          <a:lstStyle/>
          <a:p>
            <a:r>
              <a:rPr lang="de-DE" sz="1400" dirty="0" err="1"/>
              <a:t>I</a:t>
            </a:r>
            <a:r>
              <a:rPr lang="de-DE" sz="1400" baseline="-25000" dirty="0" err="1"/>
              <a:t>St</a:t>
            </a:r>
            <a:r>
              <a:rPr lang="de-DE" sz="1400" dirty="0"/>
              <a:t>: Investieren des Staates</a:t>
            </a:r>
            <a:endParaRPr lang="de-DE" sz="1400" baseline="-25000" dirty="0"/>
          </a:p>
        </p:txBody>
      </p:sp>
      <p:sp>
        <p:nvSpPr>
          <p:cNvPr id="83" name="Textfeld 82"/>
          <p:cNvSpPr txBox="1"/>
          <p:nvPr/>
        </p:nvSpPr>
        <p:spPr>
          <a:xfrm>
            <a:off x="7370752" y="4903981"/>
            <a:ext cx="4692760" cy="459228"/>
          </a:xfrm>
          <a:prstGeom prst="rect">
            <a:avLst/>
          </a:prstGeom>
          <a:noFill/>
        </p:spPr>
        <p:txBody>
          <a:bodyPr wrap="square" rtlCol="0">
            <a:noAutofit/>
          </a:bodyPr>
          <a:lstStyle/>
          <a:p>
            <a:r>
              <a:rPr lang="de-DE" sz="1400" dirty="0"/>
              <a:t>S</a:t>
            </a:r>
            <a:r>
              <a:rPr lang="de-DE" sz="1400" baseline="-25000" dirty="0"/>
              <a:t>U</a:t>
            </a:r>
            <a:r>
              <a:rPr lang="de-DE" sz="1400" dirty="0"/>
              <a:t>: Sparen der Unternehmen</a:t>
            </a:r>
            <a:endParaRPr lang="de-DE" sz="1400" baseline="-25000" dirty="0"/>
          </a:p>
        </p:txBody>
      </p:sp>
      <p:sp>
        <p:nvSpPr>
          <p:cNvPr id="84" name="Textfeld 83"/>
          <p:cNvSpPr txBox="1"/>
          <p:nvPr/>
        </p:nvSpPr>
        <p:spPr>
          <a:xfrm>
            <a:off x="7376530" y="5208256"/>
            <a:ext cx="4692760" cy="459228"/>
          </a:xfrm>
          <a:prstGeom prst="rect">
            <a:avLst/>
          </a:prstGeom>
          <a:noFill/>
        </p:spPr>
        <p:txBody>
          <a:bodyPr wrap="square" rtlCol="0">
            <a:noAutofit/>
          </a:bodyPr>
          <a:lstStyle/>
          <a:p>
            <a:r>
              <a:rPr lang="de-DE" sz="1400" dirty="0"/>
              <a:t>S</a:t>
            </a:r>
            <a:r>
              <a:rPr lang="de-DE" sz="1400" baseline="-25000" dirty="0"/>
              <a:t>H</a:t>
            </a:r>
            <a:r>
              <a:rPr lang="de-DE" sz="1400" dirty="0"/>
              <a:t>: Sparen der Haushalte</a:t>
            </a:r>
            <a:endParaRPr lang="de-DE" sz="1400" baseline="-25000" dirty="0"/>
          </a:p>
        </p:txBody>
      </p:sp>
      <p:sp>
        <p:nvSpPr>
          <p:cNvPr id="85" name="Textfeld 84"/>
          <p:cNvSpPr txBox="1"/>
          <p:nvPr/>
        </p:nvSpPr>
        <p:spPr>
          <a:xfrm>
            <a:off x="7370752" y="5511070"/>
            <a:ext cx="4692760" cy="309667"/>
          </a:xfrm>
          <a:prstGeom prst="rect">
            <a:avLst/>
          </a:prstGeom>
          <a:noFill/>
        </p:spPr>
        <p:txBody>
          <a:bodyPr wrap="square" rtlCol="0">
            <a:noAutofit/>
          </a:bodyPr>
          <a:lstStyle/>
          <a:p>
            <a:r>
              <a:rPr lang="de-DE" sz="1400" dirty="0" err="1"/>
              <a:t>S</a:t>
            </a:r>
            <a:r>
              <a:rPr lang="de-DE" sz="1400" baseline="-25000" dirty="0" err="1"/>
              <a:t>St</a:t>
            </a:r>
            <a:r>
              <a:rPr lang="de-DE" sz="1400" dirty="0"/>
              <a:t>: Sparen des Staates</a:t>
            </a:r>
            <a:endParaRPr lang="de-DE" sz="1400" baseline="-25000" dirty="0"/>
          </a:p>
        </p:txBody>
      </p:sp>
      <p:sp>
        <p:nvSpPr>
          <p:cNvPr id="38942" name="Rechteck 38941"/>
          <p:cNvSpPr/>
          <p:nvPr/>
        </p:nvSpPr>
        <p:spPr>
          <a:xfrm>
            <a:off x="4006842" y="4209291"/>
            <a:ext cx="341760" cy="369332"/>
          </a:xfrm>
          <a:prstGeom prst="rect">
            <a:avLst/>
          </a:prstGeom>
        </p:spPr>
        <p:txBody>
          <a:bodyPr wrap="none">
            <a:spAutoFit/>
          </a:bodyPr>
          <a:lstStyle/>
          <a:p>
            <a:r>
              <a:rPr lang="de-DE" dirty="0"/>
              <a:t>I</a:t>
            </a:r>
            <a:r>
              <a:rPr lang="de-DE" baseline="-25000" dirty="0"/>
              <a:t>U</a:t>
            </a:r>
            <a:endParaRPr lang="de-DE" dirty="0"/>
          </a:p>
        </p:txBody>
      </p:sp>
      <p:sp>
        <p:nvSpPr>
          <p:cNvPr id="87" name="Rechteck 86"/>
          <p:cNvSpPr/>
          <p:nvPr/>
        </p:nvSpPr>
        <p:spPr>
          <a:xfrm>
            <a:off x="3162780" y="2526665"/>
            <a:ext cx="364202" cy="369332"/>
          </a:xfrm>
          <a:prstGeom prst="rect">
            <a:avLst/>
          </a:prstGeom>
        </p:spPr>
        <p:txBody>
          <a:bodyPr wrap="none">
            <a:spAutoFit/>
          </a:bodyPr>
          <a:lstStyle/>
          <a:p>
            <a:r>
              <a:rPr lang="de-DE" dirty="0" err="1"/>
              <a:t>I</a:t>
            </a:r>
            <a:r>
              <a:rPr lang="de-DE" baseline="-25000" dirty="0" err="1"/>
              <a:t>St</a:t>
            </a:r>
            <a:endParaRPr lang="de-DE" dirty="0"/>
          </a:p>
        </p:txBody>
      </p:sp>
      <p:sp>
        <p:nvSpPr>
          <p:cNvPr id="88" name="Rechteck 87"/>
          <p:cNvSpPr/>
          <p:nvPr/>
        </p:nvSpPr>
        <p:spPr>
          <a:xfrm>
            <a:off x="1825458" y="4232840"/>
            <a:ext cx="338554" cy="369332"/>
          </a:xfrm>
          <a:prstGeom prst="rect">
            <a:avLst/>
          </a:prstGeom>
        </p:spPr>
        <p:txBody>
          <a:bodyPr wrap="none">
            <a:spAutoFit/>
          </a:bodyPr>
          <a:lstStyle/>
          <a:p>
            <a:r>
              <a:rPr lang="de-DE" dirty="0"/>
              <a:t>I</a:t>
            </a:r>
            <a:r>
              <a:rPr lang="de-DE" baseline="-25000" dirty="0"/>
              <a:t>H</a:t>
            </a:r>
            <a:endParaRPr lang="de-DE" dirty="0"/>
          </a:p>
        </p:txBody>
      </p:sp>
      <p:sp>
        <p:nvSpPr>
          <p:cNvPr id="89" name="Rechteck 88"/>
          <p:cNvSpPr/>
          <p:nvPr/>
        </p:nvSpPr>
        <p:spPr>
          <a:xfrm>
            <a:off x="4206657" y="4666821"/>
            <a:ext cx="389850" cy="369332"/>
          </a:xfrm>
          <a:prstGeom prst="rect">
            <a:avLst/>
          </a:prstGeom>
        </p:spPr>
        <p:txBody>
          <a:bodyPr wrap="none">
            <a:spAutoFit/>
          </a:bodyPr>
          <a:lstStyle/>
          <a:p>
            <a:r>
              <a:rPr lang="de-DE" dirty="0"/>
              <a:t>S</a:t>
            </a:r>
            <a:r>
              <a:rPr lang="de-DE" baseline="-25000" dirty="0"/>
              <a:t>U</a:t>
            </a:r>
            <a:endParaRPr lang="de-DE" dirty="0"/>
          </a:p>
        </p:txBody>
      </p:sp>
      <p:sp>
        <p:nvSpPr>
          <p:cNvPr id="90" name="Rechteck 89"/>
          <p:cNvSpPr/>
          <p:nvPr/>
        </p:nvSpPr>
        <p:spPr>
          <a:xfrm>
            <a:off x="2664016" y="2679065"/>
            <a:ext cx="412292" cy="369332"/>
          </a:xfrm>
          <a:prstGeom prst="rect">
            <a:avLst/>
          </a:prstGeom>
        </p:spPr>
        <p:txBody>
          <a:bodyPr wrap="none">
            <a:spAutoFit/>
          </a:bodyPr>
          <a:lstStyle/>
          <a:p>
            <a:r>
              <a:rPr lang="de-DE" dirty="0" err="1"/>
              <a:t>S</a:t>
            </a:r>
            <a:r>
              <a:rPr lang="de-DE" baseline="-25000" dirty="0" err="1"/>
              <a:t>St</a:t>
            </a:r>
            <a:endParaRPr lang="de-DE" dirty="0"/>
          </a:p>
        </p:txBody>
      </p:sp>
      <p:sp>
        <p:nvSpPr>
          <p:cNvPr id="91" name="Rechteck 90"/>
          <p:cNvSpPr/>
          <p:nvPr/>
        </p:nvSpPr>
        <p:spPr>
          <a:xfrm>
            <a:off x="1326694" y="4385240"/>
            <a:ext cx="386644" cy="369332"/>
          </a:xfrm>
          <a:prstGeom prst="rect">
            <a:avLst/>
          </a:prstGeom>
        </p:spPr>
        <p:txBody>
          <a:bodyPr wrap="none">
            <a:spAutoFit/>
          </a:bodyPr>
          <a:lstStyle/>
          <a:p>
            <a:r>
              <a:rPr lang="de-DE" dirty="0"/>
              <a:t>S</a:t>
            </a:r>
            <a:r>
              <a:rPr lang="de-DE" baseline="-25000" dirty="0"/>
              <a:t>H</a:t>
            </a:r>
            <a:endParaRPr lang="de-DE" dirty="0"/>
          </a:p>
        </p:txBody>
      </p:sp>
      <p:sp>
        <p:nvSpPr>
          <p:cNvPr id="92" name="Textfeld 91"/>
          <p:cNvSpPr txBox="1"/>
          <p:nvPr/>
        </p:nvSpPr>
        <p:spPr>
          <a:xfrm>
            <a:off x="7370752" y="5763135"/>
            <a:ext cx="4793538" cy="1010461"/>
          </a:xfrm>
          <a:prstGeom prst="rect">
            <a:avLst/>
          </a:prstGeom>
          <a:noFill/>
        </p:spPr>
        <p:txBody>
          <a:bodyPr wrap="square" rtlCol="0">
            <a:noAutofit/>
          </a:bodyPr>
          <a:lstStyle/>
          <a:p>
            <a:r>
              <a:rPr lang="de-DE" sz="1400" dirty="0"/>
              <a:t>LB: Da natürlich weder EX=IM gelten muss, noch NÜ genauso groß sein muss, wie der Handelsbilanzsaldo EX-IM, muss für den Ausgleich am Pol des Auslandes ein Pfeil mit EX-IM-NÜ=LB hineingehen. Diese Größe nennt man Leistungsbilanz!</a:t>
            </a:r>
            <a:endParaRPr lang="de-DE" sz="1400" baseline="-25000" dirty="0"/>
          </a:p>
        </p:txBody>
      </p:sp>
      <p:cxnSp>
        <p:nvCxnSpPr>
          <p:cNvPr id="93" name="Gerade Verbindung mit Pfeil 92"/>
          <p:cNvCxnSpPr>
            <a:endCxn id="44" idx="1"/>
          </p:cNvCxnSpPr>
          <p:nvPr/>
        </p:nvCxnSpPr>
        <p:spPr>
          <a:xfrm>
            <a:off x="3222636" y="5918681"/>
            <a:ext cx="2577426" cy="103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Rechteck 94"/>
          <p:cNvSpPr/>
          <p:nvPr/>
        </p:nvSpPr>
        <p:spPr>
          <a:xfrm>
            <a:off x="3851831" y="5621992"/>
            <a:ext cx="1447832" cy="369332"/>
          </a:xfrm>
          <a:prstGeom prst="rect">
            <a:avLst/>
          </a:prstGeom>
        </p:spPr>
        <p:txBody>
          <a:bodyPr wrap="none">
            <a:spAutoFit/>
          </a:bodyPr>
          <a:lstStyle/>
          <a:p>
            <a:r>
              <a:rPr lang="de-DE" dirty="0"/>
              <a:t>LB=EX-IM-NÜ</a:t>
            </a:r>
          </a:p>
        </p:txBody>
      </p:sp>
      <p:sp>
        <p:nvSpPr>
          <p:cNvPr id="64" name="Textfeld 63"/>
          <p:cNvSpPr txBox="1"/>
          <p:nvPr/>
        </p:nvSpPr>
        <p:spPr>
          <a:xfrm>
            <a:off x="3526982" y="521708"/>
            <a:ext cx="3824817" cy="722017"/>
          </a:xfrm>
          <a:prstGeom prst="rect">
            <a:avLst/>
          </a:prstGeom>
          <a:noFill/>
        </p:spPr>
        <p:txBody>
          <a:bodyPr wrap="square" rtlCol="0">
            <a:noAutofit/>
          </a:bodyPr>
          <a:lstStyle/>
          <a:p>
            <a:r>
              <a:rPr lang="de-DE" sz="1400" dirty="0"/>
              <a:t>S</a:t>
            </a:r>
            <a:r>
              <a:rPr lang="de-DE" sz="1400"/>
              <a:t>: Staat H: Haushalte       </a:t>
            </a:r>
            <a:r>
              <a:rPr lang="de-DE" sz="1400" dirty="0"/>
              <a:t>A</a:t>
            </a:r>
            <a:r>
              <a:rPr lang="de-DE" sz="1400"/>
              <a:t>: Ausland</a:t>
            </a:r>
            <a:endParaRPr lang="de-DE" sz="1400" dirty="0"/>
          </a:p>
          <a:p>
            <a:r>
              <a:rPr lang="de-DE" sz="1400" dirty="0"/>
              <a:t>                       VÄ: Vermögensveränderung</a:t>
            </a:r>
          </a:p>
          <a:p>
            <a:r>
              <a:rPr lang="de-DE" sz="1400" dirty="0"/>
              <a:t>                       </a:t>
            </a:r>
            <a:r>
              <a:rPr lang="de-DE" sz="1400"/>
              <a:t>U: Unternehmen</a:t>
            </a:r>
            <a:endParaRPr lang="de-DE" sz="1400" dirty="0"/>
          </a:p>
        </p:txBody>
      </p:sp>
      <p:sp>
        <p:nvSpPr>
          <p:cNvPr id="3" name="Textfeld 2">
            <a:extLst>
              <a:ext uri="{FF2B5EF4-FFF2-40B4-BE49-F238E27FC236}">
                <a16:creationId xmlns:a16="http://schemas.microsoft.com/office/drawing/2014/main" id="{254A6369-92BB-A9B9-23E4-E643AC735002}"/>
              </a:ext>
            </a:extLst>
          </p:cNvPr>
          <p:cNvSpPr txBox="1"/>
          <p:nvPr/>
        </p:nvSpPr>
        <p:spPr>
          <a:xfrm>
            <a:off x="7378706" y="2386572"/>
            <a:ext cx="4692759" cy="354473"/>
          </a:xfrm>
          <a:prstGeom prst="rect">
            <a:avLst/>
          </a:prstGeom>
          <a:noFill/>
        </p:spPr>
        <p:txBody>
          <a:bodyPr wrap="square" rtlCol="0">
            <a:noAutofit/>
          </a:bodyPr>
          <a:lstStyle/>
          <a:p>
            <a:r>
              <a:rPr lang="de-DE" sz="1400"/>
              <a:t>C</a:t>
            </a:r>
            <a:r>
              <a:rPr lang="de-DE" sz="1400" baseline="-25000"/>
              <a:t>St</a:t>
            </a:r>
            <a:r>
              <a:rPr lang="de-DE" sz="1400"/>
              <a:t>: Konsum des Staats</a:t>
            </a:r>
            <a:endParaRPr lang="de-DE" sz="1400" baseline="-25000" dirty="0"/>
          </a:p>
        </p:txBody>
      </p:sp>
      <p:grpSp>
        <p:nvGrpSpPr>
          <p:cNvPr id="7" name="Gruppieren 6">
            <a:extLst>
              <a:ext uri="{FF2B5EF4-FFF2-40B4-BE49-F238E27FC236}">
                <a16:creationId xmlns:a16="http://schemas.microsoft.com/office/drawing/2014/main" id="{D4D981F4-B790-3ECC-D4CB-3968CD17E914}"/>
              </a:ext>
            </a:extLst>
          </p:cNvPr>
          <p:cNvGrpSpPr/>
          <p:nvPr/>
        </p:nvGrpSpPr>
        <p:grpSpPr>
          <a:xfrm flipH="1">
            <a:off x="3437664" y="1019078"/>
            <a:ext cx="2263480" cy="2324398"/>
            <a:chOff x="620876" y="810492"/>
            <a:chExt cx="2066908" cy="2594263"/>
          </a:xfrm>
        </p:grpSpPr>
        <p:sp>
          <p:nvSpPr>
            <p:cNvPr id="9" name="Freihandform 38913">
              <a:extLst>
                <a:ext uri="{FF2B5EF4-FFF2-40B4-BE49-F238E27FC236}">
                  <a16:creationId xmlns:a16="http://schemas.microsoft.com/office/drawing/2014/main" id="{29950A4F-9358-61DC-E6CF-D865D8EEBA41}"/>
                </a:ext>
              </a:extLst>
            </p:cNvPr>
            <p:cNvSpPr/>
            <p:nvPr/>
          </p:nvSpPr>
          <p:spPr>
            <a:xfrm>
              <a:off x="620876" y="810492"/>
              <a:ext cx="2066908" cy="2535382"/>
            </a:xfrm>
            <a:custGeom>
              <a:avLst/>
              <a:gdLst>
                <a:gd name="connsiteX0" fmla="*/ 2066908 w 2066908"/>
                <a:gd name="connsiteY0" fmla="*/ 0 h 2535382"/>
                <a:gd name="connsiteX1" fmla="*/ 265817 w 2066908"/>
                <a:gd name="connsiteY1" fmla="*/ 858982 h 2535382"/>
                <a:gd name="connsiteX2" fmla="*/ 44144 w 2066908"/>
                <a:gd name="connsiteY2" fmla="*/ 2535382 h 2535382"/>
              </a:gdLst>
              <a:ahLst/>
              <a:cxnLst>
                <a:cxn ang="0">
                  <a:pos x="connsiteX0" y="connsiteY0"/>
                </a:cxn>
                <a:cxn ang="0">
                  <a:pos x="connsiteX1" y="connsiteY1"/>
                </a:cxn>
                <a:cxn ang="0">
                  <a:pos x="connsiteX2" y="connsiteY2"/>
                </a:cxn>
              </a:cxnLst>
              <a:rect l="l" t="t" r="r" b="b"/>
              <a:pathLst>
                <a:path w="2066908" h="2535382">
                  <a:moveTo>
                    <a:pt x="2066908" y="0"/>
                  </a:moveTo>
                  <a:cubicBezTo>
                    <a:pt x="1334926" y="218209"/>
                    <a:pt x="602944" y="436418"/>
                    <a:pt x="265817" y="858982"/>
                  </a:cubicBezTo>
                  <a:cubicBezTo>
                    <a:pt x="-71310" y="1281546"/>
                    <a:pt x="-13583" y="1908464"/>
                    <a:pt x="44144" y="25353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mit Pfeil 12">
              <a:extLst>
                <a:ext uri="{FF2B5EF4-FFF2-40B4-BE49-F238E27FC236}">
                  <a16:creationId xmlns:a16="http://schemas.microsoft.com/office/drawing/2014/main" id="{A8BF385B-09B6-CF28-65D4-184D1FBE76FD}"/>
                </a:ext>
              </a:extLst>
            </p:cNvPr>
            <p:cNvCxnSpPr/>
            <p:nvPr/>
          </p:nvCxnSpPr>
          <p:spPr>
            <a:xfrm>
              <a:off x="642233" y="3299379"/>
              <a:ext cx="131928" cy="105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7" name="Rechteck 16">
            <a:extLst>
              <a:ext uri="{FF2B5EF4-FFF2-40B4-BE49-F238E27FC236}">
                <a16:creationId xmlns:a16="http://schemas.microsoft.com/office/drawing/2014/main" id="{7EDF3584-EC86-34BE-4D4B-E0DD2D5783CD}"/>
              </a:ext>
            </a:extLst>
          </p:cNvPr>
          <p:cNvSpPr/>
          <p:nvPr/>
        </p:nvSpPr>
        <p:spPr>
          <a:xfrm>
            <a:off x="5344933" y="1346341"/>
            <a:ext cx="429926" cy="369332"/>
          </a:xfrm>
          <a:prstGeom prst="rect">
            <a:avLst/>
          </a:prstGeom>
        </p:spPr>
        <p:txBody>
          <a:bodyPr wrap="none">
            <a:spAutoFit/>
          </a:bodyPr>
          <a:lstStyle/>
          <a:p>
            <a:r>
              <a:rPr lang="de-DE"/>
              <a:t>C</a:t>
            </a:r>
            <a:r>
              <a:rPr lang="de-DE" baseline="-25000"/>
              <a:t>St</a:t>
            </a:r>
            <a:endParaRPr lang="de-DE" dirty="0"/>
          </a:p>
        </p:txBody>
      </p:sp>
    </p:spTree>
    <p:extLst>
      <p:ext uri="{BB962C8B-B14F-4D97-AF65-F5344CB8AC3E}">
        <p14:creationId xmlns:p14="http://schemas.microsoft.com/office/powerpoint/2010/main" val="339488494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Volkswirtschaftliche Gesamtrechnung (VGR)</a:t>
            </a:r>
          </a:p>
        </p:txBody>
      </p:sp>
      <p:sp>
        <p:nvSpPr>
          <p:cNvPr id="7" name="Text Box 3"/>
          <p:cNvSpPr txBox="1">
            <a:spLocks noChangeArrowheads="1"/>
          </p:cNvSpPr>
          <p:nvPr/>
        </p:nvSpPr>
        <p:spPr bwMode="auto">
          <a:xfrm>
            <a:off x="566334" y="987198"/>
            <a:ext cx="8295271" cy="4385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Aufgabe der VGR ist es, die Ergebnisse des abgelaufenen Wirtschaftsprozesses einer gesamten Volkswirtschaft zahlenmäßig zu ermitteln (ex </a:t>
            </a:r>
            <a:r>
              <a:rPr lang="de-DE" altLang="de-DE" sz="2540" dirty="0" err="1">
                <a:solidFill>
                  <a:srgbClr val="000000"/>
                </a:solidFill>
              </a:rPr>
              <a:t>post</a:t>
            </a:r>
            <a:r>
              <a:rPr lang="de-DE" altLang="de-DE" sz="2540" dirty="0">
                <a:solidFill>
                  <a:srgbClr val="000000"/>
                </a:solidFill>
              </a:rPr>
              <a:t>). Dazu dient die buchhalterische Erfassung der Entstehung, Verwendung und Verteilung des Bruttoinlandsprodukts.</a:t>
            </a:r>
          </a:p>
          <a:p>
            <a:pPr eaLnBrk="1" hangingPunct="1">
              <a:buClrTx/>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Sie dient der Information, Prognose, Kontrolle und dem Ländervergleich</a:t>
            </a:r>
          </a:p>
          <a:p>
            <a:pPr marL="414772" indent="-414772" eaLnBrk="1" hangingPunct="1">
              <a:buClrTx/>
              <a:buFont typeface="Arial" panose="020B0604020202020204" pitchFamily="34" charset="0"/>
              <a:buChar char="•"/>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Seit 1995 gilt für EU-Mitgliedsstaaten das Europäische System Volkswirtschaftlicher Gesamtrechnungen (ESVG)</a:t>
            </a:r>
          </a:p>
        </p:txBody>
      </p:sp>
      <p:sp>
        <p:nvSpPr>
          <p:cNvPr id="4" name="Rechteck 3">
            <a:extLst>
              <a:ext uri="{FF2B5EF4-FFF2-40B4-BE49-F238E27FC236}">
                <a16:creationId xmlns:a16="http://schemas.microsoft.com/office/drawing/2014/main" id="{301D9A2D-A2CA-486E-B503-03385CF8307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09116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ChangeArrowheads="1"/>
          </p:cNvSpPr>
          <p:nvPr/>
        </p:nvSpPr>
        <p:spPr bwMode="auto">
          <a:xfrm>
            <a:off x="3303318" y="85429"/>
            <a:ext cx="637222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Schematisches Kontensystem der VGR</a:t>
            </a:r>
          </a:p>
        </p:txBody>
      </p:sp>
      <p:pic>
        <p:nvPicPr>
          <p:cNvPr id="47108" name="Picture 3"/>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98205" y="845416"/>
            <a:ext cx="9177338" cy="50546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a:extLst>
              <a:ext uri="{FF2B5EF4-FFF2-40B4-BE49-F238E27FC236}">
                <a16:creationId xmlns:a16="http://schemas.microsoft.com/office/drawing/2014/main" id="{4EB242E6-F37D-4334-BCF0-90C18F8E075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8053964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b="1" dirty="0"/>
              <a:t>Bruttoinlandsprodukt </a:t>
            </a:r>
            <a:r>
              <a:rPr lang="de-DE" sz="2540" b="1" dirty="0" err="1"/>
              <a:t>vs</a:t>
            </a:r>
            <a:r>
              <a:rPr lang="de-DE" sz="2540" b="1" dirty="0"/>
              <a:t> Bruttonationaleinkommen</a:t>
            </a:r>
          </a:p>
        </p:txBody>
      </p:sp>
      <p:sp>
        <p:nvSpPr>
          <p:cNvPr id="7" name="Text Box 3"/>
          <p:cNvSpPr txBox="1">
            <a:spLocks noChangeArrowheads="1"/>
          </p:cNvSpPr>
          <p:nvPr/>
        </p:nvSpPr>
        <p:spPr bwMode="auto">
          <a:xfrm>
            <a:off x="468824" y="1722882"/>
            <a:ext cx="8786936" cy="2671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800" dirty="0">
                <a:solidFill>
                  <a:srgbClr val="000000"/>
                </a:solidFill>
              </a:rPr>
              <a:t>Das </a:t>
            </a:r>
            <a:r>
              <a:rPr lang="de-DE" altLang="de-DE" sz="2800" b="1" dirty="0">
                <a:solidFill>
                  <a:srgbClr val="000000"/>
                </a:solidFill>
              </a:rPr>
              <a:t>Bruttoinlandsprodukt (BIP)</a:t>
            </a:r>
            <a:r>
              <a:rPr lang="de-DE" altLang="de-DE" sz="2800" dirty="0">
                <a:solidFill>
                  <a:srgbClr val="000000"/>
                </a:solidFill>
              </a:rPr>
              <a:t> ist der Marktwert aller </a:t>
            </a:r>
          </a:p>
          <a:p>
            <a:pPr eaLnBrk="1" hangingPunct="1">
              <a:buClrTx/>
            </a:pPr>
            <a:r>
              <a:rPr lang="de-DE" altLang="de-DE" sz="2800" dirty="0">
                <a:solidFill>
                  <a:srgbClr val="000000"/>
                </a:solidFill>
              </a:rPr>
              <a:t>Waren und Dienstleistungen, die während einer Periode </a:t>
            </a:r>
          </a:p>
          <a:p>
            <a:pPr eaLnBrk="1" hangingPunct="1">
              <a:buClrTx/>
            </a:pPr>
            <a:r>
              <a:rPr lang="de-DE" altLang="de-DE" sz="2800" dirty="0">
                <a:solidFill>
                  <a:srgbClr val="000000"/>
                </a:solidFill>
              </a:rPr>
              <a:t>(z.B. 1 Jahr) in einem Land hergestellt werden und dem Endverbrauch dienen.</a:t>
            </a:r>
          </a:p>
          <a:p>
            <a:pPr eaLnBrk="1" hangingPunct="1">
              <a:buClrTx/>
            </a:pPr>
            <a:endParaRPr lang="de-DE" altLang="de-DE" sz="2800" dirty="0">
              <a:solidFill>
                <a:srgbClr val="000000"/>
              </a:solidFill>
            </a:endParaRPr>
          </a:p>
          <a:p>
            <a:pPr eaLnBrk="1" hangingPunct="1">
              <a:buClrTx/>
            </a:pPr>
            <a:r>
              <a:rPr lang="de-DE" altLang="de-DE" sz="2800" dirty="0">
                <a:solidFill>
                  <a:srgbClr val="000000"/>
                </a:solidFill>
              </a:rPr>
              <a:t>(</a:t>
            </a:r>
            <a:r>
              <a:rPr lang="de-DE" altLang="de-DE" sz="2800" b="1" dirty="0">
                <a:solidFill>
                  <a:srgbClr val="000000"/>
                </a:solidFill>
              </a:rPr>
              <a:t>Inlandskonzept</a:t>
            </a:r>
            <a:r>
              <a:rPr lang="de-DE" altLang="de-DE" sz="2800" dirty="0">
                <a:solidFill>
                  <a:srgbClr val="000000"/>
                </a:solidFill>
              </a:rPr>
              <a:t>)</a:t>
            </a:r>
          </a:p>
        </p:txBody>
      </p:sp>
      <p:sp>
        <p:nvSpPr>
          <p:cNvPr id="12" name="Rechteck 11">
            <a:extLst>
              <a:ext uri="{FF2B5EF4-FFF2-40B4-BE49-F238E27FC236}">
                <a16:creationId xmlns:a16="http://schemas.microsoft.com/office/drawing/2014/main" id="{4117F462-7D2C-41AD-989C-E400E48644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57495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Inlandskonzept </a:t>
            </a:r>
            <a:r>
              <a:rPr lang="de-DE" sz="3266" dirty="0" err="1"/>
              <a:t>vs</a:t>
            </a:r>
            <a:r>
              <a:rPr lang="de-DE" sz="3266" dirty="0"/>
              <a:t> Inländerkonzept</a:t>
            </a:r>
          </a:p>
        </p:txBody>
      </p:sp>
      <p:sp>
        <p:nvSpPr>
          <p:cNvPr id="7" name="Text Box 3"/>
          <p:cNvSpPr txBox="1">
            <a:spLocks noChangeArrowheads="1"/>
          </p:cNvSpPr>
          <p:nvPr/>
        </p:nvSpPr>
        <p:spPr bwMode="auto">
          <a:xfrm>
            <a:off x="1752668" y="1915594"/>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							–	Faktoreinkommen der Ausländer</a:t>
            </a:r>
          </a:p>
          <a:p>
            <a:pPr eaLnBrk="1" hangingPunct="1">
              <a:buClrTx/>
            </a:pPr>
            <a:r>
              <a:rPr lang="de-DE" altLang="de-DE" sz="2177" dirty="0">
                <a:solidFill>
                  <a:srgbClr val="000000"/>
                </a:solidFill>
              </a:rPr>
              <a:t>								im Inland</a:t>
            </a:r>
          </a:p>
          <a:p>
            <a:pPr eaLnBrk="1" hangingPunct="1">
              <a:buClrTx/>
            </a:pPr>
            <a:r>
              <a:rPr lang="de-DE" altLang="de-DE" sz="2177" dirty="0">
                <a:solidFill>
                  <a:srgbClr val="000000"/>
                </a:solidFill>
              </a:rPr>
              <a:t>		</a:t>
            </a:r>
          </a:p>
        </p:txBody>
      </p:sp>
      <p:sp>
        <p:nvSpPr>
          <p:cNvPr id="4" name="Text Box 3"/>
          <p:cNvSpPr txBox="1">
            <a:spLocks noChangeArrowheads="1"/>
          </p:cNvSpPr>
          <p:nvPr/>
        </p:nvSpPr>
        <p:spPr bwMode="auto">
          <a:xfrm>
            <a:off x="1600268" y="1522581"/>
            <a:ext cx="8295271" cy="420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Inländerkonzept =		Inlandskonzept</a:t>
            </a:r>
          </a:p>
        </p:txBody>
      </p:sp>
      <p:sp>
        <p:nvSpPr>
          <p:cNvPr id="5" name="Text Box 3"/>
          <p:cNvSpPr txBox="1">
            <a:spLocks noChangeArrowheads="1"/>
          </p:cNvSpPr>
          <p:nvPr/>
        </p:nvSpPr>
        <p:spPr bwMode="auto">
          <a:xfrm>
            <a:off x="1752667" y="2461006"/>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		</a:t>
            </a:r>
          </a:p>
          <a:p>
            <a:pPr eaLnBrk="1" hangingPunct="1">
              <a:buClrTx/>
            </a:pPr>
            <a:r>
              <a:rPr lang="de-DE" altLang="de-DE" sz="2177" dirty="0">
                <a:solidFill>
                  <a:srgbClr val="000000"/>
                </a:solidFill>
              </a:rPr>
              <a:t>							+	Faktoreinkommen der</a:t>
            </a:r>
          </a:p>
          <a:p>
            <a:pPr eaLnBrk="1" hangingPunct="1">
              <a:buClrTx/>
            </a:pPr>
            <a:r>
              <a:rPr lang="de-DE" altLang="de-DE" sz="2177" dirty="0">
                <a:solidFill>
                  <a:srgbClr val="000000"/>
                </a:solidFill>
              </a:rPr>
              <a:t>								Inländer im Ausland</a:t>
            </a:r>
          </a:p>
        </p:txBody>
      </p:sp>
      <p:sp>
        <p:nvSpPr>
          <p:cNvPr id="8" name="Rechteck 7">
            <a:extLst>
              <a:ext uri="{FF2B5EF4-FFF2-40B4-BE49-F238E27FC236}">
                <a16:creationId xmlns:a16="http://schemas.microsoft.com/office/drawing/2014/main" id="{E4629E08-4D16-42D7-A69B-1708DEF5F2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788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406849" y="1024884"/>
            <a:ext cx="8295271" cy="2430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„Marktwert“</a:t>
            </a:r>
          </a:p>
          <a:p>
            <a:pPr marL="311079" indent="-311079" eaLnBrk="1" hangingPunct="1">
              <a:buClrTx/>
              <a:buFont typeface="Arial" panose="020B0604020202020204" pitchFamily="34" charset="0"/>
              <a:buChar char="•"/>
            </a:pPr>
            <a:r>
              <a:rPr lang="de-DE" altLang="de-DE" sz="2177" dirty="0">
                <a:solidFill>
                  <a:srgbClr val="000000"/>
                </a:solidFill>
              </a:rPr>
              <a:t>Um die verschiedensten Güter zusammenfassen zu können gehen sie zu ihren Marktpreisen bewertet in das BIP ein.</a:t>
            </a:r>
          </a:p>
          <a:p>
            <a:pPr marL="311079" indent="-311079" eaLnBrk="1" hangingPunct="1">
              <a:buClrTx/>
              <a:buFont typeface="Arial" panose="020B0604020202020204" pitchFamily="34" charset="0"/>
              <a:buChar char="•"/>
            </a:pPr>
            <a:r>
              <a:rPr lang="de-DE" altLang="de-DE" sz="2177" dirty="0">
                <a:solidFill>
                  <a:srgbClr val="000000"/>
                </a:solidFill>
              </a:rPr>
              <a:t>Einige Güter für die es keine Marktpreise gibt werden mit den Kosten ihrer Erstellung bewertet.</a:t>
            </a:r>
          </a:p>
          <a:p>
            <a:pPr marL="311079" indent="-311079" eaLnBrk="1" hangingPunct="1">
              <a:buClrTx/>
              <a:buFont typeface="Arial" panose="020B0604020202020204" pitchFamily="34" charset="0"/>
              <a:buChar char="•"/>
            </a:pPr>
            <a:r>
              <a:rPr lang="de-DE" altLang="de-DE" sz="2177" dirty="0">
                <a:solidFill>
                  <a:srgbClr val="000000"/>
                </a:solidFill>
              </a:rPr>
              <a:t>Staatliche Dienstleistungen werden über die Löhne der Beamten und Angestellten erfasst</a:t>
            </a:r>
          </a:p>
        </p:txBody>
      </p:sp>
      <p:sp>
        <p:nvSpPr>
          <p:cNvPr id="4" name="Text Box 3"/>
          <p:cNvSpPr txBox="1">
            <a:spLocks noChangeArrowheads="1"/>
          </p:cNvSpPr>
          <p:nvPr/>
        </p:nvSpPr>
        <p:spPr bwMode="auto">
          <a:xfrm>
            <a:off x="344504" y="3338593"/>
            <a:ext cx="8295271" cy="20959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„aller“</a:t>
            </a:r>
          </a:p>
          <a:p>
            <a:pPr marL="311079" indent="-311079" eaLnBrk="1" hangingPunct="1">
              <a:buClrTx/>
              <a:buFont typeface="Arial" panose="020B0604020202020204" pitchFamily="34" charset="0"/>
              <a:buChar char="•"/>
            </a:pPr>
            <a:r>
              <a:rPr lang="de-DE" altLang="de-DE" sz="2177" dirty="0">
                <a:solidFill>
                  <a:srgbClr val="000000"/>
                </a:solidFill>
              </a:rPr>
              <a:t>Selbstgenutztes Wohneigentum fließt im Umfang einer entsprechenden (geschätzten) Marktmiete in das BIP ein.</a:t>
            </a:r>
          </a:p>
          <a:p>
            <a:pPr marL="311079" indent="-311079" eaLnBrk="1" hangingPunct="1">
              <a:buClrTx/>
              <a:buFont typeface="Arial" panose="020B0604020202020204" pitchFamily="34" charset="0"/>
              <a:buChar char="•"/>
            </a:pPr>
            <a:r>
              <a:rPr lang="de-DE" altLang="de-DE" sz="2177" dirty="0">
                <a:solidFill>
                  <a:srgbClr val="000000"/>
                </a:solidFill>
              </a:rPr>
              <a:t>Nicht alle Transaktionen statistisch erfassbar (z. B. Schwarzarbeit, Erziehungsleistung von Eltern, ehrenamtliche Tätigkeit)</a:t>
            </a:r>
          </a:p>
        </p:txBody>
      </p:sp>
      <p:sp>
        <p:nvSpPr>
          <p:cNvPr id="5" name="Rechteck 4">
            <a:extLst>
              <a:ext uri="{FF2B5EF4-FFF2-40B4-BE49-F238E27FC236}">
                <a16:creationId xmlns:a16="http://schemas.microsoft.com/office/drawing/2014/main" id="{61F499A6-F4F4-458D-82A7-666AE6F598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059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214646" y="116632"/>
            <a:ext cx="8928993" cy="6552728"/>
          </a:xfrm>
          <a:prstGeom prst="rect">
            <a:avLst/>
          </a:prstGeom>
          <a:noFill/>
        </p:spPr>
        <p:txBody>
          <a:bodyPr wrap="square" rtlCol="0">
            <a:noAutofit/>
          </a:bodyPr>
          <a:lstStyle/>
          <a:p>
            <a:pPr algn="ctr"/>
            <a:r>
              <a:rPr lang="de-DE" sz="2400" dirty="0">
                <a:solidFill>
                  <a:srgbClr val="000000"/>
                </a:solidFill>
                <a:latin typeface="Arial"/>
              </a:rPr>
              <a:t>Prof. Dr. Bernhard Köster</a:t>
            </a:r>
          </a:p>
          <a:p>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Raum:			S 113</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Straße:		 Friedrich-Paffrath-Straße 101</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Ort:			26389 Wilhelmshaven</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Tel.			+49 4421 985-2766</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Email:			</a:t>
            </a:r>
            <a:r>
              <a:rPr lang="de-DE" sz="2400" dirty="0">
                <a:solidFill>
                  <a:srgbClr val="000000"/>
                </a:solidFill>
                <a:latin typeface="Arial"/>
                <a:ea typeface="Droid Sans Fallback"/>
                <a:hlinkClick r:id="rId2"/>
              </a:rPr>
              <a:t>bernhard.koester@jade-hs</a:t>
            </a:r>
            <a:r>
              <a:rPr lang="de-DE" sz="2400">
                <a:solidFill>
                  <a:srgbClr val="000000"/>
                </a:solidFill>
                <a:latin typeface="Arial"/>
                <a:ea typeface="Droid Sans Fallback"/>
                <a:hlinkClick r:id="rId2"/>
              </a:rPr>
              <a:t>.de</a:t>
            </a:r>
            <a:endParaRPr lang="de-DE" sz="2400">
              <a:solidFill>
                <a:srgbClr val="000000"/>
              </a:solidFill>
              <a:latin typeface="Arial"/>
              <a:ea typeface="Droid Sans Fallback"/>
            </a:endParaRPr>
          </a:p>
          <a:p>
            <a:pPr>
              <a:lnSpc>
                <a:spcPct val="100000"/>
              </a:lnSpc>
            </a:pPr>
            <a:endParaRPr lang="de-DE" sz="2400">
              <a:solidFill>
                <a:srgbClr val="000000"/>
              </a:solidFill>
              <a:latin typeface="Arial"/>
            </a:endParaRPr>
          </a:p>
          <a:p>
            <a:pPr>
              <a:lnSpc>
                <a:spcPct val="100000"/>
              </a:lnSpc>
            </a:pPr>
            <a:r>
              <a:rPr lang="de-DE" sz="2400">
                <a:solidFill>
                  <a:srgbClr val="000000"/>
                </a:solidFill>
                <a:latin typeface="Arial"/>
              </a:rPr>
              <a:t>Hompage:		</a:t>
            </a:r>
            <a:r>
              <a:rPr lang="de-DE" sz="2400">
                <a:solidFill>
                  <a:srgbClr val="000000"/>
                </a:solidFill>
                <a:latin typeface="Arial"/>
                <a:hlinkClick r:id="rId3"/>
              </a:rPr>
              <a:t>www.bernhardkoester.de</a:t>
            </a:r>
            <a:endParaRPr lang="de-DE" sz="2400">
              <a:solidFill>
                <a:srgbClr val="000000"/>
              </a:solidFill>
              <a:latin typeface="Arial"/>
            </a:endParaRP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Sprechstunde:	n.V.</a:t>
            </a:r>
            <a:endParaRPr lang="de-DE" sz="2400" dirty="0"/>
          </a:p>
          <a:p>
            <a:pPr>
              <a:lnSpc>
                <a:spcPct val="100000"/>
              </a:lnSpc>
            </a:pPr>
            <a:r>
              <a:rPr lang="de-DE" sz="2400" dirty="0">
                <a:solidFill>
                  <a:srgbClr val="000000"/>
                </a:solidFill>
                <a:latin typeface="Arial"/>
                <a:ea typeface="Droid Sans Fallback"/>
              </a:rPr>
              <a:t>			</a:t>
            </a:r>
            <a:endParaRPr lang="de-DE" sz="2400" dirty="0"/>
          </a:p>
          <a:p>
            <a:pPr marL="800100" lvl="1" indent="-342900">
              <a:buFont typeface="Arial" panose="020B0604020202020204" pitchFamily="34" charset="0"/>
              <a:buChar char="•"/>
            </a:pPr>
            <a:endParaRPr lang="de-DE" sz="2400" dirty="0"/>
          </a:p>
          <a:p>
            <a:endParaRPr lang="de-DE" sz="2400" dirty="0"/>
          </a:p>
          <a:p>
            <a:endParaRPr lang="de-DE" sz="2400" dirty="0"/>
          </a:p>
          <a:p>
            <a:endParaRPr lang="de-DE" sz="2400" dirty="0"/>
          </a:p>
        </p:txBody>
      </p:sp>
      <p:sp>
        <p:nvSpPr>
          <p:cNvPr id="3" name="Rechteck 2">
            <a:extLst>
              <a:ext uri="{FF2B5EF4-FFF2-40B4-BE49-F238E27FC236}">
                <a16:creationId xmlns:a16="http://schemas.microsoft.com/office/drawing/2014/main" id="{12AA7FF7-62BC-4C36-A222-9B71D57B676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2550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283542" y="959545"/>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„Waren und Dienstleistungen“:“</a:t>
            </a:r>
          </a:p>
          <a:p>
            <a:pPr marL="311079" indent="-311079" eaLnBrk="1" hangingPunct="1">
              <a:buClrTx/>
              <a:buFont typeface="Arial" panose="020B0604020202020204" pitchFamily="34" charset="0"/>
              <a:buChar char="•"/>
            </a:pPr>
            <a:r>
              <a:rPr lang="de-DE" altLang="de-DE" sz="2177" dirty="0">
                <a:solidFill>
                  <a:srgbClr val="000000"/>
                </a:solidFill>
              </a:rPr>
              <a:t>Materielle Güter und immaterielle Dienste</a:t>
            </a:r>
          </a:p>
          <a:p>
            <a:pPr eaLnBrk="1" hangingPunct="1">
              <a:buClrTx/>
            </a:pPr>
            <a:endParaRPr lang="de-DE" altLang="de-DE" sz="2177" dirty="0">
              <a:solidFill>
                <a:srgbClr val="000000"/>
              </a:solidFill>
            </a:endParaRPr>
          </a:p>
        </p:txBody>
      </p:sp>
      <p:sp>
        <p:nvSpPr>
          <p:cNvPr id="4" name="Text Box 3"/>
          <p:cNvSpPr txBox="1">
            <a:spLocks noChangeArrowheads="1"/>
          </p:cNvSpPr>
          <p:nvPr/>
        </p:nvSpPr>
        <p:spPr bwMode="auto">
          <a:xfrm>
            <a:off x="283543" y="1511970"/>
            <a:ext cx="8295271" cy="1425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„während einer Periode“</a:t>
            </a:r>
          </a:p>
          <a:p>
            <a:pPr marL="311079" indent="-311079" eaLnBrk="1" hangingPunct="1">
              <a:buClrTx/>
              <a:buFont typeface="Arial" panose="020B0604020202020204" pitchFamily="34" charset="0"/>
              <a:buChar char="•"/>
            </a:pPr>
            <a:r>
              <a:rPr lang="de-DE" altLang="de-DE" sz="2177" dirty="0">
                <a:solidFill>
                  <a:srgbClr val="000000"/>
                </a:solidFill>
              </a:rPr>
              <a:t>Quartal oder Jahr</a:t>
            </a:r>
          </a:p>
          <a:p>
            <a:pPr eaLnBrk="1" hangingPunct="1">
              <a:buClrTx/>
            </a:pPr>
            <a:endParaRPr lang="de-DE" altLang="de-DE" sz="2177" dirty="0">
              <a:solidFill>
                <a:srgbClr val="000000"/>
              </a:solidFill>
            </a:endParaRPr>
          </a:p>
        </p:txBody>
      </p:sp>
      <p:sp>
        <p:nvSpPr>
          <p:cNvPr id="5" name="Text Box 3"/>
          <p:cNvSpPr txBox="1">
            <a:spLocks noChangeArrowheads="1"/>
          </p:cNvSpPr>
          <p:nvPr/>
        </p:nvSpPr>
        <p:spPr bwMode="auto">
          <a:xfrm>
            <a:off x="283542" y="2588770"/>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„in einem Land“</a:t>
            </a:r>
          </a:p>
          <a:p>
            <a:pPr marL="311079" indent="-311079" eaLnBrk="1" hangingPunct="1">
              <a:buClrTx/>
              <a:buFont typeface="Arial" panose="020B0604020202020204" pitchFamily="34" charset="0"/>
              <a:buChar char="•"/>
            </a:pPr>
            <a:r>
              <a:rPr lang="de-DE" altLang="de-DE" sz="2177" dirty="0">
                <a:solidFill>
                  <a:srgbClr val="000000"/>
                </a:solidFill>
              </a:rPr>
              <a:t>Die von In- und Ausländern erzielten Faktorentgelte im Inland</a:t>
            </a:r>
          </a:p>
        </p:txBody>
      </p:sp>
      <p:sp>
        <p:nvSpPr>
          <p:cNvPr id="8" name="Text Box 3"/>
          <p:cNvSpPr txBox="1">
            <a:spLocks noChangeArrowheads="1"/>
          </p:cNvSpPr>
          <p:nvPr/>
        </p:nvSpPr>
        <p:spPr bwMode="auto">
          <a:xfrm>
            <a:off x="283541" y="3548587"/>
            <a:ext cx="8295271" cy="176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„dem Endverbrauch dienen“</a:t>
            </a:r>
          </a:p>
          <a:p>
            <a:pPr marL="311079" indent="-311079" eaLnBrk="1" hangingPunct="1">
              <a:buClrTx/>
              <a:buFont typeface="Arial" panose="020B0604020202020204" pitchFamily="34" charset="0"/>
              <a:buChar char="•"/>
            </a:pPr>
            <a:r>
              <a:rPr lang="de-DE" altLang="de-DE" sz="2177" dirty="0">
                <a:solidFill>
                  <a:srgbClr val="000000"/>
                </a:solidFill>
              </a:rPr>
              <a:t>Nur die letztliche Wertschöpfung = </a:t>
            </a:r>
          </a:p>
          <a:p>
            <a:pPr eaLnBrk="1" hangingPunct="1">
              <a:buClrTx/>
            </a:pPr>
            <a:r>
              <a:rPr lang="de-DE" altLang="de-DE" sz="2177" dirty="0">
                <a:solidFill>
                  <a:srgbClr val="000000"/>
                </a:solidFill>
              </a:rPr>
              <a:t>		Produktion abzüglich</a:t>
            </a:r>
          </a:p>
          <a:p>
            <a:pPr eaLnBrk="1" hangingPunct="1">
              <a:buClrTx/>
            </a:pPr>
            <a:r>
              <a:rPr lang="de-DE" altLang="de-DE" sz="2177" dirty="0">
                <a:solidFill>
                  <a:srgbClr val="000000"/>
                </a:solidFill>
              </a:rPr>
              <a:t>		der Vorleistungen und dem Saldo aus Steuern und Subventionen</a:t>
            </a:r>
          </a:p>
        </p:txBody>
      </p:sp>
      <p:sp>
        <p:nvSpPr>
          <p:cNvPr id="10" name="Rechteck 9">
            <a:extLst>
              <a:ext uri="{FF2B5EF4-FFF2-40B4-BE49-F238E27FC236}">
                <a16:creationId xmlns:a16="http://schemas.microsoft.com/office/drawing/2014/main" id="{35EB6028-F964-44A6-B422-815F1D33308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0604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1"/>
          <p:cNvSpPr>
            <a:spLocks noChangeArrowheads="1"/>
          </p:cNvSpPr>
          <p:nvPr/>
        </p:nvSpPr>
        <p:spPr bwMode="auto">
          <a:xfrm>
            <a:off x="2958306" y="118770"/>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Berechnung des Bruttoinlandsprodukts</a:t>
            </a:r>
          </a:p>
        </p:txBody>
      </p:sp>
      <p:sp>
        <p:nvSpPr>
          <p:cNvPr id="48132" name="Text Box 2"/>
          <p:cNvSpPr txBox="1">
            <a:spLocks noChangeArrowheads="1"/>
          </p:cNvSpPr>
          <p:nvPr/>
        </p:nvSpPr>
        <p:spPr bwMode="auto">
          <a:xfrm>
            <a:off x="242454" y="1126549"/>
            <a:ext cx="11007436"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dirty="0">
                <a:solidFill>
                  <a:srgbClr val="000000"/>
                </a:solidFill>
              </a:rPr>
              <a:t>Entstehungsrechnung 	– 	Beitrag der verschiedenen Wirtschaftssektoren zur</a:t>
            </a:r>
          </a:p>
          <a:p>
            <a:pPr eaLnBrk="1" hangingPunct="1">
              <a:buClrTx/>
              <a:buFontTx/>
              <a:buNone/>
            </a:pPr>
            <a:r>
              <a:rPr lang="de-DE" altLang="de-DE" sz="2400" dirty="0">
                <a:solidFill>
                  <a:srgbClr val="000000"/>
                </a:solidFill>
              </a:rPr>
              <a:t>									gesamtwirtschaftlichen Wertschöpfung.</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Verwendungsrechnung	– 	Komponenten der gesamtwirtschaftlichen </a:t>
            </a:r>
          </a:p>
          <a:p>
            <a:pPr eaLnBrk="1" hangingPunct="1">
              <a:buClrTx/>
              <a:buFontTx/>
              <a:buNone/>
            </a:pPr>
            <a:r>
              <a:rPr lang="de-DE" altLang="de-DE" sz="2400" dirty="0">
                <a:solidFill>
                  <a:srgbClr val="000000"/>
                </a:solidFill>
              </a:rPr>
              <a:t>									Nachfrage bzw. Einsatz der hergestellten Güter.</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Verteilungsrechnung 		–	Verteilung nach den verschiedenen Einkommensarten,</a:t>
            </a:r>
          </a:p>
          <a:p>
            <a:pPr eaLnBrk="1" hangingPunct="1">
              <a:buClrTx/>
              <a:buFontTx/>
              <a:buNone/>
            </a:pPr>
            <a:r>
              <a:rPr lang="de-DE" altLang="de-DE" sz="2400" dirty="0">
                <a:solidFill>
                  <a:srgbClr val="000000"/>
                </a:solidFill>
              </a:rPr>
              <a:t>									insbesondere den Produktionsfaktoren Arbeit und Kapital. </a:t>
            </a:r>
          </a:p>
        </p:txBody>
      </p:sp>
      <p:sp>
        <p:nvSpPr>
          <p:cNvPr id="9" name="Rechteck 8">
            <a:extLst>
              <a:ext uri="{FF2B5EF4-FFF2-40B4-BE49-F238E27FC236}">
                <a16:creationId xmlns:a16="http://schemas.microsoft.com/office/drawing/2014/main" id="{A08EFE30-2376-4480-99CE-CDC8A1B08CE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1"/>
          <p:cNvSpPr>
            <a:spLocks noChangeArrowheads="1"/>
          </p:cNvSpPr>
          <p:nvPr/>
        </p:nvSpPr>
        <p:spPr bwMode="auto">
          <a:xfrm>
            <a:off x="3990278" y="48768"/>
            <a:ext cx="627538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VGR Deutschland 2023</a:t>
            </a:r>
          </a:p>
        </p:txBody>
      </p:sp>
      <p:sp>
        <p:nvSpPr>
          <p:cNvPr id="5" name="Rechteck 4">
            <a:extLst>
              <a:ext uri="{FF2B5EF4-FFF2-40B4-BE49-F238E27FC236}">
                <a16:creationId xmlns:a16="http://schemas.microsoft.com/office/drawing/2014/main" id="{CE0AAC95-B01C-4615-9B29-9CEADEE210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A07238B4-5CD3-6056-56CB-DD1A913ED15C}"/>
              </a:ext>
            </a:extLst>
          </p:cNvPr>
          <p:cNvSpPr txBox="1"/>
          <p:nvPr/>
        </p:nvSpPr>
        <p:spPr>
          <a:xfrm>
            <a:off x="143839" y="4226929"/>
            <a:ext cx="1170320" cy="276999"/>
          </a:xfrm>
          <a:prstGeom prst="rect">
            <a:avLst/>
          </a:prstGeom>
          <a:noFill/>
        </p:spPr>
        <p:txBody>
          <a:bodyPr wrap="none" rtlCol="0">
            <a:spAutoFit/>
          </a:bodyPr>
          <a:lstStyle/>
          <a:p>
            <a:r>
              <a:rPr lang="de-DE" sz="1200"/>
              <a:t>Quelle: Destatis</a:t>
            </a:r>
          </a:p>
        </p:txBody>
      </p:sp>
      <p:pic>
        <p:nvPicPr>
          <p:cNvPr id="3" name="Grafik 2">
            <a:extLst>
              <a:ext uri="{FF2B5EF4-FFF2-40B4-BE49-F238E27FC236}">
                <a16:creationId xmlns:a16="http://schemas.microsoft.com/office/drawing/2014/main" id="{45B007E3-1323-4301-BFB9-5D26C485F089}"/>
              </a:ext>
            </a:extLst>
          </p:cNvPr>
          <p:cNvPicPr>
            <a:picLocks noChangeAspect="1"/>
          </p:cNvPicPr>
          <p:nvPr/>
        </p:nvPicPr>
        <p:blipFill>
          <a:blip r:embed="rId3"/>
          <a:stretch>
            <a:fillRect/>
          </a:stretch>
        </p:blipFill>
        <p:spPr>
          <a:xfrm>
            <a:off x="143839" y="512317"/>
            <a:ext cx="8668600" cy="3571167"/>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ChangeArrowheads="1"/>
          </p:cNvSpPr>
          <p:nvPr/>
        </p:nvSpPr>
        <p:spPr bwMode="auto">
          <a:xfrm>
            <a:off x="4267201" y="115999"/>
            <a:ext cx="370747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Entstehungsrechnung</a:t>
            </a:r>
          </a:p>
        </p:txBody>
      </p:sp>
      <p:pic>
        <p:nvPicPr>
          <p:cNvPr id="5222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53" y="755419"/>
            <a:ext cx="8456613" cy="55578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7">
            <a:extLst>
              <a:ext uri="{FF2B5EF4-FFF2-40B4-BE49-F238E27FC236}">
                <a16:creationId xmlns:a16="http://schemas.microsoft.com/office/drawing/2014/main" id="{289B4D48-7ED3-4BE9-8CAD-4BBCEBCE1C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ChangeArrowheads="1"/>
          </p:cNvSpPr>
          <p:nvPr/>
        </p:nvSpPr>
        <p:spPr bwMode="auto">
          <a:xfrm>
            <a:off x="2937908" y="136525"/>
            <a:ext cx="62060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Bruttowertschöpfung Deutschland 2023</a:t>
            </a:r>
          </a:p>
        </p:txBody>
      </p:sp>
      <p:sp>
        <p:nvSpPr>
          <p:cNvPr id="53252" name="Text Box 4"/>
          <p:cNvSpPr txBox="1">
            <a:spLocks noChangeArrowheads="1"/>
          </p:cNvSpPr>
          <p:nvPr/>
        </p:nvSpPr>
        <p:spPr bwMode="auto">
          <a:xfrm>
            <a:off x="1703388" y="6509483"/>
            <a:ext cx="3408362" cy="307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Destatis, jeweilige Preise, Mrd. Euro</a:t>
            </a:r>
          </a:p>
        </p:txBody>
      </p:sp>
      <p:sp>
        <p:nvSpPr>
          <p:cNvPr id="9" name="Rechteck 8">
            <a:extLst>
              <a:ext uri="{FF2B5EF4-FFF2-40B4-BE49-F238E27FC236}">
                <a16:creationId xmlns:a16="http://schemas.microsoft.com/office/drawing/2014/main" id="{BD2E68E0-160E-427C-8A27-F3109F5B96E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065E164-C31A-45FF-99F0-9CCE9C6FA1AD}"/>
              </a:ext>
            </a:extLst>
          </p:cNvPr>
          <p:cNvPicPr>
            <a:picLocks noChangeAspect="1"/>
          </p:cNvPicPr>
          <p:nvPr/>
        </p:nvPicPr>
        <p:blipFill>
          <a:blip r:embed="rId3"/>
          <a:stretch>
            <a:fillRect/>
          </a:stretch>
        </p:blipFill>
        <p:spPr>
          <a:xfrm>
            <a:off x="333995" y="799295"/>
            <a:ext cx="8027251" cy="4824891"/>
          </a:xfrm>
          <a:prstGeom prst="rect">
            <a:avLst/>
          </a:prstGeom>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ChangeArrowheads="1"/>
          </p:cNvSpPr>
          <p:nvPr/>
        </p:nvSpPr>
        <p:spPr bwMode="auto">
          <a:xfrm>
            <a:off x="81887" y="0"/>
            <a:ext cx="6901329" cy="8653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Entwicklung der nominalen Anteile an der Bruttowertschöpfung (Deutschland)</a:t>
            </a:r>
          </a:p>
        </p:txBody>
      </p:sp>
      <p:sp>
        <p:nvSpPr>
          <p:cNvPr id="54276" name="Text Box 3"/>
          <p:cNvSpPr txBox="1">
            <a:spLocks noChangeArrowheads="1"/>
          </p:cNvSpPr>
          <p:nvPr/>
        </p:nvSpPr>
        <p:spPr bwMode="auto">
          <a:xfrm>
            <a:off x="2550630" y="5987449"/>
            <a:ext cx="2646461" cy="31658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1" name="Rechteck 20">
            <a:extLst>
              <a:ext uri="{FF2B5EF4-FFF2-40B4-BE49-F238E27FC236}">
                <a16:creationId xmlns:a16="http://schemas.microsoft.com/office/drawing/2014/main" id="{7D0B83D1-822E-4966-A08A-93DFFBAB77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E8EDC179-63B9-41DA-A105-B27152381C3F}"/>
              </a:ext>
            </a:extLst>
          </p:cNvPr>
          <p:cNvPicPr>
            <a:picLocks noChangeAspect="1"/>
          </p:cNvPicPr>
          <p:nvPr/>
        </p:nvPicPr>
        <p:blipFill>
          <a:blip r:embed="rId3"/>
          <a:stretch>
            <a:fillRect/>
          </a:stretch>
        </p:blipFill>
        <p:spPr>
          <a:xfrm>
            <a:off x="267479" y="978378"/>
            <a:ext cx="7874165" cy="4520548"/>
          </a:xfrm>
          <a:prstGeom prst="rect">
            <a:avLst/>
          </a:prstGeom>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Verwendungsrechnung 2023</a:t>
            </a:r>
          </a:p>
        </p:txBody>
      </p:sp>
      <p:sp>
        <p:nvSpPr>
          <p:cNvPr id="55300" name="Text Box 3"/>
          <p:cNvSpPr txBox="1">
            <a:spLocks noChangeArrowheads="1"/>
          </p:cNvSpPr>
          <p:nvPr/>
        </p:nvSpPr>
        <p:spPr bwMode="auto">
          <a:xfrm>
            <a:off x="5497657" y="1154692"/>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1" name="Text Box 4"/>
          <p:cNvSpPr txBox="1">
            <a:spLocks noChangeArrowheads="1"/>
          </p:cNvSpPr>
          <p:nvPr/>
        </p:nvSpPr>
        <p:spPr bwMode="auto">
          <a:xfrm>
            <a:off x="5371737" y="1835729"/>
            <a:ext cx="915987" cy="1920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000000"/>
              </a:buClr>
              <a:buSzPct val="100000"/>
              <a:buFont typeface="Times New Roman" pitchFamily="18" charset="0"/>
              <a:buNone/>
            </a:pPr>
            <a:r>
              <a:rPr lang="de-DE" altLang="de-DE" sz="12000" dirty="0">
                <a:cs typeface="Times New Roman" pitchFamily="18" charset="0"/>
              </a:rPr>
              <a:t>}</a:t>
            </a:r>
            <a:endParaRPr lang="de-DE" altLang="de-DE" sz="2400" dirty="0">
              <a:cs typeface="Times New Roman" pitchFamily="18" charset="0"/>
            </a:endParaRPr>
          </a:p>
        </p:txBody>
      </p:sp>
      <p:sp>
        <p:nvSpPr>
          <p:cNvPr id="55302" name="Text Box 5"/>
          <p:cNvSpPr txBox="1">
            <a:spLocks noChangeArrowheads="1"/>
          </p:cNvSpPr>
          <p:nvPr/>
        </p:nvSpPr>
        <p:spPr bwMode="auto">
          <a:xfrm>
            <a:off x="6121546" y="3872438"/>
            <a:ext cx="1883977"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Außenbeitrag</a:t>
            </a:r>
          </a:p>
        </p:txBody>
      </p:sp>
      <p:sp>
        <p:nvSpPr>
          <p:cNvPr id="55303" name="Text Box 6"/>
          <p:cNvSpPr txBox="1">
            <a:spLocks noChangeArrowheads="1"/>
          </p:cNvSpPr>
          <p:nvPr/>
        </p:nvSpPr>
        <p:spPr bwMode="auto">
          <a:xfrm>
            <a:off x="5542107" y="3624788"/>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4" name="Text Box 7"/>
          <p:cNvSpPr txBox="1">
            <a:spLocks noChangeArrowheads="1"/>
          </p:cNvSpPr>
          <p:nvPr/>
        </p:nvSpPr>
        <p:spPr bwMode="auto">
          <a:xfrm>
            <a:off x="6121546" y="2554867"/>
            <a:ext cx="1897955"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Bruttoanlage-</a:t>
            </a:r>
          </a:p>
          <a:p>
            <a:pPr>
              <a:buClr>
                <a:srgbClr val="000000"/>
              </a:buClr>
              <a:buSzPct val="100000"/>
              <a:buFont typeface="Times New Roman" pitchFamily="18" charset="0"/>
              <a:buNone/>
            </a:pPr>
            <a:r>
              <a:rPr lang="de-DE" altLang="de-DE" sz="2400" dirty="0" err="1">
                <a:cs typeface="Times New Roman" pitchFamily="18" charset="0"/>
              </a:rPr>
              <a:t>investitionen</a:t>
            </a:r>
            <a:endParaRPr lang="de-DE" altLang="de-DE" sz="2400" dirty="0">
              <a:cs typeface="Times New Roman" pitchFamily="18" charset="0"/>
            </a:endParaRPr>
          </a:p>
        </p:txBody>
      </p:sp>
      <p:sp>
        <p:nvSpPr>
          <p:cNvPr id="55305" name="Text Box 8"/>
          <p:cNvSpPr txBox="1">
            <a:spLocks noChangeArrowheads="1"/>
          </p:cNvSpPr>
          <p:nvPr/>
        </p:nvSpPr>
        <p:spPr bwMode="auto">
          <a:xfrm>
            <a:off x="6124720" y="1402341"/>
            <a:ext cx="12176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Konsum</a:t>
            </a:r>
          </a:p>
        </p:txBody>
      </p:sp>
      <p:sp>
        <p:nvSpPr>
          <p:cNvPr id="55306" name="Text Box 11"/>
          <p:cNvSpPr txBox="1">
            <a:spLocks noChangeArrowheads="1"/>
          </p:cNvSpPr>
          <p:nvPr/>
        </p:nvSpPr>
        <p:spPr bwMode="auto">
          <a:xfrm>
            <a:off x="5590421" y="4366777"/>
            <a:ext cx="2819400" cy="52322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Destatis , jeweilige Preise, Mrd. Euro</a:t>
            </a:r>
          </a:p>
        </p:txBody>
      </p:sp>
      <p:sp>
        <p:nvSpPr>
          <p:cNvPr id="18" name="Rechteck 17">
            <a:extLst>
              <a:ext uri="{FF2B5EF4-FFF2-40B4-BE49-F238E27FC236}">
                <a16:creationId xmlns:a16="http://schemas.microsoft.com/office/drawing/2014/main" id="{8CB43FD1-7E4D-49FF-B53E-9A627B94C6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82F9F1EB-6257-41E4-9CA8-790207B8B77E}"/>
              </a:ext>
            </a:extLst>
          </p:cNvPr>
          <p:cNvPicPr>
            <a:picLocks noChangeAspect="1"/>
          </p:cNvPicPr>
          <p:nvPr/>
        </p:nvPicPr>
        <p:blipFill>
          <a:blip r:embed="rId3"/>
          <a:stretch>
            <a:fillRect/>
          </a:stretch>
        </p:blipFill>
        <p:spPr>
          <a:xfrm>
            <a:off x="8092652" y="710538"/>
            <a:ext cx="3954514" cy="3378904"/>
          </a:xfrm>
          <a:prstGeom prst="rect">
            <a:avLst/>
          </a:prstGeom>
        </p:spPr>
      </p:pic>
      <p:pic>
        <p:nvPicPr>
          <p:cNvPr id="4" name="Grafik 3">
            <a:extLst>
              <a:ext uri="{FF2B5EF4-FFF2-40B4-BE49-F238E27FC236}">
                <a16:creationId xmlns:a16="http://schemas.microsoft.com/office/drawing/2014/main" id="{6C692F95-5B5E-4EF4-AB49-2E68A3ACF239}"/>
              </a:ext>
            </a:extLst>
          </p:cNvPr>
          <p:cNvPicPr>
            <a:picLocks noChangeAspect="1"/>
          </p:cNvPicPr>
          <p:nvPr/>
        </p:nvPicPr>
        <p:blipFill>
          <a:blip r:embed="rId4"/>
          <a:stretch>
            <a:fillRect/>
          </a:stretch>
        </p:blipFill>
        <p:spPr>
          <a:xfrm>
            <a:off x="713562" y="1288037"/>
            <a:ext cx="4876859" cy="3500015"/>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3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3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3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3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55301" grpId="0"/>
      <p:bldP spid="55302" grpId="0"/>
      <p:bldP spid="55303" grpId="0"/>
      <p:bldP spid="55304" grpId="0"/>
      <p:bldP spid="5530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ChangeArrowheads="1"/>
          </p:cNvSpPr>
          <p:nvPr/>
        </p:nvSpPr>
        <p:spPr bwMode="auto">
          <a:xfrm>
            <a:off x="1179253" y="79017"/>
            <a:ext cx="627538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Anteile der Verwendungskomponenten am Bruttoinlandsprodukt (Deutschland)</a:t>
            </a:r>
          </a:p>
        </p:txBody>
      </p:sp>
      <p:sp>
        <p:nvSpPr>
          <p:cNvPr id="56324" name="Text Box 4"/>
          <p:cNvSpPr txBox="1">
            <a:spLocks noChangeArrowheads="1"/>
          </p:cNvSpPr>
          <p:nvPr/>
        </p:nvSpPr>
        <p:spPr bwMode="auto">
          <a:xfrm>
            <a:off x="0" y="5354320"/>
            <a:ext cx="255294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0" name="Rechteck 19">
            <a:extLst>
              <a:ext uri="{FF2B5EF4-FFF2-40B4-BE49-F238E27FC236}">
                <a16:creationId xmlns:a16="http://schemas.microsoft.com/office/drawing/2014/main" id="{BF330EE3-507B-49BB-BE37-DE0E3A04E98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4DFA63F4-CAEE-4428-B3A5-E45D1EF8EC48}"/>
              </a:ext>
            </a:extLst>
          </p:cNvPr>
          <p:cNvPicPr>
            <a:picLocks noChangeAspect="1"/>
          </p:cNvPicPr>
          <p:nvPr/>
        </p:nvPicPr>
        <p:blipFill>
          <a:blip r:embed="rId3"/>
          <a:stretch>
            <a:fillRect/>
          </a:stretch>
        </p:blipFill>
        <p:spPr>
          <a:xfrm>
            <a:off x="266744" y="912195"/>
            <a:ext cx="7694211" cy="4442125"/>
          </a:xfrm>
          <a:prstGeom prst="rect">
            <a:avLst/>
          </a:prstGeom>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ChangeArrowheads="1"/>
          </p:cNvSpPr>
          <p:nvPr/>
        </p:nvSpPr>
        <p:spPr bwMode="auto">
          <a:xfrm>
            <a:off x="4367214" y="215752"/>
            <a:ext cx="63007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latin typeface="Sparkasse Rg" pitchFamily="34" charset="0"/>
              </a:rPr>
              <a:t>Verteilungsrechnung</a:t>
            </a:r>
          </a:p>
        </p:txBody>
      </p:sp>
      <p:sp>
        <p:nvSpPr>
          <p:cNvPr id="57348" name="Text Box 3"/>
          <p:cNvSpPr txBox="1">
            <a:spLocks noChangeArrowheads="1"/>
          </p:cNvSpPr>
          <p:nvPr/>
        </p:nvSpPr>
        <p:spPr bwMode="auto">
          <a:xfrm>
            <a:off x="102033" y="679598"/>
            <a:ext cx="9180513" cy="57546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000000"/>
              </a:buClr>
              <a:buSzPct val="100000"/>
              <a:buFont typeface="Times New Roman" pitchFamily="18" charset="0"/>
              <a:buNone/>
            </a:pPr>
            <a:r>
              <a:rPr lang="de-DE" altLang="de-DE" sz="2300" dirty="0"/>
              <a:t>Die Verteilungsrechnung fragt nach den verschiedenen Einkommensarten,</a:t>
            </a:r>
          </a:p>
          <a:p>
            <a:pPr>
              <a:buClr>
                <a:srgbClr val="000000"/>
              </a:buClr>
              <a:buSzPct val="100000"/>
              <a:buFont typeface="Times New Roman" pitchFamily="18" charset="0"/>
              <a:buNone/>
            </a:pPr>
            <a:r>
              <a:rPr lang="de-DE" altLang="de-DE" sz="2300" dirty="0"/>
              <a:t>aus denen sich das Volkseinkommen zusammensetzt.</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Grundsätzlich wird dabei zwischen </a:t>
            </a:r>
            <a:r>
              <a:rPr lang="de-DE" altLang="de-DE" sz="2300" b="1" dirty="0"/>
              <a:t>Lohneinkommen und </a:t>
            </a:r>
            <a:r>
              <a:rPr lang="de-DE" altLang="de-DE" sz="2300" b="1" dirty="0" err="1"/>
              <a:t>Gewinnein</a:t>
            </a:r>
            <a:r>
              <a:rPr lang="de-DE" altLang="de-DE" sz="2300" b="1" dirty="0"/>
              <a:t>-</a:t>
            </a:r>
          </a:p>
          <a:p>
            <a:pPr>
              <a:buClr>
                <a:srgbClr val="000000"/>
              </a:buClr>
              <a:buSzPct val="100000"/>
              <a:buFont typeface="Times New Roman" pitchFamily="18" charset="0"/>
              <a:buNone/>
            </a:pPr>
            <a:r>
              <a:rPr lang="de-DE" altLang="de-DE" sz="2300" b="1" dirty="0"/>
              <a:t>kommen</a:t>
            </a:r>
            <a:r>
              <a:rPr lang="de-DE" altLang="de-DE" sz="2300" dirty="0"/>
              <a:t> unterschieden. Als Maß für die Einkommensaufteilung wird</a:t>
            </a:r>
          </a:p>
          <a:p>
            <a:pPr>
              <a:buClr>
                <a:srgbClr val="000000"/>
              </a:buClr>
              <a:buSzPct val="100000"/>
              <a:buFont typeface="Times New Roman" pitchFamily="18" charset="0"/>
              <a:buNone/>
            </a:pPr>
            <a:r>
              <a:rPr lang="de-DE" altLang="de-DE" sz="2300" dirty="0"/>
              <a:t>die </a:t>
            </a:r>
            <a:r>
              <a:rPr lang="de-DE" altLang="de-DE" sz="2300" b="1" dirty="0"/>
              <a:t>Lohnquote</a:t>
            </a:r>
            <a:r>
              <a:rPr lang="de-DE" altLang="de-DE" sz="2300" dirty="0"/>
              <a:t> verwendet.</a:t>
            </a:r>
          </a:p>
          <a:p>
            <a:pPr>
              <a:buClr>
                <a:srgbClr val="000000"/>
              </a:buClr>
              <a:buSzPct val="100000"/>
              <a:buFont typeface="Times New Roman" pitchFamily="18" charset="0"/>
              <a:buNone/>
            </a:pPr>
            <a:r>
              <a:rPr lang="de-DE" altLang="de-DE" sz="2300" dirty="0"/>
              <a:t> </a:t>
            </a:r>
          </a:p>
          <a:p>
            <a:pPr>
              <a:buClr>
                <a:srgbClr val="000000"/>
              </a:buClr>
              <a:buSzPct val="100000"/>
              <a:buFont typeface="Times New Roman" pitchFamily="18" charset="0"/>
              <a:buNone/>
            </a:pPr>
            <a:r>
              <a:rPr lang="de-DE" altLang="de-DE" sz="2300" dirty="0"/>
              <a:t>					Arbeitnehmerentgelt</a:t>
            </a:r>
          </a:p>
          <a:p>
            <a:pPr>
              <a:buClr>
                <a:srgbClr val="000000"/>
              </a:buClr>
              <a:buSzPct val="100000"/>
              <a:buFont typeface="Times New Roman" pitchFamily="18" charset="0"/>
              <a:buNone/>
            </a:pPr>
            <a:r>
              <a:rPr lang="de-DE" altLang="de-DE" sz="2300" dirty="0"/>
              <a:t>Lohnquote =</a:t>
            </a:r>
          </a:p>
          <a:p>
            <a:pPr>
              <a:buClr>
                <a:srgbClr val="000000"/>
              </a:buClr>
              <a:buSzPct val="100000"/>
              <a:buFont typeface="Times New Roman" pitchFamily="18" charset="0"/>
              <a:buNone/>
            </a:pPr>
            <a:r>
              <a:rPr lang="de-DE" altLang="de-DE" sz="2300" dirty="0"/>
              <a:t>					   Volkseinkommen</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Die Lohnquote berücksichtigt aber keine strukturellen Schwankungen</a:t>
            </a:r>
          </a:p>
          <a:p>
            <a:pPr>
              <a:buClr>
                <a:srgbClr val="000000"/>
              </a:buClr>
              <a:buSzPct val="100000"/>
              <a:buFont typeface="Times New Roman" pitchFamily="18" charset="0"/>
              <a:buNone/>
            </a:pPr>
            <a:r>
              <a:rPr lang="de-DE" altLang="de-DE" sz="2300" dirty="0"/>
              <a:t>am Arbeitsmarkt, falls beispielsweise der Anteil der Selbstständigen an</a:t>
            </a:r>
          </a:p>
          <a:p>
            <a:pPr>
              <a:buClr>
                <a:srgbClr val="000000"/>
              </a:buClr>
              <a:buSzPct val="100000"/>
              <a:buFont typeface="Times New Roman" pitchFamily="18" charset="0"/>
              <a:buNone/>
            </a:pPr>
            <a:r>
              <a:rPr lang="de-DE" altLang="de-DE" sz="2300" dirty="0"/>
              <a:t>allen Erwerbstätigen sinkt. Dies berücksichtigt die </a:t>
            </a:r>
            <a:r>
              <a:rPr lang="de-DE" altLang="de-DE" sz="2300" b="1" dirty="0"/>
              <a:t>bereinigte Lohnquote.</a:t>
            </a:r>
          </a:p>
          <a:p>
            <a:pPr>
              <a:buClr>
                <a:srgbClr val="000000"/>
              </a:buClr>
              <a:buSzPct val="100000"/>
              <a:buFont typeface="Times New Roman" pitchFamily="18" charset="0"/>
              <a:buNone/>
            </a:pPr>
            <a:r>
              <a:rPr lang="de-DE" altLang="de-DE" sz="2300" dirty="0"/>
              <a:t>Sie wird berechnet, indem von einem konstanten Verhältnis von Arbeitnehmern zu Selbständigen ausgegangen wird.</a:t>
            </a:r>
          </a:p>
        </p:txBody>
      </p:sp>
      <p:cxnSp>
        <p:nvCxnSpPr>
          <p:cNvPr id="57349" name="Gerade Verbindung 2"/>
          <p:cNvCxnSpPr>
            <a:cxnSpLocks noChangeShapeType="1"/>
          </p:cNvCxnSpPr>
          <p:nvPr/>
        </p:nvCxnSpPr>
        <p:spPr bwMode="auto">
          <a:xfrm>
            <a:off x="4579026" y="3713650"/>
            <a:ext cx="3097212"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hteck 6">
            <a:extLst>
              <a:ext uri="{FF2B5EF4-FFF2-40B4-BE49-F238E27FC236}">
                <a16:creationId xmlns:a16="http://schemas.microsoft.com/office/drawing/2014/main" id="{CDCCDBD6-CAD9-42D6-B11A-1B62EA4DCD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ChangeArrowheads="1"/>
          </p:cNvSpPr>
          <p:nvPr/>
        </p:nvSpPr>
        <p:spPr bwMode="auto">
          <a:xfrm>
            <a:off x="1631951" y="156864"/>
            <a:ext cx="962598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Verteilungsrechnung: Entwicklung der Lohnquote (Deutschland)</a:t>
            </a:r>
          </a:p>
        </p:txBody>
      </p:sp>
      <p:sp>
        <p:nvSpPr>
          <p:cNvPr id="58372" name="Text Box 4"/>
          <p:cNvSpPr txBox="1">
            <a:spLocks noChangeArrowheads="1"/>
          </p:cNvSpPr>
          <p:nvPr/>
        </p:nvSpPr>
        <p:spPr bwMode="auto">
          <a:xfrm>
            <a:off x="207124" y="5455861"/>
            <a:ext cx="1338263" cy="307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endParaRPr lang="de-DE" altLang="de-DE" sz="1400" dirty="0"/>
          </a:p>
        </p:txBody>
      </p:sp>
      <p:sp>
        <p:nvSpPr>
          <p:cNvPr id="8" name="Rechteck 7">
            <a:extLst>
              <a:ext uri="{FF2B5EF4-FFF2-40B4-BE49-F238E27FC236}">
                <a16:creationId xmlns:a16="http://schemas.microsoft.com/office/drawing/2014/main" id="{BA384232-9C66-4D07-B241-7135F72D44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9235C0B-F6D3-41A8-A29A-598AD5B24EA0}"/>
              </a:ext>
            </a:extLst>
          </p:cNvPr>
          <p:cNvPicPr>
            <a:picLocks noChangeAspect="1"/>
          </p:cNvPicPr>
          <p:nvPr/>
        </p:nvPicPr>
        <p:blipFill>
          <a:blip r:embed="rId3"/>
          <a:stretch>
            <a:fillRect/>
          </a:stretch>
        </p:blipFill>
        <p:spPr>
          <a:xfrm>
            <a:off x="265579" y="620709"/>
            <a:ext cx="8369622" cy="4527487"/>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400" dirty="0">
                <a:latin typeface="Times New Roman" panose="02020603050405020304" pitchFamily="18" charset="0"/>
                <a:cs typeface="Times New Roman" panose="02020603050405020304" pitchFamily="18" charset="0"/>
              </a:rPr>
              <a:t>Literatur</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255704"/>
            <a:ext cx="12172951" cy="6505936"/>
          </a:xfrm>
          <a:prstGeom prst="rect">
            <a:avLst/>
          </a:prstGeom>
          <a:noFill/>
        </p:spPr>
        <p:txBody>
          <a:bodyPr wrap="square" rtlCol="0">
            <a:noAutofit/>
          </a:bodyPr>
          <a:lstStyle/>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Blanchard/</a:t>
            </a:r>
            <a:r>
              <a:rPr lang="en-US" b="1" dirty="0" err="1">
                <a:latin typeface="Times New Roman" panose="02020603050405020304" pitchFamily="18" charset="0"/>
                <a:cs typeface="Times New Roman" panose="02020603050405020304" pitchFamily="18" charset="0"/>
              </a:rPr>
              <a:t>Illing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Makroökonomie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Blanchard, Macroeconomics</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Bofinger</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Grundzüge</a:t>
            </a:r>
            <a:r>
              <a:rPr lang="en-US" b="1" dirty="0">
                <a:latin typeface="Times New Roman" panose="02020603050405020304" pitchFamily="18" charset="0"/>
                <a:cs typeface="Times New Roman" panose="02020603050405020304" pitchFamily="18" charset="0"/>
              </a:rPr>
              <a:t> der </a:t>
            </a:r>
            <a:r>
              <a:rPr lang="en-US" b="1" dirty="0" err="1">
                <a:latin typeface="Times New Roman" panose="02020603050405020304" pitchFamily="18" charset="0"/>
                <a:cs typeface="Times New Roman" panose="02020603050405020304" pitchFamily="18" charset="0"/>
              </a:rPr>
              <a:t>Volkswirtschaftslehre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Mankiw/Taylor, </a:t>
            </a:r>
            <a:r>
              <a:rPr lang="en-US" b="1" dirty="0" err="1">
                <a:latin typeface="Times New Roman" panose="02020603050405020304" pitchFamily="18" charset="0"/>
                <a:cs typeface="Times New Roman" panose="02020603050405020304" pitchFamily="18" charset="0"/>
              </a:rPr>
              <a:t>Grundzüge</a:t>
            </a:r>
            <a:r>
              <a:rPr lang="en-US" b="1" dirty="0">
                <a:latin typeface="Times New Roman" panose="02020603050405020304" pitchFamily="18" charset="0"/>
                <a:cs typeface="Times New Roman" panose="02020603050405020304" pitchFamily="18" charset="0"/>
              </a:rPr>
              <a:t> der </a:t>
            </a:r>
            <a:r>
              <a:rPr lang="en-US" b="1" dirty="0" err="1">
                <a:latin typeface="Times New Roman" panose="02020603050405020304" pitchFamily="18" charset="0"/>
                <a:cs typeface="Times New Roman" panose="02020603050405020304" pitchFamily="18" charset="0"/>
              </a:rPr>
              <a:t>Volkswirtschaftslehre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Ben J. </a:t>
            </a:r>
            <a:r>
              <a:rPr lang="en-US" b="1" dirty="0" err="1">
                <a:latin typeface="Times New Roman" panose="02020603050405020304" pitchFamily="18" charset="0"/>
                <a:cs typeface="Times New Roman" panose="02020603050405020304" pitchFamily="18" charset="0"/>
              </a:rPr>
              <a:t>Heijdra</a:t>
            </a:r>
            <a:r>
              <a:rPr lang="en-US" b="1" dirty="0">
                <a:latin typeface="Times New Roman" panose="02020603050405020304" pitchFamily="18" charset="0"/>
                <a:cs typeface="Times New Roman" panose="02020603050405020304" pitchFamily="18" charset="0"/>
              </a:rPr>
              <a:t> Foundations of Modern Macroeconomics</a:t>
            </a: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Peter B. </a:t>
            </a:r>
            <a:r>
              <a:rPr lang="en-US" b="1" dirty="0" err="1">
                <a:latin typeface="Times New Roman" panose="02020603050405020304" pitchFamily="18" charset="0"/>
                <a:cs typeface="Times New Roman" panose="02020603050405020304" pitchFamily="18" charset="0"/>
              </a:rPr>
              <a:t>Sørensen</a:t>
            </a:r>
            <a:r>
              <a:rPr lang="en-US" b="1" dirty="0">
                <a:latin typeface="Times New Roman" panose="02020603050405020304" pitchFamily="18" charset="0"/>
                <a:cs typeface="Times New Roman" panose="02020603050405020304" pitchFamily="18" charset="0"/>
              </a:rPr>
              <a:t>/Hans J. </a:t>
            </a:r>
            <a:r>
              <a:rPr lang="en-US" b="1" dirty="0" err="1">
                <a:latin typeface="Times New Roman" panose="02020603050405020304" pitchFamily="18" charset="0"/>
                <a:cs typeface="Times New Roman" panose="02020603050405020304" pitchFamily="18" charset="0"/>
              </a:rPr>
              <a:t>Whitta</a:t>
            </a:r>
            <a:r>
              <a:rPr lang="en-US" b="1" dirty="0">
                <a:latin typeface="Times New Roman" panose="02020603050405020304" pitchFamily="18" charset="0"/>
                <a:cs typeface="Times New Roman" panose="02020603050405020304" pitchFamily="18" charset="0"/>
              </a:rPr>
              <a:t>-Jacobsen Introducing Advanced Macroeconomics</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Dieter </a:t>
            </a:r>
            <a:r>
              <a:rPr lang="en-US" b="1" dirty="0" err="1">
                <a:latin typeface="Times New Roman" panose="02020603050405020304" pitchFamily="18" charset="0"/>
                <a:cs typeface="Times New Roman" panose="02020603050405020304" pitchFamily="18" charset="0"/>
              </a:rPr>
              <a:t>Brümmerhoff</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Volkswirtschaftliche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Gesamtrechnungen</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Dieter </a:t>
            </a:r>
            <a:r>
              <a:rPr lang="en-US" b="1" dirty="0" err="1">
                <a:latin typeface="Times New Roman" panose="02020603050405020304" pitchFamily="18" charset="0"/>
                <a:cs typeface="Times New Roman" panose="02020603050405020304" pitchFamily="18" charset="0"/>
              </a:rPr>
              <a:t>Stobbe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Volkswirtschaftliches</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Rechnungswesen</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p:txBody>
      </p:sp>
      <p:sp>
        <p:nvSpPr>
          <p:cNvPr id="16" name="Rechteck 15">
            <a:extLst>
              <a:ext uri="{FF2B5EF4-FFF2-40B4-BE49-F238E27FC236}">
                <a16:creationId xmlns:a16="http://schemas.microsoft.com/office/drawing/2014/main" id="{800E449C-B50E-40D2-B9BE-91DD8FAAB9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23116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3076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Allgemeines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9255" y="512949"/>
            <a:ext cx="8366247" cy="5832102"/>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Wie in jeder Vorlesung ist es immer ratsam über den Tellerrand hinauszuschauen und das eine oder andere Buch über die Thematik zur Hand zu nehmen.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Ich gehöre allerdings noch zu den Dozenten, die nicht die vorgefertigten Foliensätze der Verlage für den Mankiw oder den Blanchard/Illing verwenden, sondern gestalte noch meine eigenen Vorlesungsinhalte. Trotzdem werden Sie natürlich viele Inhalte meiner Vorlesung insbesondere in den Standardlehrbüchern wiederfinden.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Für die Prüfung am Ende des Semesters gilt aber, dass nur die Inhalte dieser Vorlesung/Übung prüfungsrelevant sind. Die Prüfungsvorbereitung ist zudem unabhängig von der letztendlichen Prüfungsform und kann gemäß einer normalen Vorbereitung auf eine Präsenzklausur erfolgen. </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6E00F71B-EC7E-451C-A403-DB31F78AF4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6875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600268" y="1"/>
            <a:ext cx="7598011" cy="507286"/>
          </a:xfrm>
          <a:prstGeom prst="rect">
            <a:avLst/>
          </a:prstGeom>
          <a:noFill/>
          <a:ln>
            <a:noFill/>
          </a:ln>
        </p:spPr>
        <p:txBody>
          <a:bodyPr lIns="81646" tIns="40823" rIns="81646" bIns="40823" anchor="ctr" anchorCtr="1"/>
          <a:lstStyle/>
          <a:p>
            <a:r>
              <a:rPr lang="de-DE" altLang="de-DE" sz="3629" b="1" dirty="0">
                <a:solidFill>
                  <a:srgbClr val="000000"/>
                </a:solidFill>
                <a:latin typeface="Sparkasse Rg" pitchFamily="34" charset="0"/>
              </a:rPr>
              <a:t>Datenquellen</a:t>
            </a:r>
          </a:p>
        </p:txBody>
      </p:sp>
      <p:graphicFrame>
        <p:nvGraphicFramePr>
          <p:cNvPr id="6" name="Tabelle 5"/>
          <p:cNvGraphicFramePr>
            <a:graphicFrameLocks noGrp="1"/>
          </p:cNvGraphicFramePr>
          <p:nvPr>
            <p:extLst>
              <p:ext uri="{D42A27DB-BD31-4B8C-83A1-F6EECF244321}">
                <p14:modId xmlns:p14="http://schemas.microsoft.com/office/powerpoint/2010/main" val="637487583"/>
              </p:ext>
            </p:extLst>
          </p:nvPr>
        </p:nvGraphicFramePr>
        <p:xfrm>
          <a:off x="999249" y="508687"/>
          <a:ext cx="9408472" cy="6348900"/>
        </p:xfrm>
        <a:graphic>
          <a:graphicData uri="http://schemas.openxmlformats.org/drawingml/2006/table">
            <a:tbl>
              <a:tblPr firstRow="1" bandRow="1">
                <a:tableStyleId>{2D5ABB26-0587-4C30-8999-92F81FD0307C}</a:tableStyleId>
              </a:tblPr>
              <a:tblGrid>
                <a:gridCol w="4704236">
                  <a:extLst>
                    <a:ext uri="{9D8B030D-6E8A-4147-A177-3AD203B41FA5}">
                      <a16:colId xmlns:a16="http://schemas.microsoft.com/office/drawing/2014/main" val="20000"/>
                    </a:ext>
                  </a:extLst>
                </a:gridCol>
                <a:gridCol w="4704236">
                  <a:extLst>
                    <a:ext uri="{9D8B030D-6E8A-4147-A177-3AD203B41FA5}">
                      <a16:colId xmlns:a16="http://schemas.microsoft.com/office/drawing/2014/main" val="20001"/>
                    </a:ext>
                  </a:extLst>
                </a:gridCol>
              </a:tblGrid>
              <a:tr h="6348900">
                <a:tc>
                  <a:txBody>
                    <a:bodyPr/>
                    <a:lstStyle/>
                    <a:p>
                      <a:r>
                        <a:rPr lang="de-DE" sz="2200" u="sng"/>
                        <a:t>Offizielle Institutionen</a:t>
                      </a:r>
                      <a:endParaRPr lang="de-DE" sz="2200" dirty="0"/>
                    </a:p>
                    <a:p>
                      <a:pPr marL="342900" indent="-342900">
                        <a:buFont typeface="Arial" panose="020B0604020202020204" pitchFamily="34" charset="0"/>
                        <a:buChar char="•"/>
                      </a:pPr>
                      <a:r>
                        <a:rPr lang="de-DE" sz="2200">
                          <a:hlinkClick r:id="rId3"/>
                        </a:rPr>
                        <a:t>Statistisches Bundesamt</a:t>
                      </a:r>
                      <a:endParaRPr lang="de-DE" sz="2200"/>
                    </a:p>
                    <a:p>
                      <a:pPr marL="342900" indent="-342900">
                        <a:buFont typeface="Arial" panose="020B0604020202020204" pitchFamily="34" charset="0"/>
                        <a:buChar char="•"/>
                      </a:pPr>
                      <a:r>
                        <a:rPr lang="de-DE" sz="2200">
                          <a:hlinkClick r:id="rId4"/>
                        </a:rPr>
                        <a:t>Bundesbank</a:t>
                      </a:r>
                      <a:endParaRPr lang="de-DE" sz="2200"/>
                    </a:p>
                    <a:p>
                      <a:pPr marL="342900" indent="-342900">
                        <a:buFont typeface="Arial" panose="020B0604020202020204" pitchFamily="34" charset="0"/>
                        <a:buChar char="•"/>
                      </a:pPr>
                      <a:r>
                        <a:rPr lang="de-DE" sz="2200">
                          <a:hlinkClick r:id="rId5"/>
                        </a:rPr>
                        <a:t>Bundesagentur für Arbeit</a:t>
                      </a:r>
                      <a:endParaRPr lang="de-DE" sz="2200"/>
                    </a:p>
                    <a:p>
                      <a:pPr marL="342900" indent="-342900">
                        <a:buFont typeface="Arial" panose="020B0604020202020204" pitchFamily="34" charset="0"/>
                        <a:buChar char="•"/>
                      </a:pPr>
                      <a:r>
                        <a:rPr lang="de-DE" sz="2200">
                          <a:hlinkClick r:id="rId6"/>
                        </a:rPr>
                        <a:t>Interationale Arbeitsorganisation</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7"/>
                        </a:rPr>
                        <a:t>Eurostat</a:t>
                      </a:r>
                      <a:endParaRPr lang="de-DE" sz="2200"/>
                    </a:p>
                    <a:p>
                      <a:pPr marL="342900" indent="-342900">
                        <a:buFont typeface="Arial" panose="020B0604020202020204" pitchFamily="34" charset="0"/>
                        <a:buChar char="•"/>
                      </a:pPr>
                      <a:r>
                        <a:rPr lang="de-DE" sz="2200">
                          <a:hlinkClick r:id="rId8"/>
                        </a:rPr>
                        <a:t>EZB</a:t>
                      </a:r>
                      <a:endParaRPr lang="de-DE" sz="2200"/>
                    </a:p>
                    <a:p>
                      <a:pPr marL="342900" indent="-342900">
                        <a:buFont typeface="Arial" panose="020B0604020202020204" pitchFamily="34" charset="0"/>
                        <a:buChar char="•"/>
                      </a:pPr>
                      <a:r>
                        <a:rPr lang="de-DE" sz="2200">
                          <a:hlinkClick r:id="rId9"/>
                        </a:rPr>
                        <a:t>FED</a:t>
                      </a:r>
                      <a:endParaRPr lang="de-DE" sz="2200"/>
                    </a:p>
                    <a:p>
                      <a:pPr marL="342900" indent="-342900">
                        <a:buFont typeface="Arial" panose="020B0604020202020204" pitchFamily="34" charset="0"/>
                        <a:buChar char="•"/>
                      </a:pPr>
                      <a:r>
                        <a:rPr lang="de-DE" sz="2200">
                          <a:hlinkClick r:id="rId10"/>
                        </a:rPr>
                        <a:t>BoE</a:t>
                      </a:r>
                      <a:endParaRPr lang="de-DE" sz="2200"/>
                    </a:p>
                    <a:p>
                      <a:pPr marL="342900" indent="-342900">
                        <a:buFont typeface="Arial" panose="020B0604020202020204" pitchFamily="34" charset="0"/>
                        <a:buChar char="•"/>
                      </a:pPr>
                      <a:r>
                        <a:rPr lang="de-DE" sz="2200">
                          <a:hlinkClick r:id="rId11"/>
                        </a:rPr>
                        <a:t>OECD</a:t>
                      </a:r>
                      <a:endParaRPr lang="de-DE" sz="2200"/>
                    </a:p>
                    <a:p>
                      <a:pPr marL="342900" indent="-342900">
                        <a:buFont typeface="Arial" panose="020B0604020202020204" pitchFamily="34" charset="0"/>
                        <a:buChar char="•"/>
                      </a:pPr>
                      <a:r>
                        <a:rPr lang="de-DE" sz="2200">
                          <a:hlinkClick r:id="rId12"/>
                        </a:rPr>
                        <a:t>IMF</a:t>
                      </a:r>
                      <a:endParaRPr lang="de-DE" sz="2200"/>
                    </a:p>
                    <a:p>
                      <a:pPr marL="342900" indent="-342900">
                        <a:buFont typeface="Arial" panose="020B0604020202020204" pitchFamily="34" charset="0"/>
                        <a:buChar char="•"/>
                      </a:pPr>
                      <a:r>
                        <a:rPr lang="de-DE" sz="2200">
                          <a:hlinkClick r:id="rId13"/>
                        </a:rPr>
                        <a:t>Worldbank</a:t>
                      </a:r>
                      <a:endParaRPr lang="de-DE" sz="2200"/>
                    </a:p>
                    <a:p>
                      <a:pPr marL="342900" indent="-342900">
                        <a:buFont typeface="Arial" panose="020B0604020202020204" pitchFamily="34" charset="0"/>
                        <a:buChar char="•"/>
                      </a:pPr>
                      <a:r>
                        <a:rPr lang="de-DE" sz="2200">
                          <a:hlinkClick r:id="rId14"/>
                        </a:rPr>
                        <a:t>SVR</a:t>
                      </a:r>
                      <a:endParaRPr lang="de-DE" sz="2200"/>
                    </a:p>
                  </a:txBody>
                  <a:tcPr marL="82953" marR="82953" marT="41476" marB="41476"/>
                </a:tc>
                <a:tc>
                  <a:txBody>
                    <a:bodyPr/>
                    <a:lstStyle/>
                    <a:p>
                      <a:r>
                        <a:rPr lang="de-DE" sz="2200" u="sng"/>
                        <a:t>Forschungsinstitute</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5"/>
                        </a:rPr>
                        <a:t>HRI</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6"/>
                        </a:rPr>
                        <a:t>Cesifo</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7"/>
                        </a:rPr>
                        <a:t>DIW</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8"/>
                        </a:rPr>
                        <a:t>IAB</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9"/>
                        </a:rPr>
                        <a:t>IfW</a:t>
                      </a:r>
                      <a:endParaRPr lang="de-DE" sz="2200"/>
                    </a:p>
                    <a:p>
                      <a:pPr marL="342900" indent="-342900">
                        <a:buFont typeface="Arial" panose="020B0604020202020204" pitchFamily="34" charset="0"/>
                        <a:buChar char="•"/>
                      </a:pPr>
                      <a:r>
                        <a:rPr lang="de-DE" sz="2200">
                          <a:hlinkClick r:id="rId20"/>
                        </a:rPr>
                        <a:t>IMK</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21"/>
                        </a:rPr>
                        <a:t>IW</a:t>
                      </a:r>
                      <a:endParaRPr lang="de-DE" sz="2200"/>
                    </a:p>
                    <a:p>
                      <a:pPr marL="342900" indent="-342900">
                        <a:buFont typeface="Arial" panose="020B0604020202020204" pitchFamily="34" charset="0"/>
                        <a:buChar char="•"/>
                      </a:pPr>
                      <a:r>
                        <a:rPr lang="de-DE" sz="2200">
                          <a:hlinkClick r:id="rId22"/>
                        </a:rPr>
                        <a:t>IWH</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23"/>
                        </a:rPr>
                        <a:t>KOF</a:t>
                      </a:r>
                      <a:endParaRPr lang="de-DE" sz="2200"/>
                    </a:p>
                    <a:p>
                      <a:pPr marL="342900" indent="-342900">
                        <a:buFont typeface="Arial" panose="020B0604020202020204" pitchFamily="34" charset="0"/>
                        <a:buChar char="•"/>
                      </a:pPr>
                      <a:r>
                        <a:rPr lang="de-DE" sz="2200">
                          <a:hlinkClick r:id="rId24"/>
                        </a:rPr>
                        <a:t>RWI</a:t>
                      </a:r>
                      <a:endParaRPr lang="de-DE" sz="2200"/>
                    </a:p>
                    <a:p>
                      <a:pPr marL="342900" indent="-342900">
                        <a:buFont typeface="Arial" panose="020B0604020202020204" pitchFamily="34" charset="0"/>
                        <a:buChar char="•"/>
                      </a:pPr>
                      <a:r>
                        <a:rPr lang="de-DE" sz="2200">
                          <a:hlinkClick r:id="rId25"/>
                        </a:rPr>
                        <a:t>ZEW</a:t>
                      </a:r>
                      <a:endParaRPr lang="de-DE" sz="2200"/>
                    </a:p>
                    <a:p>
                      <a:pPr marL="342900" indent="-342900">
                        <a:buFont typeface="Arial" panose="020B0604020202020204" pitchFamily="34" charset="0"/>
                        <a:buChar char="•"/>
                      </a:pPr>
                      <a:r>
                        <a:rPr lang="de-DE" sz="2200">
                          <a:hlinkClick r:id="rId26"/>
                        </a:rPr>
                        <a:t>Bruegel</a:t>
                      </a:r>
                      <a:endParaRPr lang="de-DE" sz="2200">
                        <a:hlinkClick r:id="rId27"/>
                      </a:endParaRPr>
                    </a:p>
                    <a:p>
                      <a:pPr marL="342900" indent="-342900">
                        <a:buFont typeface="Arial" panose="020B0604020202020204" pitchFamily="34" charset="0"/>
                        <a:buChar char="•"/>
                      </a:pPr>
                      <a:r>
                        <a:rPr lang="de-DE" sz="2200">
                          <a:hlinkClick r:id="rId27"/>
                        </a:rPr>
                        <a:t>NIESR</a:t>
                      </a:r>
                      <a:endParaRPr lang="de-DE" sz="2200"/>
                    </a:p>
                    <a:p>
                      <a:pPr marL="342900" indent="-342900">
                        <a:buFont typeface="Arial" panose="020B0604020202020204" pitchFamily="34" charset="0"/>
                        <a:buChar char="•"/>
                      </a:pPr>
                      <a:r>
                        <a:rPr lang="de-DE" sz="2200">
                          <a:hlinkClick r:id="rId28"/>
                        </a:rPr>
                        <a:t>ESRI</a:t>
                      </a:r>
                      <a:endParaRPr lang="de-DE" sz="2200"/>
                    </a:p>
                    <a:p>
                      <a:pPr marL="342900" indent="-342900">
                        <a:buFont typeface="Arial" panose="020B0604020202020204" pitchFamily="34" charset="0"/>
                        <a:buChar char="•"/>
                      </a:pPr>
                      <a:r>
                        <a:rPr lang="de-DE" sz="2200">
                          <a:hlinkClick r:id="rId29"/>
                        </a:rPr>
                        <a:t>NBER</a:t>
                      </a:r>
                      <a:endParaRPr lang="de-DE" sz="2200"/>
                    </a:p>
                    <a:p>
                      <a:pPr marL="342900" indent="-342900">
                        <a:buFont typeface="Arial" panose="020B0604020202020204" pitchFamily="34" charset="0"/>
                        <a:buChar char="•"/>
                      </a:pPr>
                      <a:r>
                        <a:rPr lang="de-DE" sz="2200">
                          <a:hlinkClick r:id="rId30"/>
                        </a:rPr>
                        <a:t>Peterson Institue</a:t>
                      </a:r>
                      <a:endParaRPr lang="de-DE" sz="2200"/>
                    </a:p>
                    <a:p>
                      <a:pPr marL="342900" indent="-342900">
                        <a:buFont typeface="Arial" panose="020B0604020202020204" pitchFamily="34" charset="0"/>
                        <a:buChar char="•"/>
                      </a:pPr>
                      <a:r>
                        <a:rPr lang="de-DE" sz="2200">
                          <a:hlinkClick r:id="rId31"/>
                        </a:rPr>
                        <a:t>Brookins Institution</a:t>
                      </a:r>
                      <a:endParaRPr lang="de-DE" sz="2200" dirty="0"/>
                    </a:p>
                  </a:txBody>
                  <a:tcPr marL="82953" marR="82953" marT="41476" marB="41476"/>
                </a:tc>
                <a:extLst>
                  <a:ext uri="{0D108BD9-81ED-4DB2-BD59-A6C34878D82A}">
                    <a16:rowId xmlns:a16="http://schemas.microsoft.com/office/drawing/2014/main" val="10000"/>
                  </a:ext>
                </a:extLst>
              </a:tr>
            </a:tbl>
          </a:graphicData>
        </a:graphic>
      </p:graphicFrame>
      <p:sp>
        <p:nvSpPr>
          <p:cNvPr id="9" name="Rechteck 8">
            <a:extLst>
              <a:ext uri="{FF2B5EF4-FFF2-40B4-BE49-F238E27FC236}">
                <a16:creationId xmlns:a16="http://schemas.microsoft.com/office/drawing/2014/main" id="{CD521921-11BC-4778-952C-7FEFC05C667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90905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43672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Volkswirtschaftslehre</a:t>
            </a:r>
          </a:p>
        </p:txBody>
      </p:sp>
      <p:sp>
        <p:nvSpPr>
          <p:cNvPr id="5124" name="Text Box 3"/>
          <p:cNvSpPr txBox="1">
            <a:spLocks noChangeArrowheads="1"/>
          </p:cNvSpPr>
          <p:nvPr/>
        </p:nvSpPr>
        <p:spPr bwMode="auto">
          <a:xfrm>
            <a:off x="615822" y="696558"/>
            <a:ext cx="91440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buSzTx/>
              <a:buFontTx/>
              <a:buNone/>
            </a:pPr>
            <a:r>
              <a:rPr lang="de-DE" altLang="de-DE" sz="2400" dirty="0">
                <a:solidFill>
                  <a:srgbClr val="000000"/>
                </a:solidFill>
              </a:rPr>
              <a:t>Was ist Volkswirtschaftslehre?</a:t>
            </a:r>
          </a:p>
        </p:txBody>
      </p:sp>
      <p:sp>
        <p:nvSpPr>
          <p:cNvPr id="5125" name="Text Box 4"/>
          <p:cNvSpPr txBox="1">
            <a:spLocks noChangeArrowheads="1"/>
          </p:cNvSpPr>
          <p:nvPr/>
        </p:nvSpPr>
        <p:spPr bwMode="auto">
          <a:xfrm>
            <a:off x="538797" y="1160404"/>
            <a:ext cx="7995603" cy="5172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SzTx/>
              <a:buFontTx/>
              <a:buNone/>
            </a:pPr>
            <a:r>
              <a:rPr lang="de-DE" altLang="de-DE" dirty="0">
                <a:solidFill>
                  <a:srgbClr val="000000"/>
                </a:solidFill>
              </a:rPr>
              <a:t>Darauf lässt sich keine eindeutige Antwort geben, außer man gib sich</a:t>
            </a:r>
          </a:p>
          <a:p>
            <a:pPr eaLnBrk="1" hangingPunct="1">
              <a:buClrTx/>
              <a:buSzTx/>
              <a:buFontTx/>
              <a:buNone/>
            </a:pPr>
            <a:r>
              <a:rPr lang="de-DE" altLang="de-DE" dirty="0">
                <a:solidFill>
                  <a:srgbClr val="000000"/>
                </a:solidFill>
              </a:rPr>
              <a:t>mit allgemeinen Phrasen zufrieden:</a:t>
            </a:r>
          </a:p>
          <a:p>
            <a:pPr eaLnBrk="1" hangingPunct="1">
              <a:buClrTx/>
              <a:buSzTx/>
              <a:buFontTx/>
              <a:buNone/>
            </a:pPr>
            <a:endParaRPr lang="de-DE" altLang="de-DE" dirty="0">
              <a:solidFill>
                <a:srgbClr val="000000"/>
              </a:solidFill>
            </a:endParaRPr>
          </a:p>
          <a:p>
            <a:pPr eaLnBrk="1" hangingPunct="1">
              <a:buClrTx/>
              <a:buSzTx/>
              <a:buFontTx/>
              <a:buAutoNum type="arabicPeriod"/>
            </a:pPr>
            <a:r>
              <a:rPr lang="de-DE" altLang="de-DE" dirty="0">
                <a:solidFill>
                  <a:srgbClr val="000000"/>
                </a:solidFill>
              </a:rPr>
              <a:t>Economics </a:t>
            </a:r>
            <a:r>
              <a:rPr lang="de-DE" altLang="de-DE" dirty="0" err="1">
                <a:solidFill>
                  <a:srgbClr val="000000"/>
                </a:solidFill>
              </a:rPr>
              <a:t>is</a:t>
            </a:r>
            <a:r>
              <a:rPr lang="de-DE" altLang="de-DE" dirty="0">
                <a:solidFill>
                  <a:srgbClr val="000000"/>
                </a:solidFill>
              </a:rPr>
              <a:t> </a:t>
            </a:r>
            <a:r>
              <a:rPr lang="de-DE" altLang="de-DE" dirty="0" err="1">
                <a:solidFill>
                  <a:srgbClr val="000000"/>
                </a:solidFill>
              </a:rPr>
              <a:t>what</a:t>
            </a:r>
            <a:r>
              <a:rPr lang="de-DE" altLang="de-DE" dirty="0">
                <a:solidFill>
                  <a:srgbClr val="000000"/>
                </a:solidFill>
              </a:rPr>
              <a:t> </a:t>
            </a:r>
            <a:r>
              <a:rPr lang="de-DE" altLang="de-DE" dirty="0" err="1">
                <a:solidFill>
                  <a:srgbClr val="000000"/>
                </a:solidFill>
              </a:rPr>
              <a:t>Economists</a:t>
            </a:r>
            <a:r>
              <a:rPr lang="de-DE" altLang="de-DE" dirty="0">
                <a:solidFill>
                  <a:srgbClr val="000000"/>
                </a:solidFill>
              </a:rPr>
              <a:t> do! (Tautologie)</a:t>
            </a:r>
          </a:p>
          <a:p>
            <a:pPr eaLnBrk="1" hangingPunct="1">
              <a:buClrTx/>
              <a:buSzTx/>
              <a:buFontTx/>
              <a:buAutoNum type="arabicPeriod"/>
            </a:pPr>
            <a:endParaRPr lang="de-DE" altLang="de-DE" dirty="0">
              <a:solidFill>
                <a:srgbClr val="000000"/>
              </a:solidFill>
            </a:endParaRPr>
          </a:p>
          <a:p>
            <a:pPr eaLnBrk="1" hangingPunct="1">
              <a:buClrTx/>
              <a:buSzTx/>
              <a:buFontTx/>
              <a:buAutoNum type="arabicPeriod"/>
            </a:pPr>
            <a:endParaRPr lang="de-DE" altLang="de-DE" dirty="0">
              <a:solidFill>
                <a:srgbClr val="000000"/>
              </a:solidFill>
            </a:endParaRPr>
          </a:p>
          <a:p>
            <a:pPr eaLnBrk="1" hangingPunct="1">
              <a:buClrTx/>
              <a:buSzTx/>
              <a:buFontTx/>
              <a:buAutoNum type="arabicPeriod"/>
            </a:pPr>
            <a:r>
              <a:rPr lang="de-DE" altLang="de-DE" dirty="0">
                <a:solidFill>
                  <a:srgbClr val="000000"/>
                </a:solidFill>
              </a:rPr>
              <a:t>„Nationalökonomie ist, wenn die Leute sich wundern, warum sie kein Geld haben. Das hat mehrere Gründe, die feinsten sind die wissenschaftlichen Gründe, doch können solche durch eine Notverordnung aufgehoben werden. Über die ältere Nationalökonomie kann man ja nur lachen und dürfen wir selber daher mit Stillschweigen </a:t>
            </a:r>
            <a:r>
              <a:rPr lang="de-DE" altLang="de-DE" dirty="0" err="1">
                <a:solidFill>
                  <a:srgbClr val="000000"/>
                </a:solidFill>
              </a:rPr>
              <a:t>übergehn</a:t>
            </a:r>
            <a:r>
              <a:rPr lang="de-DE" altLang="de-DE" dirty="0">
                <a:solidFill>
                  <a:srgbClr val="000000"/>
                </a:solidFill>
              </a:rPr>
              <a:t>. Sie regierte von 715 vor Christo bis zum Jahre nach Marx. Seitdem ist die Frage völlig gelöst: die Leute haben zwar immer noch kein Geld, wissen aber wenigstens, warum.“ (Kurt Tucholsky, 1931)</a:t>
            </a:r>
          </a:p>
        </p:txBody>
      </p:sp>
      <p:sp>
        <p:nvSpPr>
          <p:cNvPr id="7" name="Rechteck 6">
            <a:extLst>
              <a:ext uri="{FF2B5EF4-FFF2-40B4-BE49-F238E27FC236}">
                <a16:creationId xmlns:a16="http://schemas.microsoft.com/office/drawing/2014/main" id="{6C566EA3-1EC5-4DE3-B308-150C21BC64A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5050535" y="206338"/>
            <a:ext cx="3034099"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VWL</a:t>
            </a:r>
          </a:p>
        </p:txBody>
      </p:sp>
      <p:sp>
        <p:nvSpPr>
          <p:cNvPr id="7172" name="Text Box 3"/>
          <p:cNvSpPr txBox="1">
            <a:spLocks noChangeArrowheads="1"/>
          </p:cNvSpPr>
          <p:nvPr/>
        </p:nvSpPr>
        <p:spPr bwMode="auto">
          <a:xfrm>
            <a:off x="603555" y="666713"/>
            <a:ext cx="8184845" cy="54806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dirty="0">
                <a:solidFill>
                  <a:srgbClr val="000000"/>
                </a:solidFill>
              </a:rPr>
              <a:t>	Volkswirtschaftslehre befasst sich mit der Analyse wirtschaftlicher Zusammenhänge und versucht Erklärungen für diese zu finden sowie eine Modellbildung daraus abzuleiten.</a:t>
            </a:r>
          </a:p>
          <a:p>
            <a:pPr eaLnBrk="1" hangingPunct="1">
              <a:buClrTx/>
            </a:pPr>
            <a:endParaRPr lang="de-DE" altLang="de-DE" dirty="0">
              <a:solidFill>
                <a:srgbClr val="000000"/>
              </a:solidFill>
            </a:endParaRPr>
          </a:p>
          <a:p>
            <a:pPr eaLnBrk="1" hangingPunct="1">
              <a:buClrTx/>
            </a:pPr>
            <a:r>
              <a:rPr lang="de-DE" altLang="de-DE" dirty="0">
                <a:solidFill>
                  <a:srgbClr val="000000"/>
                </a:solidFill>
              </a:rPr>
              <a:t>	Aus den erkannten Gesetzmäßigkeiten versucht der Volkswirt zukünftige wirtschaftliche Ereignisse vorherzusagen und Handlungsoptionen aufzuzeigen.</a:t>
            </a:r>
          </a:p>
          <a:p>
            <a:pPr eaLnBrk="1" hangingPunct="1">
              <a:buClrTx/>
            </a:pPr>
            <a:endParaRPr lang="de-DE" altLang="de-DE" dirty="0">
              <a:solidFill>
                <a:srgbClr val="000000"/>
              </a:solidFill>
            </a:endParaRPr>
          </a:p>
          <a:p>
            <a:pPr eaLnBrk="1" hangingPunct="1">
              <a:buClrTx/>
            </a:pPr>
            <a:r>
              <a:rPr lang="de-DE" altLang="de-DE" dirty="0">
                <a:solidFill>
                  <a:srgbClr val="000000"/>
                </a:solidFill>
              </a:rPr>
              <a:t>	Fundamentaler Untersuchungsgegenstand des Volkswirts sind 	Märkte, an denen Angebot und Nachfrage aufeinandertreffen. </a:t>
            </a:r>
            <a:r>
              <a:rPr lang="de-DE" altLang="de-DE">
                <a:solidFill>
                  <a:srgbClr val="000000"/>
                </a:solidFill>
              </a:rPr>
              <a:t>Der Volkswirt </a:t>
            </a:r>
            <a:r>
              <a:rPr lang="de-DE" altLang="de-DE" dirty="0">
                <a:solidFill>
                  <a:srgbClr val="000000"/>
                </a:solidFill>
              </a:rPr>
              <a:t>versucht die Funktionsfähigkeit dieser Märkte zu </a:t>
            </a:r>
            <a:r>
              <a:rPr lang="de-DE" altLang="de-DE">
                <a:solidFill>
                  <a:srgbClr val="000000"/>
                </a:solidFill>
              </a:rPr>
              <a:t>ergründen.</a:t>
            </a:r>
          </a:p>
          <a:p>
            <a:pPr eaLnBrk="1" hangingPunct="1">
              <a:buClrTx/>
            </a:pPr>
            <a:endParaRPr lang="de-DE" altLang="de-DE" sz="2400">
              <a:solidFill>
                <a:srgbClr val="000000"/>
              </a:solidFill>
            </a:endParaRPr>
          </a:p>
          <a:p>
            <a:pPr eaLnBrk="1" hangingPunct="1">
              <a:buClrTx/>
            </a:pPr>
            <a:r>
              <a:rPr lang="en-US" altLang="de-DE" sz="1200">
                <a:solidFill>
                  <a:srgbClr val="000000"/>
                </a:solidFill>
              </a:rPr>
              <a:t>See in general this nice essay:</a:t>
            </a:r>
          </a:p>
          <a:p>
            <a:pPr eaLnBrk="1" hangingPunct="1">
              <a:buClrTx/>
            </a:pPr>
            <a:r>
              <a:rPr lang="en-US" altLang="de-DE" sz="1200">
                <a:solidFill>
                  <a:srgbClr val="000000"/>
                </a:solidFill>
                <a:hlinkClick r:id="rId3"/>
              </a:rPr>
              <a:t>Retrospectives: On the Definition of Economics</a:t>
            </a:r>
          </a:p>
          <a:p>
            <a:pPr eaLnBrk="1" hangingPunct="1">
              <a:buClrTx/>
            </a:pPr>
            <a:r>
              <a:rPr lang="en-US" altLang="de-DE" sz="1200">
                <a:solidFill>
                  <a:srgbClr val="000000"/>
                </a:solidFill>
                <a:hlinkClick r:id="rId3"/>
              </a:rPr>
              <a:t>Roger E. Backhouse</a:t>
            </a:r>
          </a:p>
          <a:p>
            <a:pPr eaLnBrk="1" hangingPunct="1">
              <a:buClrTx/>
            </a:pPr>
            <a:r>
              <a:rPr lang="en-US" altLang="de-DE" sz="1200">
                <a:solidFill>
                  <a:srgbClr val="000000"/>
                </a:solidFill>
                <a:hlinkClick r:id="rId3"/>
              </a:rPr>
              <a:t>Steven G. Medema</a:t>
            </a:r>
          </a:p>
          <a:p>
            <a:pPr eaLnBrk="1" hangingPunct="1">
              <a:buClrTx/>
            </a:pPr>
            <a:r>
              <a:rPr lang="en-US" altLang="de-DE" sz="1200">
                <a:solidFill>
                  <a:srgbClr val="000000"/>
                </a:solidFill>
                <a:hlinkClick r:id="rId3"/>
              </a:rPr>
              <a:t>JOURNAL OF ECONOMIC PERSPECTIVES</a:t>
            </a:r>
          </a:p>
          <a:p>
            <a:pPr eaLnBrk="1" hangingPunct="1">
              <a:buClrTx/>
            </a:pPr>
            <a:r>
              <a:rPr lang="en-US" altLang="de-DE" sz="1200">
                <a:solidFill>
                  <a:srgbClr val="000000"/>
                </a:solidFill>
                <a:hlinkClick r:id="rId3"/>
              </a:rPr>
              <a:t>VOL. 23, NO. 1, WINTER 2009</a:t>
            </a:r>
          </a:p>
          <a:p>
            <a:pPr eaLnBrk="1" hangingPunct="1">
              <a:buClrTx/>
            </a:pPr>
            <a:r>
              <a:rPr lang="en-US" altLang="de-DE" sz="1200">
                <a:solidFill>
                  <a:srgbClr val="000000"/>
                </a:solidFill>
                <a:hlinkClick r:id="rId3"/>
              </a:rPr>
              <a:t>(pp. 221-33)</a:t>
            </a:r>
            <a:endParaRPr lang="de-DE" altLang="de-DE" sz="1200">
              <a:solidFill>
                <a:srgbClr val="000000"/>
              </a:solidFill>
            </a:endParaRPr>
          </a:p>
        </p:txBody>
      </p:sp>
      <p:sp>
        <p:nvSpPr>
          <p:cNvPr id="11" name="Rechteck 10">
            <a:extLst>
              <a:ext uri="{FF2B5EF4-FFF2-40B4-BE49-F238E27FC236}">
                <a16:creationId xmlns:a16="http://schemas.microsoft.com/office/drawing/2014/main" id="{69C254BD-7883-4073-8D7B-B49B3564BA6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14568" y="116881"/>
            <a:ext cx="8178732" cy="744941"/>
          </a:xfrm>
          <a:prstGeom prst="rect">
            <a:avLst/>
          </a:prstGeom>
          <a:noFill/>
          <a:ln>
            <a:noFill/>
          </a:ln>
        </p:spPr>
        <p:txBody>
          <a:bodyPr lIns="81646" tIns="40823" rIns="81646" bIns="40823" anchor="ctr" anchorCtr="1"/>
          <a:lstStyle/>
          <a:p>
            <a:r>
              <a:rPr lang="de-DE" sz="3266" b="1" dirty="0">
                <a:latin typeface="Times New Roman" panose="02020603050405020304" pitchFamily="18" charset="0"/>
                <a:cs typeface="Times New Roman" panose="02020603050405020304" pitchFamily="18" charset="0"/>
              </a:rPr>
              <a:t>Ablauf einer volkswirtschaftlichen Analyse:</a:t>
            </a:r>
          </a:p>
        </p:txBody>
      </p:sp>
      <p:sp>
        <p:nvSpPr>
          <p:cNvPr id="7" name="Textfeld 6"/>
          <p:cNvSpPr txBox="1"/>
          <p:nvPr/>
        </p:nvSpPr>
        <p:spPr>
          <a:xfrm>
            <a:off x="1840674" y="1103815"/>
            <a:ext cx="8197746" cy="4676862"/>
          </a:xfrm>
          <a:prstGeom prst="rect">
            <a:avLst/>
          </a:prstGeom>
          <a:noFill/>
        </p:spPr>
        <p:txBody>
          <a:bodyPr wrap="square" rtlCol="0">
            <a:noAutofit/>
          </a:bodyPr>
          <a:lstStyle/>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Deskription des wirtschaftlichen Geschehens (Diagnose)</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Entwicklung von abstrakten Modellen zur Erklärungen der wirtschaftlichen Abläufe (Theoriebildung)</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Überprüfung dieser Theorien an der Realität (Evaluierung)</a:t>
            </a:r>
          </a:p>
          <a:p>
            <a:r>
              <a:rPr lang="de-DE" sz="2177" dirty="0">
                <a:latin typeface="Times New Roman" panose="02020603050405020304" pitchFamily="18" charset="0"/>
                <a:cs typeface="Times New Roman" panose="02020603050405020304" pitchFamily="18" charset="0"/>
              </a:rPr>
              <a:t> </a:t>
            </a: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Prognose des künftigen Ablaufs des wirtschaftlichen Geschehens aus den abgeleiteten Modellen</a:t>
            </a:r>
          </a:p>
          <a:p>
            <a:pPr marL="311079" indent="-311079">
              <a:buFont typeface="Wingdings" panose="05000000000000000000" pitchFamily="2" charset="2"/>
              <a:buChar char="Ø"/>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Beratung der Politik in wirtschaftspolitischen Fragen </a:t>
            </a:r>
          </a:p>
          <a:p>
            <a:endParaRPr lang="de-DE" sz="2177"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B456CA03-37CC-4CA4-B86C-3D9E81EDFBB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1843544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2236</Words>
  <Application>Microsoft Office PowerPoint</Application>
  <PresentationFormat>Breitbild</PresentationFormat>
  <Paragraphs>448</Paragraphs>
  <Slides>39</Slides>
  <Notes>35</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39</vt:i4>
      </vt:variant>
    </vt:vector>
  </HeadingPairs>
  <TitlesOfParts>
    <vt:vector size="47" baseType="lpstr">
      <vt:lpstr>Arial</vt:lpstr>
      <vt:lpstr>Calibri</vt:lpstr>
      <vt:lpstr>Calibri Light</vt:lpstr>
      <vt:lpstr>Droid Sans Fallback</vt:lpstr>
      <vt:lpstr>Sparkasse Rg</vt:lpstr>
      <vt:lpstr>Times New Roman</vt:lpstr>
      <vt:lpstr>Wingdings</vt:lpstr>
      <vt:lpstr>Office</vt:lpstr>
      <vt:lpstr>PowerPoint-Präsentation</vt:lpstr>
      <vt:lpstr>Makroökonomie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be1046</cp:lastModifiedBy>
  <cp:revision>102</cp:revision>
  <cp:lastPrinted>2022-03-02T20:18:27Z</cp:lastPrinted>
  <dcterms:created xsi:type="dcterms:W3CDTF">2022-03-01T20:52:11Z</dcterms:created>
  <dcterms:modified xsi:type="dcterms:W3CDTF">2024-10-01T05:11:41Z</dcterms:modified>
</cp:coreProperties>
</file>