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1372" r:id="rId2"/>
    <p:sldId id="257" r:id="rId3"/>
    <p:sldId id="485" r:id="rId4"/>
    <p:sldId id="486" r:id="rId5"/>
    <p:sldId id="1201" r:id="rId6"/>
    <p:sldId id="310" r:id="rId7"/>
    <p:sldId id="379" r:id="rId8"/>
    <p:sldId id="348" r:id="rId9"/>
    <p:sldId id="327" r:id="rId10"/>
    <p:sldId id="328" r:id="rId11"/>
    <p:sldId id="329" r:id="rId12"/>
    <p:sldId id="330" r:id="rId13"/>
    <p:sldId id="326" r:id="rId14"/>
    <p:sldId id="312" r:id="rId15"/>
    <p:sldId id="389" r:id="rId16"/>
    <p:sldId id="366" r:id="rId17"/>
    <p:sldId id="375" r:id="rId18"/>
    <p:sldId id="368" r:id="rId19"/>
    <p:sldId id="369" r:id="rId20"/>
    <p:sldId id="370" r:id="rId21"/>
    <p:sldId id="376" r:id="rId22"/>
    <p:sldId id="972" r:id="rId23"/>
    <p:sldId id="1370" r:id="rId24"/>
    <p:sldId id="1429" r:id="rId25"/>
    <p:sldId id="423" r:id="rId26"/>
    <p:sldId id="383" r:id="rId27"/>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77" d="100"/>
          <a:sy n="77" d="100"/>
        </p:scale>
        <p:origin x="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25.09.2023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4731750C-C2D9-4EA0-92BE-F14DF5E7411F}" type="slidenum">
              <a:rPr lang="de-DE" altLang="de-DE" smtClean="0">
                <a:latin typeface="Sparkasse Rg" pitchFamily="34" charset="0"/>
              </a:rPr>
              <a:pPr eaLnBrk="1" hangingPunct="1">
                <a:spcBef>
                  <a:spcPct val="0"/>
                </a:spcBef>
                <a:buClrTx/>
                <a:buFontTx/>
                <a:buNone/>
              </a:pPr>
              <a:t>16</a:t>
            </a:fld>
            <a:endParaRPr lang="de-DE" altLang="de-DE">
              <a:latin typeface="Sparkasse Rg" pitchFamily="34" charset="0"/>
            </a:endParaRPr>
          </a:p>
        </p:txBody>
      </p:sp>
      <p:sp>
        <p:nvSpPr>
          <p:cNvPr id="92163" name="Rectangle 2"/>
          <p:cNvSpPr>
            <a:spLocks noGrp="1" noRot="1" noChangeAspect="1" noChangeArrowheads="1" noTextEdit="1"/>
          </p:cNvSpPr>
          <p:nvPr>
            <p:ph type="sldImg"/>
          </p:nvPr>
        </p:nvSpPr>
        <p:spPr>
          <a:xfrm>
            <a:off x="-214313" y="812800"/>
            <a:ext cx="7237413" cy="4071938"/>
          </a:xfrm>
          <a:ln/>
        </p:spPr>
      </p:sp>
      <p:sp>
        <p:nvSpPr>
          <p:cNvPr id="9216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2544C13F-9959-4DF1-9B30-B723B52168F1}" type="slidenum">
              <a:rPr lang="de-DE" altLang="de-DE" smtClean="0">
                <a:latin typeface="Sparkasse Rg" pitchFamily="34" charset="0"/>
              </a:rPr>
              <a:pPr eaLnBrk="1" hangingPunct="1">
                <a:spcBef>
                  <a:spcPct val="0"/>
                </a:spcBef>
                <a:buClrTx/>
                <a:buFontTx/>
                <a:buNone/>
              </a:pPr>
              <a:t>17</a:t>
            </a:fld>
            <a:endParaRPr lang="de-DE" altLang="de-DE">
              <a:latin typeface="Sparkasse Rg" pitchFamily="34" charset="0"/>
            </a:endParaRPr>
          </a:p>
        </p:txBody>
      </p:sp>
      <p:sp>
        <p:nvSpPr>
          <p:cNvPr id="93187" name="Rectangle 2"/>
          <p:cNvSpPr>
            <a:spLocks noGrp="1" noRot="1" noChangeAspect="1" noChangeArrowheads="1" noTextEdit="1"/>
          </p:cNvSpPr>
          <p:nvPr>
            <p:ph type="sldImg"/>
          </p:nvPr>
        </p:nvSpPr>
        <p:spPr>
          <a:xfrm>
            <a:off x="-214313" y="812800"/>
            <a:ext cx="7237413" cy="4071938"/>
          </a:xfrm>
          <a:ln/>
        </p:spPr>
      </p:sp>
      <p:sp>
        <p:nvSpPr>
          <p:cNvPr id="93188"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B0D5615-F20B-4D76-B320-60E40A97873D}" type="slidenum">
              <a:rPr lang="de-DE" altLang="de-DE" smtClean="0">
                <a:latin typeface="Sparkasse Rg" pitchFamily="34" charset="0"/>
              </a:rPr>
              <a:pPr eaLnBrk="1" hangingPunct="1">
                <a:spcBef>
                  <a:spcPct val="0"/>
                </a:spcBef>
                <a:buClrTx/>
                <a:buFontTx/>
                <a:buNone/>
              </a:pPr>
              <a:t>18</a:t>
            </a:fld>
            <a:endParaRPr lang="de-DE" altLang="de-DE">
              <a:latin typeface="Sparkasse Rg" pitchFamily="34" charset="0"/>
            </a:endParaRPr>
          </a:p>
        </p:txBody>
      </p:sp>
      <p:sp>
        <p:nvSpPr>
          <p:cNvPr id="94211" name="Rectangle 2"/>
          <p:cNvSpPr>
            <a:spLocks noGrp="1" noRot="1" noChangeAspect="1" noChangeArrowheads="1" noTextEdit="1"/>
          </p:cNvSpPr>
          <p:nvPr>
            <p:ph type="sldImg"/>
          </p:nvPr>
        </p:nvSpPr>
        <p:spPr>
          <a:xfrm>
            <a:off x="-214313" y="812800"/>
            <a:ext cx="7237413" cy="4071938"/>
          </a:xfrm>
          <a:ln/>
        </p:spPr>
      </p:sp>
      <p:sp>
        <p:nvSpPr>
          <p:cNvPr id="9421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45B7816-A449-4EA6-BADC-09902857C389}" type="slidenum">
              <a:rPr lang="de-DE" altLang="de-DE" smtClean="0">
                <a:latin typeface="Sparkasse Rg" pitchFamily="34" charset="0"/>
              </a:rPr>
              <a:pPr eaLnBrk="1" hangingPunct="1">
                <a:spcBef>
                  <a:spcPct val="0"/>
                </a:spcBef>
                <a:buClrTx/>
                <a:buFontTx/>
                <a:buNone/>
              </a:pPr>
              <a:t>19</a:t>
            </a:fld>
            <a:endParaRPr lang="de-DE" altLang="de-DE">
              <a:latin typeface="Sparkasse Rg" pitchFamily="34" charset="0"/>
            </a:endParaRPr>
          </a:p>
        </p:txBody>
      </p:sp>
      <p:sp>
        <p:nvSpPr>
          <p:cNvPr id="95235" name="Rectangle 2"/>
          <p:cNvSpPr>
            <a:spLocks noGrp="1" noRot="1" noChangeAspect="1" noChangeArrowheads="1" noTextEdit="1"/>
          </p:cNvSpPr>
          <p:nvPr>
            <p:ph type="sldImg"/>
          </p:nvPr>
        </p:nvSpPr>
        <p:spPr>
          <a:xfrm>
            <a:off x="-214313" y="812800"/>
            <a:ext cx="7237413" cy="4071938"/>
          </a:xfrm>
          <a:ln/>
        </p:spPr>
      </p:sp>
      <p:sp>
        <p:nvSpPr>
          <p:cNvPr id="9523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6BCA0C5D-FFD6-43C2-8CEA-75241ABDFBD8}" type="slidenum">
              <a:rPr lang="de-DE" altLang="de-DE" smtClean="0">
                <a:latin typeface="Sparkasse Rg" pitchFamily="34" charset="0"/>
              </a:rPr>
              <a:pPr eaLnBrk="1" hangingPunct="1">
                <a:spcBef>
                  <a:spcPct val="0"/>
                </a:spcBef>
                <a:buClrTx/>
                <a:buFontTx/>
                <a:buNone/>
              </a:pPr>
              <a:t>20</a:t>
            </a:fld>
            <a:endParaRPr lang="de-DE" altLang="de-DE">
              <a:latin typeface="Sparkasse Rg" pitchFamily="34" charset="0"/>
            </a:endParaRPr>
          </a:p>
        </p:txBody>
      </p:sp>
      <p:sp>
        <p:nvSpPr>
          <p:cNvPr id="96259" name="Rectangle 2"/>
          <p:cNvSpPr>
            <a:spLocks noGrp="1" noRot="1" noChangeAspect="1" noChangeArrowheads="1" noTextEdit="1"/>
          </p:cNvSpPr>
          <p:nvPr>
            <p:ph type="sldImg"/>
          </p:nvPr>
        </p:nvSpPr>
        <p:spPr>
          <a:xfrm>
            <a:off x="-214313" y="812800"/>
            <a:ext cx="7237413" cy="4071938"/>
          </a:xfrm>
          <a:ln/>
        </p:spPr>
      </p:sp>
      <p:sp>
        <p:nvSpPr>
          <p:cNvPr id="9626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21</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23</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4115424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24</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90488" y="742950"/>
            <a:ext cx="6619875" cy="3724275"/>
          </a:xfrm>
          <a:ln/>
        </p:spPr>
      </p:sp>
      <p:sp>
        <p:nvSpPr>
          <p:cNvPr id="9728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98376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34CEDE0-409F-46AA-B625-B229F6EC72C7}" type="slidenum">
              <a:rPr lang="de-DE" altLang="de-DE" smtClean="0">
                <a:latin typeface="Sparkasse Rg" pitchFamily="34" charset="0"/>
              </a:rPr>
              <a:pPr eaLnBrk="1" hangingPunct="1">
                <a:spcBef>
                  <a:spcPct val="0"/>
                </a:spcBef>
                <a:buClrTx/>
                <a:buFontTx/>
                <a:buNone/>
              </a:pPr>
              <a:t>26</a:t>
            </a:fld>
            <a:endParaRPr lang="de-DE" altLang="de-DE">
              <a:latin typeface="Sparkasse Rg" pitchFamily="34" charset="0"/>
            </a:endParaRPr>
          </a:p>
        </p:txBody>
      </p:sp>
      <p:sp>
        <p:nvSpPr>
          <p:cNvPr id="105475" name="Rectangle 2"/>
          <p:cNvSpPr>
            <a:spLocks noGrp="1" noRot="1" noChangeAspect="1" noChangeArrowheads="1" noTextEdit="1"/>
          </p:cNvSpPr>
          <p:nvPr>
            <p:ph type="sldImg"/>
          </p:nvPr>
        </p:nvSpPr>
        <p:spPr>
          <a:xfrm>
            <a:off x="-214313" y="812800"/>
            <a:ext cx="7237413" cy="4071938"/>
          </a:xfrm>
          <a:ln/>
        </p:spPr>
      </p:sp>
      <p:sp>
        <p:nvSpPr>
          <p:cNvPr id="10547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3705611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33334B05-98D5-4FA7-B331-874ED2CB13B9}"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63491" name="Rectangle 2"/>
          <p:cNvSpPr>
            <a:spLocks noGrp="1" noRot="1" noChangeAspect="1" noChangeArrowheads="1" noTextEdit="1"/>
          </p:cNvSpPr>
          <p:nvPr>
            <p:ph type="sldImg"/>
          </p:nvPr>
        </p:nvSpPr>
        <p:spPr>
          <a:xfrm>
            <a:off x="-214313" y="812800"/>
            <a:ext cx="7237413" cy="4071938"/>
          </a:xfrm>
          <a:ln/>
        </p:spPr>
      </p:sp>
      <p:sp>
        <p:nvSpPr>
          <p:cNvPr id="6349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A0E7716-4F65-4B76-8FC5-7B1BD20C5EAD}"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65539" name="Rectangle 2"/>
          <p:cNvSpPr>
            <a:spLocks noGrp="1" noRot="1" noChangeAspect="1" noChangeArrowheads="1" noTextEdit="1"/>
          </p:cNvSpPr>
          <p:nvPr>
            <p:ph type="sldImg"/>
          </p:nvPr>
        </p:nvSpPr>
        <p:spPr>
          <a:xfrm>
            <a:off x="-214313" y="812800"/>
            <a:ext cx="7237413" cy="4071938"/>
          </a:xfrm>
          <a:ln/>
        </p:spPr>
      </p:sp>
      <p:sp>
        <p:nvSpPr>
          <p:cNvPr id="6554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93380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25.09.2023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25.09.2023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25.09.2023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25.09.2023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25.09.2023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25.09.2023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25.09.2023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25.09.2023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25.09.2023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25.09.2023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25.09.2023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25.09.2023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bernhardkoester.de/" TargetMode="External"/><Relationship Id="rId2" Type="http://schemas.openxmlformats.org/officeDocument/2006/relationships/hyperlink" Target="mailto:bernhard.koester@jade-hs.d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www.ecb.europa.eu/" TargetMode="External"/><Relationship Id="rId13" Type="http://schemas.openxmlformats.org/officeDocument/2006/relationships/hyperlink" Target="https://www.worldbank.org/" TargetMode="External"/><Relationship Id="rId18" Type="http://schemas.openxmlformats.org/officeDocument/2006/relationships/hyperlink" Target="https://www.iab.de/" TargetMode="External"/><Relationship Id="rId26" Type="http://schemas.openxmlformats.org/officeDocument/2006/relationships/hyperlink" Target="https://www.bruegel.org/" TargetMode="External"/><Relationship Id="rId3" Type="http://schemas.openxmlformats.org/officeDocument/2006/relationships/hyperlink" Target="https://www.destatis.de/DE/Home/_inhalt.html" TargetMode="External"/><Relationship Id="rId21" Type="http://schemas.openxmlformats.org/officeDocument/2006/relationships/hyperlink" Target="https://www.iwkoeln.de/" TargetMode="External"/><Relationship Id="rId7" Type="http://schemas.openxmlformats.org/officeDocument/2006/relationships/hyperlink" Target="https://ec.europa.eu/eurostat" TargetMode="External"/><Relationship Id="rId12" Type="http://schemas.openxmlformats.org/officeDocument/2006/relationships/hyperlink" Target="https://www.imf.org/" TargetMode="External"/><Relationship Id="rId17" Type="http://schemas.openxmlformats.org/officeDocument/2006/relationships/hyperlink" Target="https://www.diw.de/" TargetMode="External"/><Relationship Id="rId25" Type="http://schemas.openxmlformats.org/officeDocument/2006/relationships/hyperlink" Target="https://www.zew.de/" TargetMode="External"/><Relationship Id="rId2" Type="http://schemas.openxmlformats.org/officeDocument/2006/relationships/notesSlide" Target="../notesSlides/notesSlide2.xml"/><Relationship Id="rId16" Type="http://schemas.openxmlformats.org/officeDocument/2006/relationships/hyperlink" Target="https://www.cesifo.org/" TargetMode="External"/><Relationship Id="rId20" Type="http://schemas.openxmlformats.org/officeDocument/2006/relationships/hyperlink" Target="http://www.imk-boeckler.de/" TargetMode="External"/><Relationship Id="rId29" Type="http://schemas.openxmlformats.org/officeDocument/2006/relationships/hyperlink" Target="https://www.nber.org/" TargetMode="External"/><Relationship Id="rId1" Type="http://schemas.openxmlformats.org/officeDocument/2006/relationships/slideLayout" Target="../slideLayouts/slideLayout7.xml"/><Relationship Id="rId6" Type="http://schemas.openxmlformats.org/officeDocument/2006/relationships/hyperlink" Target="https://www.ilo.org/" TargetMode="External"/><Relationship Id="rId11" Type="http://schemas.openxmlformats.org/officeDocument/2006/relationships/hyperlink" Target="https://www.oecd.org/" TargetMode="External"/><Relationship Id="rId24" Type="http://schemas.openxmlformats.org/officeDocument/2006/relationships/hyperlink" Target="https://www.rwi-essen.de/" TargetMode="External"/><Relationship Id="rId5" Type="http://schemas.openxmlformats.org/officeDocument/2006/relationships/hyperlink" Target="https://www.arbeitsagentur.de/" TargetMode="External"/><Relationship Id="rId15" Type="http://schemas.openxmlformats.org/officeDocument/2006/relationships/hyperlink" Target="https://research.handelsblatt.com/de/" TargetMode="External"/><Relationship Id="rId23" Type="http://schemas.openxmlformats.org/officeDocument/2006/relationships/hyperlink" Target="https://kof.ethz.ch/" TargetMode="External"/><Relationship Id="rId28" Type="http://schemas.openxmlformats.org/officeDocument/2006/relationships/hyperlink" Target="https://www.esri.ie/" TargetMode="External"/><Relationship Id="rId10" Type="http://schemas.openxmlformats.org/officeDocument/2006/relationships/hyperlink" Target="https://www.bankofengland.co.uk/" TargetMode="External"/><Relationship Id="rId19" Type="http://schemas.openxmlformats.org/officeDocument/2006/relationships/hyperlink" Target="https://www.ifw-kiel.de/" TargetMode="External"/><Relationship Id="rId31" Type="http://schemas.openxmlformats.org/officeDocument/2006/relationships/hyperlink" Target="https://www.brookings.edu/" TargetMode="External"/><Relationship Id="rId4" Type="http://schemas.openxmlformats.org/officeDocument/2006/relationships/hyperlink" Target="https://www.bundesbank.de/" TargetMode="External"/><Relationship Id="rId9" Type="http://schemas.openxmlformats.org/officeDocument/2006/relationships/hyperlink" Target="https://www.federalreserve.gov/" TargetMode="External"/><Relationship Id="rId14" Type="http://schemas.openxmlformats.org/officeDocument/2006/relationships/hyperlink" Target="https://www.sachverstaendigenrat-wirtschaft.de/" TargetMode="External"/><Relationship Id="rId22" Type="http://schemas.openxmlformats.org/officeDocument/2006/relationships/hyperlink" Target="https://www.iwh-halle.de/" TargetMode="External"/><Relationship Id="rId27" Type="http://schemas.openxmlformats.org/officeDocument/2006/relationships/hyperlink" Target="https://www.niesr.ac.uk/" TargetMode="External"/><Relationship Id="rId30" Type="http://schemas.openxmlformats.org/officeDocument/2006/relationships/hyperlink" Target="https://www.piie.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aeaweb.org/articles?id=10.1257/jep.23.1.221"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97459"/>
            <a:ext cx="7598011" cy="925787"/>
          </a:xfrm>
          <a:prstGeom prst="rect">
            <a:avLst/>
          </a:prstGeom>
          <a:noFill/>
          <a:ln>
            <a:noFill/>
          </a:ln>
        </p:spPr>
        <p:txBody>
          <a:bodyPr lIns="81646" tIns="40823" rIns="81646" bIns="40823" anchor="ctr" anchorCtr="1"/>
          <a:lstStyle/>
          <a:p>
            <a:pPr algn="ctr">
              <a:lnSpc>
                <a:spcPct val="100000"/>
              </a:lnSpc>
            </a:pPr>
            <a:r>
              <a:rPr lang="de-DE" sz="2400" b="1" dirty="0">
                <a:solidFill>
                  <a:srgbClr val="000000"/>
                </a:solidFill>
                <a:latin typeface="Arial"/>
                <a:ea typeface="Droid Sans Fallback"/>
              </a:rPr>
              <a:t>Ökonomen als</a:t>
            </a:r>
          </a:p>
          <a:p>
            <a:pPr algn="ctr">
              <a:lnSpc>
                <a:spcPct val="100000"/>
              </a:lnSpc>
            </a:pPr>
            <a:r>
              <a:rPr lang="de-DE" sz="2400" b="1" dirty="0">
                <a:solidFill>
                  <a:srgbClr val="000000"/>
                </a:solidFill>
                <a:latin typeface="Arial"/>
                <a:ea typeface="Droid Sans Fallback"/>
              </a:rPr>
              <a:t>Wissenschaftler oder Wirtschaftspolitiker</a:t>
            </a:r>
          </a:p>
        </p:txBody>
      </p:sp>
      <p:sp>
        <p:nvSpPr>
          <p:cNvPr id="7" name="Textfeld 6"/>
          <p:cNvSpPr txBox="1"/>
          <p:nvPr/>
        </p:nvSpPr>
        <p:spPr>
          <a:xfrm>
            <a:off x="1008695" y="1705738"/>
            <a:ext cx="7680910" cy="3075701"/>
          </a:xfrm>
          <a:prstGeom prst="rect">
            <a:avLst/>
          </a:prstGeom>
          <a:noFill/>
        </p:spPr>
        <p:txBody>
          <a:bodyPr wrap="square" rtlCol="0">
            <a:noAutofit/>
          </a:bodyPr>
          <a:lstStyle/>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erklären, so handeln sie als </a:t>
            </a:r>
            <a:r>
              <a:rPr lang="de-DE" sz="2903" b="1">
                <a:latin typeface="Times New Roman" panose="02020603050405020304" pitchFamily="18" charset="0"/>
                <a:cs typeface="Times New Roman" panose="02020603050405020304" pitchFamily="18" charset="0"/>
              </a:rPr>
              <a:t>Wissenschaftler.</a:t>
            </a:r>
          </a:p>
          <a:p>
            <a:pPr marL="414772" indent="-414772">
              <a:buFont typeface="Arial" panose="020B0604020202020204" pitchFamily="34" charset="0"/>
              <a:buChar char="•"/>
            </a:pPr>
            <a:endParaRPr lang="de-DE" sz="2903">
              <a:latin typeface="Times New Roman" panose="02020603050405020304" pitchFamily="18" charset="0"/>
              <a:cs typeface="Times New Roman" panose="02020603050405020304" pitchFamily="18" charset="0"/>
            </a:endParaRPr>
          </a:p>
          <a:p>
            <a:pPr marL="414772" indent="-414772">
              <a:buFont typeface="Arial" panose="020B0604020202020204" pitchFamily="34" charset="0"/>
              <a:buChar char="•"/>
            </a:pPr>
            <a:r>
              <a:rPr lang="de-DE" sz="2903">
                <a:latin typeface="Times New Roman" panose="02020603050405020304" pitchFamily="18" charset="0"/>
                <a:cs typeface="Times New Roman" panose="02020603050405020304" pitchFamily="18" charset="0"/>
              </a:rPr>
              <a:t>Versuchen Ökonomen die Welt zu verändern und bringen damit Ihre Überzeugungen ein, so handeln sie als </a:t>
            </a:r>
            <a:r>
              <a:rPr lang="de-DE" sz="2903" b="1">
                <a:latin typeface="Times New Roman" panose="02020603050405020304" pitchFamily="18" charset="0"/>
                <a:cs typeface="Times New Roman" panose="02020603050405020304" pitchFamily="18" charset="0"/>
              </a:rPr>
              <a:t>Wirtschaftspolitiker</a:t>
            </a:r>
            <a:r>
              <a:rPr lang="de-DE" sz="2903">
                <a:latin typeface="Times New Roman" panose="02020603050405020304" pitchFamily="18" charset="0"/>
                <a:cs typeface="Times New Roman" panose="02020603050405020304" pitchFamily="18" charset="0"/>
              </a:rPr>
              <a:t>.</a:t>
            </a: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1891948" y="2407796"/>
            <a:ext cx="9517731" cy="1671587"/>
          </a:xfrm>
          <a:prstGeom prst="rect">
            <a:avLst/>
          </a:prstGeom>
          <a:noFill/>
        </p:spPr>
        <p:txBody>
          <a:bodyPr wrap="square" rtlCol="0">
            <a:noAutofit/>
          </a:bodyPr>
          <a:lstStyle/>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10" name="Rechteck 9">
            <a:extLst>
              <a:ext uri="{FF2B5EF4-FFF2-40B4-BE49-F238E27FC236}">
                <a16:creationId xmlns:a16="http://schemas.microsoft.com/office/drawing/2014/main" id="{293B1651-4C49-486F-9F03-28F9846F8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61552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59572" y="104181"/>
            <a:ext cx="6838707" cy="744941"/>
          </a:xfrm>
          <a:prstGeom prst="rect">
            <a:avLst/>
          </a:prstGeom>
          <a:noFill/>
          <a:ln>
            <a:noFill/>
          </a:ln>
        </p:spPr>
        <p:txBody>
          <a:bodyPr lIns="81646" tIns="40823" rIns="81646" bIns="40823" anchor="ctr" anchorCtr="1"/>
          <a:lstStyle/>
          <a:p>
            <a:pPr>
              <a:lnSpc>
                <a:spcPct val="100000"/>
              </a:lnSpc>
            </a:pPr>
            <a:r>
              <a:rPr lang="de-DE" sz="3200" b="1" dirty="0">
                <a:solidFill>
                  <a:srgbClr val="000000"/>
                </a:solidFill>
                <a:latin typeface="Arial"/>
                <a:ea typeface="Droid Sans Fallback"/>
              </a:rPr>
              <a:t>Positive und normative Aussagen</a:t>
            </a:r>
            <a:endParaRPr sz="3200" dirty="0"/>
          </a:p>
        </p:txBody>
      </p:sp>
      <p:sp>
        <p:nvSpPr>
          <p:cNvPr id="7" name="Textfeld 6"/>
          <p:cNvSpPr txBox="1"/>
          <p:nvPr/>
        </p:nvSpPr>
        <p:spPr>
          <a:xfrm>
            <a:off x="651828" y="1601406"/>
            <a:ext cx="9788974" cy="3197660"/>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Positive Aussagen</a:t>
            </a:r>
            <a:r>
              <a:rPr lang="de-DE" sz="2200" dirty="0">
                <a:latin typeface="Times New Roman" panose="02020603050405020304" pitchFamily="18" charset="0"/>
                <a:cs typeface="Times New Roman" panose="02020603050405020304" pitchFamily="18" charset="0"/>
              </a:rPr>
              <a:t> sind beschreibend und richten sich darauf aus, wie die Welt ist bzw. wie sie funktioniert. Dieses Funktionieren wird völlig neutral betrachtet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deskriptiv.</a:t>
            </a:r>
          </a:p>
          <a:p>
            <a:endParaRPr lang="de-DE" sz="2200"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Normative Aussagen </a:t>
            </a:r>
            <a:r>
              <a:rPr lang="de-DE" sz="2200" dirty="0">
                <a:latin typeface="Times New Roman" panose="02020603050405020304" pitchFamily="18" charset="0"/>
                <a:cs typeface="Times New Roman" panose="02020603050405020304" pitchFamily="18" charset="0"/>
              </a:rPr>
              <a:t>geben ein Werturteil darüber ab, wie die Welt sein sollte. Gemäß der eigenen Überzeugung werden Maßnahmen getroffen.</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präskriptiv.</a:t>
            </a:r>
          </a:p>
        </p:txBody>
      </p:sp>
      <p:sp>
        <p:nvSpPr>
          <p:cNvPr id="8" name="Rechteck 7">
            <a:extLst>
              <a:ext uri="{FF2B5EF4-FFF2-40B4-BE49-F238E27FC236}">
                <a16:creationId xmlns:a16="http://schemas.microsoft.com/office/drawing/2014/main" id="{5F0611D4-4001-437F-AF27-E34A219247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1427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21561" y="0"/>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Beispiele – positiv/normativ?</a:t>
            </a:r>
            <a:endParaRPr sz="1633" dirty="0"/>
          </a:p>
        </p:txBody>
      </p:sp>
      <p:sp>
        <p:nvSpPr>
          <p:cNvPr id="7" name="Textfeld 6"/>
          <p:cNvSpPr txBox="1"/>
          <p:nvPr/>
        </p:nvSpPr>
        <p:spPr>
          <a:xfrm>
            <a:off x="0" y="1215737"/>
            <a:ext cx="12192000" cy="4676862"/>
          </a:xfrm>
          <a:prstGeom prst="rect">
            <a:avLst/>
          </a:prstGeom>
          <a:noFill/>
        </p:spPr>
        <p:txBody>
          <a:bodyPr wrap="square" rtlCol="0">
            <a:noAutofit/>
          </a:bodyPr>
          <a:lstStyle/>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Einführung des Mindestlohns führt zu Arbeitslosigkeit bei Geringqualifizierten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in einigen Bereichen erzielten Einkommenssteigerungen durch die Einführung des Mindestlohns sind wichtiger als die steigende Arbeitslosigkeit in anderen Bereichen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 steigender Ölpreis steigert die Nachfrage nach Elektroautos</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Betreiber von Kohlekraftwerken müssen stärker an den Kosten, die die CO</a:t>
            </a:r>
            <a:r>
              <a:rPr lang="de-DE" sz="2200" baseline="-25000" dirty="0">
                <a:latin typeface="Times New Roman" panose="02020603050405020304" pitchFamily="18" charset="0"/>
                <a:cs typeface="Times New Roman" panose="02020603050405020304" pitchFamily="18" charset="0"/>
              </a:rPr>
              <a:t>2</a:t>
            </a:r>
            <a:r>
              <a:rPr lang="de-DE" sz="2200" dirty="0">
                <a:latin typeface="Times New Roman" panose="02020603050405020304" pitchFamily="18" charset="0"/>
                <a:cs typeface="Times New Roman" panose="02020603050405020304" pitchFamily="18" charset="0"/>
              </a:rPr>
              <a:t>-Emissionen im Zuge des Klimawandels verursachen beteiligt werden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Das geplante Sondervermögen von 100 Mrd. für den Ausbau der</a:t>
            </a:r>
          </a:p>
          <a:p>
            <a:r>
              <a:rPr lang="de-DE" sz="2200" dirty="0">
                <a:latin typeface="Times New Roman" panose="02020603050405020304" pitchFamily="18" charset="0"/>
                <a:cs typeface="Times New Roman" panose="02020603050405020304" pitchFamily="18" charset="0"/>
              </a:rPr>
              <a:t>     Bundeswehr, senkt aufgrund steigender Zinsbelastung des Staats-</a:t>
            </a:r>
          </a:p>
          <a:p>
            <a:r>
              <a:rPr lang="de-DE" sz="2200" dirty="0">
                <a:latin typeface="Times New Roman" panose="02020603050405020304" pitchFamily="18" charset="0"/>
                <a:cs typeface="Times New Roman" panose="02020603050405020304" pitchFamily="18" charset="0"/>
              </a:rPr>
              <a:t>     Haushalts den Handlungsspielraum für die zukünftige Generation</a:t>
            </a:r>
          </a:p>
        </p:txBody>
      </p:sp>
      <p:sp>
        <p:nvSpPr>
          <p:cNvPr id="10" name="Rechteck 9">
            <a:extLst>
              <a:ext uri="{FF2B5EF4-FFF2-40B4-BE49-F238E27FC236}">
                <a16:creationId xmlns:a16="http://schemas.microsoft.com/office/drawing/2014/main" id="{200A4E8E-4367-419C-9B2A-FD260827374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22327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62424" y="45403"/>
            <a:ext cx="5793846"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Mikroökonomie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Verhalten Einzelner</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Unternehmen, Haushalte</a:t>
            </a:r>
          </a:p>
          <a:p>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eines Haushalte nach Lebensmitteln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Angebot eines Autobauers an Fahrzeugen</a:t>
            </a:r>
          </a:p>
          <a:p>
            <a:pPr marL="311079" indent="-311079">
              <a:buFont typeface="Wingdings" panose="05000000000000000000" pitchFamily="2" charset="2"/>
              <a:buChar char="§"/>
            </a:pPr>
            <a:endParaRPr lang="de-DE" sz="2177">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einer Baufirma nach Beton</a:t>
            </a:r>
          </a:p>
        </p:txBody>
      </p:sp>
      <p:sp>
        <p:nvSpPr>
          <p:cNvPr id="8" name="Textfeld 7"/>
          <p:cNvSpPr txBox="1"/>
          <p:nvPr/>
        </p:nvSpPr>
        <p:spPr>
          <a:xfrm>
            <a:off x="5613318" y="0"/>
            <a:ext cx="6659242"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Makroökonomie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Betrachtung der Gesamtwirtschaft</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Untersuchung von aggregierten ökonomischen Größen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Gesamtnachfrage aller Haushalte (Konsum)</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Gesamtangebot aller Unternehmen (gesamtwirtschaftliche Produktion)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a:t>
            </a:r>
            <a:r>
              <a:rPr lang="de-DE" sz="2177">
                <a:latin typeface="Times New Roman" panose="02020603050405020304" pitchFamily="18" charset="0"/>
                <a:cs typeface="Times New Roman" panose="02020603050405020304" pitchFamily="18" charset="0"/>
              </a:rPr>
              <a:t>aller Unternehmen´nach </a:t>
            </a:r>
            <a:r>
              <a:rPr lang="de-DE" sz="2177" dirty="0">
                <a:latin typeface="Times New Roman" panose="02020603050405020304" pitchFamily="18" charset="0"/>
                <a:cs typeface="Times New Roman" panose="02020603050405020304" pitchFamily="18" charset="0"/>
              </a:rPr>
              <a:t>Investitionsgütern</a:t>
            </a:r>
          </a:p>
        </p:txBody>
      </p:sp>
      <p:sp>
        <p:nvSpPr>
          <p:cNvPr id="9" name="Textfeld 8"/>
          <p:cNvSpPr txBox="1"/>
          <p:nvPr/>
        </p:nvSpPr>
        <p:spPr>
          <a:xfrm>
            <a:off x="62424" y="4827187"/>
            <a:ext cx="8546621" cy="755992"/>
          </a:xfrm>
          <a:prstGeom prst="rect">
            <a:avLst/>
          </a:prstGeom>
          <a:noFill/>
        </p:spPr>
        <p:txBody>
          <a:bodyPr wrap="square" rtlCol="0">
            <a:noAutofit/>
          </a:bodyPr>
          <a:lstStyle/>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Der Vorteil der Aggregation besteht in der Verdeutlichung von Gesamtzusammenhängen.</a:t>
            </a:r>
          </a:p>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Das Problem besteht im Verlust von Detailinformationen</a:t>
            </a:r>
          </a:p>
          <a:p>
            <a:endParaRPr lang="de-DE" sz="1996"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2424" y="5832990"/>
            <a:ext cx="8546621" cy="97960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Vgl. Einf. in die Statistik: Die Beschreibung eines Datensatzes über Mittelwert, Median, Spannweite, Varianz, Schiefe,… vertieft zwar das Verständnis für die erhobenen Daten. Bestimmte Informationen gehen aber durch die Aggregation verloren.</a:t>
            </a:r>
          </a:p>
          <a:p>
            <a:endParaRPr lang="de-DE" sz="1996" dirty="0">
              <a:latin typeface="Times New Roman" panose="02020603050405020304" pitchFamily="18" charset="0"/>
              <a:cs typeface="Times New Roman" panose="02020603050405020304" pitchFamily="18" charset="0"/>
            </a:endParaRPr>
          </a:p>
        </p:txBody>
      </p:sp>
      <p:sp>
        <p:nvSpPr>
          <p:cNvPr id="11" name="Rechteck 10">
            <a:extLst>
              <a:ext uri="{FF2B5EF4-FFF2-40B4-BE49-F238E27FC236}">
                <a16:creationId xmlns:a16="http://schemas.microsoft.com/office/drawing/2014/main" id="{84FCABC1-26C8-430B-9E7E-586D39F7F2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307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Makroökonomische Fragestellungen</a:t>
            </a:r>
            <a:endParaRPr sz="3266" dirty="0"/>
          </a:p>
        </p:txBody>
      </p:sp>
      <p:sp>
        <p:nvSpPr>
          <p:cNvPr id="7" name="Text Box 3"/>
          <p:cNvSpPr txBox="1">
            <a:spLocks noChangeArrowheads="1"/>
          </p:cNvSpPr>
          <p:nvPr/>
        </p:nvSpPr>
        <p:spPr bwMode="auto">
          <a:xfrm>
            <a:off x="557584" y="714110"/>
            <a:ext cx="8295271" cy="56257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000" dirty="0">
                <a:solidFill>
                  <a:srgbClr val="000000"/>
                </a:solidFill>
              </a:rPr>
              <a:t>Welche Bedeutung hat die Arbeitsmarktentwicklung für die Gesamtwirtschaft?</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aktuellen Zentralbankentscheidungen auf die Zinsentwicklung?</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Konsequenzen hat der demographische Wandel auf die Vermögensbildung im Allgemeinen?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globalen Veränderungen durch die </a:t>
            </a:r>
            <a:r>
              <a:rPr lang="de-DE" altLang="de-DE" sz="2000" err="1">
                <a:solidFill>
                  <a:srgbClr val="000000"/>
                </a:solidFill>
              </a:rPr>
              <a:t>Coronakrise</a:t>
            </a:r>
            <a:r>
              <a:rPr lang="de-DE" altLang="de-DE" sz="2000">
                <a:solidFill>
                  <a:srgbClr val="000000"/>
                </a:solidFill>
              </a:rPr>
              <a:t> auf die </a:t>
            </a:r>
            <a:r>
              <a:rPr lang="de-DE" altLang="de-DE" sz="2000" dirty="0">
                <a:solidFill>
                  <a:srgbClr val="000000"/>
                </a:solidFill>
              </a:rPr>
              <a:t>internationalen Handelsbeziehungen?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wirtschaftspolitischen Auswirkungen haben die angekündigten Programme zur Bekämpfung des Klimawandels im Allgemeinen und die Energiewende im Besonderen?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t>
            </a:r>
            <a:r>
              <a:rPr lang="de-DE" altLang="de-DE" sz="2000" dirty="0" err="1">
                <a:solidFill>
                  <a:srgbClr val="000000"/>
                </a:solidFill>
              </a:rPr>
              <a:t>wirtschaftspolitschen</a:t>
            </a:r>
            <a:r>
              <a:rPr lang="de-DE" altLang="de-DE" sz="2000" dirty="0">
                <a:solidFill>
                  <a:srgbClr val="000000"/>
                </a:solidFill>
              </a:rPr>
              <a:t> Auswirkungen zieht der Überfall Russlands, des größten Rohstofflieferanten der Welt, auf die Ukraine nach sich?</a:t>
            </a:r>
          </a:p>
        </p:txBody>
      </p:sp>
      <p:sp>
        <p:nvSpPr>
          <p:cNvPr id="4" name="Rechteck 3">
            <a:extLst>
              <a:ext uri="{FF2B5EF4-FFF2-40B4-BE49-F238E27FC236}">
                <a16:creationId xmlns:a16="http://schemas.microsoft.com/office/drawing/2014/main" id="{28517683-C53A-44C5-B8E2-A49559A4ACD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83364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0"/>
            <a:ext cx="7761950" cy="744941"/>
          </a:xfrm>
          <a:prstGeom prst="rect">
            <a:avLst/>
          </a:prstGeom>
          <a:noFill/>
          <a:ln>
            <a:noFill/>
          </a:ln>
        </p:spPr>
        <p:txBody>
          <a:bodyPr lIns="81646" tIns="40823" rIns="81646" bIns="40823" anchor="ctr" anchorCtr="1"/>
          <a:lstStyle/>
          <a:p>
            <a:r>
              <a:rPr lang="de-DE" sz="3266" b="1" dirty="0"/>
              <a:t>Makroökonomische Sachverhalte</a:t>
            </a:r>
          </a:p>
        </p:txBody>
      </p:sp>
      <p:sp>
        <p:nvSpPr>
          <p:cNvPr id="7" name="Text Box 3"/>
          <p:cNvSpPr txBox="1">
            <a:spLocks noChangeArrowheads="1"/>
          </p:cNvSpPr>
          <p:nvPr/>
        </p:nvSpPr>
        <p:spPr bwMode="auto">
          <a:xfrm>
            <a:off x="328088" y="714108"/>
            <a:ext cx="8361518" cy="57812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Das Wirtschaftswachstum der deutschen Volkswirtschaft betrug im </a:t>
            </a:r>
            <a:r>
              <a:rPr lang="de-DE" altLang="de-DE" sz="2177">
                <a:solidFill>
                  <a:srgbClr val="000000"/>
                </a:solidFill>
              </a:rPr>
              <a:t>Jahr 2022 1,8% </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a:t>
            </a:r>
            <a:r>
              <a:rPr lang="de-DE" altLang="de-DE" sz="2177">
                <a:solidFill>
                  <a:srgbClr val="000000"/>
                </a:solidFill>
              </a:rPr>
              <a:t>Inflationsrate lag im Jahr </a:t>
            </a:r>
            <a:r>
              <a:rPr lang="de-DE" altLang="de-DE" sz="2177" dirty="0">
                <a:solidFill>
                  <a:srgbClr val="000000"/>
                </a:solidFill>
              </a:rPr>
              <a:t>2022 </a:t>
            </a:r>
            <a:r>
              <a:rPr lang="de-DE" altLang="de-DE" sz="2177">
                <a:solidFill>
                  <a:srgbClr val="000000"/>
                </a:solidFill>
              </a:rPr>
              <a:t>bei 6,9%</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Staatsverschuldung liegt zum </a:t>
            </a:r>
            <a:r>
              <a:rPr lang="de-DE" altLang="de-DE" sz="2177">
                <a:solidFill>
                  <a:srgbClr val="000000"/>
                </a:solidFill>
              </a:rPr>
              <a:t>Jahresende 2021 </a:t>
            </a:r>
            <a:r>
              <a:rPr lang="de-DE" altLang="de-DE" sz="2177" dirty="0">
                <a:solidFill>
                  <a:srgbClr val="000000"/>
                </a:solidFill>
              </a:rPr>
              <a:t>bei </a:t>
            </a:r>
            <a:r>
              <a:rPr lang="de-DE" altLang="de-DE" sz="2177">
                <a:solidFill>
                  <a:srgbClr val="000000"/>
                </a:solidFill>
              </a:rPr>
              <a:t>gut 2,45 </a:t>
            </a:r>
            <a:r>
              <a:rPr lang="de-DE" altLang="de-DE" sz="2177" dirty="0">
                <a:solidFill>
                  <a:srgbClr val="000000"/>
                </a:solidFill>
              </a:rPr>
              <a:t>Billionen Euro</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Das Renteneintrittsalter steigt bis zum Jahr 2030 von 65 auf 67 Jahre</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Leitzinsen der EZB </a:t>
            </a:r>
            <a:r>
              <a:rPr lang="de-DE" altLang="de-DE" sz="2177">
                <a:solidFill>
                  <a:srgbClr val="000000"/>
                </a:solidFill>
              </a:rPr>
              <a:t>liegen im Februar 2023 bei 3,0%</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Deutschland wird im April 2023 aller Voraussicht nach </a:t>
            </a:r>
            <a:r>
              <a:rPr lang="de-DE" altLang="de-DE" sz="2177" dirty="0">
                <a:solidFill>
                  <a:srgbClr val="000000"/>
                </a:solidFill>
              </a:rPr>
              <a:t>das letzte </a:t>
            </a:r>
            <a:r>
              <a:rPr lang="de-DE" altLang="de-DE" sz="2177">
                <a:solidFill>
                  <a:srgbClr val="000000"/>
                </a:solidFill>
              </a:rPr>
              <a:t>Atomkraftwerk abgeschaltet werden.</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Wilhelmshaven hat das erste LNG-Terminal Deutschlands Ende des Jahres 2022 seinen Betrieb aufgenommen.</a:t>
            </a:r>
            <a:endParaRPr lang="de-DE" altLang="de-DE" sz="2177" dirty="0">
              <a:solidFill>
                <a:srgbClr val="000000"/>
              </a:solidFill>
            </a:endParaRPr>
          </a:p>
        </p:txBody>
      </p:sp>
      <p:sp>
        <p:nvSpPr>
          <p:cNvPr id="8" name="Rechteck 7">
            <a:extLst>
              <a:ext uri="{FF2B5EF4-FFF2-40B4-BE49-F238E27FC236}">
                <a16:creationId xmlns:a16="http://schemas.microsoft.com/office/drawing/2014/main" id="{0C8DB175-FE02-496C-A0F2-0EC9901A7A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88590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ChangeArrowheads="1"/>
          </p:cNvSpPr>
          <p:nvPr/>
        </p:nvSpPr>
        <p:spPr bwMode="auto">
          <a:xfrm>
            <a:off x="1328110" y="243752"/>
            <a:ext cx="10231430"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Die historischen Wurzeln des Wirtschaftskreislaufs</a:t>
            </a:r>
          </a:p>
        </p:txBody>
      </p:sp>
      <p:sp>
        <p:nvSpPr>
          <p:cNvPr id="33796" name="Text Box 3"/>
          <p:cNvSpPr txBox="1">
            <a:spLocks noChangeArrowheads="1"/>
          </p:cNvSpPr>
          <p:nvPr/>
        </p:nvSpPr>
        <p:spPr bwMode="auto">
          <a:xfrm>
            <a:off x="1094793" y="891496"/>
            <a:ext cx="9109075" cy="45264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Char char="•"/>
            </a:pPr>
            <a:endParaRPr lang="de-DE" altLang="de-DE" sz="2400" dirty="0">
              <a:solidFill>
                <a:srgbClr val="000000"/>
              </a:solidFill>
            </a:endParaRPr>
          </a:p>
          <a:p>
            <a:pPr eaLnBrk="1" hangingPunct="1">
              <a:buClrTx/>
              <a:buFontTx/>
              <a:buNone/>
            </a:pPr>
            <a:r>
              <a:rPr lang="de-DE" altLang="de-DE" sz="2400" dirty="0">
                <a:solidFill>
                  <a:srgbClr val="000000"/>
                </a:solidFill>
              </a:rPr>
              <a:t>Der </a:t>
            </a:r>
            <a:r>
              <a:rPr lang="en-US" altLang="de-DE" sz="2400" dirty="0" err="1">
                <a:solidFill>
                  <a:srgbClr val="000000"/>
                </a:solidFill>
              </a:rPr>
              <a:t>französische</a:t>
            </a:r>
            <a:r>
              <a:rPr lang="en-US" altLang="de-DE" sz="2400" dirty="0">
                <a:solidFill>
                  <a:srgbClr val="000000"/>
                </a:solidFill>
              </a:rPr>
              <a:t> </a:t>
            </a:r>
            <a:r>
              <a:rPr lang="en-US" altLang="de-DE" sz="2400" dirty="0" err="1">
                <a:solidFill>
                  <a:srgbClr val="000000"/>
                </a:solidFill>
              </a:rPr>
              <a:t>Arzt</a:t>
            </a:r>
            <a:r>
              <a:rPr lang="de-DE" altLang="de-DE" sz="2400" dirty="0">
                <a:solidFill>
                  <a:srgbClr val="000000"/>
                </a:solidFill>
              </a:rPr>
              <a:t> Fran</a:t>
            </a:r>
            <a:r>
              <a:rPr lang="en-US" altLang="de-DE" sz="2400" dirty="0" err="1">
                <a:solidFill>
                  <a:srgbClr val="000000"/>
                </a:solidFill>
                <a:cs typeface="Times New Roman" pitchFamily="18" charset="0"/>
              </a:rPr>
              <a:t>çois</a:t>
            </a:r>
            <a:r>
              <a:rPr lang="en-US" altLang="de-DE" sz="2400" dirty="0">
                <a:solidFill>
                  <a:srgbClr val="000000"/>
                </a:solidFill>
                <a:cs typeface="Times New Roman" pitchFamily="18" charset="0"/>
              </a:rPr>
              <a:t> Quesnay (1694-1774) </a:t>
            </a:r>
            <a:r>
              <a:rPr lang="en-US" altLang="de-DE" sz="2400" dirty="0" err="1">
                <a:solidFill>
                  <a:srgbClr val="000000"/>
                </a:solidFill>
                <a:cs typeface="Times New Roman" pitchFamily="18" charset="0"/>
              </a:rPr>
              <a:t>verglich</a:t>
            </a:r>
            <a:r>
              <a:rPr lang="en-US" altLang="de-DE" sz="2400" dirty="0">
                <a:solidFill>
                  <a:srgbClr val="000000"/>
                </a:solidFill>
                <a:cs typeface="Times New Roman" pitchFamily="18" charset="0"/>
              </a:rPr>
              <a:t> die </a:t>
            </a:r>
            <a:r>
              <a:rPr lang="en-US" altLang="de-DE" sz="2400" dirty="0" err="1">
                <a:solidFill>
                  <a:srgbClr val="000000"/>
                </a:solidFill>
                <a:cs typeface="Times New Roman" pitchFamily="18" charset="0"/>
              </a:rPr>
              <a:t>wirtschaftlichen</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Zusammenhänge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mit</a:t>
            </a:r>
            <a:r>
              <a:rPr lang="en-US" altLang="de-DE" sz="2400" dirty="0">
                <a:solidFill>
                  <a:srgbClr val="000000"/>
                </a:solidFill>
                <a:cs typeface="Times New Roman" pitchFamily="18" charset="0"/>
              </a:rPr>
              <a:t> dem </a:t>
            </a:r>
            <a:r>
              <a:rPr lang="en-US" altLang="de-DE" sz="2400" dirty="0" err="1">
                <a:solidFill>
                  <a:srgbClr val="000000"/>
                </a:solidFill>
                <a:cs typeface="Times New Roman" pitchFamily="18" charset="0"/>
              </a:rPr>
              <a:t>Blutkreislauf</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stellte</a:t>
            </a:r>
            <a:r>
              <a:rPr lang="en-US" altLang="de-DE" sz="2400" dirty="0">
                <a:solidFill>
                  <a:srgbClr val="000000"/>
                </a:solidFill>
                <a:cs typeface="Times New Roman" pitchFamily="18" charset="0"/>
              </a:rPr>
              <a:t> dies in </a:t>
            </a:r>
            <a:r>
              <a:rPr lang="en-US" altLang="de-DE" sz="2400" dirty="0" err="1">
                <a:solidFill>
                  <a:srgbClr val="000000"/>
                </a:solidFill>
                <a:cs typeface="Times New Roman" pitchFamily="18" charset="0"/>
              </a:rPr>
              <a:t>seinem</a:t>
            </a:r>
            <a:r>
              <a:rPr lang="en-US" altLang="de-DE" sz="2400" dirty="0">
                <a:solidFill>
                  <a:srgbClr val="000000"/>
                </a:solidFill>
                <a:cs typeface="Times New Roman" pitchFamily="18" charset="0"/>
              </a:rPr>
              <a:t> Tableau </a:t>
            </a:r>
            <a:r>
              <a:rPr lang="en-US" altLang="de-DE" sz="2400" dirty="0" err="1">
                <a:solidFill>
                  <a:srgbClr val="000000"/>
                </a:solidFill>
                <a:cs typeface="Times New Roman" pitchFamily="18" charset="0"/>
              </a:rPr>
              <a:t>Economique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dar</a:t>
            </a:r>
            <a:r>
              <a:rPr lang="en-US" altLang="de-DE" sz="2400" dirty="0">
                <a:solidFill>
                  <a:srgbClr val="000000"/>
                </a:solidFill>
                <a:cs typeface="Times New Roman" pitchFamily="18" charset="0"/>
              </a:rPr>
              <a:t>.</a:t>
            </a:r>
          </a:p>
          <a:p>
            <a:pPr eaLnBrk="1" hangingPunct="1">
              <a:buClrTx/>
              <a:buFontTx/>
              <a:buNone/>
            </a:pPr>
            <a:endParaRPr lang="en-US" altLang="de-DE" sz="2400" dirty="0">
              <a:solidFill>
                <a:srgbClr val="000000"/>
              </a:solidFill>
              <a:cs typeface="Times New Roman" pitchFamily="18" charset="0"/>
            </a:endParaRPr>
          </a:p>
          <a:p>
            <a:pPr eaLnBrk="1" hangingPunct="1">
              <a:buClrTx/>
              <a:buFontTx/>
              <a:buNone/>
            </a:pPr>
            <a:r>
              <a:rPr lang="en-US" altLang="de-DE" sz="2400" dirty="0" err="1">
                <a:solidFill>
                  <a:srgbClr val="000000"/>
                </a:solidFill>
                <a:cs typeface="Times New Roman" pitchFamily="18" charset="0"/>
              </a:rPr>
              <a:t>Einteilung</a:t>
            </a:r>
            <a:r>
              <a:rPr lang="en-US" altLang="de-DE" sz="2400" dirty="0">
                <a:solidFill>
                  <a:srgbClr val="000000"/>
                </a:solidFill>
                <a:cs typeface="Times New Roman" pitchFamily="18" charset="0"/>
              </a:rPr>
              <a:t> der </a:t>
            </a:r>
            <a:r>
              <a:rPr lang="en-US" altLang="de-DE" sz="2400" dirty="0" err="1">
                <a:solidFill>
                  <a:srgbClr val="000000"/>
                </a:solidFill>
                <a:cs typeface="Times New Roman" pitchFamily="18" charset="0"/>
              </a:rPr>
              <a:t>Wirtschaftssubjekte</a:t>
            </a:r>
            <a:r>
              <a:rPr lang="en-US" altLang="de-DE" sz="2400" dirty="0">
                <a:solidFill>
                  <a:srgbClr val="000000"/>
                </a:solidFill>
                <a:cs typeface="Times New Roman" pitchFamily="18" charset="0"/>
              </a:rPr>
              <a:t> in </a:t>
            </a:r>
            <a:r>
              <a:rPr lang="en-US" altLang="de-DE" sz="2400" dirty="0" err="1">
                <a:solidFill>
                  <a:srgbClr val="000000"/>
                </a:solidFill>
                <a:cs typeface="Times New Roman" pitchFamily="18" charset="0"/>
              </a:rPr>
              <a:t>drei</a:t>
            </a:r>
            <a:r>
              <a:rPr lang="en-US" altLang="de-DE" sz="2400" dirty="0">
                <a:solidFill>
                  <a:srgbClr val="000000"/>
                </a:solidFill>
                <a:cs typeface="Times New Roman" pitchFamily="18" charset="0"/>
              </a:rPr>
              <a:t> Klassen</a:t>
            </a:r>
          </a:p>
          <a:p>
            <a:pPr eaLnBrk="1" hangingPunct="1">
              <a:buClrTx/>
              <a:buFontTx/>
              <a:buNone/>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productive (P):	</a:t>
            </a:r>
            <a:r>
              <a:rPr lang="en-US" altLang="de-DE" sz="2400" dirty="0" err="1">
                <a:solidFill>
                  <a:srgbClr val="000000"/>
                </a:solidFill>
                <a:cs typeface="Times New Roman" pitchFamily="18" charset="0"/>
              </a:rPr>
              <a:t>Landwirte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Pächter</a:t>
            </a:r>
            <a:endParaRPr lang="en-US" altLang="de-DE" sz="2400" dirty="0">
              <a:solidFill>
                <a:srgbClr val="000000"/>
              </a:solidFill>
              <a:cs typeface="Times New Roman" pitchFamily="18" charset="0"/>
            </a:endParaRP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propi</a:t>
            </a:r>
            <a:r>
              <a:rPr lang="en-US" altLang="de-DE" sz="2400" dirty="0" err="1">
                <a:solidFill>
                  <a:srgbClr val="000000"/>
                </a:solidFill>
              </a:rPr>
              <a:t>é</a:t>
            </a:r>
            <a:r>
              <a:rPr lang="en-US" altLang="de-DE" sz="2400" dirty="0" err="1">
                <a:solidFill>
                  <a:srgbClr val="000000"/>
                </a:solidFill>
                <a:cs typeface="Times New Roman" pitchFamily="18" charset="0"/>
              </a:rPr>
              <a:t>taire</a:t>
            </a:r>
            <a:r>
              <a:rPr lang="en-US" altLang="de-DE" sz="2400" dirty="0">
                <a:solidFill>
                  <a:srgbClr val="000000"/>
                </a:solidFill>
                <a:cs typeface="Times New Roman" pitchFamily="18" charset="0"/>
              </a:rPr>
              <a:t> (E):	</a:t>
            </a:r>
            <a:r>
              <a:rPr lang="en-US" altLang="de-DE" sz="2400" dirty="0" err="1">
                <a:solidFill>
                  <a:srgbClr val="000000"/>
                </a:solidFill>
                <a:cs typeface="Times New Roman" pitchFamily="18" charset="0"/>
              </a:rPr>
              <a:t>Adlige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Klerus</a:t>
            </a:r>
            <a:r>
              <a:rPr lang="en-US" altLang="de-DE" sz="2400" dirty="0">
                <a:solidFill>
                  <a:srgbClr val="000000"/>
                </a:solidFill>
                <a:cs typeface="Times New Roman" pitchFamily="18" charset="0"/>
              </a:rPr>
              <a:t> </a:t>
            </a: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stérile</a:t>
            </a:r>
            <a:r>
              <a:rPr lang="en-US" altLang="de-DE" sz="2400" dirty="0">
                <a:solidFill>
                  <a:srgbClr val="000000"/>
                </a:solidFill>
                <a:cs typeface="Times New Roman" pitchFamily="18" charset="0"/>
              </a:rPr>
              <a:t> (H):			</a:t>
            </a:r>
            <a:r>
              <a:rPr lang="en-US" altLang="de-DE" sz="2400" dirty="0" err="1">
                <a:solidFill>
                  <a:srgbClr val="000000"/>
                </a:solidFill>
                <a:cs typeface="Times New Roman" pitchFamily="18" charset="0"/>
              </a:rPr>
              <a:t>Händler</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Handwerker</a:t>
            </a:r>
            <a:r>
              <a:rPr lang="en-US" altLang="de-DE" sz="2400" dirty="0">
                <a:solidFill>
                  <a:srgbClr val="000000"/>
                </a:solidFill>
                <a:cs typeface="Times New Roman" pitchFamily="18" charset="0"/>
              </a:rPr>
              <a:t> u. ä.</a:t>
            </a:r>
          </a:p>
        </p:txBody>
      </p:sp>
      <p:sp>
        <p:nvSpPr>
          <p:cNvPr id="4" name="Rechteck 3">
            <a:extLst>
              <a:ext uri="{FF2B5EF4-FFF2-40B4-BE49-F238E27FC236}">
                <a16:creationId xmlns:a16="http://schemas.microsoft.com/office/drawing/2014/main" id="{A6525F3B-83B8-4501-972D-D4F7D777CC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ChangeArrowheads="1"/>
          </p:cNvSpPr>
          <p:nvPr/>
        </p:nvSpPr>
        <p:spPr bwMode="auto">
          <a:xfrm>
            <a:off x="856891" y="172077"/>
            <a:ext cx="10391955"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Darstellungsformen wirtschaftlicher Verflechtungen</a:t>
            </a:r>
          </a:p>
        </p:txBody>
      </p:sp>
      <p:graphicFrame>
        <p:nvGraphicFramePr>
          <p:cNvPr id="276483" name="Group 3"/>
          <p:cNvGraphicFramePr>
            <a:graphicFrameLocks noGrp="1"/>
          </p:cNvGraphicFramePr>
          <p:nvPr/>
        </p:nvGraphicFramePr>
        <p:xfrm>
          <a:off x="8759825"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493" name="Group 13"/>
          <p:cNvGraphicFramePr>
            <a:graphicFrameLocks noGrp="1"/>
          </p:cNvGraphicFramePr>
          <p:nvPr/>
        </p:nvGraphicFramePr>
        <p:xfrm>
          <a:off x="458311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503" name="Group 23"/>
          <p:cNvGraphicFramePr>
            <a:graphicFrameLocks noGrp="1"/>
          </p:cNvGraphicFramePr>
          <p:nvPr/>
        </p:nvGraphicFramePr>
        <p:xfrm>
          <a:off x="665956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50" name="Text Box 33"/>
          <p:cNvSpPr txBox="1">
            <a:spLocks noChangeArrowheads="1"/>
          </p:cNvSpPr>
          <p:nvPr/>
        </p:nvSpPr>
        <p:spPr bwMode="auto">
          <a:xfrm>
            <a:off x="1682751" y="1649413"/>
            <a:ext cx="175736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Kontenform:</a:t>
            </a:r>
          </a:p>
        </p:txBody>
      </p:sp>
      <p:sp>
        <p:nvSpPr>
          <p:cNvPr id="34851" name="Text Box 34"/>
          <p:cNvSpPr txBox="1">
            <a:spLocks noChangeArrowheads="1"/>
          </p:cNvSpPr>
          <p:nvPr/>
        </p:nvSpPr>
        <p:spPr bwMode="auto">
          <a:xfrm>
            <a:off x="1703388" y="3476625"/>
            <a:ext cx="16891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Matrixform:</a:t>
            </a:r>
          </a:p>
        </p:txBody>
      </p:sp>
      <p:graphicFrame>
        <p:nvGraphicFramePr>
          <p:cNvPr id="276515" name="Group 35"/>
          <p:cNvGraphicFramePr>
            <a:graphicFrameLocks noGrp="1"/>
          </p:cNvGraphicFramePr>
          <p:nvPr/>
        </p:nvGraphicFramePr>
        <p:xfrm>
          <a:off x="6486525" y="2917825"/>
          <a:ext cx="2057400" cy="1685924"/>
        </p:xfrm>
        <a:graphic>
          <a:graphicData uri="http://schemas.openxmlformats.org/drawingml/2006/table">
            <a:tbl>
              <a:tblPr/>
              <a:tblGrid>
                <a:gridCol w="514350">
                  <a:extLst>
                    <a:ext uri="{9D8B030D-6E8A-4147-A177-3AD203B41FA5}">
                      <a16:colId xmlns:a16="http://schemas.microsoft.com/office/drawing/2014/main" val="20000"/>
                    </a:ext>
                  </a:extLst>
                </a:gridCol>
                <a:gridCol w="514350">
                  <a:extLst>
                    <a:ext uri="{9D8B030D-6E8A-4147-A177-3AD203B41FA5}">
                      <a16:colId xmlns:a16="http://schemas.microsoft.com/office/drawing/2014/main" val="20001"/>
                    </a:ext>
                  </a:extLst>
                </a:gridCol>
                <a:gridCol w="5143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tblGrid>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4879" name="Text Box 62"/>
          <p:cNvSpPr txBox="1">
            <a:spLocks noChangeArrowheads="1"/>
          </p:cNvSpPr>
          <p:nvPr/>
        </p:nvSpPr>
        <p:spPr bwMode="auto">
          <a:xfrm>
            <a:off x="1703388" y="5203825"/>
            <a:ext cx="218916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Grafische Form:</a:t>
            </a:r>
          </a:p>
        </p:txBody>
      </p:sp>
      <p:sp>
        <p:nvSpPr>
          <p:cNvPr id="34880" name="Text Box 63"/>
          <p:cNvSpPr txBox="1">
            <a:spLocks noChangeArrowheads="1"/>
          </p:cNvSpPr>
          <p:nvPr/>
        </p:nvSpPr>
        <p:spPr bwMode="auto">
          <a:xfrm>
            <a:off x="6813749" y="4652963"/>
            <a:ext cx="3540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t>P</a:t>
            </a:r>
          </a:p>
        </p:txBody>
      </p:sp>
      <p:sp>
        <p:nvSpPr>
          <p:cNvPr id="34881" name="Text Box 64"/>
          <p:cNvSpPr txBox="1">
            <a:spLocks noChangeArrowheads="1"/>
          </p:cNvSpPr>
          <p:nvPr/>
        </p:nvSpPr>
        <p:spPr bwMode="auto">
          <a:xfrm>
            <a:off x="5898148" y="5734051"/>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4882" name="Text Box 65"/>
          <p:cNvSpPr txBox="1">
            <a:spLocks noChangeArrowheads="1"/>
          </p:cNvSpPr>
          <p:nvPr/>
        </p:nvSpPr>
        <p:spPr bwMode="auto">
          <a:xfrm>
            <a:off x="7966274" y="5734051"/>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4883" name="Line 66"/>
          <p:cNvSpPr>
            <a:spLocks noChangeShapeType="1"/>
          </p:cNvSpPr>
          <p:nvPr/>
        </p:nvSpPr>
        <p:spPr bwMode="auto">
          <a:xfrm flipV="1">
            <a:off x="6094611" y="5013325"/>
            <a:ext cx="64770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4" name="Line 67"/>
          <p:cNvSpPr>
            <a:spLocks noChangeShapeType="1"/>
          </p:cNvSpPr>
          <p:nvPr/>
        </p:nvSpPr>
        <p:spPr bwMode="auto">
          <a:xfrm flipH="1">
            <a:off x="6237486" y="5084764"/>
            <a:ext cx="647700"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5" name="Line 68"/>
          <p:cNvSpPr>
            <a:spLocks noChangeShapeType="1"/>
          </p:cNvSpPr>
          <p:nvPr/>
        </p:nvSpPr>
        <p:spPr bwMode="auto">
          <a:xfrm>
            <a:off x="6258510" y="6021388"/>
            <a:ext cx="16573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6" name="Line 69"/>
          <p:cNvSpPr>
            <a:spLocks noChangeShapeType="1"/>
          </p:cNvSpPr>
          <p:nvPr/>
        </p:nvSpPr>
        <p:spPr bwMode="auto">
          <a:xfrm flipH="1">
            <a:off x="6258511" y="5876925"/>
            <a:ext cx="1584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7" name="Line 70"/>
          <p:cNvSpPr>
            <a:spLocks noChangeShapeType="1"/>
          </p:cNvSpPr>
          <p:nvPr/>
        </p:nvSpPr>
        <p:spPr bwMode="auto">
          <a:xfrm flipH="1" flipV="1">
            <a:off x="7174112" y="5084764"/>
            <a:ext cx="792163"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8" name="Line 71"/>
          <p:cNvSpPr>
            <a:spLocks noChangeShapeType="1"/>
          </p:cNvSpPr>
          <p:nvPr/>
        </p:nvSpPr>
        <p:spPr bwMode="auto">
          <a:xfrm>
            <a:off x="7318574" y="5013325"/>
            <a:ext cx="7921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 name="Rechteck 18">
            <a:extLst>
              <a:ext uri="{FF2B5EF4-FFF2-40B4-BE49-F238E27FC236}">
                <a16:creationId xmlns:a16="http://schemas.microsoft.com/office/drawing/2014/main" id="{4D1DAAE1-694A-490A-99A7-FDDD56EC8E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ChangeArrowheads="1"/>
          </p:cNvSpPr>
          <p:nvPr/>
        </p:nvSpPr>
        <p:spPr bwMode="auto">
          <a:xfrm>
            <a:off x="2542478" y="191243"/>
            <a:ext cx="76125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Darstellung wirtschaftlicher Verflechtungen Beispiel</a:t>
            </a:r>
          </a:p>
        </p:txBody>
      </p:sp>
      <p:sp>
        <p:nvSpPr>
          <p:cNvPr id="34820" name="Text Box 3"/>
          <p:cNvSpPr txBox="1">
            <a:spLocks noChangeArrowheads="1"/>
          </p:cNvSpPr>
          <p:nvPr/>
        </p:nvSpPr>
        <p:spPr bwMode="auto">
          <a:xfrm>
            <a:off x="248817" y="423166"/>
            <a:ext cx="9109075"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2400" dirty="0">
              <a:solidFill>
                <a:srgbClr val="000000"/>
              </a:solidFill>
            </a:endParaRPr>
          </a:p>
          <a:p>
            <a:pPr marL="0" indent="0" eaLnBrk="1" hangingPunct="1">
              <a:buSzPct val="100000"/>
              <a:defRPr/>
            </a:pPr>
            <a:r>
              <a:rPr lang="de-DE" sz="2400" dirty="0">
                <a:solidFill>
                  <a:srgbClr val="000000"/>
                </a:solidFill>
              </a:rPr>
              <a:t>Ausgangslage: P hat Güter im Gegenwert von 5GE produziert</a:t>
            </a:r>
          </a:p>
          <a:p>
            <a:pPr eaLnBrk="1" hangingPunct="1">
              <a:buSzPct val="100000"/>
              <a:buFontTx/>
              <a:buAutoNum type="arabicPeriod"/>
              <a:defRPr/>
            </a:pPr>
            <a:endParaRPr lang="de-DE" sz="2400" dirty="0">
              <a:solidFill>
                <a:srgbClr val="000000"/>
              </a:solidFill>
            </a:endParaRPr>
          </a:p>
          <a:p>
            <a:pPr eaLnBrk="1" hangingPunct="1">
              <a:buSzPct val="100000"/>
              <a:buFontTx/>
              <a:buAutoNum type="arabicPeriod"/>
              <a:defRPr/>
            </a:pPr>
            <a:r>
              <a:rPr lang="de-DE" sz="2400" dirty="0">
                <a:solidFill>
                  <a:srgbClr val="000000"/>
                </a:solidFill>
              </a:rPr>
              <a:t>Für den Eigenverbrauch benötigt P 2GE</a:t>
            </a:r>
          </a:p>
          <a:p>
            <a:pPr eaLnBrk="1" hangingPunct="1">
              <a:buSzPct val="100000"/>
              <a:buFontTx/>
              <a:buAutoNum type="arabicPeriod"/>
              <a:defRPr/>
            </a:pPr>
            <a:r>
              <a:rPr lang="de-DE" sz="2400" dirty="0">
                <a:solidFill>
                  <a:srgbClr val="000000"/>
                </a:solidFill>
              </a:rPr>
              <a:t>Für den Erwerb von Handelserzeugnissen verwendet P 1GE</a:t>
            </a:r>
          </a:p>
          <a:p>
            <a:pPr eaLnBrk="1" hangingPunct="1">
              <a:buSzPct val="100000"/>
              <a:buFontTx/>
              <a:buAutoNum type="arabicPeriod"/>
              <a:defRPr/>
            </a:pPr>
            <a:r>
              <a:rPr lang="de-DE" sz="2400" dirty="0">
                <a:solidFill>
                  <a:srgbClr val="000000"/>
                </a:solidFill>
              </a:rPr>
              <a:t>An Pacht entrichtet P 2GE</a:t>
            </a:r>
          </a:p>
          <a:p>
            <a:pPr eaLnBrk="1" hangingPunct="1">
              <a:buSzPct val="100000"/>
              <a:buFontTx/>
              <a:buAutoNum type="arabicPeriod"/>
              <a:defRPr/>
            </a:pPr>
            <a:r>
              <a:rPr lang="de-DE" sz="2400" dirty="0">
                <a:solidFill>
                  <a:srgbClr val="000000"/>
                </a:solidFill>
              </a:rPr>
              <a:t>E gibt 1 GE für Nahrungsmittel aus</a:t>
            </a:r>
          </a:p>
          <a:p>
            <a:pPr eaLnBrk="1" hangingPunct="1">
              <a:buSzPct val="100000"/>
              <a:buFontTx/>
              <a:buAutoNum type="arabicPeriod"/>
              <a:defRPr/>
            </a:pPr>
            <a:r>
              <a:rPr lang="de-DE" sz="2400" dirty="0">
                <a:solidFill>
                  <a:srgbClr val="000000"/>
                </a:solidFill>
              </a:rPr>
              <a:t>H gibt 2 GE für Nahrungsmittel aus</a:t>
            </a:r>
          </a:p>
          <a:p>
            <a:pPr eaLnBrk="1" hangingPunct="1">
              <a:buSzPct val="100000"/>
              <a:defRPr/>
            </a:pPr>
            <a:endParaRPr lang="de-DE" sz="2400" dirty="0">
              <a:solidFill>
                <a:srgbClr val="000000"/>
              </a:solidFill>
            </a:endParaRPr>
          </a:p>
          <a:p>
            <a:pPr eaLnBrk="1" hangingPunct="1">
              <a:buSzPct val="100000"/>
              <a:defRPr/>
            </a:pPr>
            <a:r>
              <a:rPr lang="de-DE" sz="2400" dirty="0">
                <a:solidFill>
                  <a:srgbClr val="000000"/>
                </a:solidFill>
              </a:rPr>
              <a:t>Stellen Sie die Verflechtungen in Konten-, Matrix und Kreislaufform</a:t>
            </a:r>
          </a:p>
          <a:p>
            <a:pPr eaLnBrk="1" hangingPunct="1">
              <a:buSzPct val="100000"/>
              <a:defRPr/>
            </a:pPr>
            <a:r>
              <a:rPr lang="de-DE" sz="2400" dirty="0">
                <a:solidFill>
                  <a:srgbClr val="000000"/>
                </a:solidFill>
              </a:rPr>
              <a:t>dar. Welche Annahme ist dabei zu treffen? </a:t>
            </a:r>
          </a:p>
          <a:p>
            <a:pPr eaLnBrk="1" hangingPunct="1">
              <a:buSzPct val="100000"/>
              <a:defRPr/>
            </a:pPr>
            <a:endParaRPr lang="de-DE" sz="2400" dirty="0">
              <a:solidFill>
                <a:srgbClr val="000000"/>
              </a:solidFill>
            </a:endParaRPr>
          </a:p>
        </p:txBody>
      </p:sp>
      <p:sp>
        <p:nvSpPr>
          <p:cNvPr id="4" name="Rechteck 3">
            <a:extLst>
              <a:ext uri="{FF2B5EF4-FFF2-40B4-BE49-F238E27FC236}">
                <a16:creationId xmlns:a16="http://schemas.microsoft.com/office/drawing/2014/main" id="{520235E1-5603-4FD0-A387-519800CEAB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ChangeArrowheads="1"/>
          </p:cNvSpPr>
          <p:nvPr/>
        </p:nvSpPr>
        <p:spPr bwMode="auto">
          <a:xfrm>
            <a:off x="5087938" y="210210"/>
            <a:ext cx="20046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Kontenform</a:t>
            </a:r>
          </a:p>
        </p:txBody>
      </p:sp>
      <p:graphicFrame>
        <p:nvGraphicFramePr>
          <p:cNvPr id="262276" name="Group 132"/>
          <p:cNvGraphicFramePr>
            <a:graphicFrameLocks noGrp="1"/>
          </p:cNvGraphicFramePr>
          <p:nvPr/>
        </p:nvGraphicFramePr>
        <p:xfrm>
          <a:off x="387566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41" name="Group 97"/>
          <p:cNvGraphicFramePr>
            <a:graphicFrameLocks noGrp="1"/>
          </p:cNvGraphicFramePr>
          <p:nvPr/>
        </p:nvGraphicFramePr>
        <p:xfrm>
          <a:off x="113881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74" name="Group 130"/>
          <p:cNvGraphicFramePr>
            <a:graphicFrameLocks noGrp="1"/>
          </p:cNvGraphicFramePr>
          <p:nvPr/>
        </p:nvGraphicFramePr>
        <p:xfrm>
          <a:off x="6561717" y="1989139"/>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5" name="Rechteck 44">
            <a:extLst>
              <a:ext uri="{FF2B5EF4-FFF2-40B4-BE49-F238E27FC236}">
                <a16:creationId xmlns:a16="http://schemas.microsoft.com/office/drawing/2014/main" id="{BAD41F5C-8C03-42A8-B62B-9CB1E43C1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a:latin typeface="Times New Roman" panose="02020603050405020304" pitchFamily="18" charset="0"/>
                <a:cs typeface="Times New Roman" panose="02020603050405020304" pitchFamily="18" charset="0"/>
              </a:rPr>
              <a:t>Wintersemester 2023</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Matrixform</a:t>
            </a:r>
          </a:p>
        </p:txBody>
      </p:sp>
      <p:graphicFrame>
        <p:nvGraphicFramePr>
          <p:cNvPr id="264341" name="Group 149"/>
          <p:cNvGraphicFramePr>
            <a:graphicFrameLocks noGrp="1"/>
          </p:cNvGraphicFramePr>
          <p:nvPr/>
        </p:nvGraphicFramePr>
        <p:xfrm>
          <a:off x="672807" y="1125539"/>
          <a:ext cx="5975350" cy="4679951"/>
        </p:xfrm>
        <a:graphic>
          <a:graphicData uri="http://schemas.openxmlformats.org/drawingml/2006/table">
            <a:tbl>
              <a:tblPr/>
              <a:tblGrid>
                <a:gridCol w="1495425">
                  <a:extLst>
                    <a:ext uri="{9D8B030D-6E8A-4147-A177-3AD203B41FA5}">
                      <a16:colId xmlns:a16="http://schemas.microsoft.com/office/drawing/2014/main" val="20000"/>
                    </a:ext>
                  </a:extLst>
                </a:gridCol>
                <a:gridCol w="1492250">
                  <a:extLst>
                    <a:ext uri="{9D8B030D-6E8A-4147-A177-3AD203B41FA5}">
                      <a16:colId xmlns:a16="http://schemas.microsoft.com/office/drawing/2014/main" val="20001"/>
                    </a:ext>
                  </a:extLst>
                </a:gridCol>
                <a:gridCol w="1495425">
                  <a:extLst>
                    <a:ext uri="{9D8B030D-6E8A-4147-A177-3AD203B41FA5}">
                      <a16:colId xmlns:a16="http://schemas.microsoft.com/office/drawing/2014/main" val="20002"/>
                    </a:ext>
                  </a:extLst>
                </a:gridCol>
                <a:gridCol w="1492250">
                  <a:extLst>
                    <a:ext uri="{9D8B030D-6E8A-4147-A177-3AD203B41FA5}">
                      <a16:colId xmlns:a16="http://schemas.microsoft.com/office/drawing/2014/main" val="20003"/>
                    </a:ext>
                  </a:extLst>
                </a:gridCol>
              </a:tblGrid>
              <a:tr h="186372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Ein/Aus</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9800">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1" name="Rechteck 20">
            <a:extLst>
              <a:ext uri="{FF2B5EF4-FFF2-40B4-BE49-F238E27FC236}">
                <a16:creationId xmlns:a16="http://schemas.microsoft.com/office/drawing/2014/main" id="{146C98BE-77F8-4006-B6F8-329B8E2E00A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Grafische Form</a:t>
            </a:r>
          </a:p>
        </p:txBody>
      </p:sp>
      <p:sp>
        <p:nvSpPr>
          <p:cNvPr id="38916" name="Text Box 3"/>
          <p:cNvSpPr txBox="1">
            <a:spLocks noChangeArrowheads="1"/>
          </p:cNvSpPr>
          <p:nvPr/>
        </p:nvSpPr>
        <p:spPr bwMode="auto">
          <a:xfrm>
            <a:off x="3222486" y="1982211"/>
            <a:ext cx="35401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P</a:t>
            </a:r>
          </a:p>
        </p:txBody>
      </p:sp>
      <p:sp>
        <p:nvSpPr>
          <p:cNvPr id="38917" name="Text Box 4"/>
          <p:cNvSpPr txBox="1">
            <a:spLocks noChangeArrowheads="1"/>
          </p:cNvSpPr>
          <p:nvPr/>
        </p:nvSpPr>
        <p:spPr bwMode="auto">
          <a:xfrm>
            <a:off x="5383073" y="5077837"/>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8918" name="Text Box 5"/>
          <p:cNvSpPr txBox="1">
            <a:spLocks noChangeArrowheads="1"/>
          </p:cNvSpPr>
          <p:nvPr/>
        </p:nvSpPr>
        <p:spPr bwMode="auto">
          <a:xfrm>
            <a:off x="1063485" y="5150862"/>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7" name="Rechteck 36">
            <a:extLst>
              <a:ext uri="{FF2B5EF4-FFF2-40B4-BE49-F238E27FC236}">
                <a16:creationId xmlns:a16="http://schemas.microsoft.com/office/drawing/2014/main" id="{548BF1E0-A013-4F94-8FCB-8AD5CAF559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602104" y="195739"/>
            <a:ext cx="5845573"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177" b="1" dirty="0">
                <a:solidFill>
                  <a:srgbClr val="000000"/>
                </a:solidFill>
              </a:rPr>
              <a:t>Der moderne Wirtschaftskreislauf – allgemein</a:t>
            </a:r>
          </a:p>
        </p:txBody>
      </p:sp>
      <p:sp>
        <p:nvSpPr>
          <p:cNvPr id="6" name="Text Box 3"/>
          <p:cNvSpPr txBox="1">
            <a:spLocks noChangeArrowheads="1"/>
          </p:cNvSpPr>
          <p:nvPr/>
        </p:nvSpPr>
        <p:spPr bwMode="auto">
          <a:xfrm>
            <a:off x="397108" y="742667"/>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r>
              <a:rPr lang="de-DE" sz="2177" dirty="0">
                <a:solidFill>
                  <a:srgbClr val="000000"/>
                </a:solidFill>
              </a:rPr>
              <a:t>Bildung von </a:t>
            </a:r>
            <a:r>
              <a:rPr lang="de-DE" sz="2177" b="1" dirty="0">
                <a:solidFill>
                  <a:srgbClr val="000000"/>
                </a:solidFill>
              </a:rPr>
              <a:t>vier Sektoren</a:t>
            </a:r>
            <a:r>
              <a:rPr lang="de-DE" sz="2177" dirty="0">
                <a:solidFill>
                  <a:srgbClr val="000000"/>
                </a:solidFill>
              </a:rPr>
              <a:t>:</a:t>
            </a:r>
          </a:p>
          <a:p>
            <a:pPr eaLnBrk="1" hangingPunct="1">
              <a:buSzPct val="100000"/>
              <a:defRPr/>
            </a:pPr>
            <a:r>
              <a:rPr lang="de-DE" sz="2177" dirty="0">
                <a:solidFill>
                  <a:srgbClr val="000000"/>
                </a:solidFill>
              </a:rPr>
              <a:t>		Haushalte (H), Staat (S), Unternehmen (U), Ausland (A)</a:t>
            </a:r>
          </a:p>
        </p:txBody>
      </p:sp>
      <p:sp>
        <p:nvSpPr>
          <p:cNvPr id="5" name="Text Box 3"/>
          <p:cNvSpPr txBox="1">
            <a:spLocks noChangeArrowheads="1"/>
          </p:cNvSpPr>
          <p:nvPr/>
        </p:nvSpPr>
        <p:spPr bwMode="auto">
          <a:xfrm>
            <a:off x="318358" y="1400481"/>
            <a:ext cx="11559364"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endParaRPr lang="de-DE" sz="2177" dirty="0">
              <a:solidFill>
                <a:srgbClr val="000000"/>
              </a:solidFill>
            </a:endParaRPr>
          </a:p>
          <a:p>
            <a:pPr eaLnBrk="1" hangingPunct="1">
              <a:buSzPct val="100000"/>
              <a:buFontTx/>
              <a:buChar char="•"/>
              <a:defRPr/>
            </a:pPr>
            <a:r>
              <a:rPr lang="de-DE" sz="2177" dirty="0">
                <a:solidFill>
                  <a:srgbClr val="000000"/>
                </a:solidFill>
              </a:rPr>
              <a:t>Der Wirtschaftskreislauf wird über den Pol der </a:t>
            </a:r>
            <a:r>
              <a:rPr lang="de-DE" sz="2177" b="1" dirty="0">
                <a:solidFill>
                  <a:srgbClr val="000000"/>
                </a:solidFill>
              </a:rPr>
              <a:t>Vermögensveränderung</a:t>
            </a:r>
            <a:r>
              <a:rPr lang="de-DE" sz="2177" dirty="0">
                <a:solidFill>
                  <a:srgbClr val="000000"/>
                </a:solidFill>
              </a:rPr>
              <a:t> (VÄ) geschlossen. Über diesen laufen die Ersparnisse und Investitionen der Sektoren bzw. die Forderungen oder Verbindlichkeiten gegenüber dem Ausland.</a:t>
            </a:r>
          </a:p>
          <a:p>
            <a:pPr eaLnBrk="1" hangingPunct="1">
              <a:buSzPct val="100000"/>
              <a:buFontTx/>
              <a:buChar char="•"/>
              <a:defRPr/>
            </a:pPr>
            <a:endParaRPr lang="de-DE" sz="2177" dirty="0">
              <a:solidFill>
                <a:srgbClr val="000000"/>
              </a:solidFill>
            </a:endParaRPr>
          </a:p>
        </p:txBody>
      </p:sp>
      <p:sp>
        <p:nvSpPr>
          <p:cNvPr id="7" name="Text Box 3"/>
          <p:cNvSpPr txBox="1">
            <a:spLocks noChangeArrowheads="1"/>
          </p:cNvSpPr>
          <p:nvPr/>
        </p:nvSpPr>
        <p:spPr bwMode="auto">
          <a:xfrm>
            <a:off x="318358" y="2642609"/>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Die Pfeile repräsentieren die Geldströme zwischen den Polen</a:t>
            </a:r>
          </a:p>
          <a:p>
            <a:pPr eaLnBrk="1" hangingPunct="1">
              <a:buSzPct val="100000"/>
              <a:buFontTx/>
              <a:buChar char="•"/>
              <a:defRPr/>
            </a:pPr>
            <a:endParaRPr lang="de-DE" sz="2177" dirty="0">
              <a:solidFill>
                <a:srgbClr val="000000"/>
              </a:solidFill>
            </a:endParaRPr>
          </a:p>
        </p:txBody>
      </p:sp>
      <p:sp>
        <p:nvSpPr>
          <p:cNvPr id="8" name="Text Box 3"/>
          <p:cNvSpPr txBox="1">
            <a:spLocks noChangeArrowheads="1"/>
          </p:cNvSpPr>
          <p:nvPr/>
        </p:nvSpPr>
        <p:spPr bwMode="auto">
          <a:xfrm>
            <a:off x="318358" y="3398405"/>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Ein Wirtschaftskreislauf gilt als geschlossen, wenn an jedem Pol die Summe der Zuflüsse der Summe der Abflüsse entspricht (Kreislaufaxiom!).</a:t>
            </a:r>
          </a:p>
        </p:txBody>
      </p:sp>
      <p:sp>
        <p:nvSpPr>
          <p:cNvPr id="9" name="Text Box 3"/>
          <p:cNvSpPr txBox="1">
            <a:spLocks noChangeArrowheads="1"/>
          </p:cNvSpPr>
          <p:nvPr/>
        </p:nvSpPr>
        <p:spPr bwMode="auto">
          <a:xfrm>
            <a:off x="318358" y="4800248"/>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defRPr/>
            </a:pPr>
            <a:r>
              <a:rPr lang="de-DE" sz="2177" dirty="0">
                <a:solidFill>
                  <a:srgbClr val="000000"/>
                </a:solidFill>
                <a:cs typeface="Times New Roman" pitchFamily="18" charset="0"/>
              </a:rPr>
              <a:t>	→ d.h. alle relevanten Ströme sind berücksichtigt.</a:t>
            </a:r>
            <a:r>
              <a:rPr lang="de-DE" sz="2177" dirty="0">
                <a:solidFill>
                  <a:srgbClr val="000000"/>
                </a:solidFill>
              </a:rPr>
              <a:t>  </a:t>
            </a:r>
          </a:p>
        </p:txBody>
      </p:sp>
      <p:sp>
        <p:nvSpPr>
          <p:cNvPr id="10" name="Rechteck 9">
            <a:extLst>
              <a:ext uri="{FF2B5EF4-FFF2-40B4-BE49-F238E27FC236}">
                <a16:creationId xmlns:a16="http://schemas.microsoft.com/office/drawing/2014/main" id="{3202247B-0684-4A65-8E35-9F5A555E72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9021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741219" y="-24635"/>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3" name="Rechteck 2">
            <a:extLst>
              <a:ext uri="{FF2B5EF4-FFF2-40B4-BE49-F238E27FC236}">
                <a16:creationId xmlns:a16="http://schemas.microsoft.com/office/drawing/2014/main" id="{6BF04D69-95CC-4722-83AA-1EEFD52A40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465649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82835" y="101102"/>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2" name="Textfeld 1"/>
          <p:cNvSpPr txBox="1"/>
          <p:nvPr/>
        </p:nvSpPr>
        <p:spPr>
          <a:xfrm>
            <a:off x="741219" y="3338946"/>
            <a:ext cx="328936" cy="369332"/>
          </a:xfrm>
          <a:prstGeom prst="rect">
            <a:avLst/>
          </a:prstGeom>
          <a:noFill/>
        </p:spPr>
        <p:txBody>
          <a:bodyPr wrap="none" rtlCol="0">
            <a:spAutoFit/>
          </a:bodyPr>
          <a:lstStyle/>
          <a:p>
            <a:r>
              <a:rPr lang="de-DE" dirty="0"/>
              <a:t>H</a:t>
            </a:r>
          </a:p>
        </p:txBody>
      </p:sp>
      <p:sp>
        <p:nvSpPr>
          <p:cNvPr id="4" name="Textfeld 3"/>
          <p:cNvSpPr txBox="1"/>
          <p:nvPr/>
        </p:nvSpPr>
        <p:spPr>
          <a:xfrm>
            <a:off x="5313218" y="3338946"/>
            <a:ext cx="328936" cy="369332"/>
          </a:xfrm>
          <a:prstGeom prst="rect">
            <a:avLst/>
          </a:prstGeom>
          <a:noFill/>
        </p:spPr>
        <p:txBody>
          <a:bodyPr wrap="none" rtlCol="0">
            <a:spAutoFit/>
          </a:bodyPr>
          <a:lstStyle/>
          <a:p>
            <a:r>
              <a:rPr lang="de-DE" dirty="0"/>
              <a:t>U</a:t>
            </a:r>
          </a:p>
        </p:txBody>
      </p:sp>
      <p:sp>
        <p:nvSpPr>
          <p:cNvPr id="5" name="Textfeld 4"/>
          <p:cNvSpPr txBox="1"/>
          <p:nvPr/>
        </p:nvSpPr>
        <p:spPr>
          <a:xfrm>
            <a:off x="7409186" y="19292"/>
            <a:ext cx="4692759" cy="459228"/>
          </a:xfrm>
          <a:prstGeom prst="rect">
            <a:avLst/>
          </a:prstGeom>
          <a:noFill/>
        </p:spPr>
        <p:txBody>
          <a:bodyPr wrap="square" rtlCol="0">
            <a:noAutofit/>
          </a:bodyPr>
          <a:lstStyle/>
          <a:p>
            <a:r>
              <a:rPr lang="de-DE" sz="1400" dirty="0"/>
              <a:t>C</a:t>
            </a:r>
            <a:r>
              <a:rPr lang="de-DE" sz="1400" baseline="-25000" dirty="0"/>
              <a:t>H</a:t>
            </a:r>
            <a:r>
              <a:rPr lang="de-DE" sz="1400" dirty="0"/>
              <a:t>: Konsum der Haushalte (Kauf von einem Stuhl bei einem Unternehmen) </a:t>
            </a:r>
            <a:endParaRPr lang="de-DE" sz="1400" baseline="-25000" dirty="0"/>
          </a:p>
        </p:txBody>
      </p:sp>
      <p:cxnSp>
        <p:nvCxnSpPr>
          <p:cNvPr id="6" name="Gerade Verbindung mit Pfeil 5"/>
          <p:cNvCxnSpPr/>
          <p:nvPr/>
        </p:nvCxnSpPr>
        <p:spPr>
          <a:xfrm>
            <a:off x="1070155" y="3579031"/>
            <a:ext cx="42430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hteck 7"/>
          <p:cNvSpPr/>
          <p:nvPr/>
        </p:nvSpPr>
        <p:spPr>
          <a:xfrm>
            <a:off x="1399091" y="3530540"/>
            <a:ext cx="404278" cy="369332"/>
          </a:xfrm>
          <a:prstGeom prst="rect">
            <a:avLst/>
          </a:prstGeom>
        </p:spPr>
        <p:txBody>
          <a:bodyPr wrap="none">
            <a:spAutoFit/>
          </a:bodyPr>
          <a:lstStyle/>
          <a:p>
            <a:r>
              <a:rPr lang="de-DE" dirty="0"/>
              <a:t>C</a:t>
            </a:r>
            <a:r>
              <a:rPr lang="de-DE" baseline="-25000" dirty="0"/>
              <a:t>H</a:t>
            </a:r>
            <a:endParaRPr lang="de-DE" dirty="0"/>
          </a:p>
        </p:txBody>
      </p:sp>
      <p:sp>
        <p:nvSpPr>
          <p:cNvPr id="10" name="Textfeld 9"/>
          <p:cNvSpPr txBox="1"/>
          <p:nvPr/>
        </p:nvSpPr>
        <p:spPr>
          <a:xfrm>
            <a:off x="7409187" y="438341"/>
            <a:ext cx="4692759" cy="459228"/>
          </a:xfrm>
          <a:prstGeom prst="rect">
            <a:avLst/>
          </a:prstGeom>
          <a:noFill/>
        </p:spPr>
        <p:txBody>
          <a:bodyPr wrap="square" rtlCol="0">
            <a:noAutofit/>
          </a:bodyPr>
          <a:lstStyle/>
          <a:p>
            <a:r>
              <a:rPr lang="de-DE" sz="1400" dirty="0"/>
              <a:t>Y</a:t>
            </a:r>
            <a:r>
              <a:rPr lang="de-DE" sz="1400" baseline="-25000" dirty="0"/>
              <a:t>H/U</a:t>
            </a:r>
            <a:r>
              <a:rPr lang="de-DE" sz="1400" dirty="0"/>
              <a:t>: Die Unternehmen zahlen den Haushalten Löhne</a:t>
            </a:r>
            <a:endParaRPr lang="de-DE" sz="1400" baseline="-25000" dirty="0"/>
          </a:p>
        </p:txBody>
      </p:sp>
      <p:cxnSp>
        <p:nvCxnSpPr>
          <p:cNvPr id="11" name="Gerade Verbindung mit Pfeil 10"/>
          <p:cNvCxnSpPr/>
          <p:nvPr/>
        </p:nvCxnSpPr>
        <p:spPr>
          <a:xfrm flipH="1" flipV="1">
            <a:off x="1011382" y="3401291"/>
            <a:ext cx="4208210" cy="207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hteck 11"/>
          <p:cNvSpPr/>
          <p:nvPr/>
        </p:nvSpPr>
        <p:spPr>
          <a:xfrm>
            <a:off x="4580004" y="3052742"/>
            <a:ext cx="551754" cy="369332"/>
          </a:xfrm>
          <a:prstGeom prst="rect">
            <a:avLst/>
          </a:prstGeom>
        </p:spPr>
        <p:txBody>
          <a:bodyPr wrap="none">
            <a:spAutoFit/>
          </a:bodyPr>
          <a:lstStyle/>
          <a:p>
            <a:r>
              <a:rPr lang="de-DE" dirty="0"/>
              <a:t>Y</a:t>
            </a:r>
            <a:r>
              <a:rPr lang="de-DE" baseline="-25000" dirty="0"/>
              <a:t>H/U</a:t>
            </a:r>
            <a:endParaRPr lang="de-DE" dirty="0"/>
          </a:p>
        </p:txBody>
      </p:sp>
      <p:sp>
        <p:nvSpPr>
          <p:cNvPr id="14" name="Textfeld 13"/>
          <p:cNvSpPr txBox="1"/>
          <p:nvPr/>
        </p:nvSpPr>
        <p:spPr>
          <a:xfrm>
            <a:off x="7409186" y="756995"/>
            <a:ext cx="4692759" cy="459228"/>
          </a:xfrm>
          <a:prstGeom prst="rect">
            <a:avLst/>
          </a:prstGeom>
          <a:noFill/>
        </p:spPr>
        <p:txBody>
          <a:bodyPr wrap="square" rtlCol="0">
            <a:noAutofit/>
          </a:bodyPr>
          <a:lstStyle/>
          <a:p>
            <a:r>
              <a:rPr lang="de-DE" sz="1400" dirty="0"/>
              <a:t>T</a:t>
            </a:r>
            <a:r>
              <a:rPr lang="de-DE" sz="1400" baseline="-25000" dirty="0"/>
              <a:t>H</a:t>
            </a:r>
            <a:r>
              <a:rPr lang="de-DE" sz="1400" dirty="0"/>
              <a:t>: Die Haushalte zahlen Steuern an den Staat</a:t>
            </a:r>
            <a:endParaRPr lang="de-DE" sz="1400" baseline="-25000" dirty="0"/>
          </a:p>
        </p:txBody>
      </p:sp>
      <p:sp>
        <p:nvSpPr>
          <p:cNvPr id="15" name="Textfeld 14"/>
          <p:cNvSpPr txBox="1"/>
          <p:nvPr/>
        </p:nvSpPr>
        <p:spPr>
          <a:xfrm>
            <a:off x="7409186" y="1035725"/>
            <a:ext cx="4692760" cy="459228"/>
          </a:xfrm>
          <a:prstGeom prst="rect">
            <a:avLst/>
          </a:prstGeom>
          <a:noFill/>
        </p:spPr>
        <p:txBody>
          <a:bodyPr wrap="square" rtlCol="0">
            <a:noAutofit/>
          </a:bodyPr>
          <a:lstStyle/>
          <a:p>
            <a:r>
              <a:rPr lang="de-DE" sz="1400" dirty="0"/>
              <a:t>T</a:t>
            </a:r>
            <a:r>
              <a:rPr lang="de-DE" sz="1400" baseline="-25000" dirty="0"/>
              <a:t>U</a:t>
            </a:r>
            <a:r>
              <a:rPr lang="de-DE" sz="1400" dirty="0"/>
              <a:t>: Die Unternehmen zahlen Steuern an den Staat</a:t>
            </a:r>
            <a:endParaRPr lang="de-DE" sz="1400" baseline="-25000" dirty="0"/>
          </a:p>
        </p:txBody>
      </p:sp>
      <p:cxnSp>
        <p:nvCxnSpPr>
          <p:cNvPr id="16" name="Gerade Verbindung mit Pfeil 15"/>
          <p:cNvCxnSpPr/>
          <p:nvPr/>
        </p:nvCxnSpPr>
        <p:spPr>
          <a:xfrm flipH="1" flipV="1">
            <a:off x="3236342" y="1254515"/>
            <a:ext cx="1953490" cy="2010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flipV="1">
            <a:off x="905687" y="1364673"/>
            <a:ext cx="1955277" cy="1944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932171" y="877709"/>
            <a:ext cx="290464" cy="369332"/>
          </a:xfrm>
          <a:prstGeom prst="rect">
            <a:avLst/>
          </a:prstGeom>
          <a:noFill/>
        </p:spPr>
        <p:txBody>
          <a:bodyPr wrap="none" rtlCol="0">
            <a:spAutoFit/>
          </a:bodyPr>
          <a:lstStyle/>
          <a:p>
            <a:r>
              <a:rPr lang="de-DE" dirty="0"/>
              <a:t>S</a:t>
            </a:r>
          </a:p>
        </p:txBody>
      </p:sp>
      <p:sp>
        <p:nvSpPr>
          <p:cNvPr id="22" name="Rechteck 21"/>
          <p:cNvSpPr/>
          <p:nvPr/>
        </p:nvSpPr>
        <p:spPr>
          <a:xfrm>
            <a:off x="2599434" y="1533245"/>
            <a:ext cx="393056" cy="369332"/>
          </a:xfrm>
          <a:prstGeom prst="rect">
            <a:avLst/>
          </a:prstGeom>
        </p:spPr>
        <p:txBody>
          <a:bodyPr wrap="none">
            <a:spAutoFit/>
          </a:bodyPr>
          <a:lstStyle/>
          <a:p>
            <a:r>
              <a:rPr lang="de-DE" dirty="0"/>
              <a:t>T</a:t>
            </a:r>
            <a:r>
              <a:rPr lang="de-DE" baseline="-25000" dirty="0"/>
              <a:t>H</a:t>
            </a:r>
            <a:endParaRPr lang="de-DE" dirty="0"/>
          </a:p>
        </p:txBody>
      </p:sp>
      <p:sp>
        <p:nvSpPr>
          <p:cNvPr id="25" name="Rechteck 24"/>
          <p:cNvSpPr/>
          <p:nvPr/>
        </p:nvSpPr>
        <p:spPr>
          <a:xfrm>
            <a:off x="4274369" y="2547237"/>
            <a:ext cx="396262" cy="369332"/>
          </a:xfrm>
          <a:prstGeom prst="rect">
            <a:avLst/>
          </a:prstGeom>
        </p:spPr>
        <p:txBody>
          <a:bodyPr wrap="none">
            <a:spAutoFit/>
          </a:bodyPr>
          <a:lstStyle/>
          <a:p>
            <a:r>
              <a:rPr lang="de-DE" dirty="0"/>
              <a:t>T</a:t>
            </a:r>
            <a:r>
              <a:rPr lang="de-DE" baseline="-25000" dirty="0"/>
              <a:t>U</a:t>
            </a:r>
            <a:endParaRPr lang="de-DE" dirty="0"/>
          </a:p>
        </p:txBody>
      </p:sp>
      <p:sp>
        <p:nvSpPr>
          <p:cNvPr id="26" name="Textfeld 25"/>
          <p:cNvSpPr txBox="1"/>
          <p:nvPr/>
        </p:nvSpPr>
        <p:spPr>
          <a:xfrm>
            <a:off x="7409184" y="1288492"/>
            <a:ext cx="4692761" cy="459228"/>
          </a:xfrm>
          <a:prstGeom prst="rect">
            <a:avLst/>
          </a:prstGeom>
          <a:noFill/>
        </p:spPr>
        <p:txBody>
          <a:bodyPr wrap="square" rtlCol="0">
            <a:noAutofit/>
          </a:bodyPr>
          <a:lstStyle/>
          <a:p>
            <a:r>
              <a:rPr lang="de-DE" sz="1400" dirty="0"/>
              <a:t>Z</a:t>
            </a:r>
            <a:r>
              <a:rPr lang="de-DE" sz="1400" baseline="-25000" dirty="0"/>
              <a:t>U</a:t>
            </a:r>
            <a:r>
              <a:rPr lang="de-DE" sz="1400" dirty="0"/>
              <a:t>: Der Staat zahlt Subventionen an die  Unternehmen </a:t>
            </a:r>
            <a:endParaRPr lang="de-DE" sz="1400" baseline="-25000" dirty="0"/>
          </a:p>
        </p:txBody>
      </p:sp>
      <p:sp>
        <p:nvSpPr>
          <p:cNvPr id="27" name="Textfeld 26"/>
          <p:cNvSpPr txBox="1"/>
          <p:nvPr/>
        </p:nvSpPr>
        <p:spPr>
          <a:xfrm>
            <a:off x="7427502" y="1586482"/>
            <a:ext cx="4340580" cy="459228"/>
          </a:xfrm>
          <a:prstGeom prst="rect">
            <a:avLst/>
          </a:prstGeom>
          <a:noFill/>
        </p:spPr>
        <p:txBody>
          <a:bodyPr wrap="square" rtlCol="0">
            <a:noAutofit/>
          </a:bodyPr>
          <a:lstStyle/>
          <a:p>
            <a:r>
              <a:rPr lang="de-DE" sz="1400" dirty="0"/>
              <a:t>Z</a:t>
            </a:r>
            <a:r>
              <a:rPr lang="de-DE" sz="1400" baseline="-25000" dirty="0"/>
              <a:t>H</a:t>
            </a:r>
            <a:r>
              <a:rPr lang="de-DE" sz="1400" dirty="0"/>
              <a:t>: Der Staat zahlt Transferleistungen an die Haushalte (z.B. Arbeitslosengeld, Renten, Kindergeld)</a:t>
            </a:r>
            <a:endParaRPr lang="de-DE" sz="1400" baseline="-25000" dirty="0"/>
          </a:p>
        </p:txBody>
      </p:sp>
      <p:cxnSp>
        <p:nvCxnSpPr>
          <p:cNvPr id="28" name="Gerade Verbindung mit Pfeil 27"/>
          <p:cNvCxnSpPr/>
          <p:nvPr/>
        </p:nvCxnSpPr>
        <p:spPr>
          <a:xfrm>
            <a:off x="3367868" y="1197346"/>
            <a:ext cx="1974319" cy="20400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flipH="1">
            <a:off x="915522" y="1197346"/>
            <a:ext cx="1801619" cy="1822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12" name="Rechteck 38911"/>
          <p:cNvSpPr/>
          <p:nvPr/>
        </p:nvSpPr>
        <p:spPr>
          <a:xfrm>
            <a:off x="2067363" y="1211309"/>
            <a:ext cx="388248" cy="369332"/>
          </a:xfrm>
          <a:prstGeom prst="rect">
            <a:avLst/>
          </a:prstGeom>
        </p:spPr>
        <p:txBody>
          <a:bodyPr wrap="none">
            <a:spAutoFit/>
          </a:bodyPr>
          <a:lstStyle/>
          <a:p>
            <a:r>
              <a:rPr lang="de-DE" dirty="0"/>
              <a:t>Z</a:t>
            </a:r>
            <a:r>
              <a:rPr lang="de-DE" baseline="-25000" dirty="0"/>
              <a:t>H</a:t>
            </a:r>
            <a:endParaRPr lang="de-DE" dirty="0"/>
          </a:p>
        </p:txBody>
      </p:sp>
      <p:sp>
        <p:nvSpPr>
          <p:cNvPr id="34" name="Rechteck 33"/>
          <p:cNvSpPr/>
          <p:nvPr/>
        </p:nvSpPr>
        <p:spPr>
          <a:xfrm>
            <a:off x="3746011" y="1275188"/>
            <a:ext cx="391454" cy="369332"/>
          </a:xfrm>
          <a:prstGeom prst="rect">
            <a:avLst/>
          </a:prstGeom>
        </p:spPr>
        <p:txBody>
          <a:bodyPr wrap="none">
            <a:spAutoFit/>
          </a:bodyPr>
          <a:lstStyle/>
          <a:p>
            <a:r>
              <a:rPr lang="de-DE" dirty="0"/>
              <a:t>Z</a:t>
            </a:r>
            <a:r>
              <a:rPr lang="de-DE" baseline="-25000" dirty="0"/>
              <a:t>U</a:t>
            </a:r>
            <a:endParaRPr lang="de-DE" dirty="0"/>
          </a:p>
        </p:txBody>
      </p:sp>
      <p:sp>
        <p:nvSpPr>
          <p:cNvPr id="35" name="Textfeld 34"/>
          <p:cNvSpPr txBox="1"/>
          <p:nvPr/>
        </p:nvSpPr>
        <p:spPr>
          <a:xfrm>
            <a:off x="7404240" y="2088010"/>
            <a:ext cx="4787760" cy="383254"/>
          </a:xfrm>
          <a:prstGeom prst="rect">
            <a:avLst/>
          </a:prstGeom>
          <a:noFill/>
        </p:spPr>
        <p:txBody>
          <a:bodyPr wrap="square" rtlCol="0">
            <a:noAutofit/>
          </a:bodyPr>
          <a:lstStyle/>
          <a:p>
            <a:r>
              <a:rPr lang="de-DE" sz="1400" dirty="0"/>
              <a:t>Y</a:t>
            </a:r>
            <a:r>
              <a:rPr lang="de-DE" sz="1400" baseline="-25000" dirty="0"/>
              <a:t>H/St</a:t>
            </a:r>
            <a:r>
              <a:rPr lang="de-DE" sz="1400" dirty="0"/>
              <a:t>: Der Staat zahlt den Haushalten Löhne (Staatsbedienstete)</a:t>
            </a:r>
            <a:endParaRPr lang="de-DE" sz="1400" baseline="-25000" dirty="0"/>
          </a:p>
        </p:txBody>
      </p:sp>
      <p:sp>
        <p:nvSpPr>
          <p:cNvPr id="38916" name="Rechteck 38915"/>
          <p:cNvSpPr/>
          <p:nvPr/>
        </p:nvSpPr>
        <p:spPr>
          <a:xfrm>
            <a:off x="965687" y="928349"/>
            <a:ext cx="574196" cy="369332"/>
          </a:xfrm>
          <a:prstGeom prst="rect">
            <a:avLst/>
          </a:prstGeom>
        </p:spPr>
        <p:txBody>
          <a:bodyPr wrap="none">
            <a:spAutoFit/>
          </a:bodyPr>
          <a:lstStyle/>
          <a:p>
            <a:r>
              <a:rPr lang="de-DE" dirty="0"/>
              <a:t>Y</a:t>
            </a:r>
            <a:r>
              <a:rPr lang="de-DE" baseline="-25000" dirty="0"/>
              <a:t>H</a:t>
            </a:r>
            <a:r>
              <a:rPr lang="de-DE" baseline="-25000"/>
              <a:t>/St</a:t>
            </a:r>
            <a:endParaRPr lang="de-DE" dirty="0"/>
          </a:p>
        </p:txBody>
      </p:sp>
      <p:grpSp>
        <p:nvGrpSpPr>
          <p:cNvPr id="38920" name="Gruppieren 38919"/>
          <p:cNvGrpSpPr/>
          <p:nvPr/>
        </p:nvGrpSpPr>
        <p:grpSpPr>
          <a:xfrm>
            <a:off x="620875" y="1019078"/>
            <a:ext cx="2182947" cy="2385677"/>
            <a:chOff x="620876" y="810492"/>
            <a:chExt cx="2066908" cy="2594263"/>
          </a:xfrm>
        </p:grpSpPr>
        <p:sp>
          <p:nvSpPr>
            <p:cNvPr id="38914" name="Freihandform 38913"/>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mit Pfeil 38"/>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4" name="Textfeld 43"/>
          <p:cNvSpPr txBox="1"/>
          <p:nvPr/>
        </p:nvSpPr>
        <p:spPr>
          <a:xfrm>
            <a:off x="5800062" y="5837637"/>
            <a:ext cx="317716" cy="369332"/>
          </a:xfrm>
          <a:prstGeom prst="rect">
            <a:avLst/>
          </a:prstGeom>
          <a:noFill/>
        </p:spPr>
        <p:txBody>
          <a:bodyPr wrap="none" rtlCol="0">
            <a:spAutoFit/>
          </a:bodyPr>
          <a:lstStyle/>
          <a:p>
            <a:r>
              <a:rPr lang="de-DE" dirty="0"/>
              <a:t>A</a:t>
            </a:r>
          </a:p>
        </p:txBody>
      </p:sp>
      <p:cxnSp>
        <p:nvCxnSpPr>
          <p:cNvPr id="45" name="Gerade Verbindung mit Pfeil 44"/>
          <p:cNvCxnSpPr/>
          <p:nvPr/>
        </p:nvCxnSpPr>
        <p:spPr>
          <a:xfrm flipH="1" flipV="1">
            <a:off x="5642154" y="3708278"/>
            <a:ext cx="385787" cy="2199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7376530" y="2640532"/>
            <a:ext cx="4787760" cy="383254"/>
          </a:xfrm>
          <a:prstGeom prst="rect">
            <a:avLst/>
          </a:prstGeom>
          <a:noFill/>
        </p:spPr>
        <p:txBody>
          <a:bodyPr wrap="square" rtlCol="0">
            <a:noAutofit/>
          </a:bodyPr>
          <a:lstStyle/>
          <a:p>
            <a:r>
              <a:rPr lang="de-DE" sz="1400" dirty="0"/>
              <a:t>EX: Exporte (Man beachte die Pfeilrichtung! Es handelt sich um Geldströme!)</a:t>
            </a:r>
            <a:endParaRPr lang="de-DE" sz="1400" baseline="-25000" dirty="0"/>
          </a:p>
        </p:txBody>
      </p:sp>
      <p:sp>
        <p:nvSpPr>
          <p:cNvPr id="48" name="Textfeld 47"/>
          <p:cNvSpPr txBox="1"/>
          <p:nvPr/>
        </p:nvSpPr>
        <p:spPr>
          <a:xfrm>
            <a:off x="7376530" y="3100180"/>
            <a:ext cx="4787760" cy="383254"/>
          </a:xfrm>
          <a:prstGeom prst="rect">
            <a:avLst/>
          </a:prstGeom>
          <a:noFill/>
        </p:spPr>
        <p:txBody>
          <a:bodyPr wrap="square" rtlCol="0">
            <a:noAutofit/>
          </a:bodyPr>
          <a:lstStyle/>
          <a:p>
            <a:r>
              <a:rPr lang="de-DE" sz="1400" dirty="0"/>
              <a:t>IM: Importe</a:t>
            </a:r>
            <a:endParaRPr lang="de-DE" sz="1400" baseline="-25000" dirty="0"/>
          </a:p>
        </p:txBody>
      </p:sp>
      <p:cxnSp>
        <p:nvCxnSpPr>
          <p:cNvPr id="49" name="Gerade Verbindung mit Pfeil 48"/>
          <p:cNvCxnSpPr>
            <a:stCxn id="4" idx="2"/>
          </p:cNvCxnSpPr>
          <p:nvPr/>
        </p:nvCxnSpPr>
        <p:spPr>
          <a:xfrm>
            <a:off x="5477686" y="3708278"/>
            <a:ext cx="322376" cy="20621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24" name="Rechteck 38923"/>
          <p:cNvSpPr/>
          <p:nvPr/>
        </p:nvSpPr>
        <p:spPr>
          <a:xfrm>
            <a:off x="5800062" y="4081306"/>
            <a:ext cx="417102" cy="369332"/>
          </a:xfrm>
          <a:prstGeom prst="rect">
            <a:avLst/>
          </a:prstGeom>
        </p:spPr>
        <p:txBody>
          <a:bodyPr wrap="none">
            <a:spAutoFit/>
          </a:bodyPr>
          <a:lstStyle/>
          <a:p>
            <a:r>
              <a:rPr lang="de-DE" dirty="0"/>
              <a:t>EX</a:t>
            </a:r>
          </a:p>
        </p:txBody>
      </p:sp>
      <p:sp>
        <p:nvSpPr>
          <p:cNvPr id="53" name="Rechteck 52"/>
          <p:cNvSpPr/>
          <p:nvPr/>
        </p:nvSpPr>
        <p:spPr>
          <a:xfrm>
            <a:off x="5186901" y="4394499"/>
            <a:ext cx="439544" cy="369332"/>
          </a:xfrm>
          <a:prstGeom prst="rect">
            <a:avLst/>
          </a:prstGeom>
        </p:spPr>
        <p:txBody>
          <a:bodyPr wrap="none">
            <a:spAutoFit/>
          </a:bodyPr>
          <a:lstStyle/>
          <a:p>
            <a:r>
              <a:rPr lang="de-DE" dirty="0"/>
              <a:t>IM</a:t>
            </a:r>
          </a:p>
        </p:txBody>
      </p:sp>
      <p:grpSp>
        <p:nvGrpSpPr>
          <p:cNvPr id="38929" name="Gruppieren 38928"/>
          <p:cNvGrpSpPr/>
          <p:nvPr/>
        </p:nvGrpSpPr>
        <p:grpSpPr>
          <a:xfrm>
            <a:off x="355834" y="3761509"/>
            <a:ext cx="5479213" cy="2641467"/>
            <a:chOff x="355834" y="3761509"/>
            <a:chExt cx="5479213" cy="2641467"/>
          </a:xfrm>
        </p:grpSpPr>
        <p:sp>
          <p:nvSpPr>
            <p:cNvPr id="38925" name="Freihandform 38924"/>
            <p:cNvSpPr/>
            <p:nvPr/>
          </p:nvSpPr>
          <p:spPr>
            <a:xfrm>
              <a:off x="355834" y="3761509"/>
              <a:ext cx="5345311" cy="2641467"/>
            </a:xfrm>
            <a:custGeom>
              <a:avLst/>
              <a:gdLst>
                <a:gd name="connsiteX0" fmla="*/ 454657 w 5345311"/>
                <a:gd name="connsiteY0" fmla="*/ 0 h 2641467"/>
                <a:gd name="connsiteX1" fmla="*/ 475439 w 5345311"/>
                <a:gd name="connsiteY1" fmla="*/ 2396836 h 2641467"/>
                <a:gd name="connsiteX2" fmla="*/ 5345311 w 5345311"/>
                <a:gd name="connsiteY2" fmla="*/ 2438400 h 2641467"/>
              </a:gdLst>
              <a:ahLst/>
              <a:cxnLst>
                <a:cxn ang="0">
                  <a:pos x="connsiteX0" y="connsiteY0"/>
                </a:cxn>
                <a:cxn ang="0">
                  <a:pos x="connsiteX1" y="connsiteY1"/>
                </a:cxn>
                <a:cxn ang="0">
                  <a:pos x="connsiteX2" y="connsiteY2"/>
                </a:cxn>
              </a:cxnLst>
              <a:rect l="l" t="t" r="r" b="b"/>
              <a:pathLst>
                <a:path w="5345311" h="2641467">
                  <a:moveTo>
                    <a:pt x="454657" y="0"/>
                  </a:moveTo>
                  <a:cubicBezTo>
                    <a:pt x="57493" y="995218"/>
                    <a:pt x="-339670" y="1990436"/>
                    <a:pt x="475439" y="2396836"/>
                  </a:cubicBezTo>
                  <a:cubicBezTo>
                    <a:pt x="1290548" y="2803236"/>
                    <a:pt x="3317929" y="2620818"/>
                    <a:pt x="5345311" y="2438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5" name="Gerade Verbindung mit Pfeil 54"/>
            <p:cNvCxnSpPr>
              <a:stCxn id="38925" idx="2"/>
            </p:cNvCxnSpPr>
            <p:nvPr/>
          </p:nvCxnSpPr>
          <p:spPr>
            <a:xfrm flipV="1">
              <a:off x="5701145" y="6143446"/>
              <a:ext cx="133902" cy="56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0" name="Textfeld 59"/>
          <p:cNvSpPr txBox="1"/>
          <p:nvPr/>
        </p:nvSpPr>
        <p:spPr>
          <a:xfrm>
            <a:off x="7376530" y="3388395"/>
            <a:ext cx="4787760" cy="383254"/>
          </a:xfrm>
          <a:prstGeom prst="rect">
            <a:avLst/>
          </a:prstGeom>
          <a:noFill/>
        </p:spPr>
        <p:txBody>
          <a:bodyPr wrap="square" rtlCol="0">
            <a:noAutofit/>
          </a:bodyPr>
          <a:lstStyle/>
          <a:p>
            <a:r>
              <a:rPr lang="de-DE" sz="1400" dirty="0"/>
              <a:t>NÜ: Nettoübertragungen (Transfers der privaten Haushalte an das Ausland, diese müssen natürlich nicht zwingend positiv sein!)</a:t>
            </a:r>
            <a:endParaRPr lang="de-DE" sz="1400" baseline="-25000" dirty="0"/>
          </a:p>
        </p:txBody>
      </p:sp>
      <p:sp>
        <p:nvSpPr>
          <p:cNvPr id="38930" name="Rechteck 38929"/>
          <p:cNvSpPr/>
          <p:nvPr/>
        </p:nvSpPr>
        <p:spPr>
          <a:xfrm>
            <a:off x="3562462" y="6326970"/>
            <a:ext cx="481222" cy="369332"/>
          </a:xfrm>
          <a:prstGeom prst="rect">
            <a:avLst/>
          </a:prstGeom>
        </p:spPr>
        <p:txBody>
          <a:bodyPr wrap="none">
            <a:spAutoFit/>
          </a:bodyPr>
          <a:lstStyle/>
          <a:p>
            <a:r>
              <a:rPr lang="de-DE" dirty="0"/>
              <a:t>NÜ</a:t>
            </a:r>
          </a:p>
        </p:txBody>
      </p:sp>
      <p:sp>
        <p:nvSpPr>
          <p:cNvPr id="62" name="Textfeld 61"/>
          <p:cNvSpPr txBox="1"/>
          <p:nvPr/>
        </p:nvSpPr>
        <p:spPr>
          <a:xfrm>
            <a:off x="2786939" y="5723226"/>
            <a:ext cx="438325" cy="369332"/>
          </a:xfrm>
          <a:prstGeom prst="rect">
            <a:avLst/>
          </a:prstGeom>
          <a:noFill/>
        </p:spPr>
        <p:txBody>
          <a:bodyPr wrap="none" rtlCol="0">
            <a:spAutoFit/>
          </a:bodyPr>
          <a:lstStyle/>
          <a:p>
            <a:r>
              <a:rPr lang="de-DE" dirty="0"/>
              <a:t>VÄ</a:t>
            </a:r>
          </a:p>
        </p:txBody>
      </p:sp>
      <p:cxnSp>
        <p:nvCxnSpPr>
          <p:cNvPr id="63" name="Gerade Verbindung mit Pfeil 62"/>
          <p:cNvCxnSpPr/>
          <p:nvPr/>
        </p:nvCxnSpPr>
        <p:spPr>
          <a:xfrm>
            <a:off x="1070155" y="3837709"/>
            <a:ext cx="1529279" cy="1885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Gerade Verbindung mit Pfeil 65"/>
          <p:cNvCxnSpPr/>
          <p:nvPr/>
        </p:nvCxnSpPr>
        <p:spPr>
          <a:xfrm flipH="1">
            <a:off x="3313755" y="3681648"/>
            <a:ext cx="1999463" cy="195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Gerade Verbindung mit Pfeil 67"/>
          <p:cNvCxnSpPr/>
          <p:nvPr/>
        </p:nvCxnSpPr>
        <p:spPr>
          <a:xfrm flipH="1">
            <a:off x="2931636" y="1418292"/>
            <a:ext cx="110789" cy="4044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Gerade Verbindung mit Pfeil 69"/>
          <p:cNvCxnSpPr/>
          <p:nvPr/>
        </p:nvCxnSpPr>
        <p:spPr>
          <a:xfrm flipV="1">
            <a:off x="3083987" y="1383215"/>
            <a:ext cx="81856" cy="41655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Gerade Verbindung mit Pfeil 73"/>
          <p:cNvCxnSpPr/>
          <p:nvPr/>
        </p:nvCxnSpPr>
        <p:spPr>
          <a:xfrm flipV="1">
            <a:off x="3141342" y="3761510"/>
            <a:ext cx="1930675" cy="1879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Gerade Verbindung mit Pfeil 77"/>
          <p:cNvCxnSpPr/>
          <p:nvPr/>
        </p:nvCxnSpPr>
        <p:spPr>
          <a:xfrm flipH="1" flipV="1">
            <a:off x="1157890" y="3735989"/>
            <a:ext cx="1648758" cy="197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7376530" y="4031952"/>
            <a:ext cx="4692760" cy="459228"/>
          </a:xfrm>
          <a:prstGeom prst="rect">
            <a:avLst/>
          </a:prstGeom>
          <a:noFill/>
        </p:spPr>
        <p:txBody>
          <a:bodyPr wrap="square" rtlCol="0">
            <a:noAutofit/>
          </a:bodyPr>
          <a:lstStyle/>
          <a:p>
            <a:r>
              <a:rPr lang="de-DE" sz="1400" dirty="0"/>
              <a:t>I</a:t>
            </a:r>
            <a:r>
              <a:rPr lang="de-DE" sz="1400" baseline="-25000" dirty="0"/>
              <a:t>U</a:t>
            </a:r>
            <a:r>
              <a:rPr lang="de-DE" sz="1400" dirty="0"/>
              <a:t>: Investieren der Unternehmen</a:t>
            </a:r>
            <a:endParaRPr lang="de-DE" sz="1400" baseline="-25000" dirty="0"/>
          </a:p>
        </p:txBody>
      </p:sp>
      <p:sp>
        <p:nvSpPr>
          <p:cNvPr id="81" name="Textfeld 80"/>
          <p:cNvSpPr txBox="1"/>
          <p:nvPr/>
        </p:nvSpPr>
        <p:spPr>
          <a:xfrm>
            <a:off x="7376530" y="4296423"/>
            <a:ext cx="4692760" cy="459228"/>
          </a:xfrm>
          <a:prstGeom prst="rect">
            <a:avLst/>
          </a:prstGeom>
          <a:noFill/>
        </p:spPr>
        <p:txBody>
          <a:bodyPr wrap="square" rtlCol="0">
            <a:noAutofit/>
          </a:bodyPr>
          <a:lstStyle/>
          <a:p>
            <a:r>
              <a:rPr lang="de-DE" sz="1400" dirty="0"/>
              <a:t>I</a:t>
            </a:r>
            <a:r>
              <a:rPr lang="de-DE" sz="1400" baseline="-25000" dirty="0"/>
              <a:t>H</a:t>
            </a:r>
            <a:r>
              <a:rPr lang="de-DE" sz="1400" dirty="0"/>
              <a:t>: Investieren der Haushalte</a:t>
            </a:r>
            <a:endParaRPr lang="de-DE" sz="1400" baseline="-25000" dirty="0"/>
          </a:p>
        </p:txBody>
      </p:sp>
      <p:sp>
        <p:nvSpPr>
          <p:cNvPr id="82" name="Textfeld 81"/>
          <p:cNvSpPr txBox="1"/>
          <p:nvPr/>
        </p:nvSpPr>
        <p:spPr>
          <a:xfrm>
            <a:off x="7373641" y="4569287"/>
            <a:ext cx="4692760" cy="459228"/>
          </a:xfrm>
          <a:prstGeom prst="rect">
            <a:avLst/>
          </a:prstGeom>
          <a:noFill/>
        </p:spPr>
        <p:txBody>
          <a:bodyPr wrap="square" rtlCol="0">
            <a:noAutofit/>
          </a:bodyPr>
          <a:lstStyle/>
          <a:p>
            <a:r>
              <a:rPr lang="de-DE" sz="1400" dirty="0" err="1"/>
              <a:t>I</a:t>
            </a:r>
            <a:r>
              <a:rPr lang="de-DE" sz="1400" baseline="-25000" dirty="0" err="1"/>
              <a:t>St</a:t>
            </a:r>
            <a:r>
              <a:rPr lang="de-DE" sz="1400" dirty="0"/>
              <a:t>: Investieren des Staates</a:t>
            </a:r>
            <a:endParaRPr lang="de-DE" sz="1400" baseline="-25000" dirty="0"/>
          </a:p>
        </p:txBody>
      </p:sp>
      <p:sp>
        <p:nvSpPr>
          <p:cNvPr id="83" name="Textfeld 82"/>
          <p:cNvSpPr txBox="1"/>
          <p:nvPr/>
        </p:nvSpPr>
        <p:spPr>
          <a:xfrm>
            <a:off x="7370752" y="4903981"/>
            <a:ext cx="4692760" cy="459228"/>
          </a:xfrm>
          <a:prstGeom prst="rect">
            <a:avLst/>
          </a:prstGeom>
          <a:noFill/>
        </p:spPr>
        <p:txBody>
          <a:bodyPr wrap="square" rtlCol="0">
            <a:noAutofit/>
          </a:bodyPr>
          <a:lstStyle/>
          <a:p>
            <a:r>
              <a:rPr lang="de-DE" sz="1400" dirty="0"/>
              <a:t>S</a:t>
            </a:r>
            <a:r>
              <a:rPr lang="de-DE" sz="1400" baseline="-25000" dirty="0"/>
              <a:t>U</a:t>
            </a:r>
            <a:r>
              <a:rPr lang="de-DE" sz="1400" dirty="0"/>
              <a:t>: Sparen der Unternehmen</a:t>
            </a:r>
            <a:endParaRPr lang="de-DE" sz="1400" baseline="-25000" dirty="0"/>
          </a:p>
        </p:txBody>
      </p:sp>
      <p:sp>
        <p:nvSpPr>
          <p:cNvPr id="84" name="Textfeld 83"/>
          <p:cNvSpPr txBox="1"/>
          <p:nvPr/>
        </p:nvSpPr>
        <p:spPr>
          <a:xfrm>
            <a:off x="7376530" y="5208256"/>
            <a:ext cx="4692760" cy="459228"/>
          </a:xfrm>
          <a:prstGeom prst="rect">
            <a:avLst/>
          </a:prstGeom>
          <a:noFill/>
        </p:spPr>
        <p:txBody>
          <a:bodyPr wrap="square" rtlCol="0">
            <a:noAutofit/>
          </a:bodyPr>
          <a:lstStyle/>
          <a:p>
            <a:r>
              <a:rPr lang="de-DE" sz="1400" dirty="0"/>
              <a:t>S</a:t>
            </a:r>
            <a:r>
              <a:rPr lang="de-DE" sz="1400" baseline="-25000" dirty="0"/>
              <a:t>H</a:t>
            </a:r>
            <a:r>
              <a:rPr lang="de-DE" sz="1400" dirty="0"/>
              <a:t>: Sparen der Haushalte</a:t>
            </a:r>
            <a:endParaRPr lang="de-DE" sz="1400" baseline="-25000" dirty="0"/>
          </a:p>
        </p:txBody>
      </p:sp>
      <p:sp>
        <p:nvSpPr>
          <p:cNvPr id="85" name="Textfeld 84"/>
          <p:cNvSpPr txBox="1"/>
          <p:nvPr/>
        </p:nvSpPr>
        <p:spPr>
          <a:xfrm>
            <a:off x="7370752" y="5511070"/>
            <a:ext cx="4692760" cy="309667"/>
          </a:xfrm>
          <a:prstGeom prst="rect">
            <a:avLst/>
          </a:prstGeom>
          <a:noFill/>
        </p:spPr>
        <p:txBody>
          <a:bodyPr wrap="square" rtlCol="0">
            <a:noAutofit/>
          </a:bodyPr>
          <a:lstStyle/>
          <a:p>
            <a:r>
              <a:rPr lang="de-DE" sz="1400" dirty="0" err="1"/>
              <a:t>S</a:t>
            </a:r>
            <a:r>
              <a:rPr lang="de-DE" sz="1400" baseline="-25000" dirty="0" err="1"/>
              <a:t>St</a:t>
            </a:r>
            <a:r>
              <a:rPr lang="de-DE" sz="1400" dirty="0"/>
              <a:t>: Sparen des Staates</a:t>
            </a:r>
            <a:endParaRPr lang="de-DE" sz="1400" baseline="-25000" dirty="0"/>
          </a:p>
        </p:txBody>
      </p:sp>
      <p:sp>
        <p:nvSpPr>
          <p:cNvPr id="38942" name="Rechteck 38941"/>
          <p:cNvSpPr/>
          <p:nvPr/>
        </p:nvSpPr>
        <p:spPr>
          <a:xfrm>
            <a:off x="4006842" y="4209291"/>
            <a:ext cx="341760" cy="369332"/>
          </a:xfrm>
          <a:prstGeom prst="rect">
            <a:avLst/>
          </a:prstGeom>
        </p:spPr>
        <p:txBody>
          <a:bodyPr wrap="none">
            <a:spAutoFit/>
          </a:bodyPr>
          <a:lstStyle/>
          <a:p>
            <a:r>
              <a:rPr lang="de-DE" dirty="0"/>
              <a:t>I</a:t>
            </a:r>
            <a:r>
              <a:rPr lang="de-DE" baseline="-25000" dirty="0"/>
              <a:t>U</a:t>
            </a:r>
            <a:endParaRPr lang="de-DE" dirty="0"/>
          </a:p>
        </p:txBody>
      </p:sp>
      <p:sp>
        <p:nvSpPr>
          <p:cNvPr id="87" name="Rechteck 86"/>
          <p:cNvSpPr/>
          <p:nvPr/>
        </p:nvSpPr>
        <p:spPr>
          <a:xfrm>
            <a:off x="3162780" y="2526665"/>
            <a:ext cx="364202" cy="369332"/>
          </a:xfrm>
          <a:prstGeom prst="rect">
            <a:avLst/>
          </a:prstGeom>
        </p:spPr>
        <p:txBody>
          <a:bodyPr wrap="none">
            <a:spAutoFit/>
          </a:bodyPr>
          <a:lstStyle/>
          <a:p>
            <a:r>
              <a:rPr lang="de-DE" dirty="0" err="1"/>
              <a:t>I</a:t>
            </a:r>
            <a:r>
              <a:rPr lang="de-DE" baseline="-25000" dirty="0" err="1"/>
              <a:t>St</a:t>
            </a:r>
            <a:endParaRPr lang="de-DE" dirty="0"/>
          </a:p>
        </p:txBody>
      </p:sp>
      <p:sp>
        <p:nvSpPr>
          <p:cNvPr id="88" name="Rechteck 87"/>
          <p:cNvSpPr/>
          <p:nvPr/>
        </p:nvSpPr>
        <p:spPr>
          <a:xfrm>
            <a:off x="1825458" y="4232840"/>
            <a:ext cx="338554" cy="369332"/>
          </a:xfrm>
          <a:prstGeom prst="rect">
            <a:avLst/>
          </a:prstGeom>
        </p:spPr>
        <p:txBody>
          <a:bodyPr wrap="none">
            <a:spAutoFit/>
          </a:bodyPr>
          <a:lstStyle/>
          <a:p>
            <a:r>
              <a:rPr lang="de-DE" dirty="0"/>
              <a:t>I</a:t>
            </a:r>
            <a:r>
              <a:rPr lang="de-DE" baseline="-25000" dirty="0"/>
              <a:t>H</a:t>
            </a:r>
            <a:endParaRPr lang="de-DE" dirty="0"/>
          </a:p>
        </p:txBody>
      </p:sp>
      <p:sp>
        <p:nvSpPr>
          <p:cNvPr id="89" name="Rechteck 88"/>
          <p:cNvSpPr/>
          <p:nvPr/>
        </p:nvSpPr>
        <p:spPr>
          <a:xfrm>
            <a:off x="4206657" y="4666821"/>
            <a:ext cx="389850" cy="369332"/>
          </a:xfrm>
          <a:prstGeom prst="rect">
            <a:avLst/>
          </a:prstGeom>
        </p:spPr>
        <p:txBody>
          <a:bodyPr wrap="none">
            <a:spAutoFit/>
          </a:bodyPr>
          <a:lstStyle/>
          <a:p>
            <a:r>
              <a:rPr lang="de-DE" dirty="0"/>
              <a:t>S</a:t>
            </a:r>
            <a:r>
              <a:rPr lang="de-DE" baseline="-25000" dirty="0"/>
              <a:t>U</a:t>
            </a:r>
            <a:endParaRPr lang="de-DE" dirty="0"/>
          </a:p>
        </p:txBody>
      </p:sp>
      <p:sp>
        <p:nvSpPr>
          <p:cNvPr id="90" name="Rechteck 89"/>
          <p:cNvSpPr/>
          <p:nvPr/>
        </p:nvSpPr>
        <p:spPr>
          <a:xfrm>
            <a:off x="2664016" y="2679065"/>
            <a:ext cx="412292" cy="369332"/>
          </a:xfrm>
          <a:prstGeom prst="rect">
            <a:avLst/>
          </a:prstGeom>
        </p:spPr>
        <p:txBody>
          <a:bodyPr wrap="none">
            <a:spAutoFit/>
          </a:bodyPr>
          <a:lstStyle/>
          <a:p>
            <a:r>
              <a:rPr lang="de-DE" dirty="0" err="1"/>
              <a:t>S</a:t>
            </a:r>
            <a:r>
              <a:rPr lang="de-DE" baseline="-25000" dirty="0" err="1"/>
              <a:t>St</a:t>
            </a:r>
            <a:endParaRPr lang="de-DE" dirty="0"/>
          </a:p>
        </p:txBody>
      </p:sp>
      <p:sp>
        <p:nvSpPr>
          <p:cNvPr id="91" name="Rechteck 90"/>
          <p:cNvSpPr/>
          <p:nvPr/>
        </p:nvSpPr>
        <p:spPr>
          <a:xfrm>
            <a:off x="1326694" y="4385240"/>
            <a:ext cx="386644" cy="369332"/>
          </a:xfrm>
          <a:prstGeom prst="rect">
            <a:avLst/>
          </a:prstGeom>
        </p:spPr>
        <p:txBody>
          <a:bodyPr wrap="none">
            <a:spAutoFit/>
          </a:bodyPr>
          <a:lstStyle/>
          <a:p>
            <a:r>
              <a:rPr lang="de-DE" dirty="0"/>
              <a:t>S</a:t>
            </a:r>
            <a:r>
              <a:rPr lang="de-DE" baseline="-25000" dirty="0"/>
              <a:t>H</a:t>
            </a:r>
            <a:endParaRPr lang="de-DE" dirty="0"/>
          </a:p>
        </p:txBody>
      </p:sp>
      <p:sp>
        <p:nvSpPr>
          <p:cNvPr id="92" name="Textfeld 91"/>
          <p:cNvSpPr txBox="1"/>
          <p:nvPr/>
        </p:nvSpPr>
        <p:spPr>
          <a:xfrm>
            <a:off x="7370752" y="5763135"/>
            <a:ext cx="4793538" cy="1010461"/>
          </a:xfrm>
          <a:prstGeom prst="rect">
            <a:avLst/>
          </a:prstGeom>
          <a:noFill/>
        </p:spPr>
        <p:txBody>
          <a:bodyPr wrap="square" rtlCol="0">
            <a:noAutofit/>
          </a:bodyPr>
          <a:lstStyle/>
          <a:p>
            <a:r>
              <a:rPr lang="de-DE" sz="1400" dirty="0"/>
              <a:t>LB: Da natürlich weder EX=IM gelten muss, noch NÜ genauso groß sein muss, wie der Handelsbilanzsaldo EX-IM, muss für den Ausgleich am Pol des Auslandes ein Pfeil mit EX-IM-NÜ=LB hineingehen. Diese Größe nennt man Leistungsbilanz!</a:t>
            </a:r>
            <a:endParaRPr lang="de-DE" sz="1400" baseline="-25000" dirty="0"/>
          </a:p>
        </p:txBody>
      </p:sp>
      <p:cxnSp>
        <p:nvCxnSpPr>
          <p:cNvPr id="93" name="Gerade Verbindung mit Pfeil 92"/>
          <p:cNvCxnSpPr>
            <a:endCxn id="44" idx="1"/>
          </p:cNvCxnSpPr>
          <p:nvPr/>
        </p:nvCxnSpPr>
        <p:spPr>
          <a:xfrm>
            <a:off x="3222636" y="5918681"/>
            <a:ext cx="2577426" cy="103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5" name="Rechteck 94"/>
          <p:cNvSpPr/>
          <p:nvPr/>
        </p:nvSpPr>
        <p:spPr>
          <a:xfrm>
            <a:off x="3851831" y="5621992"/>
            <a:ext cx="1447832" cy="369332"/>
          </a:xfrm>
          <a:prstGeom prst="rect">
            <a:avLst/>
          </a:prstGeom>
        </p:spPr>
        <p:txBody>
          <a:bodyPr wrap="none">
            <a:spAutoFit/>
          </a:bodyPr>
          <a:lstStyle/>
          <a:p>
            <a:r>
              <a:rPr lang="de-DE" dirty="0"/>
              <a:t>LB=EX-IM-NÜ</a:t>
            </a:r>
          </a:p>
        </p:txBody>
      </p:sp>
      <p:sp>
        <p:nvSpPr>
          <p:cNvPr id="64" name="Textfeld 63"/>
          <p:cNvSpPr txBox="1"/>
          <p:nvPr/>
        </p:nvSpPr>
        <p:spPr>
          <a:xfrm>
            <a:off x="3526982" y="521708"/>
            <a:ext cx="3824817" cy="722017"/>
          </a:xfrm>
          <a:prstGeom prst="rect">
            <a:avLst/>
          </a:prstGeom>
          <a:noFill/>
        </p:spPr>
        <p:txBody>
          <a:bodyPr wrap="square" rtlCol="0">
            <a:noAutofit/>
          </a:bodyPr>
          <a:lstStyle/>
          <a:p>
            <a:r>
              <a:rPr lang="de-DE" sz="1400" dirty="0"/>
              <a:t>S</a:t>
            </a:r>
            <a:r>
              <a:rPr lang="de-DE" sz="1400"/>
              <a:t>: Staat H: Haushalte       </a:t>
            </a:r>
            <a:r>
              <a:rPr lang="de-DE" sz="1400" dirty="0"/>
              <a:t>A</a:t>
            </a:r>
            <a:r>
              <a:rPr lang="de-DE" sz="1400"/>
              <a:t>: Ausland</a:t>
            </a:r>
            <a:endParaRPr lang="de-DE" sz="1400" dirty="0"/>
          </a:p>
          <a:p>
            <a:r>
              <a:rPr lang="de-DE" sz="1400" dirty="0"/>
              <a:t>                       VÄ: Vermögensveränderung</a:t>
            </a:r>
          </a:p>
          <a:p>
            <a:r>
              <a:rPr lang="de-DE" sz="1400" dirty="0"/>
              <a:t>                       </a:t>
            </a:r>
            <a:r>
              <a:rPr lang="de-DE" sz="1400"/>
              <a:t>U: Unternehmen</a:t>
            </a:r>
            <a:endParaRPr lang="de-DE" sz="1400" dirty="0"/>
          </a:p>
        </p:txBody>
      </p:sp>
      <p:sp>
        <p:nvSpPr>
          <p:cNvPr id="3" name="Textfeld 2">
            <a:extLst>
              <a:ext uri="{FF2B5EF4-FFF2-40B4-BE49-F238E27FC236}">
                <a16:creationId xmlns:a16="http://schemas.microsoft.com/office/drawing/2014/main" id="{254A6369-92BB-A9B9-23E4-E643AC735002}"/>
              </a:ext>
            </a:extLst>
          </p:cNvPr>
          <p:cNvSpPr txBox="1"/>
          <p:nvPr/>
        </p:nvSpPr>
        <p:spPr>
          <a:xfrm>
            <a:off x="7378706" y="2386572"/>
            <a:ext cx="4692759" cy="354473"/>
          </a:xfrm>
          <a:prstGeom prst="rect">
            <a:avLst/>
          </a:prstGeom>
          <a:noFill/>
        </p:spPr>
        <p:txBody>
          <a:bodyPr wrap="square" rtlCol="0">
            <a:noAutofit/>
          </a:bodyPr>
          <a:lstStyle/>
          <a:p>
            <a:r>
              <a:rPr lang="de-DE" sz="1400"/>
              <a:t>C</a:t>
            </a:r>
            <a:r>
              <a:rPr lang="de-DE" sz="1400" baseline="-25000"/>
              <a:t>St</a:t>
            </a:r>
            <a:r>
              <a:rPr lang="de-DE" sz="1400"/>
              <a:t>: Konsum des Staats</a:t>
            </a:r>
            <a:endParaRPr lang="de-DE" sz="1400" baseline="-25000" dirty="0"/>
          </a:p>
        </p:txBody>
      </p:sp>
      <p:grpSp>
        <p:nvGrpSpPr>
          <p:cNvPr id="7" name="Gruppieren 6">
            <a:extLst>
              <a:ext uri="{FF2B5EF4-FFF2-40B4-BE49-F238E27FC236}">
                <a16:creationId xmlns:a16="http://schemas.microsoft.com/office/drawing/2014/main" id="{D4D981F4-B790-3ECC-D4CB-3968CD17E914}"/>
              </a:ext>
            </a:extLst>
          </p:cNvPr>
          <p:cNvGrpSpPr/>
          <p:nvPr/>
        </p:nvGrpSpPr>
        <p:grpSpPr>
          <a:xfrm flipH="1">
            <a:off x="3437664" y="1019078"/>
            <a:ext cx="2263480" cy="2324398"/>
            <a:chOff x="620876" y="810492"/>
            <a:chExt cx="2066908" cy="2594263"/>
          </a:xfrm>
        </p:grpSpPr>
        <p:sp>
          <p:nvSpPr>
            <p:cNvPr id="9" name="Freihandform 38913">
              <a:extLst>
                <a:ext uri="{FF2B5EF4-FFF2-40B4-BE49-F238E27FC236}">
                  <a16:creationId xmlns:a16="http://schemas.microsoft.com/office/drawing/2014/main" id="{29950A4F-9358-61DC-E6CF-D865D8EEBA41}"/>
                </a:ext>
              </a:extLst>
            </p:cNvPr>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mit Pfeil 12">
              <a:extLst>
                <a:ext uri="{FF2B5EF4-FFF2-40B4-BE49-F238E27FC236}">
                  <a16:creationId xmlns:a16="http://schemas.microsoft.com/office/drawing/2014/main" id="{A8BF385B-09B6-CF28-65D4-184D1FBE76FD}"/>
                </a:ext>
              </a:extLst>
            </p:cNvPr>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7" name="Rechteck 16">
            <a:extLst>
              <a:ext uri="{FF2B5EF4-FFF2-40B4-BE49-F238E27FC236}">
                <a16:creationId xmlns:a16="http://schemas.microsoft.com/office/drawing/2014/main" id="{7EDF3584-EC86-34BE-4D4B-E0DD2D5783CD}"/>
              </a:ext>
            </a:extLst>
          </p:cNvPr>
          <p:cNvSpPr/>
          <p:nvPr/>
        </p:nvSpPr>
        <p:spPr>
          <a:xfrm>
            <a:off x="5344933" y="1346341"/>
            <a:ext cx="429926" cy="369332"/>
          </a:xfrm>
          <a:prstGeom prst="rect">
            <a:avLst/>
          </a:prstGeom>
        </p:spPr>
        <p:txBody>
          <a:bodyPr wrap="none">
            <a:spAutoFit/>
          </a:bodyPr>
          <a:lstStyle/>
          <a:p>
            <a:r>
              <a:rPr lang="de-DE"/>
              <a:t>C</a:t>
            </a:r>
            <a:r>
              <a:rPr lang="de-DE" baseline="-25000"/>
              <a:t>St</a:t>
            </a:r>
            <a:endParaRPr lang="de-DE" dirty="0"/>
          </a:p>
        </p:txBody>
      </p:sp>
    </p:spTree>
    <p:extLst>
      <p:ext uri="{BB962C8B-B14F-4D97-AF65-F5344CB8AC3E}">
        <p14:creationId xmlns:p14="http://schemas.microsoft.com/office/powerpoint/2010/main" val="3394884948"/>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Volkswirtschaftliche Gesamtrechnung (VGR)</a:t>
            </a:r>
          </a:p>
        </p:txBody>
      </p:sp>
      <p:sp>
        <p:nvSpPr>
          <p:cNvPr id="7" name="Text Box 3"/>
          <p:cNvSpPr txBox="1">
            <a:spLocks noChangeArrowheads="1"/>
          </p:cNvSpPr>
          <p:nvPr/>
        </p:nvSpPr>
        <p:spPr bwMode="auto">
          <a:xfrm>
            <a:off x="566334" y="987198"/>
            <a:ext cx="8295271" cy="43853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Aufgabe der VGR ist es, die Ergebnisse des abgelaufenen Wirtschaftsprozesses einer gesamten Volkswirtschaft zahlenmäßig zu ermitteln (ex </a:t>
            </a:r>
            <a:r>
              <a:rPr lang="de-DE" altLang="de-DE" sz="2540" dirty="0" err="1">
                <a:solidFill>
                  <a:srgbClr val="000000"/>
                </a:solidFill>
              </a:rPr>
              <a:t>post</a:t>
            </a:r>
            <a:r>
              <a:rPr lang="de-DE" altLang="de-DE" sz="2540" dirty="0">
                <a:solidFill>
                  <a:srgbClr val="000000"/>
                </a:solidFill>
              </a:rPr>
              <a:t>). Dazu dient die buchhalterische Erfassung der Entstehung, Verwendung und Verteilung des Bruttoinlandsprodukts.</a:t>
            </a:r>
          </a:p>
          <a:p>
            <a:pPr eaLnBrk="1" hangingPunct="1">
              <a:buClrTx/>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Sie dient der Information, Prognose, Kontrolle und dem Ländervergleich</a:t>
            </a:r>
          </a:p>
          <a:p>
            <a:pPr marL="414772" indent="-414772" eaLnBrk="1" hangingPunct="1">
              <a:buClrTx/>
              <a:buFont typeface="Arial" panose="020B0604020202020204" pitchFamily="34" charset="0"/>
              <a:buChar char="•"/>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Seit 1995 gilt für EU-Mitgliedsstaaten das Europäische System Volkswirtschaftlicher Gesamtrechnungen (ESVG)</a:t>
            </a:r>
          </a:p>
        </p:txBody>
      </p:sp>
      <p:sp>
        <p:nvSpPr>
          <p:cNvPr id="4" name="Rechteck 3">
            <a:extLst>
              <a:ext uri="{FF2B5EF4-FFF2-40B4-BE49-F238E27FC236}">
                <a16:creationId xmlns:a16="http://schemas.microsoft.com/office/drawing/2014/main" id="{301D9A2D-A2CA-486E-B503-03385CF8307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09116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ChangeArrowheads="1"/>
          </p:cNvSpPr>
          <p:nvPr/>
        </p:nvSpPr>
        <p:spPr bwMode="auto">
          <a:xfrm>
            <a:off x="3303318" y="85429"/>
            <a:ext cx="637222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Schematisches Kontensystem der VGR</a:t>
            </a:r>
          </a:p>
        </p:txBody>
      </p:sp>
      <p:pic>
        <p:nvPicPr>
          <p:cNvPr id="47108" name="Picture 3"/>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98205" y="845416"/>
            <a:ext cx="9177338" cy="50546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a:extLst>
              <a:ext uri="{FF2B5EF4-FFF2-40B4-BE49-F238E27FC236}">
                <a16:creationId xmlns:a16="http://schemas.microsoft.com/office/drawing/2014/main" id="{4EB242E6-F37D-4334-BCF0-90C18F8E07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053964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a:t>
            </a:r>
            <a:r>
              <a:rPr lang="de-DE" sz="2400" dirty="0">
                <a:solidFill>
                  <a:srgbClr val="000000"/>
                </a:solidFill>
                <a:latin typeface="Arial"/>
                <a:ea typeface="Droid Sans Fallback"/>
                <a:hlinkClick r:id="rId2"/>
              </a:rPr>
              <a:t>bernhard.koester@jade-hs</a:t>
            </a:r>
            <a:r>
              <a:rPr lang="de-DE" sz="2400">
                <a:solidFill>
                  <a:srgbClr val="000000"/>
                </a:solidFill>
                <a:latin typeface="Arial"/>
                <a:ea typeface="Droid Sans Fallback"/>
                <a:hlinkClick r:id="rId2"/>
              </a:rPr>
              <a:t>.de</a:t>
            </a:r>
            <a:endParaRPr lang="de-DE" sz="2400">
              <a:solidFill>
                <a:srgbClr val="000000"/>
              </a:solidFill>
              <a:latin typeface="Arial"/>
              <a:ea typeface="Droid Sans Fallback"/>
            </a:endParaRPr>
          </a:p>
          <a:p>
            <a:pPr>
              <a:lnSpc>
                <a:spcPct val="100000"/>
              </a:lnSpc>
            </a:pPr>
            <a:endParaRPr lang="de-DE" sz="2400">
              <a:solidFill>
                <a:srgbClr val="000000"/>
              </a:solidFill>
              <a:latin typeface="Arial"/>
            </a:endParaRPr>
          </a:p>
          <a:p>
            <a:pPr>
              <a:lnSpc>
                <a:spcPct val="100000"/>
              </a:lnSpc>
            </a:pPr>
            <a:r>
              <a:rPr lang="de-DE" sz="2400">
                <a:solidFill>
                  <a:srgbClr val="000000"/>
                </a:solidFill>
                <a:latin typeface="Arial"/>
              </a:rPr>
              <a:t>Hompage:		</a:t>
            </a:r>
            <a:r>
              <a:rPr lang="de-DE" sz="2400">
                <a:solidFill>
                  <a:srgbClr val="000000"/>
                </a:solidFill>
                <a:latin typeface="Arial"/>
                <a:hlinkClick r:id="rId3"/>
              </a:rPr>
              <a:t>www.bernhardkoester.de</a:t>
            </a:r>
            <a:endParaRPr lang="de-DE" sz="2400">
              <a:solidFill>
                <a:srgbClr val="000000"/>
              </a:solidFill>
              <a:latin typeface="Arial"/>
            </a:endParaRP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12AA7FF7-62BC-4C36-A222-9B71D57B676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255704"/>
            <a:ext cx="12172951" cy="6505936"/>
          </a:xfrm>
          <a:prstGeom prst="rect">
            <a:avLst/>
          </a:prstGeom>
          <a:noFill/>
        </p:spPr>
        <p:txBody>
          <a:bodyPr wrap="square" rtlCol="0">
            <a:noAutofit/>
          </a:bodyPr>
          <a:lstStyle/>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a:t>
            </a:r>
            <a:r>
              <a:rPr lang="en-US" b="1" dirty="0" err="1">
                <a:latin typeface="Times New Roman" panose="02020603050405020304" pitchFamily="18" charset="0"/>
                <a:cs typeface="Times New Roman" panose="02020603050405020304" pitchFamily="18" charset="0"/>
              </a:rPr>
              <a:t>Illing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Makroökonomie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Bofinger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Mankiw/Taylor,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Ben J. </a:t>
            </a:r>
            <a:r>
              <a:rPr lang="en-US" b="1" dirty="0" err="1">
                <a:latin typeface="Times New Roman" panose="02020603050405020304" pitchFamily="18" charset="0"/>
                <a:cs typeface="Times New Roman" panose="02020603050405020304" pitchFamily="18" charset="0"/>
              </a:rPr>
              <a:t>Heijdra</a:t>
            </a:r>
            <a:r>
              <a:rPr lang="en-US" b="1" dirty="0">
                <a:latin typeface="Times New Roman" panose="02020603050405020304" pitchFamily="18" charset="0"/>
                <a:cs typeface="Times New Roman" panose="02020603050405020304" pitchFamily="18" charset="0"/>
              </a:rPr>
              <a:t> Foundations of Modern Macroeconomics</a:t>
            </a: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Peter B. </a:t>
            </a:r>
            <a:r>
              <a:rPr lang="en-US" b="1" dirty="0" err="1">
                <a:latin typeface="Times New Roman" panose="02020603050405020304" pitchFamily="18" charset="0"/>
                <a:cs typeface="Times New Roman" panose="02020603050405020304" pitchFamily="18" charset="0"/>
              </a:rPr>
              <a:t>Sørensen</a:t>
            </a:r>
            <a:r>
              <a:rPr lang="en-US" b="1" dirty="0">
                <a:latin typeface="Times New Roman" panose="02020603050405020304" pitchFamily="18" charset="0"/>
                <a:cs typeface="Times New Roman" panose="02020603050405020304" pitchFamily="18" charset="0"/>
              </a:rPr>
              <a:t>/Hans J. </a:t>
            </a:r>
            <a:r>
              <a:rPr lang="en-US" b="1" dirty="0" err="1">
                <a:latin typeface="Times New Roman" panose="02020603050405020304" pitchFamily="18" charset="0"/>
                <a:cs typeface="Times New Roman" panose="02020603050405020304" pitchFamily="18" charset="0"/>
              </a:rPr>
              <a:t>Whitta</a:t>
            </a:r>
            <a:r>
              <a:rPr lang="en-US" b="1" dirty="0">
                <a:latin typeface="Times New Roman" panose="02020603050405020304" pitchFamily="18" charset="0"/>
                <a:cs typeface="Times New Roman" panose="02020603050405020304" pitchFamily="18" charset="0"/>
              </a:rPr>
              <a:t>-Jacobsen Introducing Advanced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Brümmerhoff</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Gesamtrechnungen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Stobbe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Rechnungswesen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p:txBody>
      </p:sp>
      <p:sp>
        <p:nvSpPr>
          <p:cNvPr id="16" name="Rechteck 15">
            <a:extLst>
              <a:ext uri="{FF2B5EF4-FFF2-40B4-BE49-F238E27FC236}">
                <a16:creationId xmlns:a16="http://schemas.microsoft.com/office/drawing/2014/main" id="{800E449C-B50E-40D2-B9BE-91DD8FAAB9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23116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9255" y="512949"/>
            <a:ext cx="8366247" cy="58321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Ich gehöre allerdings noch zu den Dozenten, die nicht die vorgefertigten Foliensätze der Verlage für den Mankiw oder den Blanchard/Illing verwenden, sondern gestalte noch meine eigenen Vorlesungsinhalte. Trotzdem werden Sie natürlich viele Inhalte meiner Vorlesung insbesondere in den Standardlehrbüchern wiederfinden.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die Prüfung am Ende des Semesters gilt aber, dass nur die Inhalte dieser Vorlesung/Übung prüfungsrelevant sind. Die Prüfungsvorbereitung ist zudem unabhängig von der letztendlichen Prüfungsform und kann gemäß einer normalen Vorbereitung auf eine Präsenzklausur erfolgen.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6E00F71B-EC7E-451C-A403-DB31F78AF4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687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600268" y="1"/>
            <a:ext cx="7598011" cy="507286"/>
          </a:xfrm>
          <a:prstGeom prst="rect">
            <a:avLst/>
          </a:prstGeom>
          <a:noFill/>
          <a:ln>
            <a:noFill/>
          </a:ln>
        </p:spPr>
        <p:txBody>
          <a:bodyPr lIns="81646" tIns="40823" rIns="81646" bIns="40823" anchor="ctr" anchorCtr="1"/>
          <a:lstStyle/>
          <a:p>
            <a:r>
              <a:rPr lang="de-DE" altLang="de-DE" sz="3629" b="1" dirty="0">
                <a:solidFill>
                  <a:srgbClr val="000000"/>
                </a:solidFill>
                <a:latin typeface="Sparkasse Rg" pitchFamily="34" charset="0"/>
              </a:rPr>
              <a:t>Datenquellen</a:t>
            </a:r>
          </a:p>
        </p:txBody>
      </p:sp>
      <p:graphicFrame>
        <p:nvGraphicFramePr>
          <p:cNvPr id="6" name="Tabelle 5"/>
          <p:cNvGraphicFramePr>
            <a:graphicFrameLocks noGrp="1"/>
          </p:cNvGraphicFramePr>
          <p:nvPr>
            <p:extLst>
              <p:ext uri="{D42A27DB-BD31-4B8C-83A1-F6EECF244321}">
                <p14:modId xmlns:p14="http://schemas.microsoft.com/office/powerpoint/2010/main" val="637487583"/>
              </p:ext>
            </p:extLst>
          </p:nvPr>
        </p:nvGraphicFramePr>
        <p:xfrm>
          <a:off x="999249" y="508687"/>
          <a:ext cx="9408472" cy="6348900"/>
        </p:xfrm>
        <a:graphic>
          <a:graphicData uri="http://schemas.openxmlformats.org/drawingml/2006/table">
            <a:tbl>
              <a:tblPr firstRow="1" bandRow="1">
                <a:tableStyleId>{2D5ABB26-0587-4C30-8999-92F81FD0307C}</a:tableStyleId>
              </a:tblPr>
              <a:tblGrid>
                <a:gridCol w="4704236">
                  <a:extLst>
                    <a:ext uri="{9D8B030D-6E8A-4147-A177-3AD203B41FA5}">
                      <a16:colId xmlns:a16="http://schemas.microsoft.com/office/drawing/2014/main" val="20000"/>
                    </a:ext>
                  </a:extLst>
                </a:gridCol>
                <a:gridCol w="4704236">
                  <a:extLst>
                    <a:ext uri="{9D8B030D-6E8A-4147-A177-3AD203B41FA5}">
                      <a16:colId xmlns:a16="http://schemas.microsoft.com/office/drawing/2014/main" val="20001"/>
                    </a:ext>
                  </a:extLst>
                </a:gridCol>
              </a:tblGrid>
              <a:tr h="6348900">
                <a:tc>
                  <a:txBody>
                    <a:bodyPr/>
                    <a:lstStyle/>
                    <a:p>
                      <a:r>
                        <a:rPr lang="de-DE" sz="2200" u="sng"/>
                        <a:t>Offizielle Institutionen</a:t>
                      </a:r>
                      <a:endParaRPr lang="de-DE" sz="2200" dirty="0"/>
                    </a:p>
                    <a:p>
                      <a:pPr marL="342900" indent="-342900">
                        <a:buFont typeface="Arial" panose="020B0604020202020204" pitchFamily="34" charset="0"/>
                        <a:buChar char="•"/>
                      </a:pPr>
                      <a:r>
                        <a:rPr lang="de-DE" sz="2200">
                          <a:hlinkClick r:id="rId3"/>
                        </a:rPr>
                        <a:t>Statistisches Bundesamt</a:t>
                      </a:r>
                      <a:endParaRPr lang="de-DE" sz="2200"/>
                    </a:p>
                    <a:p>
                      <a:pPr marL="342900" indent="-342900">
                        <a:buFont typeface="Arial" panose="020B0604020202020204" pitchFamily="34" charset="0"/>
                        <a:buChar char="•"/>
                      </a:pPr>
                      <a:r>
                        <a:rPr lang="de-DE" sz="2200">
                          <a:hlinkClick r:id="rId4"/>
                        </a:rPr>
                        <a:t>Bundesbank</a:t>
                      </a:r>
                      <a:endParaRPr lang="de-DE" sz="2200"/>
                    </a:p>
                    <a:p>
                      <a:pPr marL="342900" indent="-342900">
                        <a:buFont typeface="Arial" panose="020B0604020202020204" pitchFamily="34" charset="0"/>
                        <a:buChar char="•"/>
                      </a:pPr>
                      <a:r>
                        <a:rPr lang="de-DE" sz="2200">
                          <a:hlinkClick r:id="rId5"/>
                        </a:rPr>
                        <a:t>Bundesagentur für Arbeit</a:t>
                      </a:r>
                      <a:endParaRPr lang="de-DE" sz="2200"/>
                    </a:p>
                    <a:p>
                      <a:pPr marL="342900" indent="-342900">
                        <a:buFont typeface="Arial" panose="020B0604020202020204" pitchFamily="34" charset="0"/>
                        <a:buChar char="•"/>
                      </a:pPr>
                      <a:r>
                        <a:rPr lang="de-DE" sz="2200">
                          <a:hlinkClick r:id="rId6"/>
                        </a:rPr>
                        <a:t>Interationale Arbeitsorganisation</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7"/>
                        </a:rPr>
                        <a:t>Eurostat</a:t>
                      </a:r>
                      <a:endParaRPr lang="de-DE" sz="2200"/>
                    </a:p>
                    <a:p>
                      <a:pPr marL="342900" indent="-342900">
                        <a:buFont typeface="Arial" panose="020B0604020202020204" pitchFamily="34" charset="0"/>
                        <a:buChar char="•"/>
                      </a:pPr>
                      <a:r>
                        <a:rPr lang="de-DE" sz="2200">
                          <a:hlinkClick r:id="rId8"/>
                        </a:rPr>
                        <a:t>EZB</a:t>
                      </a:r>
                      <a:endParaRPr lang="de-DE" sz="2200"/>
                    </a:p>
                    <a:p>
                      <a:pPr marL="342900" indent="-342900">
                        <a:buFont typeface="Arial" panose="020B0604020202020204" pitchFamily="34" charset="0"/>
                        <a:buChar char="•"/>
                      </a:pPr>
                      <a:r>
                        <a:rPr lang="de-DE" sz="2200">
                          <a:hlinkClick r:id="rId9"/>
                        </a:rPr>
                        <a:t>FED</a:t>
                      </a:r>
                      <a:endParaRPr lang="de-DE" sz="2200"/>
                    </a:p>
                    <a:p>
                      <a:pPr marL="342900" indent="-342900">
                        <a:buFont typeface="Arial" panose="020B0604020202020204" pitchFamily="34" charset="0"/>
                        <a:buChar char="•"/>
                      </a:pPr>
                      <a:r>
                        <a:rPr lang="de-DE" sz="2200">
                          <a:hlinkClick r:id="rId10"/>
                        </a:rPr>
                        <a:t>BoE</a:t>
                      </a:r>
                      <a:endParaRPr lang="de-DE" sz="2200"/>
                    </a:p>
                    <a:p>
                      <a:pPr marL="342900" indent="-342900">
                        <a:buFont typeface="Arial" panose="020B0604020202020204" pitchFamily="34" charset="0"/>
                        <a:buChar char="•"/>
                      </a:pPr>
                      <a:r>
                        <a:rPr lang="de-DE" sz="2200">
                          <a:hlinkClick r:id="rId11"/>
                        </a:rPr>
                        <a:t>OECD</a:t>
                      </a:r>
                      <a:endParaRPr lang="de-DE" sz="2200"/>
                    </a:p>
                    <a:p>
                      <a:pPr marL="342900" indent="-342900">
                        <a:buFont typeface="Arial" panose="020B0604020202020204" pitchFamily="34" charset="0"/>
                        <a:buChar char="•"/>
                      </a:pPr>
                      <a:r>
                        <a:rPr lang="de-DE" sz="2200">
                          <a:hlinkClick r:id="rId12"/>
                        </a:rPr>
                        <a:t>IMF</a:t>
                      </a:r>
                      <a:endParaRPr lang="de-DE" sz="2200"/>
                    </a:p>
                    <a:p>
                      <a:pPr marL="342900" indent="-342900">
                        <a:buFont typeface="Arial" panose="020B0604020202020204" pitchFamily="34" charset="0"/>
                        <a:buChar char="•"/>
                      </a:pPr>
                      <a:r>
                        <a:rPr lang="de-DE" sz="2200">
                          <a:hlinkClick r:id="rId13"/>
                        </a:rPr>
                        <a:t>Worldbank</a:t>
                      </a:r>
                      <a:endParaRPr lang="de-DE" sz="2200"/>
                    </a:p>
                    <a:p>
                      <a:pPr marL="342900" indent="-342900">
                        <a:buFont typeface="Arial" panose="020B0604020202020204" pitchFamily="34" charset="0"/>
                        <a:buChar char="•"/>
                      </a:pPr>
                      <a:r>
                        <a:rPr lang="de-DE" sz="2200">
                          <a:hlinkClick r:id="rId14"/>
                        </a:rPr>
                        <a:t>SVR</a:t>
                      </a:r>
                      <a:endParaRPr lang="de-DE" sz="2200"/>
                    </a:p>
                  </a:txBody>
                  <a:tcPr marL="82953" marR="82953" marT="41476" marB="41476"/>
                </a:tc>
                <a:tc>
                  <a:txBody>
                    <a:bodyPr/>
                    <a:lstStyle/>
                    <a:p>
                      <a:r>
                        <a:rPr lang="de-DE" sz="2200" u="sng"/>
                        <a:t>Forschungsinstitute</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5"/>
                        </a:rPr>
                        <a:t>HRI</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6"/>
                        </a:rPr>
                        <a:t>Cesifo</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7"/>
                        </a:rPr>
                        <a:t>DIW</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8"/>
                        </a:rPr>
                        <a:t>IAB</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9"/>
                        </a:rPr>
                        <a:t>IfW</a:t>
                      </a:r>
                      <a:endParaRPr lang="de-DE" sz="2200"/>
                    </a:p>
                    <a:p>
                      <a:pPr marL="342900" indent="-342900">
                        <a:buFont typeface="Arial" panose="020B0604020202020204" pitchFamily="34" charset="0"/>
                        <a:buChar char="•"/>
                      </a:pPr>
                      <a:r>
                        <a:rPr lang="de-DE" sz="2200">
                          <a:hlinkClick r:id="rId20"/>
                        </a:rPr>
                        <a:t>IMK</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21"/>
                        </a:rPr>
                        <a:t>IW</a:t>
                      </a:r>
                      <a:endParaRPr lang="de-DE" sz="2200"/>
                    </a:p>
                    <a:p>
                      <a:pPr marL="342900" indent="-342900">
                        <a:buFont typeface="Arial" panose="020B0604020202020204" pitchFamily="34" charset="0"/>
                        <a:buChar char="•"/>
                      </a:pPr>
                      <a:r>
                        <a:rPr lang="de-DE" sz="2200">
                          <a:hlinkClick r:id="rId22"/>
                        </a:rPr>
                        <a:t>IWH</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23"/>
                        </a:rPr>
                        <a:t>KOF</a:t>
                      </a:r>
                      <a:endParaRPr lang="de-DE" sz="2200"/>
                    </a:p>
                    <a:p>
                      <a:pPr marL="342900" indent="-342900">
                        <a:buFont typeface="Arial" panose="020B0604020202020204" pitchFamily="34" charset="0"/>
                        <a:buChar char="•"/>
                      </a:pPr>
                      <a:r>
                        <a:rPr lang="de-DE" sz="2200">
                          <a:hlinkClick r:id="rId24"/>
                        </a:rPr>
                        <a:t>RWI</a:t>
                      </a:r>
                      <a:endParaRPr lang="de-DE" sz="2200"/>
                    </a:p>
                    <a:p>
                      <a:pPr marL="342900" indent="-342900">
                        <a:buFont typeface="Arial" panose="020B0604020202020204" pitchFamily="34" charset="0"/>
                        <a:buChar char="•"/>
                      </a:pPr>
                      <a:r>
                        <a:rPr lang="de-DE" sz="2200">
                          <a:hlinkClick r:id="rId25"/>
                        </a:rPr>
                        <a:t>ZEW</a:t>
                      </a:r>
                      <a:endParaRPr lang="de-DE" sz="2200"/>
                    </a:p>
                    <a:p>
                      <a:pPr marL="342900" indent="-342900">
                        <a:buFont typeface="Arial" panose="020B0604020202020204" pitchFamily="34" charset="0"/>
                        <a:buChar char="•"/>
                      </a:pPr>
                      <a:r>
                        <a:rPr lang="de-DE" sz="2200">
                          <a:hlinkClick r:id="rId26"/>
                        </a:rPr>
                        <a:t>Bruegel</a:t>
                      </a:r>
                      <a:endParaRPr lang="de-DE" sz="2200">
                        <a:hlinkClick r:id="rId27"/>
                      </a:endParaRPr>
                    </a:p>
                    <a:p>
                      <a:pPr marL="342900" indent="-342900">
                        <a:buFont typeface="Arial" panose="020B0604020202020204" pitchFamily="34" charset="0"/>
                        <a:buChar char="•"/>
                      </a:pPr>
                      <a:r>
                        <a:rPr lang="de-DE" sz="2200">
                          <a:hlinkClick r:id="rId27"/>
                        </a:rPr>
                        <a:t>NIESR</a:t>
                      </a:r>
                      <a:endParaRPr lang="de-DE" sz="2200"/>
                    </a:p>
                    <a:p>
                      <a:pPr marL="342900" indent="-342900">
                        <a:buFont typeface="Arial" panose="020B0604020202020204" pitchFamily="34" charset="0"/>
                        <a:buChar char="•"/>
                      </a:pPr>
                      <a:r>
                        <a:rPr lang="de-DE" sz="2200">
                          <a:hlinkClick r:id="rId28"/>
                        </a:rPr>
                        <a:t>ESRI</a:t>
                      </a:r>
                      <a:endParaRPr lang="de-DE" sz="2200"/>
                    </a:p>
                    <a:p>
                      <a:pPr marL="342900" indent="-342900">
                        <a:buFont typeface="Arial" panose="020B0604020202020204" pitchFamily="34" charset="0"/>
                        <a:buChar char="•"/>
                      </a:pPr>
                      <a:r>
                        <a:rPr lang="de-DE" sz="2200">
                          <a:hlinkClick r:id="rId29"/>
                        </a:rPr>
                        <a:t>NBER</a:t>
                      </a:r>
                      <a:endParaRPr lang="de-DE" sz="2200"/>
                    </a:p>
                    <a:p>
                      <a:pPr marL="342900" indent="-342900">
                        <a:buFont typeface="Arial" panose="020B0604020202020204" pitchFamily="34" charset="0"/>
                        <a:buChar char="•"/>
                      </a:pPr>
                      <a:r>
                        <a:rPr lang="de-DE" sz="2200">
                          <a:hlinkClick r:id="rId30"/>
                        </a:rPr>
                        <a:t>Peterson Institue</a:t>
                      </a:r>
                      <a:endParaRPr lang="de-DE" sz="2200"/>
                    </a:p>
                    <a:p>
                      <a:pPr marL="342900" indent="-342900">
                        <a:buFont typeface="Arial" panose="020B0604020202020204" pitchFamily="34" charset="0"/>
                        <a:buChar char="•"/>
                      </a:pPr>
                      <a:r>
                        <a:rPr lang="de-DE" sz="2200">
                          <a:hlinkClick r:id="rId31"/>
                        </a:rPr>
                        <a:t>Brookins Institution</a:t>
                      </a:r>
                      <a:endParaRPr lang="de-DE" sz="2200" dirty="0"/>
                    </a:p>
                  </a:txBody>
                  <a:tcPr marL="82953" marR="82953" marT="41476" marB="41476"/>
                </a:tc>
                <a:extLst>
                  <a:ext uri="{0D108BD9-81ED-4DB2-BD59-A6C34878D82A}">
                    <a16:rowId xmlns:a16="http://schemas.microsoft.com/office/drawing/2014/main" val="10000"/>
                  </a:ext>
                </a:extLst>
              </a:tr>
            </a:tbl>
          </a:graphicData>
        </a:graphic>
      </p:graphicFrame>
      <p:sp>
        <p:nvSpPr>
          <p:cNvPr id="9" name="Rechteck 8">
            <a:extLst>
              <a:ext uri="{FF2B5EF4-FFF2-40B4-BE49-F238E27FC236}">
                <a16:creationId xmlns:a16="http://schemas.microsoft.com/office/drawing/2014/main" id="{CD521921-11BC-4778-952C-7FEFC05C667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90905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43672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Volkswirtschaftslehre</a:t>
            </a:r>
          </a:p>
        </p:txBody>
      </p:sp>
      <p:sp>
        <p:nvSpPr>
          <p:cNvPr id="5124" name="Text Box 3"/>
          <p:cNvSpPr txBox="1">
            <a:spLocks noChangeArrowheads="1"/>
          </p:cNvSpPr>
          <p:nvPr/>
        </p:nvSpPr>
        <p:spPr bwMode="auto">
          <a:xfrm>
            <a:off x="615822" y="696558"/>
            <a:ext cx="91440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buSzTx/>
              <a:buFontTx/>
              <a:buNone/>
            </a:pPr>
            <a:r>
              <a:rPr lang="de-DE" altLang="de-DE" sz="2400" dirty="0">
                <a:solidFill>
                  <a:srgbClr val="000000"/>
                </a:solidFill>
              </a:rPr>
              <a:t>Was ist Volkswirtschaftslehre?</a:t>
            </a:r>
          </a:p>
        </p:txBody>
      </p:sp>
      <p:sp>
        <p:nvSpPr>
          <p:cNvPr id="5125" name="Text Box 4"/>
          <p:cNvSpPr txBox="1">
            <a:spLocks noChangeArrowheads="1"/>
          </p:cNvSpPr>
          <p:nvPr/>
        </p:nvSpPr>
        <p:spPr bwMode="auto">
          <a:xfrm>
            <a:off x="538797" y="1160404"/>
            <a:ext cx="7995603" cy="55113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SzTx/>
              <a:buFontTx/>
              <a:buNone/>
            </a:pPr>
            <a:r>
              <a:rPr lang="de-DE" altLang="de-DE" dirty="0">
                <a:solidFill>
                  <a:srgbClr val="000000"/>
                </a:solidFill>
              </a:rPr>
              <a:t>Darauf lässt sich keine eindeutige Antwort geben, außer man gibt sich</a:t>
            </a:r>
          </a:p>
          <a:p>
            <a:pPr eaLnBrk="1" hangingPunct="1">
              <a:buClrTx/>
              <a:buSzTx/>
              <a:buFontTx/>
              <a:buNone/>
            </a:pPr>
            <a:r>
              <a:rPr lang="de-DE" altLang="de-DE" dirty="0">
                <a:solidFill>
                  <a:srgbClr val="000000"/>
                </a:solidFill>
              </a:rPr>
              <a:t>mit allgemeinen Phrasen zufrieden:</a:t>
            </a:r>
          </a:p>
          <a:p>
            <a:pPr eaLnBrk="1" hangingPunct="1">
              <a:buClrTx/>
              <a:buSzTx/>
              <a:buFontTx/>
              <a:buNone/>
            </a:pPr>
            <a:endParaRPr lang="de-DE" altLang="de-DE" dirty="0">
              <a:solidFill>
                <a:srgbClr val="000000"/>
              </a:solidFill>
            </a:endParaRPr>
          </a:p>
          <a:p>
            <a:pPr eaLnBrk="1" hangingPunct="1">
              <a:buClrTx/>
              <a:buSzTx/>
              <a:buFontTx/>
              <a:buAutoNum type="arabicPeriod"/>
            </a:pPr>
            <a:r>
              <a:rPr lang="de-DE" altLang="de-DE" dirty="0">
                <a:solidFill>
                  <a:srgbClr val="000000"/>
                </a:solidFill>
              </a:rPr>
              <a:t>Economics </a:t>
            </a:r>
            <a:r>
              <a:rPr lang="de-DE" altLang="de-DE" dirty="0" err="1">
                <a:solidFill>
                  <a:srgbClr val="000000"/>
                </a:solidFill>
              </a:rPr>
              <a:t>is</a:t>
            </a:r>
            <a:r>
              <a:rPr lang="de-DE" altLang="de-DE" dirty="0">
                <a:solidFill>
                  <a:srgbClr val="000000"/>
                </a:solidFill>
              </a:rPr>
              <a:t> </a:t>
            </a:r>
            <a:r>
              <a:rPr lang="de-DE" altLang="de-DE" dirty="0" err="1">
                <a:solidFill>
                  <a:srgbClr val="000000"/>
                </a:solidFill>
              </a:rPr>
              <a:t>what</a:t>
            </a:r>
            <a:r>
              <a:rPr lang="de-DE" altLang="de-DE" dirty="0">
                <a:solidFill>
                  <a:srgbClr val="000000"/>
                </a:solidFill>
              </a:rPr>
              <a:t> </a:t>
            </a:r>
            <a:r>
              <a:rPr lang="de-DE" altLang="de-DE" dirty="0" err="1">
                <a:solidFill>
                  <a:srgbClr val="000000"/>
                </a:solidFill>
              </a:rPr>
              <a:t>Economists</a:t>
            </a:r>
            <a:r>
              <a:rPr lang="de-DE" altLang="de-DE" dirty="0">
                <a:solidFill>
                  <a:srgbClr val="000000"/>
                </a:solidFill>
              </a:rPr>
              <a:t> do! (Tautologie)</a:t>
            </a: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r>
              <a:rPr lang="de-DE" altLang="de-DE">
                <a:solidFill>
                  <a:srgbClr val="000000"/>
                </a:solidFill>
              </a:rPr>
              <a:t>„Nationalökonomie ist, wenn die Leute sich wundern, warum sie kein Geld haben. Das hat mehrere Gründe, die feinsten sind die wissenschaftlichen Gründe, doch können solche durch eine Notverordnung aufgehoben werden. Über die ältere Nationalökonomie kann man ja nur lachen und dürfen wir selber daher mit Stillschweigen übergehn. Sie regierte von 715 vor Christo bis zum Jahre nach Marx. Seitdem ist die Frage völlig gelöst: die Leute haben zwar immer noch kein Geld, wissen aber wenigstens, warum.“ </a:t>
            </a:r>
            <a:r>
              <a:rPr lang="de-DE" altLang="de-DE" dirty="0">
                <a:solidFill>
                  <a:srgbClr val="000000"/>
                </a:solidFill>
              </a:rPr>
              <a:t>(</a:t>
            </a:r>
            <a:r>
              <a:rPr lang="de-DE" altLang="de-DE">
                <a:solidFill>
                  <a:srgbClr val="000000"/>
                </a:solidFill>
              </a:rPr>
              <a:t>Kurt Tucholsky, 1931)</a:t>
            </a:r>
            <a:endParaRPr lang="de-DE" altLang="de-DE" dirty="0">
              <a:solidFill>
                <a:srgbClr val="000000"/>
              </a:solidFill>
            </a:endParaRPr>
          </a:p>
        </p:txBody>
      </p:sp>
      <p:sp>
        <p:nvSpPr>
          <p:cNvPr id="7" name="Rechteck 6">
            <a:extLst>
              <a:ext uri="{FF2B5EF4-FFF2-40B4-BE49-F238E27FC236}">
                <a16:creationId xmlns:a16="http://schemas.microsoft.com/office/drawing/2014/main" id="{6C566EA3-1EC5-4DE3-B308-150C21BC64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050535" y="206338"/>
            <a:ext cx="3034099"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VWL</a:t>
            </a:r>
          </a:p>
        </p:txBody>
      </p:sp>
      <p:sp>
        <p:nvSpPr>
          <p:cNvPr id="7172" name="Text Box 3"/>
          <p:cNvSpPr txBox="1">
            <a:spLocks noChangeArrowheads="1"/>
          </p:cNvSpPr>
          <p:nvPr/>
        </p:nvSpPr>
        <p:spPr bwMode="auto">
          <a:xfrm>
            <a:off x="603555" y="666713"/>
            <a:ext cx="8184845" cy="54806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dirty="0">
                <a:solidFill>
                  <a:srgbClr val="000000"/>
                </a:solidFill>
              </a:rPr>
              <a:t>	Volkswirtschaftslehre befasst sich mit der Analyse wirtschaftlicher Zusammenhänge und versucht Erklärungen für diese zu finden sowie eine Modellbildung daraus abzuleiten.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Aus den erkannten Gesetzmäßigkeiten versucht der Volkswirt zukünftige wirtschaftliche Ereignisse vorherzusagen und Handlungsoptionen aufzuzeigen.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Fundamentaler Untersuchungsgegenstand des Volkswirts sind 	Märkte, an denen Angebot und Nachfrage aufeinandertreffen. </a:t>
            </a:r>
            <a:r>
              <a:rPr lang="de-DE" altLang="de-DE">
                <a:solidFill>
                  <a:srgbClr val="000000"/>
                </a:solidFill>
              </a:rPr>
              <a:t>Der Volkswirt </a:t>
            </a:r>
            <a:r>
              <a:rPr lang="de-DE" altLang="de-DE" dirty="0">
                <a:solidFill>
                  <a:srgbClr val="000000"/>
                </a:solidFill>
              </a:rPr>
              <a:t>versucht die Funktionsfähigkeit dieser Märkte zu </a:t>
            </a:r>
            <a:r>
              <a:rPr lang="de-DE" altLang="de-DE">
                <a:solidFill>
                  <a:srgbClr val="000000"/>
                </a:solidFill>
              </a:rPr>
              <a:t>ergründen.</a:t>
            </a:r>
          </a:p>
          <a:p>
            <a:pPr eaLnBrk="1" hangingPunct="1">
              <a:buClrTx/>
            </a:pPr>
            <a:endParaRPr lang="de-DE" altLang="de-DE" sz="2400">
              <a:solidFill>
                <a:srgbClr val="000000"/>
              </a:solidFill>
            </a:endParaRPr>
          </a:p>
          <a:p>
            <a:pPr eaLnBrk="1" hangingPunct="1">
              <a:buClrTx/>
            </a:pPr>
            <a:r>
              <a:rPr lang="en-US" altLang="de-DE" sz="1200">
                <a:solidFill>
                  <a:srgbClr val="000000"/>
                </a:solidFill>
              </a:rPr>
              <a:t>See in general this nice essay:</a:t>
            </a:r>
          </a:p>
          <a:p>
            <a:pPr eaLnBrk="1" hangingPunct="1">
              <a:buClrTx/>
            </a:pPr>
            <a:r>
              <a:rPr lang="en-US" altLang="de-DE" sz="1200">
                <a:solidFill>
                  <a:srgbClr val="000000"/>
                </a:solidFill>
                <a:hlinkClick r:id="rId3"/>
              </a:rPr>
              <a:t>Retrospectives: On the Definition of Economics</a:t>
            </a:r>
          </a:p>
          <a:p>
            <a:pPr eaLnBrk="1" hangingPunct="1">
              <a:buClrTx/>
            </a:pPr>
            <a:r>
              <a:rPr lang="en-US" altLang="de-DE" sz="1200">
                <a:solidFill>
                  <a:srgbClr val="000000"/>
                </a:solidFill>
                <a:hlinkClick r:id="rId3"/>
              </a:rPr>
              <a:t>Roger E. Backhouse</a:t>
            </a:r>
          </a:p>
          <a:p>
            <a:pPr eaLnBrk="1" hangingPunct="1">
              <a:buClrTx/>
            </a:pPr>
            <a:r>
              <a:rPr lang="en-US" altLang="de-DE" sz="1200">
                <a:solidFill>
                  <a:srgbClr val="000000"/>
                </a:solidFill>
                <a:hlinkClick r:id="rId3"/>
              </a:rPr>
              <a:t>Steven G. Medema</a:t>
            </a:r>
          </a:p>
          <a:p>
            <a:pPr eaLnBrk="1" hangingPunct="1">
              <a:buClrTx/>
            </a:pPr>
            <a:r>
              <a:rPr lang="en-US" altLang="de-DE" sz="1200">
                <a:solidFill>
                  <a:srgbClr val="000000"/>
                </a:solidFill>
                <a:hlinkClick r:id="rId3"/>
              </a:rPr>
              <a:t>JOURNAL OF ECONOMIC PERSPECTIVES</a:t>
            </a:r>
          </a:p>
          <a:p>
            <a:pPr eaLnBrk="1" hangingPunct="1">
              <a:buClrTx/>
            </a:pPr>
            <a:r>
              <a:rPr lang="en-US" altLang="de-DE" sz="1200">
                <a:solidFill>
                  <a:srgbClr val="000000"/>
                </a:solidFill>
                <a:hlinkClick r:id="rId3"/>
              </a:rPr>
              <a:t>VOL. 23, NO. 1, WINTER 2009</a:t>
            </a:r>
          </a:p>
          <a:p>
            <a:pPr eaLnBrk="1" hangingPunct="1">
              <a:buClrTx/>
            </a:pPr>
            <a:r>
              <a:rPr lang="en-US" altLang="de-DE" sz="1200">
                <a:solidFill>
                  <a:srgbClr val="000000"/>
                </a:solidFill>
                <a:hlinkClick r:id="rId3"/>
              </a:rPr>
              <a:t>(pp. 221-33)</a:t>
            </a:r>
            <a:endParaRPr lang="de-DE" altLang="de-DE" sz="1200">
              <a:solidFill>
                <a:srgbClr val="000000"/>
              </a:solidFill>
            </a:endParaRPr>
          </a:p>
        </p:txBody>
      </p:sp>
      <p:sp>
        <p:nvSpPr>
          <p:cNvPr id="11" name="Rechteck 10">
            <a:extLst>
              <a:ext uri="{FF2B5EF4-FFF2-40B4-BE49-F238E27FC236}">
                <a16:creationId xmlns:a16="http://schemas.microsoft.com/office/drawing/2014/main" id="{69C254BD-7883-4073-8D7B-B49B3564BA6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14568" y="116881"/>
            <a:ext cx="8178732" cy="744941"/>
          </a:xfrm>
          <a:prstGeom prst="rect">
            <a:avLst/>
          </a:prstGeom>
          <a:noFill/>
          <a:ln>
            <a:noFill/>
          </a:ln>
        </p:spPr>
        <p:txBody>
          <a:bodyPr lIns="81646" tIns="40823" rIns="81646" bIns="40823" anchor="ctr" anchorCtr="1"/>
          <a:lstStyle/>
          <a:p>
            <a:r>
              <a:rPr lang="de-DE" sz="3266" b="1" dirty="0">
                <a:latin typeface="Times New Roman" panose="02020603050405020304" pitchFamily="18" charset="0"/>
                <a:cs typeface="Times New Roman" panose="02020603050405020304" pitchFamily="18" charset="0"/>
              </a:rPr>
              <a:t>Ablauf einer volkswirtschaftlichen Analyse:</a:t>
            </a:r>
          </a:p>
        </p:txBody>
      </p:sp>
      <p:sp>
        <p:nvSpPr>
          <p:cNvPr id="7" name="Textfeld 6"/>
          <p:cNvSpPr txBox="1"/>
          <p:nvPr/>
        </p:nvSpPr>
        <p:spPr>
          <a:xfrm>
            <a:off x="1840674" y="1103815"/>
            <a:ext cx="8197746" cy="4676862"/>
          </a:xfrm>
          <a:prstGeom prst="rect">
            <a:avLst/>
          </a:prstGeom>
          <a:noFill/>
        </p:spPr>
        <p:txBody>
          <a:bodyPr wrap="square" rtlCol="0">
            <a:noAutofit/>
          </a:bodyPr>
          <a:lstStyle/>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Deskription des wirtschaftlichen Geschehens (Diagnose)</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Entwicklung von abstrakten Modellen zur Erklärungen der wirtschaftlichen Abläufe (Theoriebildung)</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Überprüfung dieser Theorien an der Realität (Evaluierung)</a:t>
            </a:r>
          </a:p>
          <a:p>
            <a:r>
              <a:rPr lang="de-DE" sz="2177" dirty="0">
                <a:latin typeface="Times New Roman" panose="02020603050405020304" pitchFamily="18" charset="0"/>
                <a:cs typeface="Times New Roman" panose="02020603050405020304" pitchFamily="18" charset="0"/>
              </a:rPr>
              <a:t> </a:t>
            </a: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Prognose des künftigen Ablaufs des wirtschaftlichen Geschehens aus den abgeleiteten Modellen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Beratung der Politik in wirtschaftspolitischen Fragen </a:t>
            </a:r>
          </a:p>
          <a:p>
            <a:endParaRPr lang="de-DE" sz="2177"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456CA03-37CC-4CA4-B86C-3D9E81EDFB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184354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1717</Words>
  <Application>Microsoft Office PowerPoint</Application>
  <PresentationFormat>Breitbild</PresentationFormat>
  <Paragraphs>354</Paragraphs>
  <Slides>26</Slides>
  <Notes>22</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26</vt:i4>
      </vt:variant>
    </vt:vector>
  </HeadingPairs>
  <TitlesOfParts>
    <vt:vector size="33" baseType="lpstr">
      <vt:lpstr>Arial</vt:lpstr>
      <vt:lpstr>Calibri</vt:lpstr>
      <vt:lpstr>Calibri Light</vt:lpstr>
      <vt:lpstr>Sparkasse Rg</vt:lpstr>
      <vt:lpstr>Times New Roman</vt:lpstr>
      <vt:lpstr>Wingdings</vt:lpstr>
      <vt:lpstr>Office</vt:lpstr>
      <vt:lpstr>PowerPoint-Präsentation</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60</cp:revision>
  <cp:lastPrinted>2022-03-02T20:18:27Z</cp:lastPrinted>
  <dcterms:created xsi:type="dcterms:W3CDTF">2022-03-01T20:52:11Z</dcterms:created>
  <dcterms:modified xsi:type="dcterms:W3CDTF">2023-09-25T15:47:07Z</dcterms:modified>
</cp:coreProperties>
</file>