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 id="366" r:id="rId17"/>
    <p:sldId id="375" r:id="rId18"/>
    <p:sldId id="368" r:id="rId19"/>
    <p:sldId id="369" r:id="rId20"/>
    <p:sldId id="370" r:id="rId21"/>
    <p:sldId id="376" r:id="rId22"/>
    <p:sldId id="972" r:id="rId23"/>
    <p:sldId id="1370" r:id="rId24"/>
    <p:sldId id="1429" r:id="rId25"/>
    <p:sldId id="423" r:id="rId26"/>
    <p:sldId id="383" r:id="rId27"/>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77" d="100"/>
          <a:sy n="77" d="100"/>
        </p:scale>
        <p:origin x="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25.09.2023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214313" y="812800"/>
            <a:ext cx="7237413" cy="4071938"/>
          </a:xfrm>
          <a:ln/>
        </p:spPr>
      </p:sp>
      <p:sp>
        <p:nvSpPr>
          <p:cNvPr id="9216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214313" y="812800"/>
            <a:ext cx="7237413" cy="4071938"/>
          </a:xfrm>
          <a:ln/>
        </p:spPr>
      </p:sp>
      <p:sp>
        <p:nvSpPr>
          <p:cNvPr id="93188"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214313" y="812800"/>
            <a:ext cx="7237413" cy="4071938"/>
          </a:xfrm>
          <a:ln/>
        </p:spPr>
      </p:sp>
      <p:sp>
        <p:nvSpPr>
          <p:cNvPr id="9421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214313" y="812800"/>
            <a:ext cx="7237413" cy="4071938"/>
          </a:xfrm>
          <a:ln/>
        </p:spPr>
      </p:sp>
      <p:sp>
        <p:nvSpPr>
          <p:cNvPr id="9523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214313" y="812800"/>
            <a:ext cx="7237413" cy="4071938"/>
          </a:xfrm>
          <a:ln/>
        </p:spPr>
      </p:sp>
      <p:sp>
        <p:nvSpPr>
          <p:cNvPr id="9626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21</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24</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98376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34CEDE0-409F-46AA-B625-B229F6EC72C7}" type="slidenum">
              <a:rPr lang="de-DE" altLang="de-DE" smtClean="0">
                <a:latin typeface="Sparkasse Rg" pitchFamily="34" charset="0"/>
              </a:rPr>
              <a:pPr eaLnBrk="1" hangingPunct="1">
                <a:spcBef>
                  <a:spcPct val="0"/>
                </a:spcBef>
                <a:buClrTx/>
                <a:buFontTx/>
                <a:buNone/>
              </a:pPr>
              <a:t>26</a:t>
            </a:fld>
            <a:endParaRPr lang="de-DE" altLang="de-DE">
              <a:latin typeface="Sparkasse Rg" pitchFamily="34" charset="0"/>
            </a:endParaRPr>
          </a:p>
        </p:txBody>
      </p:sp>
      <p:sp>
        <p:nvSpPr>
          <p:cNvPr id="105475" name="Rectangle 2"/>
          <p:cNvSpPr>
            <a:spLocks noGrp="1" noRot="1" noChangeAspect="1" noChangeArrowheads="1" noTextEdit="1"/>
          </p:cNvSpPr>
          <p:nvPr>
            <p:ph type="sldImg"/>
          </p:nvPr>
        </p:nvSpPr>
        <p:spPr>
          <a:xfrm>
            <a:off x="-214313" y="812800"/>
            <a:ext cx="7237413" cy="4071938"/>
          </a:xfrm>
          <a:ln/>
        </p:spPr>
      </p:sp>
      <p:sp>
        <p:nvSpPr>
          <p:cNvPr id="10547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370561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25.09.2023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25.09.2023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ernhardkoester.de/" TargetMode="External"/><Relationship Id="rId2" Type="http://schemas.openxmlformats.org/officeDocument/2006/relationships/hyperlink" Target="mailto:bernhard.koester@jade-hs.d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ecb.europa.eu/" TargetMode="External"/><Relationship Id="rId13" Type="http://schemas.openxmlformats.org/officeDocument/2006/relationships/hyperlink" Target="https://www.worldbank.org/" TargetMode="External"/><Relationship Id="rId18" Type="http://schemas.openxmlformats.org/officeDocument/2006/relationships/hyperlink" Target="https://www.iab.de/" TargetMode="External"/><Relationship Id="rId26" Type="http://schemas.openxmlformats.org/officeDocument/2006/relationships/hyperlink" Target="https://www.bruegel.org/" TargetMode="External"/><Relationship Id="rId3" Type="http://schemas.openxmlformats.org/officeDocument/2006/relationships/hyperlink" Target="https://www.destatis.de/DE/Home/_inhalt.html" TargetMode="External"/><Relationship Id="rId21" Type="http://schemas.openxmlformats.org/officeDocument/2006/relationships/hyperlink" Target="https://www.iwkoeln.de/" TargetMode="External"/><Relationship Id="rId7" Type="http://schemas.openxmlformats.org/officeDocument/2006/relationships/hyperlink" Target="https://ec.europa.eu/eurostat" TargetMode="External"/><Relationship Id="rId12" Type="http://schemas.openxmlformats.org/officeDocument/2006/relationships/hyperlink" Target="https://www.imf.org/" TargetMode="External"/><Relationship Id="rId17" Type="http://schemas.openxmlformats.org/officeDocument/2006/relationships/hyperlink" Target="https://www.diw.de/" TargetMode="External"/><Relationship Id="rId25" Type="http://schemas.openxmlformats.org/officeDocument/2006/relationships/hyperlink" Target="https://www.zew.de/" TargetMode="External"/><Relationship Id="rId2" Type="http://schemas.openxmlformats.org/officeDocument/2006/relationships/notesSlide" Target="../notesSlides/notesSlide2.xml"/><Relationship Id="rId16" Type="http://schemas.openxmlformats.org/officeDocument/2006/relationships/hyperlink" Target="https://www.cesifo.org/" TargetMode="External"/><Relationship Id="rId20" Type="http://schemas.openxmlformats.org/officeDocument/2006/relationships/hyperlink" Target="http://www.imk-boeckler.de/" TargetMode="External"/><Relationship Id="rId29" Type="http://schemas.openxmlformats.org/officeDocument/2006/relationships/hyperlink" Target="https://www.nber.org/" TargetMode="External"/><Relationship Id="rId1" Type="http://schemas.openxmlformats.org/officeDocument/2006/relationships/slideLayout" Target="../slideLayouts/slideLayout7.xml"/><Relationship Id="rId6" Type="http://schemas.openxmlformats.org/officeDocument/2006/relationships/hyperlink" Target="https://www.ilo.org/" TargetMode="External"/><Relationship Id="rId11" Type="http://schemas.openxmlformats.org/officeDocument/2006/relationships/hyperlink" Target="https://www.oecd.org/" TargetMode="External"/><Relationship Id="rId24" Type="http://schemas.openxmlformats.org/officeDocument/2006/relationships/hyperlink" Target="https://www.rwi-essen.de/" TargetMode="External"/><Relationship Id="rId5" Type="http://schemas.openxmlformats.org/officeDocument/2006/relationships/hyperlink" Target="https://www.arbeitsagentur.de/" TargetMode="External"/><Relationship Id="rId15" Type="http://schemas.openxmlformats.org/officeDocument/2006/relationships/hyperlink" Target="https://research.handelsblatt.com/de/" TargetMode="External"/><Relationship Id="rId23" Type="http://schemas.openxmlformats.org/officeDocument/2006/relationships/hyperlink" Target="https://kof.ethz.ch/" TargetMode="External"/><Relationship Id="rId28" Type="http://schemas.openxmlformats.org/officeDocument/2006/relationships/hyperlink" Target="https://www.esri.ie/" TargetMode="External"/><Relationship Id="rId10" Type="http://schemas.openxmlformats.org/officeDocument/2006/relationships/hyperlink" Target="https://www.bankofengland.co.uk/" TargetMode="External"/><Relationship Id="rId19" Type="http://schemas.openxmlformats.org/officeDocument/2006/relationships/hyperlink" Target="https://www.ifw-kiel.de/" TargetMode="External"/><Relationship Id="rId31" Type="http://schemas.openxmlformats.org/officeDocument/2006/relationships/hyperlink" Target="https://www.brookings.edu/" TargetMode="External"/><Relationship Id="rId4" Type="http://schemas.openxmlformats.org/officeDocument/2006/relationships/hyperlink" Target="https://www.bundesbank.de/" TargetMode="External"/><Relationship Id="rId9" Type="http://schemas.openxmlformats.org/officeDocument/2006/relationships/hyperlink" Target="https://www.federalreserve.gov/" TargetMode="External"/><Relationship Id="rId14" Type="http://schemas.openxmlformats.org/officeDocument/2006/relationships/hyperlink" Target="https://www.sachverstaendigenrat-wirtschaft.de/" TargetMode="External"/><Relationship Id="rId22" Type="http://schemas.openxmlformats.org/officeDocument/2006/relationships/hyperlink" Target="https://www.iwh-halle.de/" TargetMode="External"/><Relationship Id="rId27" Type="http://schemas.openxmlformats.org/officeDocument/2006/relationships/hyperlink" Target="https://www.niesr.ac.uk/" TargetMode="External"/><Relationship Id="rId30" Type="http://schemas.openxmlformats.org/officeDocument/2006/relationships/hyperlink" Target="https://www.piie.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aeaweb.org/articles?id=10.1257/jep.23.1.22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a:latin typeface="Times New Roman" panose="02020603050405020304" pitchFamily="18" charset="0"/>
                <a:cs typeface="Times New Roman" panose="02020603050405020304" pitchFamily="18" charset="0"/>
              </a:rPr>
              <a:t>Wirtschaftspolitiker</a:t>
            </a:r>
            <a:r>
              <a:rPr lang="de-DE" sz="2903">
                <a:latin typeface="Times New Roman" panose="02020603050405020304" pitchFamily="18" charset="0"/>
                <a:cs typeface="Times New Roman" panose="02020603050405020304" pitchFamily="18" charset="0"/>
              </a:rPr>
              <a:t>.</a:t>
            </a: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Das geplante Sondervermögen 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793846"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5613318" y="0"/>
            <a:ext cx="665924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t>
            </a:r>
            <a:r>
              <a:rPr lang="de-DE" sz="2177">
                <a:latin typeface="Times New Roman" panose="02020603050405020304" pitchFamily="18" charset="0"/>
                <a:cs typeface="Times New Roman" panose="02020603050405020304" pitchFamily="18" charset="0"/>
              </a:rPr>
              <a:t>aller Unternehmen´nach </a:t>
            </a:r>
            <a:r>
              <a:rPr lang="de-DE" sz="2177" dirty="0">
                <a:latin typeface="Times New Roman" panose="02020603050405020304" pitchFamily="18" charset="0"/>
                <a:cs typeface="Times New Roman" panose="02020603050405020304" pitchFamily="18" charset="0"/>
              </a:rPr>
              <a:t>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62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0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globalen Veränderungen durch die </a:t>
            </a:r>
            <a:r>
              <a:rPr lang="de-DE" altLang="de-DE" sz="2000" err="1">
                <a:solidFill>
                  <a:srgbClr val="000000"/>
                </a:solidFill>
              </a:rPr>
              <a:t>Coronakrise</a:t>
            </a:r>
            <a:r>
              <a:rPr lang="de-DE" altLang="de-DE" sz="2000">
                <a:solidFill>
                  <a:srgbClr val="000000"/>
                </a:solidFill>
              </a:rPr>
              <a:t> auf die </a:t>
            </a:r>
            <a:r>
              <a:rPr lang="de-DE" altLang="de-DE" sz="2000" dirty="0">
                <a:solidFill>
                  <a:srgbClr val="000000"/>
                </a:solidFill>
              </a:rPr>
              <a:t>internationalen Handelsbeziehungen?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t>
            </a:r>
            <a:r>
              <a:rPr lang="de-DE" altLang="de-DE" sz="2000" dirty="0" err="1">
                <a:solidFill>
                  <a:srgbClr val="000000"/>
                </a:solidFill>
              </a:rPr>
              <a:t>wirtschaftspolitschen</a:t>
            </a:r>
            <a:r>
              <a:rPr lang="de-DE" altLang="de-DE" sz="2000" dirty="0">
                <a:solidFill>
                  <a:srgbClr val="000000"/>
                </a:solidFill>
              </a:rPr>
              <a:t> Auswirkungen zieht der Überfall Russlands, des größten Rohstofflieferanten der Welt, auf die Ukraine nach sich?</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8" y="714108"/>
            <a:ext cx="8361518" cy="5781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a:t>
            </a:r>
            <a:r>
              <a:rPr lang="de-DE" altLang="de-DE" sz="2177">
                <a:solidFill>
                  <a:srgbClr val="000000"/>
                </a:solidFill>
              </a:rPr>
              <a:t>Jahr 2022 1,8% </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a:t>
            </a:r>
            <a:r>
              <a:rPr lang="de-DE" altLang="de-DE" sz="2177">
                <a:solidFill>
                  <a:srgbClr val="000000"/>
                </a:solidFill>
              </a:rPr>
              <a:t>Inflationsrate lag im Jahr </a:t>
            </a:r>
            <a:r>
              <a:rPr lang="de-DE" altLang="de-DE" sz="2177" dirty="0">
                <a:solidFill>
                  <a:srgbClr val="000000"/>
                </a:solidFill>
              </a:rPr>
              <a:t>2022 </a:t>
            </a:r>
            <a:r>
              <a:rPr lang="de-DE" altLang="de-DE" sz="2177">
                <a:solidFill>
                  <a:srgbClr val="000000"/>
                </a:solidFill>
              </a:rPr>
              <a:t>bei 6,9%</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zum </a:t>
            </a:r>
            <a:r>
              <a:rPr lang="de-DE" altLang="de-DE" sz="2177">
                <a:solidFill>
                  <a:srgbClr val="000000"/>
                </a:solidFill>
              </a:rPr>
              <a:t>Jahresende 2021 </a:t>
            </a:r>
            <a:r>
              <a:rPr lang="de-DE" altLang="de-DE" sz="2177" dirty="0">
                <a:solidFill>
                  <a:srgbClr val="000000"/>
                </a:solidFill>
              </a:rPr>
              <a:t>bei </a:t>
            </a:r>
            <a:r>
              <a:rPr lang="de-DE" altLang="de-DE" sz="2177">
                <a:solidFill>
                  <a:srgbClr val="000000"/>
                </a:solidFill>
              </a:rPr>
              <a:t>gut 2,45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Leitzinsen der EZB </a:t>
            </a:r>
            <a:r>
              <a:rPr lang="de-DE" altLang="de-DE" sz="2177">
                <a:solidFill>
                  <a:srgbClr val="000000"/>
                </a:solidFill>
              </a:rPr>
              <a:t>liegen im Februar 2023 bei 3,0%</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Deutschland wird im April 2023 aller Voraussicht nach </a:t>
            </a:r>
            <a:r>
              <a:rPr lang="de-DE" altLang="de-DE" sz="2177" dirty="0">
                <a:solidFill>
                  <a:srgbClr val="000000"/>
                </a:solidFill>
              </a:rPr>
              <a:t>das letzte </a:t>
            </a:r>
            <a:r>
              <a:rPr lang="de-DE" altLang="de-DE" sz="2177">
                <a:solidFill>
                  <a:srgbClr val="000000"/>
                </a:solidFill>
              </a:rPr>
              <a:t>Atomkraftwerk abgeschaltet werden.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Wilhelmshaven hat das erste LNG-Terminal Deutschlands Ende des Jahres 2022 seinen Betrieb aufgenommen.</a:t>
            </a:r>
            <a:endParaRPr lang="de-DE" altLang="de-DE" sz="2177" dirty="0">
              <a:solidFill>
                <a:srgbClr val="000000"/>
              </a:solidFill>
            </a:endParaRP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8859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094793" y="891496"/>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dirty="0">
              <a:solidFill>
                <a:srgbClr val="000000"/>
              </a:solidFill>
            </a:endParaRPr>
          </a:p>
          <a:p>
            <a:pPr eaLnBrk="1" hangingPunct="1">
              <a:buClrTx/>
              <a:buFontTx/>
              <a:buNone/>
            </a:pPr>
            <a:r>
              <a:rPr lang="de-DE" altLang="de-DE" sz="2400" dirty="0">
                <a:solidFill>
                  <a:srgbClr val="000000"/>
                </a:solidFill>
              </a:rPr>
              <a:t>Der </a:t>
            </a:r>
            <a:r>
              <a:rPr lang="en-US" altLang="de-DE" sz="2400" dirty="0" err="1">
                <a:solidFill>
                  <a:srgbClr val="000000"/>
                </a:solidFill>
              </a:rPr>
              <a:t>französische</a:t>
            </a:r>
            <a:r>
              <a:rPr lang="en-US" altLang="de-DE" sz="2400" dirty="0">
                <a:solidFill>
                  <a:srgbClr val="000000"/>
                </a:solidFill>
              </a:rPr>
              <a:t> </a:t>
            </a:r>
            <a:r>
              <a:rPr lang="en-US" altLang="de-DE" sz="2400" dirty="0" err="1">
                <a:solidFill>
                  <a:srgbClr val="000000"/>
                </a:solidFill>
              </a:rPr>
              <a:t>Arzt</a:t>
            </a:r>
            <a:r>
              <a:rPr lang="de-DE" altLang="de-DE" sz="2400" dirty="0">
                <a:solidFill>
                  <a:srgbClr val="000000"/>
                </a:solidFill>
              </a:rPr>
              <a:t> Fran</a:t>
            </a:r>
            <a:r>
              <a:rPr lang="en-US" altLang="de-DE" sz="2400" dirty="0" err="1">
                <a:solidFill>
                  <a:srgbClr val="000000"/>
                </a:solidFill>
                <a:cs typeface="Times New Roman" pitchFamily="18" charset="0"/>
              </a:rPr>
              <a:t>çois</a:t>
            </a:r>
            <a:r>
              <a:rPr lang="en-US" altLang="de-DE" sz="2400" dirty="0">
                <a:solidFill>
                  <a:srgbClr val="000000"/>
                </a:solidFill>
                <a:cs typeface="Times New Roman" pitchFamily="18" charset="0"/>
              </a:rPr>
              <a:t> Quesnay (1694-1774) </a:t>
            </a:r>
            <a:r>
              <a:rPr lang="en-US" altLang="de-DE" sz="2400" dirty="0" err="1">
                <a:solidFill>
                  <a:srgbClr val="000000"/>
                </a:solidFill>
                <a:cs typeface="Times New Roman" pitchFamily="18" charset="0"/>
              </a:rPr>
              <a:t>verglich</a:t>
            </a:r>
            <a:r>
              <a:rPr lang="en-US" altLang="de-DE" sz="2400" dirty="0">
                <a:solidFill>
                  <a:srgbClr val="000000"/>
                </a:solidFill>
                <a:cs typeface="Times New Roman" pitchFamily="18" charset="0"/>
              </a:rPr>
              <a:t> die </a:t>
            </a:r>
            <a:r>
              <a:rPr lang="en-US" altLang="de-DE" sz="2400" dirty="0" err="1">
                <a:solidFill>
                  <a:srgbClr val="000000"/>
                </a:solidFill>
                <a:cs typeface="Times New Roman" pitchFamily="18" charset="0"/>
              </a:rPr>
              <a:t>wirtschaftlichen</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Zusammenhänge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mit</a:t>
            </a:r>
            <a:r>
              <a:rPr lang="en-US" altLang="de-DE" sz="2400" dirty="0">
                <a:solidFill>
                  <a:srgbClr val="000000"/>
                </a:solidFill>
                <a:cs typeface="Times New Roman" pitchFamily="18" charset="0"/>
              </a:rPr>
              <a:t> dem </a:t>
            </a:r>
            <a:r>
              <a:rPr lang="en-US" altLang="de-DE" sz="2400" dirty="0" err="1">
                <a:solidFill>
                  <a:srgbClr val="000000"/>
                </a:solidFill>
                <a:cs typeface="Times New Roman" pitchFamily="18" charset="0"/>
              </a:rPr>
              <a:t>Blutkreislauf</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stellte</a:t>
            </a:r>
            <a:r>
              <a:rPr lang="en-US" altLang="de-DE" sz="2400" dirty="0">
                <a:solidFill>
                  <a:srgbClr val="000000"/>
                </a:solidFill>
                <a:cs typeface="Times New Roman" pitchFamily="18" charset="0"/>
              </a:rPr>
              <a:t> dies in </a:t>
            </a:r>
            <a:r>
              <a:rPr lang="en-US" altLang="de-DE" sz="2400" dirty="0" err="1">
                <a:solidFill>
                  <a:srgbClr val="000000"/>
                </a:solidFill>
                <a:cs typeface="Times New Roman" pitchFamily="18" charset="0"/>
              </a:rPr>
              <a:t>seinem</a:t>
            </a:r>
            <a:r>
              <a:rPr lang="en-US" altLang="de-DE" sz="2400" dirty="0">
                <a:solidFill>
                  <a:srgbClr val="000000"/>
                </a:solidFill>
                <a:cs typeface="Times New Roman" pitchFamily="18" charset="0"/>
              </a:rPr>
              <a:t> Tableau </a:t>
            </a:r>
            <a:r>
              <a:rPr lang="en-US" altLang="de-DE" sz="2400" dirty="0" err="1">
                <a:solidFill>
                  <a:srgbClr val="000000"/>
                </a:solidFill>
                <a:cs typeface="Times New Roman" pitchFamily="18" charset="0"/>
              </a:rPr>
              <a:t>Economique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dar</a:t>
            </a:r>
            <a:r>
              <a:rPr lang="en-US" altLang="de-DE" sz="2400" dirty="0">
                <a:solidFill>
                  <a:srgbClr val="000000"/>
                </a:solidFill>
                <a:cs typeface="Times New Roman" pitchFamily="18" charset="0"/>
              </a:rPr>
              <a:t>.</a:t>
            </a:r>
          </a:p>
          <a:p>
            <a:pPr eaLnBrk="1" hangingPunct="1">
              <a:buClrTx/>
              <a:buFontTx/>
              <a:buNone/>
            </a:pPr>
            <a:endParaRPr lang="en-US" altLang="de-DE" sz="2400" dirty="0">
              <a:solidFill>
                <a:srgbClr val="000000"/>
              </a:solidFill>
              <a:cs typeface="Times New Roman" pitchFamily="18" charset="0"/>
            </a:endParaRPr>
          </a:p>
          <a:p>
            <a:pPr eaLnBrk="1" hangingPunct="1">
              <a:buClrTx/>
              <a:buFontTx/>
              <a:buNone/>
            </a:pPr>
            <a:r>
              <a:rPr lang="en-US" altLang="de-DE" sz="2400" dirty="0" err="1">
                <a:solidFill>
                  <a:srgbClr val="000000"/>
                </a:solidFill>
                <a:cs typeface="Times New Roman" pitchFamily="18" charset="0"/>
              </a:rPr>
              <a:t>Einteilung</a:t>
            </a:r>
            <a:r>
              <a:rPr lang="en-US" altLang="de-DE" sz="2400" dirty="0">
                <a:solidFill>
                  <a:srgbClr val="000000"/>
                </a:solidFill>
                <a:cs typeface="Times New Roman" pitchFamily="18" charset="0"/>
              </a:rPr>
              <a:t> der </a:t>
            </a:r>
            <a:r>
              <a:rPr lang="en-US" altLang="de-DE" sz="2400" dirty="0" err="1">
                <a:solidFill>
                  <a:srgbClr val="000000"/>
                </a:solidFill>
                <a:cs typeface="Times New Roman" pitchFamily="18" charset="0"/>
              </a:rPr>
              <a:t>Wirtschaftssubjekte</a:t>
            </a:r>
            <a:r>
              <a:rPr lang="en-US" altLang="de-DE" sz="2400" dirty="0">
                <a:solidFill>
                  <a:srgbClr val="000000"/>
                </a:solidFill>
                <a:cs typeface="Times New Roman" pitchFamily="18" charset="0"/>
              </a:rPr>
              <a:t> in </a:t>
            </a:r>
            <a:r>
              <a:rPr lang="en-US" altLang="de-DE" sz="2400" dirty="0" err="1">
                <a:solidFill>
                  <a:srgbClr val="000000"/>
                </a:solidFill>
                <a:cs typeface="Times New Roman" pitchFamily="18" charset="0"/>
              </a:rPr>
              <a:t>drei</a:t>
            </a:r>
            <a:r>
              <a:rPr lang="en-US" altLang="de-DE" sz="2400" dirty="0">
                <a:solidFill>
                  <a:srgbClr val="000000"/>
                </a:solidFill>
                <a:cs typeface="Times New Roman" pitchFamily="18" charset="0"/>
              </a:rPr>
              <a:t> Klassen</a:t>
            </a:r>
          </a:p>
          <a:p>
            <a:pPr eaLnBrk="1" hangingPunct="1">
              <a:buClrTx/>
              <a:buFontTx/>
              <a:buNone/>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productive (P):	</a:t>
            </a:r>
            <a:r>
              <a:rPr lang="en-US" altLang="de-DE" sz="2400" dirty="0" err="1">
                <a:solidFill>
                  <a:srgbClr val="000000"/>
                </a:solidFill>
                <a:cs typeface="Times New Roman" pitchFamily="18" charset="0"/>
              </a:rPr>
              <a:t>Landwirte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Pächter</a:t>
            </a:r>
            <a:endParaRPr lang="en-US" altLang="de-DE" sz="2400" dirty="0">
              <a:solidFill>
                <a:srgbClr val="000000"/>
              </a:solidFill>
              <a:cs typeface="Times New Roman" pitchFamily="18" charset="0"/>
            </a:endParaRP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propi</a:t>
            </a:r>
            <a:r>
              <a:rPr lang="en-US" altLang="de-DE" sz="2400" dirty="0" err="1">
                <a:solidFill>
                  <a:srgbClr val="000000"/>
                </a:solidFill>
              </a:rPr>
              <a:t>é</a:t>
            </a:r>
            <a:r>
              <a:rPr lang="en-US" altLang="de-DE" sz="2400" dirty="0" err="1">
                <a:solidFill>
                  <a:srgbClr val="000000"/>
                </a:solidFill>
                <a:cs typeface="Times New Roman" pitchFamily="18" charset="0"/>
              </a:rPr>
              <a:t>taire</a:t>
            </a:r>
            <a:r>
              <a:rPr lang="en-US" altLang="de-DE" sz="2400" dirty="0">
                <a:solidFill>
                  <a:srgbClr val="000000"/>
                </a:solidFill>
                <a:cs typeface="Times New Roman" pitchFamily="18" charset="0"/>
              </a:rPr>
              <a:t> (E):	</a:t>
            </a:r>
            <a:r>
              <a:rPr lang="en-US" altLang="de-DE" sz="2400" dirty="0" err="1">
                <a:solidFill>
                  <a:srgbClr val="000000"/>
                </a:solidFill>
                <a:cs typeface="Times New Roman" pitchFamily="18" charset="0"/>
              </a:rPr>
              <a:t>Adlige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Klerus</a:t>
            </a:r>
            <a:r>
              <a:rPr lang="en-US" altLang="de-DE" sz="2400" dirty="0">
                <a:solidFill>
                  <a:srgbClr val="000000"/>
                </a:solidFill>
                <a:cs typeface="Times New Roman" pitchFamily="18" charset="0"/>
              </a:rPr>
              <a:t> </a:t>
            </a: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stérile</a:t>
            </a:r>
            <a:r>
              <a:rPr lang="en-US" altLang="de-DE" sz="2400" dirty="0">
                <a:solidFill>
                  <a:srgbClr val="000000"/>
                </a:solidFill>
                <a:cs typeface="Times New Roman" pitchFamily="18" charset="0"/>
              </a:rPr>
              <a:t> (H):			</a:t>
            </a:r>
            <a:r>
              <a:rPr lang="en-US" altLang="de-DE" sz="2400" dirty="0" err="1">
                <a:solidFill>
                  <a:srgbClr val="000000"/>
                </a:solidFill>
                <a:cs typeface="Times New Roman" pitchFamily="18" charset="0"/>
              </a:rPr>
              <a:t>Händler</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Handwerker</a:t>
            </a:r>
            <a:r>
              <a:rPr lang="en-US" altLang="de-DE" sz="2400" dirty="0">
                <a:solidFill>
                  <a:srgbClr val="000000"/>
                </a:solidFill>
                <a:cs typeface="Times New Roman" pitchFamily="18" charset="0"/>
              </a:rPr>
              <a:t> u. ä.</a:t>
            </a:r>
          </a:p>
        </p:txBody>
      </p:sp>
      <p:sp>
        <p:nvSpPr>
          <p:cNvPr id="4" name="Rechteck 3">
            <a:extLst>
              <a:ext uri="{FF2B5EF4-FFF2-40B4-BE49-F238E27FC236}">
                <a16:creationId xmlns:a16="http://schemas.microsoft.com/office/drawing/2014/main" id="{A6525F3B-83B8-4501-972D-D4F7D777CC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5924"/>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6813749"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P</a:t>
            </a:r>
          </a:p>
        </p:txBody>
      </p:sp>
      <p:sp>
        <p:nvSpPr>
          <p:cNvPr id="34881" name="Text Box 64"/>
          <p:cNvSpPr txBox="1">
            <a:spLocks noChangeArrowheads="1"/>
          </p:cNvSpPr>
          <p:nvPr/>
        </p:nvSpPr>
        <p:spPr bwMode="auto">
          <a:xfrm>
            <a:off x="589814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7966274"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094611"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237486"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25851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25851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174112"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318574"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hteck 18">
            <a:extLst>
              <a:ext uri="{FF2B5EF4-FFF2-40B4-BE49-F238E27FC236}">
                <a16:creationId xmlns:a16="http://schemas.microsoft.com/office/drawing/2014/main" id="{4D1DAAE1-694A-490A-99A7-FDDD56EC8E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248817" y="423166"/>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
        <p:nvSpPr>
          <p:cNvPr id="4" name="Rechteck 3">
            <a:extLst>
              <a:ext uri="{FF2B5EF4-FFF2-40B4-BE49-F238E27FC236}">
                <a16:creationId xmlns:a16="http://schemas.microsoft.com/office/drawing/2014/main" id="{520235E1-5603-4FD0-A387-519800CEAB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hteck 44">
            <a:extLst>
              <a:ext uri="{FF2B5EF4-FFF2-40B4-BE49-F238E27FC236}">
                <a16:creationId xmlns:a16="http://schemas.microsoft.com/office/drawing/2014/main" id="{BAD41F5C-8C03-42A8-B62B-9CB1E43C1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a:latin typeface="Times New Roman" panose="02020603050405020304" pitchFamily="18" charset="0"/>
                <a:cs typeface="Times New Roman" panose="02020603050405020304" pitchFamily="18" charset="0"/>
              </a:rPr>
              <a:t>Wintersemester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Rechteck 20">
            <a:extLst>
              <a:ext uri="{FF2B5EF4-FFF2-40B4-BE49-F238E27FC236}">
                <a16:creationId xmlns:a16="http://schemas.microsoft.com/office/drawing/2014/main" id="{146C98BE-77F8-4006-B6F8-329B8E2E00A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7" name="Rechteck 36">
            <a:extLst>
              <a:ext uri="{FF2B5EF4-FFF2-40B4-BE49-F238E27FC236}">
                <a16:creationId xmlns:a16="http://schemas.microsoft.com/office/drawing/2014/main" id="{548BF1E0-A013-4F94-8FCB-8AD5CAF559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742667"/>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Haushalte (H), Staat (S), Unternehmen (U), Ausland (A)</a:t>
            </a:r>
          </a:p>
        </p:txBody>
      </p:sp>
      <p:sp>
        <p:nvSpPr>
          <p:cNvPr id="5" name="Text Box 3"/>
          <p:cNvSpPr txBox="1">
            <a:spLocks noChangeArrowheads="1"/>
          </p:cNvSpPr>
          <p:nvPr/>
        </p:nvSpPr>
        <p:spPr bwMode="auto">
          <a:xfrm>
            <a:off x="318358" y="1400481"/>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(VÄ) geschlossen.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642609"/>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398405"/>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Summe der Abflüsse entspricht (Kreislaufaxiom!).</a:t>
            </a: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
        <p:nvSpPr>
          <p:cNvPr id="10" name="Rechteck 9">
            <a:extLst>
              <a:ext uri="{FF2B5EF4-FFF2-40B4-BE49-F238E27FC236}">
                <a16:creationId xmlns:a16="http://schemas.microsoft.com/office/drawing/2014/main" id="{3202247B-0684-4A65-8E35-9F5A555E72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3" name="Rechteck 2">
            <a:extLst>
              <a:ext uri="{FF2B5EF4-FFF2-40B4-BE49-F238E27FC236}">
                <a16:creationId xmlns:a16="http://schemas.microsoft.com/office/drawing/2014/main" id="{6BF04D69-95CC-4722-83AA-1EEFD52A40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6564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82835" y="101102"/>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2" name="Textfeld 1"/>
          <p:cNvSpPr txBox="1"/>
          <p:nvPr/>
        </p:nvSpPr>
        <p:spPr>
          <a:xfrm>
            <a:off x="741219" y="3338946"/>
            <a:ext cx="328936" cy="369332"/>
          </a:xfrm>
          <a:prstGeom prst="rect">
            <a:avLst/>
          </a:prstGeom>
          <a:noFill/>
        </p:spPr>
        <p:txBody>
          <a:bodyPr wrap="none" rtlCol="0">
            <a:spAutoFit/>
          </a:bodyPr>
          <a:lstStyle/>
          <a:p>
            <a:r>
              <a:rPr lang="de-DE" dirty="0"/>
              <a:t>H</a:t>
            </a:r>
          </a:p>
        </p:txBody>
      </p:sp>
      <p:sp>
        <p:nvSpPr>
          <p:cNvPr id="4" name="Textfeld 3"/>
          <p:cNvSpPr txBox="1"/>
          <p:nvPr/>
        </p:nvSpPr>
        <p:spPr>
          <a:xfrm>
            <a:off x="5313218" y="3338946"/>
            <a:ext cx="328936" cy="369332"/>
          </a:xfrm>
          <a:prstGeom prst="rect">
            <a:avLst/>
          </a:prstGeom>
          <a:noFill/>
        </p:spPr>
        <p:txBody>
          <a:bodyPr wrap="none" rtlCol="0">
            <a:spAutoFit/>
          </a:bodyPr>
          <a:lstStyle/>
          <a:p>
            <a:r>
              <a:rPr lang="de-DE" dirty="0"/>
              <a:t>U</a:t>
            </a:r>
          </a:p>
        </p:txBody>
      </p:sp>
      <p:sp>
        <p:nvSpPr>
          <p:cNvPr id="5" name="Textfeld 4"/>
          <p:cNvSpPr txBox="1"/>
          <p:nvPr/>
        </p:nvSpPr>
        <p:spPr>
          <a:xfrm>
            <a:off x="7409186" y="19292"/>
            <a:ext cx="4692759" cy="459228"/>
          </a:xfrm>
          <a:prstGeom prst="rect">
            <a:avLst/>
          </a:prstGeom>
          <a:noFill/>
        </p:spPr>
        <p:txBody>
          <a:bodyPr wrap="square" rtlCol="0">
            <a:noAutofit/>
          </a:bodyPr>
          <a:lstStyle/>
          <a:p>
            <a:r>
              <a:rPr lang="de-DE" sz="1400" dirty="0"/>
              <a:t>C</a:t>
            </a:r>
            <a:r>
              <a:rPr lang="de-DE" sz="1400" baseline="-25000" dirty="0"/>
              <a:t>H</a:t>
            </a:r>
            <a:r>
              <a:rPr lang="de-DE" sz="1400" dirty="0"/>
              <a:t>: Konsum der Haushalte (Kauf von einem Stuhl bei einem Unternehmen) </a:t>
            </a:r>
            <a:endParaRPr lang="de-DE" sz="1400" baseline="-25000" dirty="0"/>
          </a:p>
        </p:txBody>
      </p:sp>
      <p:cxnSp>
        <p:nvCxnSpPr>
          <p:cNvPr id="6" name="Gerade Verbindung mit Pfeil 5"/>
          <p:cNvCxnSpPr/>
          <p:nvPr/>
        </p:nvCxnSpPr>
        <p:spPr>
          <a:xfrm>
            <a:off x="1070155" y="3579031"/>
            <a:ext cx="4243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1399091" y="3530540"/>
            <a:ext cx="404278" cy="369332"/>
          </a:xfrm>
          <a:prstGeom prst="rect">
            <a:avLst/>
          </a:prstGeom>
        </p:spPr>
        <p:txBody>
          <a:bodyPr wrap="none">
            <a:spAutoFit/>
          </a:bodyPr>
          <a:lstStyle/>
          <a:p>
            <a:r>
              <a:rPr lang="de-DE" dirty="0"/>
              <a:t>C</a:t>
            </a:r>
            <a:r>
              <a:rPr lang="de-DE" baseline="-25000" dirty="0"/>
              <a:t>H</a:t>
            </a:r>
            <a:endParaRPr lang="de-DE" dirty="0"/>
          </a:p>
        </p:txBody>
      </p:sp>
      <p:sp>
        <p:nvSpPr>
          <p:cNvPr id="10" name="Textfeld 9"/>
          <p:cNvSpPr txBox="1"/>
          <p:nvPr/>
        </p:nvSpPr>
        <p:spPr>
          <a:xfrm>
            <a:off x="7409187" y="438341"/>
            <a:ext cx="4692759" cy="459228"/>
          </a:xfrm>
          <a:prstGeom prst="rect">
            <a:avLst/>
          </a:prstGeom>
          <a:noFill/>
        </p:spPr>
        <p:txBody>
          <a:bodyPr wrap="square" rtlCol="0">
            <a:noAutofit/>
          </a:bodyPr>
          <a:lstStyle/>
          <a:p>
            <a:r>
              <a:rPr lang="de-DE" sz="1400" dirty="0"/>
              <a:t>Y</a:t>
            </a:r>
            <a:r>
              <a:rPr lang="de-DE" sz="1400" baseline="-25000" dirty="0"/>
              <a:t>H/U</a:t>
            </a:r>
            <a:r>
              <a:rPr lang="de-DE" sz="1400" dirty="0"/>
              <a:t>: Die Unternehmen zahlen den Haushalten Löhne</a:t>
            </a:r>
            <a:endParaRPr lang="de-DE" sz="1400" baseline="-25000" dirty="0"/>
          </a:p>
        </p:txBody>
      </p:sp>
      <p:cxnSp>
        <p:nvCxnSpPr>
          <p:cNvPr id="11" name="Gerade Verbindung mit Pfeil 10"/>
          <p:cNvCxnSpPr/>
          <p:nvPr/>
        </p:nvCxnSpPr>
        <p:spPr>
          <a:xfrm flipH="1" flipV="1">
            <a:off x="1011382" y="3401291"/>
            <a:ext cx="4208210" cy="2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4580004" y="3052742"/>
            <a:ext cx="551754" cy="369332"/>
          </a:xfrm>
          <a:prstGeom prst="rect">
            <a:avLst/>
          </a:prstGeom>
        </p:spPr>
        <p:txBody>
          <a:bodyPr wrap="none">
            <a:spAutoFit/>
          </a:bodyPr>
          <a:lstStyle/>
          <a:p>
            <a:r>
              <a:rPr lang="de-DE" dirty="0"/>
              <a:t>Y</a:t>
            </a:r>
            <a:r>
              <a:rPr lang="de-DE" baseline="-25000" dirty="0"/>
              <a:t>H/U</a:t>
            </a:r>
            <a:endParaRPr lang="de-DE" dirty="0"/>
          </a:p>
        </p:txBody>
      </p:sp>
      <p:sp>
        <p:nvSpPr>
          <p:cNvPr id="14" name="Textfeld 13"/>
          <p:cNvSpPr txBox="1"/>
          <p:nvPr/>
        </p:nvSpPr>
        <p:spPr>
          <a:xfrm>
            <a:off x="7409186" y="756995"/>
            <a:ext cx="4692759" cy="459228"/>
          </a:xfrm>
          <a:prstGeom prst="rect">
            <a:avLst/>
          </a:prstGeom>
          <a:noFill/>
        </p:spPr>
        <p:txBody>
          <a:bodyPr wrap="square" rtlCol="0">
            <a:noAutofit/>
          </a:bodyPr>
          <a:lstStyle/>
          <a:p>
            <a:r>
              <a:rPr lang="de-DE" sz="1400" dirty="0"/>
              <a:t>T</a:t>
            </a:r>
            <a:r>
              <a:rPr lang="de-DE" sz="1400" baseline="-25000" dirty="0"/>
              <a:t>H</a:t>
            </a:r>
            <a:r>
              <a:rPr lang="de-DE" sz="1400" dirty="0"/>
              <a:t>: Die Haushalte zahlen Steuern an den Staat</a:t>
            </a:r>
            <a:endParaRPr lang="de-DE" sz="1400" baseline="-25000" dirty="0"/>
          </a:p>
        </p:txBody>
      </p:sp>
      <p:sp>
        <p:nvSpPr>
          <p:cNvPr id="15" name="Textfeld 14"/>
          <p:cNvSpPr txBox="1"/>
          <p:nvPr/>
        </p:nvSpPr>
        <p:spPr>
          <a:xfrm>
            <a:off x="7409186" y="1035725"/>
            <a:ext cx="4692760" cy="459228"/>
          </a:xfrm>
          <a:prstGeom prst="rect">
            <a:avLst/>
          </a:prstGeom>
          <a:noFill/>
        </p:spPr>
        <p:txBody>
          <a:bodyPr wrap="square" rtlCol="0">
            <a:noAutofit/>
          </a:bodyPr>
          <a:lstStyle/>
          <a:p>
            <a:r>
              <a:rPr lang="de-DE" sz="1400" dirty="0"/>
              <a:t>T</a:t>
            </a:r>
            <a:r>
              <a:rPr lang="de-DE" sz="1400" baseline="-25000" dirty="0"/>
              <a:t>U</a:t>
            </a:r>
            <a:r>
              <a:rPr lang="de-DE" sz="1400" dirty="0"/>
              <a:t>: Die Unternehmen zahlen Steuern an den Staat</a:t>
            </a:r>
            <a:endParaRPr lang="de-DE" sz="1400" baseline="-25000" dirty="0"/>
          </a:p>
        </p:txBody>
      </p:sp>
      <p:cxnSp>
        <p:nvCxnSpPr>
          <p:cNvPr id="16" name="Gerade Verbindung mit Pfeil 15"/>
          <p:cNvCxnSpPr/>
          <p:nvPr/>
        </p:nvCxnSpPr>
        <p:spPr>
          <a:xfrm flipH="1" flipV="1">
            <a:off x="3236342" y="1254515"/>
            <a:ext cx="1953490" cy="2010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905687" y="1364673"/>
            <a:ext cx="1955277" cy="1944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932171" y="877709"/>
            <a:ext cx="290464" cy="369332"/>
          </a:xfrm>
          <a:prstGeom prst="rect">
            <a:avLst/>
          </a:prstGeom>
          <a:noFill/>
        </p:spPr>
        <p:txBody>
          <a:bodyPr wrap="none" rtlCol="0">
            <a:spAutoFit/>
          </a:bodyPr>
          <a:lstStyle/>
          <a:p>
            <a:r>
              <a:rPr lang="de-DE" dirty="0"/>
              <a:t>S</a:t>
            </a:r>
          </a:p>
        </p:txBody>
      </p:sp>
      <p:sp>
        <p:nvSpPr>
          <p:cNvPr id="22" name="Rechteck 21"/>
          <p:cNvSpPr/>
          <p:nvPr/>
        </p:nvSpPr>
        <p:spPr>
          <a:xfrm>
            <a:off x="2599434" y="1533245"/>
            <a:ext cx="393056" cy="369332"/>
          </a:xfrm>
          <a:prstGeom prst="rect">
            <a:avLst/>
          </a:prstGeom>
        </p:spPr>
        <p:txBody>
          <a:bodyPr wrap="none">
            <a:spAutoFit/>
          </a:bodyPr>
          <a:lstStyle/>
          <a:p>
            <a:r>
              <a:rPr lang="de-DE" dirty="0"/>
              <a:t>T</a:t>
            </a:r>
            <a:r>
              <a:rPr lang="de-DE" baseline="-25000" dirty="0"/>
              <a:t>H</a:t>
            </a:r>
            <a:endParaRPr lang="de-DE" dirty="0"/>
          </a:p>
        </p:txBody>
      </p:sp>
      <p:sp>
        <p:nvSpPr>
          <p:cNvPr id="25" name="Rechteck 24"/>
          <p:cNvSpPr/>
          <p:nvPr/>
        </p:nvSpPr>
        <p:spPr>
          <a:xfrm>
            <a:off x="4274369" y="2547237"/>
            <a:ext cx="396262" cy="369332"/>
          </a:xfrm>
          <a:prstGeom prst="rect">
            <a:avLst/>
          </a:prstGeom>
        </p:spPr>
        <p:txBody>
          <a:bodyPr wrap="none">
            <a:spAutoFit/>
          </a:bodyPr>
          <a:lstStyle/>
          <a:p>
            <a:r>
              <a:rPr lang="de-DE" dirty="0"/>
              <a:t>T</a:t>
            </a:r>
            <a:r>
              <a:rPr lang="de-DE" baseline="-25000" dirty="0"/>
              <a:t>U</a:t>
            </a:r>
            <a:endParaRPr lang="de-DE" dirty="0"/>
          </a:p>
        </p:txBody>
      </p:sp>
      <p:sp>
        <p:nvSpPr>
          <p:cNvPr id="26" name="Textfeld 25"/>
          <p:cNvSpPr txBox="1"/>
          <p:nvPr/>
        </p:nvSpPr>
        <p:spPr>
          <a:xfrm>
            <a:off x="7409184" y="1288492"/>
            <a:ext cx="4692761" cy="459228"/>
          </a:xfrm>
          <a:prstGeom prst="rect">
            <a:avLst/>
          </a:prstGeom>
          <a:noFill/>
        </p:spPr>
        <p:txBody>
          <a:bodyPr wrap="square" rtlCol="0">
            <a:noAutofit/>
          </a:bodyPr>
          <a:lstStyle/>
          <a:p>
            <a:r>
              <a:rPr lang="de-DE" sz="1400" dirty="0"/>
              <a:t>Z</a:t>
            </a:r>
            <a:r>
              <a:rPr lang="de-DE" sz="1400" baseline="-25000" dirty="0"/>
              <a:t>U</a:t>
            </a:r>
            <a:r>
              <a:rPr lang="de-DE" sz="1400" dirty="0"/>
              <a:t>: Der Staat zahlt Subventionen an die  Unternehmen </a:t>
            </a:r>
            <a:endParaRPr lang="de-DE" sz="1400" baseline="-25000" dirty="0"/>
          </a:p>
        </p:txBody>
      </p:sp>
      <p:sp>
        <p:nvSpPr>
          <p:cNvPr id="27" name="Textfeld 26"/>
          <p:cNvSpPr txBox="1"/>
          <p:nvPr/>
        </p:nvSpPr>
        <p:spPr>
          <a:xfrm>
            <a:off x="7427502" y="1586482"/>
            <a:ext cx="4340580" cy="459228"/>
          </a:xfrm>
          <a:prstGeom prst="rect">
            <a:avLst/>
          </a:prstGeom>
          <a:noFill/>
        </p:spPr>
        <p:txBody>
          <a:bodyPr wrap="square" rtlCol="0">
            <a:noAutofit/>
          </a:bodyPr>
          <a:lstStyle/>
          <a:p>
            <a:r>
              <a:rPr lang="de-DE" sz="1400" dirty="0"/>
              <a:t>Z</a:t>
            </a:r>
            <a:r>
              <a:rPr lang="de-DE" sz="1400" baseline="-25000" dirty="0"/>
              <a:t>H</a:t>
            </a:r>
            <a:r>
              <a:rPr lang="de-DE" sz="1400" dirty="0"/>
              <a:t>: Der Staat zahlt Transferleistungen an die Haushalte (z.B. Arbeitslosengeld, Renten, Kindergeld)</a:t>
            </a:r>
            <a:endParaRPr lang="de-DE" sz="1400" baseline="-25000" dirty="0"/>
          </a:p>
        </p:txBody>
      </p:sp>
      <p:cxnSp>
        <p:nvCxnSpPr>
          <p:cNvPr id="28" name="Gerade Verbindung mit Pfeil 27"/>
          <p:cNvCxnSpPr/>
          <p:nvPr/>
        </p:nvCxnSpPr>
        <p:spPr>
          <a:xfrm>
            <a:off x="3367868" y="1197346"/>
            <a:ext cx="1974319" cy="204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915522" y="1197346"/>
            <a:ext cx="1801619" cy="1822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12" name="Rechteck 38911"/>
          <p:cNvSpPr/>
          <p:nvPr/>
        </p:nvSpPr>
        <p:spPr>
          <a:xfrm>
            <a:off x="2067363" y="1211309"/>
            <a:ext cx="388248" cy="369332"/>
          </a:xfrm>
          <a:prstGeom prst="rect">
            <a:avLst/>
          </a:prstGeom>
        </p:spPr>
        <p:txBody>
          <a:bodyPr wrap="none">
            <a:spAutoFit/>
          </a:bodyPr>
          <a:lstStyle/>
          <a:p>
            <a:r>
              <a:rPr lang="de-DE" dirty="0"/>
              <a:t>Z</a:t>
            </a:r>
            <a:r>
              <a:rPr lang="de-DE" baseline="-25000" dirty="0"/>
              <a:t>H</a:t>
            </a:r>
            <a:endParaRPr lang="de-DE" dirty="0"/>
          </a:p>
        </p:txBody>
      </p:sp>
      <p:sp>
        <p:nvSpPr>
          <p:cNvPr id="34" name="Rechteck 33"/>
          <p:cNvSpPr/>
          <p:nvPr/>
        </p:nvSpPr>
        <p:spPr>
          <a:xfrm>
            <a:off x="3746011" y="1275188"/>
            <a:ext cx="391454" cy="369332"/>
          </a:xfrm>
          <a:prstGeom prst="rect">
            <a:avLst/>
          </a:prstGeom>
        </p:spPr>
        <p:txBody>
          <a:bodyPr wrap="none">
            <a:spAutoFit/>
          </a:bodyPr>
          <a:lstStyle/>
          <a:p>
            <a:r>
              <a:rPr lang="de-DE" dirty="0"/>
              <a:t>Z</a:t>
            </a:r>
            <a:r>
              <a:rPr lang="de-DE" baseline="-25000" dirty="0"/>
              <a:t>U</a:t>
            </a:r>
            <a:endParaRPr lang="de-DE" dirty="0"/>
          </a:p>
        </p:txBody>
      </p:sp>
      <p:sp>
        <p:nvSpPr>
          <p:cNvPr id="35" name="Textfeld 34"/>
          <p:cNvSpPr txBox="1"/>
          <p:nvPr/>
        </p:nvSpPr>
        <p:spPr>
          <a:xfrm>
            <a:off x="7404240" y="2088010"/>
            <a:ext cx="4787760" cy="383254"/>
          </a:xfrm>
          <a:prstGeom prst="rect">
            <a:avLst/>
          </a:prstGeom>
          <a:noFill/>
        </p:spPr>
        <p:txBody>
          <a:bodyPr wrap="square" rtlCol="0">
            <a:noAutofit/>
          </a:bodyPr>
          <a:lstStyle/>
          <a:p>
            <a:r>
              <a:rPr lang="de-DE" sz="1400" dirty="0"/>
              <a:t>Y</a:t>
            </a:r>
            <a:r>
              <a:rPr lang="de-DE" sz="1400" baseline="-25000" dirty="0"/>
              <a:t>H/St</a:t>
            </a:r>
            <a:r>
              <a:rPr lang="de-DE" sz="1400" dirty="0"/>
              <a:t>: Der Staat zahlt den Haushalten Löhne (Staatsbedienstete)</a:t>
            </a:r>
            <a:endParaRPr lang="de-DE" sz="1400" baseline="-25000" dirty="0"/>
          </a:p>
        </p:txBody>
      </p:sp>
      <p:sp>
        <p:nvSpPr>
          <p:cNvPr id="38916" name="Rechteck 38915"/>
          <p:cNvSpPr/>
          <p:nvPr/>
        </p:nvSpPr>
        <p:spPr>
          <a:xfrm>
            <a:off x="965687" y="928349"/>
            <a:ext cx="574196" cy="369332"/>
          </a:xfrm>
          <a:prstGeom prst="rect">
            <a:avLst/>
          </a:prstGeom>
        </p:spPr>
        <p:txBody>
          <a:bodyPr wrap="none">
            <a:spAutoFit/>
          </a:bodyPr>
          <a:lstStyle/>
          <a:p>
            <a:r>
              <a:rPr lang="de-DE" dirty="0"/>
              <a:t>Y</a:t>
            </a:r>
            <a:r>
              <a:rPr lang="de-DE" baseline="-25000" dirty="0"/>
              <a:t>H</a:t>
            </a:r>
            <a:r>
              <a:rPr lang="de-DE" baseline="-25000"/>
              <a:t>/St</a:t>
            </a:r>
            <a:endParaRPr lang="de-DE" dirty="0"/>
          </a:p>
        </p:txBody>
      </p:sp>
      <p:grpSp>
        <p:nvGrpSpPr>
          <p:cNvPr id="38920" name="Gruppieren 38919"/>
          <p:cNvGrpSpPr/>
          <p:nvPr/>
        </p:nvGrpSpPr>
        <p:grpSpPr>
          <a:xfrm>
            <a:off x="620875" y="1019078"/>
            <a:ext cx="2182947" cy="2385677"/>
            <a:chOff x="620876" y="810492"/>
            <a:chExt cx="2066908" cy="2594263"/>
          </a:xfrm>
        </p:grpSpPr>
        <p:sp>
          <p:nvSpPr>
            <p:cNvPr id="38914" name="Freihandform 38913"/>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mit Pfeil 38"/>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4" name="Textfeld 43"/>
          <p:cNvSpPr txBox="1"/>
          <p:nvPr/>
        </p:nvSpPr>
        <p:spPr>
          <a:xfrm>
            <a:off x="5800062" y="5837637"/>
            <a:ext cx="317716" cy="369332"/>
          </a:xfrm>
          <a:prstGeom prst="rect">
            <a:avLst/>
          </a:prstGeom>
          <a:noFill/>
        </p:spPr>
        <p:txBody>
          <a:bodyPr wrap="none" rtlCol="0">
            <a:spAutoFit/>
          </a:bodyPr>
          <a:lstStyle/>
          <a:p>
            <a:r>
              <a:rPr lang="de-DE" dirty="0"/>
              <a:t>A</a:t>
            </a:r>
          </a:p>
        </p:txBody>
      </p:sp>
      <p:cxnSp>
        <p:nvCxnSpPr>
          <p:cNvPr id="45" name="Gerade Verbindung mit Pfeil 44"/>
          <p:cNvCxnSpPr/>
          <p:nvPr/>
        </p:nvCxnSpPr>
        <p:spPr>
          <a:xfrm flipH="1" flipV="1">
            <a:off x="5642154" y="3708278"/>
            <a:ext cx="385787" cy="2199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7376530" y="2640532"/>
            <a:ext cx="4787760" cy="383254"/>
          </a:xfrm>
          <a:prstGeom prst="rect">
            <a:avLst/>
          </a:prstGeom>
          <a:noFill/>
        </p:spPr>
        <p:txBody>
          <a:bodyPr wrap="square" rtlCol="0">
            <a:noAutofit/>
          </a:bodyPr>
          <a:lstStyle/>
          <a:p>
            <a:r>
              <a:rPr lang="de-DE" sz="1400" dirty="0"/>
              <a:t>EX: Exporte (Man beachte die Pfeilrichtung! Es handelt sich um Geldströme!)</a:t>
            </a:r>
            <a:endParaRPr lang="de-DE" sz="1400" baseline="-25000" dirty="0"/>
          </a:p>
        </p:txBody>
      </p:sp>
      <p:sp>
        <p:nvSpPr>
          <p:cNvPr id="48" name="Textfeld 47"/>
          <p:cNvSpPr txBox="1"/>
          <p:nvPr/>
        </p:nvSpPr>
        <p:spPr>
          <a:xfrm>
            <a:off x="7376530" y="3100180"/>
            <a:ext cx="4787760" cy="383254"/>
          </a:xfrm>
          <a:prstGeom prst="rect">
            <a:avLst/>
          </a:prstGeom>
          <a:noFill/>
        </p:spPr>
        <p:txBody>
          <a:bodyPr wrap="square" rtlCol="0">
            <a:noAutofit/>
          </a:bodyPr>
          <a:lstStyle/>
          <a:p>
            <a:r>
              <a:rPr lang="de-DE" sz="1400" dirty="0"/>
              <a:t>IM: Importe</a:t>
            </a:r>
            <a:endParaRPr lang="de-DE" sz="1400" baseline="-25000" dirty="0"/>
          </a:p>
        </p:txBody>
      </p:sp>
      <p:cxnSp>
        <p:nvCxnSpPr>
          <p:cNvPr id="49" name="Gerade Verbindung mit Pfeil 48"/>
          <p:cNvCxnSpPr>
            <a:stCxn id="4" idx="2"/>
          </p:cNvCxnSpPr>
          <p:nvPr/>
        </p:nvCxnSpPr>
        <p:spPr>
          <a:xfrm>
            <a:off x="5477686" y="3708278"/>
            <a:ext cx="322376" cy="2062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24" name="Rechteck 38923"/>
          <p:cNvSpPr/>
          <p:nvPr/>
        </p:nvSpPr>
        <p:spPr>
          <a:xfrm>
            <a:off x="5800062" y="4081306"/>
            <a:ext cx="417102" cy="369332"/>
          </a:xfrm>
          <a:prstGeom prst="rect">
            <a:avLst/>
          </a:prstGeom>
        </p:spPr>
        <p:txBody>
          <a:bodyPr wrap="none">
            <a:spAutoFit/>
          </a:bodyPr>
          <a:lstStyle/>
          <a:p>
            <a:r>
              <a:rPr lang="de-DE" dirty="0"/>
              <a:t>EX</a:t>
            </a:r>
          </a:p>
        </p:txBody>
      </p:sp>
      <p:sp>
        <p:nvSpPr>
          <p:cNvPr id="53" name="Rechteck 52"/>
          <p:cNvSpPr/>
          <p:nvPr/>
        </p:nvSpPr>
        <p:spPr>
          <a:xfrm>
            <a:off x="5186901" y="4394499"/>
            <a:ext cx="439544" cy="369332"/>
          </a:xfrm>
          <a:prstGeom prst="rect">
            <a:avLst/>
          </a:prstGeom>
        </p:spPr>
        <p:txBody>
          <a:bodyPr wrap="none">
            <a:spAutoFit/>
          </a:bodyPr>
          <a:lstStyle/>
          <a:p>
            <a:r>
              <a:rPr lang="de-DE" dirty="0"/>
              <a:t>IM</a:t>
            </a:r>
          </a:p>
        </p:txBody>
      </p:sp>
      <p:grpSp>
        <p:nvGrpSpPr>
          <p:cNvPr id="38929" name="Gruppieren 38928"/>
          <p:cNvGrpSpPr/>
          <p:nvPr/>
        </p:nvGrpSpPr>
        <p:grpSpPr>
          <a:xfrm>
            <a:off x="355834" y="3761509"/>
            <a:ext cx="5479213" cy="2641467"/>
            <a:chOff x="355834" y="3761509"/>
            <a:chExt cx="5479213" cy="2641467"/>
          </a:xfrm>
        </p:grpSpPr>
        <p:sp>
          <p:nvSpPr>
            <p:cNvPr id="38925" name="Freihandform 38924"/>
            <p:cNvSpPr/>
            <p:nvPr/>
          </p:nvSpPr>
          <p:spPr>
            <a:xfrm>
              <a:off x="355834" y="3761509"/>
              <a:ext cx="5345311" cy="2641467"/>
            </a:xfrm>
            <a:custGeom>
              <a:avLst/>
              <a:gdLst>
                <a:gd name="connsiteX0" fmla="*/ 454657 w 5345311"/>
                <a:gd name="connsiteY0" fmla="*/ 0 h 2641467"/>
                <a:gd name="connsiteX1" fmla="*/ 475439 w 5345311"/>
                <a:gd name="connsiteY1" fmla="*/ 2396836 h 2641467"/>
                <a:gd name="connsiteX2" fmla="*/ 5345311 w 5345311"/>
                <a:gd name="connsiteY2" fmla="*/ 2438400 h 2641467"/>
              </a:gdLst>
              <a:ahLst/>
              <a:cxnLst>
                <a:cxn ang="0">
                  <a:pos x="connsiteX0" y="connsiteY0"/>
                </a:cxn>
                <a:cxn ang="0">
                  <a:pos x="connsiteX1" y="connsiteY1"/>
                </a:cxn>
                <a:cxn ang="0">
                  <a:pos x="connsiteX2" y="connsiteY2"/>
                </a:cxn>
              </a:cxnLst>
              <a:rect l="l" t="t" r="r" b="b"/>
              <a:pathLst>
                <a:path w="5345311" h="2641467">
                  <a:moveTo>
                    <a:pt x="454657" y="0"/>
                  </a:moveTo>
                  <a:cubicBezTo>
                    <a:pt x="57493" y="995218"/>
                    <a:pt x="-339670" y="1990436"/>
                    <a:pt x="475439" y="2396836"/>
                  </a:cubicBezTo>
                  <a:cubicBezTo>
                    <a:pt x="1290548" y="2803236"/>
                    <a:pt x="3317929" y="2620818"/>
                    <a:pt x="5345311" y="2438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mit Pfeil 54"/>
            <p:cNvCxnSpPr>
              <a:stCxn id="38925" idx="2"/>
            </p:cNvCxnSpPr>
            <p:nvPr/>
          </p:nvCxnSpPr>
          <p:spPr>
            <a:xfrm flipV="1">
              <a:off x="5701145" y="6143446"/>
              <a:ext cx="133902" cy="5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feld 59"/>
          <p:cNvSpPr txBox="1"/>
          <p:nvPr/>
        </p:nvSpPr>
        <p:spPr>
          <a:xfrm>
            <a:off x="7376530" y="3388395"/>
            <a:ext cx="4787760" cy="383254"/>
          </a:xfrm>
          <a:prstGeom prst="rect">
            <a:avLst/>
          </a:prstGeom>
          <a:noFill/>
        </p:spPr>
        <p:txBody>
          <a:bodyPr wrap="square" rtlCol="0">
            <a:noAutofit/>
          </a:bodyPr>
          <a:lstStyle/>
          <a:p>
            <a:r>
              <a:rPr lang="de-DE" sz="1400" dirty="0"/>
              <a:t>NÜ: Nettoübertragungen (Transfers der privaten Haushalte an das Ausland, diese müssen natürlich nicht zwingend positiv sein!)</a:t>
            </a:r>
            <a:endParaRPr lang="de-DE" sz="1400" baseline="-25000" dirty="0"/>
          </a:p>
        </p:txBody>
      </p:sp>
      <p:sp>
        <p:nvSpPr>
          <p:cNvPr id="38930" name="Rechteck 38929"/>
          <p:cNvSpPr/>
          <p:nvPr/>
        </p:nvSpPr>
        <p:spPr>
          <a:xfrm>
            <a:off x="3562462" y="6326970"/>
            <a:ext cx="481222" cy="369332"/>
          </a:xfrm>
          <a:prstGeom prst="rect">
            <a:avLst/>
          </a:prstGeom>
        </p:spPr>
        <p:txBody>
          <a:bodyPr wrap="none">
            <a:spAutoFit/>
          </a:bodyPr>
          <a:lstStyle/>
          <a:p>
            <a:r>
              <a:rPr lang="de-DE" dirty="0"/>
              <a:t>NÜ</a:t>
            </a:r>
          </a:p>
        </p:txBody>
      </p:sp>
      <p:sp>
        <p:nvSpPr>
          <p:cNvPr id="62" name="Textfeld 61"/>
          <p:cNvSpPr txBox="1"/>
          <p:nvPr/>
        </p:nvSpPr>
        <p:spPr>
          <a:xfrm>
            <a:off x="2786939" y="5723226"/>
            <a:ext cx="438325" cy="369332"/>
          </a:xfrm>
          <a:prstGeom prst="rect">
            <a:avLst/>
          </a:prstGeom>
          <a:noFill/>
        </p:spPr>
        <p:txBody>
          <a:bodyPr wrap="none" rtlCol="0">
            <a:spAutoFit/>
          </a:bodyPr>
          <a:lstStyle/>
          <a:p>
            <a:r>
              <a:rPr lang="de-DE" dirty="0"/>
              <a:t>VÄ</a:t>
            </a:r>
          </a:p>
        </p:txBody>
      </p:sp>
      <p:cxnSp>
        <p:nvCxnSpPr>
          <p:cNvPr id="63" name="Gerade Verbindung mit Pfeil 62"/>
          <p:cNvCxnSpPr/>
          <p:nvPr/>
        </p:nvCxnSpPr>
        <p:spPr>
          <a:xfrm>
            <a:off x="1070155" y="3837709"/>
            <a:ext cx="1529279" cy="1885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p:nvPr/>
        </p:nvCxnSpPr>
        <p:spPr>
          <a:xfrm flipH="1">
            <a:off x="3313755" y="3681648"/>
            <a:ext cx="1999463" cy="195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H="1">
            <a:off x="2931636" y="1418292"/>
            <a:ext cx="110789" cy="40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p:nvPr/>
        </p:nvCxnSpPr>
        <p:spPr>
          <a:xfrm flipV="1">
            <a:off x="3083987" y="1383215"/>
            <a:ext cx="81856" cy="416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p:nvPr/>
        </p:nvCxnSpPr>
        <p:spPr>
          <a:xfrm flipV="1">
            <a:off x="3141342" y="3761510"/>
            <a:ext cx="1930675" cy="187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p:nvPr/>
        </p:nvCxnSpPr>
        <p:spPr>
          <a:xfrm flipH="1" flipV="1">
            <a:off x="1157890" y="3735989"/>
            <a:ext cx="1648758" cy="1973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7376530" y="4031952"/>
            <a:ext cx="4692760" cy="459228"/>
          </a:xfrm>
          <a:prstGeom prst="rect">
            <a:avLst/>
          </a:prstGeom>
          <a:noFill/>
        </p:spPr>
        <p:txBody>
          <a:bodyPr wrap="square" rtlCol="0">
            <a:noAutofit/>
          </a:bodyPr>
          <a:lstStyle/>
          <a:p>
            <a:r>
              <a:rPr lang="de-DE" sz="1400" dirty="0"/>
              <a:t>I</a:t>
            </a:r>
            <a:r>
              <a:rPr lang="de-DE" sz="1400" baseline="-25000" dirty="0"/>
              <a:t>U</a:t>
            </a:r>
            <a:r>
              <a:rPr lang="de-DE" sz="1400" dirty="0"/>
              <a:t>: Investieren der Unternehmen</a:t>
            </a:r>
            <a:endParaRPr lang="de-DE" sz="1400" baseline="-25000" dirty="0"/>
          </a:p>
        </p:txBody>
      </p:sp>
      <p:sp>
        <p:nvSpPr>
          <p:cNvPr id="81" name="Textfeld 80"/>
          <p:cNvSpPr txBox="1"/>
          <p:nvPr/>
        </p:nvSpPr>
        <p:spPr>
          <a:xfrm>
            <a:off x="7376530" y="4296423"/>
            <a:ext cx="4692760" cy="459228"/>
          </a:xfrm>
          <a:prstGeom prst="rect">
            <a:avLst/>
          </a:prstGeom>
          <a:noFill/>
        </p:spPr>
        <p:txBody>
          <a:bodyPr wrap="square" rtlCol="0">
            <a:noAutofit/>
          </a:bodyPr>
          <a:lstStyle/>
          <a:p>
            <a:r>
              <a:rPr lang="de-DE" sz="1400" dirty="0"/>
              <a:t>I</a:t>
            </a:r>
            <a:r>
              <a:rPr lang="de-DE" sz="1400" baseline="-25000" dirty="0"/>
              <a:t>H</a:t>
            </a:r>
            <a:r>
              <a:rPr lang="de-DE" sz="1400" dirty="0"/>
              <a:t>: Investieren der Haushalte</a:t>
            </a:r>
            <a:endParaRPr lang="de-DE" sz="1400" baseline="-25000" dirty="0"/>
          </a:p>
        </p:txBody>
      </p:sp>
      <p:sp>
        <p:nvSpPr>
          <p:cNvPr id="82" name="Textfeld 81"/>
          <p:cNvSpPr txBox="1"/>
          <p:nvPr/>
        </p:nvSpPr>
        <p:spPr>
          <a:xfrm>
            <a:off x="7373641" y="4569287"/>
            <a:ext cx="4692760" cy="459228"/>
          </a:xfrm>
          <a:prstGeom prst="rect">
            <a:avLst/>
          </a:prstGeom>
          <a:noFill/>
        </p:spPr>
        <p:txBody>
          <a:bodyPr wrap="square" rtlCol="0">
            <a:noAutofit/>
          </a:bodyPr>
          <a:lstStyle/>
          <a:p>
            <a:r>
              <a:rPr lang="de-DE" sz="1400" dirty="0" err="1"/>
              <a:t>I</a:t>
            </a:r>
            <a:r>
              <a:rPr lang="de-DE" sz="1400" baseline="-25000" dirty="0" err="1"/>
              <a:t>St</a:t>
            </a:r>
            <a:r>
              <a:rPr lang="de-DE" sz="1400" dirty="0"/>
              <a:t>: Investieren des Staates</a:t>
            </a:r>
            <a:endParaRPr lang="de-DE" sz="1400" baseline="-25000" dirty="0"/>
          </a:p>
        </p:txBody>
      </p:sp>
      <p:sp>
        <p:nvSpPr>
          <p:cNvPr id="83" name="Textfeld 82"/>
          <p:cNvSpPr txBox="1"/>
          <p:nvPr/>
        </p:nvSpPr>
        <p:spPr>
          <a:xfrm>
            <a:off x="7370752" y="4903981"/>
            <a:ext cx="4692760" cy="459228"/>
          </a:xfrm>
          <a:prstGeom prst="rect">
            <a:avLst/>
          </a:prstGeom>
          <a:noFill/>
        </p:spPr>
        <p:txBody>
          <a:bodyPr wrap="square" rtlCol="0">
            <a:noAutofit/>
          </a:bodyPr>
          <a:lstStyle/>
          <a:p>
            <a:r>
              <a:rPr lang="de-DE" sz="1400" dirty="0"/>
              <a:t>S</a:t>
            </a:r>
            <a:r>
              <a:rPr lang="de-DE" sz="1400" baseline="-25000" dirty="0"/>
              <a:t>U</a:t>
            </a:r>
            <a:r>
              <a:rPr lang="de-DE" sz="1400" dirty="0"/>
              <a:t>: Sparen der Unternehmen</a:t>
            </a:r>
            <a:endParaRPr lang="de-DE" sz="1400" baseline="-25000" dirty="0"/>
          </a:p>
        </p:txBody>
      </p:sp>
      <p:sp>
        <p:nvSpPr>
          <p:cNvPr id="84" name="Textfeld 83"/>
          <p:cNvSpPr txBox="1"/>
          <p:nvPr/>
        </p:nvSpPr>
        <p:spPr>
          <a:xfrm>
            <a:off x="7376530" y="5208256"/>
            <a:ext cx="4692760" cy="459228"/>
          </a:xfrm>
          <a:prstGeom prst="rect">
            <a:avLst/>
          </a:prstGeom>
          <a:noFill/>
        </p:spPr>
        <p:txBody>
          <a:bodyPr wrap="square" rtlCol="0">
            <a:noAutofit/>
          </a:bodyPr>
          <a:lstStyle/>
          <a:p>
            <a:r>
              <a:rPr lang="de-DE" sz="1400" dirty="0"/>
              <a:t>S</a:t>
            </a:r>
            <a:r>
              <a:rPr lang="de-DE" sz="1400" baseline="-25000" dirty="0"/>
              <a:t>H</a:t>
            </a:r>
            <a:r>
              <a:rPr lang="de-DE" sz="1400" dirty="0"/>
              <a:t>: Sparen der Haushalte</a:t>
            </a:r>
            <a:endParaRPr lang="de-DE" sz="1400" baseline="-25000" dirty="0"/>
          </a:p>
        </p:txBody>
      </p:sp>
      <p:sp>
        <p:nvSpPr>
          <p:cNvPr id="85" name="Textfeld 84"/>
          <p:cNvSpPr txBox="1"/>
          <p:nvPr/>
        </p:nvSpPr>
        <p:spPr>
          <a:xfrm>
            <a:off x="7370752" y="5511070"/>
            <a:ext cx="4692760" cy="309667"/>
          </a:xfrm>
          <a:prstGeom prst="rect">
            <a:avLst/>
          </a:prstGeom>
          <a:noFill/>
        </p:spPr>
        <p:txBody>
          <a:bodyPr wrap="square" rtlCol="0">
            <a:noAutofit/>
          </a:bodyPr>
          <a:lstStyle/>
          <a:p>
            <a:r>
              <a:rPr lang="de-DE" sz="1400" dirty="0" err="1"/>
              <a:t>S</a:t>
            </a:r>
            <a:r>
              <a:rPr lang="de-DE" sz="1400" baseline="-25000" dirty="0" err="1"/>
              <a:t>St</a:t>
            </a:r>
            <a:r>
              <a:rPr lang="de-DE" sz="1400" dirty="0"/>
              <a:t>: Sparen des Staates</a:t>
            </a:r>
            <a:endParaRPr lang="de-DE" sz="1400" baseline="-25000" dirty="0"/>
          </a:p>
        </p:txBody>
      </p:sp>
      <p:sp>
        <p:nvSpPr>
          <p:cNvPr id="38942" name="Rechteck 38941"/>
          <p:cNvSpPr/>
          <p:nvPr/>
        </p:nvSpPr>
        <p:spPr>
          <a:xfrm>
            <a:off x="4006842" y="4209291"/>
            <a:ext cx="341760" cy="369332"/>
          </a:xfrm>
          <a:prstGeom prst="rect">
            <a:avLst/>
          </a:prstGeom>
        </p:spPr>
        <p:txBody>
          <a:bodyPr wrap="none">
            <a:spAutoFit/>
          </a:bodyPr>
          <a:lstStyle/>
          <a:p>
            <a:r>
              <a:rPr lang="de-DE" dirty="0"/>
              <a:t>I</a:t>
            </a:r>
            <a:r>
              <a:rPr lang="de-DE" baseline="-25000" dirty="0"/>
              <a:t>U</a:t>
            </a:r>
            <a:endParaRPr lang="de-DE" dirty="0"/>
          </a:p>
        </p:txBody>
      </p:sp>
      <p:sp>
        <p:nvSpPr>
          <p:cNvPr id="87" name="Rechteck 86"/>
          <p:cNvSpPr/>
          <p:nvPr/>
        </p:nvSpPr>
        <p:spPr>
          <a:xfrm>
            <a:off x="3162780" y="2526665"/>
            <a:ext cx="364202" cy="369332"/>
          </a:xfrm>
          <a:prstGeom prst="rect">
            <a:avLst/>
          </a:prstGeom>
        </p:spPr>
        <p:txBody>
          <a:bodyPr wrap="none">
            <a:spAutoFit/>
          </a:bodyPr>
          <a:lstStyle/>
          <a:p>
            <a:r>
              <a:rPr lang="de-DE" dirty="0" err="1"/>
              <a:t>I</a:t>
            </a:r>
            <a:r>
              <a:rPr lang="de-DE" baseline="-25000" dirty="0" err="1"/>
              <a:t>St</a:t>
            </a:r>
            <a:endParaRPr lang="de-DE" dirty="0"/>
          </a:p>
        </p:txBody>
      </p:sp>
      <p:sp>
        <p:nvSpPr>
          <p:cNvPr id="88" name="Rechteck 87"/>
          <p:cNvSpPr/>
          <p:nvPr/>
        </p:nvSpPr>
        <p:spPr>
          <a:xfrm>
            <a:off x="1825458" y="4232840"/>
            <a:ext cx="338554" cy="369332"/>
          </a:xfrm>
          <a:prstGeom prst="rect">
            <a:avLst/>
          </a:prstGeom>
        </p:spPr>
        <p:txBody>
          <a:bodyPr wrap="none">
            <a:spAutoFit/>
          </a:bodyPr>
          <a:lstStyle/>
          <a:p>
            <a:r>
              <a:rPr lang="de-DE" dirty="0"/>
              <a:t>I</a:t>
            </a:r>
            <a:r>
              <a:rPr lang="de-DE" baseline="-25000" dirty="0"/>
              <a:t>H</a:t>
            </a:r>
            <a:endParaRPr lang="de-DE" dirty="0"/>
          </a:p>
        </p:txBody>
      </p:sp>
      <p:sp>
        <p:nvSpPr>
          <p:cNvPr id="89" name="Rechteck 88"/>
          <p:cNvSpPr/>
          <p:nvPr/>
        </p:nvSpPr>
        <p:spPr>
          <a:xfrm>
            <a:off x="4206657" y="4666821"/>
            <a:ext cx="389850" cy="369332"/>
          </a:xfrm>
          <a:prstGeom prst="rect">
            <a:avLst/>
          </a:prstGeom>
        </p:spPr>
        <p:txBody>
          <a:bodyPr wrap="none">
            <a:spAutoFit/>
          </a:bodyPr>
          <a:lstStyle/>
          <a:p>
            <a:r>
              <a:rPr lang="de-DE" dirty="0"/>
              <a:t>S</a:t>
            </a:r>
            <a:r>
              <a:rPr lang="de-DE" baseline="-25000" dirty="0"/>
              <a:t>U</a:t>
            </a:r>
            <a:endParaRPr lang="de-DE" dirty="0"/>
          </a:p>
        </p:txBody>
      </p:sp>
      <p:sp>
        <p:nvSpPr>
          <p:cNvPr id="90" name="Rechteck 89"/>
          <p:cNvSpPr/>
          <p:nvPr/>
        </p:nvSpPr>
        <p:spPr>
          <a:xfrm>
            <a:off x="2664016" y="2679065"/>
            <a:ext cx="412292" cy="369332"/>
          </a:xfrm>
          <a:prstGeom prst="rect">
            <a:avLst/>
          </a:prstGeom>
        </p:spPr>
        <p:txBody>
          <a:bodyPr wrap="none">
            <a:spAutoFit/>
          </a:bodyPr>
          <a:lstStyle/>
          <a:p>
            <a:r>
              <a:rPr lang="de-DE" dirty="0" err="1"/>
              <a:t>S</a:t>
            </a:r>
            <a:r>
              <a:rPr lang="de-DE" baseline="-25000" dirty="0" err="1"/>
              <a:t>St</a:t>
            </a:r>
            <a:endParaRPr lang="de-DE" dirty="0"/>
          </a:p>
        </p:txBody>
      </p:sp>
      <p:sp>
        <p:nvSpPr>
          <p:cNvPr id="91" name="Rechteck 90"/>
          <p:cNvSpPr/>
          <p:nvPr/>
        </p:nvSpPr>
        <p:spPr>
          <a:xfrm>
            <a:off x="1326694" y="4385240"/>
            <a:ext cx="386644" cy="369332"/>
          </a:xfrm>
          <a:prstGeom prst="rect">
            <a:avLst/>
          </a:prstGeom>
        </p:spPr>
        <p:txBody>
          <a:bodyPr wrap="none">
            <a:spAutoFit/>
          </a:bodyPr>
          <a:lstStyle/>
          <a:p>
            <a:r>
              <a:rPr lang="de-DE" dirty="0"/>
              <a:t>S</a:t>
            </a:r>
            <a:r>
              <a:rPr lang="de-DE" baseline="-25000" dirty="0"/>
              <a:t>H</a:t>
            </a:r>
            <a:endParaRPr lang="de-DE" dirty="0"/>
          </a:p>
        </p:txBody>
      </p:sp>
      <p:sp>
        <p:nvSpPr>
          <p:cNvPr id="92" name="Textfeld 91"/>
          <p:cNvSpPr txBox="1"/>
          <p:nvPr/>
        </p:nvSpPr>
        <p:spPr>
          <a:xfrm>
            <a:off x="7370752" y="5763135"/>
            <a:ext cx="4793538" cy="1010461"/>
          </a:xfrm>
          <a:prstGeom prst="rect">
            <a:avLst/>
          </a:prstGeom>
          <a:noFill/>
        </p:spPr>
        <p:txBody>
          <a:bodyPr wrap="square" rtlCol="0">
            <a:noAutofit/>
          </a:bodyPr>
          <a:lstStyle/>
          <a:p>
            <a:r>
              <a:rPr lang="de-DE" sz="1400" dirty="0"/>
              <a:t>LB: Da natürlich weder EX=IM gelten muss, noch NÜ genauso groß sein muss, wie der Handelsbilanzsaldo EX-IM, muss für den Ausgleich am Pol des Auslandes ein Pfeil mit EX-IM-NÜ=LB hineingehen. Diese Größe nennt man Leistungsbilanz!</a:t>
            </a:r>
            <a:endParaRPr lang="de-DE" sz="1400" baseline="-25000" dirty="0"/>
          </a:p>
        </p:txBody>
      </p:sp>
      <p:cxnSp>
        <p:nvCxnSpPr>
          <p:cNvPr id="93" name="Gerade Verbindung mit Pfeil 92"/>
          <p:cNvCxnSpPr>
            <a:endCxn id="44" idx="1"/>
          </p:cNvCxnSpPr>
          <p:nvPr/>
        </p:nvCxnSpPr>
        <p:spPr>
          <a:xfrm>
            <a:off x="3222636" y="5918681"/>
            <a:ext cx="2577426" cy="103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3851831" y="5621992"/>
            <a:ext cx="1447832" cy="369332"/>
          </a:xfrm>
          <a:prstGeom prst="rect">
            <a:avLst/>
          </a:prstGeom>
        </p:spPr>
        <p:txBody>
          <a:bodyPr wrap="none">
            <a:spAutoFit/>
          </a:bodyPr>
          <a:lstStyle/>
          <a:p>
            <a:r>
              <a:rPr lang="de-DE" dirty="0"/>
              <a:t>LB=EX-IM-NÜ</a:t>
            </a:r>
          </a:p>
        </p:txBody>
      </p:sp>
      <p:sp>
        <p:nvSpPr>
          <p:cNvPr id="64" name="Textfeld 63"/>
          <p:cNvSpPr txBox="1"/>
          <p:nvPr/>
        </p:nvSpPr>
        <p:spPr>
          <a:xfrm>
            <a:off x="3526982" y="521708"/>
            <a:ext cx="3824817" cy="722017"/>
          </a:xfrm>
          <a:prstGeom prst="rect">
            <a:avLst/>
          </a:prstGeom>
          <a:noFill/>
        </p:spPr>
        <p:txBody>
          <a:bodyPr wrap="square" rtlCol="0">
            <a:noAutofit/>
          </a:bodyPr>
          <a:lstStyle/>
          <a:p>
            <a:r>
              <a:rPr lang="de-DE" sz="1400" dirty="0"/>
              <a:t>S</a:t>
            </a:r>
            <a:r>
              <a:rPr lang="de-DE" sz="1400"/>
              <a:t>: Staat H: Haushalte       </a:t>
            </a:r>
            <a:r>
              <a:rPr lang="de-DE" sz="1400" dirty="0"/>
              <a:t>A</a:t>
            </a:r>
            <a:r>
              <a:rPr lang="de-DE" sz="1400"/>
              <a:t>: Ausland</a:t>
            </a:r>
            <a:endParaRPr lang="de-DE" sz="1400" dirty="0"/>
          </a:p>
          <a:p>
            <a:r>
              <a:rPr lang="de-DE" sz="1400" dirty="0"/>
              <a:t>                       VÄ: Vermögensveränderung</a:t>
            </a:r>
          </a:p>
          <a:p>
            <a:r>
              <a:rPr lang="de-DE" sz="1400" dirty="0"/>
              <a:t>                       </a:t>
            </a:r>
            <a:r>
              <a:rPr lang="de-DE" sz="1400"/>
              <a:t>U: Unternehmen</a:t>
            </a:r>
            <a:endParaRPr lang="de-DE" sz="1400" dirty="0"/>
          </a:p>
        </p:txBody>
      </p:sp>
      <p:sp>
        <p:nvSpPr>
          <p:cNvPr id="3" name="Textfeld 2">
            <a:extLst>
              <a:ext uri="{FF2B5EF4-FFF2-40B4-BE49-F238E27FC236}">
                <a16:creationId xmlns:a16="http://schemas.microsoft.com/office/drawing/2014/main" id="{254A6369-92BB-A9B9-23E4-E643AC735002}"/>
              </a:ext>
            </a:extLst>
          </p:cNvPr>
          <p:cNvSpPr txBox="1"/>
          <p:nvPr/>
        </p:nvSpPr>
        <p:spPr>
          <a:xfrm>
            <a:off x="7378706" y="2386572"/>
            <a:ext cx="4692759" cy="354473"/>
          </a:xfrm>
          <a:prstGeom prst="rect">
            <a:avLst/>
          </a:prstGeom>
          <a:noFill/>
        </p:spPr>
        <p:txBody>
          <a:bodyPr wrap="square" rtlCol="0">
            <a:noAutofit/>
          </a:bodyPr>
          <a:lstStyle/>
          <a:p>
            <a:r>
              <a:rPr lang="de-DE" sz="1400"/>
              <a:t>C</a:t>
            </a:r>
            <a:r>
              <a:rPr lang="de-DE" sz="1400" baseline="-25000"/>
              <a:t>St</a:t>
            </a:r>
            <a:r>
              <a:rPr lang="de-DE" sz="1400"/>
              <a:t>: Konsum des Staats</a:t>
            </a:r>
            <a:endParaRPr lang="de-DE" sz="1400" baseline="-25000" dirty="0"/>
          </a:p>
        </p:txBody>
      </p:sp>
      <p:grpSp>
        <p:nvGrpSpPr>
          <p:cNvPr id="7" name="Gruppieren 6">
            <a:extLst>
              <a:ext uri="{FF2B5EF4-FFF2-40B4-BE49-F238E27FC236}">
                <a16:creationId xmlns:a16="http://schemas.microsoft.com/office/drawing/2014/main" id="{D4D981F4-B790-3ECC-D4CB-3968CD17E914}"/>
              </a:ext>
            </a:extLst>
          </p:cNvPr>
          <p:cNvGrpSpPr/>
          <p:nvPr/>
        </p:nvGrpSpPr>
        <p:grpSpPr>
          <a:xfrm flipH="1">
            <a:off x="3437664" y="1019078"/>
            <a:ext cx="2263480" cy="2324398"/>
            <a:chOff x="620876" y="810492"/>
            <a:chExt cx="2066908" cy="2594263"/>
          </a:xfrm>
        </p:grpSpPr>
        <p:sp>
          <p:nvSpPr>
            <p:cNvPr id="9" name="Freihandform 38913">
              <a:extLst>
                <a:ext uri="{FF2B5EF4-FFF2-40B4-BE49-F238E27FC236}">
                  <a16:creationId xmlns:a16="http://schemas.microsoft.com/office/drawing/2014/main" id="{29950A4F-9358-61DC-E6CF-D865D8EEBA41}"/>
                </a:ext>
              </a:extLst>
            </p:cNvPr>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a:extLst>
                <a:ext uri="{FF2B5EF4-FFF2-40B4-BE49-F238E27FC236}">
                  <a16:creationId xmlns:a16="http://schemas.microsoft.com/office/drawing/2014/main" id="{A8BF385B-09B6-CF28-65D4-184D1FBE76FD}"/>
                </a:ext>
              </a:extLst>
            </p:cNvPr>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7" name="Rechteck 16">
            <a:extLst>
              <a:ext uri="{FF2B5EF4-FFF2-40B4-BE49-F238E27FC236}">
                <a16:creationId xmlns:a16="http://schemas.microsoft.com/office/drawing/2014/main" id="{7EDF3584-EC86-34BE-4D4B-E0DD2D5783CD}"/>
              </a:ext>
            </a:extLst>
          </p:cNvPr>
          <p:cNvSpPr/>
          <p:nvPr/>
        </p:nvSpPr>
        <p:spPr>
          <a:xfrm>
            <a:off x="5344933" y="1346341"/>
            <a:ext cx="429926" cy="369332"/>
          </a:xfrm>
          <a:prstGeom prst="rect">
            <a:avLst/>
          </a:prstGeom>
        </p:spPr>
        <p:txBody>
          <a:bodyPr wrap="none">
            <a:spAutoFit/>
          </a:bodyPr>
          <a:lstStyle/>
          <a:p>
            <a:r>
              <a:rPr lang="de-DE"/>
              <a:t>C</a:t>
            </a:r>
            <a:r>
              <a:rPr lang="de-DE" baseline="-25000"/>
              <a:t>St</a:t>
            </a:r>
            <a:endParaRPr lang="de-DE" dirty="0"/>
          </a:p>
        </p:txBody>
      </p:sp>
    </p:spTree>
    <p:extLst>
      <p:ext uri="{BB962C8B-B14F-4D97-AF65-F5344CB8AC3E}">
        <p14:creationId xmlns:p14="http://schemas.microsoft.com/office/powerpoint/2010/main" val="339488494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Volkswirtschaftliche Gesamtrechnung (VGR)</a:t>
            </a:r>
          </a:p>
        </p:txBody>
      </p:sp>
      <p:sp>
        <p:nvSpPr>
          <p:cNvPr id="7" name="Text Box 3"/>
          <p:cNvSpPr txBox="1">
            <a:spLocks noChangeArrowheads="1"/>
          </p:cNvSpPr>
          <p:nvPr/>
        </p:nvSpPr>
        <p:spPr bwMode="auto">
          <a:xfrm>
            <a:off x="566334" y="987198"/>
            <a:ext cx="8295271" cy="4385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Aufgabe der VGR ist es, die Ergebnisse des abgelaufenen Wirtschaftsprozesses einer gesamten Volkswirtschaft zahlenmäßig zu ermitteln (ex </a:t>
            </a:r>
            <a:r>
              <a:rPr lang="de-DE" altLang="de-DE" sz="2540" dirty="0" err="1">
                <a:solidFill>
                  <a:srgbClr val="000000"/>
                </a:solidFill>
              </a:rPr>
              <a:t>post</a:t>
            </a:r>
            <a:r>
              <a:rPr lang="de-DE" altLang="de-DE" sz="2540" dirty="0">
                <a:solidFill>
                  <a:srgbClr val="000000"/>
                </a:solidFill>
              </a:rPr>
              <a:t>). Dazu dient die buchhalterische Erfassung der Entstehung, Verwendung und Verteilung des Bruttoinlandsprodukts.</a:t>
            </a:r>
          </a:p>
          <a:p>
            <a:pPr eaLnBrk="1" hangingPunct="1">
              <a:buClrTx/>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Sie dient der Information, Prognose, Kontrolle und dem Ländervergleich</a:t>
            </a:r>
          </a:p>
          <a:p>
            <a:pPr marL="414772" indent="-414772" eaLnBrk="1" hangingPunct="1">
              <a:buClrTx/>
              <a:buFont typeface="Arial" panose="020B0604020202020204" pitchFamily="34" charset="0"/>
              <a:buChar char="•"/>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Seit 1995 gilt für EU-Mitgliedsstaaten das Europäische System Volkswirtschaftlicher Gesamtrechnungen (ESVG)</a:t>
            </a:r>
          </a:p>
        </p:txBody>
      </p:sp>
      <p:sp>
        <p:nvSpPr>
          <p:cNvPr id="4" name="Rechteck 3">
            <a:extLst>
              <a:ext uri="{FF2B5EF4-FFF2-40B4-BE49-F238E27FC236}">
                <a16:creationId xmlns:a16="http://schemas.microsoft.com/office/drawing/2014/main" id="{301D9A2D-A2CA-486E-B503-03385CF8307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09116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ChangeArrowheads="1"/>
          </p:cNvSpPr>
          <p:nvPr/>
        </p:nvSpPr>
        <p:spPr bwMode="auto">
          <a:xfrm>
            <a:off x="3303318" y="85429"/>
            <a:ext cx="637222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Schematisches Kontensystem der VGR</a:t>
            </a:r>
          </a:p>
        </p:txBody>
      </p:sp>
      <p:pic>
        <p:nvPicPr>
          <p:cNvPr id="47108" name="Picture 3"/>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98205" y="845416"/>
            <a:ext cx="9177338" cy="50546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a:extLst>
              <a:ext uri="{FF2B5EF4-FFF2-40B4-BE49-F238E27FC236}">
                <a16:creationId xmlns:a16="http://schemas.microsoft.com/office/drawing/2014/main" id="{4EB242E6-F37D-4334-BCF0-90C18F8E0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053964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a:t>
            </a:r>
            <a:r>
              <a:rPr lang="de-DE" sz="2400" dirty="0">
                <a:solidFill>
                  <a:srgbClr val="000000"/>
                </a:solidFill>
                <a:latin typeface="Arial"/>
                <a:ea typeface="Droid Sans Fallback"/>
                <a:hlinkClick r:id="rId2"/>
              </a:rPr>
              <a:t>bernhard.koester@jade-hs</a:t>
            </a:r>
            <a:r>
              <a:rPr lang="de-DE" sz="2400">
                <a:solidFill>
                  <a:srgbClr val="000000"/>
                </a:solidFill>
                <a:latin typeface="Arial"/>
                <a:ea typeface="Droid Sans Fallback"/>
                <a:hlinkClick r:id="rId2"/>
              </a:rPr>
              <a:t>.de</a:t>
            </a:r>
            <a:endParaRPr lang="de-DE" sz="2400">
              <a:solidFill>
                <a:srgbClr val="000000"/>
              </a:solidFill>
              <a:latin typeface="Arial"/>
              <a:ea typeface="Droid Sans Fallback"/>
            </a:endParaRPr>
          </a:p>
          <a:p>
            <a:pPr>
              <a:lnSpc>
                <a:spcPct val="100000"/>
              </a:lnSpc>
            </a:pPr>
            <a:endParaRPr lang="de-DE" sz="2400">
              <a:solidFill>
                <a:srgbClr val="000000"/>
              </a:solidFill>
              <a:latin typeface="Arial"/>
            </a:endParaRPr>
          </a:p>
          <a:p>
            <a:pPr>
              <a:lnSpc>
                <a:spcPct val="100000"/>
              </a:lnSpc>
            </a:pPr>
            <a:r>
              <a:rPr lang="de-DE" sz="2400">
                <a:solidFill>
                  <a:srgbClr val="000000"/>
                </a:solidFill>
                <a:latin typeface="Arial"/>
              </a:rPr>
              <a:t>Hompage:		</a:t>
            </a:r>
            <a:r>
              <a:rPr lang="de-DE" sz="2400">
                <a:solidFill>
                  <a:srgbClr val="000000"/>
                </a:solidFill>
                <a:latin typeface="Arial"/>
                <a:hlinkClick r:id="rId3"/>
              </a:rPr>
              <a:t>www.bernhardkoester.de</a:t>
            </a:r>
            <a:endParaRPr lang="de-DE" sz="2400">
              <a:solidFill>
                <a:srgbClr val="000000"/>
              </a:solidFill>
              <a:latin typeface="Arial"/>
            </a:endParaRP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55704"/>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637487583"/>
              </p:ext>
            </p:extLst>
          </p:nvPr>
        </p:nvGraphicFramePr>
        <p:xfrm>
          <a:off x="999249" y="508687"/>
          <a:ext cx="9408472" cy="6348900"/>
        </p:xfrm>
        <a:graphic>
          <a:graphicData uri="http://schemas.openxmlformats.org/drawingml/2006/table">
            <a:tbl>
              <a:tblPr firstRow="1" bandRow="1">
                <a:tableStyleId>{2D5ABB26-0587-4C30-8999-92F81FD0307C}</a:tableStyleId>
              </a:tblPr>
              <a:tblGrid>
                <a:gridCol w="4704236">
                  <a:extLst>
                    <a:ext uri="{9D8B030D-6E8A-4147-A177-3AD203B41FA5}">
                      <a16:colId xmlns:a16="http://schemas.microsoft.com/office/drawing/2014/main" val="20000"/>
                    </a:ext>
                  </a:extLst>
                </a:gridCol>
                <a:gridCol w="4704236">
                  <a:extLst>
                    <a:ext uri="{9D8B030D-6E8A-4147-A177-3AD203B41FA5}">
                      <a16:colId xmlns:a16="http://schemas.microsoft.com/office/drawing/2014/main" val="20001"/>
                    </a:ext>
                  </a:extLst>
                </a:gridCol>
              </a:tblGrid>
              <a:tr h="6348900">
                <a:tc>
                  <a:txBody>
                    <a:bodyPr/>
                    <a:lstStyle/>
                    <a:p>
                      <a:r>
                        <a:rPr lang="de-DE" sz="2200" u="sng"/>
                        <a:t>Offizielle Institutionen</a:t>
                      </a:r>
                      <a:endParaRPr lang="de-DE" sz="2200" dirty="0"/>
                    </a:p>
                    <a:p>
                      <a:pPr marL="342900" indent="-342900">
                        <a:buFont typeface="Arial" panose="020B0604020202020204" pitchFamily="34" charset="0"/>
                        <a:buChar char="•"/>
                      </a:pPr>
                      <a:r>
                        <a:rPr lang="de-DE" sz="2200">
                          <a:hlinkClick r:id="rId3"/>
                        </a:rPr>
                        <a:t>Statistisches Bundesamt</a:t>
                      </a:r>
                      <a:endParaRPr lang="de-DE" sz="2200"/>
                    </a:p>
                    <a:p>
                      <a:pPr marL="342900" indent="-342900">
                        <a:buFont typeface="Arial" panose="020B0604020202020204" pitchFamily="34" charset="0"/>
                        <a:buChar char="•"/>
                      </a:pPr>
                      <a:r>
                        <a:rPr lang="de-DE" sz="2200">
                          <a:hlinkClick r:id="rId4"/>
                        </a:rPr>
                        <a:t>Bundesbank</a:t>
                      </a:r>
                      <a:endParaRPr lang="de-DE" sz="2200"/>
                    </a:p>
                    <a:p>
                      <a:pPr marL="342900" indent="-342900">
                        <a:buFont typeface="Arial" panose="020B0604020202020204" pitchFamily="34" charset="0"/>
                        <a:buChar char="•"/>
                      </a:pPr>
                      <a:r>
                        <a:rPr lang="de-DE" sz="2200">
                          <a:hlinkClick r:id="rId5"/>
                        </a:rPr>
                        <a:t>Bundesagentur für Arbeit</a:t>
                      </a:r>
                      <a:endParaRPr lang="de-DE" sz="2200"/>
                    </a:p>
                    <a:p>
                      <a:pPr marL="342900" indent="-342900">
                        <a:buFont typeface="Arial" panose="020B0604020202020204" pitchFamily="34" charset="0"/>
                        <a:buChar char="•"/>
                      </a:pPr>
                      <a:r>
                        <a:rPr lang="de-DE" sz="2200">
                          <a:hlinkClick r:id="rId6"/>
                        </a:rPr>
                        <a:t>Interationale Arbeitsorganisation</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7"/>
                        </a:rPr>
                        <a:t>Eurostat</a:t>
                      </a:r>
                      <a:endParaRPr lang="de-DE" sz="2200"/>
                    </a:p>
                    <a:p>
                      <a:pPr marL="342900" indent="-342900">
                        <a:buFont typeface="Arial" panose="020B0604020202020204" pitchFamily="34" charset="0"/>
                        <a:buChar char="•"/>
                      </a:pPr>
                      <a:r>
                        <a:rPr lang="de-DE" sz="2200">
                          <a:hlinkClick r:id="rId8"/>
                        </a:rPr>
                        <a:t>EZB</a:t>
                      </a:r>
                      <a:endParaRPr lang="de-DE" sz="2200"/>
                    </a:p>
                    <a:p>
                      <a:pPr marL="342900" indent="-342900">
                        <a:buFont typeface="Arial" panose="020B0604020202020204" pitchFamily="34" charset="0"/>
                        <a:buChar char="•"/>
                      </a:pPr>
                      <a:r>
                        <a:rPr lang="de-DE" sz="2200">
                          <a:hlinkClick r:id="rId9"/>
                        </a:rPr>
                        <a:t>FED</a:t>
                      </a:r>
                      <a:endParaRPr lang="de-DE" sz="2200"/>
                    </a:p>
                    <a:p>
                      <a:pPr marL="342900" indent="-342900">
                        <a:buFont typeface="Arial" panose="020B0604020202020204" pitchFamily="34" charset="0"/>
                        <a:buChar char="•"/>
                      </a:pPr>
                      <a:r>
                        <a:rPr lang="de-DE" sz="2200">
                          <a:hlinkClick r:id="rId10"/>
                        </a:rPr>
                        <a:t>BoE</a:t>
                      </a:r>
                      <a:endParaRPr lang="de-DE" sz="2200"/>
                    </a:p>
                    <a:p>
                      <a:pPr marL="342900" indent="-342900">
                        <a:buFont typeface="Arial" panose="020B0604020202020204" pitchFamily="34" charset="0"/>
                        <a:buChar char="•"/>
                      </a:pPr>
                      <a:r>
                        <a:rPr lang="de-DE" sz="2200">
                          <a:hlinkClick r:id="rId11"/>
                        </a:rPr>
                        <a:t>OECD</a:t>
                      </a:r>
                      <a:endParaRPr lang="de-DE" sz="2200"/>
                    </a:p>
                    <a:p>
                      <a:pPr marL="342900" indent="-342900">
                        <a:buFont typeface="Arial" panose="020B0604020202020204" pitchFamily="34" charset="0"/>
                        <a:buChar char="•"/>
                      </a:pPr>
                      <a:r>
                        <a:rPr lang="de-DE" sz="2200">
                          <a:hlinkClick r:id="rId12"/>
                        </a:rPr>
                        <a:t>IMF</a:t>
                      </a:r>
                      <a:endParaRPr lang="de-DE" sz="2200"/>
                    </a:p>
                    <a:p>
                      <a:pPr marL="342900" indent="-342900">
                        <a:buFont typeface="Arial" panose="020B0604020202020204" pitchFamily="34" charset="0"/>
                        <a:buChar char="•"/>
                      </a:pPr>
                      <a:r>
                        <a:rPr lang="de-DE" sz="2200">
                          <a:hlinkClick r:id="rId13"/>
                        </a:rPr>
                        <a:t>Worldbank</a:t>
                      </a:r>
                      <a:endParaRPr lang="de-DE" sz="2200"/>
                    </a:p>
                    <a:p>
                      <a:pPr marL="342900" indent="-342900">
                        <a:buFont typeface="Arial" panose="020B0604020202020204" pitchFamily="34" charset="0"/>
                        <a:buChar char="•"/>
                      </a:pPr>
                      <a:r>
                        <a:rPr lang="de-DE" sz="2200">
                          <a:hlinkClick r:id="rId14"/>
                        </a:rPr>
                        <a:t>SVR</a:t>
                      </a:r>
                      <a:endParaRPr lang="de-DE" sz="2200"/>
                    </a:p>
                  </a:txBody>
                  <a:tcPr marL="82953" marR="82953" marT="41476" marB="41476"/>
                </a:tc>
                <a:tc>
                  <a:txBody>
                    <a:bodyPr/>
                    <a:lstStyle/>
                    <a:p>
                      <a:r>
                        <a:rPr lang="de-DE" sz="2200" u="sng"/>
                        <a:t>Forschungsinstitute</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5"/>
                        </a:rPr>
                        <a:t>HRI</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6"/>
                        </a:rPr>
                        <a:t>Cesifo</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7"/>
                        </a:rPr>
                        <a:t>DIW</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8"/>
                        </a:rPr>
                        <a:t>IAB</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9"/>
                        </a:rPr>
                        <a:t>IfW</a:t>
                      </a:r>
                      <a:endParaRPr lang="de-DE" sz="2200"/>
                    </a:p>
                    <a:p>
                      <a:pPr marL="342900" indent="-342900">
                        <a:buFont typeface="Arial" panose="020B0604020202020204" pitchFamily="34" charset="0"/>
                        <a:buChar char="•"/>
                      </a:pPr>
                      <a:r>
                        <a:rPr lang="de-DE" sz="2200">
                          <a:hlinkClick r:id="rId20"/>
                        </a:rPr>
                        <a:t>IMK</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1"/>
                        </a:rPr>
                        <a:t>IW</a:t>
                      </a:r>
                      <a:endParaRPr lang="de-DE" sz="2200"/>
                    </a:p>
                    <a:p>
                      <a:pPr marL="342900" indent="-342900">
                        <a:buFont typeface="Arial" panose="020B0604020202020204" pitchFamily="34" charset="0"/>
                        <a:buChar char="•"/>
                      </a:pPr>
                      <a:r>
                        <a:rPr lang="de-DE" sz="2200">
                          <a:hlinkClick r:id="rId22"/>
                        </a:rPr>
                        <a:t>IWH</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3"/>
                        </a:rPr>
                        <a:t>KOF</a:t>
                      </a:r>
                      <a:endParaRPr lang="de-DE" sz="2200"/>
                    </a:p>
                    <a:p>
                      <a:pPr marL="342900" indent="-342900">
                        <a:buFont typeface="Arial" panose="020B0604020202020204" pitchFamily="34" charset="0"/>
                        <a:buChar char="•"/>
                      </a:pPr>
                      <a:r>
                        <a:rPr lang="de-DE" sz="2200">
                          <a:hlinkClick r:id="rId24"/>
                        </a:rPr>
                        <a:t>RWI</a:t>
                      </a:r>
                      <a:endParaRPr lang="de-DE" sz="2200"/>
                    </a:p>
                    <a:p>
                      <a:pPr marL="342900" indent="-342900">
                        <a:buFont typeface="Arial" panose="020B0604020202020204" pitchFamily="34" charset="0"/>
                        <a:buChar char="•"/>
                      </a:pPr>
                      <a:r>
                        <a:rPr lang="de-DE" sz="2200">
                          <a:hlinkClick r:id="rId25"/>
                        </a:rPr>
                        <a:t>ZEW</a:t>
                      </a:r>
                      <a:endParaRPr lang="de-DE" sz="2200"/>
                    </a:p>
                    <a:p>
                      <a:pPr marL="342900" indent="-342900">
                        <a:buFont typeface="Arial" panose="020B0604020202020204" pitchFamily="34" charset="0"/>
                        <a:buChar char="•"/>
                      </a:pPr>
                      <a:r>
                        <a:rPr lang="de-DE" sz="2200">
                          <a:hlinkClick r:id="rId26"/>
                        </a:rPr>
                        <a:t>Bruegel</a:t>
                      </a:r>
                      <a:endParaRPr lang="de-DE" sz="2200">
                        <a:hlinkClick r:id="rId27"/>
                      </a:endParaRPr>
                    </a:p>
                    <a:p>
                      <a:pPr marL="342900" indent="-342900">
                        <a:buFont typeface="Arial" panose="020B0604020202020204" pitchFamily="34" charset="0"/>
                        <a:buChar char="•"/>
                      </a:pPr>
                      <a:r>
                        <a:rPr lang="de-DE" sz="2200">
                          <a:hlinkClick r:id="rId27"/>
                        </a:rPr>
                        <a:t>NIESR</a:t>
                      </a:r>
                      <a:endParaRPr lang="de-DE" sz="2200"/>
                    </a:p>
                    <a:p>
                      <a:pPr marL="342900" indent="-342900">
                        <a:buFont typeface="Arial" panose="020B0604020202020204" pitchFamily="34" charset="0"/>
                        <a:buChar char="•"/>
                      </a:pPr>
                      <a:r>
                        <a:rPr lang="de-DE" sz="2200">
                          <a:hlinkClick r:id="rId28"/>
                        </a:rPr>
                        <a:t>ESRI</a:t>
                      </a:r>
                      <a:endParaRPr lang="de-DE" sz="2200"/>
                    </a:p>
                    <a:p>
                      <a:pPr marL="342900" indent="-342900">
                        <a:buFont typeface="Arial" panose="020B0604020202020204" pitchFamily="34" charset="0"/>
                        <a:buChar char="•"/>
                      </a:pPr>
                      <a:r>
                        <a:rPr lang="de-DE" sz="2200">
                          <a:hlinkClick r:id="rId29"/>
                        </a:rPr>
                        <a:t>NBER</a:t>
                      </a:r>
                      <a:endParaRPr lang="de-DE" sz="2200"/>
                    </a:p>
                    <a:p>
                      <a:pPr marL="342900" indent="-342900">
                        <a:buFont typeface="Arial" panose="020B0604020202020204" pitchFamily="34" charset="0"/>
                        <a:buChar char="•"/>
                      </a:pPr>
                      <a:r>
                        <a:rPr lang="de-DE" sz="2200">
                          <a:hlinkClick r:id="rId30"/>
                        </a:rPr>
                        <a:t>Peterson Institue</a:t>
                      </a:r>
                      <a:endParaRPr lang="de-DE" sz="2200"/>
                    </a:p>
                    <a:p>
                      <a:pPr marL="342900" indent="-342900">
                        <a:buFont typeface="Arial" panose="020B0604020202020204" pitchFamily="34" charset="0"/>
                        <a:buChar char="•"/>
                      </a:pPr>
                      <a:r>
                        <a:rPr lang="de-DE" sz="2200">
                          <a:hlinkClick r:id="rId31"/>
                        </a:rPr>
                        <a:t>Brookins Institution</a:t>
                      </a:r>
                      <a:endParaRPr lang="de-DE" sz="22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09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7995603" cy="5511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gibt sich</a:t>
            </a:r>
          </a:p>
          <a:p>
            <a:pPr eaLnBrk="1" hangingPunct="1">
              <a:buClrTx/>
              <a:buSzTx/>
              <a:buFontTx/>
              <a:buNone/>
            </a:pPr>
            <a:r>
              <a:rPr lang="de-DE" altLang="de-DE" dirty="0">
                <a:solidFill>
                  <a:srgbClr val="000000"/>
                </a:solidFill>
              </a:rPr>
              <a:t>mit 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übergehn. Sie regierte von 715 vor Christo bis zum Jahre nach Marx. Seitdem ist die Frage völlig gelöst: die Leute haben zwar immer noch kein Geld, wissen aber wenigstens, warum.“ </a:t>
            </a:r>
            <a:r>
              <a:rPr lang="de-DE" altLang="de-DE" dirty="0">
                <a:solidFill>
                  <a:srgbClr val="000000"/>
                </a:solidFill>
              </a:rPr>
              <a:t>(</a:t>
            </a:r>
            <a:r>
              <a:rPr lang="de-DE" altLang="de-DE">
                <a:solidFill>
                  <a:srgbClr val="000000"/>
                </a:solidFill>
              </a:rPr>
              <a:t>Kurt Tucholsky, 1931)</a:t>
            </a:r>
            <a:endParaRPr lang="de-DE" altLang="de-DE" dirty="0">
              <a:solidFill>
                <a:srgbClr val="000000"/>
              </a:solidFill>
            </a:endParaRP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a:t>
            </a:r>
            <a:r>
              <a:rPr lang="de-DE" altLang="de-DE">
                <a:solidFill>
                  <a:srgbClr val="000000"/>
                </a:solidFill>
              </a:rPr>
              <a:t>Der Volkswirt </a:t>
            </a:r>
            <a:r>
              <a:rPr lang="de-DE" altLang="de-DE" dirty="0">
                <a:solidFill>
                  <a:srgbClr val="000000"/>
                </a:solidFill>
              </a:rPr>
              <a:t>versucht die Funktionsfähigkeit dieser Märkte zu </a:t>
            </a:r>
            <a:r>
              <a:rPr lang="de-DE" altLang="de-DE">
                <a:solidFill>
                  <a:srgbClr val="000000"/>
                </a:solidFill>
              </a:rPr>
              <a:t>ergründen.</a:t>
            </a:r>
          </a:p>
          <a:p>
            <a:pPr eaLnBrk="1" hangingPunct="1">
              <a:buClrTx/>
            </a:pPr>
            <a:endParaRPr lang="de-DE" altLang="de-DE" sz="2400">
              <a:solidFill>
                <a:srgbClr val="000000"/>
              </a:solidFill>
            </a:endParaRPr>
          </a:p>
          <a:p>
            <a:pPr eaLnBrk="1" hangingPunct="1">
              <a:buClrTx/>
            </a:pPr>
            <a:r>
              <a:rPr lang="en-US" altLang="de-DE" sz="1200">
                <a:solidFill>
                  <a:srgbClr val="000000"/>
                </a:solidFill>
              </a:rPr>
              <a:t>See in general this nice essay:</a:t>
            </a:r>
          </a:p>
          <a:p>
            <a:pPr eaLnBrk="1" hangingPunct="1">
              <a:buClrTx/>
            </a:pPr>
            <a:r>
              <a:rPr lang="en-US" altLang="de-DE" sz="1200">
                <a:solidFill>
                  <a:srgbClr val="000000"/>
                </a:solidFill>
                <a:hlinkClick r:id="rId3"/>
              </a:rPr>
              <a:t>Retrospectives: On the Definition of Economics</a:t>
            </a:r>
          </a:p>
          <a:p>
            <a:pPr eaLnBrk="1" hangingPunct="1">
              <a:buClrTx/>
            </a:pPr>
            <a:r>
              <a:rPr lang="en-US" altLang="de-DE" sz="1200">
                <a:solidFill>
                  <a:srgbClr val="000000"/>
                </a:solidFill>
                <a:hlinkClick r:id="rId3"/>
              </a:rPr>
              <a:t>Roger E. Backhouse</a:t>
            </a:r>
          </a:p>
          <a:p>
            <a:pPr eaLnBrk="1" hangingPunct="1">
              <a:buClrTx/>
            </a:pPr>
            <a:r>
              <a:rPr lang="en-US" altLang="de-DE" sz="1200">
                <a:solidFill>
                  <a:srgbClr val="000000"/>
                </a:solidFill>
                <a:hlinkClick r:id="rId3"/>
              </a:rPr>
              <a:t>Steven G. Medema</a:t>
            </a:r>
          </a:p>
          <a:p>
            <a:pPr eaLnBrk="1" hangingPunct="1">
              <a:buClrTx/>
            </a:pPr>
            <a:r>
              <a:rPr lang="en-US" altLang="de-DE" sz="1200">
                <a:solidFill>
                  <a:srgbClr val="000000"/>
                </a:solidFill>
                <a:hlinkClick r:id="rId3"/>
              </a:rPr>
              <a:t>JOURNAL OF ECONOMIC PERSPECTIVES</a:t>
            </a:r>
          </a:p>
          <a:p>
            <a:pPr eaLnBrk="1" hangingPunct="1">
              <a:buClrTx/>
            </a:pPr>
            <a:r>
              <a:rPr lang="en-US" altLang="de-DE" sz="1200">
                <a:solidFill>
                  <a:srgbClr val="000000"/>
                </a:solidFill>
                <a:hlinkClick r:id="rId3"/>
              </a:rPr>
              <a:t>VOL. 23, NO. 1, WINTER 2009</a:t>
            </a:r>
          </a:p>
          <a:p>
            <a:pPr eaLnBrk="1" hangingPunct="1">
              <a:buClrTx/>
            </a:pPr>
            <a:r>
              <a:rPr lang="en-US" altLang="de-DE" sz="1200">
                <a:solidFill>
                  <a:srgbClr val="000000"/>
                </a:solidFill>
                <a:hlinkClick r:id="rId3"/>
              </a:rPr>
              <a:t>(pp. 221-33)</a:t>
            </a:r>
            <a:endParaRPr lang="de-DE" altLang="de-DE" sz="120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1717</Words>
  <Application>Microsoft Office PowerPoint</Application>
  <PresentationFormat>Breitbild</PresentationFormat>
  <Paragraphs>354</Paragraphs>
  <Slides>26</Slides>
  <Notes>22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Arial</vt:lpstr>
      <vt:lpstr>Calibri</vt:lpstr>
      <vt:lpstr>Calibri Light</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60</cp:revision>
  <cp:lastPrinted>2022-03-02T20:18:27Z</cp:lastPrinted>
  <dcterms:created xsi:type="dcterms:W3CDTF">2022-03-01T20:52:11Z</dcterms:created>
  <dcterms:modified xsi:type="dcterms:W3CDTF">2023-09-25T15:47:07Z</dcterms:modified>
</cp:coreProperties>
</file>