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1372" r:id="rId2"/>
    <p:sldId id="1411" r:id="rId3"/>
    <p:sldId id="1412" r:id="rId4"/>
    <p:sldId id="1413" r:id="rId5"/>
    <p:sldId id="1414" r:id="rId6"/>
    <p:sldId id="1415" r:id="rId7"/>
    <p:sldId id="1416" r:id="rId8"/>
    <p:sldId id="1417" r:id="rId9"/>
    <p:sldId id="1418" r:id="rId10"/>
    <p:sldId id="1312" r:id="rId11"/>
    <p:sldId id="1313" r:id="rId12"/>
    <p:sldId id="1314" r:id="rId13"/>
    <p:sldId id="1315" r:id="rId14"/>
    <p:sldId id="1419" r:id="rId15"/>
    <p:sldId id="1317" r:id="rId16"/>
    <p:sldId id="1318" r:id="rId17"/>
    <p:sldId id="1319" r:id="rId18"/>
    <p:sldId id="1320" r:id="rId19"/>
    <p:sldId id="1328" r:id="rId20"/>
    <p:sldId id="1322" r:id="rId21"/>
    <p:sldId id="1329" r:id="rId22"/>
    <p:sldId id="1324" r:id="rId23"/>
    <p:sldId id="1325" r:id="rId24"/>
    <p:sldId id="1327" r:id="rId25"/>
    <p:sldId id="1420" r:id="rId26"/>
    <p:sldId id="1421" r:id="rId27"/>
    <p:sldId id="1330" r:id="rId28"/>
    <p:sldId id="1331" r:id="rId29"/>
    <p:sldId id="1332" r:id="rId30"/>
    <p:sldId id="1369" r:id="rId31"/>
    <p:sldId id="1333" r:id="rId32"/>
    <p:sldId id="1334" r:id="rId33"/>
    <p:sldId id="1335" r:id="rId34"/>
    <p:sldId id="1336" r:id="rId35"/>
    <p:sldId id="1337" r:id="rId36"/>
    <p:sldId id="1338" r:id="rId37"/>
    <p:sldId id="1339" r:id="rId38"/>
    <p:sldId id="1340" r:id="rId39"/>
    <p:sldId id="1341" r:id="rId40"/>
    <p:sldId id="1342" r:id="rId41"/>
    <p:sldId id="1343" r:id="rId42"/>
    <p:sldId id="1344" r:id="rId43"/>
    <p:sldId id="1345" r:id="rId44"/>
    <p:sldId id="1346" r:id="rId4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8" d="100"/>
          <a:sy n="68" d="100"/>
        </p:scale>
        <p:origin x="8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13.11.2023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3584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03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A6C623F-5A89-4F6B-B0D8-3142D21F65AF}"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40038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E1A1DAE7-36E9-4E62-907F-C6D2BAEC3DC1}"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400388" name="Rectangle 3"/>
          <p:cNvSpPr>
            <a:spLocks noGrp="1" noRot="1" noChangeAspect="1" noChangeArrowheads="1" noTextEdit="1"/>
          </p:cNvSpPr>
          <p:nvPr>
            <p:ph type="sldImg"/>
          </p:nvPr>
        </p:nvSpPr>
        <p:spPr>
          <a:xfrm>
            <a:off x="92075" y="744538"/>
            <a:ext cx="6615113" cy="3722687"/>
          </a:xfrm>
          <a:ln/>
        </p:spPr>
      </p:sp>
      <p:sp>
        <p:nvSpPr>
          <p:cNvPr id="40038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659894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14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D088B04-D973-4DE8-AC03-B1F696C1E115}"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401411"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28D59F9-AF27-478B-ABBE-5ADADA2E5190}" type="slidenum">
              <a:rPr lang="de-DE" sz="1200">
                <a:solidFill>
                  <a:srgbClr val="000000"/>
                </a:solidFill>
                <a:latin typeface="Sparkasse Rg" pitchFamily="34" charset="0"/>
              </a:rPr>
              <a:pPr algn="r" eaLnBrk="1" hangingPunct="1">
                <a:buClrTx/>
                <a:buFontTx/>
                <a:buNone/>
              </a:pPr>
              <a:t>12</a:t>
            </a:fld>
            <a:endParaRPr lang="de-DE" sz="1200">
              <a:solidFill>
                <a:srgbClr val="000000"/>
              </a:solidFill>
              <a:latin typeface="Sparkasse Rg" pitchFamily="34" charset="0"/>
            </a:endParaRPr>
          </a:p>
        </p:txBody>
      </p:sp>
      <p:sp>
        <p:nvSpPr>
          <p:cNvPr id="401412" name="Rectangle 3"/>
          <p:cNvSpPr>
            <a:spLocks noGrp="1" noRot="1" noChangeAspect="1" noChangeArrowheads="1" noTextEdit="1"/>
          </p:cNvSpPr>
          <p:nvPr>
            <p:ph type="sldImg"/>
          </p:nvPr>
        </p:nvSpPr>
        <p:spPr>
          <a:xfrm>
            <a:off x="92075" y="744538"/>
            <a:ext cx="6615113" cy="3722687"/>
          </a:xfrm>
          <a:ln/>
        </p:spPr>
      </p:sp>
      <p:sp>
        <p:nvSpPr>
          <p:cNvPr id="401413" name="Rectangle 4"/>
          <p:cNvSpPr>
            <a:spLocks noGrp="1" noChangeArrowheads="1"/>
          </p:cNvSpPr>
          <p:nvPr>
            <p:ph type="body" idx="1"/>
          </p:nvPr>
        </p:nvSpPr>
        <p:spPr>
          <a:xfrm>
            <a:off x="904875" y="4716463"/>
            <a:ext cx="4957763" cy="4433887"/>
          </a:xfrm>
          <a:noFill/>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de-DE"/>
          </a:p>
        </p:txBody>
      </p:sp>
    </p:spTree>
    <p:extLst>
      <p:ext uri="{BB962C8B-B14F-4D97-AF65-F5344CB8AC3E}">
        <p14:creationId xmlns:p14="http://schemas.microsoft.com/office/powerpoint/2010/main" val="1311818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13</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326689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14</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245640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34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69247B2-41D2-489C-A107-E1842452A0E7}"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40345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F69C26F5-D671-40CF-8D25-8DC4A0306CB1}" type="slidenum">
              <a:rPr lang="de-DE" sz="1200">
                <a:solidFill>
                  <a:srgbClr val="000000"/>
                </a:solidFill>
                <a:latin typeface="Sparkasse Rg" pitchFamily="34" charset="0"/>
              </a:rPr>
              <a:pPr algn="r" eaLnBrk="1" hangingPunct="1">
                <a:buClrTx/>
                <a:buFontTx/>
                <a:buNone/>
              </a:pPr>
              <a:t>15</a:t>
            </a:fld>
            <a:endParaRPr lang="de-DE" sz="1200">
              <a:solidFill>
                <a:srgbClr val="000000"/>
              </a:solidFill>
              <a:latin typeface="Sparkasse Rg" pitchFamily="34" charset="0"/>
            </a:endParaRPr>
          </a:p>
        </p:txBody>
      </p:sp>
      <p:sp>
        <p:nvSpPr>
          <p:cNvPr id="403460" name="Rectangle 3"/>
          <p:cNvSpPr>
            <a:spLocks noGrp="1" noRot="1" noChangeAspect="1" noChangeArrowheads="1" noTextEdit="1"/>
          </p:cNvSpPr>
          <p:nvPr>
            <p:ph type="sldImg"/>
          </p:nvPr>
        </p:nvSpPr>
        <p:spPr>
          <a:xfrm>
            <a:off x="92075" y="744538"/>
            <a:ext cx="6615113" cy="3722687"/>
          </a:xfrm>
          <a:ln/>
        </p:spPr>
      </p:sp>
      <p:sp>
        <p:nvSpPr>
          <p:cNvPr id="40346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76287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19742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641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766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79497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23996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79255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63179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31</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33</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83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D80A0D1-2000-4D58-B44F-FAD67E504749}"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9833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292581E5-F558-44C7-ACC4-B7162D3C67ED}"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98340" name="Rectangle 3"/>
          <p:cNvSpPr>
            <a:spLocks noGrp="1" noRot="1" noChangeAspect="1" noChangeArrowheads="1" noTextEdit="1"/>
          </p:cNvSpPr>
          <p:nvPr>
            <p:ph type="sldImg"/>
          </p:nvPr>
        </p:nvSpPr>
        <p:spPr>
          <a:xfrm>
            <a:off x="92075" y="744538"/>
            <a:ext cx="6615113" cy="3722687"/>
          </a:xfrm>
          <a:ln/>
        </p:spPr>
      </p:sp>
      <p:sp>
        <p:nvSpPr>
          <p:cNvPr id="39834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3788918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34</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35</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38</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39</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40</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41</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44</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678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512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7946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06272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8296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53064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NULL"/><Relationship Id="rId4" Type="http://schemas.openxmlformats.org/officeDocument/2006/relationships/image" Target="../media/image42.png"/><Relationship Id="rId9" Type="http://schemas.openxmlformats.org/officeDocument/2006/relationships/image" Target="NUL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NUL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NUL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vDBmYhP91Vs&amp;feature=youtu.be"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76.png"/></Relationships>
</file>

<file path=ppt/slides/_rels/slide3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6287" y="249147"/>
            <a:ext cx="10365473"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177" dirty="0">
                <a:solidFill>
                  <a:sysClr val="windowText" lastClr="000000"/>
                </a:solidFill>
              </a:rPr>
              <a:t>Der </a:t>
            </a:r>
            <a:r>
              <a:rPr lang="en-US" sz="2177" dirty="0" err="1">
                <a:solidFill>
                  <a:sysClr val="windowText" lastClr="000000"/>
                </a:solidFill>
              </a:rPr>
              <a:t>Multiplikatoreffekt</a:t>
            </a:r>
            <a:r>
              <a:rPr lang="en-US" sz="2177" dirty="0">
                <a:solidFill>
                  <a:sysClr val="windowText" lastClr="000000"/>
                </a:solidFill>
              </a:rPr>
              <a:t>: Die </a:t>
            </a:r>
            <a:r>
              <a:rPr lang="en-US" sz="2177" dirty="0" err="1">
                <a:solidFill>
                  <a:sysClr val="windowText" lastClr="000000"/>
                </a:solidFill>
              </a:rPr>
              <a:t>Abwrackprämie</a:t>
            </a:r>
            <a:r>
              <a:rPr lang="en-US" sz="2177" dirty="0">
                <a:solidFill>
                  <a:sysClr val="windowText" lastClr="000000"/>
                </a:solidFill>
              </a:rPr>
              <a:t> </a:t>
            </a:r>
            <a:r>
              <a:rPr lang="en-US" sz="2177" dirty="0" err="1">
                <a:solidFill>
                  <a:sysClr val="windowText" lastClr="000000"/>
                </a:solidFill>
              </a:rPr>
              <a:t>im</a:t>
            </a:r>
            <a:r>
              <a:rPr lang="en-US" sz="2177" dirty="0">
                <a:solidFill>
                  <a:sysClr val="windowText" lastClr="000000"/>
                </a:solidFill>
              </a:rPr>
              <a:t> </a:t>
            </a:r>
            <a:r>
              <a:rPr lang="en-US" sz="2177" dirty="0" err="1">
                <a:solidFill>
                  <a:sysClr val="windowText" lastClr="000000"/>
                </a:solidFill>
              </a:rPr>
              <a:t>Keynesianischen</a:t>
            </a:r>
            <a:r>
              <a:rPr lang="en-US" sz="2177" dirty="0">
                <a:solidFill>
                  <a:sysClr val="windowText" lastClr="000000"/>
                </a:solidFill>
              </a:rPr>
              <a:t> </a:t>
            </a:r>
            <a:r>
              <a:rPr lang="en-US" sz="2177" dirty="0" err="1">
                <a:solidFill>
                  <a:sysClr val="windowText" lastClr="000000"/>
                </a:solidFill>
              </a:rPr>
              <a:t>Gütermarktmodell</a:t>
            </a:r>
            <a:endParaRPr lang="en-US" sz="2177" dirty="0">
              <a:solidFill>
                <a:sysClr val="windowText" lastClr="000000"/>
              </a:solidFill>
            </a:endParaRPr>
          </a:p>
        </p:txBody>
      </p:sp>
      <p:grpSp>
        <p:nvGrpSpPr>
          <p:cNvPr id="8" name="Group 7"/>
          <p:cNvGrpSpPr/>
          <p:nvPr/>
        </p:nvGrpSpPr>
        <p:grpSpPr>
          <a:xfrm>
            <a:off x="3188831" y="1412294"/>
            <a:ext cx="4703353" cy="4180758"/>
            <a:chOff x="1187624" y="908720"/>
            <a:chExt cx="5184576" cy="4608512"/>
          </a:xfrm>
        </p:grpSpPr>
        <p:cxnSp>
          <p:nvCxnSpPr>
            <p:cNvPr id="9"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3"/>
          <p:cNvSpPr txBox="1"/>
          <p:nvPr/>
        </p:nvSpPr>
        <p:spPr>
          <a:xfrm>
            <a:off x="7206514" y="5641598"/>
            <a:ext cx="1572866"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sp>
        <p:nvSpPr>
          <p:cNvPr id="13" name="TextBox 14"/>
          <p:cNvSpPr txBox="1"/>
          <p:nvPr/>
        </p:nvSpPr>
        <p:spPr>
          <a:xfrm>
            <a:off x="1546285" y="1358561"/>
            <a:ext cx="1688283" cy="846194"/>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1"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6"/>
              <p:cNvSpPr txBox="1"/>
              <p:nvPr/>
            </p:nvSpPr>
            <p:spPr>
              <a:xfrm>
                <a:off x="7369589" y="2261510"/>
                <a:ext cx="1769843"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 (</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15" name="TextBox 26"/>
              <p:cNvSpPr txBox="1">
                <a:spLocks noRot="1" noChangeAspect="1" noMove="1" noResize="1" noEditPoints="1" noAdjustHandles="1" noChangeArrowheads="1" noChangeShapeType="1" noTextEdit="1"/>
              </p:cNvSpPr>
              <p:nvPr/>
            </p:nvSpPr>
            <p:spPr>
              <a:xfrm>
                <a:off x="7369589" y="2261510"/>
                <a:ext cx="1769843"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35"/>
              <p:cNvSpPr txBox="1"/>
              <p:nvPr/>
            </p:nvSpPr>
            <p:spPr>
              <a:xfrm>
                <a:off x="3745035" y="821685"/>
                <a:ext cx="2873480"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de-DE" sz="1633" b="0" i="0" smtClean="0">
                          <a:latin typeface="Cambria Math" panose="02040503050406030204" pitchFamily="18" charset="0"/>
                          <a:ea typeface="Cambria Math"/>
                          <a:cs typeface="Arial" panose="020B0604020202020204" pitchFamily="34" charset="0"/>
                        </a:rPr>
                        <m:t>A</m:t>
                      </m:r>
                      <m:r>
                        <m:rPr>
                          <m:sty m:val="p"/>
                        </m:rPr>
                        <a:rPr lang="de-DE" sz="1633">
                          <a:latin typeface="Cambria Math"/>
                          <a:ea typeface="Cambria Math"/>
                          <a:cs typeface="Arial" panose="020B0604020202020204" pitchFamily="34" charset="0"/>
                        </a:rPr>
                        <m:t>nstieg</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der</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Staatsausgaben</m:t>
                      </m:r>
                      <m:r>
                        <a:rPr lang="de-DE" sz="1633" b="0" i="1" smtClean="0">
                          <a:latin typeface="Cambria Math" panose="02040503050406030204" pitchFamily="18" charset="0"/>
                          <a:ea typeface="Cambria Math"/>
                          <a:cs typeface="Arial" panose="020B0604020202020204" pitchFamily="34" charset="0"/>
                        </a:rPr>
                        <m:t> </m:t>
                      </m:r>
                      <m:r>
                        <a:rPr lang="de-DE" sz="1633" b="0" i="1" smtClean="0">
                          <a:latin typeface="Cambria Math" panose="02040503050406030204" pitchFamily="18" charset="0"/>
                          <a:ea typeface="Cambria Math"/>
                          <a:cs typeface="Arial" panose="020B0604020202020204" pitchFamily="34" charset="0"/>
                        </a:rPr>
                        <m:t>𝑢𝑚</m:t>
                      </m:r>
                      <m:r>
                        <a:rPr lang="de-DE" sz="1633" b="0" i="1" smtClean="0">
                          <a:latin typeface="Cambria Math" panose="02040503050406030204" pitchFamily="18" charset="0"/>
                          <a:ea typeface="Cambria Math"/>
                          <a:cs typeface="Arial" panose="020B0604020202020204" pitchFamily="34" charset="0"/>
                        </a:rPr>
                        <m:t> ∆</m:t>
                      </m:r>
                      <m:r>
                        <a:rPr lang="de-DE" sz="1633" i="1">
                          <a:latin typeface="Cambria Math"/>
                          <a:ea typeface="Cambria Math"/>
                          <a:cs typeface="Arial" panose="020B0604020202020204" pitchFamily="34" charset="0"/>
                        </a:rPr>
                        <m:t>𝐺</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35"/>
              <p:cNvSpPr txBox="1">
                <a:spLocks noRot="1" noChangeAspect="1" noMove="1" noResize="1" noEditPoints="1" noAdjustHandles="1" noChangeArrowheads="1" noChangeShapeType="1" noTextEdit="1"/>
              </p:cNvSpPr>
              <p:nvPr/>
            </p:nvSpPr>
            <p:spPr>
              <a:xfrm>
                <a:off x="3745035" y="821685"/>
                <a:ext cx="2873480" cy="343620"/>
              </a:xfrm>
              <a:prstGeom prst="rect">
                <a:avLst/>
              </a:prstGeom>
              <a:blipFill>
                <a:blip r:embed="rId4"/>
                <a:stretch>
                  <a:fillRect r="-14195" b="-125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TextBox 11"/>
              <p:cNvSpPr txBox="1"/>
              <p:nvPr/>
            </p:nvSpPr>
            <p:spPr>
              <a:xfrm>
                <a:off x="4808857" y="5649947"/>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19" name="TextBox 11"/>
              <p:cNvSpPr txBox="1">
                <a:spLocks noRot="1" noChangeAspect="1" noMove="1" noResize="1" noEditPoints="1" noAdjustHandles="1" noChangeArrowheads="1" noChangeShapeType="1" noTextEdit="1"/>
              </p:cNvSpPr>
              <p:nvPr/>
            </p:nvSpPr>
            <p:spPr>
              <a:xfrm>
                <a:off x="4808857" y="5649947"/>
                <a:ext cx="421910" cy="343620"/>
              </a:xfrm>
              <a:prstGeom prst="rect">
                <a:avLst/>
              </a:prstGeom>
              <a:blipFill>
                <a:blip r:embed="rId5"/>
                <a:stretch>
                  <a:fillRect/>
                </a:stretch>
              </a:blipFill>
            </p:spPr>
            <p:txBody>
              <a:bodyPr/>
              <a:lstStyle/>
              <a:p>
                <a:r>
                  <a:rPr lang="de-DE">
                    <a:noFill/>
                  </a:rPr>
                  <a:t> </a:t>
                </a:r>
              </a:p>
            </p:txBody>
          </p:sp>
        </mc:Fallback>
      </mc:AlternateContent>
      <p:cxnSp>
        <p:nvCxnSpPr>
          <p:cNvPr id="22" name="Straight Connector 41"/>
          <p:cNvCxnSpPr/>
          <p:nvPr/>
        </p:nvCxnSpPr>
        <p:spPr>
          <a:xfrm flipV="1">
            <a:off x="5017912" y="3759758"/>
            <a:ext cx="0" cy="1767970"/>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V="1">
            <a:off x="3188831" y="1804240"/>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5"/>
              <p:cNvSpPr txBox="1"/>
              <p:nvPr/>
            </p:nvSpPr>
            <p:spPr>
              <a:xfrm>
                <a:off x="7369589" y="2948443"/>
                <a:ext cx="1733551" cy="455638"/>
              </a:xfrm>
              <a:prstGeom prst="rect">
                <a:avLst/>
              </a:prstGeom>
              <a:noFill/>
              <a:ln w="38100">
                <a:solidFill>
                  <a:srgbClr val="C00000"/>
                </a:solidFill>
              </a:ln>
            </p:spPr>
            <p:txBody>
              <a:bodyPr wrap="none" rtlCol="0">
                <a:spAutoFit/>
              </a:bodyPr>
              <a:lstStyle/>
              <a:p>
                <a:r>
                  <a:rPr lang="de-DE" sz="1633" b="1" dirty="0"/>
                  <a:t>Multiplikator</a:t>
                </a:r>
                <a14:m>
                  <m:oMath xmlns:m="http://schemas.openxmlformats.org/officeDocument/2006/math">
                    <m:r>
                      <a:rPr lang="de-DE" sz="1633" b="1" i="1">
                        <a:latin typeface="Cambria Math"/>
                      </a:rPr>
                      <m:t>=</m:t>
                    </m:r>
                    <m:f>
                      <m:fPr>
                        <m:ctrlPr>
                          <a:rPr lang="de-DE" sz="1633" b="1" i="1">
                            <a:latin typeface="Cambria Math" panose="02040503050406030204" pitchFamily="18" charset="0"/>
                          </a:rPr>
                        </m:ctrlPr>
                      </m:fPr>
                      <m:num>
                        <m:r>
                          <a:rPr lang="de-DE" sz="1633" b="1" i="1">
                            <a:latin typeface="Cambria Math"/>
                            <a:ea typeface="Cambria Math"/>
                          </a:rPr>
                          <m:t>∆</m:t>
                        </m:r>
                        <m:r>
                          <a:rPr lang="de-DE" sz="1633" b="1" i="1">
                            <a:latin typeface="Cambria Math"/>
                            <a:ea typeface="Cambria Math"/>
                          </a:rPr>
                          <m:t>𝒀</m:t>
                        </m:r>
                      </m:num>
                      <m:den>
                        <m:r>
                          <a:rPr lang="de-DE" sz="1633" b="1" i="1">
                            <a:latin typeface="Cambria Math"/>
                            <a:ea typeface="Cambria Math"/>
                          </a:rPr>
                          <m:t>∆</m:t>
                        </m:r>
                        <m:r>
                          <a:rPr lang="de-DE" sz="1633" b="1" i="1">
                            <a:latin typeface="Cambria Math"/>
                            <a:ea typeface="Cambria Math"/>
                          </a:rPr>
                          <m:t>𝑮</m:t>
                        </m:r>
                      </m:den>
                    </m:f>
                  </m:oMath>
                </a14:m>
                <a:endParaRPr lang="en-US" sz="1633" b="1" dirty="0"/>
              </a:p>
            </p:txBody>
          </p:sp>
        </mc:Choice>
        <mc:Fallback xmlns="">
          <p:sp>
            <p:nvSpPr>
              <p:cNvPr id="28" name="TextBox 25"/>
              <p:cNvSpPr txBox="1">
                <a:spLocks noRot="1" noChangeAspect="1" noMove="1" noResize="1" noEditPoints="1" noAdjustHandles="1" noChangeArrowheads="1" noChangeShapeType="1" noTextEdit="1"/>
              </p:cNvSpPr>
              <p:nvPr/>
            </p:nvSpPr>
            <p:spPr>
              <a:xfrm>
                <a:off x="7369589" y="2948443"/>
                <a:ext cx="1733551" cy="455638"/>
              </a:xfrm>
              <a:prstGeom prst="rect">
                <a:avLst/>
              </a:prstGeom>
              <a:blipFill>
                <a:blip r:embed="rId9"/>
                <a:stretch>
                  <a:fillRect l="-1034" b="-2500"/>
                </a:stretch>
              </a:blipFill>
              <a:ln w="38100">
                <a:solidFill>
                  <a:srgbClr val="C00000"/>
                </a:solidFill>
              </a:ln>
            </p:spPr>
            <p:txBody>
              <a:bodyPr/>
              <a:lstStyle/>
              <a:p>
                <a:r>
                  <a:rPr lang="de-DE">
                    <a:noFill/>
                  </a:rPr>
                  <a:t> </a:t>
                </a:r>
              </a:p>
            </p:txBody>
          </p:sp>
        </mc:Fallback>
      </mc:AlternateContent>
      <p:sp>
        <p:nvSpPr>
          <p:cNvPr id="37" name="Textfeld 36"/>
          <p:cNvSpPr txBox="1"/>
          <p:nvPr/>
        </p:nvSpPr>
        <p:spPr>
          <a:xfrm>
            <a:off x="7127003" y="1134218"/>
            <a:ext cx="574196" cy="343620"/>
          </a:xfrm>
          <a:prstGeom prst="rect">
            <a:avLst/>
          </a:prstGeom>
          <a:noFill/>
        </p:spPr>
        <p:txBody>
          <a:bodyPr wrap="none" rtlCol="0">
            <a:spAutoFit/>
          </a:bodyPr>
          <a:lstStyle/>
          <a:p>
            <a:r>
              <a:rPr lang="de-DE" sz="1600" dirty="0">
                <a:solidFill>
                  <a:srgbClr val="000000"/>
                </a:solidFill>
              </a:rPr>
              <a:t>Y</a:t>
            </a:r>
            <a:r>
              <a:rPr lang="de-DE" sz="1600" baseline="30000" dirty="0">
                <a:solidFill>
                  <a:srgbClr val="000000"/>
                </a:solidFill>
              </a:rPr>
              <a:t>D</a:t>
            </a:r>
            <a:r>
              <a:rPr lang="de-DE" sz="1633" dirty="0"/>
              <a:t>=Y</a:t>
            </a:r>
          </a:p>
        </p:txBody>
      </p:sp>
      <p:sp>
        <p:nvSpPr>
          <p:cNvPr id="42" name="TextBox 35"/>
          <p:cNvSpPr txBox="1"/>
          <p:nvPr/>
        </p:nvSpPr>
        <p:spPr>
          <a:xfrm>
            <a:off x="4190539" y="6150667"/>
            <a:ext cx="3001992" cy="594906"/>
          </a:xfrm>
          <a:prstGeom prst="rect">
            <a:avLst/>
          </a:prstGeom>
          <a:solidFill>
            <a:schemeClr val="bg1"/>
          </a:solidFill>
        </p:spPr>
        <p:txBody>
          <a:bodyPr wrap="square" rtlCol="0">
            <a:spAutoFit/>
          </a:bodyPr>
          <a:lstStyle/>
          <a:p>
            <a:pPr algn="ctr"/>
            <a:r>
              <a:rPr lang="de-DE" sz="1633" dirty="0">
                <a:latin typeface="Arial" panose="020B0604020202020204" pitchFamily="34" charset="0"/>
                <a:cs typeface="Arial" panose="020B0604020202020204" pitchFamily="34" charset="0"/>
              </a:rPr>
              <a:t>Vergleiche: Geldmengenmultiplikator</a:t>
            </a:r>
            <a:endParaRPr lang="en-US" sz="1633" dirty="0">
              <a:latin typeface="Arial" panose="020B0604020202020204" pitchFamily="34" charset="0"/>
              <a:cs typeface="Arial" panose="020B0604020202020204" pitchFamily="34" charset="0"/>
            </a:endParaRPr>
          </a:p>
        </p:txBody>
      </p:sp>
      <p:sp>
        <p:nvSpPr>
          <p:cNvPr id="43" name="Rechteck 42">
            <a:extLst>
              <a:ext uri="{FF2B5EF4-FFF2-40B4-BE49-F238E27FC236}">
                <a16:creationId xmlns:a16="http://schemas.microsoft.com/office/drawing/2014/main" id="{9EA81AA2-B4C4-43F6-9316-D4D951C82E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1836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P spid="28" grpId="0" animBg="1"/>
      <p:bldP spid="4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a:t>
            </a:r>
          </a:p>
        </p:txBody>
      </p:sp>
      <p:sp>
        <p:nvSpPr>
          <p:cNvPr id="168964" name="Text Box 4"/>
          <p:cNvSpPr txBox="1">
            <a:spLocks noChangeArrowheads="1"/>
          </p:cNvSpPr>
          <p:nvPr/>
        </p:nvSpPr>
        <p:spPr bwMode="auto">
          <a:xfrm>
            <a:off x="150613" y="566809"/>
            <a:ext cx="6876196" cy="1404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dirty="0">
                <a:solidFill>
                  <a:srgbClr val="000000"/>
                </a:solidFill>
              </a:rPr>
              <a:t>Externer Eingriff auf der Nachfrageseite, Erhöhung der Staatsausgaben um ∆G = 5 bei einer </a:t>
            </a:r>
          </a:p>
          <a:p>
            <a:pPr eaLnBrk="1" hangingPunct="1">
              <a:buClrTx/>
              <a:buFontTx/>
              <a:buNone/>
            </a:pPr>
            <a:r>
              <a:rPr lang="de-DE" sz="2000" dirty="0">
                <a:solidFill>
                  <a:srgbClr val="000000"/>
                </a:solidFill>
              </a:rPr>
              <a:t>                                                                                                                   marginalen Konsumquote von </a:t>
            </a:r>
            <a:r>
              <a:rPr lang="de-DE" sz="2000" dirty="0" err="1">
                <a:solidFill>
                  <a:srgbClr val="000000"/>
                </a:solidFill>
              </a:rPr>
              <a:t>c</a:t>
            </a:r>
            <a:r>
              <a:rPr lang="de-DE" sz="2000" baseline="-25000" dirty="0" err="1">
                <a:solidFill>
                  <a:srgbClr val="000000"/>
                </a:solidFill>
              </a:rPr>
              <a:t>y</a:t>
            </a:r>
            <a:r>
              <a:rPr lang="de-DE" sz="2000" dirty="0">
                <a:solidFill>
                  <a:srgbClr val="000000"/>
                </a:solidFill>
              </a:rPr>
              <a:t>=0,9:</a:t>
            </a:r>
          </a:p>
          <a:p>
            <a:pPr eaLnBrk="1" hangingPunct="1">
              <a:buClrTx/>
              <a:buFontTx/>
              <a:buNone/>
            </a:pPr>
            <a:r>
              <a:rPr lang="de-DE" sz="2000" dirty="0">
                <a:solidFill>
                  <a:srgbClr val="000000"/>
                </a:solidFill>
              </a:rPr>
              <a:t>→ zusätzliche Staatsausgaben erhöhen einmalig das Einkommen</a:t>
            </a:r>
          </a:p>
          <a:p>
            <a:pPr eaLnBrk="1" hangingPunct="1">
              <a:buClrTx/>
              <a:buFontTx/>
              <a:buNone/>
            </a:pPr>
            <a:r>
              <a:rPr lang="de-DE" sz="2000" dirty="0">
                <a:solidFill>
                  <a:srgbClr val="000000"/>
                </a:solidFill>
              </a:rPr>
              <a:t>→</a:t>
            </a:r>
          </a:p>
          <a:p>
            <a:pPr eaLnBrk="1" hangingPunct="1">
              <a:buClrTx/>
              <a:buFontTx/>
              <a:buNone/>
            </a:pPr>
            <a:endParaRPr lang="de-DE" sz="2000" dirty="0">
              <a:solidFill>
                <a:srgbClr val="000000"/>
              </a:solidFill>
            </a:endParaRPr>
          </a:p>
          <a:p>
            <a:pPr eaLnBrk="1" hangingPunct="1">
              <a:buClrTx/>
              <a:buFontTx/>
              <a:buNone/>
            </a:pPr>
            <a:endParaRPr lang="de-DE" sz="2400" dirty="0">
              <a:solidFill>
                <a:srgbClr val="000000"/>
              </a:solidFill>
            </a:endParaRPr>
          </a:p>
        </p:txBody>
      </p:sp>
      <p:sp>
        <p:nvSpPr>
          <p:cNvPr id="19" name="Rechteck 18">
            <a:extLst>
              <a:ext uri="{FF2B5EF4-FFF2-40B4-BE49-F238E27FC236}">
                <a16:creationId xmlns:a16="http://schemas.microsoft.com/office/drawing/2014/main" id="{3ED438B8-106A-4BB9-ADA4-9201A166A7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981994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(Staatsausgaben-)Multiplikator</a:t>
            </a:r>
          </a:p>
        </p:txBody>
      </p:sp>
      <p:sp>
        <p:nvSpPr>
          <p:cNvPr id="169988" name="Text Box 4"/>
          <p:cNvSpPr txBox="1">
            <a:spLocks noChangeArrowheads="1"/>
          </p:cNvSpPr>
          <p:nvPr/>
        </p:nvSpPr>
        <p:spPr bwMode="auto">
          <a:xfrm>
            <a:off x="1524000" y="79819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Ein Multiplikator in der VWL gibt an, um wie viel sich eine </a:t>
            </a:r>
          </a:p>
          <a:p>
            <a:pPr eaLnBrk="1" hangingPunct="1">
              <a:buClrTx/>
              <a:buFontTx/>
              <a:buNone/>
            </a:pPr>
            <a:r>
              <a:rPr lang="de-DE" sz="2400" dirty="0">
                <a:solidFill>
                  <a:srgbClr val="000000"/>
                </a:solidFill>
              </a:rPr>
              <a:t>abhängige Größe ändert, wenn eine unabhängige Größe um eine</a:t>
            </a:r>
          </a:p>
          <a:p>
            <a:pPr eaLnBrk="1" hangingPunct="1">
              <a:buClrTx/>
              <a:buFontTx/>
              <a:buNone/>
            </a:pPr>
            <a:r>
              <a:rPr lang="de-DE" sz="2400" dirty="0">
                <a:solidFill>
                  <a:srgbClr val="000000"/>
                </a:solidFill>
              </a:rPr>
              <a:t>Einheit zunimmt. </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u="sng" dirty="0">
                <a:solidFill>
                  <a:srgbClr val="000000"/>
                </a:solidFill>
              </a:rPr>
              <a:t>Staatsausgabenmultiplikator:</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ändert sich das gleichgewichtige Einkommen, wenn die</a:t>
            </a:r>
          </a:p>
          <a:p>
            <a:pPr eaLnBrk="1" hangingPunct="1">
              <a:buClrTx/>
              <a:buFontTx/>
              <a:buNone/>
            </a:pPr>
            <a:r>
              <a:rPr lang="de-DE" sz="2400" dirty="0">
                <a:solidFill>
                  <a:srgbClr val="000000"/>
                </a:solidFill>
              </a:rPr>
              <a:t>Staatsausgaben um eine Einheit erhöht werden.</a:t>
            </a:r>
          </a:p>
        </p:txBody>
      </p:sp>
      <p:sp>
        <p:nvSpPr>
          <p:cNvPr id="5" name="Rechteck 4">
            <a:extLst>
              <a:ext uri="{FF2B5EF4-FFF2-40B4-BE49-F238E27FC236}">
                <a16:creationId xmlns:a16="http://schemas.microsoft.com/office/drawing/2014/main" id="{0B724838-27D2-41A1-920E-3ECDE2DF2AF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9690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(Beispiel)</a:t>
            </a:r>
          </a:p>
        </p:txBody>
      </p:sp>
      <p:sp>
        <p:nvSpPr>
          <p:cNvPr id="5" name="Text Box 4"/>
          <p:cNvSpPr txBox="1">
            <a:spLocks noChangeArrowheads="1"/>
          </p:cNvSpPr>
          <p:nvPr/>
        </p:nvSpPr>
        <p:spPr bwMode="auto">
          <a:xfrm>
            <a:off x="762001" y="1009782"/>
            <a:ext cx="9144000" cy="36018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dirty="0">
                <a:solidFill>
                  <a:srgbClr val="000000"/>
                </a:solidFill>
              </a:rPr>
              <a:t>C(Y)= 100+0,8Y;	I=400; G=200</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das gleichgewichtige Einkommen?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steigt das gleichgewichtige Einkommen, wenn die</a:t>
            </a:r>
          </a:p>
          <a:p>
            <a:pPr eaLnBrk="1" hangingPunct="1">
              <a:buClrTx/>
              <a:buFontTx/>
              <a:buNone/>
            </a:pPr>
            <a:r>
              <a:rPr lang="de-DE" sz="2400" dirty="0">
                <a:solidFill>
                  <a:srgbClr val="000000"/>
                </a:solidFill>
              </a:rPr>
              <a:t>Staatsausgaben um 100 steigen?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der Staatsausgabenmultiplikator?</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21CBD8A8-9743-4FD4-BC6B-0E9E4B7F96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136306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Text Box 4"/>
          <p:cNvSpPr txBox="1">
            <a:spLocks noChangeArrowheads="1"/>
          </p:cNvSpPr>
          <p:nvPr/>
        </p:nvSpPr>
        <p:spPr bwMode="auto">
          <a:xfrm>
            <a:off x="0" y="59873"/>
            <a:ext cx="12192000" cy="517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200" dirty="0">
                <a:solidFill>
                  <a:srgbClr val="000000"/>
                </a:solidFill>
              </a:rPr>
              <a:t>C(Y)= 100+0,8Y;	I=400; G=200; Wie hoch ist das gleichgewichtige Einkommen? Um wie viel steigt das gleichgewichtige Einkommen, wenn die Staatsausgaben um 100 steigen?</a:t>
            </a:r>
          </a:p>
          <a:p>
            <a:pPr eaLnBrk="1" hangingPunct="1">
              <a:buClrTx/>
              <a:buFontTx/>
              <a:buNone/>
            </a:pPr>
            <a:r>
              <a:rPr lang="de-DE" sz="1200" dirty="0">
                <a:solidFill>
                  <a:srgbClr val="000000"/>
                </a:solidFill>
              </a:rPr>
              <a:t>                                                                Wie hoch ist der Staatsausgabenmultiplikator?</a:t>
            </a:r>
          </a:p>
        </p:txBody>
      </p:sp>
      <p:grpSp>
        <p:nvGrpSpPr>
          <p:cNvPr id="12" name="Gruppieren 11"/>
          <p:cNvGrpSpPr/>
          <p:nvPr/>
        </p:nvGrpSpPr>
        <p:grpSpPr>
          <a:xfrm>
            <a:off x="462015" y="987731"/>
            <a:ext cx="3300077" cy="3454221"/>
            <a:chOff x="462015" y="987731"/>
            <a:chExt cx="3300077" cy="3454221"/>
          </a:xfrm>
        </p:grpSpPr>
        <p:grpSp>
          <p:nvGrpSpPr>
            <p:cNvPr id="39" name="Group 7"/>
            <p:cNvGrpSpPr/>
            <p:nvPr/>
          </p:nvGrpSpPr>
          <p:grpSpPr>
            <a:xfrm>
              <a:off x="963382" y="1042140"/>
              <a:ext cx="2798710" cy="2904421"/>
              <a:chOff x="1187624" y="908720"/>
              <a:chExt cx="5184576" cy="4608512"/>
            </a:xfrm>
          </p:grpSpPr>
          <p:cxnSp>
            <p:nvCxnSpPr>
              <p:cNvPr id="40"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3" name="TextBox 13"/>
            <p:cNvSpPr txBox="1"/>
            <p:nvPr/>
          </p:nvSpPr>
          <p:spPr>
            <a:xfrm>
              <a:off x="3354086" y="3980287"/>
              <a:ext cx="287258"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4" name="TextBox 14"/>
            <p:cNvSpPr txBox="1"/>
            <p:nvPr/>
          </p:nvSpPr>
          <p:spPr>
            <a:xfrm>
              <a:off x="462015" y="987731"/>
              <a:ext cx="511679"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r>
                <a:rPr lang="en-US" sz="1200" dirty="0">
                  <a:latin typeface="Arial" panose="020B0604020202020204" pitchFamily="34" charset="0"/>
                  <a:cs typeface="Arial" panose="020B0604020202020204" pitchFamily="34" charset="0"/>
                </a:rPr>
                <a:t>, </a:t>
              </a:r>
              <a:r>
                <a:rPr lang="de-DE" sz="1200" dirty="0">
                  <a:solidFill>
                    <a:srgbClr val="000000"/>
                  </a:solidFill>
                </a:rPr>
                <a:t>Y</a:t>
              </a:r>
              <a:r>
                <a:rPr lang="de-DE" sz="1200" baseline="30000" dirty="0">
                  <a:solidFill>
                    <a:srgbClr val="000000"/>
                  </a:solidFill>
                </a:rPr>
                <a:t>D</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1953768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ChangeArrowheads="1"/>
          </p:cNvSpPr>
          <p:nvPr/>
        </p:nvSpPr>
        <p:spPr bwMode="auto">
          <a:xfrm>
            <a:off x="4224338" y="18559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Konsequenzen aus dem Keynesianismus </a:t>
            </a:r>
          </a:p>
        </p:txBody>
      </p:sp>
      <p:sp>
        <p:nvSpPr>
          <p:cNvPr id="172036" name="Text Box 4"/>
          <p:cNvSpPr txBox="1">
            <a:spLocks noChangeArrowheads="1"/>
          </p:cNvSpPr>
          <p:nvPr/>
        </p:nvSpPr>
        <p:spPr bwMode="auto">
          <a:xfrm>
            <a:off x="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Dauerhafte ungewollte Unterbeschäftigung ist möglich</a:t>
            </a:r>
          </a:p>
          <a:p>
            <a:pPr eaLnBrk="1" hangingPunct="1">
              <a:buClrTx/>
              <a:buFontTx/>
              <a:buNone/>
            </a:pPr>
            <a:r>
              <a:rPr lang="de-DE" sz="2400">
                <a:solidFill>
                  <a:srgbClr val="000000"/>
                </a:solidFill>
              </a:rPr>
              <a:t>→ deflatorische Lücke: Die Nachfrage ist zu gering, um das vorhandene</a:t>
            </a:r>
          </a:p>
          <a:p>
            <a:pPr eaLnBrk="1" hangingPunct="1">
              <a:buClrTx/>
              <a:buFontTx/>
              <a:buNone/>
            </a:pPr>
            <a:r>
              <a:rPr lang="de-DE" sz="2400">
                <a:solidFill>
                  <a:srgbClr val="000000"/>
                </a:solidFill>
              </a:rPr>
              <a:t>					 	 Arbeitsangebot voll auszulasten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Überhitzung der Wirtschaft</a:t>
            </a:r>
          </a:p>
          <a:p>
            <a:pPr eaLnBrk="1" hangingPunct="1">
              <a:buClrTx/>
              <a:buFontTx/>
              <a:buNone/>
            </a:pPr>
            <a:r>
              <a:rPr lang="de-DE" sz="2400">
                <a:solidFill>
                  <a:srgbClr val="000000"/>
                </a:solidFill>
              </a:rPr>
              <a:t>→ inflatorische Lücke: Die Nachfrage übersteigt die vorhandenen</a:t>
            </a:r>
          </a:p>
          <a:p>
            <a:pPr eaLnBrk="1" hangingPunct="1">
              <a:buClrTx/>
              <a:buFontTx/>
              <a:buNone/>
            </a:pPr>
            <a:r>
              <a:rPr lang="de-DE" sz="2400">
                <a:solidFill>
                  <a:srgbClr val="000000"/>
                </a:solidFill>
              </a:rPr>
              <a:t>						 Produktionskapazitäten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Vollbeschäftigungsgleichgewicht liegt nur bei spezieller </a:t>
            </a:r>
          </a:p>
          <a:p>
            <a:pPr eaLnBrk="1" hangingPunct="1">
              <a:buClrTx/>
              <a:buFontTx/>
              <a:buNone/>
            </a:pPr>
            <a:r>
              <a:rPr lang="de-DE" sz="2400">
                <a:solidFill>
                  <a:srgbClr val="000000"/>
                </a:solidFill>
              </a:rPr>
              <a:t>Parameterkonstellation vor. Es muss sich nicht automatisch einstellen, </a:t>
            </a:r>
          </a:p>
          <a:p>
            <a:pPr eaLnBrk="1" hangingPunct="1">
              <a:buClrTx/>
              <a:buFontTx/>
              <a:buNone/>
            </a:pPr>
            <a:r>
              <a:rPr lang="de-DE" sz="2400">
                <a:solidFill>
                  <a:srgbClr val="000000"/>
                </a:solidFill>
              </a:rPr>
              <a:t>sondern bedarf externer Eingriffe.</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5" name="Rechteck 4">
            <a:extLst>
              <a:ext uri="{FF2B5EF4-FFF2-40B4-BE49-F238E27FC236}">
                <a16:creationId xmlns:a16="http://schemas.microsoft.com/office/drawing/2014/main" id="{4ABC7385-D6AE-4A00-AE87-5E73AF386E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264206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Gütermarktmodell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tauchen</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keine</a:t>
            </a:r>
            <a:r>
              <a:rPr lang="en-US" b="1"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Preise</a:t>
            </a:r>
            <a:r>
              <a:rPr lang="en-US" b="1" dirty="0">
                <a:solidFill>
                  <a:prstClr val="black"/>
                </a:solidFill>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a:t>
            </a:r>
            <a:r>
              <a:rPr lang="en-US" dirty="0" err="1">
                <a:solidFill>
                  <a:prstClr val="black"/>
                </a:solidFill>
                <a:latin typeface="Arial" panose="020B0604020202020204" pitchFamily="34" charset="0"/>
                <a:cs typeface="Arial" panose="020B0604020202020204" pitchFamily="34" charset="0"/>
              </a:rPr>
              <a:t>bzw</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aggregierte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Preisniveau</a:t>
            </a:r>
            <a:r>
              <a:rPr lang="en-US" dirty="0">
                <a:solidFill>
                  <a:prstClr val="black"/>
                </a:solidFill>
                <a:latin typeface="Arial" panose="020B0604020202020204" pitchFamily="34" charset="0"/>
                <a:cs typeface="Arial" panose="020B0604020202020204" pitchFamily="34" charset="0"/>
              </a:rPr>
              <a:t> auf P=1 </a:t>
            </a:r>
            <a:r>
              <a:rPr lang="en-US" dirty="0" err="1">
                <a:solidFill>
                  <a:prstClr val="black"/>
                </a:solidFill>
                <a:latin typeface="Arial" panose="020B0604020202020204" pitchFamily="34" charset="0"/>
                <a:cs typeface="Arial" panose="020B0604020202020204" pitchFamily="34" charset="0"/>
              </a:rPr>
              <a:t>normiert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kürzt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damit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Gleichungen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heraus</a:t>
            </a:r>
            <a:r>
              <a:rPr lang="en-US" dirty="0">
                <a:solidFill>
                  <a:prstClr val="black"/>
                </a:solidFill>
                <a:latin typeface="Arial" panose="020B0604020202020204" pitchFamily="34" charset="0"/>
                <a:cs typeface="Arial" panose="020B0604020202020204" pitchFamily="34" charset="0"/>
              </a:rPr>
              <a:t>) auf, was auf die </a:t>
            </a:r>
            <a:r>
              <a:rPr lang="en-US" dirty="0" err="1">
                <a:solidFill>
                  <a:prstClr val="black"/>
                </a:solidFill>
                <a:latin typeface="Arial" panose="020B0604020202020204" pitchFamily="34" charset="0"/>
                <a:cs typeface="Arial" panose="020B0604020202020204" pitchFamily="34" charset="0"/>
              </a:rPr>
              <a:t>Nachfrageorientierung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zurückzuführen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ausschließlich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Mengenanpassungen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seitens</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Produzenten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Ausgleich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gebracht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Für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Beschreibung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einer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modernen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Volkswirtschaft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fehlt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aber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auch</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Verknüpfung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realen</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nominalen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Größen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letztlich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der Wert der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in Geld </a:t>
            </a:r>
            <a:r>
              <a:rPr lang="en-US" dirty="0" err="1">
                <a:solidFill>
                  <a:prstClr val="black"/>
                </a:solidFill>
                <a:latin typeface="Arial" panose="020B0604020202020204" pitchFamily="34" charset="0"/>
                <a:cs typeface="Arial" panose="020B0604020202020204" pitchFamily="34" charset="0"/>
              </a:rPr>
              <a:t>gemessen</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7719445"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dirty="0" err="1">
                <a:solidFill>
                  <a:prstClr val="black"/>
                </a:solidFill>
                <a:latin typeface="Arial" panose="020B0604020202020204" pitchFamily="34" charset="0"/>
                <a:cs typeface="Arial" panose="020B0604020202020204" pitchFamily="34" charset="0"/>
              </a:rPr>
              <a:t>Verbindung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über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Zinsen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welche</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Investitionsnachfrage</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steuern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erreicht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5" y="5021133"/>
            <a:ext cx="7719446"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Das </a:t>
            </a:r>
            <a:r>
              <a:rPr lang="en-US" dirty="0" err="1">
                <a:solidFill>
                  <a:prstClr val="black"/>
                </a:solidFill>
                <a:latin typeface="Arial" panose="020B0604020202020204" pitchFamily="34" charset="0"/>
                <a:cs typeface="Arial" panose="020B0604020202020204" pitchFamily="34" charset="0"/>
              </a:rPr>
              <a:t>resultierende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weiterhin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nachfrageorientierte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a:t>
            </a:r>
            <a:r>
              <a:rPr lang="en-US" dirty="0">
                <a:solidFill>
                  <a:prstClr val="black"/>
                </a:solidFill>
                <a:latin typeface="Arial" panose="020B0604020202020204" pitchFamily="34" charset="0"/>
                <a:cs typeface="Arial" panose="020B0604020202020204" pitchFamily="34" charset="0"/>
              </a:rPr>
              <a:t> Modell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IS/LM-Modell </a:t>
            </a:r>
            <a:r>
              <a:rPr lang="en-US" dirty="0" err="1">
                <a:solidFill>
                  <a:prstClr val="black"/>
                </a:solidFill>
                <a:latin typeface="Arial" panose="020B0604020202020204" pitchFamily="34" charset="0"/>
                <a:cs typeface="Arial" panose="020B0604020202020204" pitchFamily="34" charset="0"/>
              </a:rPr>
              <a:t>bezeichnet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E2B58769-46D6-40C6-8555-C9580F67648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130066" y="741477"/>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Saving (</a:t>
            </a:r>
            <a:r>
              <a:rPr lang="en-US" sz="2449" dirty="0" err="1">
                <a:solidFill>
                  <a:prstClr val="black"/>
                </a:solidFill>
                <a:latin typeface="Arial" panose="020B0604020202020204" pitchFamily="34" charset="0"/>
                <a:cs typeface="Arial" panose="020B0604020202020204" pitchFamily="34" charset="0"/>
              </a:rPr>
              <a:t>entspricht</a:t>
            </a:r>
            <a:r>
              <a:rPr lang="en-US" sz="2449" dirty="0">
                <a:solidFill>
                  <a:prstClr val="black"/>
                </a:solidFill>
                <a:latin typeface="Arial" panose="020B0604020202020204" pitchFamily="34" charset="0"/>
                <a:cs typeface="Arial" panose="020B0604020202020204" pitchFamily="34" charset="0"/>
              </a:rPr>
              <a:t> </a:t>
            </a:r>
            <a:r>
              <a:rPr lang="en-US" sz="2449" dirty="0" err="1">
                <a:solidFill>
                  <a:prstClr val="black"/>
                </a:solidFill>
                <a:latin typeface="Arial" panose="020B0604020202020204" pitchFamily="34" charset="0"/>
                <a:cs typeface="Arial" panose="020B0604020202020204" pitchFamily="34" charset="0"/>
              </a:rPr>
              <a:t>Einkommen</a:t>
            </a: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Ausgaben</a:t>
            </a:r>
            <a:r>
              <a:rPr lang="en-US" sz="2449" dirty="0">
                <a:solidFill>
                  <a:prstClr val="black"/>
                </a:solidFill>
                <a:latin typeface="Arial" panose="020B0604020202020204" pitchFamily="34" charset="0"/>
                <a:cs typeface="Arial" panose="020B0604020202020204" pitchFamily="34" charset="0"/>
              </a:rPr>
              <a: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Gütermarkt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Geldmarkt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b="1" dirty="0">
                <a:solidFill>
                  <a:prstClr val="black"/>
                </a:solidFill>
                <a:latin typeface="Arial" panose="020B0604020202020204" pitchFamily="34" charset="0"/>
                <a:cs typeface="Arial" panose="020B0604020202020204" pitchFamily="34" charset="0"/>
              </a:rPr>
              <a:t>IS-</a:t>
            </a:r>
            <a:r>
              <a:rPr lang="en-US" b="1" dirty="0" err="1">
                <a:solidFill>
                  <a:prstClr val="black"/>
                </a:solidFill>
                <a:latin typeface="Arial" panose="020B0604020202020204" pitchFamily="34" charset="0"/>
                <a:cs typeface="Arial" panose="020B0604020202020204" pitchFamily="34" charset="0"/>
              </a:rPr>
              <a:t>Kurve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repräsentiert</a:t>
            </a:r>
            <a:r>
              <a:rPr lang="en-US" dirty="0">
                <a:solidFill>
                  <a:prstClr val="black"/>
                </a:solidFill>
                <a:latin typeface="Arial" panose="020B0604020202020204" pitchFamily="34" charset="0"/>
                <a:cs typeface="Arial" panose="020B0604020202020204" pitchFamily="34" charset="0"/>
              </a:rPr>
              <a:t> den </a:t>
            </a:r>
            <a:r>
              <a:rPr lang="en-US" dirty="0" err="1">
                <a:solidFill>
                  <a:prstClr val="black"/>
                </a:solidFill>
                <a:latin typeface="Arial" panose="020B0604020202020204" pitchFamily="34" charset="0"/>
                <a:cs typeface="Arial" panose="020B0604020202020204" pitchFamily="34" charset="0"/>
              </a:rPr>
              <a:t>Güternmarkt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unter</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dass</a:t>
            </a:r>
            <a:r>
              <a:rPr lang="en-US" dirty="0">
                <a:solidFill>
                  <a:prstClr val="black"/>
                </a:solidFill>
                <a:latin typeface="Arial" panose="020B0604020202020204" pitchFamily="34" charset="0"/>
                <a:cs typeface="Arial" panose="020B0604020202020204" pitchFamily="34" charset="0"/>
              </a:rPr>
              <a:t> I=S</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Achtung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Hier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Modell. In der VGR war dies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ex post </a:t>
            </a:r>
            <a:r>
              <a:rPr lang="en-US" dirty="0" err="1">
                <a:solidFill>
                  <a:prstClr val="black"/>
                </a:solidFill>
                <a:latin typeface="Arial" panose="020B0604020202020204" pitchFamily="34" charset="0"/>
                <a:cs typeface="Arial" panose="020B0604020202020204" pitchFamily="34" charset="0"/>
              </a:rPr>
              <a:t>Identität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3114937" y="3889055"/>
            <a:ext cx="5114664" cy="1753331"/>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Auf </a:t>
            </a:r>
            <a:r>
              <a:rPr lang="en-US" dirty="0" err="1">
                <a:solidFill>
                  <a:prstClr val="black"/>
                </a:solidFill>
                <a:latin typeface="Arial" panose="020B0604020202020204" pitchFamily="34" charset="0"/>
                <a:cs typeface="Arial" panose="020B0604020202020204" pitchFamily="34" charset="0"/>
              </a:rPr>
              <a:t>dem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ganz</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klassisch</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Geldangebot</a:t>
            </a:r>
            <a:r>
              <a:rPr lang="en-US" dirty="0">
                <a:solidFill>
                  <a:prstClr val="black"/>
                </a:solidFill>
                <a:latin typeface="Arial" panose="020B0604020202020204" pitchFamily="34" charset="0"/>
                <a:cs typeface="Arial" panose="020B0604020202020204" pitchFamily="34" charset="0"/>
              </a:rPr>
              <a:t> = </a:t>
            </a:r>
            <a:r>
              <a:rPr lang="en-US" dirty="0" err="1">
                <a:solidFill>
                  <a:prstClr val="black"/>
                </a:solidFill>
                <a:latin typeface="Arial" panose="020B0604020202020204" pitchFamily="34" charset="0"/>
                <a:cs typeface="Arial" panose="020B0604020202020204" pitchFamily="34" charset="0"/>
              </a:rPr>
              <a:t>Geldnachfrage</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mit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schon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vorher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Geldnachfragefunktion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3172310" y="5589722"/>
            <a:ext cx="5046604" cy="823559"/>
          </a:xfrm>
          <a:prstGeom prst="rect">
            <a:avLst/>
          </a:prstGeom>
        </p:spPr>
        <p:txBody>
          <a:bodyPr wrap="square">
            <a:sp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dieser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b="1" dirty="0">
                <a:solidFill>
                  <a:prstClr val="black"/>
                </a:solidFill>
                <a:latin typeface="Arial" panose="020B0604020202020204" pitchFamily="34" charset="0"/>
                <a:cs typeface="Arial" panose="020B0604020202020204" pitchFamily="34" charset="0"/>
                <a:sym typeface="Wingdings" panose="05000000000000000000" pitchFamily="2" charset="2"/>
              </a:rPr>
              <a:t>LM-</a:t>
            </a:r>
            <a:r>
              <a:rPr lang="en-US" b="1" dirty="0" err="1">
                <a:solidFill>
                  <a:prstClr val="black"/>
                </a:solidFill>
                <a:latin typeface="Arial" panose="020B0604020202020204" pitchFamily="34" charset="0"/>
                <a:cs typeface="Arial" panose="020B0604020202020204" pitchFamily="34" charset="0"/>
                <a:sym typeface="Wingdings" panose="05000000000000000000" pitchFamily="2" charset="2"/>
              </a:rPr>
              <a:t>Kurve</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BBE32273-C7DA-46EE-9083-C9A4834E8F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0607" y="0"/>
            <a:ext cx="12080838" cy="552094"/>
          </a:xfrm>
          <a:prstGeom prst="rect">
            <a:avLst/>
          </a:prstGeom>
          <a:noFill/>
          <a:ln>
            <a:noFill/>
          </a:ln>
        </p:spPr>
        <p:txBody>
          <a:bodyPr lIns="81646" tIns="40823" rIns="81646" bIns="40823" anchor="ctr" anchorCtr="1"/>
          <a:lstStyle/>
          <a:p>
            <a:r>
              <a:rPr lang="de-DE" sz="2903" b="1" dirty="0"/>
              <a:t>Zinsabhängigkeit der Investitionen (</a:t>
            </a:r>
            <a:r>
              <a:rPr lang="de-DE" sz="2903" b="1" dirty="0" err="1"/>
              <a:t>Keynesianische</a:t>
            </a:r>
            <a:r>
              <a:rPr lang="de-DE" sz="2903" b="1" dirty="0"/>
              <a:t> Investitionshypothese)</a:t>
            </a:r>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dirty="0"/>
              <a:t>Investitionen sind vom Zinssatz abhängig:</a:t>
            </a:r>
          </a:p>
          <a:p>
            <a:r>
              <a:rPr lang="pt-BR" sz="7200" dirty="0"/>
              <a:t>		</a:t>
            </a:r>
          </a:p>
          <a:p>
            <a:r>
              <a:rPr lang="pt-BR" sz="7200" dirty="0"/>
              <a:t>			I(i)=I</a:t>
            </a:r>
            <a:r>
              <a:rPr lang="pt-BR" sz="7200" baseline="-25000" dirty="0"/>
              <a:t>0</a:t>
            </a:r>
            <a:r>
              <a:rPr lang="pt-BR" sz="7200" dirty="0"/>
              <a:t>+i</a:t>
            </a:r>
            <a:r>
              <a:rPr lang="pt-BR" sz="7200" baseline="-25000" dirty="0"/>
              <a:t>i</a:t>
            </a:r>
            <a:r>
              <a:rPr lang="pt-BR" sz="7200" dirty="0"/>
              <a:t>∙i	 mit  i</a:t>
            </a:r>
            <a:r>
              <a:rPr lang="pt-BR" sz="7200" baseline="-25000" dirty="0"/>
              <a:t>i </a:t>
            </a:r>
            <a:r>
              <a:rPr lang="pt-BR" sz="7200" dirty="0"/>
              <a:t>&lt;0   I</a:t>
            </a:r>
            <a:r>
              <a:rPr lang="pt-BR" sz="7200" baseline="-25000" dirty="0"/>
              <a:t>0&gt;0</a:t>
            </a:r>
            <a:r>
              <a:rPr lang="pt-BR" sz="7200" dirty="0"/>
              <a:t> Autonome Investitionen </a:t>
            </a:r>
            <a:r>
              <a:rPr lang="de-DE" sz="7200" dirty="0"/>
              <a:t>Warum </a:t>
            </a:r>
            <a:r>
              <a:rPr lang="pt-BR" sz="7200" dirty="0"/>
              <a:t>i</a:t>
            </a:r>
            <a:r>
              <a:rPr lang="pt-BR" sz="7200" baseline="-25000" dirty="0"/>
              <a:t>i </a:t>
            </a:r>
            <a:r>
              <a:rPr lang="pt-BR" sz="7200" dirty="0"/>
              <a:t>&lt;0</a:t>
            </a:r>
            <a:r>
              <a:rPr lang="de-DE" sz="7200" dirty="0"/>
              <a:t>?</a:t>
            </a:r>
          </a:p>
          <a:p>
            <a:pPr marL="1244316" indent="-1244316">
              <a:buFont typeface="+mj-lt"/>
              <a:buAutoNum type="alphaLcPeriod"/>
            </a:pPr>
            <a:r>
              <a:rPr lang="de-DE" sz="7200" dirty="0"/>
              <a:t>Die Rendite i* eines Investitionsobjektes                                          wird mit dem Kapitalmarktzins i verglichen (Grenzleistungsfähigkeit des Kapitals)                                         → </a:t>
            </a:r>
            <a:r>
              <a:rPr lang="de-DE" sz="7200" dirty="0" err="1"/>
              <a:t>Keynesianische</a:t>
            </a:r>
            <a:r>
              <a:rPr lang="de-DE" sz="7200" dirty="0"/>
              <a:t>                                                  Investitionshypothese.</a:t>
            </a:r>
          </a:p>
          <a:p>
            <a:endParaRPr lang="de-DE" sz="7200" dirty="0"/>
          </a:p>
          <a:p>
            <a:endParaRPr lang="de-DE" sz="7200" dirty="0"/>
          </a:p>
          <a:p>
            <a:endParaRPr lang="de-DE" sz="7200" dirty="0"/>
          </a:p>
          <a:p>
            <a:r>
              <a:rPr lang="de-DE" sz="7200" dirty="0">
                <a:latin typeface="Arial Unicode MS"/>
                <a:ea typeface="Arial Unicode MS"/>
                <a:cs typeface="Arial Unicode MS"/>
              </a:rPr>
              <a:t>	⇒	Eine Investition wird durchgeführt wenn i*&gt;i</a:t>
            </a:r>
            <a:endParaRPr lang="de-DE" sz="7200" dirty="0"/>
          </a:p>
          <a:p>
            <a:r>
              <a:rPr lang="de-DE" sz="7200" dirty="0">
                <a:latin typeface="Arial Unicode MS"/>
                <a:ea typeface="Arial Unicode MS"/>
                <a:cs typeface="Arial Unicode MS"/>
              </a:rPr>
              <a:t>	⇒	Das aggregierte Investitionsvolumen entspricht 			der Summe aller Investitionsobjekt mit i*&gt;i.</a:t>
            </a:r>
          </a:p>
          <a:p>
            <a:endParaRPr lang="de-DE" sz="7200" dirty="0">
              <a:latin typeface="Arial Unicode MS"/>
              <a:ea typeface="Arial Unicode MS"/>
              <a:cs typeface="Arial Unicode MS"/>
            </a:endParaRPr>
          </a:p>
          <a:p>
            <a:pPr marL="1244316" indent="-1244316">
              <a:buFont typeface="+mj-lt"/>
              <a:buAutoNum type="alphaLcPeriod" startAt="2"/>
            </a:pPr>
            <a:r>
              <a:rPr lang="de-DE" sz="7200" dirty="0">
                <a:latin typeface="Arial Unicode MS"/>
                <a:ea typeface="Arial Unicode MS"/>
                <a:cs typeface="Arial Unicode MS"/>
              </a:rPr>
              <a:t>Der Zins wiederspiegelt die Opportunitätskosten einer Investition</a:t>
            </a: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mc:AlternateContent xmlns:mc="http://schemas.openxmlformats.org/markup-compatibility/2006" xmlns:a14="http://schemas.microsoft.com/office/drawing/2010/main">
        <mc:Choice Requires="a14">
          <p:sp>
            <p:nvSpPr>
              <p:cNvPr id="9" name="Textfeld 8"/>
              <p:cNvSpPr txBox="1"/>
              <p:nvPr/>
            </p:nvSpPr>
            <p:spPr>
              <a:xfrm>
                <a:off x="85165" y="3350306"/>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85165" y="3350306"/>
                <a:ext cx="3351904" cy="791388"/>
              </a:xfrm>
              <a:prstGeom prst="rect">
                <a:avLst/>
              </a:prstGeom>
              <a:blipFill>
                <a:blip r:embed="rId4"/>
                <a:stretch>
                  <a:fillRect/>
                </a:stretch>
              </a:blipFill>
            </p:spPr>
            <p:txBody>
              <a:bodyPr/>
              <a:lstStyle/>
              <a:p>
                <a:r>
                  <a:rPr lang="de-DE">
                    <a:noFill/>
                  </a:rPr>
                  <a:t> </a:t>
                </a:r>
              </a:p>
            </p:txBody>
          </p:sp>
        </mc:Fallback>
      </mc:AlternateContent>
      <p:sp>
        <p:nvSpPr>
          <p:cNvPr id="13" name="Rechteck 12">
            <a:extLst>
              <a:ext uri="{FF2B5EF4-FFF2-40B4-BE49-F238E27FC236}">
                <a16:creationId xmlns:a16="http://schemas.microsoft.com/office/drawing/2014/main" id="{2963DC5A-2E71-4622-8C44-42AF5F11B2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Gerade Verbindung mit Pfeil 48">
            <a:extLst>
              <a:ext uri="{FF2B5EF4-FFF2-40B4-BE49-F238E27FC236}">
                <a16:creationId xmlns:a16="http://schemas.microsoft.com/office/drawing/2014/main" id="{FA981BDF-4CAC-48C3-9649-AF879A56B8A0}"/>
              </a:ext>
            </a:extLst>
          </p:cNvPr>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Shape 2">
            <a:extLst>
              <a:ext uri="{FF2B5EF4-FFF2-40B4-BE49-F238E27FC236}">
                <a16:creationId xmlns:a16="http://schemas.microsoft.com/office/drawing/2014/main" id="{44F13ACD-D3E7-4B7A-8321-4BD7AF6FE2E3}"/>
              </a:ext>
            </a:extLst>
          </p:cNvPr>
          <p:cNvSpPr txBox="1"/>
          <p:nvPr/>
        </p:nvSpPr>
        <p:spPr>
          <a:xfrm>
            <a:off x="794534" y="41269"/>
            <a:ext cx="7598011" cy="744941"/>
          </a:xfrm>
          <a:prstGeom prst="rect">
            <a:avLst/>
          </a:prstGeom>
          <a:noFill/>
          <a:ln>
            <a:noFill/>
          </a:ln>
        </p:spPr>
        <p:txBody>
          <a:bodyPr lIns="81646" tIns="40823" rIns="81646" bIns="40823" anchor="ctr" anchorCtr="1"/>
          <a:lstStyle/>
          <a:p>
            <a:r>
              <a:rPr lang="de-DE" sz="2903" b="1" dirty="0"/>
              <a:t>Ableitung der IS-Kurve</a:t>
            </a:r>
          </a:p>
        </p:txBody>
      </p:sp>
      <p:cxnSp>
        <p:nvCxnSpPr>
          <p:cNvPr id="63" name="Gerade Verbindung mit Pfeil 62">
            <a:extLst>
              <a:ext uri="{FF2B5EF4-FFF2-40B4-BE49-F238E27FC236}">
                <a16:creationId xmlns:a16="http://schemas.microsoft.com/office/drawing/2014/main" id="{9713AD30-0A06-40AD-A3F1-F5359028DEBB}"/>
              </a:ext>
            </a:extLst>
          </p:cNvPr>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Gerade Verbindung mit Pfeil 63">
            <a:extLst>
              <a:ext uri="{FF2B5EF4-FFF2-40B4-BE49-F238E27FC236}">
                <a16:creationId xmlns:a16="http://schemas.microsoft.com/office/drawing/2014/main" id="{00DA858D-F407-41DC-8998-80880562135D}"/>
              </a:ext>
            </a:extLst>
          </p:cNvPr>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Gerade Verbindung mit Pfeil 66">
            <a:extLst>
              <a:ext uri="{FF2B5EF4-FFF2-40B4-BE49-F238E27FC236}">
                <a16:creationId xmlns:a16="http://schemas.microsoft.com/office/drawing/2014/main" id="{801DAA74-37A7-4AA4-BDB4-98D71944E1DC}"/>
              </a:ext>
            </a:extLst>
          </p:cNvPr>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Textfeld 67">
            <a:extLst>
              <a:ext uri="{FF2B5EF4-FFF2-40B4-BE49-F238E27FC236}">
                <a16:creationId xmlns:a16="http://schemas.microsoft.com/office/drawing/2014/main" id="{D0741340-F41F-4669-AF1C-D311578F6536}"/>
              </a:ext>
            </a:extLst>
          </p:cNvPr>
          <p:cNvSpPr txBox="1"/>
          <p:nvPr/>
        </p:nvSpPr>
        <p:spPr>
          <a:xfrm>
            <a:off x="576850"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73" name="Textfeld 72">
            <a:extLst>
              <a:ext uri="{FF2B5EF4-FFF2-40B4-BE49-F238E27FC236}">
                <a16:creationId xmlns:a16="http://schemas.microsoft.com/office/drawing/2014/main" id="{F7172ED6-12BF-45C5-A724-6679D5AD6FF2}"/>
              </a:ext>
            </a:extLst>
          </p:cNvPr>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74" name="Textfeld 73">
            <a:extLst>
              <a:ext uri="{FF2B5EF4-FFF2-40B4-BE49-F238E27FC236}">
                <a16:creationId xmlns:a16="http://schemas.microsoft.com/office/drawing/2014/main" id="{65F0DC88-D373-41EC-879E-481AA87CF0C7}"/>
              </a:ext>
            </a:extLst>
          </p:cNvPr>
          <p:cNvSpPr txBox="1"/>
          <p:nvPr/>
        </p:nvSpPr>
        <p:spPr>
          <a:xfrm>
            <a:off x="645836" y="3755622"/>
            <a:ext cx="232756" cy="343620"/>
          </a:xfrm>
          <a:prstGeom prst="rect">
            <a:avLst/>
          </a:prstGeom>
          <a:noFill/>
        </p:spPr>
        <p:txBody>
          <a:bodyPr wrap="none" rtlCol="0">
            <a:spAutoFit/>
          </a:bodyPr>
          <a:lstStyle/>
          <a:p>
            <a:r>
              <a:rPr lang="de-DE" sz="1633" dirty="0"/>
              <a:t>i</a:t>
            </a:r>
          </a:p>
        </p:txBody>
      </p:sp>
      <p:sp>
        <p:nvSpPr>
          <p:cNvPr id="75" name="Textfeld 74">
            <a:extLst>
              <a:ext uri="{FF2B5EF4-FFF2-40B4-BE49-F238E27FC236}">
                <a16:creationId xmlns:a16="http://schemas.microsoft.com/office/drawing/2014/main" id="{C9087FA2-29B0-4D8D-A083-358396691B14}"/>
              </a:ext>
            </a:extLst>
          </p:cNvPr>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76" name="Textfeld 75">
            <a:extLst>
              <a:ext uri="{FF2B5EF4-FFF2-40B4-BE49-F238E27FC236}">
                <a16:creationId xmlns:a16="http://schemas.microsoft.com/office/drawing/2014/main" id="{E2515266-B056-4761-B5A6-4F382349B2AF}"/>
              </a:ext>
            </a:extLst>
          </p:cNvPr>
          <p:cNvSpPr txBox="1"/>
          <p:nvPr/>
        </p:nvSpPr>
        <p:spPr>
          <a:xfrm>
            <a:off x="4779454" y="4789837"/>
            <a:ext cx="3761792" cy="1448110"/>
          </a:xfrm>
          <a:prstGeom prst="rect">
            <a:avLst/>
          </a:prstGeom>
          <a:noFill/>
        </p:spPr>
        <p:txBody>
          <a:bodyPr wrap="square" rtlCol="0">
            <a:noAutofit/>
          </a:bodyPr>
          <a:lstStyle/>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der Ort </a:t>
            </a:r>
            <a:r>
              <a:rPr lang="en-US" sz="2177" dirty="0" err="1"/>
              <a:t>aller</a:t>
            </a:r>
            <a:r>
              <a:rPr lang="en-US" sz="2177" dirty="0"/>
              <a:t> (</a:t>
            </a:r>
            <a:r>
              <a:rPr lang="en-US" sz="2177" dirty="0" err="1"/>
              <a:t>i,y</a:t>
            </a:r>
            <a:r>
              <a:rPr lang="en-US" sz="2177" dirty="0"/>
              <a:t>)-</a:t>
            </a:r>
            <a:r>
              <a:rPr lang="en-US" sz="2177" dirty="0" err="1"/>
              <a:t>Kombinationen</a:t>
            </a:r>
            <a:r>
              <a:rPr lang="en-US" sz="2177" dirty="0"/>
              <a:t>, in der </a:t>
            </a:r>
            <a:r>
              <a:rPr lang="en-US" sz="2177" dirty="0" err="1"/>
              <a:t>der</a:t>
            </a:r>
            <a:r>
              <a:rPr lang="en-US" sz="2177" dirty="0"/>
              <a:t> </a:t>
            </a:r>
            <a:r>
              <a:rPr lang="en-US" sz="2177" dirty="0" err="1"/>
              <a:t>Gütermarkt</a:t>
            </a:r>
            <a:r>
              <a:rPr lang="en-US" sz="2177" dirty="0"/>
              <a:t> </a:t>
            </a:r>
            <a:r>
              <a:rPr lang="en-US" sz="2177" dirty="0" err="1"/>
              <a:t>im</a:t>
            </a:r>
            <a:r>
              <a:rPr lang="en-US" sz="2177" dirty="0"/>
              <a:t> </a:t>
            </a:r>
            <a:r>
              <a:rPr lang="en-US" sz="2177" dirty="0" err="1"/>
              <a:t>Gleichgewicht</a:t>
            </a:r>
            <a:r>
              <a:rPr lang="en-US" sz="2177" dirty="0"/>
              <a:t> </a:t>
            </a:r>
            <a:r>
              <a:rPr lang="en-US" sz="2177" dirty="0" err="1"/>
              <a:t>ist</a:t>
            </a:r>
            <a:r>
              <a:rPr lang="en-US" sz="2177" dirty="0"/>
              <a:t>.</a:t>
            </a:r>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a:t>
            </a:r>
            <a:r>
              <a:rPr lang="en-US" sz="2177" dirty="0" err="1"/>
              <a:t>fallend</a:t>
            </a:r>
            <a:r>
              <a:rPr lang="en-US" sz="2177" dirty="0"/>
              <a:t> in y</a:t>
            </a:r>
            <a:endParaRPr lang="de-DE" sz="2177" dirty="0"/>
          </a:p>
        </p:txBody>
      </p:sp>
      <p:sp>
        <p:nvSpPr>
          <p:cNvPr id="77" name="Rechteck 76">
            <a:extLst>
              <a:ext uri="{FF2B5EF4-FFF2-40B4-BE49-F238E27FC236}">
                <a16:creationId xmlns:a16="http://schemas.microsoft.com/office/drawing/2014/main" id="{427F0223-1482-4936-AACA-C6CC359670AD}"/>
              </a:ext>
            </a:extLst>
          </p:cNvPr>
          <p:cNvSpPr/>
          <p:nvPr/>
        </p:nvSpPr>
        <p:spPr>
          <a:xfrm>
            <a:off x="4363810" y="3914576"/>
            <a:ext cx="4157613" cy="369332"/>
          </a:xfrm>
          <a:prstGeom prst="rect">
            <a:avLst/>
          </a:prstGeom>
        </p:spPr>
        <p:txBody>
          <a:bodyPr wrap="none">
            <a:spAutoFit/>
          </a:bodyPr>
          <a:lstStyle/>
          <a:p>
            <a:r>
              <a:rPr lang="en-US" b="1" dirty="0" err="1"/>
              <a:t>Gleichgewichtsbedingung</a:t>
            </a:r>
            <a:r>
              <a:rPr lang="en-US" b="1" dirty="0"/>
              <a:t> am </a:t>
            </a:r>
            <a:r>
              <a:rPr lang="en-US" b="1" dirty="0" err="1"/>
              <a:t>Gütermarkt</a:t>
            </a:r>
            <a:endParaRPr lang="de-DE" b="1" dirty="0"/>
          </a:p>
        </p:txBody>
      </p:sp>
      <p:sp>
        <p:nvSpPr>
          <p:cNvPr id="78" name="Rechteck 77">
            <a:extLst>
              <a:ext uri="{FF2B5EF4-FFF2-40B4-BE49-F238E27FC236}">
                <a16:creationId xmlns:a16="http://schemas.microsoft.com/office/drawing/2014/main" id="{C3308036-5507-4305-9176-8A59B95714C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058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30219"/>
            <a:ext cx="7598011" cy="744941"/>
          </a:xfrm>
          <a:prstGeom prst="rect">
            <a:avLst/>
          </a:prstGeom>
          <a:noFill/>
          <a:ln>
            <a:noFill/>
          </a:ln>
        </p:spPr>
        <p:txBody>
          <a:bodyPr lIns="81646" tIns="40823" rIns="81646" bIns="40823" anchor="ctr" anchorCtr="1"/>
          <a:lstStyle/>
          <a:p>
            <a:r>
              <a:rPr lang="de-DE" sz="2903" b="1" dirty="0"/>
              <a:t>Das </a:t>
            </a:r>
            <a:r>
              <a:rPr lang="de-DE" sz="2903" b="1" dirty="0" err="1"/>
              <a:t>Keynesianische</a:t>
            </a:r>
            <a:r>
              <a:rPr lang="de-DE" sz="2903" b="1" dirty="0"/>
              <a:t> Gütermarktmodell</a:t>
            </a:r>
          </a:p>
        </p:txBody>
      </p:sp>
      <p:sp>
        <p:nvSpPr>
          <p:cNvPr id="8" name="Textfeld 7"/>
          <p:cNvSpPr txBox="1"/>
          <p:nvPr/>
        </p:nvSpPr>
        <p:spPr>
          <a:xfrm>
            <a:off x="352380" y="464900"/>
            <a:ext cx="9531453" cy="5029975"/>
          </a:xfrm>
          <a:prstGeom prst="rect">
            <a:avLst/>
          </a:prstGeom>
          <a:noFill/>
        </p:spPr>
        <p:txBody>
          <a:bodyPr wrap="square" rtlCol="0">
            <a:noAutofit/>
          </a:bodyPr>
          <a:lstStyle/>
          <a:p>
            <a:pPr marL="311079" indent="-311079">
              <a:lnSpc>
                <a:spcPct val="140000"/>
              </a:lnSpc>
              <a:spcBef>
                <a:spcPct val="20000"/>
              </a:spcBef>
              <a:buFont typeface="Arial" pitchFamily="34" charset="0"/>
              <a:buChar char="•"/>
            </a:pPr>
            <a:r>
              <a:rPr lang="en-US" dirty="0">
                <a:solidFill>
                  <a:prstClr val="black"/>
                </a:solidFill>
                <a:latin typeface="Arial" panose="020B0604020202020204" pitchFamily="34" charset="0"/>
                <a:cs typeface="Arial" panose="020B0604020202020204" pitchFamily="34" charset="0"/>
              </a:rPr>
              <a:t>In der </a:t>
            </a:r>
            <a:r>
              <a:rPr lang="en-US" b="1" u="sng" dirty="0" err="1">
                <a:solidFill>
                  <a:prstClr val="black"/>
                </a:solidFill>
                <a:latin typeface="Arial" panose="020B0604020202020204" pitchFamily="34" charset="0"/>
                <a:cs typeface="Arial" panose="020B0604020202020204" pitchFamily="34" charset="0"/>
              </a:rPr>
              <a:t>kurzen</a:t>
            </a:r>
            <a:r>
              <a:rPr lang="en-US" dirty="0">
                <a:solidFill>
                  <a:prstClr val="black"/>
                </a:solidFill>
                <a:latin typeface="Arial" panose="020B0604020202020204" pitchFamily="34" charset="0"/>
                <a:cs typeface="Arial" panose="020B0604020202020204" pitchFamily="34" charset="0"/>
              </a:rPr>
              <a:t> Frist:</a:t>
            </a: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Produktionskapazitäten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sind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nicht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ausgelastet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Alle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Konsum</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Investitionspläne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erfüllt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Überraschungen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treten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nur</a:t>
            </a:r>
            <a:r>
              <a:rPr lang="en-US" dirty="0">
                <a:solidFill>
                  <a:prstClr val="black"/>
                </a:solidFill>
                <a:latin typeface="Arial" panose="020B0604020202020204" pitchFamily="34" charset="0"/>
                <a:cs typeface="Arial" panose="020B0604020202020204" pitchFamily="34" charset="0"/>
              </a:rPr>
              <a:t> auf der </a:t>
            </a:r>
            <a:r>
              <a:rPr lang="en-US" dirty="0" err="1">
                <a:solidFill>
                  <a:prstClr val="black"/>
                </a:solidFill>
                <a:latin typeface="Arial" panose="020B0604020202020204" pitchFamily="34" charset="0"/>
                <a:cs typeface="Arial" panose="020B0604020202020204" pitchFamily="34" charset="0"/>
              </a:rPr>
              <a:t>Produzentenseite</a:t>
            </a:r>
            <a:r>
              <a:rPr lang="en-US" dirty="0">
                <a:solidFill>
                  <a:prstClr val="black"/>
                </a:solidFill>
                <a:latin typeface="Arial" panose="020B0604020202020204" pitchFamily="34" charset="0"/>
                <a:cs typeface="Arial" panose="020B0604020202020204" pitchFamily="34" charset="0"/>
              </a:rPr>
              <a:t> auf</a:t>
            </a: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nur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Anpassungen</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Produktion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ausgeglichen</a:t>
            </a:r>
            <a:r>
              <a:rPr lang="en-US" dirty="0">
                <a:solidFill>
                  <a:prstClr val="black"/>
                </a:solidFill>
                <a:latin typeface="Arial" panose="020B0604020202020204" pitchFamily="34" charset="0"/>
                <a:cs typeface="Arial" panose="020B0604020202020204" pitchFamily="34" charset="0"/>
              </a:rPr>
              <a:t>.</a:t>
            </a: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3" name="Rechteck 2"/>
          <p:cNvSpPr/>
          <p:nvPr/>
        </p:nvSpPr>
        <p:spPr>
          <a:xfrm>
            <a:off x="0" y="5534692"/>
            <a:ext cx="8689605" cy="976742"/>
          </a:xfrm>
          <a:prstGeom prst="rect">
            <a:avLst/>
          </a:prstGeom>
        </p:spPr>
        <p:txBody>
          <a:bodyPr wrap="square">
            <a:spAutoFit/>
          </a:bodyPr>
          <a:lstStyle/>
          <a:p>
            <a:pPr marL="674004" lvl="1" indent="-259232">
              <a:lnSpc>
                <a:spcPct val="140000"/>
              </a:lnSpc>
              <a:spcBef>
                <a:spcPct val="20000"/>
              </a:spcBef>
              <a:buFont typeface="Wingdings"/>
              <a:buChar char="à"/>
            </a:pP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aggregierten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bestimmten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das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gesamtwirtschaftliche</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a:t>
            </a:r>
            <a:endPar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3" name="Rechteck 12">
            <a:extLst>
              <a:ext uri="{FF2B5EF4-FFF2-40B4-BE49-F238E27FC236}">
                <a16:creationId xmlns:a16="http://schemas.microsoft.com/office/drawing/2014/main" id="{6C26C183-3FD4-40DC-BAC3-0947CC126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37391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Geldmarkt</a:t>
            </a: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dirty="0">
                    <a:solidFill>
                      <a:sysClr val="windowText" lastClr="000000"/>
                    </a:solidFill>
                  </a:rPr>
                  <a:t>Geldangebot</a:t>
                </a:r>
              </a:p>
              <a:p>
                <a:pPr marL="0" lvl="1"/>
                <a:r>
                  <a:rPr lang="en-US" sz="2177" kern="0" dirty="0">
                    <a:solidFill>
                      <a:sysClr val="windowText" lastClr="000000"/>
                    </a:solidFill>
                  </a:rPr>
                  <a:t>	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a:solidFill>
                      <a:sysClr val="windowText" lastClr="000000"/>
                    </a:solidFill>
                  </a:rPr>
                  <a:t>	m: </a:t>
                </a:r>
                <a:r>
                  <a:rPr lang="en-US" sz="2177" kern="0" dirty="0" err="1">
                    <a:solidFill>
                      <a:sysClr val="windowText" lastClr="000000"/>
                    </a:solidFill>
                  </a:rPr>
                  <a:t>reale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nominale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p: </a:t>
                </a:r>
                <a:r>
                  <a:rPr lang="en-US" sz="2177" kern="0" dirty="0" err="1">
                    <a:solidFill>
                      <a:sysClr val="windowText" lastClr="000000"/>
                    </a:solidFill>
                  </a:rPr>
                  <a:t>Preisniveau</a:t>
                </a:r>
                <a:endParaRPr lang="en-US" sz="2177" kern="0" dirty="0">
                  <a:solidFill>
                    <a:sysClr val="windowText" lastClr="000000"/>
                  </a:solidFill>
                </a:endParaRPr>
              </a:p>
              <a:p>
                <a:pPr marL="0" lvl="1"/>
                <a:r>
                  <a:rPr lang="en-US" sz="2177" kern="0" dirty="0">
                    <a:solidFill>
                      <a:sysClr val="windowText" lastClr="000000"/>
                    </a:solidFill>
                  </a:rPr>
                  <a:t>		Die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wird</a:t>
                </a:r>
                <a:r>
                  <a:rPr lang="en-US" sz="2177" kern="0" dirty="0">
                    <a:solidFill>
                      <a:sysClr val="windowText" lastClr="000000"/>
                    </a:solidFill>
                  </a:rPr>
                  <a:t> von der </a:t>
                </a:r>
                <a:r>
                  <a:rPr lang="en-US" sz="2177" kern="0" dirty="0" err="1">
                    <a:solidFill>
                      <a:sysClr val="windowText" lastClr="000000"/>
                    </a:solidFill>
                  </a:rPr>
                  <a:t>Zentralbank</a:t>
                </a:r>
                <a:r>
                  <a:rPr lang="en-US" sz="2177" kern="0" dirty="0">
                    <a:solidFill>
                      <a:sysClr val="windowText" lastClr="000000"/>
                    </a:solidFill>
                  </a:rPr>
                  <a:t> 			</a:t>
                </a:r>
                <a:r>
                  <a:rPr lang="en-US" sz="2177" kern="0" dirty="0" err="1">
                    <a:solidFill>
                      <a:sysClr val="windowText" lastClr="000000"/>
                    </a:solidFill>
                  </a:rPr>
                  <a:t>gesetzt</a:t>
                </a:r>
                <a:r>
                  <a:rPr lang="en-US" sz="2177" kern="0" dirty="0">
                    <a:solidFill>
                      <a:sysClr val="windowText" lastClr="000000"/>
                    </a:solidFill>
                  </a:rPr>
                  <a:t>	und die </a:t>
                </a:r>
                <a:r>
                  <a:rPr lang="en-US" sz="2177" kern="0" dirty="0" err="1">
                    <a:solidFill>
                      <a:sysClr val="windowText" lastClr="000000"/>
                    </a:solidFill>
                  </a:rPr>
                  <a:t>Preise</a:t>
                </a:r>
                <a:r>
                  <a:rPr lang="en-US" sz="2177" kern="0" dirty="0">
                    <a:solidFill>
                      <a:sysClr val="windowText" lastClr="000000"/>
                    </a:solidFill>
                  </a:rPr>
                  <a:t> P </a:t>
                </a:r>
                <a:r>
                  <a:rPr lang="en-US" sz="2177" kern="0" dirty="0" err="1">
                    <a:solidFill>
                      <a:sysClr val="windowText" lastClr="000000"/>
                    </a:solidFill>
                  </a:rPr>
                  <a:t>werden</a:t>
                </a:r>
                <a:r>
                  <a:rPr lang="en-US" sz="2177" kern="0" dirty="0">
                    <a:solidFill>
                      <a:sysClr val="windowText" lastClr="000000"/>
                    </a:solidFill>
                  </a:rPr>
                  <a:t> </a:t>
                </a:r>
                <a:r>
                  <a:rPr lang="en-US" sz="2177" kern="0" dirty="0" err="1">
                    <a:solidFill>
                      <a:sysClr val="windowText" lastClr="000000"/>
                    </a:solidFill>
                  </a:rPr>
                  <a:t>als</a:t>
                </a:r>
                <a:r>
                  <a:rPr lang="en-US" sz="2177" kern="0" dirty="0">
                    <a:solidFill>
                      <a:sysClr val="windowText" lastClr="000000"/>
                    </a:solidFill>
                  </a:rPr>
                  <a:t> </a:t>
                </a:r>
                <a:r>
                  <a:rPr lang="en-US" sz="2177" kern="0" dirty="0" err="1">
                    <a:solidFill>
                      <a:sysClr val="windowText" lastClr="000000"/>
                    </a:solidFill>
                  </a:rPr>
                  <a:t>kurzfristig</a:t>
                </a:r>
                <a:r>
                  <a:rPr lang="en-US" sz="2177" kern="0" dirty="0">
                    <a:solidFill>
                      <a:sysClr val="windowText" lastClr="000000"/>
                    </a:solidFill>
                  </a:rPr>
                  <a:t> 			</a:t>
                </a:r>
                <a:r>
                  <a:rPr lang="en-US" sz="2177" kern="0" dirty="0" err="1">
                    <a:solidFill>
                      <a:sysClr val="windowText" lastClr="000000"/>
                    </a:solidFill>
                  </a:rPr>
                  <a:t>konstant</a:t>
                </a:r>
                <a:r>
                  <a:rPr lang="en-US" sz="2177" kern="0" dirty="0">
                    <a:solidFill>
                      <a:sysClr val="windowText" lastClr="000000"/>
                    </a:solidFill>
                  </a:rPr>
                  <a:t> </a:t>
                </a:r>
                <a:r>
                  <a:rPr lang="en-US" sz="2177" kern="0" dirty="0" err="1">
                    <a:solidFill>
                      <a:sysClr val="windowText" lastClr="000000"/>
                    </a:solidFill>
                  </a:rPr>
                  <a:t>betrachtet</a:t>
                </a:r>
                <a:endParaRPr lang="en-US" sz="2177" kern="0" dirty="0">
                  <a:solidFill>
                    <a:sysClr val="windowText" lastClr="000000"/>
                  </a:solidFill>
                </a:endParaRPr>
              </a:p>
              <a:p>
                <a:pPr marL="0" lvl="1"/>
                <a:endParaRPr lang="en-US" sz="1633" dirty="0">
                  <a:solidFill>
                    <a:sysClr val="windowText" lastClr="000000"/>
                  </a:solidFill>
                </a:endParaRPr>
              </a:p>
              <a:p>
                <a:pPr marL="414772" indent="-414772">
                  <a:buFont typeface="Arial" panose="020B0604020202020204" pitchFamily="34" charset="0"/>
                  <a:buChar char="•"/>
                </a:pPr>
                <a:r>
                  <a:rPr lang="en-US" sz="2903" dirty="0" err="1">
                    <a:solidFill>
                      <a:sysClr val="windowText" lastClr="000000"/>
                    </a:solidFill>
                  </a:rPr>
                  <a:t>Geldnachfrage</a:t>
                </a:r>
                <a:endParaRPr lang="en-US" sz="2903" dirty="0">
                  <a:solidFill>
                    <a:sysClr val="windowText" lastClr="000000"/>
                  </a:solidFill>
                </a:endParaRPr>
              </a:p>
              <a:p>
                <a:r>
                  <a:rPr lang="de-DE" sz="1814" dirty="0"/>
                  <a:t>Transaktionsmotiv	→	Je höher das Einkommen, +Vorsichtsmotiv 			desto höher die Geldnachfrage</a:t>
                </a:r>
              </a:p>
              <a:p>
                <a:r>
                  <a:rPr lang="de-DE" sz="1814" dirty="0"/>
                  <a:t>Spekulationsmotiv	→	Je höher der Zins, desto niedriger 					die Geldnachfrage</a:t>
                </a:r>
              </a:p>
              <a:p>
                <a:r>
                  <a:rPr lang="de-DE" sz="1814" dirty="0"/>
                  <a:t>	</a:t>
                </a:r>
                <a:r>
                  <a:rPr lang="de-DE" sz="1814" dirty="0">
                    <a:latin typeface="Times New Roman" panose="02020603050405020304" pitchFamily="18" charset="0"/>
                    <a:cs typeface="Times New Roman" panose="02020603050405020304" pitchFamily="18" charset="0"/>
                  </a:rPr>
                  <a:t>L(</a:t>
                </a:r>
                <a:r>
                  <a:rPr lang="de-DE" sz="1814" dirty="0" err="1">
                    <a:latin typeface="Times New Roman" panose="02020603050405020304" pitchFamily="18" charset="0"/>
                    <a:cs typeface="Times New Roman" panose="02020603050405020304" pitchFamily="18" charset="0"/>
                  </a:rPr>
                  <a:t>Y,i</a:t>
                </a:r>
                <a:r>
                  <a:rPr lang="de-DE" sz="1814" dirty="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err="1">
                    <a:latin typeface="Times New Roman" panose="02020603050405020304" pitchFamily="18" charset="0"/>
                    <a:cs typeface="Times New Roman" panose="02020603050405020304" pitchFamily="18" charset="0"/>
                  </a:rPr>
                  <a:t>∙Y+l</a:t>
                </a:r>
                <a:r>
                  <a:rPr lang="de-DE" sz="1814" baseline="-25000" dirty="0" err="1">
                    <a:latin typeface="Times New Roman" panose="02020603050405020304" pitchFamily="18" charset="0"/>
                    <a:cs typeface="Times New Roman" panose="02020603050405020304" pitchFamily="18" charset="0"/>
                  </a:rPr>
                  <a:t>i</a:t>
                </a:r>
                <a:r>
                  <a:rPr lang="de-DE" sz="1814" dirty="0" err="1">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		mit </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a:latin typeface="Times New Roman" panose="02020603050405020304" pitchFamily="18" charset="0"/>
                    <a:cs typeface="Times New Roman" panose="02020603050405020304" pitchFamily="18" charset="0"/>
                  </a:rPr>
                  <a:t>&gt;0	     und	l</a:t>
                </a:r>
                <a:r>
                  <a:rPr lang="de-DE" sz="1814" baseline="-25000" dirty="0">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&lt;0</a:t>
                </a: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048"/>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9CE7E583-8515-4D8C-BFE5-215625D9CF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73658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2">
            <a:extLst>
              <a:ext uri="{FF2B5EF4-FFF2-40B4-BE49-F238E27FC236}">
                <a16:creationId xmlns:a16="http://schemas.microsoft.com/office/drawing/2014/main" id="{1AE419F9-E9DF-412E-9679-13A34F743970}"/>
              </a:ext>
            </a:extLst>
          </p:cNvPr>
          <p:cNvSpPr txBox="1"/>
          <p:nvPr/>
        </p:nvSpPr>
        <p:spPr>
          <a:xfrm>
            <a:off x="8164715" y="31646"/>
            <a:ext cx="4027285" cy="541036"/>
          </a:xfrm>
          <a:prstGeom prst="rect">
            <a:avLst/>
          </a:prstGeom>
          <a:noFill/>
          <a:ln>
            <a:noFill/>
          </a:ln>
        </p:spPr>
        <p:txBody>
          <a:bodyPr lIns="81646" tIns="40823" rIns="81646" bIns="40823" anchor="ctr" anchorCtr="1"/>
          <a:lstStyle/>
          <a:p>
            <a:r>
              <a:rPr lang="de-DE" sz="2600" b="1" dirty="0"/>
              <a:t>Ableitung der Die LM-Kurve</a:t>
            </a:r>
          </a:p>
        </p:txBody>
      </p:sp>
      <p:cxnSp>
        <p:nvCxnSpPr>
          <p:cNvPr id="51" name="Straight Arrow Connector 7">
            <a:extLst>
              <a:ext uri="{FF2B5EF4-FFF2-40B4-BE49-F238E27FC236}">
                <a16:creationId xmlns:a16="http://schemas.microsoft.com/office/drawing/2014/main" id="{297E16CD-354A-4ED5-9D40-5744F428BFFF}"/>
              </a:ext>
            </a:extLst>
          </p:cNvPr>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9">
            <a:extLst>
              <a:ext uri="{FF2B5EF4-FFF2-40B4-BE49-F238E27FC236}">
                <a16:creationId xmlns:a16="http://schemas.microsoft.com/office/drawing/2014/main" id="{6C72AB29-1685-4114-A0C3-403E43A513B4}"/>
              </a:ext>
            </a:extLst>
          </p:cNvPr>
          <p:cNvSpPr txBox="1"/>
          <p:nvPr/>
        </p:nvSpPr>
        <p:spPr>
          <a:xfrm>
            <a:off x="3922573" y="334058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55" name="Straight Arrow Connector 6">
            <a:extLst>
              <a:ext uri="{FF2B5EF4-FFF2-40B4-BE49-F238E27FC236}">
                <a16:creationId xmlns:a16="http://schemas.microsoft.com/office/drawing/2014/main" id="{3008843C-FAA5-4653-95A7-CE4FBE33AC94}"/>
              </a:ext>
            </a:extLst>
          </p:cNvPr>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7">
            <a:extLst>
              <a:ext uri="{FF2B5EF4-FFF2-40B4-BE49-F238E27FC236}">
                <a16:creationId xmlns:a16="http://schemas.microsoft.com/office/drawing/2014/main" id="{B40D93FD-44F4-42E3-9381-3D3A5160A399}"/>
              </a:ext>
            </a:extLst>
          </p:cNvPr>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6">
            <a:extLst>
              <a:ext uri="{FF2B5EF4-FFF2-40B4-BE49-F238E27FC236}">
                <a16:creationId xmlns:a16="http://schemas.microsoft.com/office/drawing/2014/main" id="{4C2BA91B-443D-42D8-BF48-B838EA32E37A}"/>
              </a:ext>
            </a:extLst>
          </p:cNvPr>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TextBox 44">
                <a:extLst>
                  <a:ext uri="{FF2B5EF4-FFF2-40B4-BE49-F238E27FC236}">
                    <a16:creationId xmlns:a16="http://schemas.microsoft.com/office/drawing/2014/main" id="{2B200A97-0D0E-4611-80F5-3B6241AEE127}"/>
                  </a:ext>
                </a:extLst>
              </p:cNvPr>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8" name="TextBox 44">
                <a:extLst>
                  <a:ext uri="{FF2B5EF4-FFF2-40B4-BE49-F238E27FC236}">
                    <a16:creationId xmlns:a16="http://schemas.microsoft.com/office/drawing/2014/main" id="{2B200A97-0D0E-4611-80F5-3B6241AEE127}"/>
                  </a:ext>
                </a:extLst>
              </p:cNvPr>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Box 44">
                <a:extLst>
                  <a:ext uri="{FF2B5EF4-FFF2-40B4-BE49-F238E27FC236}">
                    <a16:creationId xmlns:a16="http://schemas.microsoft.com/office/drawing/2014/main" id="{A64C72AD-4727-4A7E-B7FA-BAD825AEEAD7}"/>
                  </a:ext>
                </a:extLst>
              </p:cNvPr>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9" name="TextBox 44">
                <a:extLst>
                  <a:ext uri="{FF2B5EF4-FFF2-40B4-BE49-F238E27FC236}">
                    <a16:creationId xmlns:a16="http://schemas.microsoft.com/office/drawing/2014/main" id="{A64C72AD-4727-4A7E-B7FA-BAD825AEEAD7}"/>
                  </a:ext>
                </a:extLst>
              </p:cNvPr>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4"/>
                <a:stretch>
                  <a:fillRect/>
                </a:stretch>
              </a:blipFill>
            </p:spPr>
            <p:txBody>
              <a:bodyPr/>
              <a:lstStyle/>
              <a:p>
                <a:r>
                  <a:rPr lang="de-DE">
                    <a:noFill/>
                  </a:rPr>
                  <a:t> </a:t>
                </a:r>
              </a:p>
            </p:txBody>
          </p:sp>
        </mc:Fallback>
      </mc:AlternateContent>
      <p:sp>
        <p:nvSpPr>
          <p:cNvPr id="60" name="Rechteck 59">
            <a:extLst>
              <a:ext uri="{FF2B5EF4-FFF2-40B4-BE49-F238E27FC236}">
                <a16:creationId xmlns:a16="http://schemas.microsoft.com/office/drawing/2014/main" id="{2ED2C6A2-7685-4469-A234-5BD15AA436F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0" name="TextBox 9">
            <a:extLst>
              <a:ext uri="{FF2B5EF4-FFF2-40B4-BE49-F238E27FC236}">
                <a16:creationId xmlns:a16="http://schemas.microsoft.com/office/drawing/2014/main" id="{7E6466E8-6930-4D2E-9220-AE47CFFC194A}"/>
              </a:ext>
            </a:extLst>
          </p:cNvPr>
          <p:cNvSpPr txBox="1"/>
          <p:nvPr/>
        </p:nvSpPr>
        <p:spPr>
          <a:xfrm>
            <a:off x="8168618" y="3340584"/>
            <a:ext cx="288862"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Tree>
    <p:extLst>
      <p:ext uri="{BB962C8B-B14F-4D97-AF65-F5344CB8AC3E}">
        <p14:creationId xmlns:p14="http://schemas.microsoft.com/office/powerpoint/2010/main" val="3561765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Allgmeines</a:t>
            </a:r>
            <a:r>
              <a:rPr lang="de-DE" sz="2903" b="1" dirty="0"/>
              <a:t> Gleichgewicht</a:t>
            </a:r>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144929" cy="427361"/>
          </a:xfrm>
          <a:prstGeom prst="rect">
            <a:avLst/>
          </a:prstGeom>
          <a:noFill/>
        </p:spPr>
        <p:txBody>
          <a:bodyPr wrap="none" rtlCol="0">
            <a:spAutoFit/>
          </a:bodyPr>
          <a:lstStyle/>
          <a:p>
            <a:r>
              <a:rPr lang="de-DE" sz="2177" b="1" dirty="0"/>
              <a:t>IS-Kurve</a:t>
            </a:r>
          </a:p>
        </p:txBody>
      </p:sp>
      <p:sp>
        <p:nvSpPr>
          <p:cNvPr id="16" name="Textfeld 15"/>
          <p:cNvSpPr txBox="1"/>
          <p:nvPr/>
        </p:nvSpPr>
        <p:spPr>
          <a:xfrm>
            <a:off x="6422404" y="978948"/>
            <a:ext cx="1302023" cy="427361"/>
          </a:xfrm>
          <a:prstGeom prst="rect">
            <a:avLst/>
          </a:prstGeom>
          <a:noFill/>
        </p:spPr>
        <p:txBody>
          <a:bodyPr wrap="none" rtlCol="0">
            <a:spAutoFit/>
          </a:bodyPr>
          <a:lstStyle/>
          <a:p>
            <a:r>
              <a:rPr lang="de-DE" sz="2177" b="1" dirty="0"/>
              <a:t>LM-Kurve</a:t>
            </a:r>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63549" y="5523952"/>
            <a:ext cx="8666475" cy="1097416"/>
          </a:xfrm>
          <a:prstGeom prst="rect">
            <a:avLst/>
          </a:prstGeom>
          <a:noFill/>
        </p:spPr>
        <p:txBody>
          <a:bodyPr wrap="none" rtlCol="0">
            <a:spAutoFit/>
          </a:bodyPr>
          <a:lstStyle/>
          <a:p>
            <a:r>
              <a:rPr lang="de-DE" sz="2177" b="1" dirty="0"/>
              <a:t>Der Schnittpunkt von LM- und IS-Kurve ist das allgemeine Gleichgewicht</a:t>
            </a:r>
          </a:p>
          <a:p>
            <a:endParaRPr lang="de-DE" sz="2177" b="1" dirty="0"/>
          </a:p>
          <a:p>
            <a:r>
              <a:rPr lang="de-DE" sz="2177" b="1" dirty="0"/>
              <a:t>→	Güter- und Geldmarkt befinden sich gleichzeitig im Gleichgewicht</a:t>
            </a:r>
          </a:p>
        </p:txBody>
      </p:sp>
      <p:sp>
        <p:nvSpPr>
          <p:cNvPr id="25" name="Rechteck 24"/>
          <p:cNvSpPr/>
          <p:nvPr/>
        </p:nvSpPr>
        <p:spPr>
          <a:xfrm>
            <a:off x="23876" y="5469469"/>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2" name="Rechteck 1"/>
          <p:cNvSpPr/>
          <p:nvPr/>
        </p:nvSpPr>
        <p:spPr>
          <a:xfrm>
            <a:off x="1328278" y="5009104"/>
            <a:ext cx="6970059" cy="646331"/>
          </a:xfrm>
          <a:prstGeom prst="rect">
            <a:avLst/>
          </a:prstGeom>
        </p:spPr>
        <p:txBody>
          <a:bodyPr wrap="square">
            <a:spAutoFit/>
          </a:bodyPr>
          <a:lstStyle/>
          <a:p>
            <a:r>
              <a:rPr lang="de-DE" dirty="0">
                <a:hlinkClick r:id="rId3"/>
              </a:rPr>
              <a:t>https://www.youtube.com/watch?v=vDBmYhP91Vs&amp;feature=youtu.be</a:t>
            </a:r>
            <a:endParaRPr lang="de-DE" dirty="0"/>
          </a:p>
          <a:p>
            <a:endParaRPr lang="de-DE" dirty="0"/>
          </a:p>
        </p:txBody>
      </p:sp>
      <p:sp>
        <p:nvSpPr>
          <p:cNvPr id="20" name="Rechteck 19">
            <a:extLst>
              <a:ext uri="{FF2B5EF4-FFF2-40B4-BE49-F238E27FC236}">
                <a16:creationId xmlns:a16="http://schemas.microsoft.com/office/drawing/2014/main" id="{53E181B1-00D2-4DA3-A5CD-7CC3868784D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906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6786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die IS-Kurve</a:t>
            </a:r>
          </a:p>
          <a:p>
            <a:pPr marL="457200" indent="-457200" hangingPunct="0">
              <a:buFont typeface="+mj-lt"/>
              <a:buAutoNum type="alphaLcParenR"/>
            </a:pPr>
            <a:r>
              <a:rPr lang="de-DE" sz="2000" dirty="0">
                <a:latin typeface="Times New Roman" pitchFamily="18"/>
                <a:ea typeface="Arial" pitchFamily="34"/>
                <a:cs typeface="Arial" pitchFamily="34"/>
              </a:rPr>
              <a:t>Bestimmen Sie die LM-Kurve</a:t>
            </a:r>
          </a:p>
          <a:p>
            <a:pPr marL="457200" indent="-457200" hangingPunct="0">
              <a:buFont typeface="+mj-lt"/>
              <a:buAutoNum type="alphaLcParenR"/>
            </a:pPr>
            <a:r>
              <a:rPr lang="de-DE" sz="2000" dirty="0">
                <a:latin typeface="Times New Roman" pitchFamily="18"/>
                <a:ea typeface="Arial" pitchFamily="34"/>
                <a:cs typeface="Arial" pitchFamily="34"/>
              </a:rPr>
              <a:t>Bestimmen Sie das simultane Güter- und Geldmarktgleichgewicht mit dem </a:t>
            </a:r>
            <a:r>
              <a:rPr lang="de-DE" sz="2000" dirty="0" err="1">
                <a:latin typeface="Times New Roman" pitchFamily="18"/>
                <a:ea typeface="Arial" pitchFamily="34"/>
                <a:cs typeface="Arial" pitchFamily="34"/>
              </a:rPr>
              <a:t>Zinsatz</a:t>
            </a:r>
            <a:r>
              <a:rPr lang="de-DE" sz="2000" dirty="0">
                <a:latin typeface="Times New Roman" pitchFamily="18"/>
                <a:ea typeface="Arial" pitchFamily="34"/>
                <a:cs typeface="Arial" pitchFamily="34"/>
              </a:rPr>
              <a:t> i* und Einkommen Y*</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B1A8277C-6542-4FA4-BAE0-354C3E8858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6940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342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1270218"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363085" y="-991"/>
            <a:ext cx="4577608" cy="532585"/>
          </a:xfrm>
          <a:prstGeom prst="rect">
            <a:avLst/>
          </a:prstGeom>
          <a:noFill/>
          <a:ln>
            <a:noFill/>
          </a:ln>
        </p:spPr>
        <p:txBody>
          <a:bodyPr lIns="81646" tIns="40823" rIns="81646" bIns="40823" anchor="ctr" anchorCtr="1"/>
          <a:lstStyle/>
          <a:p>
            <a:r>
              <a:rPr lang="de-DE" sz="2400" b="1" dirty="0"/>
              <a:t>Fiskalpolitik und das IS-LM-Modell</a:t>
            </a:r>
          </a:p>
        </p:txBody>
      </p:sp>
      <p:cxnSp>
        <p:nvCxnSpPr>
          <p:cNvPr id="25" name="Gerade Verbindung mit Pfeil 24"/>
          <p:cNvCxnSpPr/>
          <p:nvPr/>
        </p:nvCxnSpPr>
        <p:spPr>
          <a:xfrm>
            <a:off x="1270218"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1270218"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1270218"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1270218"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1270218"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923461"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529711" y="1861215"/>
            <a:ext cx="67839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(G)</a:t>
            </a:r>
          </a:p>
        </p:txBody>
      </p:sp>
      <p:sp>
        <p:nvSpPr>
          <p:cNvPr id="36" name="Textfeld 35"/>
          <p:cNvSpPr txBox="1"/>
          <p:nvPr/>
        </p:nvSpPr>
        <p:spPr>
          <a:xfrm>
            <a:off x="939935"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38" name="Textfeld 37"/>
          <p:cNvSpPr txBox="1"/>
          <p:nvPr/>
        </p:nvSpPr>
        <p:spPr>
          <a:xfrm>
            <a:off x="4732409"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1008921" y="3755622"/>
            <a:ext cx="232756" cy="343620"/>
          </a:xfrm>
          <a:prstGeom prst="rect">
            <a:avLst/>
          </a:prstGeom>
          <a:noFill/>
        </p:spPr>
        <p:txBody>
          <a:bodyPr wrap="none" rtlCol="0">
            <a:spAutoFit/>
          </a:bodyPr>
          <a:lstStyle/>
          <a:p>
            <a:r>
              <a:rPr lang="de-DE" sz="1633" dirty="0"/>
              <a:t>i</a:t>
            </a:r>
          </a:p>
        </p:txBody>
      </p:sp>
      <p:sp>
        <p:nvSpPr>
          <p:cNvPr id="48" name="Textfeld 47"/>
          <p:cNvSpPr txBox="1"/>
          <p:nvPr/>
        </p:nvSpPr>
        <p:spPr>
          <a:xfrm>
            <a:off x="4732409" y="6360166"/>
            <a:ext cx="287258" cy="343620"/>
          </a:xfrm>
          <a:prstGeom prst="rect">
            <a:avLst/>
          </a:prstGeom>
          <a:noFill/>
        </p:spPr>
        <p:txBody>
          <a:bodyPr wrap="none" rtlCol="0">
            <a:spAutoFit/>
          </a:bodyPr>
          <a:lstStyle/>
          <a:p>
            <a:r>
              <a:rPr lang="de-DE" sz="1633" dirty="0"/>
              <a:t>Y</a:t>
            </a:r>
          </a:p>
        </p:txBody>
      </p:sp>
      <p:sp>
        <p:nvSpPr>
          <p:cNvPr id="51" name="Textfeld 50"/>
          <p:cNvSpPr txBox="1"/>
          <p:nvPr/>
        </p:nvSpPr>
        <p:spPr>
          <a:xfrm>
            <a:off x="943596" y="4147568"/>
            <a:ext cx="303288" cy="343620"/>
          </a:xfrm>
          <a:prstGeom prst="rect">
            <a:avLst/>
          </a:prstGeom>
          <a:noFill/>
        </p:spPr>
        <p:txBody>
          <a:bodyPr wrap="none" rtlCol="0">
            <a:spAutoFit/>
          </a:bodyPr>
          <a:lstStyle/>
          <a:p>
            <a:r>
              <a:rPr lang="de-DE" sz="1633" dirty="0"/>
              <a:t>i</a:t>
            </a:r>
            <a:r>
              <a:rPr lang="de-DE" sz="1633" baseline="-25000" dirty="0"/>
              <a:t>1</a:t>
            </a:r>
            <a:endParaRPr lang="de-DE" sz="1633" dirty="0"/>
          </a:p>
        </p:txBody>
      </p:sp>
      <p:cxnSp>
        <p:nvCxnSpPr>
          <p:cNvPr id="50" name="Gerade Verbindung 49"/>
          <p:cNvCxnSpPr/>
          <p:nvPr/>
        </p:nvCxnSpPr>
        <p:spPr>
          <a:xfrm>
            <a:off x="1596840" y="410396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702471" y="5890256"/>
            <a:ext cx="740908" cy="427361"/>
          </a:xfrm>
          <a:prstGeom prst="rect">
            <a:avLst/>
          </a:prstGeom>
          <a:noFill/>
        </p:spPr>
        <p:txBody>
          <a:bodyPr wrap="none" rtlCol="0">
            <a:spAutoFit/>
          </a:bodyPr>
          <a:lstStyle/>
          <a:p>
            <a:r>
              <a:rPr lang="de-DE" sz="2177" b="1" dirty="0"/>
              <a:t>IS(G)</a:t>
            </a:r>
          </a:p>
        </p:txBody>
      </p:sp>
      <p:sp>
        <p:nvSpPr>
          <p:cNvPr id="58" name="Textfeld 57"/>
          <p:cNvSpPr txBox="1"/>
          <p:nvPr/>
        </p:nvSpPr>
        <p:spPr>
          <a:xfrm>
            <a:off x="3948517" y="2702003"/>
            <a:ext cx="779381" cy="369332"/>
          </a:xfrm>
          <a:prstGeom prst="rect">
            <a:avLst/>
          </a:prstGeom>
          <a:noFill/>
        </p:spPr>
        <p:txBody>
          <a:bodyPr wrap="none" rtlCol="0">
            <a:spAutoFit/>
          </a:bodyPr>
          <a:lstStyle/>
          <a:p>
            <a:r>
              <a:rPr lang="de-DE" dirty="0">
                <a:solidFill>
                  <a:prstClr val="black"/>
                </a:solidFill>
                <a:latin typeface="Arial" panose="020B0604020202020204" pitchFamily="34" charset="0"/>
                <a:cs typeface="Arial" panose="020B0604020202020204" pitchFamily="34" charset="0"/>
              </a:rPr>
              <a:t>∆G </a:t>
            </a:r>
            <a:r>
              <a:rPr lang="de-DE" sz="1633" dirty="0"/>
              <a:t>&gt;0</a:t>
            </a:r>
          </a:p>
        </p:txBody>
      </p:sp>
      <p:cxnSp>
        <p:nvCxnSpPr>
          <p:cNvPr id="66" name="Gerade Verbindung 65"/>
          <p:cNvCxnSpPr/>
          <p:nvPr/>
        </p:nvCxnSpPr>
        <p:spPr>
          <a:xfrm flipH="1">
            <a:off x="1270218"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634924"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477059" y="75070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41" name="Textfeld 40"/>
          <p:cNvSpPr txBox="1"/>
          <p:nvPr/>
        </p:nvSpPr>
        <p:spPr>
          <a:xfrm>
            <a:off x="98155" y="2637525"/>
            <a:ext cx="952545"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1</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a:p>
          <a:p>
            <a:endParaRPr lang="de-DE" sz="2540" dirty="0"/>
          </a:p>
        </p:txBody>
      </p:sp>
      <p:sp>
        <p:nvSpPr>
          <p:cNvPr id="55" name="Textfeld 54"/>
          <p:cNvSpPr txBox="1"/>
          <p:nvPr/>
        </p:nvSpPr>
        <p:spPr>
          <a:xfrm>
            <a:off x="1575186" y="6324416"/>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65" name="TextShape 2"/>
          <p:cNvSpPr txBox="1"/>
          <p:nvPr/>
        </p:nvSpPr>
        <p:spPr>
          <a:xfrm>
            <a:off x="5026969" y="-9962"/>
            <a:ext cx="4964210" cy="532585"/>
          </a:xfrm>
          <a:prstGeom prst="rect">
            <a:avLst/>
          </a:prstGeom>
          <a:noFill/>
          <a:ln>
            <a:noFill/>
          </a:ln>
        </p:spPr>
        <p:txBody>
          <a:bodyPr lIns="81646" tIns="40823" rIns="81646" bIns="40823" anchor="ctr" anchorCtr="1"/>
          <a:lstStyle/>
          <a:p>
            <a:r>
              <a:rPr lang="de-DE" sz="2400" b="1" dirty="0"/>
              <a:t>+ </a:t>
            </a:r>
            <a:r>
              <a:rPr lang="el-GR" sz="2400" b="1" dirty="0">
                <a:latin typeface="Arial" panose="020B0604020202020204" pitchFamily="34" charset="0"/>
                <a:cs typeface="Arial" panose="020B0604020202020204" pitchFamily="34" charset="0"/>
              </a:rPr>
              <a:t>Δ</a:t>
            </a:r>
            <a:r>
              <a:rPr lang="de-DE" sz="2400" b="1" dirty="0">
                <a:latin typeface="Arial" panose="020B0604020202020204" pitchFamily="34" charset="0"/>
                <a:cs typeface="Arial" panose="020B0604020202020204" pitchFamily="34" charset="0"/>
              </a:rPr>
              <a:t>G</a:t>
            </a:r>
            <a:endParaRPr lang="de-DE" sz="2400" b="1" dirty="0"/>
          </a:p>
        </p:txBody>
      </p:sp>
      <p:sp>
        <p:nvSpPr>
          <p:cNvPr id="68" name="Textfeld 67"/>
          <p:cNvSpPr txBox="1"/>
          <p:nvPr/>
        </p:nvSpPr>
        <p:spPr>
          <a:xfrm>
            <a:off x="2453421" y="6312529"/>
            <a:ext cx="122822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 +</a:t>
            </a:r>
            <a:r>
              <a:rPr lang="de-DE" dirty="0">
                <a:solidFill>
                  <a:prstClr val="black"/>
                </a:solidFill>
                <a:latin typeface="Arial" panose="020B0604020202020204" pitchFamily="34" charset="0"/>
                <a:cs typeface="Arial" panose="020B0604020202020204" pitchFamily="34" charset="0"/>
              </a:rPr>
              <a:t>∆G</a:t>
            </a:r>
            <a:r>
              <a:rPr lang="de-DE" dirty="0">
                <a:solidFill>
                  <a:srgbClr val="000000"/>
                </a:solidFill>
              </a:rPr>
              <a:t>)</a:t>
            </a:r>
            <a:endParaRPr lang="de-DE" dirty="0"/>
          </a:p>
        </p:txBody>
      </p:sp>
      <p:sp>
        <p:nvSpPr>
          <p:cNvPr id="75" name="Textfeld 74"/>
          <p:cNvSpPr txBox="1"/>
          <p:nvPr/>
        </p:nvSpPr>
        <p:spPr>
          <a:xfrm>
            <a:off x="1238155" y="3284281"/>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47" name="Rechteck 46">
            <a:extLst>
              <a:ext uri="{FF2B5EF4-FFF2-40B4-BE49-F238E27FC236}">
                <a16:creationId xmlns:a16="http://schemas.microsoft.com/office/drawing/2014/main" id="{70AC08F9-2ADD-43D1-AF9D-7859030AAE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891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3" grpId="0"/>
      <p:bldP spid="55" grpId="0"/>
      <p:bldP spid="68" grpId="0"/>
      <p:bldP spid="7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16898" y="-30536"/>
            <a:ext cx="4679508" cy="536145"/>
          </a:xfrm>
          <a:prstGeom prst="rect">
            <a:avLst/>
          </a:prstGeom>
          <a:noFill/>
          <a:ln>
            <a:noFill/>
          </a:ln>
        </p:spPr>
        <p:txBody>
          <a:bodyPr lIns="81646" tIns="40823" rIns="81646" bIns="40823" anchor="ctr" anchorCtr="1"/>
          <a:lstStyle/>
          <a:p>
            <a:r>
              <a:rPr lang="de-DE" sz="2400" b="1" dirty="0"/>
              <a:t>Fiskalpolitik und das IS-LM-Modell</a:t>
            </a:r>
          </a:p>
        </p:txBody>
      </p:sp>
      <p:cxnSp>
        <p:nvCxnSpPr>
          <p:cNvPr id="8" name="Straight Arrow Connector 6"/>
          <p:cNvCxnSpPr/>
          <p:nvPr/>
        </p:nvCxnSpPr>
        <p:spPr>
          <a:xfrm flipV="1">
            <a:off x="710031" y="557692"/>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710032" y="4123663"/>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75387" y="492367"/>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058605" y="414210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689897" y="82741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182899" y="127625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584928" y="821347"/>
            <a:ext cx="873957" cy="461665"/>
          </a:xfrm>
          <a:prstGeom prst="rect">
            <a:avLst/>
          </a:prstGeom>
          <a:noFill/>
        </p:spPr>
        <p:txBody>
          <a:bodyPr wrap="none" rtlCol="0">
            <a:spAutoFit/>
          </a:bodyPr>
          <a:lstStyle/>
          <a:p>
            <a:r>
              <a:rPr lang="de-DE" sz="2177" b="1" dirty="0"/>
              <a:t>IS</a:t>
            </a:r>
            <a:r>
              <a:rPr lang="de-DE" sz="2400" b="1" dirty="0"/>
              <a:t>(G</a:t>
            </a:r>
            <a:r>
              <a:rPr lang="de-DE" sz="2400" b="1" baseline="-25000" dirty="0"/>
              <a:t>1</a:t>
            </a:r>
            <a:r>
              <a:rPr lang="de-DE" sz="2400" b="1" dirty="0"/>
              <a:t>)</a:t>
            </a:r>
            <a:endParaRPr lang="de-DE" sz="2177" b="1" dirty="0"/>
          </a:p>
        </p:txBody>
      </p:sp>
      <p:sp>
        <p:nvSpPr>
          <p:cNvPr id="16" name="Textfeld 15"/>
          <p:cNvSpPr txBox="1"/>
          <p:nvPr/>
        </p:nvSpPr>
        <p:spPr>
          <a:xfrm>
            <a:off x="4861198" y="361719"/>
            <a:ext cx="546945" cy="427361"/>
          </a:xfrm>
          <a:prstGeom prst="rect">
            <a:avLst/>
          </a:prstGeom>
          <a:noFill/>
        </p:spPr>
        <p:txBody>
          <a:bodyPr wrap="none" rtlCol="0">
            <a:spAutoFit/>
          </a:bodyPr>
          <a:lstStyle/>
          <a:p>
            <a:r>
              <a:rPr lang="de-DE" sz="2177" b="1" dirty="0"/>
              <a:t>LM</a:t>
            </a:r>
          </a:p>
        </p:txBody>
      </p:sp>
      <p:sp>
        <p:nvSpPr>
          <p:cNvPr id="4" name="Textfeld 3"/>
          <p:cNvSpPr txBox="1"/>
          <p:nvPr/>
        </p:nvSpPr>
        <p:spPr>
          <a:xfrm>
            <a:off x="3033994" y="4142101"/>
            <a:ext cx="769763" cy="343620"/>
          </a:xfrm>
          <a:prstGeom prst="rect">
            <a:avLst/>
          </a:prstGeom>
          <a:noFill/>
        </p:spPr>
        <p:txBody>
          <a:bodyPr wrap="none" rtlCol="0">
            <a:spAutoFit/>
          </a:bodyPr>
          <a:lstStyle/>
          <a:p>
            <a:r>
              <a:rPr lang="de-DE" sz="1633" dirty="0"/>
              <a:t>Y* (G</a:t>
            </a:r>
            <a:r>
              <a:rPr lang="de-DE" sz="1633" baseline="-25000" dirty="0"/>
              <a:t>1</a:t>
            </a:r>
            <a:r>
              <a:rPr lang="de-DE" sz="1633" dirty="0"/>
              <a:t>)</a:t>
            </a:r>
          </a:p>
        </p:txBody>
      </p:sp>
      <p:sp>
        <p:nvSpPr>
          <p:cNvPr id="19" name="Textfeld 18"/>
          <p:cNvSpPr txBox="1"/>
          <p:nvPr/>
        </p:nvSpPr>
        <p:spPr>
          <a:xfrm>
            <a:off x="-76015" y="2064366"/>
            <a:ext cx="667170" cy="343620"/>
          </a:xfrm>
          <a:prstGeom prst="rect">
            <a:avLst/>
          </a:prstGeom>
          <a:noFill/>
        </p:spPr>
        <p:txBody>
          <a:bodyPr wrap="none" rtlCol="0">
            <a:spAutoFit/>
          </a:bodyPr>
          <a:lstStyle/>
          <a:p>
            <a:r>
              <a:rPr lang="de-DE" sz="1633" dirty="0"/>
              <a:t>i*(G</a:t>
            </a:r>
            <a:r>
              <a:rPr lang="de-DE" sz="1633" baseline="-25000" dirty="0"/>
              <a:t>1</a:t>
            </a:r>
            <a:r>
              <a:rPr lang="de-DE" sz="1633" dirty="0"/>
              <a:t>)</a:t>
            </a:r>
          </a:p>
        </p:txBody>
      </p:sp>
      <p:cxnSp>
        <p:nvCxnSpPr>
          <p:cNvPr id="21" name="Gerade Verbindung 20"/>
          <p:cNvCxnSpPr/>
          <p:nvPr/>
        </p:nvCxnSpPr>
        <p:spPr>
          <a:xfrm flipH="1">
            <a:off x="710031" y="2209239"/>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391400" y="2190801"/>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5572482" y="0"/>
            <a:ext cx="486123" cy="369332"/>
          </a:xfrm>
          <a:prstGeom prst="rect">
            <a:avLst/>
          </a:prstGeom>
        </p:spPr>
        <p:txBody>
          <a:bodyPr wrap="square">
            <a:spAutoFit/>
          </a:bodyPr>
          <a:lstStyle/>
          <a:p>
            <a:r>
              <a:rPr lang="de-DE" dirty="0"/>
              <a:t>G</a:t>
            </a:r>
            <a:r>
              <a:rPr lang="de-DE" dirty="0">
                <a:latin typeface="Arial Unicode MS"/>
                <a:ea typeface="Arial Unicode MS"/>
                <a:cs typeface="Arial Unicode MS"/>
              </a:rPr>
              <a:t>↑</a:t>
            </a:r>
            <a:endParaRPr lang="de-DE" dirty="0"/>
          </a:p>
        </p:txBody>
      </p:sp>
      <p:sp>
        <p:nvSpPr>
          <p:cNvPr id="42" name="Rechteck 41">
            <a:extLst>
              <a:ext uri="{FF2B5EF4-FFF2-40B4-BE49-F238E27FC236}">
                <a16:creationId xmlns:a16="http://schemas.microsoft.com/office/drawing/2014/main" id="{894DC714-A3D1-411F-9710-7D976EFE3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13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4267103" y="3472024"/>
                <a:ext cx="658137"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smtClean="0"/>
                      <m:t>Y</m:t>
                    </m:r>
                    <m:r>
                      <m:rPr>
                        <m:nor/>
                      </m:rPr>
                      <a:rPr lang="de-DE" sz="1633" baseline="-25000" dirty="0" smtClean="0"/>
                      <m:t>0</m:t>
                    </m:r>
                  </m:oMath>
                </a14:m>
                <a:r>
                  <a:rPr lang="en-US" sz="1633" dirty="0">
                    <a:latin typeface="Arial" panose="020B0604020202020204" pitchFamily="34" charset="0"/>
                    <a:cs typeface="Arial" panose="020B0604020202020204" pitchFamily="34" charset="0"/>
                  </a:rPr>
                  <a:t>)</a:t>
                </a:r>
              </a:p>
            </p:txBody>
          </p:sp>
        </mc:Choice>
        <mc:Fallback xmlns="">
          <p:sp>
            <p:nvSpPr>
              <p:cNvPr id="38" name="TextBox 23"/>
              <p:cNvSpPr txBox="1">
                <a:spLocks noRot="1" noChangeAspect="1" noMove="1" noResize="1" noEditPoints="1" noAdjustHandles="1" noChangeArrowheads="1" noChangeShapeType="1" noTextEdit="1"/>
              </p:cNvSpPr>
              <p:nvPr/>
            </p:nvSpPr>
            <p:spPr>
              <a:xfrm>
                <a:off x="4267103" y="3472024"/>
                <a:ext cx="658137"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2898345" y="-32351"/>
            <a:ext cx="3743985" cy="541036"/>
          </a:xfrm>
          <a:prstGeom prst="rect">
            <a:avLst/>
          </a:prstGeom>
          <a:noFill/>
          <a:ln>
            <a:noFill/>
          </a:ln>
        </p:spPr>
        <p:txBody>
          <a:bodyPr lIns="81646" tIns="40823" rIns="81646" bIns="40823" anchor="ctr" anchorCtr="1"/>
          <a:lstStyle/>
          <a:p>
            <a:r>
              <a:rPr lang="de-DE" sz="2000" b="1" dirty="0"/>
              <a:t>Geldpolitik und das IS-LM-Modell</a:t>
            </a:r>
          </a:p>
        </p:txBody>
      </p:sp>
      <p:cxnSp>
        <p:nvCxnSpPr>
          <p:cNvPr id="7" name="Straight Arrow Connector 7"/>
          <p:cNvCxnSpPr/>
          <p:nvPr/>
        </p:nvCxnSpPr>
        <p:spPr>
          <a:xfrm>
            <a:off x="1226154" y="380856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4830623" y="388033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9" name="Straight Connector 10"/>
          <p:cNvCxnSpPr/>
          <p:nvPr/>
        </p:nvCxnSpPr>
        <p:spPr>
          <a:xfrm flipV="1">
            <a:off x="1946345" y="72010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351059" y="158754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501962" y="1779636"/>
                <a:ext cx="658578" cy="343620"/>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a:t>(</a:t>
                </a:r>
                <a14:m>
                  <m:oMath xmlns:m="http://schemas.openxmlformats.org/officeDocument/2006/math">
                    <m:r>
                      <a:rPr lang="de-DE" sz="1633" b="0" i="1" dirty="0" smtClean="0">
                        <a:latin typeface="Cambria Math" panose="02040503050406030204" pitchFamily="18" charset="0"/>
                        <a:cs typeface="Arial" panose="020B0604020202020204" pitchFamily="34" charset="0"/>
                      </a:rPr>
                      <m:t>𝑀</m:t>
                    </m:r>
                  </m:oMath>
                </a14:m>
                <a:r>
                  <a:rPr lang="en-US" sz="1633" dirty="0"/>
                  <a:t>)</a:t>
                </a:r>
              </a:p>
            </p:txBody>
          </p:sp>
        </mc:Choice>
        <mc:Fallback xmlns="">
          <p:sp>
            <p:nvSpPr>
              <p:cNvPr id="13" name="TextBox 27"/>
              <p:cNvSpPr txBox="1">
                <a:spLocks noRot="1" noChangeAspect="1" noMove="1" noResize="1" noEditPoints="1" noAdjustHandles="1" noChangeArrowheads="1" noChangeShapeType="1" noTextEdit="1"/>
              </p:cNvSpPr>
              <p:nvPr/>
            </p:nvSpPr>
            <p:spPr>
              <a:xfrm>
                <a:off x="501962" y="1779636"/>
                <a:ext cx="658578" cy="343620"/>
              </a:xfrm>
              <a:prstGeom prst="rect">
                <a:avLst/>
              </a:prstGeom>
              <a:blipFill>
                <a:blip r:embed="rId4"/>
                <a:stretch>
                  <a:fillRect t="-5357" r="-3704"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613949" y="605785"/>
                <a:ext cx="683567"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dirty="0"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613949" y="605785"/>
                <a:ext cx="683567" cy="343620"/>
              </a:xfrm>
              <a:prstGeom prst="rect">
                <a:avLst/>
              </a:prstGeom>
              <a:blipFill>
                <a:blip r:embed="rId5"/>
                <a:stretch>
                  <a:fillRect b="-12281"/>
                </a:stretch>
              </a:blipFill>
            </p:spPr>
            <p:txBody>
              <a:bodyPr/>
              <a:lstStyle/>
              <a:p>
                <a:r>
                  <a:rPr lang="de-DE">
                    <a:noFill/>
                  </a:rPr>
                  <a:t> </a:t>
                </a:r>
              </a:p>
            </p:txBody>
          </p:sp>
        </mc:Fallback>
      </mc:AlternateContent>
      <p:cxnSp>
        <p:nvCxnSpPr>
          <p:cNvPr id="17" name="Straight Arrow Connector 6"/>
          <p:cNvCxnSpPr/>
          <p:nvPr/>
        </p:nvCxnSpPr>
        <p:spPr>
          <a:xfrm flipV="1">
            <a:off x="1226154" y="69470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flipV="1">
            <a:off x="5755591" y="3781764"/>
            <a:ext cx="2274043" cy="150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755590" y="68290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828464" y="79185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828464" y="791850"/>
                <a:ext cx="305147" cy="343620"/>
              </a:xfrm>
              <a:prstGeom prst="rect">
                <a:avLst/>
              </a:prstGeom>
              <a:blipFill>
                <a:blip r:embed="rId6"/>
                <a:stretch>
                  <a:fillRect/>
                </a:stretch>
              </a:blipFill>
            </p:spPr>
            <p:txBody>
              <a:bodyPr/>
              <a:lstStyle/>
              <a:p>
                <a:r>
                  <a:rPr lang="de-DE">
                    <a:noFill/>
                  </a:rPr>
                  <a:t> </a:t>
                </a:r>
              </a:p>
            </p:txBody>
          </p:sp>
        </mc:Fallback>
      </mc:AlternateContent>
      <p:cxnSp>
        <p:nvCxnSpPr>
          <p:cNvPr id="28" name="Straight Connector 11"/>
          <p:cNvCxnSpPr/>
          <p:nvPr/>
        </p:nvCxnSpPr>
        <p:spPr>
          <a:xfrm flipH="1">
            <a:off x="1220410" y="195144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7245580" y="3782136"/>
            <a:ext cx="357790" cy="343620"/>
          </a:xfrm>
          <a:prstGeom prst="rect">
            <a:avLst/>
          </a:prstGeom>
          <a:noFill/>
        </p:spPr>
        <p:txBody>
          <a:bodyPr wrap="none" rtlCol="0">
            <a:spAutoFit/>
          </a:bodyPr>
          <a:lstStyle/>
          <a:p>
            <a:r>
              <a:rPr lang="de-DE" sz="1633" dirty="0"/>
              <a:t>Y</a:t>
            </a:r>
            <a:r>
              <a:rPr lang="de-DE" sz="1633" baseline="-25000" dirty="0"/>
              <a:t>0</a:t>
            </a:r>
          </a:p>
        </p:txBody>
      </p:sp>
      <p:cxnSp>
        <p:nvCxnSpPr>
          <p:cNvPr id="43" name="Gerade Verbindung 42"/>
          <p:cNvCxnSpPr/>
          <p:nvPr/>
        </p:nvCxnSpPr>
        <p:spPr>
          <a:xfrm flipV="1">
            <a:off x="6511682" y="95937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feld 53"/>
              <p:cNvSpPr txBox="1"/>
              <p:nvPr/>
            </p:nvSpPr>
            <p:spPr>
              <a:xfrm>
                <a:off x="8223406" y="526843"/>
                <a:ext cx="988860" cy="453137"/>
              </a:xfrm>
              <a:prstGeom prst="rect">
                <a:avLst/>
              </a:prstGeom>
              <a:noFill/>
            </p:spPr>
            <p:txBody>
              <a:bodyPr wrap="none" rtlCol="0">
                <a:spAutoFit/>
              </a:bodyPr>
              <a:lstStyle/>
              <a:p>
                <a:r>
                  <a:rPr lang="de-DE" sz="2177" b="1" dirty="0"/>
                  <a:t>LM(</a:t>
                </a:r>
                <a14:m>
                  <m:oMath xmlns:m="http://schemas.openxmlformats.org/officeDocument/2006/math">
                    <m:r>
                      <a:rPr lang="de-DE" sz="2400" i="1" dirty="0">
                        <a:latin typeface="Cambria Math" panose="02040503050406030204" pitchFamily="18" charset="0"/>
                        <a:cs typeface="Arial" panose="020B0604020202020204" pitchFamily="34" charset="0"/>
                      </a:rPr>
                      <m:t>𝑀</m:t>
                    </m:r>
                  </m:oMath>
                </a14:m>
                <a:r>
                  <a:rPr lang="de-DE" sz="2177" b="1" dirty="0"/>
                  <a:t>)</a:t>
                </a:r>
              </a:p>
            </p:txBody>
          </p:sp>
        </mc:Choice>
        <mc:Fallback xmlns="">
          <p:sp>
            <p:nvSpPr>
              <p:cNvPr id="54" name="Textfeld 53"/>
              <p:cNvSpPr txBox="1">
                <a:spLocks noRot="1" noChangeAspect="1" noMove="1" noResize="1" noEditPoints="1" noAdjustHandles="1" noChangeArrowheads="1" noChangeShapeType="1" noTextEdit="1"/>
              </p:cNvSpPr>
              <p:nvPr/>
            </p:nvSpPr>
            <p:spPr>
              <a:xfrm>
                <a:off x="8223406" y="526843"/>
                <a:ext cx="988860" cy="453137"/>
              </a:xfrm>
              <a:prstGeom prst="rect">
                <a:avLst/>
              </a:prstGeom>
              <a:blipFill>
                <a:blip r:embed="rId7"/>
                <a:stretch>
                  <a:fillRect l="-8025" t="-1333" r="-6173" b="-25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5444607" y="77141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5444607" y="771419"/>
                <a:ext cx="305147" cy="343620"/>
              </a:xfrm>
              <a:prstGeom prst="rect">
                <a:avLst/>
              </a:prstGeom>
              <a:blipFill>
                <a:blip r:embed="rId8"/>
                <a:stretch>
                  <a:fillRect/>
                </a:stretch>
              </a:blipFill>
            </p:spPr>
            <p:txBody>
              <a:bodyPr/>
              <a:lstStyle/>
              <a:p>
                <a:r>
                  <a:rPr lang="de-DE">
                    <a:noFill/>
                  </a:rPr>
                  <a:t> </a:t>
                </a:r>
              </a:p>
            </p:txBody>
          </p:sp>
        </mc:Fallback>
      </mc:AlternateContent>
      <p:sp>
        <p:nvSpPr>
          <p:cNvPr id="41" name="TextShape 2"/>
          <p:cNvSpPr txBox="1"/>
          <p:nvPr/>
        </p:nvSpPr>
        <p:spPr>
          <a:xfrm>
            <a:off x="6562065" y="-27466"/>
            <a:ext cx="3743985" cy="541036"/>
          </a:xfrm>
          <a:prstGeom prst="rect">
            <a:avLst/>
          </a:prstGeom>
          <a:noFill/>
          <a:ln>
            <a:noFill/>
          </a:ln>
        </p:spPr>
        <p:txBody>
          <a:bodyPr lIns="81646" tIns="40823" rIns="81646" bIns="40823" anchor="ctr" anchorCtr="1"/>
          <a:lstStyle/>
          <a:p>
            <a:r>
              <a:rPr lang="de-DE" sz="2000" b="1" dirty="0"/>
              <a:t>+ </a:t>
            </a:r>
            <a:r>
              <a:rPr lang="el-GR" sz="2000" b="1" dirty="0">
                <a:latin typeface="Arial" panose="020B0604020202020204" pitchFamily="34" charset="0"/>
                <a:cs typeface="Arial" panose="020B0604020202020204" pitchFamily="34" charset="0"/>
              </a:rPr>
              <a:t>Δ</a:t>
            </a:r>
            <a:r>
              <a:rPr lang="de-DE" sz="2000" b="1" dirty="0">
                <a:latin typeface="Arial" panose="020B0604020202020204" pitchFamily="34" charset="0"/>
                <a:cs typeface="Arial" panose="020B0604020202020204" pitchFamily="34" charset="0"/>
              </a:rPr>
              <a:t>M</a:t>
            </a:r>
            <a:endParaRPr lang="de-DE" sz="2000" b="1" dirty="0"/>
          </a:p>
        </p:txBody>
      </p:sp>
      <p:sp>
        <p:nvSpPr>
          <p:cNvPr id="37" name="Rechteck 36">
            <a:extLst>
              <a:ext uri="{FF2B5EF4-FFF2-40B4-BE49-F238E27FC236}">
                <a16:creationId xmlns:a16="http://schemas.microsoft.com/office/drawing/2014/main" id="{B1AB1A49-92D7-475F-88F5-235C636421B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81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4" grpId="0"/>
      <p:bldP spid="5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Geldpolitik und das IS-LM-Modell</a:t>
            </a:r>
          </a:p>
        </p:txBody>
      </p:sp>
      <p:cxnSp>
        <p:nvCxnSpPr>
          <p:cNvPr id="8" name="Straight Arrow Connector 6"/>
          <p:cNvCxnSpPr/>
          <p:nvPr/>
        </p:nvCxnSpPr>
        <p:spPr>
          <a:xfrm flipV="1">
            <a:off x="90762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90762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572983" y="1077323"/>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256201" y="4727057"/>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945211" y="1412375"/>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80495" y="1861215"/>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470875" y="3162698"/>
            <a:ext cx="1122487" cy="427361"/>
          </a:xfrm>
          <a:prstGeom prst="rect">
            <a:avLst/>
          </a:prstGeom>
          <a:noFill/>
        </p:spPr>
        <p:txBody>
          <a:bodyPr wrap="none" rtlCol="0">
            <a:spAutoFit/>
          </a:bodyPr>
          <a:lstStyle/>
          <a:p>
            <a:r>
              <a:rPr lang="de-DE" sz="2177" b="1" dirty="0"/>
              <a:t>IS Kurve</a:t>
            </a:r>
          </a:p>
        </p:txBody>
      </p:sp>
      <p:sp>
        <p:nvSpPr>
          <p:cNvPr id="16" name="Textfeld 15"/>
          <p:cNvSpPr txBox="1"/>
          <p:nvPr/>
        </p:nvSpPr>
        <p:spPr>
          <a:xfrm>
            <a:off x="5058793" y="946675"/>
            <a:ext cx="1087157" cy="461665"/>
          </a:xfrm>
          <a:prstGeom prst="rect">
            <a:avLst/>
          </a:prstGeom>
          <a:noFill/>
        </p:spPr>
        <p:txBody>
          <a:bodyPr wrap="none" rtlCol="0">
            <a:spAutoFit/>
          </a:bodyPr>
          <a:lstStyle/>
          <a:p>
            <a:r>
              <a:rPr lang="de-DE" sz="2177" b="1" dirty="0"/>
              <a:t>LM(</a:t>
            </a:r>
            <a:r>
              <a:rPr lang="de-DE" sz="2400" dirty="0"/>
              <a:t>M</a:t>
            </a:r>
            <a:r>
              <a:rPr lang="de-DE" sz="2400" baseline="-25000" dirty="0"/>
              <a:t>1</a:t>
            </a:r>
            <a:r>
              <a:rPr lang="de-DE" sz="2177" b="1" dirty="0"/>
              <a:t>)</a:t>
            </a:r>
          </a:p>
        </p:txBody>
      </p:sp>
      <p:sp>
        <p:nvSpPr>
          <p:cNvPr id="4" name="Textfeld 3"/>
          <p:cNvSpPr txBox="1"/>
          <p:nvPr/>
        </p:nvSpPr>
        <p:spPr>
          <a:xfrm>
            <a:off x="3231590" y="4727057"/>
            <a:ext cx="817853"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21582" y="2649322"/>
            <a:ext cx="715260" cy="343620"/>
          </a:xfrm>
          <a:prstGeom prst="rect">
            <a:avLst/>
          </a:prstGeom>
          <a:noFill/>
        </p:spPr>
        <p:txBody>
          <a:bodyPr wrap="none" rtlCol="0">
            <a:spAutoFit/>
          </a:bodyPr>
          <a:lstStyle/>
          <a:p>
            <a:r>
              <a:rPr lang="de-DE" sz="1633" dirty="0"/>
              <a:t>i*(M</a:t>
            </a:r>
            <a:r>
              <a:rPr lang="de-DE" sz="1633" baseline="-25000" dirty="0"/>
              <a:t>1</a:t>
            </a:r>
            <a:r>
              <a:rPr lang="de-DE" sz="1633" dirty="0"/>
              <a:t>)</a:t>
            </a:r>
          </a:p>
        </p:txBody>
      </p:sp>
      <p:cxnSp>
        <p:nvCxnSpPr>
          <p:cNvPr id="21" name="Gerade Verbindung 20"/>
          <p:cNvCxnSpPr/>
          <p:nvPr/>
        </p:nvCxnSpPr>
        <p:spPr>
          <a:xfrm flipH="1">
            <a:off x="907627" y="2794195"/>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588996" y="2775757"/>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380826" y="975632"/>
            <a:ext cx="851515" cy="369332"/>
          </a:xfrm>
          <a:prstGeom prst="rect">
            <a:avLst/>
          </a:prstGeom>
        </p:spPr>
        <p:txBody>
          <a:bodyPr wrap="none">
            <a:spAutoFit/>
          </a:bodyPr>
          <a:lstStyle/>
          <a:p>
            <a:r>
              <a:rPr lang="de-DE" dirty="0"/>
              <a:t>M</a:t>
            </a:r>
            <a:r>
              <a:rPr lang="de-DE" baseline="-25000" dirty="0"/>
              <a:t>1</a:t>
            </a:r>
            <a:r>
              <a:rPr lang="de-DE" b="1"/>
              <a:t>&lt;</a:t>
            </a:r>
            <a:r>
              <a:rPr lang="de-DE"/>
              <a:t>M</a:t>
            </a:r>
            <a:r>
              <a:rPr lang="de-DE" baseline="-25000"/>
              <a:t>2</a:t>
            </a:r>
            <a:endParaRPr lang="de-DE" dirty="0"/>
          </a:p>
        </p:txBody>
      </p:sp>
      <p:sp>
        <p:nvSpPr>
          <p:cNvPr id="31" name="Rechteck 30"/>
          <p:cNvSpPr/>
          <p:nvPr/>
        </p:nvSpPr>
        <p:spPr>
          <a:xfrm>
            <a:off x="8401565" y="155498"/>
            <a:ext cx="576079" cy="369332"/>
          </a:xfrm>
          <a:prstGeom prst="rect">
            <a:avLst/>
          </a:prstGeom>
        </p:spPr>
        <p:txBody>
          <a:bodyPr wrap="square">
            <a:spAutoFit/>
          </a:bodyPr>
          <a:lstStyle/>
          <a:p>
            <a:r>
              <a:rPr lang="de-DE" dirty="0"/>
              <a:t>M</a:t>
            </a:r>
            <a:r>
              <a:rPr lang="de-DE" dirty="0">
                <a:latin typeface="Arial Unicode MS"/>
                <a:ea typeface="Arial Unicode MS"/>
                <a:cs typeface="Arial Unicode MS"/>
              </a:rPr>
              <a:t>↑</a:t>
            </a:r>
            <a:endParaRPr lang="de-DE" dirty="0"/>
          </a:p>
        </p:txBody>
      </p:sp>
      <p:sp>
        <p:nvSpPr>
          <p:cNvPr id="39" name="Rechteck 38">
            <a:extLst>
              <a:ext uri="{FF2B5EF4-FFF2-40B4-BE49-F238E27FC236}">
                <a16:creationId xmlns:a16="http://schemas.microsoft.com/office/drawing/2014/main" id="{5954CB66-EF6D-44C6-A94E-31E6583041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397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5770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Y,i</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den fiskalischen Impuls auf das Einkommen, den eine Verdopplung der Staatsausgaben auslöst.</a:t>
            </a:r>
          </a:p>
          <a:p>
            <a:pPr marL="457200" indent="-457200" hangingPunct="0">
              <a:buFont typeface="+mj-lt"/>
              <a:buAutoNum type="alphaLcParenR"/>
            </a:pPr>
            <a:r>
              <a:rPr lang="de-DE" sz="2000" dirty="0">
                <a:latin typeface="Times New Roman" pitchFamily="18"/>
                <a:ea typeface="Arial" pitchFamily="34"/>
                <a:cs typeface="Arial" pitchFamily="34"/>
              </a:rPr>
              <a:t>Bestimmen Sie das geldpolitischen Impuls auf das Einkommen, den eine Erhöhung der Geldmenge um 25% auslöst.</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20C6F380-30FC-41B3-BC19-ACC4A7CF8E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28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3477578" y="16273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Das </a:t>
            </a:r>
            <a:r>
              <a:rPr lang="de-DE" sz="2400" b="1" dirty="0" err="1">
                <a:solidFill>
                  <a:srgbClr val="000000"/>
                </a:solidFill>
                <a:latin typeface="Sparkasse Rg" pitchFamily="34" charset="0"/>
              </a:rPr>
              <a:t>keynesianische</a:t>
            </a:r>
            <a:r>
              <a:rPr lang="de-DE" sz="2400" b="1" dirty="0">
                <a:solidFill>
                  <a:srgbClr val="000000"/>
                </a:solidFill>
                <a:latin typeface="Sparkasse Rg" pitchFamily="34" charset="0"/>
              </a:rPr>
              <a:t> Gütermarktmodell</a:t>
            </a:r>
          </a:p>
        </p:txBody>
      </p:sp>
      <p:sp>
        <p:nvSpPr>
          <p:cNvPr id="166916" name="Text Box 4"/>
          <p:cNvSpPr txBox="1">
            <a:spLocks noChangeArrowheads="1"/>
          </p:cNvSpPr>
          <p:nvPr/>
        </p:nvSpPr>
        <p:spPr bwMode="auto">
          <a:xfrm>
            <a:off x="0" y="626576"/>
            <a:ext cx="12192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Die gesamtwirtschaftliche Nachfrage ergibt sich als</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a:t>
            </a:r>
            <a:r>
              <a:rPr lang="de-DE" sz="1600" baseline="30000" dirty="0">
                <a:solidFill>
                  <a:srgbClr val="000000"/>
                </a:solidFill>
              </a:rPr>
              <a:t>D</a:t>
            </a:r>
            <a:r>
              <a:rPr lang="de-DE" sz="1600" dirty="0">
                <a:solidFill>
                  <a:srgbClr val="000000"/>
                </a:solidFill>
              </a:rPr>
              <a:t>=C+I+G</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 (privater Konsum); I (Investitionen); G (Staatsausgaben); I und G sind fest vorgegeben (konstant),</a:t>
            </a:r>
          </a:p>
          <a:p>
            <a:pPr eaLnBrk="1" hangingPunct="1">
              <a:buClrTx/>
              <a:buFontTx/>
              <a:buNone/>
            </a:pPr>
            <a:r>
              <a:rPr lang="de-DE" sz="1600" dirty="0">
                <a:solidFill>
                  <a:srgbClr val="000000"/>
                </a:solidFill>
              </a:rPr>
              <a:t>während C selbst positiv vom Einkommen  (der gesamtwirtschaftlichen Produktion) Y abhängt (</a:t>
            </a:r>
            <a:r>
              <a:rPr lang="de-DE" sz="1600" dirty="0" err="1">
                <a:solidFill>
                  <a:srgbClr val="000000"/>
                </a:solidFill>
              </a:rPr>
              <a:t>Keynesianische</a:t>
            </a:r>
            <a:r>
              <a:rPr lang="de-DE" sz="1600" dirty="0">
                <a:solidFill>
                  <a:srgbClr val="000000"/>
                </a:solidFill>
              </a:rPr>
              <a:t> Konsumhypothese): </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C(Y)=C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			C</a:t>
            </a:r>
            <a:r>
              <a:rPr lang="de-DE" sz="1600" baseline="-25000" dirty="0">
                <a:solidFill>
                  <a:srgbClr val="000000"/>
                </a:solidFill>
              </a:rPr>
              <a:t>0</a:t>
            </a:r>
            <a:r>
              <a:rPr lang="de-DE" sz="1600" dirty="0">
                <a:solidFill>
                  <a:srgbClr val="000000"/>
                </a:solidFill>
              </a:rPr>
              <a:t>&gt;0 (autonomer Konsum); 0&lt;</a:t>
            </a:r>
            <a:r>
              <a:rPr lang="de-DE" sz="1600" dirty="0" err="1">
                <a:solidFill>
                  <a:srgbClr val="000000"/>
                </a:solidFill>
              </a:rPr>
              <a:t>c</a:t>
            </a:r>
            <a:r>
              <a:rPr lang="de-DE" sz="1600" baseline="-25000" dirty="0" err="1">
                <a:solidFill>
                  <a:srgbClr val="000000"/>
                </a:solidFill>
              </a:rPr>
              <a:t>y</a:t>
            </a:r>
            <a:r>
              <a:rPr lang="de-DE" sz="1600" dirty="0">
                <a:solidFill>
                  <a:srgbClr val="000000"/>
                </a:solidFill>
              </a:rPr>
              <a:t>&lt;1(marginale Konsumquote)</a:t>
            </a: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Da die gesamtwirtschaftliche Produktion Y durch die Nachfrage Y</a:t>
            </a:r>
            <a:r>
              <a:rPr lang="de-DE" sz="1600" baseline="30000" dirty="0">
                <a:solidFill>
                  <a:srgbClr val="000000"/>
                </a:solidFill>
              </a:rPr>
              <a:t>D</a:t>
            </a:r>
            <a:r>
              <a:rPr lang="de-DE" sz="1600" dirty="0">
                <a:solidFill>
                  <a:srgbClr val="000000"/>
                </a:solidFill>
              </a:rPr>
              <a:t> bestimmt wird, gilt:</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Y=Y</a:t>
            </a:r>
            <a:r>
              <a:rPr lang="de-DE" sz="1600" baseline="30000" dirty="0">
                <a:solidFill>
                  <a:srgbClr val="000000"/>
                </a:solidFill>
              </a:rPr>
              <a:t>D</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Y+I+G</a:t>
            </a:r>
          </a:p>
        </p:txBody>
      </p:sp>
      <p:sp>
        <p:nvSpPr>
          <p:cNvPr id="7" name="Rechteck 6">
            <a:extLst>
              <a:ext uri="{FF2B5EF4-FFF2-40B4-BE49-F238E27FC236}">
                <a16:creationId xmlns:a16="http://schemas.microsoft.com/office/drawing/2014/main" id="{FA2D1D1B-FEDB-4DC2-9A50-23D1281233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011473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0" y="0"/>
            <a:ext cx="1492559" cy="393053"/>
          </a:xfrm>
          <a:prstGeom prst="rect">
            <a:avLst/>
          </a:prstGeom>
          <a:noFill/>
          <a:ln>
            <a:noFill/>
          </a:ln>
        </p:spPr>
        <p:txBody>
          <a:bodyPr lIns="81646" tIns="40823" rIns="81646" bIns="40823" anchor="ctr" anchorCtr="1"/>
          <a:lstStyle/>
          <a:p>
            <a:r>
              <a:rPr lang="de-DE" sz="2903" b="1" dirty="0"/>
              <a:t>Aufgabe</a:t>
            </a:r>
          </a:p>
        </p:txBody>
      </p:sp>
      <p:sp>
        <p:nvSpPr>
          <p:cNvPr id="6" name="Rechteck 5">
            <a:extLst>
              <a:ext uri="{FF2B5EF4-FFF2-40B4-BE49-F238E27FC236}">
                <a16:creationId xmlns:a16="http://schemas.microsoft.com/office/drawing/2014/main" id="{92FC040A-2DBF-497F-9779-DEC300528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32512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AS-AD-Modell</a:t>
            </a: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a:t>
            </a:r>
            <a:r>
              <a:rPr lang="de-DE" sz="1996" dirty="0" err="1"/>
              <a:t>Keynesianschen</a:t>
            </a:r>
            <a:r>
              <a:rPr lang="de-DE" sz="1996" dirty="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a:t>Aggregierte Angebotskurve: AS</a:t>
            </a:r>
          </a:p>
          <a:p>
            <a:pPr marL="800100" lvl="1" indent="-342900">
              <a:buFont typeface="Arial" panose="020B0604020202020204" pitchFamily="34" charset="0"/>
              <a:buChar char="•"/>
            </a:pPr>
            <a:r>
              <a:rPr lang="de-DE" sz="1996" b="1" dirty="0"/>
              <a:t>Aggregierte Nachfragekurve: AD</a:t>
            </a:r>
          </a:p>
          <a:p>
            <a:pPr marL="342900" indent="-342900">
              <a:buFont typeface="Arial" panose="020B0604020202020204" pitchFamily="34" charset="0"/>
              <a:buChar char="•"/>
            </a:pPr>
            <a:endParaRPr lang="de-DE" sz="1996" dirty="0"/>
          </a:p>
          <a:p>
            <a:r>
              <a:rPr lang="de-DE" sz="1996" dirty="0"/>
              <a:t>       abgeleitet</a:t>
            </a:r>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 Allgemeine Erklärungsansätze</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a:t>Keynessche</a:t>
            </a:r>
            <a:r>
              <a:rPr lang="de-DE" sz="2800" dirty="0"/>
              <a:t> Theorie der 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bei steigenden Preisen einen 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Preisanpassung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anpassen, 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8377467"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den 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so können Produzenten irrtümlich der Ansicht sein, dass die eigenen </a:t>
            </a:r>
            <a:r>
              <a:rPr lang="de-DE" sz="2400" dirty="0" err="1"/>
              <a:t>Outputpreise</a:t>
            </a:r>
            <a:r>
              <a:rPr lang="de-DE" sz="2400" dirty="0"/>
              <a:t> relativ zu anderen Preisen fallen, und reagieren deswegen mit Produktionsrückgängen.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9858" y="5672178"/>
            <a:ext cx="8589304" cy="707365"/>
          </a:xfrm>
          <a:prstGeom prst="rect">
            <a:avLst/>
          </a:prstGeom>
          <a:noFill/>
          <a:ln>
            <a:noFill/>
          </a:ln>
        </p:spPr>
        <p:txBody>
          <a:bodyPr vert="horz" wrap="square" lIns="81646" tIns="40823" rIns="81646" bIns="40823" anchorCtr="0" compatLnSpc="0">
            <a:noAutofit/>
          </a:bodyPr>
          <a:lstStyle/>
          <a:p>
            <a:r>
              <a:rPr lang="de-DE" sz="1996" dirty="0"/>
              <a:t>Bei gegebenen Preiserwartungen steigt das Preisniveau bei steigender Produktion</a:t>
            </a:r>
            <a:endParaRPr lang="de-DE" sz="2000" dirty="0"/>
          </a:p>
          <a:p>
            <a:endParaRPr lang="de-DE" sz="1996" dirty="0"/>
          </a:p>
          <a:p>
            <a:endParaRPr lang="de-DE" sz="1996" dirty="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Die Aggregierte Nachfrage</a:t>
            </a: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a:t>Die aggregierte Nachfrage leitet sich aus den Gleichgewichtsbedingungen für Güter-, Geldmärkte aus dem      IS-LM-Modell ab:</a:t>
                </a:r>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dirty="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dirty="0">
                    <a:solidFill>
                      <a:srgbClr val="000000"/>
                    </a:solidFill>
                  </a:rPr>
                  <a:t>) </a:t>
                </a:r>
                <a:r>
                  <a:rPr lang="de-DE" sz="2000" dirty="0">
                    <a:latin typeface="Times New Roman" panose="02020603050405020304" pitchFamily="18" charset="0"/>
                    <a:cs typeface="Times New Roman" panose="02020603050405020304" pitchFamily="18" charset="0"/>
                  </a:rPr>
                  <a:t>Geldmarkt</a:t>
                </a:r>
                <a:endParaRPr lang="de-DE" sz="2000" dirty="0"/>
              </a:p>
              <a:p>
                <a:endParaRPr lang="de-DE" sz="1996" dirty="0"/>
              </a:p>
              <a:p>
                <a:endParaRPr lang="de-DE" sz="1996" dirty="0"/>
              </a:p>
              <a:p>
                <a:r>
                  <a:rPr lang="de-DE" sz="1996" dirty="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a:p>
              <a:p>
                <a:endParaRPr lang="de-DE" sz="1996" dirty="0"/>
              </a:p>
              <a:p>
                <a:endParaRPr lang="de-DE" sz="1996" dirty="0"/>
              </a:p>
              <a:p>
                <a:pPr algn="ctr"/>
                <a:r>
                  <a:rPr lang="de-DE" sz="1996" dirty="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a:latin typeface="Arial" pitchFamily="18"/>
                <a:ea typeface="Droid Sans Fallback" pitchFamily="2"/>
                <a:cs typeface="Lohit Hindi" pitchFamily="2"/>
              </a:rPr>
              <a:t>Grafische Ableitung der Die AD-Kurve</a:t>
            </a: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213548CF-2413-3813-ACCC-961FE8EFEEF9}"/>
              </a:ext>
            </a:extLst>
          </p:cNvPr>
          <p:cNvSpPr txBox="1"/>
          <p:nvPr/>
        </p:nvSpPr>
        <p:spPr>
          <a:xfrm>
            <a:off x="5877016" y="1180779"/>
            <a:ext cx="790640" cy="373285"/>
          </a:xfrm>
          <a:prstGeom prst="rect">
            <a:avLst/>
          </a:prstGeom>
          <a:noFill/>
        </p:spPr>
        <p:txBody>
          <a:bodyPr wrap="square">
            <a:spAutoFit/>
          </a:bodyPr>
          <a:lstStyle/>
          <a:p>
            <a:r>
              <a:rPr lang="de-DE" sz="1800" dirty="0">
                <a:latin typeface="Arial" pitchFamily="18"/>
                <a:ea typeface="Droid Sans Fallback" pitchFamily="2"/>
                <a:cs typeface="Lohit Hindi" pitchFamily="2"/>
              </a:rPr>
              <a:t>p</a:t>
            </a:r>
            <a:r>
              <a:rPr lang="de-DE" baseline="-33000" dirty="0">
                <a:latin typeface="Arial" pitchFamily="18"/>
                <a:ea typeface="Droid Sans Fallback" pitchFamily="2"/>
                <a:cs typeface="Lohit Hindi" pitchFamily="2"/>
              </a:rPr>
              <a:t>1</a:t>
            </a:r>
            <a:r>
              <a:rPr lang="de-DE" sz="1800" dirty="0">
                <a:latin typeface="Arial" pitchFamily="18"/>
                <a:ea typeface="Droid Sans Fallback" pitchFamily="2"/>
                <a:cs typeface="Lohit Hindi" pitchFamily="2"/>
              </a:rPr>
              <a:t>&gt;p</a:t>
            </a:r>
            <a:r>
              <a:rPr lang="de-DE" sz="1800" baseline="-33000" dirty="0">
                <a:latin typeface="Arial" pitchFamily="18"/>
                <a:ea typeface="Droid Sans Fallback" pitchFamily="2"/>
                <a:cs typeface="Lohit Hindi" pitchFamily="2"/>
              </a:rPr>
              <a:t>0</a:t>
            </a:r>
            <a:endParaRPr lang="de-DE" dirty="0"/>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AS-AD-Modell</a:t>
            </a: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Insgesamt resultiert das (kurzfristige) gesamtwirtschaftliche Gleichgewicht (p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,Y</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sp>
        <p:nvSpPr>
          <p:cNvPr id="8" name="Textfeld 7"/>
          <p:cNvSpPr txBox="1"/>
          <p:nvPr/>
        </p:nvSpPr>
        <p:spPr>
          <a:xfrm>
            <a:off x="546849" y="576796"/>
            <a:ext cx="10907552" cy="944442"/>
          </a:xfrm>
          <a:prstGeom prst="rect">
            <a:avLst/>
          </a:prstGeom>
          <a:noFill/>
        </p:spPr>
        <p:txBody>
          <a:bodyPr wrap="square" rtlCol="0">
            <a:noAutofit/>
          </a:bodyPr>
          <a:lstStyle/>
          <a:p>
            <a:pPr>
              <a:lnSpc>
                <a:spcPct val="120000"/>
              </a:lnSpc>
              <a:spcAft>
                <a:spcPts val="544"/>
              </a:spcAft>
            </a:pPr>
            <a:r>
              <a:rPr lang="en-US" sz="2000" dirty="0">
                <a:solidFill>
                  <a:prstClr val="black"/>
                </a:solidFill>
              </a:rPr>
              <a:t>In </a:t>
            </a:r>
            <a:r>
              <a:rPr lang="en-US" sz="2000">
                <a:solidFill>
                  <a:prstClr val="black"/>
                </a:solidFill>
              </a:rPr>
              <a:t>Deutschland beträgt </a:t>
            </a:r>
            <a:r>
              <a:rPr lang="en-US" sz="2000" dirty="0">
                <a:solidFill>
                  <a:prstClr val="black"/>
                </a:solidFill>
              </a:rPr>
              <a:t>die </a:t>
            </a:r>
            <a:r>
              <a:rPr lang="en-US" sz="2000" err="1">
                <a:solidFill>
                  <a:prstClr val="black"/>
                </a:solidFill>
                <a:sym typeface="Wingdings" panose="05000000000000000000" pitchFamily="2" charset="2"/>
              </a:rPr>
              <a:t>Sparquote</a:t>
            </a:r>
            <a:r>
              <a:rPr lang="en-US" sz="2000">
                <a:solidFill>
                  <a:prstClr val="black"/>
                </a:solidFill>
                <a:sym typeface="Wingdings" panose="05000000000000000000" pitchFamily="2" charset="2"/>
              </a:rPr>
              <a:t> etwa s</a:t>
            </a:r>
            <a:r>
              <a:rPr lang="de-DE" sz="2000" baseline="-25000" dirty="0">
                <a:solidFill>
                  <a:srgbClr val="000000"/>
                </a:solidFill>
              </a:rPr>
              <a:t>y</a:t>
            </a:r>
            <a:r>
              <a:rPr lang="en-US" sz="2000">
                <a:solidFill>
                  <a:prstClr val="black"/>
                </a:solidFill>
                <a:sym typeface="Wingdings" panose="05000000000000000000" pitchFamily="2" charset="2"/>
              </a:rPr>
              <a:t>= 11% </a:t>
            </a:r>
            <a:r>
              <a:rPr lang="en-US" sz="2000">
                <a:solidFill>
                  <a:prstClr val="black"/>
                </a:solidFill>
              </a:rPr>
              <a:t>:</a:t>
            </a:r>
            <a:br>
              <a:rPr lang="en-US" sz="2000" dirty="0">
                <a:solidFill>
                  <a:prstClr val="black"/>
                </a:solidFill>
              </a:rPr>
            </a:br>
            <a:endParaRPr lang="de-DE" sz="2000" dirty="0"/>
          </a:p>
        </p:txBody>
      </p:sp>
      <p:sp>
        <p:nvSpPr>
          <p:cNvPr id="4" name="Textfeld 3"/>
          <p:cNvSpPr txBox="1"/>
          <p:nvPr/>
        </p:nvSpPr>
        <p:spPr>
          <a:xfrm>
            <a:off x="490819" y="3769658"/>
            <a:ext cx="10907552"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Damit muss gelten: </a:t>
            </a:r>
            <a:r>
              <a:rPr lang="en-US" sz="2000" dirty="0">
                <a:solidFill>
                  <a:prstClr val="black"/>
                </a:solidFill>
              </a:rPr>
              <a:t>c</a:t>
            </a:r>
            <a:r>
              <a:rPr lang="de-DE" sz="2000" baseline="-25000" dirty="0">
                <a:solidFill>
                  <a:srgbClr val="000000"/>
                </a:solidFill>
              </a:rPr>
              <a:t>y</a:t>
            </a:r>
            <a:r>
              <a:rPr lang="de-DE" sz="2000" dirty="0">
                <a:solidFill>
                  <a:prstClr val="black"/>
                </a:solidFill>
              </a:rPr>
              <a:t>+</a:t>
            </a:r>
            <a:r>
              <a:rPr lang="en-US" sz="2000" dirty="0">
                <a:solidFill>
                  <a:prstClr val="black"/>
                </a:solidFill>
              </a:rPr>
              <a:t> s</a:t>
            </a:r>
            <a:r>
              <a:rPr lang="de-DE" sz="2000" baseline="-25000" dirty="0">
                <a:solidFill>
                  <a:srgbClr val="000000"/>
                </a:solidFill>
              </a:rPr>
              <a:t>y </a:t>
            </a:r>
            <a:r>
              <a:rPr lang="de-DE" sz="2000" dirty="0">
                <a:solidFill>
                  <a:prstClr val="black"/>
                </a:solidFill>
              </a:rPr>
              <a:t>=1</a:t>
            </a:r>
            <a:r>
              <a:rPr lang="en-US" sz="2000" dirty="0">
                <a:solidFill>
                  <a:prstClr val="black"/>
                </a:solidFill>
              </a:rPr>
              <a:t>	→	 c</a:t>
            </a:r>
            <a:r>
              <a:rPr lang="de-DE" sz="2000" baseline="-25000" dirty="0">
                <a:solidFill>
                  <a:srgbClr val="000000"/>
                </a:solidFill>
              </a:rPr>
              <a:t>y</a:t>
            </a:r>
            <a:r>
              <a:rPr lang="de-DE" sz="2000" dirty="0">
                <a:solidFill>
                  <a:prstClr val="black"/>
                </a:solidFill>
              </a:rPr>
              <a:t>=1 –</a:t>
            </a:r>
            <a:r>
              <a:rPr lang="en-US" sz="2000" dirty="0">
                <a:solidFill>
                  <a:prstClr val="black"/>
                </a:solidFill>
              </a:rPr>
              <a:t> s</a:t>
            </a:r>
            <a:r>
              <a:rPr lang="de-DE" sz="2000" baseline="-25000" dirty="0">
                <a:solidFill>
                  <a:srgbClr val="000000"/>
                </a:solidFill>
              </a:rPr>
              <a:t>y </a:t>
            </a:r>
            <a:r>
              <a:rPr lang="de-DE" sz="2000">
                <a:solidFill>
                  <a:prstClr val="black"/>
                </a:solidFill>
              </a:rPr>
              <a:t>=89</a:t>
            </a:r>
            <a:r>
              <a:rPr lang="en-US" sz="2000">
                <a:solidFill>
                  <a:prstClr val="black"/>
                </a:solidFill>
                <a:sym typeface="Wingdings" panose="05000000000000000000" pitchFamily="2" charset="2"/>
              </a:rPr>
              <a:t> </a:t>
            </a:r>
            <a:r>
              <a:rPr lang="en-US" sz="2000" dirty="0">
                <a:solidFill>
                  <a:prstClr val="black"/>
                </a:solidFill>
                <a:sym typeface="Wingdings" panose="05000000000000000000" pitchFamily="2" charset="2"/>
              </a:rPr>
              <a:t>%</a:t>
            </a:r>
            <a:endParaRPr lang="de-DE" sz="2000" dirty="0"/>
          </a:p>
        </p:txBody>
      </p:sp>
      <p:sp>
        <p:nvSpPr>
          <p:cNvPr id="5" name="Textfeld 4"/>
          <p:cNvSpPr txBox="1"/>
          <p:nvPr/>
        </p:nvSpPr>
        <p:spPr>
          <a:xfrm>
            <a:off x="546849" y="2628900"/>
            <a:ext cx="10907552" cy="1039263"/>
          </a:xfrm>
          <a:prstGeom prst="rect">
            <a:avLst/>
          </a:prstGeom>
          <a:noFill/>
        </p:spPr>
        <p:txBody>
          <a:bodyPr wrap="square" rtlCol="0">
            <a:noAutofit/>
          </a:bodyPr>
          <a:lstStyle/>
          <a:p>
            <a:pPr>
              <a:lnSpc>
                <a:spcPct val="120000"/>
              </a:lnSpc>
              <a:spcAft>
                <a:spcPts val="544"/>
              </a:spcAft>
            </a:pPr>
            <a:r>
              <a:rPr lang="de-DE" sz="2000" dirty="0">
                <a:solidFill>
                  <a:prstClr val="black"/>
                </a:solidFill>
              </a:rPr>
              <a:t>Das Einkommen Y wird auf den Konsum und das Sparen aufgeteilt (vgl. wieder die VGR und den Wirtschaftskreislauf!)</a:t>
            </a:r>
            <a:br>
              <a:rPr lang="en-US" sz="2000" dirty="0">
                <a:solidFill>
                  <a:prstClr val="black"/>
                </a:solidFill>
              </a:rPr>
            </a:br>
            <a:endParaRPr lang="de-DE" sz="2000" dirty="0"/>
          </a:p>
        </p:txBody>
      </p:sp>
      <p:sp>
        <p:nvSpPr>
          <p:cNvPr id="7" name="Textfeld 6"/>
          <p:cNvSpPr txBox="1"/>
          <p:nvPr/>
        </p:nvSpPr>
        <p:spPr>
          <a:xfrm>
            <a:off x="0" y="4441773"/>
            <a:ext cx="8689605"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Interpretation: Von 1000 zusätzlichen Euro an Einkommen </a:t>
            </a:r>
            <a:r>
              <a:rPr lang="de-DE" sz="2000">
                <a:solidFill>
                  <a:prstClr val="black"/>
                </a:solidFill>
              </a:rPr>
              <a:t>werden 890 </a:t>
            </a:r>
            <a:r>
              <a:rPr lang="de-DE" sz="2000" dirty="0">
                <a:solidFill>
                  <a:prstClr val="black"/>
                </a:solidFill>
              </a:rPr>
              <a:t>Euro direkt für den Konsum wieder ausgegeben!! (Erste Ableitung der Konsumfunktion!)</a:t>
            </a:r>
            <a:endParaRPr lang="de-DE" sz="2000" dirty="0"/>
          </a:p>
        </p:txBody>
      </p:sp>
      <p:sp>
        <p:nvSpPr>
          <p:cNvPr id="10" name="Textfeld 9"/>
          <p:cNvSpPr txBox="1"/>
          <p:nvPr/>
        </p:nvSpPr>
        <p:spPr>
          <a:xfrm>
            <a:off x="490819" y="1402955"/>
            <a:ext cx="10907552" cy="952158"/>
          </a:xfrm>
          <a:prstGeom prst="rect">
            <a:avLst/>
          </a:prstGeom>
          <a:noFill/>
        </p:spPr>
        <p:txBody>
          <a:bodyPr wrap="square" rtlCol="0">
            <a:noAutofit/>
          </a:bodyPr>
          <a:lstStyle/>
          <a:p>
            <a:pPr>
              <a:lnSpc>
                <a:spcPct val="120000"/>
              </a:lnSpc>
              <a:spcAft>
                <a:spcPts val="544"/>
              </a:spcAft>
            </a:pPr>
            <a:r>
              <a:rPr lang="en-US" sz="2000">
                <a:solidFill>
                  <a:prstClr val="black"/>
                </a:solidFill>
              </a:rPr>
              <a:t>Wie </a:t>
            </a:r>
            <a:r>
              <a:rPr lang="en-US" sz="2000" dirty="0" err="1">
                <a:solidFill>
                  <a:prstClr val="black"/>
                </a:solidFill>
              </a:rPr>
              <a:t>hoch</a:t>
            </a:r>
            <a:r>
              <a:rPr lang="en-US" sz="2000" dirty="0">
                <a:solidFill>
                  <a:prstClr val="black"/>
                </a:solidFill>
              </a:rPr>
              <a:t> </a:t>
            </a:r>
            <a:r>
              <a:rPr lang="en-US" sz="2000" dirty="0" err="1">
                <a:solidFill>
                  <a:prstClr val="black"/>
                </a:solidFill>
              </a:rPr>
              <a:t>ist</a:t>
            </a:r>
            <a:r>
              <a:rPr lang="en-US" sz="2000" dirty="0">
                <a:solidFill>
                  <a:prstClr val="black"/>
                </a:solidFill>
              </a:rPr>
              <a:t> </a:t>
            </a:r>
            <a:r>
              <a:rPr lang="en-US" sz="2000" dirty="0" err="1">
                <a:solidFill>
                  <a:prstClr val="black"/>
                </a:solidFill>
              </a:rPr>
              <a:t>dann</a:t>
            </a:r>
            <a:r>
              <a:rPr lang="en-US" sz="2000" dirty="0">
                <a:solidFill>
                  <a:prstClr val="black"/>
                </a:solidFill>
              </a:rPr>
              <a:t> die </a:t>
            </a:r>
            <a:r>
              <a:rPr lang="en-US" sz="2000" dirty="0" err="1">
                <a:solidFill>
                  <a:prstClr val="black"/>
                </a:solidFill>
              </a:rPr>
              <a:t>marginale</a:t>
            </a:r>
            <a:r>
              <a:rPr lang="en-US" sz="2000" dirty="0">
                <a:solidFill>
                  <a:prstClr val="black"/>
                </a:solidFill>
              </a:rPr>
              <a:t> </a:t>
            </a:r>
            <a:r>
              <a:rPr lang="en-US" sz="2000" dirty="0" err="1">
                <a:solidFill>
                  <a:prstClr val="black"/>
                </a:solidFill>
              </a:rPr>
              <a:t>Konsumquote</a:t>
            </a:r>
            <a:r>
              <a:rPr lang="en-US" sz="2000" dirty="0">
                <a:solidFill>
                  <a:prstClr val="black"/>
                </a:solidFill>
              </a:rPr>
              <a:t> c</a:t>
            </a:r>
            <a:r>
              <a:rPr lang="de-DE" sz="2000" baseline="-25000" dirty="0">
                <a:solidFill>
                  <a:srgbClr val="000000"/>
                </a:solidFill>
              </a:rPr>
              <a:t>y</a:t>
            </a:r>
            <a:r>
              <a:rPr lang="en-US" sz="2000" dirty="0">
                <a:solidFill>
                  <a:prstClr val="black"/>
                </a:solidFill>
              </a:rPr>
              <a:t>?</a:t>
            </a:r>
            <a:br>
              <a:rPr lang="en-US" sz="2000" dirty="0">
                <a:solidFill>
                  <a:prstClr val="black"/>
                </a:solidFill>
              </a:rPr>
            </a:br>
            <a:endParaRPr lang="de-DE" sz="2000" dirty="0"/>
          </a:p>
        </p:txBody>
      </p:sp>
      <p:sp>
        <p:nvSpPr>
          <p:cNvPr id="11" name="Rechteck 10">
            <a:extLst>
              <a:ext uri="{FF2B5EF4-FFF2-40B4-BE49-F238E27FC236}">
                <a16:creationId xmlns:a16="http://schemas.microsoft.com/office/drawing/2014/main" id="{E5F7ACC9-ED3E-4A81-88BD-EC678A2CB0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283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In der langen Frist werden alle Preise als vollkommen flexibel angenommen und insbesondere gleichen sich die Preiserwartungen den tatsächlichen Preisen an. Damit hängt das langfristige Angebot (natürliches Angebot </a:t>
            </a:r>
            <a:r>
              <a:rPr lang="de-DE" sz="2000" dirty="0" err="1">
                <a:latin typeface="Times New Roman" pitchFamily="18"/>
                <a:ea typeface="Droid Sans Fallback" pitchFamily="2"/>
                <a:cs typeface="Lohit Hindi" pitchFamily="2"/>
              </a:rPr>
              <a:t>Y</a:t>
            </a:r>
            <a:r>
              <a:rPr lang="de-DE" sz="2000" baseline="-25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vornehmlich von der Ausstattung mit </a:t>
            </a:r>
            <a:r>
              <a:rPr lang="de-DE" sz="2000" u="sng" dirty="0">
                <a:latin typeface="Times New Roman" pitchFamily="18"/>
                <a:ea typeface="Droid Sans Fallback" pitchFamily="2"/>
                <a:cs typeface="Lohit Hindi" pitchFamily="2"/>
              </a:rPr>
              <a:t>Produktionsfaktoren und den Rahmenbedingungen der Volkswirtschaft und der Technologie ab und </a:t>
            </a:r>
            <a:r>
              <a:rPr lang="de-DE" sz="2000" dirty="0">
                <a:latin typeface="Times New Roman" pitchFamily="18"/>
                <a:ea typeface="Droid Sans Fallback" pitchFamily="2"/>
                <a:cs typeface="Lohit Hindi" pitchFamily="2"/>
              </a:rPr>
              <a:t>ist damit vollkommen preisunelastisch und damit senkrecht.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2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expansiven 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Fiskalpolitik 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956297" y="4145699"/>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43282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Geldpolitik </a:t>
            </a:r>
            <a:r>
              <a:rPr lang="de-DE" dirty="0">
                <a:latin typeface="Arial" pitchFamily="18"/>
                <a:ea typeface="Droid Sans Fallback" pitchFamily="2"/>
                <a:cs typeface="Lohit Hindi" pitchFamily="2"/>
              </a:rPr>
              <a:t>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10736" y="4222100"/>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7595190" cy="965442"/>
          </a:xfrm>
          <a:prstGeom prst="rect">
            <a:avLst/>
          </a:prstGeom>
          <a:noFill/>
          <a:ln>
            <a:noFill/>
          </a:ln>
        </p:spPr>
        <p:txBody>
          <a:bodyPr vert="horz" wrap="none" lIns="81646" tIns="40823" rIns="81646" bIns="40823" anchorCtr="0" compatLnSpc="0">
            <a:spAutoFit/>
          </a:bodyPr>
          <a:lstStyle/>
          <a:p>
            <a:pPr hangingPunct="0"/>
            <a:r>
              <a:rPr lang="de-DE" sz="2722" dirty="0">
                <a:latin typeface="Arial" pitchFamily="18"/>
                <a:ea typeface="Droid Sans Fallback" pitchFamily="2"/>
                <a:cs typeface="Lohit Hindi" pitchFamily="2"/>
              </a:rPr>
              <a:t>Zusammenfassung AS-AD-Modell/IS-LM-Modell</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kurzen bis mittleren 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wird.  </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grpSp>
        <p:nvGrpSpPr>
          <p:cNvPr id="7" name="Group 23"/>
          <p:cNvGrpSpPr/>
          <p:nvPr/>
        </p:nvGrpSpPr>
        <p:grpSpPr>
          <a:xfrm>
            <a:off x="3515452" y="549060"/>
            <a:ext cx="4115434" cy="4180758"/>
            <a:chOff x="1187624" y="908720"/>
            <a:chExt cx="4536504" cy="4608512"/>
          </a:xfrm>
        </p:grpSpPr>
        <p:cxnSp>
          <p:nvCxnSpPr>
            <p:cNvPr id="8" name="Straight Arrow Connector 6"/>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27"/>
          <p:cNvCxnSpPr/>
          <p:nvPr/>
        </p:nvCxnSpPr>
        <p:spPr>
          <a:xfrm flipV="1">
            <a:off x="3515452" y="810358"/>
            <a:ext cx="3984785" cy="2678298"/>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 name="Right Brace 28"/>
          <p:cNvSpPr/>
          <p:nvPr/>
        </p:nvSpPr>
        <p:spPr>
          <a:xfrm flipH="1">
            <a:off x="2969358" y="3488656"/>
            <a:ext cx="539830" cy="1175838"/>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2" name="TextBox 29"/>
          <p:cNvSpPr txBox="1"/>
          <p:nvPr/>
        </p:nvSpPr>
        <p:spPr>
          <a:xfrm>
            <a:off x="18037" y="3918212"/>
            <a:ext cx="2778325"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Autonomer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a:t>
            </a:r>
            <a:r>
              <a:rPr lang="de-DE" sz="1600" dirty="0">
                <a:solidFill>
                  <a:srgbClr val="000000"/>
                </a:solidFill>
              </a:rPr>
              <a:t>C</a:t>
            </a:r>
            <a:r>
              <a:rPr lang="de-DE" sz="1600" baseline="-25000" dirty="0">
                <a:solidFill>
                  <a:srgbClr val="000000"/>
                </a:solidFill>
              </a:rPr>
              <a:t>0 </a:t>
            </a:r>
            <a:r>
              <a:rPr lang="en-US" sz="1633" dirty="0">
                <a:latin typeface="Arial" panose="020B0604020202020204" pitchFamily="34" charset="0"/>
                <a:cs typeface="Arial" panose="020B0604020202020204" pitchFamily="34" charset="0"/>
              </a:rPr>
              <a:t>=100</a:t>
            </a:r>
          </a:p>
        </p:txBody>
      </p:sp>
      <p:sp>
        <p:nvSpPr>
          <p:cNvPr id="13" name="TextBox 30"/>
          <p:cNvSpPr txBox="1"/>
          <p:nvPr/>
        </p:nvSpPr>
        <p:spPr>
          <a:xfrm>
            <a:off x="6555887" y="4852038"/>
            <a:ext cx="159530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(y)</a:t>
            </a:r>
          </a:p>
        </p:txBody>
      </p:sp>
      <p:sp>
        <p:nvSpPr>
          <p:cNvPr id="14" name="TextBox 31"/>
          <p:cNvSpPr txBox="1"/>
          <p:nvPr/>
        </p:nvSpPr>
        <p:spPr>
          <a:xfrm>
            <a:off x="1915242" y="549060"/>
            <a:ext cx="1502460"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p>
        </p:txBody>
      </p:sp>
      <p:cxnSp>
        <p:nvCxnSpPr>
          <p:cNvPr id="15" name="Straight Arrow Connector 33"/>
          <p:cNvCxnSpPr/>
          <p:nvPr/>
        </p:nvCxnSpPr>
        <p:spPr>
          <a:xfrm>
            <a:off x="4560642" y="2835412"/>
            <a:ext cx="130648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35"/>
          <p:cNvCxnSpPr/>
          <p:nvPr/>
        </p:nvCxnSpPr>
        <p:spPr>
          <a:xfrm flipV="1">
            <a:off x="5842372" y="1986196"/>
            <a:ext cx="0" cy="8492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36"/>
          <p:cNvSpPr txBox="1"/>
          <p:nvPr/>
        </p:nvSpPr>
        <p:spPr>
          <a:xfrm>
            <a:off x="5841333" y="2215620"/>
            <a:ext cx="3585149" cy="594906"/>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+ 0,890€ </a:t>
            </a:r>
            <a:r>
              <a:rPr lang="en-US" sz="1633" dirty="0" err="1">
                <a:latin typeface="Arial" panose="020B0604020202020204" pitchFamily="34" charset="0"/>
                <a:cs typeface="Arial" panose="020B0604020202020204" pitchFamily="34" charset="0"/>
              </a:rPr>
              <a:t>Konsum</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entspricht</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einer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Ersparnis</a:t>
            </a:r>
            <a:r>
              <a:rPr lang="en-US" sz="1633" dirty="0">
                <a:latin typeface="Arial" panose="020B0604020202020204" pitchFamily="34" charset="0"/>
                <a:cs typeface="Arial" panose="020B0604020202020204" pitchFamily="34" charset="0"/>
              </a:rPr>
              <a:t> </a:t>
            </a:r>
            <a:r>
              <a:rPr lang="en-US" sz="1633">
                <a:latin typeface="Arial" panose="020B0604020202020204" pitchFamily="34" charset="0"/>
                <a:cs typeface="Arial" panose="020B0604020202020204" pitchFamily="34" charset="0"/>
              </a:rPr>
              <a:t>von 0,11€</a:t>
            </a:r>
            <a:endParaRPr lang="en-US" sz="1633" dirty="0">
              <a:latin typeface="Arial" panose="020B0604020202020204" pitchFamily="34" charset="0"/>
              <a:cs typeface="Arial" panose="020B0604020202020204" pitchFamily="34" charset="0"/>
            </a:endParaRPr>
          </a:p>
        </p:txBody>
      </p:sp>
      <p:sp>
        <p:nvSpPr>
          <p:cNvPr id="18" name="TextBox 37"/>
          <p:cNvSpPr txBox="1"/>
          <p:nvPr/>
        </p:nvSpPr>
        <p:spPr>
          <a:xfrm>
            <a:off x="4400910" y="2966061"/>
            <a:ext cx="2315436" cy="343620"/>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+ 1€ </a:t>
            </a:r>
            <a:r>
              <a:rPr lang="en-US" sz="1633" dirty="0" err="1">
                <a:latin typeface="Arial" panose="020B0604020202020204" pitchFamily="34" charset="0"/>
                <a:cs typeface="Arial" panose="020B0604020202020204" pitchFamily="34" charset="0"/>
              </a:rPr>
              <a:t>Einkommen</a:t>
            </a:r>
            <a:endParaRPr lang="en-US" sz="1633" dirty="0">
              <a:latin typeface="Arial" panose="020B0604020202020204" pitchFamily="34" charset="0"/>
              <a:cs typeface="Arial" panose="020B0604020202020204" pitchFamily="34" charset="0"/>
            </a:endParaRPr>
          </a:p>
        </p:txBody>
      </p:sp>
      <p:sp>
        <p:nvSpPr>
          <p:cNvPr id="3" name="Textfeld 2"/>
          <p:cNvSpPr txBox="1"/>
          <p:nvPr/>
        </p:nvSpPr>
        <p:spPr>
          <a:xfrm>
            <a:off x="7506501" y="507899"/>
            <a:ext cx="2375971" cy="369332"/>
          </a:xfrm>
          <a:prstGeom prst="rect">
            <a:avLst/>
          </a:prstGeom>
          <a:noFill/>
        </p:spPr>
        <p:txBody>
          <a:bodyPr wrap="none" rtlCol="0">
            <a:spAutoFit/>
          </a:bodyPr>
          <a:lstStyle/>
          <a:p>
            <a:r>
              <a:rPr lang="de-DE" sz="1633" dirty="0"/>
              <a:t>C(y)=</a:t>
            </a:r>
            <a:r>
              <a:rPr lang="de-DE" dirty="0">
                <a:solidFill>
                  <a:srgbClr val="000000"/>
                </a:solidFill>
              </a:rPr>
              <a:t> 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a:t>
            </a:r>
            <a:r>
              <a:rPr lang="de-DE">
                <a:solidFill>
                  <a:srgbClr val="000000"/>
                </a:solidFill>
              </a:rPr>
              <a:t>=100+0,89Y</a:t>
            </a:r>
            <a:endParaRPr lang="de-DE" sz="1633" dirty="0"/>
          </a:p>
        </p:txBody>
      </p:sp>
      <p:sp>
        <p:nvSpPr>
          <p:cNvPr id="20" name="Rechteck 19">
            <a:extLst>
              <a:ext uri="{FF2B5EF4-FFF2-40B4-BE49-F238E27FC236}">
                <a16:creationId xmlns:a16="http://schemas.microsoft.com/office/drawing/2014/main" id="{3AA9EF4D-D393-497D-9B25-FE8AE1F44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403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7" grpId="0"/>
      <p:bldP spid="1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209171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 name="TextBox 13"/>
          <p:cNvSpPr txBox="1"/>
          <p:nvPr/>
        </p:nvSpPr>
        <p:spPr>
          <a:xfrm>
            <a:off x="5326384" y="5650112"/>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52393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34906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455043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10"/>
          <p:cNvCxnSpPr/>
          <p:nvPr/>
        </p:nvCxnSpPr>
        <p:spPr>
          <a:xfrm flipV="1">
            <a:off x="4550439" y="1804240"/>
            <a:ext cx="5291272" cy="195973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1" name="TextBox 13"/>
          <p:cNvSpPr txBox="1"/>
          <p:nvPr/>
        </p:nvSpPr>
        <p:spPr>
          <a:xfrm>
            <a:off x="7621818" y="5628340"/>
            <a:ext cx="1031051" cy="246221"/>
          </a:xfrm>
          <a:prstGeom prst="rect">
            <a:avLst/>
          </a:prstGeom>
          <a:noFill/>
        </p:spPr>
        <p:txBody>
          <a:bodyPr wrap="none" rtlCol="0">
            <a:spAutoFit/>
          </a:bodyPr>
          <a:lstStyle/>
          <a:p>
            <a:r>
              <a:rPr lang="en-US" sz="1000" dirty="0" err="1">
                <a:latin typeface="Arial" panose="020B0604020202020204" pitchFamily="34" charset="0"/>
                <a:cs typeface="Arial" panose="020B0604020202020204" pitchFamily="34" charset="0"/>
              </a:rPr>
              <a:t>Einkommen</a:t>
            </a:r>
            <a:r>
              <a:rPr lang="en-US" sz="1000" dirty="0">
                <a:latin typeface="Arial" panose="020B0604020202020204" pitchFamily="34" charset="0"/>
                <a:cs typeface="Arial" panose="020B0604020202020204" pitchFamily="34" charset="0"/>
              </a:rPr>
              <a:t>(</a:t>
            </a:r>
            <a:r>
              <a:rPr lang="en-US" sz="1000" i="1" dirty="0">
                <a:latin typeface="Arial" panose="020B0604020202020204" pitchFamily="34" charset="0"/>
                <a:cs typeface="Arial" panose="020B0604020202020204" pitchFamily="34" charset="0"/>
              </a:rPr>
              <a:t>Y</a:t>
            </a:r>
            <a:r>
              <a:rPr lang="en-US" sz="1000" dirty="0">
                <a:latin typeface="Arial" panose="020B0604020202020204" pitchFamily="34" charset="0"/>
                <a:cs typeface="Arial" panose="020B0604020202020204" pitchFamily="34" charset="0"/>
              </a:rPr>
              <a:t>)</a:t>
            </a:r>
          </a:p>
        </p:txBody>
      </p:sp>
      <p:sp>
        <p:nvSpPr>
          <p:cNvPr id="12" name="TextBox 14"/>
          <p:cNvSpPr txBox="1"/>
          <p:nvPr/>
        </p:nvSpPr>
        <p:spPr>
          <a:xfrm>
            <a:off x="298265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cxnSp>
        <p:nvCxnSpPr>
          <p:cNvPr id="13" name="Straight Connector 23"/>
          <p:cNvCxnSpPr/>
          <p:nvPr/>
        </p:nvCxnSpPr>
        <p:spPr>
          <a:xfrm flipV="1">
            <a:off x="4550439"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5" name="Right Brace 27"/>
          <p:cNvSpPr/>
          <p:nvPr/>
        </p:nvSpPr>
        <p:spPr>
          <a:xfrm>
            <a:off x="7580785" y="2709583"/>
            <a:ext cx="522595" cy="1235582"/>
          </a:xfrm>
          <a:prstGeom prst="rightBrace">
            <a:avLst>
              <a:gd name="adj1" fmla="val 8333"/>
              <a:gd name="adj2" fmla="val 20842"/>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7" name="TextBox 31"/>
          <p:cNvSpPr txBox="1"/>
          <p:nvPr/>
        </p:nvSpPr>
        <p:spPr>
          <a:xfrm>
            <a:off x="8835946" y="3690297"/>
            <a:ext cx="2093843"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a:t>
            </a:r>
            <a:endParaRPr lang="en-US" sz="1633" dirty="0">
              <a:latin typeface="Arial" panose="020B0604020202020204" pitchFamily="34" charset="0"/>
              <a:cs typeface="Arial" panose="020B0604020202020204" pitchFamily="34" charset="0"/>
            </a:endParaRPr>
          </a:p>
        </p:txBody>
      </p:sp>
      <p:sp>
        <p:nvSpPr>
          <p:cNvPr id="18" name="TextBox 32"/>
          <p:cNvSpPr txBox="1"/>
          <p:nvPr/>
        </p:nvSpPr>
        <p:spPr>
          <a:xfrm>
            <a:off x="8150864" y="2549962"/>
            <a:ext cx="1922321"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Innvestitionen</a:t>
            </a:r>
            <a:r>
              <a:rPr lang="en-US" sz="1633" dirty="0">
                <a:latin typeface="Arial" panose="020B0604020202020204" pitchFamily="34" charset="0"/>
                <a:cs typeface="Arial" panose="020B0604020202020204" pitchFamily="34" charset="0"/>
              </a:rPr>
              <a:t> I +</a:t>
            </a:r>
          </a:p>
          <a:p>
            <a:r>
              <a:rPr lang="en-US" sz="1633" dirty="0" err="1">
                <a:latin typeface="Arial" panose="020B0604020202020204" pitchFamily="34" charset="0"/>
                <a:cs typeface="Arial" panose="020B0604020202020204" pitchFamily="34" charset="0"/>
              </a:rPr>
              <a:t>Staatsausgaben</a:t>
            </a:r>
            <a:r>
              <a:rPr lang="en-US" sz="1633" dirty="0">
                <a:latin typeface="Arial" panose="020B0604020202020204" pitchFamily="34" charset="0"/>
                <a:cs typeface="Arial" panose="020B0604020202020204" pitchFamily="34" charset="0"/>
              </a:rPr>
              <a:t> G</a:t>
            </a:r>
          </a:p>
        </p:txBody>
      </p:sp>
      <p:cxnSp>
        <p:nvCxnSpPr>
          <p:cNvPr id="19" name="Straight Arrow Connector 33"/>
          <p:cNvCxnSpPr/>
          <p:nvPr/>
        </p:nvCxnSpPr>
        <p:spPr>
          <a:xfrm flipH="1" flipV="1">
            <a:off x="9449765" y="3380454"/>
            <a:ext cx="653244" cy="2528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35"/>
          <p:cNvSpPr txBox="1"/>
          <p:nvPr/>
        </p:nvSpPr>
        <p:spPr>
          <a:xfrm>
            <a:off x="8450785" y="177459"/>
            <a:ext cx="2545890"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p>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r>
              <a:rPr lang="de-DE" dirty="0">
                <a:solidFill>
                  <a:srgbClr val="000000"/>
                </a:solidFill>
              </a:rPr>
              <a:t>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Y+I+G</a:t>
            </a:r>
            <a:endParaRPr lang="en-US" sz="2000" dirty="0">
              <a:latin typeface="Arial" panose="020B0604020202020204" pitchFamily="34" charset="0"/>
              <a:cs typeface="Arial" panose="020B0604020202020204" pitchFamily="34" charset="0"/>
            </a:endParaRPr>
          </a:p>
        </p:txBody>
      </p:sp>
      <p:cxnSp>
        <p:nvCxnSpPr>
          <p:cNvPr id="21" name="Straight Arrow Connector 37"/>
          <p:cNvCxnSpPr>
            <a:stCxn id="20" idx="2"/>
          </p:cNvCxnSpPr>
          <p:nvPr/>
        </p:nvCxnSpPr>
        <p:spPr>
          <a:xfrm flipH="1">
            <a:off x="9329543" y="798078"/>
            <a:ext cx="394187" cy="1113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266011" y="4033917"/>
            <a:ext cx="1694310" cy="846194"/>
          </a:xfrm>
          <a:prstGeom prst="rect">
            <a:avLst/>
          </a:prstGeom>
          <a:noFill/>
        </p:spPr>
        <p:txBody>
          <a:bodyPr wrap="none" rtlCol="0">
            <a:spAutoFit/>
          </a:bodyPr>
          <a:lstStyle/>
          <a:p>
            <a:pPr algn="r"/>
            <a:r>
              <a:rPr lang="de-DE" sz="1633" dirty="0"/>
              <a:t>Investitionen I</a:t>
            </a:r>
          </a:p>
          <a:p>
            <a:pPr algn="ctr"/>
            <a:r>
              <a:rPr lang="de-DE" sz="1633" dirty="0"/>
              <a:t>+</a:t>
            </a:r>
          </a:p>
          <a:p>
            <a:pPr algn="r"/>
            <a:r>
              <a:rPr lang="de-DE" sz="1633" dirty="0"/>
              <a:t>Staatsausgaben G</a:t>
            </a:r>
          </a:p>
        </p:txBody>
      </p:sp>
      <p:cxnSp>
        <p:nvCxnSpPr>
          <p:cNvPr id="24" name="Straight Connector 30"/>
          <p:cNvCxnSpPr/>
          <p:nvPr/>
        </p:nvCxnSpPr>
        <p:spPr>
          <a:xfrm flipV="1">
            <a:off x="4576695" y="3110727"/>
            <a:ext cx="5291272" cy="1959731"/>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6766" y="6358804"/>
            <a:ext cx="8519512" cy="371512"/>
          </a:xfrm>
          <a:prstGeom prst="rect">
            <a:avLst/>
          </a:prstGeom>
          <a:noFill/>
          <a:ln>
            <a:solidFill>
              <a:schemeClr val="tx1"/>
            </a:solidFill>
          </a:ln>
        </p:spPr>
        <p:txBody>
          <a:bodyPr wrap="none" rtlCol="0">
            <a:spAutoFit/>
          </a:bodyPr>
          <a:lstStyle/>
          <a:p>
            <a:pPr marL="0" lvl="1"/>
            <a:r>
              <a:rPr lang="en-US" sz="1814" b="1" u="sng"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sz="1700" b="1" u="sng"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1700" b="1" u="sng"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de-DE" sz="1700" dirty="0">
                <a:solidFill>
                  <a:srgbClr val="000000"/>
                </a:solidFill>
              </a:rPr>
              <a:t>Y</a:t>
            </a:r>
            <a:r>
              <a:rPr lang="de-DE" sz="1700" baseline="30000" dirty="0">
                <a:solidFill>
                  <a:srgbClr val="000000"/>
                </a:solidFill>
              </a:rPr>
              <a:t>D</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(Y) = </a:t>
            </a:r>
            <a:r>
              <a:rPr lang="en-US" sz="1700" b="1"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(Y) = </a:t>
            </a:r>
            <a:r>
              <a:rPr lang="de-DE" sz="1700" b="1" dirty="0">
                <a:solidFill>
                  <a:prstClr val="black"/>
                </a:solidFill>
                <a:latin typeface="Arial" panose="020B0604020202020204" pitchFamily="34" charset="0"/>
                <a:cs typeface="Arial" panose="020B0604020202020204" pitchFamily="34" charset="0"/>
              </a:rPr>
              <a:t>Y</a:t>
            </a:r>
            <a:r>
              <a:rPr lang="de-DE" sz="1700" b="1" baseline="30000" dirty="0">
                <a:solidFill>
                  <a:prstClr val="black"/>
                </a:solidFill>
                <a:latin typeface="Arial" panose="020B0604020202020204" pitchFamily="34" charset="0"/>
                <a:cs typeface="Arial" panose="020B0604020202020204" pitchFamily="34" charset="0"/>
              </a:rPr>
              <a:t>*</a:t>
            </a:r>
            <a:endParaRPr lang="en-US" sz="1700" b="1" baseline="300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7" name="Textfeld 26"/>
          <p:cNvSpPr txBox="1"/>
          <p:nvPr/>
        </p:nvSpPr>
        <p:spPr>
          <a:xfrm>
            <a:off x="8496156" y="119954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22" name="Right Brace 28"/>
          <p:cNvSpPr/>
          <p:nvPr/>
        </p:nvSpPr>
        <p:spPr>
          <a:xfrm flipH="1">
            <a:off x="3968866" y="5070458"/>
            <a:ext cx="539830" cy="419391"/>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8" name="Textfeld 27"/>
          <p:cNvSpPr txBox="1"/>
          <p:nvPr/>
        </p:nvSpPr>
        <p:spPr>
          <a:xfrm>
            <a:off x="1952807" y="5070458"/>
            <a:ext cx="2145716" cy="369332"/>
          </a:xfrm>
          <a:prstGeom prst="rect">
            <a:avLst/>
          </a:prstGeom>
          <a:noFill/>
        </p:spPr>
        <p:txBody>
          <a:bodyPr wrap="none" rtlCol="0">
            <a:spAutoFit/>
          </a:bodyPr>
          <a:lstStyle/>
          <a:p>
            <a:r>
              <a:rPr lang="de-DE" sz="1633" dirty="0"/>
              <a:t>Autonomer Konsum </a:t>
            </a:r>
            <a:r>
              <a:rPr lang="de-DE" dirty="0">
                <a:solidFill>
                  <a:srgbClr val="000000"/>
                </a:solidFill>
              </a:rPr>
              <a:t>C</a:t>
            </a:r>
            <a:r>
              <a:rPr lang="de-DE" baseline="-25000" dirty="0">
                <a:solidFill>
                  <a:srgbClr val="000000"/>
                </a:solidFill>
              </a:rPr>
              <a:t>0</a:t>
            </a:r>
            <a:endParaRPr lang="de-DE" sz="1633" dirty="0"/>
          </a:p>
        </p:txBody>
      </p:sp>
      <p:sp>
        <p:nvSpPr>
          <p:cNvPr id="29" name="Right Brace 28"/>
          <p:cNvSpPr/>
          <p:nvPr/>
        </p:nvSpPr>
        <p:spPr>
          <a:xfrm flipH="1">
            <a:off x="3968122" y="3763971"/>
            <a:ext cx="539830" cy="125840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0" name="Right Brace 28"/>
          <p:cNvSpPr/>
          <p:nvPr/>
        </p:nvSpPr>
        <p:spPr>
          <a:xfrm flipH="1">
            <a:off x="1736086" y="3885891"/>
            <a:ext cx="539830" cy="1745342"/>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1" name="Textfeld 30"/>
          <p:cNvSpPr txBox="1"/>
          <p:nvPr/>
        </p:nvSpPr>
        <p:spPr>
          <a:xfrm>
            <a:off x="7690" y="4184043"/>
            <a:ext cx="2065924" cy="1152232"/>
          </a:xfrm>
          <a:prstGeom prst="rect">
            <a:avLst/>
          </a:prstGeom>
          <a:noFill/>
        </p:spPr>
        <p:txBody>
          <a:bodyPr wrap="square" rtlCol="0">
            <a:noAutofit/>
          </a:bodyPr>
          <a:lstStyle/>
          <a:p>
            <a:r>
              <a:rPr lang="de-DE" sz="1633" dirty="0"/>
              <a:t>Vom Einkommen</a:t>
            </a:r>
          </a:p>
          <a:p>
            <a:r>
              <a:rPr lang="de-DE" sz="1633" dirty="0"/>
              <a:t>unabhängiger Teil der </a:t>
            </a:r>
            <a:r>
              <a:rPr lang="de-DE" sz="1633" dirty="0" err="1"/>
              <a:t>gesamtwirtschaft</a:t>
            </a:r>
            <a:r>
              <a:rPr lang="de-DE" sz="1633" dirty="0"/>
              <a:t>- </a:t>
            </a:r>
            <a:r>
              <a:rPr lang="de-DE" sz="1633" dirty="0" err="1"/>
              <a:t>lichen</a:t>
            </a:r>
            <a:r>
              <a:rPr lang="de-DE" sz="1633" dirty="0"/>
              <a:t> Nachfrage</a:t>
            </a:r>
          </a:p>
        </p:txBody>
      </p:sp>
      <p:cxnSp>
        <p:nvCxnSpPr>
          <p:cNvPr id="32" name="Straight Connector 30"/>
          <p:cNvCxnSpPr/>
          <p:nvPr/>
        </p:nvCxnSpPr>
        <p:spPr>
          <a:xfrm flipV="1">
            <a:off x="7516290" y="2693443"/>
            <a:ext cx="6643" cy="2899609"/>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0"/>
          <p:cNvCxnSpPr/>
          <p:nvPr/>
        </p:nvCxnSpPr>
        <p:spPr>
          <a:xfrm flipV="1">
            <a:off x="4576694" y="2659129"/>
            <a:ext cx="2939596" cy="34314"/>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3569335" y="2508777"/>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8" name="Textfeld 37"/>
          <p:cNvSpPr txBox="1"/>
          <p:nvPr/>
        </p:nvSpPr>
        <p:spPr>
          <a:xfrm>
            <a:off x="6827681" y="5625944"/>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9" name="TextBox 35"/>
          <p:cNvSpPr txBox="1"/>
          <p:nvPr/>
        </p:nvSpPr>
        <p:spPr>
          <a:xfrm>
            <a:off x="4639792" y="768461"/>
            <a:ext cx="3696653" cy="1574726"/>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45°-Linie: Ort aller Punkte bei denen</a:t>
            </a:r>
          </a:p>
          <a:p>
            <a:r>
              <a:rPr lang="de-DE" sz="2000" dirty="0">
                <a:solidFill>
                  <a:srgbClr val="000000"/>
                </a:solidFill>
              </a:rPr>
              <a:t>Y</a:t>
            </a:r>
            <a:r>
              <a:rPr lang="de-DE" sz="2000" baseline="30000" dirty="0">
                <a:solidFill>
                  <a:srgbClr val="000000"/>
                </a:solidFill>
              </a:rPr>
              <a:t>D</a:t>
            </a:r>
            <a:r>
              <a:rPr lang="de-DE" sz="2000" dirty="0"/>
              <a:t>=Y gilt → Alle möglichen</a:t>
            </a:r>
          </a:p>
          <a:p>
            <a:r>
              <a:rPr lang="de-DE" sz="2000" dirty="0"/>
              <a:t>	     Gleichgewichtspunkte</a:t>
            </a:r>
          </a:p>
          <a:p>
            <a:r>
              <a:rPr lang="de-DE" sz="2000" dirty="0"/>
              <a:t>Gerade durch den Ursprung</a:t>
            </a:r>
          </a:p>
          <a:p>
            <a:r>
              <a:rPr lang="de-DE" sz="2000" dirty="0"/>
              <a:t>Mit Steigung eins</a:t>
            </a:r>
          </a:p>
        </p:txBody>
      </p:sp>
      <p:cxnSp>
        <p:nvCxnSpPr>
          <p:cNvPr id="40" name="Straight Arrow Connector 37"/>
          <p:cNvCxnSpPr/>
          <p:nvPr/>
        </p:nvCxnSpPr>
        <p:spPr>
          <a:xfrm>
            <a:off x="7340463" y="1688024"/>
            <a:ext cx="855278" cy="2448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reihandform 42"/>
          <p:cNvSpPr/>
          <p:nvPr/>
        </p:nvSpPr>
        <p:spPr>
          <a:xfrm>
            <a:off x="5089402" y="5090615"/>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4783869" y="5211338"/>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sp>
        <p:nvSpPr>
          <p:cNvPr id="46" name="TextBox 14"/>
          <p:cNvSpPr txBox="1"/>
          <p:nvPr/>
        </p:nvSpPr>
        <p:spPr>
          <a:xfrm>
            <a:off x="-2258" y="2155093"/>
            <a:ext cx="4615366" cy="307777"/>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Schnittpunkt zwischen 45°-Linie und Nachfragefunktion</a:t>
            </a:r>
            <a:r>
              <a:rPr lang="en-US" sz="1400" dirty="0">
                <a:latin typeface="Arial" panose="020B0604020202020204" pitchFamily="34" charset="0"/>
                <a:cs typeface="Arial" panose="020B0604020202020204" pitchFamily="34" charset="0"/>
              </a:rPr>
              <a:t> </a:t>
            </a:r>
          </a:p>
        </p:txBody>
      </p:sp>
      <p:sp>
        <p:nvSpPr>
          <p:cNvPr id="47" name="TextBox 14"/>
          <p:cNvSpPr txBox="1"/>
          <p:nvPr/>
        </p:nvSpPr>
        <p:spPr>
          <a:xfrm>
            <a:off x="3408277" y="5873938"/>
            <a:ext cx="4615366" cy="307777"/>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Schnittpunkt zwischen 45°-Linie und Nachfragefunktion</a:t>
            </a:r>
            <a:r>
              <a:rPr lang="en-US" sz="1400" dirty="0">
                <a:latin typeface="Arial" panose="020B0604020202020204" pitchFamily="34" charset="0"/>
                <a:cs typeface="Arial" panose="020B0604020202020204" pitchFamily="34" charset="0"/>
              </a:rPr>
              <a:t> </a:t>
            </a: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214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p:bldP spid="20" grpId="0"/>
      <p:bldP spid="23" grpId="0"/>
      <p:bldP spid="25" grpId="0" animBg="1"/>
      <p:bldP spid="27" grpId="0"/>
      <p:bldP spid="22" grpId="0" animBg="1"/>
      <p:bldP spid="28" grpId="0"/>
      <p:bldP spid="29" grpId="0" animBg="1"/>
      <p:bldP spid="30" grpId="0" animBg="1"/>
      <p:bldP spid="31" grpId="0"/>
      <p:bldP spid="37" grpId="0"/>
      <p:bldP spid="38" grpId="0"/>
      <p:bldP spid="39" grpId="0"/>
      <p:bldP spid="43" grpId="0" animBg="1"/>
      <p:bldP spid="44" grpId="0"/>
      <p:bldP spid="46" grpId="0"/>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471790" y="1483414"/>
            <a:ext cx="6999223" cy="4146761"/>
            <a:chOff x="1187624" y="908720"/>
            <a:chExt cx="4536504" cy="4608512"/>
          </a:xfrm>
        </p:grpSpPr>
        <p:cxnSp>
          <p:nvCxnSpPr>
            <p:cNvPr id="9"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1471791" y="1875360"/>
            <a:ext cx="5291272" cy="1959731"/>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33448" y="5712498"/>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3" name="TextBox 14"/>
          <p:cNvSpPr txBox="1"/>
          <p:nvPr/>
        </p:nvSpPr>
        <p:spPr>
          <a:xfrm>
            <a:off x="-31407" y="1136119"/>
            <a:ext cx="1697901"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cxnSp>
        <p:nvCxnSpPr>
          <p:cNvPr id="14" name="Straight Connector 23"/>
          <p:cNvCxnSpPr/>
          <p:nvPr/>
        </p:nvCxnSpPr>
        <p:spPr>
          <a:xfrm flipV="1">
            <a:off x="1471790" y="1156792"/>
            <a:ext cx="4572705" cy="450738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TextBox 31"/>
          <p:cNvSpPr txBox="1"/>
          <p:nvPr/>
        </p:nvSpPr>
        <p:spPr>
          <a:xfrm>
            <a:off x="2716756" y="886385"/>
            <a:ext cx="2682530" cy="369332"/>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Gleichgewicht</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i="1" dirty="0">
                <a:latin typeface="Arial" panose="020B0604020202020204" pitchFamily="34" charset="0"/>
                <a:cs typeface="Arial" panose="020B0604020202020204" pitchFamily="34" charset="0"/>
              </a:rPr>
              <a:t>=Y=</a:t>
            </a:r>
            <a:r>
              <a:rPr lang="de-DE" sz="1600" dirty="0">
                <a:solidFill>
                  <a:srgbClr val="000000"/>
                </a:solidFill>
              </a:rPr>
              <a:t>Y</a:t>
            </a:r>
            <a:r>
              <a:rPr lang="de-DE" sz="1600" baseline="30000" dirty="0">
                <a:solidFill>
                  <a:srgbClr val="000000"/>
                </a:solidFill>
              </a:rPr>
              <a:t>*</a:t>
            </a:r>
            <a:endParaRPr lang="de-DE" sz="1600" dirty="0"/>
          </a:p>
        </p:txBody>
      </p:sp>
      <p:sp>
        <p:nvSpPr>
          <p:cNvPr id="17" name="TextBox 35"/>
          <p:cNvSpPr txBox="1"/>
          <p:nvPr/>
        </p:nvSpPr>
        <p:spPr>
          <a:xfrm>
            <a:off x="7721564" y="2164443"/>
            <a:ext cx="2683748" cy="369332"/>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 = </a:t>
            </a:r>
            <a:r>
              <a:rPr lang="en-US" sz="1633" dirty="0" err="1">
                <a:latin typeface="Arial" panose="020B0604020202020204" pitchFamily="34" charset="0"/>
                <a:cs typeface="Arial" panose="020B0604020202020204" pitchFamily="34" charset="0"/>
              </a:rPr>
              <a:t>Nachfrage</a:t>
            </a:r>
            <a:endParaRPr lang="en-US" sz="1633" dirty="0">
              <a:latin typeface="Arial" panose="020B0604020202020204" pitchFamily="34" charset="0"/>
              <a:cs typeface="Arial" panose="020B0604020202020204" pitchFamily="34" charset="0"/>
            </a:endParaRPr>
          </a:p>
        </p:txBody>
      </p:sp>
      <p:cxnSp>
        <p:nvCxnSpPr>
          <p:cNvPr id="18" name="Straight Arrow Connector 37"/>
          <p:cNvCxnSpPr/>
          <p:nvPr/>
        </p:nvCxnSpPr>
        <p:spPr>
          <a:xfrm flipH="1" flipV="1">
            <a:off x="6561822" y="2050388"/>
            <a:ext cx="1173617" cy="2720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1"/>
              <p:cNvSpPr txBox="1"/>
              <p:nvPr/>
            </p:nvSpPr>
            <p:spPr>
              <a:xfrm>
                <a:off x="2040455" y="5722139"/>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20" name="TextBox 11"/>
              <p:cNvSpPr txBox="1">
                <a:spLocks noRot="1" noChangeAspect="1" noMove="1" noResize="1" noEditPoints="1" noAdjustHandles="1" noChangeArrowheads="1" noChangeShapeType="1" noTextEdit="1"/>
              </p:cNvSpPr>
              <p:nvPr/>
            </p:nvSpPr>
            <p:spPr>
              <a:xfrm>
                <a:off x="2040455" y="5722139"/>
                <a:ext cx="421910" cy="343620"/>
              </a:xfrm>
              <a:prstGeom prst="rect">
                <a:avLst/>
              </a:prstGeom>
              <a:blipFill>
                <a:blip r:embed="rId3"/>
                <a:stretch>
                  <a:fillRect/>
                </a:stretch>
              </a:blipFill>
            </p:spPr>
            <p:txBody>
              <a:bodyPr/>
              <a:lstStyle/>
              <a:p>
                <a:r>
                  <a:rPr lang="de-DE">
                    <a:noFill/>
                  </a:rPr>
                  <a:t> </a:t>
                </a:r>
              </a:p>
            </p:txBody>
          </p:sp>
        </mc:Fallback>
      </mc:AlternateContent>
      <p:cxnSp>
        <p:nvCxnSpPr>
          <p:cNvPr id="21" name="Straight Connector 15"/>
          <p:cNvCxnSpPr/>
          <p:nvPr/>
        </p:nvCxnSpPr>
        <p:spPr>
          <a:xfrm flipV="1">
            <a:off x="2255683" y="4880280"/>
            <a:ext cx="0" cy="78389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8"/>
          <p:cNvCxnSpPr/>
          <p:nvPr/>
        </p:nvCxnSpPr>
        <p:spPr>
          <a:xfrm flipV="1">
            <a:off x="2255683" y="3573793"/>
            <a:ext cx="0" cy="130648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Right Brace 29"/>
          <p:cNvSpPr/>
          <p:nvPr/>
        </p:nvSpPr>
        <p:spPr>
          <a:xfrm rot="10800000">
            <a:off x="968761" y="3594833"/>
            <a:ext cx="1270198" cy="130648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4" name="TextBox 34"/>
          <p:cNvSpPr txBox="1"/>
          <p:nvPr/>
        </p:nvSpPr>
        <p:spPr>
          <a:xfrm>
            <a:off x="-3883" y="4235210"/>
            <a:ext cx="1584233" cy="2031325"/>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Um die </a:t>
            </a:r>
            <a:r>
              <a:rPr lang="en-US" sz="1400" dirty="0" err="1">
                <a:latin typeface="Arial" panose="020B0604020202020204" pitchFamily="34" charset="0"/>
                <a:cs typeface="Arial" panose="020B0604020202020204" pitchFamily="34" charset="0"/>
              </a:rPr>
              <a:t>Nachfrage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befriedigen</a:t>
            </a:r>
            <a:r>
              <a:rPr lang="en-US" sz="1400" dirty="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müssen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Lagerbestände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abgebaut</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bzw</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Neueinstellungen</a:t>
            </a:r>
            <a:endParaRPr lang="en-US" sz="1400" dirty="0">
              <a:latin typeface="Arial" panose="020B0604020202020204" pitchFamily="34" charset="0"/>
              <a:cs typeface="Arial" panose="020B0604020202020204" pitchFamily="34" charset="0"/>
            </a:endParaRPr>
          </a:p>
        </p:txBody>
      </p:sp>
      <p:cxnSp>
        <p:nvCxnSpPr>
          <p:cNvPr id="30" name="Straight Arrow Connector 45"/>
          <p:cNvCxnSpPr>
            <a:stCxn id="16" idx="2"/>
          </p:cNvCxnSpPr>
          <p:nvPr/>
        </p:nvCxnSpPr>
        <p:spPr>
          <a:xfrm>
            <a:off x="4058021" y="1255717"/>
            <a:ext cx="366734" cy="1387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2"/>
          <p:cNvSpPr txBox="1"/>
          <p:nvPr/>
        </p:nvSpPr>
        <p:spPr>
          <a:xfrm>
            <a:off x="4020177" y="3174145"/>
            <a:ext cx="493853" cy="343620"/>
          </a:xfrm>
          <a:prstGeom prst="rect">
            <a:avLst/>
          </a:prstGeom>
          <a:noFill/>
        </p:spPr>
        <p:txBody>
          <a:bodyPr wrap="none" rtlCol="0">
            <a:spAutoFit/>
          </a:bodyPr>
          <a:lstStyle/>
          <a:p>
            <a:r>
              <a:rPr lang="en-US" sz="1633" dirty="0"/>
              <a:t>Etc.</a:t>
            </a:r>
          </a:p>
        </p:txBody>
      </p:sp>
      <p:sp>
        <p:nvSpPr>
          <p:cNvPr id="34" name="Right Brace 32"/>
          <p:cNvSpPr/>
          <p:nvPr/>
        </p:nvSpPr>
        <p:spPr>
          <a:xfrm>
            <a:off x="5810788" y="1429678"/>
            <a:ext cx="233707" cy="772304"/>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67" name="Title 1"/>
          <p:cNvSpPr txBox="1">
            <a:spLocks/>
          </p:cNvSpPr>
          <p:nvPr/>
        </p:nvSpPr>
        <p:spPr>
          <a:xfrm>
            <a:off x="1784593" y="32134"/>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dirty="0" err="1">
                <a:solidFill>
                  <a:sysClr val="windowText" lastClr="000000"/>
                </a:solidFill>
              </a:rPr>
              <a:t>Anpassungsprozess</a:t>
            </a:r>
            <a:endParaRPr lang="en-US" sz="2903" dirty="0">
              <a:solidFill>
                <a:sysClr val="windowText" lastClr="000000"/>
              </a:solidFill>
            </a:endParaRPr>
          </a:p>
        </p:txBody>
      </p:sp>
      <p:sp>
        <p:nvSpPr>
          <p:cNvPr id="68" name="Textfeld 67"/>
          <p:cNvSpPr txBox="1"/>
          <p:nvPr/>
        </p:nvSpPr>
        <p:spPr>
          <a:xfrm>
            <a:off x="5801909" y="878716"/>
            <a:ext cx="598241" cy="369332"/>
          </a:xfrm>
          <a:prstGeom prst="rect">
            <a:avLst/>
          </a:prstGeom>
          <a:noFill/>
        </p:spPr>
        <p:txBody>
          <a:bodyPr wrap="none" rtlCol="0">
            <a:spAutoFit/>
          </a:bodyPr>
          <a:lstStyle/>
          <a:p>
            <a:r>
              <a:rPr lang="de-DE" sz="1633" dirty="0"/>
              <a:t>Y=</a:t>
            </a:r>
            <a:r>
              <a:rPr lang="de-DE" dirty="0">
                <a:solidFill>
                  <a:srgbClr val="000000"/>
                </a:solidFill>
              </a:rPr>
              <a:t>Y</a:t>
            </a:r>
            <a:r>
              <a:rPr lang="de-DE" baseline="30000" dirty="0">
                <a:solidFill>
                  <a:srgbClr val="000000"/>
                </a:solidFill>
              </a:rPr>
              <a:t>D</a:t>
            </a:r>
            <a:endParaRPr lang="de-DE" sz="1633" dirty="0"/>
          </a:p>
        </p:txBody>
      </p:sp>
      <p:sp>
        <p:nvSpPr>
          <p:cNvPr id="37" name="TextBox 14"/>
          <p:cNvSpPr txBox="1"/>
          <p:nvPr/>
        </p:nvSpPr>
        <p:spPr>
          <a:xfrm>
            <a:off x="17061" y="3572358"/>
            <a:ext cx="1650536" cy="738664"/>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Die Nachfrage</a:t>
            </a:r>
          </a:p>
          <a:p>
            <a:r>
              <a:rPr lang="de-DE" sz="1400" dirty="0">
                <a:latin typeface="Arial" panose="020B0604020202020204" pitchFamily="34" charset="0"/>
                <a:cs typeface="Arial" panose="020B0604020202020204" pitchFamily="34" charset="0"/>
              </a:rPr>
              <a:t>übersteigt die Produktion</a:t>
            </a:r>
            <a:endParaRPr lang="en-US" sz="1400" dirty="0">
              <a:latin typeface="Arial" panose="020B0604020202020204" pitchFamily="34" charset="0"/>
              <a:cs typeface="Arial" panose="020B0604020202020204" pitchFamily="34" charset="0"/>
            </a:endParaRPr>
          </a:p>
        </p:txBody>
      </p:sp>
      <p:cxnSp>
        <p:nvCxnSpPr>
          <p:cNvPr id="41" name="Straight Connector 42"/>
          <p:cNvCxnSpPr/>
          <p:nvPr/>
        </p:nvCxnSpPr>
        <p:spPr>
          <a:xfrm flipV="1">
            <a:off x="4422255" y="2762068"/>
            <a:ext cx="7685" cy="2822285"/>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2"/>
          <p:cNvCxnSpPr/>
          <p:nvPr/>
        </p:nvCxnSpPr>
        <p:spPr>
          <a:xfrm flipH="1">
            <a:off x="1471789" y="2725144"/>
            <a:ext cx="2932775" cy="26427"/>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9" name="Freihandform 48"/>
          <p:cNvSpPr/>
          <p:nvPr/>
        </p:nvSpPr>
        <p:spPr>
          <a:xfrm>
            <a:off x="1926907" y="5182207"/>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1621374" y="5302930"/>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cxnSp>
        <p:nvCxnSpPr>
          <p:cNvPr id="55" name="Straight Connector 43"/>
          <p:cNvCxnSpPr/>
          <p:nvPr/>
        </p:nvCxnSpPr>
        <p:spPr>
          <a:xfrm>
            <a:off x="5746187" y="1492434"/>
            <a:ext cx="2098" cy="762328"/>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72" name="Rechteck 71"/>
          <p:cNvSpPr/>
          <p:nvPr/>
        </p:nvSpPr>
        <p:spPr>
          <a:xfrm>
            <a:off x="4267103" y="5705951"/>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p:sp>
        <p:nvSpPr>
          <p:cNvPr id="73" name="Rechteck 72"/>
          <p:cNvSpPr/>
          <p:nvPr/>
        </p:nvSpPr>
        <p:spPr>
          <a:xfrm>
            <a:off x="1110405" y="2556675"/>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mc:AlternateContent xmlns:mc="http://schemas.openxmlformats.org/markup-compatibility/2006" xmlns:a14="http://schemas.microsoft.com/office/drawing/2010/main">
        <mc:Choice Requires="a14">
          <p:sp>
            <p:nvSpPr>
              <p:cNvPr id="75" name="TextBox 11"/>
              <p:cNvSpPr txBox="1"/>
              <p:nvPr/>
            </p:nvSpPr>
            <p:spPr>
              <a:xfrm>
                <a:off x="5831581" y="5681856"/>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0</m:t>
                          </m:r>
                        </m:sub>
                      </m:sSub>
                      <m:r>
                        <a:rPr lang="de-DE" sz="1633" b="0" i="1" smtClean="0">
                          <a:latin typeface="Cambria Math" panose="02040503050406030204" pitchFamily="18" charset="0"/>
                        </a:rPr>
                        <m:t>′</m:t>
                      </m:r>
                    </m:oMath>
                  </m:oMathPara>
                </a14:m>
                <a:endParaRPr lang="en-US" sz="1633" dirty="0"/>
              </a:p>
            </p:txBody>
          </p:sp>
        </mc:Choice>
        <mc:Fallback xmlns="">
          <p:sp>
            <p:nvSpPr>
              <p:cNvPr id="75" name="TextBox 11"/>
              <p:cNvSpPr txBox="1">
                <a:spLocks noRot="1" noChangeAspect="1" noMove="1" noResize="1" noEditPoints="1" noAdjustHandles="1" noChangeArrowheads="1" noChangeShapeType="1" noTextEdit="1"/>
              </p:cNvSpPr>
              <p:nvPr/>
            </p:nvSpPr>
            <p:spPr>
              <a:xfrm>
                <a:off x="5831581" y="5681856"/>
                <a:ext cx="476412" cy="343620"/>
              </a:xfrm>
              <a:prstGeom prst="rect">
                <a:avLst/>
              </a:prstGeom>
              <a:blipFill>
                <a:blip r:embed="rId4"/>
                <a:stretch>
                  <a:fillRect/>
                </a:stretch>
              </a:blipFill>
            </p:spPr>
            <p:txBody>
              <a:bodyPr/>
              <a:lstStyle/>
              <a:p>
                <a:r>
                  <a:rPr lang="de-DE">
                    <a:noFill/>
                  </a:rPr>
                  <a:t> </a:t>
                </a:r>
              </a:p>
            </p:txBody>
          </p:sp>
        </mc:Fallback>
      </mc:AlternateContent>
      <p:sp>
        <p:nvSpPr>
          <p:cNvPr id="81" name="TextBox 34"/>
          <p:cNvSpPr txBox="1"/>
          <p:nvPr/>
        </p:nvSpPr>
        <p:spPr>
          <a:xfrm>
            <a:off x="6161100" y="1160081"/>
            <a:ext cx="3134579" cy="307777"/>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Produktion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übersteigt</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Nachfrage</a:t>
            </a:r>
            <a:endParaRPr lang="en-US" sz="1400" dirty="0">
              <a:latin typeface="Arial" panose="020B0604020202020204" pitchFamily="34" charset="0"/>
              <a:cs typeface="Arial" panose="020B0604020202020204" pitchFamily="34" charset="0"/>
            </a:endParaRPr>
          </a:p>
        </p:txBody>
      </p:sp>
      <p:sp>
        <p:nvSpPr>
          <p:cNvPr id="83" name="TextBox 34"/>
          <p:cNvSpPr txBox="1"/>
          <p:nvPr/>
        </p:nvSpPr>
        <p:spPr>
          <a:xfrm>
            <a:off x="6161100" y="1386136"/>
            <a:ext cx="2422458" cy="523220"/>
          </a:xfrm>
          <a:prstGeom prst="rect">
            <a:avLst/>
          </a:prstGeom>
          <a:noFill/>
        </p:spPr>
        <p:txBody>
          <a:bodyPr wrap="none" rtlCol="0">
            <a:spAutoFit/>
          </a:bodyPr>
          <a:lstStyle/>
          <a:p>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Lageraufbau</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bzw.Entlassungen</a:t>
            </a:r>
            <a:endParaRPr lang="en-US" sz="1400" dirty="0">
              <a:latin typeface="Arial" panose="020B0604020202020204" pitchFamily="34" charset="0"/>
              <a:cs typeface="Arial" panose="020B0604020202020204" pitchFamily="34" charset="0"/>
            </a:endParaRPr>
          </a:p>
        </p:txBody>
      </p:sp>
      <p:sp>
        <p:nvSpPr>
          <p:cNvPr id="53" name="Rechteck 52">
            <a:extLst>
              <a:ext uri="{FF2B5EF4-FFF2-40B4-BE49-F238E27FC236}">
                <a16:creationId xmlns:a16="http://schemas.microsoft.com/office/drawing/2014/main" id="{7E0E3CB3-881E-4CFA-80D6-F70BA648874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877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3" grpId="0" animBg="1"/>
      <p:bldP spid="24" grpId="0"/>
      <p:bldP spid="33" grpId="0"/>
      <p:bldP spid="34" grpId="0" animBg="1"/>
      <p:bldP spid="37" grpId="0"/>
      <p:bldP spid="72" grpId="0"/>
      <p:bldP spid="73" grpId="0"/>
      <p:bldP spid="75" grpId="0"/>
      <p:bldP spid="81" grpId="0"/>
      <p:bldP spid="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6902935" y="912001"/>
            <a:ext cx="3327391" cy="2098816"/>
          </a:xfrm>
          <a:prstGeom prst="rect">
            <a:avLst/>
          </a:prstGeom>
        </p:spPr>
      </p:pic>
      <p:pic>
        <p:nvPicPr>
          <p:cNvPr id="2" name="Grafik 1"/>
          <p:cNvPicPr>
            <a:picLocks noChangeAspect="1"/>
          </p:cNvPicPr>
          <p:nvPr/>
        </p:nvPicPr>
        <p:blipFill>
          <a:blip r:embed="rId4"/>
          <a:stretch>
            <a:fillRect/>
          </a:stretch>
        </p:blipFill>
        <p:spPr>
          <a:xfrm>
            <a:off x="1345602" y="2879312"/>
            <a:ext cx="4426080" cy="2725148"/>
          </a:xfrm>
          <a:prstGeom prst="rect">
            <a:avLst/>
          </a:prstGeom>
        </p:spPr>
      </p:pic>
      <p:sp>
        <p:nvSpPr>
          <p:cNvPr id="7" name="Title 1"/>
          <p:cNvSpPr txBox="1">
            <a:spLocks/>
          </p:cNvSpPr>
          <p:nvPr/>
        </p:nvSpPr>
        <p:spPr>
          <a:xfrm>
            <a:off x="1523520" y="97458"/>
            <a:ext cx="9381041"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540" dirty="0" err="1">
                <a:latin typeface="Arial" panose="020B0604020202020204" pitchFamily="34" charset="0"/>
                <a:cs typeface="Arial" panose="020B0604020202020204" pitchFamily="34" charset="0"/>
              </a:rPr>
              <a:t>Abwrackprämie</a:t>
            </a:r>
            <a:r>
              <a:rPr lang="en-US" sz="2540" dirty="0">
                <a:latin typeface="Arial" panose="020B0604020202020204" pitchFamily="34" charset="0"/>
                <a:cs typeface="Arial" panose="020B0604020202020204" pitchFamily="34" charset="0"/>
              </a:rPr>
              <a:t> 2009: </a:t>
            </a:r>
            <a:r>
              <a:rPr lang="en-US" sz="2540" dirty="0" err="1">
                <a:latin typeface="Arial" panose="020B0604020202020204" pitchFamily="34" charset="0"/>
                <a:cs typeface="Arial" panose="020B0604020202020204" pitchFamily="34" charset="0"/>
              </a:rPr>
              <a:t>Staatsausgabenerhöhung</a:t>
            </a:r>
            <a:r>
              <a:rPr lang="en-US" sz="2540" dirty="0">
                <a:latin typeface="Arial" panose="020B0604020202020204" pitchFamily="34" charset="0"/>
                <a:cs typeface="Arial" panose="020B0604020202020204" pitchFamily="34" charset="0"/>
              </a:rPr>
              <a:t> um 5 </a:t>
            </a:r>
            <a:r>
              <a:rPr lang="en-US" sz="2540" dirty="0" err="1">
                <a:latin typeface="Arial" panose="020B0604020202020204" pitchFamily="34" charset="0"/>
                <a:cs typeface="Arial" panose="020B0604020202020204" pitchFamily="34" charset="0"/>
              </a:rPr>
              <a:t>Mrd</a:t>
            </a:r>
            <a:r>
              <a:rPr lang="en-US" sz="2540" dirty="0">
                <a:latin typeface="Arial" panose="020B0604020202020204" pitchFamily="34" charset="0"/>
                <a:cs typeface="Arial" panose="020B0604020202020204" pitchFamily="34" charset="0"/>
              </a:rPr>
              <a:t>. €</a:t>
            </a:r>
          </a:p>
        </p:txBody>
      </p:sp>
      <p:sp>
        <p:nvSpPr>
          <p:cNvPr id="15" name="Text Box 6"/>
          <p:cNvSpPr txBox="1">
            <a:spLocks noChangeArrowheads="1"/>
          </p:cNvSpPr>
          <p:nvPr/>
        </p:nvSpPr>
        <p:spPr bwMode="auto">
          <a:xfrm>
            <a:off x="6420011" y="3199062"/>
            <a:ext cx="1374415" cy="31579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52" dirty="0"/>
              <a:t>Quelle: </a:t>
            </a:r>
            <a:r>
              <a:rPr lang="de-DE" sz="1452" dirty="0" err="1"/>
              <a:t>Destatis</a:t>
            </a:r>
            <a:endParaRPr lang="de-DE" sz="1452" dirty="0"/>
          </a:p>
        </p:txBody>
      </p:sp>
      <p:sp>
        <p:nvSpPr>
          <p:cNvPr id="17" name="TextBox 9"/>
          <p:cNvSpPr txBox="1"/>
          <p:nvPr/>
        </p:nvSpPr>
        <p:spPr>
          <a:xfrm>
            <a:off x="7061537" y="566200"/>
            <a:ext cx="2871299" cy="343620"/>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Reales Wirtschaftswachstum</a:t>
            </a:r>
            <a:endParaRPr lang="en-US" sz="1633" dirty="0">
              <a:latin typeface="Arial" panose="020B0604020202020204" pitchFamily="34" charset="0"/>
              <a:cs typeface="Arial" panose="020B0604020202020204" pitchFamily="34" charset="0"/>
            </a:endParaRPr>
          </a:p>
        </p:txBody>
      </p:sp>
      <p:sp>
        <p:nvSpPr>
          <p:cNvPr id="57" name="TextBox 9"/>
          <p:cNvSpPr txBox="1"/>
          <p:nvPr/>
        </p:nvSpPr>
        <p:spPr>
          <a:xfrm>
            <a:off x="913896" y="2228338"/>
            <a:ext cx="6065571" cy="523220"/>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Bei Verschrottung eines mindestens 9 Jahre alten Autos und gleichzeitiger</a:t>
            </a:r>
          </a:p>
          <a:p>
            <a:r>
              <a:rPr lang="de-DE" sz="1400" dirty="0">
                <a:latin typeface="Arial" panose="020B0604020202020204" pitchFamily="34" charset="0"/>
                <a:cs typeface="Arial" panose="020B0604020202020204" pitchFamily="34" charset="0"/>
              </a:rPr>
              <a:t>Zulassung eines Neuwagens erhielt man eine Prämie von 2500 Euro</a:t>
            </a:r>
            <a:endParaRPr lang="en-US" sz="1400" dirty="0">
              <a:latin typeface="Arial" panose="020B0604020202020204" pitchFamily="34" charset="0"/>
              <a:cs typeface="Arial" panose="020B0604020202020204" pitchFamily="34" charset="0"/>
            </a:endParaRPr>
          </a:p>
        </p:txBody>
      </p:sp>
      <p:sp>
        <p:nvSpPr>
          <p:cNvPr id="22" name="Rechteck 21">
            <a:extLst>
              <a:ext uri="{FF2B5EF4-FFF2-40B4-BE49-F238E27FC236}">
                <a16:creationId xmlns:a16="http://schemas.microsoft.com/office/drawing/2014/main" id="{64B51B7E-C9AC-4C55-94E4-E4DCB6A250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4911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2594</Words>
  <Application>Microsoft Office PowerPoint</Application>
  <PresentationFormat>Breitbild</PresentationFormat>
  <Paragraphs>502</Paragraphs>
  <Slides>44</Slides>
  <Notes>38</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44</vt:i4>
      </vt:variant>
    </vt:vector>
  </HeadingPairs>
  <TitlesOfParts>
    <vt:vector size="53" baseType="lpstr">
      <vt:lpstr>Arial</vt:lpstr>
      <vt:lpstr>Arial Unicode MS</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68</cp:revision>
  <cp:lastPrinted>2022-03-02T20:18:27Z</cp:lastPrinted>
  <dcterms:created xsi:type="dcterms:W3CDTF">2022-03-01T20:52:11Z</dcterms:created>
  <dcterms:modified xsi:type="dcterms:W3CDTF">2023-11-13T19:56:13Z</dcterms:modified>
</cp:coreProperties>
</file>