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1372" r:id="rId2"/>
    <p:sldId id="1251" r:id="rId3"/>
    <p:sldId id="1258" r:id="rId4"/>
    <p:sldId id="1385" r:id="rId5"/>
    <p:sldId id="1386" r:id="rId6"/>
    <p:sldId id="1387" r:id="rId7"/>
    <p:sldId id="1388" r:id="rId8"/>
    <p:sldId id="1389" r:id="rId9"/>
    <p:sldId id="1390" r:id="rId10"/>
    <p:sldId id="1262" r:id="rId11"/>
    <p:sldId id="1263" r:id="rId12"/>
    <p:sldId id="1264" r:id="rId13"/>
    <p:sldId id="1265" r:id="rId14"/>
    <p:sldId id="1266" r:id="rId15"/>
    <p:sldId id="1267" r:id="rId16"/>
    <p:sldId id="1268" r:id="rId17"/>
    <p:sldId id="1269" r:id="rId18"/>
    <p:sldId id="1270" r:id="rId19"/>
    <p:sldId id="1271" r:id="rId20"/>
    <p:sldId id="1272" r:id="rId21"/>
    <p:sldId id="1273" r:id="rId22"/>
    <p:sldId id="1274" r:id="rId23"/>
    <p:sldId id="1275" r:id="rId24"/>
    <p:sldId id="1276" r:id="rId25"/>
    <p:sldId id="1277" r:id="rId26"/>
    <p:sldId id="1278" r:id="rId27"/>
    <p:sldId id="1279" r:id="rId28"/>
    <p:sldId id="1280" r:id="rId29"/>
    <p:sldId id="1281" r:id="rId30"/>
    <p:sldId id="1282" r:id="rId31"/>
    <p:sldId id="1283" r:id="rId32"/>
    <p:sldId id="1284" r:id="rId33"/>
    <p:sldId id="1285" r:id="rId34"/>
    <p:sldId id="1286" r:id="rId35"/>
    <p:sldId id="1287" r:id="rId36"/>
    <p:sldId id="1288" r:id="rId37"/>
    <p:sldId id="1289" r:id="rId38"/>
    <p:sldId id="1290" r:id="rId39"/>
    <p:sldId id="1398" r:id="rId40"/>
    <p:sldId id="1399" r:id="rId41"/>
    <p:sldId id="1400" r:id="rId42"/>
    <p:sldId id="1401" r:id="rId43"/>
    <p:sldId id="1402" r:id="rId44"/>
    <p:sldId id="1405" r:id="rId45"/>
    <p:sldId id="1406" r:id="rId46"/>
    <p:sldId id="1407" r:id="rId47"/>
    <p:sldId id="1408" r:id="rId48"/>
    <p:sldId id="1409" r:id="rId49"/>
    <p:sldId id="1410" r:id="rId50"/>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59" d="100"/>
          <a:sy n="59" d="100"/>
        </p:scale>
        <p:origin x="5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25.10.2023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39</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41</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43</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25.10.2023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25.10.2023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1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17</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8487" y="3195897"/>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468536" y="3245102"/>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EC84BA1-28B9-6325-E22D-7A7957CE19B7}"/>
              </a:ext>
            </a:extLst>
          </p:cNvPr>
          <p:cNvPicPr>
            <a:picLocks noChangeAspect="1"/>
          </p:cNvPicPr>
          <p:nvPr/>
        </p:nvPicPr>
        <p:blipFill>
          <a:blip r:embed="rId2"/>
          <a:stretch>
            <a:fillRect/>
          </a:stretch>
        </p:blipFill>
        <p:spPr>
          <a:xfrm>
            <a:off x="0" y="427706"/>
            <a:ext cx="7584081" cy="2810500"/>
          </a:xfrm>
          <a:prstGeom prst="rect">
            <a:avLst/>
          </a:prstGeom>
        </p:spPr>
      </p:pic>
    </p:spTree>
    <p:extLst>
      <p:ext uri="{BB962C8B-B14F-4D97-AF65-F5344CB8AC3E}">
        <p14:creationId xmlns:p14="http://schemas.microsoft.com/office/powerpoint/2010/main" val="409389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a:t>Okt 2022</a:t>
            </a:r>
            <a:endParaRPr lang="de-DE" sz="2177" dirty="0"/>
          </a:p>
          <a:p>
            <a:endParaRPr lang="de-DE" sz="2177" dirty="0"/>
          </a:p>
          <a:p>
            <a:r>
              <a:rPr lang="de-DE" sz="2177" dirty="0"/>
              <a:t>M3</a:t>
            </a:r>
            <a:r>
              <a:rPr lang="de-DE" sz="2177"/>
              <a:t>: 15,9 </a:t>
            </a:r>
            <a:r>
              <a:rPr lang="de-DE" sz="2177" dirty="0"/>
              <a:t>Bio. Euro</a:t>
            </a:r>
          </a:p>
          <a:p>
            <a:endParaRPr lang="de-DE" sz="2177" dirty="0"/>
          </a:p>
          <a:p>
            <a:r>
              <a:rPr lang="de-DE" sz="2177" dirty="0"/>
              <a:t>M2</a:t>
            </a:r>
            <a:r>
              <a:rPr lang="de-DE" sz="2177"/>
              <a:t>:  15,1 </a:t>
            </a:r>
            <a:r>
              <a:rPr lang="de-DE" sz="2177" dirty="0"/>
              <a:t>Bio. Euro</a:t>
            </a:r>
          </a:p>
          <a:p>
            <a:endParaRPr lang="de-DE" sz="2177" dirty="0"/>
          </a:p>
          <a:p>
            <a:r>
              <a:rPr lang="de-DE" sz="2177" dirty="0"/>
              <a:t>M1</a:t>
            </a:r>
            <a:r>
              <a:rPr lang="de-DE" sz="2177"/>
              <a:t>:   10,6 </a:t>
            </a:r>
            <a:r>
              <a:rPr lang="de-DE" sz="2177" dirty="0"/>
              <a:t>Bio. Euro</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766CF1F-2183-E99D-9CE2-82EF3D6AAA5B}"/>
              </a:ext>
            </a:extLst>
          </p:cNvPr>
          <p:cNvSpPr txBox="1"/>
          <p:nvPr/>
        </p:nvSpPr>
        <p:spPr>
          <a:xfrm>
            <a:off x="354723" y="4975148"/>
            <a:ext cx="1171283" cy="343620"/>
          </a:xfrm>
          <a:prstGeom prst="rect">
            <a:avLst/>
          </a:prstGeom>
          <a:noFill/>
        </p:spPr>
        <p:txBody>
          <a:bodyPr wrap="none" rtlCol="0">
            <a:spAutoFit/>
          </a:bodyPr>
          <a:lstStyle/>
          <a:p>
            <a:r>
              <a:rPr lang="de-DE" sz="1633" dirty="0"/>
              <a:t>Quelle</a:t>
            </a:r>
            <a:r>
              <a:rPr lang="de-DE" sz="1633"/>
              <a:t>: ECB</a:t>
            </a:r>
            <a:endParaRPr lang="de-DE" sz="1633" dirty="0"/>
          </a:p>
        </p:txBody>
      </p:sp>
      <p:pic>
        <p:nvPicPr>
          <p:cNvPr id="2" name="Grafik 1">
            <a:extLst>
              <a:ext uri="{FF2B5EF4-FFF2-40B4-BE49-F238E27FC236}">
                <a16:creationId xmlns:a16="http://schemas.microsoft.com/office/drawing/2014/main" id="{8D981A71-8C78-9068-DBC9-2920F2BA4E54}"/>
              </a:ext>
            </a:extLst>
          </p:cNvPr>
          <p:cNvPicPr>
            <a:picLocks noChangeAspect="1"/>
          </p:cNvPicPr>
          <p:nvPr/>
        </p:nvPicPr>
        <p:blipFill>
          <a:blip r:embed="rId3"/>
          <a:stretch>
            <a:fillRect/>
          </a:stretch>
        </p:blipFill>
        <p:spPr>
          <a:xfrm>
            <a:off x="441472" y="686805"/>
            <a:ext cx="6891483" cy="4315494"/>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Wachstumstrend.</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9143AEBF-FC4A-41AD-B622-66AC8DD33F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689569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3267834"/>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CFEA7E5-1E8E-4291-ACED-550D5DA1FAB6}"/>
              </a:ext>
            </a:extLst>
          </p:cNvPr>
          <p:cNvSpPr txBox="1"/>
          <p:nvPr/>
        </p:nvSpPr>
        <p:spPr>
          <a:xfrm>
            <a:off x="197663" y="3679219"/>
            <a:ext cx="6154152" cy="1754326"/>
          </a:xfrm>
          <a:prstGeom prst="rect">
            <a:avLst/>
          </a:prstGeom>
          <a:noFill/>
        </p:spPr>
        <p:txBody>
          <a:bodyPr wrap="square">
            <a:spAutoFit/>
          </a:bodyPr>
          <a:lstStyle/>
          <a:p>
            <a:pPr marL="414772" indent="-414772">
              <a:buFont typeface="Arial" panose="020B0604020202020204" pitchFamily="34" charset="0"/>
              <a:buChar char="•"/>
            </a:pPr>
            <a:r>
              <a:rPr lang="de-DE" sz="1800" b="1" u="sng" dirty="0"/>
              <a:t>Längerfristige Refinanzierungsgeschäfte</a:t>
            </a:r>
            <a:r>
              <a:rPr lang="de-DE" sz="1800" u="sng" dirty="0"/>
              <a:t>:</a:t>
            </a:r>
            <a:r>
              <a:rPr lang="de-DE" sz="1800" dirty="0"/>
              <a:t> Angebot monatlich mit einer Laufzeit von drei Monaten </a:t>
            </a:r>
            <a:endParaRPr lang="de-DE" sz="1800" u="sng" dirty="0"/>
          </a:p>
          <a:p>
            <a:pPr marL="414772" indent="-414772">
              <a:buFont typeface="Arial" panose="020B0604020202020204" pitchFamily="34" charset="0"/>
              <a:buChar char="•"/>
            </a:pPr>
            <a:r>
              <a:rPr lang="de-DE" b="1" u="sng" dirty="0"/>
              <a:t>Feinsteuerungsoperationen: </a:t>
            </a:r>
            <a:r>
              <a:rPr lang="de-DE" sz="1800" dirty="0"/>
              <a:t>Angebot je nach geldpolitischer Lage mit angepasster Laufzeit</a:t>
            </a:r>
            <a:endParaRPr lang="de-DE" sz="1800" u="sng" dirty="0"/>
          </a:p>
          <a:p>
            <a:pPr marL="414772" indent="-414772">
              <a:buFont typeface="Arial" panose="020B0604020202020204" pitchFamily="34" charset="0"/>
              <a:buChar char="•"/>
            </a:pPr>
            <a:r>
              <a:rPr lang="de-DE" b="1" u="sng" dirty="0"/>
              <a:t>Strukturelle Operationen</a:t>
            </a:r>
            <a:r>
              <a:rPr lang="de-DE" sz="1800" u="sng" dirty="0"/>
              <a:t>:</a:t>
            </a:r>
            <a:r>
              <a:rPr lang="de-DE" sz="1800" dirty="0"/>
              <a:t> Angebot je nach geldpolitischer Lage mit angepasster Laufzeit</a:t>
            </a:r>
          </a:p>
        </p:txBody>
      </p:sp>
    </p:spTree>
    <p:extLst>
      <p:ext uri="{BB962C8B-B14F-4D97-AF65-F5344CB8AC3E}">
        <p14:creationId xmlns:p14="http://schemas.microsoft.com/office/powerpoint/2010/main" val="3020774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4172711"/>
          </a:xfrm>
          <a:prstGeom prst="rect">
            <a:avLst/>
          </a:prstGeom>
          <a:noFill/>
          <a:ln>
            <a:noFill/>
          </a:ln>
        </p:spPr>
        <p:txBody>
          <a:bodyPr vert="horz" wrap="square" lIns="81646" tIns="40823" rIns="81646" bIns="40823" anchorCtr="0" compatLnSpc="0">
            <a:noAutofit/>
          </a:bodyPr>
          <a:lstStyle/>
          <a:p>
            <a:r>
              <a:rPr lang="de-DE" b="1" u="sng" dirty="0"/>
              <a:t>Ständige Fazilitäten:</a:t>
            </a:r>
            <a:endParaRPr lang="de-DE" dirty="0"/>
          </a:p>
          <a:p>
            <a:pPr marL="311079" indent="-311079">
              <a:buFont typeface="Arial" panose="020B0604020202020204" pitchFamily="34" charset="0"/>
              <a:buChar char="•"/>
            </a:pPr>
            <a:r>
              <a:rPr lang="de-DE" b="1" dirty="0"/>
              <a:t>Einlagenfazilität</a:t>
            </a:r>
            <a:r>
              <a:rPr lang="de-DE" dirty="0"/>
              <a:t>: 	Er gibt die Höhe der Zinsen vor, die Banken erhalten, wenn sie bis zum nächsten 					Geschäftstag Geld bei der Zentralbank anlegen.</a:t>
            </a:r>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dirty="0"/>
              <a:t>Spitzenrefinanzierungsfazilität</a:t>
            </a:r>
            <a:r>
              <a:rPr lang="de-DE" dirty="0"/>
              <a: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a:p>
          <a:p>
            <a:endParaRPr lang="de-DE" dirty="0"/>
          </a:p>
          <a:p>
            <a:endParaRPr lang="de-DE" dirty="0"/>
          </a:p>
        </p:txBody>
      </p:sp>
      <p:sp>
        <p:nvSpPr>
          <p:cNvPr id="9" name="Rechteck 8">
            <a:extLst>
              <a:ext uri="{FF2B5EF4-FFF2-40B4-BE49-F238E27FC236}">
                <a16:creationId xmlns:a16="http://schemas.microsoft.com/office/drawing/2014/main" id="{235AFBF2-B986-4231-98C0-E701B369756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453B4FF-B770-45C6-A6CA-B5C7968B04DC}"/>
              </a:ext>
            </a:extLst>
          </p:cNvPr>
          <p:cNvSpPr txBox="1"/>
          <p:nvPr/>
        </p:nvSpPr>
        <p:spPr>
          <a:xfrm>
            <a:off x="250274" y="4736866"/>
            <a:ext cx="8265159" cy="1477328"/>
          </a:xfrm>
          <a:prstGeom prst="rect">
            <a:avLst/>
          </a:prstGeom>
          <a:noFill/>
        </p:spPr>
        <p:txBody>
          <a:bodyPr wrap="square">
            <a:spAutoFit/>
          </a:bodyPr>
          <a:lstStyle/>
          <a:p>
            <a:r>
              <a:rPr lang="de-DE" b="1" u="sng" dirty="0"/>
              <a:t>Mindestreserve:</a:t>
            </a:r>
            <a:r>
              <a:rPr lang="de-DE" b="1" dirty="0"/>
              <a:t>	</a:t>
            </a:r>
            <a:r>
              <a:rPr lang="de-DE" dirty="0"/>
              <a:t>Die Banken im Eurogebiet sind verpflichtet, Mittel in Höhe des Mindestreservesatzes (bezogen in erster Linie auf die Höhe der Kundeeinlagen) als Einlagen auf einem Konto bei ihrer jeweiligen nationalen Zentralbank zu halten. Die Mindestreservepflicht einer Bank wird für jeweils sechs Wochen festgelegt, innerhalb derer die Banken die Mindestreserve im Durchschnitt halten müssen</a:t>
            </a:r>
          </a:p>
        </p:txBody>
      </p:sp>
    </p:spTree>
    <p:extLst>
      <p:ext uri="{BB962C8B-B14F-4D97-AF65-F5344CB8AC3E}">
        <p14:creationId xmlns:p14="http://schemas.microsoft.com/office/powerpoint/2010/main" val="38317221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45133"/>
            <a:ext cx="189250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4540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eaLnBrk="1" hangingPunct="1"/>
            <a:endParaRPr lang="de-DE" dirty="0">
              <a:solidFill>
                <a:schemeClr val="tx1"/>
              </a:solidFill>
            </a:endParaRPr>
          </a:p>
          <a:p>
            <a:pPr marL="342900" indent="-342900" eaLnBrk="1" hangingPunct="1">
              <a:buFont typeface="Arial" panose="020B0604020202020204" pitchFamily="34" charset="0"/>
              <a:buChar char="•"/>
            </a:pPr>
            <a:r>
              <a:rPr lang="de-DE" dirty="0">
                <a:solidFill>
                  <a:schemeClr val="tx1"/>
                </a:solidFill>
              </a:rPr>
              <a:t>Im 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löst die zusätzliche Geldmenge nur noch einen </a:t>
            </a:r>
          </a:p>
          <a:p>
            <a:r>
              <a:rPr lang="de-DE" sz="1996" dirty="0"/>
              <a:t>     Preisanstieg aus</a:t>
            </a:r>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Erwartungswerttheorie (Beispiel)</a:t>
            </a:r>
          </a:p>
        </p:txBody>
      </p:sp>
      <p:sp>
        <p:nvSpPr>
          <p:cNvPr id="210948" name="Text Box 2"/>
          <p:cNvSpPr txBox="1">
            <a:spLocks noChangeArrowheads="1"/>
          </p:cNvSpPr>
          <p:nvPr/>
        </p:nvSpPr>
        <p:spPr bwMode="auto">
          <a:xfrm>
            <a:off x="7726" y="620305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rPr>
              <a:t>→ </a:t>
            </a:r>
            <a:r>
              <a:rPr lang="de-DE" sz="1800" b="1" dirty="0">
                <a:solidFill>
                  <a:schemeClr val="tx1"/>
                </a:solidFill>
              </a:rPr>
              <a:t>Der kurzfristige erwartete Zins =</a:t>
            </a:r>
          </a:p>
          <a:p>
            <a:pPr eaLnBrk="1" hangingPunct="1"/>
            <a:r>
              <a:rPr lang="de-DE" sz="1800" b="1" dirty="0">
                <a:solidFill>
                  <a:schemeClr val="tx1"/>
                </a:solidFill>
              </a:rPr>
              <a:t>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p>
          <a:p>
            <a:r>
              <a:rPr lang="de-DE" sz="1600" dirty="0"/>
              <a:t>Anlage 1 Euro</a:t>
            </a:r>
          </a:p>
        </p:txBody>
      </p:sp>
      <p:sp>
        <p:nvSpPr>
          <p:cNvPr id="7" name="Rechteck 6"/>
          <p:cNvSpPr/>
          <p:nvPr/>
        </p:nvSpPr>
        <p:spPr>
          <a:xfrm>
            <a:off x="4603102" y="465366"/>
            <a:ext cx="7588898" cy="646331"/>
          </a:xfrm>
          <a:prstGeom prst="rect">
            <a:avLst/>
          </a:prstGeom>
        </p:spPr>
        <p:txBody>
          <a:bodyPr wrap="square">
            <a:spAutoFit/>
          </a:bodyPr>
          <a:lstStyle/>
          <a:p>
            <a:r>
              <a:rPr lang="de-DE" dirty="0">
                <a:cs typeface="Times New Roman" pitchFamily="18" charset="0"/>
              </a:rPr>
              <a:t>Wir </a:t>
            </a:r>
            <a:r>
              <a:rPr lang="de-DE" b="1" dirty="0">
                <a:cs typeface="Times New Roman" pitchFamily="18" charset="0"/>
              </a:rPr>
              <a:t>nehmen perfekte Substituierbarkeit </a:t>
            </a:r>
            <a:r>
              <a:rPr lang="de-DE" dirty="0">
                <a:cs typeface="Times New Roman" pitchFamily="18" charset="0"/>
              </a:rPr>
              <a:t>kurzfristiger und langfristiger An- lagen, einen </a:t>
            </a:r>
            <a:r>
              <a:rPr lang="de-DE" b="1" dirty="0">
                <a:cs typeface="Times New Roman" pitchFamily="18" charset="0"/>
              </a:rPr>
              <a:t>risikoneutrale</a:t>
            </a:r>
            <a:r>
              <a:rPr lang="de-DE" dirty="0">
                <a:cs typeface="Times New Roman" pitchFamily="18" charset="0"/>
              </a:rPr>
              <a:t>n Anleger und einem </a:t>
            </a:r>
            <a:r>
              <a:rPr lang="de-DE" b="1" dirty="0">
                <a:cs typeface="Times New Roman" pitchFamily="18" charset="0"/>
              </a:rPr>
              <a:t>vollständigen Kapitalmarkt an</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a:t>Kurzfristig?</a:t>
            </a:r>
          </a:p>
        </p:txBody>
      </p:sp>
      <p:sp>
        <p:nvSpPr>
          <p:cNvPr id="12" name="Rechteck 11"/>
          <p:cNvSpPr/>
          <p:nvPr/>
        </p:nvSpPr>
        <p:spPr>
          <a:xfrm>
            <a:off x="8726830" y="2265341"/>
            <a:ext cx="1260923" cy="369332"/>
          </a:xfrm>
          <a:prstGeom prst="rect">
            <a:avLst/>
          </a:prstGeom>
        </p:spPr>
        <p:txBody>
          <a:bodyPr wrap="none">
            <a:spAutoFit/>
          </a:bodyPr>
          <a:lstStyle/>
          <a:p>
            <a:r>
              <a:rPr lang="de-DE" dirty="0"/>
              <a:t>Langfristig?</a:t>
            </a:r>
          </a:p>
        </p:txBody>
      </p:sp>
      <p:sp>
        <p:nvSpPr>
          <p:cNvPr id="16" name="Rechteck 15"/>
          <p:cNvSpPr/>
          <p:nvPr/>
        </p:nvSpPr>
        <p:spPr>
          <a:xfrm>
            <a:off x="4071938" y="2727593"/>
            <a:ext cx="2838820" cy="276999"/>
          </a:xfrm>
          <a:prstGeom prst="rect">
            <a:avLst/>
          </a:prstGeom>
        </p:spPr>
        <p:txBody>
          <a:bodyPr wrap="square">
            <a:spAutoFit/>
          </a:bodyPr>
          <a:lstStyle/>
          <a:p>
            <a:r>
              <a:rPr lang="de-DE" sz="1200" dirty="0">
                <a:cs typeface="Times New Roman" pitchFamily="18" charset="0"/>
              </a:rPr>
              <a:t>Sind die beiden Beträge so vergleichbar?</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75615" y="1537775"/>
            <a:ext cx="1463286" cy="461665"/>
          </a:xfrm>
          <a:prstGeom prst="rect">
            <a:avLst/>
          </a:prstGeom>
          <a:noFill/>
        </p:spPr>
        <p:txBody>
          <a:bodyPr wrap="none" rtlCol="0">
            <a:spAutoFit/>
          </a:bodyPr>
          <a:lstStyle/>
          <a:p>
            <a:r>
              <a:rPr lang="de-DE" sz="2400" dirty="0"/>
              <a:t>Reales BIP</a:t>
            </a:r>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2203571"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3595022"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6224806"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1617630"/>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1031880" y="541651"/>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Was ist die Bedeutung dieses Zusammenhangs?</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406550" y="1049988"/>
            <a:ext cx="5386475" cy="4095500"/>
          </a:xfrm>
          <a:prstGeom prst="rect">
            <a:avLst/>
          </a:prstGeom>
        </p:spPr>
      </p:pic>
      <p:sp>
        <p:nvSpPr>
          <p:cNvPr id="3" name="Rechteck 2"/>
          <p:cNvSpPr/>
          <p:nvPr/>
        </p:nvSpPr>
        <p:spPr>
          <a:xfrm>
            <a:off x="207948" y="5274450"/>
            <a:ext cx="5386475" cy="646331"/>
          </a:xfrm>
          <a:prstGeom prst="rect">
            <a:avLst/>
          </a:prstGeom>
        </p:spPr>
        <p:txBody>
          <a:bodyPr wrap="none">
            <a:spAutoFit/>
          </a:bodyPr>
          <a:lstStyle/>
          <a:p>
            <a:pPr algn="ctr"/>
            <a:r>
              <a:rPr lang="de-DE" dirty="0"/>
              <a:t>Video zur Zinsstruktur!</a:t>
            </a:r>
          </a:p>
          <a:p>
            <a:pPr algn="ctr"/>
            <a:r>
              <a:rPr lang="de-DE" dirty="0">
                <a:hlinkClick r:id="rId4"/>
              </a:rPr>
              <a:t>https://www.youtube.com/watch?v=l-XIaQxD1h4&amp;t=1s</a:t>
            </a:r>
            <a:endParaRPr lang="de-DE" dirty="0"/>
          </a:p>
        </p:txBody>
      </p:sp>
      <p:sp>
        <p:nvSpPr>
          <p:cNvPr id="22" name="Rechteck 21">
            <a:extLst>
              <a:ext uri="{FF2B5EF4-FFF2-40B4-BE49-F238E27FC236}">
                <a16:creationId xmlns:a16="http://schemas.microsoft.com/office/drawing/2014/main" id="{31240A51-55BA-4F3C-AE3E-493ABC46FF8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Kreditgeber verlangt einen Aufschlag, die „ Liquiditätsprämie“,</a:t>
            </a:r>
          </a:p>
          <a:p>
            <a:pPr eaLnBrk="1" hangingPunct="1"/>
            <a:r>
              <a:rPr lang="de-DE" sz="1800" dirty="0">
                <a:solidFill>
                  <a:schemeClr val="tx1"/>
                </a:solidFill>
              </a:rPr>
              <a:t>			bei Vergabe des längerfristigen Kredits gegenüber einer Anlage mit 			kurzer Laufzeit, denn für fehlende Möglichkeit zwischendurch an 			sein Geld zu kommen (liquide zu sein) will 	er entschädigt werden! </a:t>
            </a: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Sind die Finanzakteure </a:t>
            </a:r>
            <a:r>
              <a:rPr lang="de-DE" sz="1600" b="1" dirty="0" err="1">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werden sich Segmente bilden bei denen Anlagehorizont und Laufzeit zusammenpassen</a:t>
            </a:r>
          </a:p>
          <a:p>
            <a:pPr eaLnBrk="1" hangingPunct="1"/>
            <a:r>
              <a:rPr lang="de-DE" sz="1600" dirty="0">
                <a:solidFill>
                  <a:schemeClr val="tx1"/>
                </a:solidFill>
              </a:rPr>
              <a:t>				-&gt; 	der Wertpapiermarkt zerfällt in zeitlich abgegrenzte Segmente</a:t>
            </a:r>
          </a:p>
          <a:p>
            <a:pPr eaLnBrk="1" hangingPunct="1"/>
            <a:r>
              <a:rPr lang="de-DE" sz="1600" dirty="0">
                <a:solidFill>
                  <a:schemeClr val="tx1"/>
                </a:solidFill>
              </a:rPr>
              <a:t>					und 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446785" y="1010221"/>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pic>
        <p:nvPicPr>
          <p:cNvPr id="3" name="Grafik 2">
            <a:extLst>
              <a:ext uri="{FF2B5EF4-FFF2-40B4-BE49-F238E27FC236}">
                <a16:creationId xmlns:a16="http://schemas.microsoft.com/office/drawing/2014/main" id="{1D86D078-FB3D-75CC-B9A0-ABC4EE033F83}"/>
              </a:ext>
            </a:extLst>
          </p:cNvPr>
          <p:cNvPicPr>
            <a:picLocks noChangeAspect="1"/>
          </p:cNvPicPr>
          <p:nvPr/>
        </p:nvPicPr>
        <p:blipFill>
          <a:blip r:embed="rId3"/>
          <a:stretch>
            <a:fillRect/>
          </a:stretch>
        </p:blipFill>
        <p:spPr>
          <a:xfrm>
            <a:off x="518967" y="1458627"/>
            <a:ext cx="7774604" cy="4755742"/>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Euro Winter 11/12 (Bazooka)</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1% Januar 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Ankauf von Staatspapieren von geringer Bonität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a:t>gemäß</a:t>
            </a:r>
            <a:r>
              <a:rPr lang="en-US" sz="1600" dirty="0"/>
              <a:t> des </a:t>
            </a:r>
            <a:r>
              <a:rPr lang="en-US" sz="1600" dirty="0" err="1"/>
              <a:t>Kapitalschlüssels</a:t>
            </a:r>
            <a:r>
              <a:rPr lang="en-US" sz="1600" dirty="0"/>
              <a:t> der Eurozone</a:t>
            </a:r>
          </a:p>
          <a:p>
            <a:r>
              <a:rPr lang="en-US" sz="1600" dirty="0"/>
              <a:t>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a:t>rund</a:t>
            </a:r>
            <a:r>
              <a:rPr lang="en-US" sz="1600" dirty="0"/>
              <a:t> 60 </a:t>
            </a:r>
            <a:r>
              <a:rPr lang="en-US" sz="1600" dirty="0" err="1"/>
              <a:t>Mrd</a:t>
            </a:r>
            <a:r>
              <a:rPr lang="en-US" sz="1600" dirty="0"/>
              <a:t>. Euro pro Monat</a:t>
            </a:r>
          </a:p>
          <a:p>
            <a:endParaRPr lang="en-US" sz="1600" dirty="0"/>
          </a:p>
          <a:p>
            <a:endParaRPr lang="en-US" sz="1600" dirty="0"/>
          </a:p>
          <a:p>
            <a:pPr marL="342900" indent="-342900">
              <a:buFont typeface="Arial" panose="020B0604020202020204" pitchFamily="34" charset="0"/>
              <a:buChar char="•"/>
            </a:pPr>
            <a:r>
              <a:rPr lang="en-US" sz="1600" dirty="0"/>
              <a:t>750 </a:t>
            </a:r>
            <a:r>
              <a:rPr lang="en-US" sz="1600" dirty="0" err="1"/>
              <a:t>Mrd</a:t>
            </a:r>
            <a:r>
              <a:rPr lang="en-US" sz="1600" dirty="0"/>
              <a:t>. PEPP </a:t>
            </a:r>
            <a:r>
              <a:rPr lang="en-US" sz="1600" dirty="0" err="1"/>
              <a:t>im</a:t>
            </a:r>
            <a:r>
              <a:rPr lang="en-US" sz="1600" dirty="0"/>
              <a:t> </a:t>
            </a:r>
            <a:r>
              <a:rPr lang="en-US" sz="1600" dirty="0" err="1"/>
              <a:t>Zuge</a:t>
            </a:r>
            <a:r>
              <a:rPr lang="en-US" sz="1600" dirty="0"/>
              <a:t> </a:t>
            </a:r>
            <a:r>
              <a:rPr lang="en-US" sz="1600"/>
              <a:t>von Corona</a:t>
            </a:r>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Drastischer Zinsanstieg im Zuge des Ukrainekrieges und der hohen Inflation</a:t>
            </a:r>
            <a:endParaRPr lang="en-US" sz="1600" dirty="0"/>
          </a:p>
          <a:p>
            <a:endParaRPr lang="en-US" sz="1600" dirty="0"/>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 rote </a:t>
            </a:r>
            <a:r>
              <a:rPr lang="en-GB" altLang="de-DE" sz="1089" dirty="0" err="1">
                <a:ea typeface="ＭＳ Ｐゴシック" pitchFamily="34" charset="-128"/>
              </a:rPr>
              <a:t>Reihe</a:t>
            </a:r>
            <a:r>
              <a:rPr lang="en-GB" altLang="de-DE" sz="1089" dirty="0">
                <a:ea typeface="ＭＳ Ｐゴシック" pitchFamily="34" charset="-128"/>
              </a:rPr>
              <a:t> EONIA </a:t>
            </a:r>
            <a:r>
              <a:rPr lang="en-GB" altLang="de-DE" sz="1089" dirty="0" err="1">
                <a:ea typeface="ＭＳ Ｐゴシック" pitchFamily="34" charset="-128"/>
              </a:rPr>
              <a:t>bis</a:t>
            </a:r>
            <a:r>
              <a:rPr lang="en-GB" altLang="de-DE" sz="1089" dirty="0">
                <a:ea typeface="ＭＳ Ｐゴシック" pitchFamily="34" charset="-128"/>
              </a:rPr>
              <a:t> September 2019, ab </a:t>
            </a:r>
            <a:r>
              <a:rPr lang="en-GB" altLang="de-DE" sz="1089" dirty="0" err="1">
                <a:ea typeface="ＭＳ Ｐゴシック" pitchFamily="34" charset="-128"/>
              </a:rPr>
              <a:t>Oktober</a:t>
            </a:r>
            <a:r>
              <a:rPr lang="en-GB" altLang="de-DE" sz="1089" dirty="0">
                <a:ea typeface="ＭＳ Ｐゴシック" pitchFamily="34" charset="-128"/>
              </a:rPr>
              <a:t> 2019 ESTR</a:t>
            </a: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44DA4716-5AF3-A835-E65D-E2A584D2B503}"/>
              </a:ext>
            </a:extLst>
          </p:cNvPr>
          <p:cNvPicPr>
            <a:picLocks noChangeAspect="1"/>
          </p:cNvPicPr>
          <p:nvPr/>
        </p:nvPicPr>
        <p:blipFill>
          <a:blip r:embed="rId3"/>
          <a:stretch>
            <a:fillRect/>
          </a:stretch>
        </p:blipFill>
        <p:spPr>
          <a:xfrm>
            <a:off x="584536" y="670823"/>
            <a:ext cx="7393999" cy="5374869"/>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descr="Eurosystem cumulative net asset purchases from 2015-2018, broken down by purchase programme type. Reinvestments from 2019.">
            <a:extLst>
              <a:ext uri="{FF2B5EF4-FFF2-40B4-BE49-F238E27FC236}">
                <a16:creationId xmlns:a16="http://schemas.microsoft.com/office/drawing/2014/main" id="{386841B7-793E-F85F-4261-E32B725BC7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954" y="842682"/>
            <a:ext cx="7662013" cy="5265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34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EF4359CA-4F7E-CEF0-D47D-A765EEBC9FE1}"/>
              </a:ext>
            </a:extLst>
          </p:cNvPr>
          <p:cNvPicPr>
            <a:picLocks noChangeAspect="1"/>
          </p:cNvPicPr>
          <p:nvPr/>
        </p:nvPicPr>
        <p:blipFill>
          <a:blip r:embed="rId3"/>
          <a:stretch>
            <a:fillRect/>
          </a:stretch>
        </p:blipFill>
        <p:spPr>
          <a:xfrm>
            <a:off x="337233" y="733974"/>
            <a:ext cx="7926465" cy="5427129"/>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D12BF3F-7ED2-0DC3-39B6-5F6D6AB31AEB}"/>
              </a:ext>
            </a:extLst>
          </p:cNvPr>
          <p:cNvPicPr>
            <a:picLocks noChangeAspect="1"/>
          </p:cNvPicPr>
          <p:nvPr/>
        </p:nvPicPr>
        <p:blipFill>
          <a:blip r:embed="rId3"/>
          <a:stretch>
            <a:fillRect/>
          </a:stretch>
        </p:blipFill>
        <p:spPr>
          <a:xfrm>
            <a:off x="119518" y="904974"/>
            <a:ext cx="7620660" cy="4444369"/>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Boom: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kann</a:t>
            </a: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Abschwung:	Rückgang der Produktion; rückläufige Auftragseingänge</a:t>
            </a:r>
          </a:p>
          <a:p>
            <a:pPr eaLnBrk="1" hangingPunct="1"/>
            <a:r>
              <a:rPr lang="de-DE" sz="2400" dirty="0">
                <a:solidFill>
                  <a:srgbClr val="000000"/>
                </a:solidFill>
              </a:rPr>
              <a:t>					steigende Arbeitslosigkeit; nachlassende Konsumnachfrage</a:t>
            </a: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Krise:			Niedriges Niveau der Produktion und der </a:t>
            </a:r>
          </a:p>
          <a:p>
            <a:pPr eaLnBrk="1" hangingPunct="1"/>
            <a:r>
              <a:rPr lang="de-DE" sz="2400" dirty="0">
                <a:solidFill>
                  <a:srgbClr val="000000"/>
                </a:solidFill>
              </a:rPr>
              <a:t>					Auftragsbestände; hohe Arbeitslosigkeit</a:t>
            </a: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4799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ermitteln 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866670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872D9FB2-663A-D976-63B0-23634901AA82}"/>
              </a:ext>
            </a:extLst>
          </p:cNvPr>
          <p:cNvPicPr>
            <a:picLocks noChangeAspect="1"/>
          </p:cNvPicPr>
          <p:nvPr/>
        </p:nvPicPr>
        <p:blipFill>
          <a:blip r:embed="rId3"/>
          <a:stretch>
            <a:fillRect/>
          </a:stretch>
        </p:blipFill>
        <p:spPr>
          <a:xfrm>
            <a:off x="643254" y="1121276"/>
            <a:ext cx="6686123" cy="4089916"/>
          </a:xfrm>
          <a:prstGeom prst="rect">
            <a:avLst/>
          </a:prstGeom>
        </p:spPr>
      </p:pic>
    </p:spTree>
    <p:extLst>
      <p:ext uri="{BB962C8B-B14F-4D97-AF65-F5344CB8AC3E}">
        <p14:creationId xmlns:p14="http://schemas.microsoft.com/office/powerpoint/2010/main" val="287961050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7C9171A7-7AFE-2123-8CED-589CBBB573C4}"/>
              </a:ext>
            </a:extLst>
          </p:cNvPr>
          <p:cNvPicPr>
            <a:picLocks noChangeAspect="1"/>
          </p:cNvPicPr>
          <p:nvPr/>
        </p:nvPicPr>
        <p:blipFill>
          <a:blip r:embed="rId3"/>
          <a:stretch>
            <a:fillRect/>
          </a:stretch>
        </p:blipFill>
        <p:spPr>
          <a:xfrm>
            <a:off x="0" y="1083541"/>
            <a:ext cx="8287789" cy="5059564"/>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Deutschland in der </a:t>
            </a:r>
            <a:r>
              <a:rPr lang="en-US" sz="1814" dirty="0" err="1">
                <a:solidFill>
                  <a:sysClr val="windowText" lastClr="000000"/>
                </a:solidFill>
                <a:latin typeface="Arial" panose="020B0604020202020204" pitchFamily="34" charset="0"/>
                <a:cs typeface="Arial" panose="020B0604020202020204" pitchFamily="34" charset="0"/>
              </a:rPr>
              <a:t>langen</a:t>
            </a:r>
            <a:r>
              <a:rPr lang="en-US" sz="1814" dirty="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cxnSp>
        <p:nvCxnSpPr>
          <p:cNvPr id="14" name="Straight Arrow Connector 13"/>
          <p:cNvCxnSpPr>
            <a:cxnSpLocks/>
          </p:cNvCxnSpPr>
          <p:nvPr/>
        </p:nvCxnSpPr>
        <p:spPr>
          <a:xfrm flipH="1" flipV="1">
            <a:off x="4205719" y="3351311"/>
            <a:ext cx="328840"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590990" y="3621326"/>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5896438" y="4522470"/>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H="1" flipV="1">
            <a:off x="2620368" y="3419861"/>
            <a:ext cx="202405" cy="56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a:t>Ordnen Sie den Pfeilen</a:t>
            </a:r>
          </a:p>
          <a:p>
            <a:r>
              <a:rPr lang="de-DE" dirty="0"/>
              <a:t>wirtschaftsgeschichtliche</a:t>
            </a:r>
          </a:p>
          <a:p>
            <a:r>
              <a:rPr lang="de-DE" dirty="0"/>
              <a:t>Ereignisse zu</a:t>
            </a:r>
          </a:p>
        </p:txBody>
      </p:sp>
      <p:cxnSp>
        <p:nvCxnSpPr>
          <p:cNvPr id="22" name="Straight Arrow Connector 20"/>
          <p:cNvCxnSpPr>
            <a:cxnSpLocks/>
          </p:cNvCxnSpPr>
          <p:nvPr/>
        </p:nvCxnSpPr>
        <p:spPr>
          <a:xfrm flipV="1">
            <a:off x="7242127" y="3707946"/>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hteck 20"/>
          <p:cNvSpPr/>
          <p:nvPr/>
        </p:nvSpPr>
        <p:spPr>
          <a:xfrm>
            <a:off x="4309381" y="382815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5729670" y="4074033"/>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4. </a:t>
            </a:r>
            <a:endParaRPr lang="de-DE" dirty="0"/>
          </a:p>
        </p:txBody>
      </p:sp>
      <p:sp>
        <p:nvSpPr>
          <p:cNvPr id="25" name="Rechteck 24"/>
          <p:cNvSpPr/>
          <p:nvPr/>
        </p:nvSpPr>
        <p:spPr>
          <a:xfrm>
            <a:off x="5605235" y="463022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5. </a:t>
            </a:r>
            <a:endParaRPr lang="de-DE" dirty="0"/>
          </a:p>
        </p:txBody>
      </p:sp>
      <p:sp>
        <p:nvSpPr>
          <p:cNvPr id="26" name="Rechteck 25"/>
          <p:cNvSpPr/>
          <p:nvPr/>
        </p:nvSpPr>
        <p:spPr>
          <a:xfrm>
            <a:off x="6939234" y="3691192"/>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6. </a:t>
            </a:r>
            <a:endParaRPr lang="de-DE"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F56062D-4792-BC5D-AA81-5A2376A0C920}"/>
              </a:ext>
            </a:extLst>
          </p:cNvPr>
          <p:cNvSpPr/>
          <p:nvPr/>
        </p:nvSpPr>
        <p:spPr>
          <a:xfrm>
            <a:off x="2794258" y="389089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2. </a:t>
            </a:r>
            <a:endParaRPr lang="de-DE" dirty="0"/>
          </a:p>
        </p:txBody>
      </p:sp>
      <p:cxnSp>
        <p:nvCxnSpPr>
          <p:cNvPr id="8" name="Straight Arrow Connector 24">
            <a:extLst>
              <a:ext uri="{FF2B5EF4-FFF2-40B4-BE49-F238E27FC236}">
                <a16:creationId xmlns:a16="http://schemas.microsoft.com/office/drawing/2014/main" id="{E2220F57-056B-931A-09AC-9C7B6FC45444}"/>
              </a:ext>
            </a:extLst>
          </p:cNvPr>
          <p:cNvCxnSpPr>
            <a:cxnSpLocks/>
          </p:cNvCxnSpPr>
          <p:nvPr/>
        </p:nvCxnSpPr>
        <p:spPr>
          <a:xfrm flipV="1">
            <a:off x="1636785" y="3605249"/>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75FE7E68-76C6-CA7C-656E-36A54405D93A}"/>
              </a:ext>
            </a:extLst>
          </p:cNvPr>
          <p:cNvSpPr/>
          <p:nvPr/>
        </p:nvSpPr>
        <p:spPr>
          <a:xfrm>
            <a:off x="1395751" y="3937320"/>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1. </a:t>
            </a:r>
            <a:endParaRPr lang="de-DE" dirty="0"/>
          </a:p>
        </p:txBody>
      </p:sp>
      <p:cxnSp>
        <p:nvCxnSpPr>
          <p:cNvPr id="7" name="Straight Arrow Connector 20">
            <a:extLst>
              <a:ext uri="{FF2B5EF4-FFF2-40B4-BE49-F238E27FC236}">
                <a16:creationId xmlns:a16="http://schemas.microsoft.com/office/drawing/2014/main" id="{9A66166B-B316-82DE-8AD6-CF9F072B7EC7}"/>
              </a:ext>
            </a:extLst>
          </p:cNvPr>
          <p:cNvCxnSpPr>
            <a:cxnSpLocks/>
          </p:cNvCxnSpPr>
          <p:nvPr/>
        </p:nvCxnSpPr>
        <p:spPr>
          <a:xfrm flipH="1" flipV="1">
            <a:off x="8104909" y="3374967"/>
            <a:ext cx="386898" cy="2352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63EED331-CC89-2C83-3AD8-99DF34DBC148}"/>
              </a:ext>
            </a:extLst>
          </p:cNvPr>
          <p:cNvSpPr/>
          <p:nvPr/>
        </p:nvSpPr>
        <p:spPr>
          <a:xfrm>
            <a:off x="8396732" y="3436269"/>
            <a:ext cx="569387" cy="369332"/>
          </a:xfrm>
          <a:prstGeom prst="rect">
            <a:avLst/>
          </a:prstGeom>
        </p:spPr>
        <p:txBody>
          <a:bodyPr wrap="none">
            <a:spAutoFit/>
          </a:bodyPr>
          <a:lstStyle/>
          <a:p>
            <a:r>
              <a:rPr lang="en-US">
                <a:latin typeface="Arial" panose="020B0604020202020204" pitchFamily="34" charset="0"/>
                <a:cs typeface="Arial" panose="020B0604020202020204" pitchFamily="34" charset="0"/>
              </a:rPr>
              <a:t>7.? </a:t>
            </a:r>
            <a:endParaRPr lang="de-DE" dirty="0"/>
          </a:p>
        </p:txBody>
      </p:sp>
    </p:spTree>
    <p:extLst>
      <p:ext uri="{BB962C8B-B14F-4D97-AF65-F5344CB8AC3E}">
        <p14:creationId xmlns:p14="http://schemas.microsoft.com/office/powerpoint/2010/main" val="141585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der Wiedervereinigung</a:t>
            </a:r>
          </a:p>
        </p:txBody>
      </p:sp>
      <p:sp>
        <p:nvSpPr>
          <p:cNvPr id="119813" name="Text Box 5"/>
          <p:cNvSpPr txBox="1">
            <a:spLocks noChangeArrowheads="1"/>
          </p:cNvSpPr>
          <p:nvPr/>
        </p:nvSpPr>
        <p:spPr bwMode="auto">
          <a:xfrm>
            <a:off x="0" y="6036923"/>
            <a:ext cx="536037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Werte,</a:t>
            </a:r>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9E63E8C-E571-2582-0098-6A8655C75E14}"/>
              </a:ext>
            </a:extLst>
          </p:cNvPr>
          <p:cNvPicPr>
            <a:picLocks noChangeAspect="1"/>
          </p:cNvPicPr>
          <p:nvPr/>
        </p:nvPicPr>
        <p:blipFill>
          <a:blip r:embed="rId3"/>
          <a:stretch>
            <a:fillRect/>
          </a:stretch>
        </p:blipFill>
        <p:spPr>
          <a:xfrm>
            <a:off x="288918" y="633019"/>
            <a:ext cx="7871440" cy="5048690"/>
          </a:xfrm>
          <a:prstGeom prst="rect">
            <a:avLst/>
          </a:prstGeom>
        </p:spPr>
      </p:pic>
    </p:spTree>
    <p:extLst>
      <p:ext uri="{BB962C8B-B14F-4D97-AF65-F5344CB8AC3E}">
        <p14:creationId xmlns:p14="http://schemas.microsoft.com/office/powerpoint/2010/main" val="1583096317"/>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3307</Words>
  <Application>Microsoft Office PowerPoint</Application>
  <PresentationFormat>Breitbild</PresentationFormat>
  <Paragraphs>491</Paragraphs>
  <Slides>49</Slides>
  <Notes>48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49</vt:i4>
      </vt:variant>
    </vt:vector>
  </HeadingPairs>
  <TitlesOfParts>
    <vt:vector size="57"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67</cp:revision>
  <cp:lastPrinted>2022-03-02T20:18:27Z</cp:lastPrinted>
  <dcterms:created xsi:type="dcterms:W3CDTF">2022-03-01T20:52:11Z</dcterms:created>
  <dcterms:modified xsi:type="dcterms:W3CDTF">2023-10-25T16:49:27Z</dcterms:modified>
</cp:coreProperties>
</file>