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24" r:id="rId2"/>
    <p:sldId id="425" r:id="rId3"/>
    <p:sldId id="426" r:id="rId4"/>
    <p:sldId id="427" r:id="rId5"/>
    <p:sldId id="384" r:id="rId6"/>
    <p:sldId id="387" r:id="rId7"/>
    <p:sldId id="974" r:id="rId8"/>
    <p:sldId id="390" r:id="rId9"/>
    <p:sldId id="391" r:id="rId10"/>
    <p:sldId id="392" r:id="rId11"/>
    <p:sldId id="393" r:id="rId12"/>
    <p:sldId id="394" r:id="rId13"/>
    <p:sldId id="395" r:id="rId14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1ABF143-93FE-446C-8F3B-26520A7874C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E9EA269-331E-4CA1-A6F3-5274331E43B0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79B0EB5-7EA8-4872-8CBA-591F15ACAB0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38B193B-0651-488D-954C-EF0082D05DC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D9F3A82-C5AB-41AB-9423-7C684689752A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499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25A102-B141-410D-AB89-69B896BECDE4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50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5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2819BAE-667F-461C-AEFD-034F7310BD53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EC0DA41-BECA-4F6A-B6CA-402E76C1446D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2C6A728-36D1-46EC-9F7C-DD2628A2BF4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87FACD-EB06-496E-B61C-C6410A61C44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B0C72D-7BFE-4E47-B13E-CEFD29536966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 b="1" dirty="0"/>
              <a:t>Bruttoinlandsprodukt </a:t>
            </a:r>
            <a:r>
              <a:rPr lang="de-DE" sz="2540" b="1" dirty="0" err="1"/>
              <a:t>vs</a:t>
            </a:r>
            <a:r>
              <a:rPr lang="de-DE" sz="2540" b="1" dirty="0"/>
              <a:t> Bruttonationaleinkommen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8824" y="1722882"/>
            <a:ext cx="8786936" cy="267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Das </a:t>
            </a:r>
            <a:r>
              <a:rPr lang="de-DE" altLang="de-DE" sz="2800" b="1" dirty="0">
                <a:solidFill>
                  <a:srgbClr val="000000"/>
                </a:solidFill>
              </a:rPr>
              <a:t>Bruttoinlandsprodukt (BIP)</a:t>
            </a:r>
            <a:r>
              <a:rPr lang="de-DE" altLang="de-DE" sz="2800" dirty="0">
                <a:solidFill>
                  <a:srgbClr val="000000"/>
                </a:solidFill>
              </a:rPr>
              <a:t> ist der Marktwert aller </a:t>
            </a: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Waren und Dienstleistungen, die während einer Periode </a:t>
            </a: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(z.B. 1 Jahr) in einem Land hergestellt werden und dem Endverbrauch dienen.</a:t>
            </a:r>
          </a:p>
          <a:p>
            <a:pPr eaLnBrk="1" hangingPunct="1">
              <a:buClrTx/>
            </a:pPr>
            <a:endParaRPr lang="de-DE" altLang="de-DE" sz="2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(</a:t>
            </a:r>
            <a:r>
              <a:rPr lang="de-DE" altLang="de-DE" sz="2800" b="1" dirty="0">
                <a:solidFill>
                  <a:srgbClr val="000000"/>
                </a:solidFill>
              </a:rPr>
              <a:t>Inlandskonzept</a:t>
            </a:r>
            <a:r>
              <a:rPr lang="de-DE" altLang="de-DE" sz="2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117F462-7D2C-41AD-989C-E400E48644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495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Verwendungsrechnung 2022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5497657" y="1154692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5371737" y="1835729"/>
            <a:ext cx="915987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2000" dirty="0">
                <a:cs typeface="Times New Roman" pitchFamily="18" charset="0"/>
              </a:rPr>
              <a:t>}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6121546" y="3872438"/>
            <a:ext cx="18839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Außenbeitrag</a:t>
            </a:r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5542107" y="3624788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6121546" y="2554867"/>
            <a:ext cx="18979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Bruttoanlage-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 err="1">
                <a:cs typeface="Times New Roman" pitchFamily="18" charset="0"/>
              </a:rPr>
              <a:t>investitionen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5" name="Text Box 8"/>
          <p:cNvSpPr txBox="1">
            <a:spLocks noChangeArrowheads="1"/>
          </p:cNvSpPr>
          <p:nvPr/>
        </p:nvSpPr>
        <p:spPr bwMode="auto">
          <a:xfrm>
            <a:off x="6124720" y="1402341"/>
            <a:ext cx="1217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Konsum</a:t>
            </a:r>
          </a:p>
        </p:txBody>
      </p:sp>
      <p:sp>
        <p:nvSpPr>
          <p:cNvPr id="55306" name="Text Box 11"/>
          <p:cNvSpPr txBox="1">
            <a:spLocks noChangeArrowheads="1"/>
          </p:cNvSpPr>
          <p:nvPr/>
        </p:nvSpPr>
        <p:spPr bwMode="auto">
          <a:xfrm>
            <a:off x="5590421" y="4366777"/>
            <a:ext cx="281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 , jeweilige Preise, Mrd. Euro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CB43FD1-7E4D-49FF-B53E-9A627B94C6E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6C40902-84C6-5ADC-0DAB-0836DD964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3" y="1067484"/>
            <a:ext cx="5517794" cy="3960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  <p:bldP spid="55302" grpId="0"/>
      <p:bldP spid="55303" grpId="0"/>
      <p:bldP spid="55304" grpId="0"/>
      <p:bldP spid="553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1179253" y="79017"/>
            <a:ext cx="627538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Anteile der Verwendungskomponenten am Bruttoinlandsprodukt (Deutschland)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0" y="5354320"/>
            <a:ext cx="25529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r>
              <a:rPr lang="de-DE" altLang="de-DE" sz="1400" dirty="0"/>
              <a:t>, jeweilige Preise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F330EE3-507B-49BB-BE37-DE0E3A04E98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0455FCE-8571-AE88-0873-15D0C91E9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" y="912194"/>
            <a:ext cx="7712023" cy="44421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367214" y="215752"/>
            <a:ext cx="63007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Verteilungsrechnung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102033" y="679598"/>
            <a:ext cx="9180513" cy="575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Verteilungsrechnung fragt nach den verschiedenen Einkommensarten,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aus denen sich das Volkseinkommen zusammensetzt.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Grundsätzlich wird dabei zwischen </a:t>
            </a:r>
            <a:r>
              <a:rPr lang="de-DE" altLang="de-DE" sz="2300" b="1" dirty="0"/>
              <a:t>Lohneinkommen und </a:t>
            </a:r>
            <a:r>
              <a:rPr lang="de-DE" altLang="de-DE" sz="2300" b="1" dirty="0" err="1"/>
              <a:t>Gewinnein</a:t>
            </a:r>
            <a:r>
              <a:rPr lang="de-DE" altLang="de-DE" sz="2300" b="1" dirty="0"/>
              <a:t>-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b="1" dirty="0"/>
              <a:t>kommen</a:t>
            </a:r>
            <a:r>
              <a:rPr lang="de-DE" altLang="de-DE" sz="2300" dirty="0"/>
              <a:t> unterschieden. Als Maß für die Einkommensaufteilung wird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</a:t>
            </a:r>
            <a:r>
              <a:rPr lang="de-DE" altLang="de-DE" sz="2300" b="1" dirty="0"/>
              <a:t>Lohnquote</a:t>
            </a:r>
            <a:r>
              <a:rPr lang="de-DE" altLang="de-DE" sz="2300" dirty="0"/>
              <a:t> verwendet.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		Arbeitnehmerentgelt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Lohnquote =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		   Volkseinkommen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Lohnquote berücksichtigt aber keine strukturellen Schwankungen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am Arbeitsmarkt, falls beispielsweise der Anteil der Selbstständigen an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allen Erwerbstätigen sinkt. Dies berücksichtigt die </a:t>
            </a:r>
            <a:r>
              <a:rPr lang="de-DE" altLang="de-DE" sz="2300" b="1" dirty="0"/>
              <a:t>bereinigte Lohnquote.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Sie wird berechnet, indem von einem konstanten Verhältnis von Arbeitnehmern zu Selbständigen ausgegangen wird.</a:t>
            </a:r>
          </a:p>
        </p:txBody>
      </p:sp>
      <p:cxnSp>
        <p:nvCxnSpPr>
          <p:cNvPr id="57349" name="Gerade Verbindung 2"/>
          <p:cNvCxnSpPr>
            <a:cxnSpLocks noChangeShapeType="1"/>
          </p:cNvCxnSpPr>
          <p:nvPr/>
        </p:nvCxnSpPr>
        <p:spPr bwMode="auto">
          <a:xfrm>
            <a:off x="4579026" y="3713650"/>
            <a:ext cx="30972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CDCCDBD6-CAD9-42D6-B11A-1B62EA4DCD8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1631951" y="156864"/>
            <a:ext cx="962598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Verteilungsrechnung: Entwicklung der Lohnquote (Deutschland)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07124" y="5455861"/>
            <a:ext cx="13382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endParaRPr lang="de-DE" altLang="de-DE" sz="1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A384232-9C66-4D07-B241-7135F72D446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59BE5F9-32E9-970A-861C-E8F0BF00F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0914"/>
            <a:ext cx="8391304" cy="453921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Inlandskonzept </a:t>
            </a:r>
            <a:r>
              <a:rPr lang="de-DE" sz="3266" dirty="0" err="1"/>
              <a:t>vs</a:t>
            </a:r>
            <a:r>
              <a:rPr lang="de-DE" sz="3266" dirty="0"/>
              <a:t> Inländerkonzept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52668" y="1915594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–	Faktoreinkommen der Ausländer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	im Inland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00268" y="1522581"/>
            <a:ext cx="8295271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Inländerkonzept =		Inlandskonzept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52667" y="2461006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+	Faktoreinkommen der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	Inländer im Ausland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4629E08-4D16-42D7-A69B-1708DEF5F22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88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Das Bruttoinlandsprodukt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6849" y="1024884"/>
            <a:ext cx="8295271" cy="243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„Marktwert“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Um die verschiedensten Güter zusammenfassen zu können gehen sie zu ihren Marktpreisen bewertet in das BIP ein.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Einige Güter für die es keine Marktpreise gibt werden mit den Kosten ihrer Erstellung bewertet.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Staatliche Dienstleistungen werden über die Löhne der Beamten und Angestellten erfasst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4504" y="3338593"/>
            <a:ext cx="8295271" cy="209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„aller“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Selbstgenutztes Wohneigentum fließt im Umfang einer entsprechenden (geschätzten) Marktmiete in das BIP ein.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Nicht alle Transaktionen statistisch erfassbar (z. B. Schwarzarbeit, Erziehungsleistung von Eltern, ehrenamtliche Tätigkeit)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1F499A6-F4F4-458D-82A7-666AE6F598D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59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Das Bruttoinlandsprodukt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3542" y="959545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„Waren und Dienstleistungen“:“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Materielle Güter und immaterielle Dienste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3543" y="1511970"/>
            <a:ext cx="8295271" cy="142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„während einer Periode“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Quartal oder Jahr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3542" y="2588770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„in einem Land“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von In- und Ausländern erzielten Faktorentgelte im Inland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83541" y="3548587"/>
            <a:ext cx="8295271" cy="176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„dem Endverbrauch dienen“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Nur die letztliche Wertschöpfung = 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Produktion abzüglich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der Vorleistungen und dem Saldo aus Steuern und Subventionen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5EB6028-F964-44A6-B422-815F1D33308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04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1"/>
          <p:cNvSpPr>
            <a:spLocks noChangeArrowheads="1"/>
          </p:cNvSpPr>
          <p:nvPr/>
        </p:nvSpPr>
        <p:spPr bwMode="auto">
          <a:xfrm>
            <a:off x="2958306" y="118770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Berechnung des Bruttoinlandsprodukts</a:t>
            </a: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242454" y="1126549"/>
            <a:ext cx="11007436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Entstehungsrechnung 	– 	Beitrag der verschiedenen Wirtschaftssektoren zur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gesamtwirtschaftlichen Wertschöpfung.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Verwendungsrechnung	– 	Komponenten der gesamtwirtschaftlichen 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Nachfrage bzw. Einsatz der hergestellten Güter.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Verteilungsrechnung 		–	Verteilung nach den verschiedenen Einkommensarten,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insbesondere den Produktionsfaktoren Arbeit und Kapital.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08EFE30-2376-4480-99CE-CDC8A1B08CE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1"/>
          <p:cNvSpPr>
            <a:spLocks noChangeArrowheads="1"/>
          </p:cNvSpPr>
          <p:nvPr/>
        </p:nvSpPr>
        <p:spPr bwMode="auto">
          <a:xfrm>
            <a:off x="3990278" y="48768"/>
            <a:ext cx="62753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VGR </a:t>
            </a: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Deutschland 2022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E0AAC95-B01C-4615-9B29-9CEADEE2109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07238B4-5CD3-6056-56CB-DD1A913ED15C}"/>
              </a:ext>
            </a:extLst>
          </p:cNvPr>
          <p:cNvSpPr txBox="1"/>
          <p:nvPr/>
        </p:nvSpPr>
        <p:spPr>
          <a:xfrm>
            <a:off x="143839" y="4226929"/>
            <a:ext cx="1170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/>
              <a:t>Quelle: Destatis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6850EF6-7AC6-5349-7B34-7D2FB60AA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1541"/>
            <a:ext cx="8949534" cy="36869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4267201" y="115999"/>
            <a:ext cx="370747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Entstehungsrechnung</a:t>
            </a:r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3" y="755419"/>
            <a:ext cx="8456613" cy="555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89B4D48-7ED3-4BE9-8CAD-4BBCEBCE1C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2937908" y="136525"/>
            <a:ext cx="620609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Bruttowertschöpfung </a:t>
            </a: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Deutschland 2022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703388" y="6509483"/>
            <a:ext cx="34083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Destatis, jeweilige Preise, Mrd. Euro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D2E68E0-160E-427C-8A27-F3109F5B96E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BF02019-1622-3954-D10E-599B86C93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61" y="799295"/>
            <a:ext cx="7951853" cy="477957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81887" y="0"/>
            <a:ext cx="6901329" cy="86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Entwicklung der nominalen Anteile an der Bruttowertschöpfung (Deutschland)</a:t>
            </a:r>
          </a:p>
        </p:txBody>
      </p:sp>
      <p:sp>
        <p:nvSpPr>
          <p:cNvPr id="54276" name="Text Box 3"/>
          <p:cNvSpPr txBox="1">
            <a:spLocks noChangeArrowheads="1"/>
          </p:cNvSpPr>
          <p:nvPr/>
        </p:nvSpPr>
        <p:spPr bwMode="auto">
          <a:xfrm>
            <a:off x="2550630" y="5987449"/>
            <a:ext cx="2646461" cy="31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r>
              <a:rPr lang="de-DE" altLang="de-DE" sz="1400" dirty="0"/>
              <a:t>, jeweilige Preise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D0B83D1-822E-4966-A08A-93DFFBAB77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588C580-9DD5-6066-93A0-302B5452EE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23" y="974765"/>
            <a:ext cx="7929677" cy="456300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Office PowerPoint</Application>
  <PresentationFormat>Breitbild</PresentationFormat>
  <Paragraphs>93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67</cp:revision>
  <cp:lastPrinted>2022-03-02T20:18:27Z</cp:lastPrinted>
  <dcterms:created xsi:type="dcterms:W3CDTF">2022-03-01T20:52:11Z</dcterms:created>
  <dcterms:modified xsi:type="dcterms:W3CDTF">2023-10-11T06:39:02Z</dcterms:modified>
</cp:coreProperties>
</file>