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23.09.2022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23.09.2022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23.09.2022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bankofengland.co.uk/" TargetMode="External"/><Relationship Id="rId13" Type="http://schemas.openxmlformats.org/officeDocument/2006/relationships/hyperlink" Target="https://www.arbeitsagentur.de/" TargetMode="External"/><Relationship Id="rId18" Type="http://schemas.openxmlformats.org/officeDocument/2006/relationships/hyperlink" Target="http://www.imk-boeckler.de/" TargetMode="External"/><Relationship Id="rId26" Type="http://schemas.openxmlformats.org/officeDocument/2006/relationships/hyperlink" Target="https://www.esri.ie/" TargetMode="External"/><Relationship Id="rId3" Type="http://schemas.openxmlformats.org/officeDocument/2006/relationships/hyperlink" Target="https://www.destatis.de/DE/Home/_inhalt.html" TargetMode="External"/><Relationship Id="rId21" Type="http://schemas.openxmlformats.org/officeDocument/2006/relationships/hyperlink" Target="https://kof.ethz.ch/" TargetMode="External"/><Relationship Id="rId7" Type="http://schemas.openxmlformats.org/officeDocument/2006/relationships/hyperlink" Target="https://www.federalreserve.gov/" TargetMode="External"/><Relationship Id="rId12" Type="http://schemas.openxmlformats.org/officeDocument/2006/relationships/hyperlink" Target="https://www.sachverstaendigenrat-wirtschaft.de/" TargetMode="External"/><Relationship Id="rId17" Type="http://schemas.openxmlformats.org/officeDocument/2006/relationships/hyperlink" Target="https://www.ifw-kiel.de/" TargetMode="External"/><Relationship Id="rId25" Type="http://schemas.openxmlformats.org/officeDocument/2006/relationships/hyperlink" Target="https://www.niesr.ac.uk/" TargetMode="External"/><Relationship Id="rId2" Type="http://schemas.openxmlformats.org/officeDocument/2006/relationships/notesSlide" Target="../notesSlides/notesSlide2.xml"/><Relationship Id="rId16" Type="http://schemas.openxmlformats.org/officeDocument/2006/relationships/hyperlink" Target="https://www.iab.de/" TargetMode="External"/><Relationship Id="rId20" Type="http://schemas.openxmlformats.org/officeDocument/2006/relationships/hyperlink" Target="https://www.iwh-halle.de/" TargetMode="External"/><Relationship Id="rId29" Type="http://schemas.openxmlformats.org/officeDocument/2006/relationships/hyperlink" Target="https://www.brookings.edu/" TargetMode="External"/><Relationship Id="rId1" Type="http://schemas.openxmlformats.org/officeDocument/2006/relationships/slideLayout" Target="../slideLayouts/slideLayout7.xml"/><Relationship Id="rId6" Type="http://schemas.openxmlformats.org/officeDocument/2006/relationships/hyperlink" Target="https://www.ecb.europa.eu/" TargetMode="External"/><Relationship Id="rId11" Type="http://schemas.openxmlformats.org/officeDocument/2006/relationships/hyperlink" Target="https://www.worldbank.org/" TargetMode="External"/><Relationship Id="rId24" Type="http://schemas.openxmlformats.org/officeDocument/2006/relationships/hyperlink" Target="https://www.bruegel.org/" TargetMode="External"/><Relationship Id="rId5" Type="http://schemas.openxmlformats.org/officeDocument/2006/relationships/hyperlink" Target="https://ec.europa.eu/eurostat" TargetMode="External"/><Relationship Id="rId15" Type="http://schemas.openxmlformats.org/officeDocument/2006/relationships/hyperlink" Target="https://www.diw.de/" TargetMode="External"/><Relationship Id="rId23" Type="http://schemas.openxmlformats.org/officeDocument/2006/relationships/hyperlink" Target="https://www.zew.de/" TargetMode="External"/><Relationship Id="rId28" Type="http://schemas.openxmlformats.org/officeDocument/2006/relationships/hyperlink" Target="https://www.piie.com/" TargetMode="External"/><Relationship Id="rId10" Type="http://schemas.openxmlformats.org/officeDocument/2006/relationships/hyperlink" Target="https://www.imf.org/" TargetMode="External"/><Relationship Id="rId19" Type="http://schemas.openxmlformats.org/officeDocument/2006/relationships/hyperlink" Target="https://www.iwkoeln.de/" TargetMode="External"/><Relationship Id="rId4" Type="http://schemas.openxmlformats.org/officeDocument/2006/relationships/hyperlink" Target="https://www.bundesbank.de/" TargetMode="External"/><Relationship Id="rId9" Type="http://schemas.openxmlformats.org/officeDocument/2006/relationships/hyperlink" Target="https://www.oecd.org/" TargetMode="External"/><Relationship Id="rId14" Type="http://schemas.openxmlformats.org/officeDocument/2006/relationships/hyperlink" Target="https://www.cesifo.org/" TargetMode="External"/><Relationship Id="rId22" Type="http://schemas.openxmlformats.org/officeDocument/2006/relationships/hyperlink" Target="https://www.rwi-essen.de/" TargetMode="External"/><Relationship Id="rId27" Type="http://schemas.openxmlformats.org/officeDocument/2006/relationships/hyperlink" Target="https://www.nber.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228348"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4924950" y="45403"/>
            <a:ext cx="551585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aller Unternehmen                             nach 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dirty="0" err="1">
                <a:solidFill>
                  <a:srgbClr val="000000"/>
                </a:solidFill>
              </a:rPr>
              <a:t>Coronakrise</a:t>
            </a:r>
            <a:r>
              <a:rPr lang="de-DE" altLang="de-DE" sz="2000" dirty="0">
                <a:solidFill>
                  <a:srgbClr val="000000"/>
                </a:solidFill>
              </a:rPr>
              <a:t> auf das 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2021 2,6</a:t>
            </a:r>
            <a:r>
              <a:rPr lang="de-DE" altLang="de-DE" sz="2177" dirty="0">
                <a:solidFill>
                  <a:srgbClr val="000000"/>
                </a:solidFill>
              </a:rPr>
              <a:t>% </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Inflationsrate liegt </a:t>
            </a:r>
            <a:r>
              <a:rPr lang="de-DE" altLang="de-DE" sz="2177">
                <a:solidFill>
                  <a:srgbClr val="000000"/>
                </a:solidFill>
              </a:rPr>
              <a:t>im August </a:t>
            </a:r>
            <a:r>
              <a:rPr lang="de-DE" altLang="de-DE" sz="2177" dirty="0">
                <a:solidFill>
                  <a:srgbClr val="000000"/>
                </a:solidFill>
              </a:rPr>
              <a:t>2022 </a:t>
            </a:r>
            <a:r>
              <a:rPr lang="de-DE" altLang="de-DE" sz="2177">
                <a:solidFill>
                  <a:srgbClr val="000000"/>
                </a:solidFill>
              </a:rPr>
              <a:t>bei 7,9%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liegen </a:t>
            </a:r>
            <a:r>
              <a:rPr lang="de-DE" altLang="de-DE" sz="2177">
                <a:solidFill>
                  <a:srgbClr val="000000"/>
                </a:solidFill>
              </a:rPr>
              <a:t>seit September 2022 bei 0,75%</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soll </a:t>
            </a:r>
            <a:r>
              <a:rPr lang="de-DE" altLang="de-DE" sz="2177" dirty="0">
                <a:solidFill>
                  <a:srgbClr val="000000"/>
                </a:solidFill>
              </a:rPr>
              <a:t>spätestens nächstes Jahr </a:t>
            </a:r>
            <a:r>
              <a:rPr lang="de-DE" altLang="de-DE" sz="2177">
                <a:solidFill>
                  <a:srgbClr val="000000"/>
                </a:solidFill>
              </a:rPr>
              <a:t>(2023)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wird das erst LNG-Terminals Deutschlands Ende des Jahres (2022) in Betrieb gehen.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3179455752"/>
              </p:ext>
            </p:extLst>
          </p:nvPr>
        </p:nvGraphicFramePr>
        <p:xfrm>
          <a:off x="999249" y="508687"/>
          <a:ext cx="8800048" cy="6348900"/>
        </p:xfrm>
        <a:graphic>
          <a:graphicData uri="http://schemas.openxmlformats.org/drawingml/2006/table">
            <a:tbl>
              <a:tblPr firstRow="1" bandRow="1">
                <a:tableStyleId>{2D5ABB26-0587-4C30-8999-92F81FD0307C}</a:tableStyleId>
              </a:tblPr>
              <a:tblGrid>
                <a:gridCol w="4400024">
                  <a:extLst>
                    <a:ext uri="{9D8B030D-6E8A-4147-A177-3AD203B41FA5}">
                      <a16:colId xmlns:a16="http://schemas.microsoft.com/office/drawing/2014/main" val="20000"/>
                    </a:ext>
                  </a:extLst>
                </a:gridCol>
                <a:gridCol w="4400024">
                  <a:extLst>
                    <a:ext uri="{9D8B030D-6E8A-4147-A177-3AD203B41FA5}">
                      <a16:colId xmlns:a16="http://schemas.microsoft.com/office/drawing/2014/main" val="20001"/>
                    </a:ext>
                  </a:extLst>
                </a:gridCol>
              </a:tblGrid>
              <a:tr h="6348900">
                <a:tc>
                  <a:txBody>
                    <a:bodyPr/>
                    <a:lstStyle/>
                    <a:p>
                      <a:r>
                        <a:rPr lang="de-DE" sz="2400" u="sng"/>
                        <a:t>Offizielle Institutionen</a:t>
                      </a:r>
                      <a:endParaRPr lang="de-DE" sz="2400" dirty="0"/>
                    </a:p>
                    <a:p>
                      <a:pPr marL="342900" indent="-342900">
                        <a:buFont typeface="Arial" panose="020B0604020202020204" pitchFamily="34" charset="0"/>
                        <a:buChar char="•"/>
                      </a:pPr>
                      <a:r>
                        <a:rPr lang="de-DE" sz="2400">
                          <a:hlinkClick r:id="rId3"/>
                        </a:rPr>
                        <a:t>Statistisches Bundesamt</a:t>
                      </a:r>
                      <a:endParaRPr lang="de-DE" sz="2400"/>
                    </a:p>
                    <a:p>
                      <a:pPr marL="342900" indent="-342900">
                        <a:buFont typeface="Arial" panose="020B0604020202020204" pitchFamily="34" charset="0"/>
                        <a:buChar char="•"/>
                      </a:pPr>
                      <a:r>
                        <a:rPr lang="de-DE" sz="2400">
                          <a:hlinkClick r:id="rId4"/>
                        </a:rPr>
                        <a:t>Bundesbank</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5"/>
                        </a:rPr>
                        <a:t>Eurostat</a:t>
                      </a:r>
                      <a:endParaRPr lang="de-DE" sz="2400"/>
                    </a:p>
                    <a:p>
                      <a:pPr marL="342900" indent="-342900">
                        <a:buFont typeface="Arial" panose="020B0604020202020204" pitchFamily="34" charset="0"/>
                        <a:buChar char="•"/>
                      </a:pPr>
                      <a:r>
                        <a:rPr lang="de-DE" sz="2400">
                          <a:hlinkClick r:id="rId6"/>
                        </a:rPr>
                        <a:t>EZB</a:t>
                      </a:r>
                      <a:endParaRPr lang="de-DE" sz="2400"/>
                    </a:p>
                    <a:p>
                      <a:pPr marL="342900" indent="-342900">
                        <a:buFont typeface="Arial" panose="020B0604020202020204" pitchFamily="34" charset="0"/>
                        <a:buChar char="•"/>
                      </a:pPr>
                      <a:r>
                        <a:rPr lang="de-DE" sz="2400">
                          <a:hlinkClick r:id="rId7"/>
                        </a:rPr>
                        <a:t>FED</a:t>
                      </a:r>
                      <a:endParaRPr lang="de-DE" sz="2400"/>
                    </a:p>
                    <a:p>
                      <a:pPr marL="342900" indent="-342900">
                        <a:buFont typeface="Arial" panose="020B0604020202020204" pitchFamily="34" charset="0"/>
                        <a:buChar char="•"/>
                      </a:pPr>
                      <a:r>
                        <a:rPr lang="de-DE" sz="2400">
                          <a:hlinkClick r:id="rId8"/>
                        </a:rPr>
                        <a:t>BoE</a:t>
                      </a:r>
                      <a:endParaRPr lang="de-DE" sz="2400"/>
                    </a:p>
                    <a:p>
                      <a:pPr marL="342900" indent="-342900">
                        <a:buFont typeface="Arial" panose="020B0604020202020204" pitchFamily="34" charset="0"/>
                        <a:buChar char="•"/>
                      </a:pPr>
                      <a:r>
                        <a:rPr lang="de-DE" sz="2400">
                          <a:hlinkClick r:id="rId9"/>
                        </a:rPr>
                        <a:t>OECD</a:t>
                      </a:r>
                      <a:endParaRPr lang="de-DE" sz="2400"/>
                    </a:p>
                    <a:p>
                      <a:pPr marL="342900" indent="-342900">
                        <a:buFont typeface="Arial" panose="020B0604020202020204" pitchFamily="34" charset="0"/>
                        <a:buChar char="•"/>
                      </a:pPr>
                      <a:r>
                        <a:rPr lang="de-DE" sz="2400">
                          <a:hlinkClick r:id="rId10"/>
                        </a:rPr>
                        <a:t>IMF</a:t>
                      </a:r>
                      <a:endParaRPr lang="de-DE" sz="2400"/>
                    </a:p>
                    <a:p>
                      <a:pPr marL="342900" indent="-342900">
                        <a:buFont typeface="Arial" panose="020B0604020202020204" pitchFamily="34" charset="0"/>
                        <a:buChar char="•"/>
                      </a:pPr>
                      <a:r>
                        <a:rPr lang="de-DE" sz="2400">
                          <a:hlinkClick r:id="rId11"/>
                        </a:rPr>
                        <a:t>Worldbank</a:t>
                      </a:r>
                      <a:endParaRPr lang="de-DE" sz="2400"/>
                    </a:p>
                    <a:p>
                      <a:pPr marL="342900" indent="-342900">
                        <a:buFont typeface="Arial" panose="020B0604020202020204" pitchFamily="34" charset="0"/>
                        <a:buChar char="•"/>
                      </a:pPr>
                      <a:r>
                        <a:rPr lang="de-DE" sz="2400">
                          <a:hlinkClick r:id="rId12"/>
                        </a:rPr>
                        <a:t>SVR</a:t>
                      </a:r>
                      <a:endParaRPr lang="de-DE" sz="2400"/>
                    </a:p>
                    <a:p>
                      <a:pPr marL="342900" indent="-342900">
                        <a:buFont typeface="Arial" panose="020B0604020202020204" pitchFamily="34" charset="0"/>
                        <a:buChar char="•"/>
                      </a:pPr>
                      <a:r>
                        <a:rPr lang="de-DE" sz="2400">
                          <a:hlinkClick r:id="rId13"/>
                        </a:rPr>
                        <a:t>BA</a:t>
                      </a:r>
                      <a:endParaRPr lang="de-DE" sz="2400" dirty="0"/>
                    </a:p>
                  </a:txBody>
                  <a:tcPr marL="82953" marR="82953" marT="41476" marB="41476"/>
                </a:tc>
                <a:tc>
                  <a:txBody>
                    <a:bodyPr/>
                    <a:lstStyle/>
                    <a:p>
                      <a:r>
                        <a:rPr lang="de-DE" sz="2400" u="sng"/>
                        <a:t>Forschungsinstitute</a:t>
                      </a:r>
                      <a:endParaRPr lang="de-DE" sz="2400" dirty="0"/>
                    </a:p>
                    <a:p>
                      <a:pPr marL="342900" indent="-342900">
                        <a:buFont typeface="Arial" panose="020B0604020202020204" pitchFamily="34" charset="0"/>
                        <a:buChar char="•"/>
                      </a:pPr>
                      <a:r>
                        <a:rPr lang="de-DE" sz="2400">
                          <a:hlinkClick r:id="rId14"/>
                        </a:rPr>
                        <a:t>Cesifo</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5"/>
                        </a:rPr>
                        <a:t>DIW</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6"/>
                        </a:rPr>
                        <a:t>IAB</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7"/>
                        </a:rPr>
                        <a:t>IfW</a:t>
                      </a:r>
                      <a:endParaRPr lang="de-DE" sz="2400"/>
                    </a:p>
                    <a:p>
                      <a:pPr marL="342900" indent="-342900">
                        <a:buFont typeface="Arial" panose="020B0604020202020204" pitchFamily="34" charset="0"/>
                        <a:buChar char="•"/>
                      </a:pPr>
                      <a:r>
                        <a:rPr lang="de-DE" sz="2400">
                          <a:hlinkClick r:id="rId18"/>
                        </a:rPr>
                        <a:t>IMK</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9"/>
                        </a:rPr>
                        <a:t>IW</a:t>
                      </a:r>
                      <a:endParaRPr lang="de-DE" sz="2400"/>
                    </a:p>
                    <a:p>
                      <a:pPr marL="342900" indent="-342900">
                        <a:buFont typeface="Arial" panose="020B0604020202020204" pitchFamily="34" charset="0"/>
                        <a:buChar char="•"/>
                      </a:pPr>
                      <a:r>
                        <a:rPr lang="de-DE" sz="2400">
                          <a:hlinkClick r:id="rId20"/>
                        </a:rPr>
                        <a:t>IWH</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21"/>
                        </a:rPr>
                        <a:t>KOF</a:t>
                      </a:r>
                      <a:endParaRPr lang="de-DE" sz="2400"/>
                    </a:p>
                    <a:p>
                      <a:pPr marL="342900" indent="-342900">
                        <a:buFont typeface="Arial" panose="020B0604020202020204" pitchFamily="34" charset="0"/>
                        <a:buChar char="•"/>
                      </a:pPr>
                      <a:r>
                        <a:rPr lang="de-DE" sz="2400">
                          <a:hlinkClick r:id="rId22"/>
                        </a:rPr>
                        <a:t>RWI</a:t>
                      </a:r>
                      <a:endParaRPr lang="de-DE" sz="2400"/>
                    </a:p>
                    <a:p>
                      <a:pPr marL="342900" indent="-342900">
                        <a:buFont typeface="Arial" panose="020B0604020202020204" pitchFamily="34" charset="0"/>
                        <a:buChar char="•"/>
                      </a:pPr>
                      <a:r>
                        <a:rPr lang="de-DE" sz="2400">
                          <a:hlinkClick r:id="rId23"/>
                        </a:rPr>
                        <a:t>ZEW</a:t>
                      </a:r>
                      <a:endParaRPr lang="de-DE" sz="2400"/>
                    </a:p>
                    <a:p>
                      <a:pPr marL="342900" indent="-342900">
                        <a:buFont typeface="Arial" panose="020B0604020202020204" pitchFamily="34" charset="0"/>
                        <a:buChar char="•"/>
                      </a:pPr>
                      <a:r>
                        <a:rPr lang="de-DE" sz="2400">
                          <a:hlinkClick r:id="rId24"/>
                        </a:rPr>
                        <a:t>Bruegel</a:t>
                      </a:r>
                      <a:endParaRPr lang="de-DE" sz="2400">
                        <a:hlinkClick r:id="rId25"/>
                      </a:endParaRPr>
                    </a:p>
                    <a:p>
                      <a:pPr marL="342900" indent="-342900">
                        <a:buFont typeface="Arial" panose="020B0604020202020204" pitchFamily="34" charset="0"/>
                        <a:buChar char="•"/>
                      </a:pPr>
                      <a:r>
                        <a:rPr lang="de-DE" sz="2400">
                          <a:hlinkClick r:id="rId25"/>
                        </a:rPr>
                        <a:t>NIESR</a:t>
                      </a:r>
                      <a:endParaRPr lang="de-DE" sz="2400"/>
                    </a:p>
                    <a:p>
                      <a:pPr marL="342900" indent="-342900">
                        <a:buFont typeface="Arial" panose="020B0604020202020204" pitchFamily="34" charset="0"/>
                        <a:buChar char="•"/>
                      </a:pPr>
                      <a:r>
                        <a:rPr lang="de-DE" sz="2400">
                          <a:hlinkClick r:id="rId26"/>
                        </a:rPr>
                        <a:t>ESRI</a:t>
                      </a:r>
                      <a:endParaRPr lang="de-DE" sz="2400"/>
                    </a:p>
                    <a:p>
                      <a:pPr marL="342900" indent="-342900">
                        <a:buFont typeface="Arial" panose="020B0604020202020204" pitchFamily="34" charset="0"/>
                        <a:buChar char="•"/>
                      </a:pPr>
                      <a:r>
                        <a:rPr lang="de-DE" sz="2400">
                          <a:hlinkClick r:id="rId27"/>
                        </a:rPr>
                        <a:t>NBER</a:t>
                      </a:r>
                      <a:endParaRPr lang="de-DE" sz="2400"/>
                    </a:p>
                    <a:p>
                      <a:pPr marL="342900" indent="-342900">
                        <a:buFont typeface="Arial" panose="020B0604020202020204" pitchFamily="34" charset="0"/>
                        <a:buChar char="•"/>
                      </a:pPr>
                      <a:r>
                        <a:rPr lang="de-DE" sz="2400">
                          <a:hlinkClick r:id="rId28"/>
                        </a:rPr>
                        <a:t>Peterson Institue</a:t>
                      </a:r>
                      <a:endParaRPr lang="de-DE" sz="2400"/>
                    </a:p>
                    <a:p>
                      <a:pPr marL="342900" indent="-342900">
                        <a:buFont typeface="Arial" panose="020B0604020202020204" pitchFamily="34" charset="0"/>
                        <a:buChar char="•"/>
                      </a:pPr>
                      <a:r>
                        <a:rPr lang="de-DE" sz="2400">
                          <a:hlinkClick r:id="rId29"/>
                        </a:rPr>
                        <a:t>Brookins Institution</a:t>
                      </a:r>
                      <a:endParaRPr lang="de-DE" sz="24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1381</Words>
  <Application>Microsoft Office PowerPoint</Application>
  <PresentationFormat>Breitbild</PresentationFormat>
  <Paragraphs>296</Paragraphs>
  <Slides>23</Slides>
  <Notes>19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23</vt:i4>
      </vt:variant>
    </vt:vector>
  </HeadingPairs>
  <TitlesOfParts>
    <vt:vector size="30"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23</cp:revision>
  <cp:lastPrinted>2022-03-02T20:18:27Z</cp:lastPrinted>
  <dcterms:created xsi:type="dcterms:W3CDTF">2022-03-01T20:52:11Z</dcterms:created>
  <dcterms:modified xsi:type="dcterms:W3CDTF">2022-09-23T20:29:42Z</dcterms:modified>
</cp:coreProperties>
</file>