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1372" r:id="rId2"/>
    <p:sldId id="257" r:id="rId3"/>
    <p:sldId id="485" r:id="rId4"/>
    <p:sldId id="486" r:id="rId5"/>
    <p:sldId id="1201" r:id="rId6"/>
    <p:sldId id="310" r:id="rId7"/>
    <p:sldId id="379" r:id="rId8"/>
    <p:sldId id="348" r:id="rId9"/>
    <p:sldId id="327" r:id="rId10"/>
    <p:sldId id="328" r:id="rId11"/>
    <p:sldId id="329" r:id="rId12"/>
    <p:sldId id="330" r:id="rId13"/>
    <p:sldId id="326" r:id="rId14"/>
    <p:sldId id="312" r:id="rId15"/>
    <p:sldId id="389" r:id="rId16"/>
    <p:sldId id="366" r:id="rId17"/>
    <p:sldId id="375" r:id="rId18"/>
    <p:sldId id="368" r:id="rId19"/>
    <p:sldId id="369" r:id="rId20"/>
    <p:sldId id="370" r:id="rId21"/>
    <p:sldId id="376" r:id="rId22"/>
    <p:sldId id="972" r:id="rId23"/>
    <p:sldId id="1370" r:id="rId24"/>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63" d="100"/>
          <a:sy n="63" d="100"/>
        </p:scale>
        <p:origin x="61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23.09.2022</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4731750C-C2D9-4EA0-92BE-F14DF5E7411F}" type="slidenum">
              <a:rPr lang="de-DE" altLang="de-DE" smtClean="0">
                <a:latin typeface="Sparkasse Rg" pitchFamily="34" charset="0"/>
              </a:rPr>
              <a:pPr eaLnBrk="1" hangingPunct="1">
                <a:spcBef>
                  <a:spcPct val="0"/>
                </a:spcBef>
                <a:buClrTx/>
                <a:buFontTx/>
                <a:buNone/>
              </a:pPr>
              <a:t>16</a:t>
            </a:fld>
            <a:endParaRPr lang="de-DE" altLang="de-DE">
              <a:latin typeface="Sparkasse Rg" pitchFamily="34" charset="0"/>
            </a:endParaRPr>
          </a:p>
        </p:txBody>
      </p:sp>
      <p:sp>
        <p:nvSpPr>
          <p:cNvPr id="92163" name="Rectangle 2"/>
          <p:cNvSpPr>
            <a:spLocks noGrp="1" noRot="1" noChangeAspect="1" noChangeArrowheads="1" noTextEdit="1"/>
          </p:cNvSpPr>
          <p:nvPr>
            <p:ph type="sldImg"/>
          </p:nvPr>
        </p:nvSpPr>
        <p:spPr>
          <a:xfrm>
            <a:off x="-214313" y="812800"/>
            <a:ext cx="7237413" cy="4071938"/>
          </a:xfrm>
          <a:ln/>
        </p:spPr>
      </p:sp>
      <p:sp>
        <p:nvSpPr>
          <p:cNvPr id="92164"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2544C13F-9959-4DF1-9B30-B723B52168F1}" type="slidenum">
              <a:rPr lang="de-DE" altLang="de-DE" smtClean="0">
                <a:latin typeface="Sparkasse Rg" pitchFamily="34" charset="0"/>
              </a:rPr>
              <a:pPr eaLnBrk="1" hangingPunct="1">
                <a:spcBef>
                  <a:spcPct val="0"/>
                </a:spcBef>
                <a:buClrTx/>
                <a:buFontTx/>
                <a:buNone/>
              </a:pPr>
              <a:t>17</a:t>
            </a:fld>
            <a:endParaRPr lang="de-DE" altLang="de-DE">
              <a:latin typeface="Sparkasse Rg" pitchFamily="34" charset="0"/>
            </a:endParaRPr>
          </a:p>
        </p:txBody>
      </p:sp>
      <p:sp>
        <p:nvSpPr>
          <p:cNvPr id="93187" name="Rectangle 2"/>
          <p:cNvSpPr>
            <a:spLocks noGrp="1" noRot="1" noChangeAspect="1" noChangeArrowheads="1" noTextEdit="1"/>
          </p:cNvSpPr>
          <p:nvPr>
            <p:ph type="sldImg"/>
          </p:nvPr>
        </p:nvSpPr>
        <p:spPr>
          <a:xfrm>
            <a:off x="-214313" y="812800"/>
            <a:ext cx="7237413" cy="4071938"/>
          </a:xfrm>
          <a:ln/>
        </p:spPr>
      </p:sp>
      <p:sp>
        <p:nvSpPr>
          <p:cNvPr id="93188"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AB0D5615-F20B-4D76-B320-60E40A97873D}" type="slidenum">
              <a:rPr lang="de-DE" altLang="de-DE" smtClean="0">
                <a:latin typeface="Sparkasse Rg" pitchFamily="34" charset="0"/>
              </a:rPr>
              <a:pPr eaLnBrk="1" hangingPunct="1">
                <a:spcBef>
                  <a:spcPct val="0"/>
                </a:spcBef>
                <a:buClrTx/>
                <a:buFontTx/>
                <a:buNone/>
              </a:pPr>
              <a:t>18</a:t>
            </a:fld>
            <a:endParaRPr lang="de-DE" altLang="de-DE">
              <a:latin typeface="Sparkasse Rg" pitchFamily="34" charset="0"/>
            </a:endParaRPr>
          </a:p>
        </p:txBody>
      </p:sp>
      <p:sp>
        <p:nvSpPr>
          <p:cNvPr id="94211" name="Rectangle 2"/>
          <p:cNvSpPr>
            <a:spLocks noGrp="1" noRot="1" noChangeAspect="1" noChangeArrowheads="1" noTextEdit="1"/>
          </p:cNvSpPr>
          <p:nvPr>
            <p:ph type="sldImg"/>
          </p:nvPr>
        </p:nvSpPr>
        <p:spPr>
          <a:xfrm>
            <a:off x="-214313" y="812800"/>
            <a:ext cx="7237413" cy="4071938"/>
          </a:xfrm>
          <a:ln/>
        </p:spPr>
      </p:sp>
      <p:sp>
        <p:nvSpPr>
          <p:cNvPr id="94212"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A45B7816-A449-4EA6-BADC-09902857C389}" type="slidenum">
              <a:rPr lang="de-DE" altLang="de-DE" smtClean="0">
                <a:latin typeface="Sparkasse Rg" pitchFamily="34" charset="0"/>
              </a:rPr>
              <a:pPr eaLnBrk="1" hangingPunct="1">
                <a:spcBef>
                  <a:spcPct val="0"/>
                </a:spcBef>
                <a:buClrTx/>
                <a:buFontTx/>
                <a:buNone/>
              </a:pPr>
              <a:t>19</a:t>
            </a:fld>
            <a:endParaRPr lang="de-DE" altLang="de-DE">
              <a:latin typeface="Sparkasse Rg" pitchFamily="34" charset="0"/>
            </a:endParaRPr>
          </a:p>
        </p:txBody>
      </p:sp>
      <p:sp>
        <p:nvSpPr>
          <p:cNvPr id="95235" name="Rectangle 2"/>
          <p:cNvSpPr>
            <a:spLocks noGrp="1" noRot="1" noChangeAspect="1" noChangeArrowheads="1" noTextEdit="1"/>
          </p:cNvSpPr>
          <p:nvPr>
            <p:ph type="sldImg"/>
          </p:nvPr>
        </p:nvSpPr>
        <p:spPr>
          <a:xfrm>
            <a:off x="-214313" y="812800"/>
            <a:ext cx="7237413" cy="4071938"/>
          </a:xfrm>
          <a:ln/>
        </p:spPr>
      </p:sp>
      <p:sp>
        <p:nvSpPr>
          <p:cNvPr id="95236"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6BCA0C5D-FFD6-43C2-8CEA-75241ABDFBD8}" type="slidenum">
              <a:rPr lang="de-DE" altLang="de-DE" smtClean="0">
                <a:latin typeface="Sparkasse Rg" pitchFamily="34" charset="0"/>
              </a:rPr>
              <a:pPr eaLnBrk="1" hangingPunct="1">
                <a:spcBef>
                  <a:spcPct val="0"/>
                </a:spcBef>
                <a:buClrTx/>
                <a:buFontTx/>
                <a:buNone/>
              </a:pPr>
              <a:t>20</a:t>
            </a:fld>
            <a:endParaRPr lang="de-DE" altLang="de-DE">
              <a:latin typeface="Sparkasse Rg" pitchFamily="34" charset="0"/>
            </a:endParaRPr>
          </a:p>
        </p:txBody>
      </p:sp>
      <p:sp>
        <p:nvSpPr>
          <p:cNvPr id="96259" name="Rectangle 2"/>
          <p:cNvSpPr>
            <a:spLocks noGrp="1" noRot="1" noChangeAspect="1" noChangeArrowheads="1" noTextEdit="1"/>
          </p:cNvSpPr>
          <p:nvPr>
            <p:ph type="sldImg"/>
          </p:nvPr>
        </p:nvSpPr>
        <p:spPr>
          <a:xfrm>
            <a:off x="-214313" y="812800"/>
            <a:ext cx="7237413" cy="4071938"/>
          </a:xfrm>
          <a:ln/>
        </p:spPr>
      </p:sp>
      <p:sp>
        <p:nvSpPr>
          <p:cNvPr id="96260"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21</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214313" y="812800"/>
            <a:ext cx="7237413" cy="4071938"/>
          </a:xfrm>
          <a:ln/>
        </p:spPr>
      </p:sp>
      <p:sp>
        <p:nvSpPr>
          <p:cNvPr id="97284"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23</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214313" y="812800"/>
            <a:ext cx="7237413" cy="4071938"/>
          </a:xfrm>
          <a:ln/>
        </p:spPr>
      </p:sp>
      <p:sp>
        <p:nvSpPr>
          <p:cNvPr id="97284"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extLst>
      <p:ext uri="{BB962C8B-B14F-4D97-AF65-F5344CB8AC3E}">
        <p14:creationId xmlns:p14="http://schemas.microsoft.com/office/powerpoint/2010/main" val="4115424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33334B05-98D5-4FA7-B331-874ED2CB13B9}" type="slidenum">
              <a:rPr lang="de-DE" altLang="de-DE" smtClean="0">
                <a:latin typeface="Sparkasse Rg" pitchFamily="34" charset="0"/>
              </a:rPr>
              <a:pPr eaLnBrk="1" hangingPunct="1">
                <a:spcBef>
                  <a:spcPct val="0"/>
                </a:spcBef>
                <a:buClrTx/>
                <a:buFontTx/>
                <a:buNone/>
              </a:pPr>
              <a:t>7</a:t>
            </a:fld>
            <a:endParaRPr lang="de-DE" altLang="de-DE">
              <a:latin typeface="Sparkasse Rg" pitchFamily="34" charset="0"/>
            </a:endParaRPr>
          </a:p>
        </p:txBody>
      </p:sp>
      <p:sp>
        <p:nvSpPr>
          <p:cNvPr id="63491" name="Rectangle 2"/>
          <p:cNvSpPr>
            <a:spLocks noGrp="1" noRot="1" noChangeAspect="1" noChangeArrowheads="1" noTextEdit="1"/>
          </p:cNvSpPr>
          <p:nvPr>
            <p:ph type="sldImg"/>
          </p:nvPr>
        </p:nvSpPr>
        <p:spPr>
          <a:xfrm>
            <a:off x="-214313" y="812800"/>
            <a:ext cx="7237413" cy="4071938"/>
          </a:xfrm>
          <a:ln/>
        </p:spPr>
      </p:sp>
      <p:sp>
        <p:nvSpPr>
          <p:cNvPr id="63492"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BA0E7716-4F65-4B76-8FC5-7B1BD20C5EAD}" type="slidenum">
              <a:rPr lang="de-DE" altLang="de-DE" smtClean="0">
                <a:latin typeface="Sparkasse Rg" pitchFamily="34" charset="0"/>
              </a:rPr>
              <a:pPr eaLnBrk="1" hangingPunct="1">
                <a:spcBef>
                  <a:spcPct val="0"/>
                </a:spcBef>
                <a:buClrTx/>
                <a:buFontTx/>
                <a:buNone/>
              </a:pPr>
              <a:t>8</a:t>
            </a:fld>
            <a:endParaRPr lang="de-DE" altLang="de-DE">
              <a:latin typeface="Sparkasse Rg" pitchFamily="34" charset="0"/>
            </a:endParaRPr>
          </a:p>
        </p:txBody>
      </p:sp>
      <p:sp>
        <p:nvSpPr>
          <p:cNvPr id="65539" name="Rectangle 2"/>
          <p:cNvSpPr>
            <a:spLocks noGrp="1" noRot="1" noChangeAspect="1" noChangeArrowheads="1" noTextEdit="1"/>
          </p:cNvSpPr>
          <p:nvPr>
            <p:ph type="sldImg"/>
          </p:nvPr>
        </p:nvSpPr>
        <p:spPr>
          <a:xfrm>
            <a:off x="-214313" y="812800"/>
            <a:ext cx="7237413" cy="4071938"/>
          </a:xfrm>
          <a:ln/>
        </p:spPr>
      </p:sp>
      <p:sp>
        <p:nvSpPr>
          <p:cNvPr id="65540"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933809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23.09.2022</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23.09.2022</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23.09.2022</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23.09.2022</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23.09.2022</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23.09.2022</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23.09.2022</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23.09.2022</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23.09.2022</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23.09.2022</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23.09.2022</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23.09.2022</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hyperlink" Target="https://www.bankofengland.co.uk/" TargetMode="External"/><Relationship Id="rId13" Type="http://schemas.openxmlformats.org/officeDocument/2006/relationships/hyperlink" Target="https://www.arbeitsagentur.de/" TargetMode="External"/><Relationship Id="rId18" Type="http://schemas.openxmlformats.org/officeDocument/2006/relationships/hyperlink" Target="http://www.imk-boeckler.de/" TargetMode="External"/><Relationship Id="rId26" Type="http://schemas.openxmlformats.org/officeDocument/2006/relationships/hyperlink" Target="https://www.esri.ie/" TargetMode="External"/><Relationship Id="rId3" Type="http://schemas.openxmlformats.org/officeDocument/2006/relationships/hyperlink" Target="https://www.destatis.de/DE/Home/_inhalt.html" TargetMode="External"/><Relationship Id="rId21" Type="http://schemas.openxmlformats.org/officeDocument/2006/relationships/hyperlink" Target="https://kof.ethz.ch/" TargetMode="External"/><Relationship Id="rId7" Type="http://schemas.openxmlformats.org/officeDocument/2006/relationships/hyperlink" Target="https://www.federalreserve.gov/" TargetMode="External"/><Relationship Id="rId12" Type="http://schemas.openxmlformats.org/officeDocument/2006/relationships/hyperlink" Target="https://www.sachverstaendigenrat-wirtschaft.de/" TargetMode="External"/><Relationship Id="rId17" Type="http://schemas.openxmlformats.org/officeDocument/2006/relationships/hyperlink" Target="https://www.ifw-kiel.de/" TargetMode="External"/><Relationship Id="rId25" Type="http://schemas.openxmlformats.org/officeDocument/2006/relationships/hyperlink" Target="https://www.niesr.ac.uk/" TargetMode="External"/><Relationship Id="rId2" Type="http://schemas.openxmlformats.org/officeDocument/2006/relationships/notesSlide" Target="../notesSlides/notesSlide2.xml"/><Relationship Id="rId16" Type="http://schemas.openxmlformats.org/officeDocument/2006/relationships/hyperlink" Target="https://www.iab.de/" TargetMode="External"/><Relationship Id="rId20" Type="http://schemas.openxmlformats.org/officeDocument/2006/relationships/hyperlink" Target="https://www.iwh-halle.de/" TargetMode="External"/><Relationship Id="rId29" Type="http://schemas.openxmlformats.org/officeDocument/2006/relationships/hyperlink" Target="https://www.brookings.edu/" TargetMode="External"/><Relationship Id="rId1" Type="http://schemas.openxmlformats.org/officeDocument/2006/relationships/slideLayout" Target="../slideLayouts/slideLayout7.xml"/><Relationship Id="rId6" Type="http://schemas.openxmlformats.org/officeDocument/2006/relationships/hyperlink" Target="https://www.ecb.europa.eu/" TargetMode="External"/><Relationship Id="rId11" Type="http://schemas.openxmlformats.org/officeDocument/2006/relationships/hyperlink" Target="https://www.worldbank.org/" TargetMode="External"/><Relationship Id="rId24" Type="http://schemas.openxmlformats.org/officeDocument/2006/relationships/hyperlink" Target="https://www.bruegel.org/" TargetMode="External"/><Relationship Id="rId5" Type="http://schemas.openxmlformats.org/officeDocument/2006/relationships/hyperlink" Target="https://ec.europa.eu/eurostat" TargetMode="External"/><Relationship Id="rId15" Type="http://schemas.openxmlformats.org/officeDocument/2006/relationships/hyperlink" Target="https://www.diw.de/" TargetMode="External"/><Relationship Id="rId23" Type="http://schemas.openxmlformats.org/officeDocument/2006/relationships/hyperlink" Target="https://www.zew.de/" TargetMode="External"/><Relationship Id="rId28" Type="http://schemas.openxmlformats.org/officeDocument/2006/relationships/hyperlink" Target="https://www.piie.com/" TargetMode="External"/><Relationship Id="rId10" Type="http://schemas.openxmlformats.org/officeDocument/2006/relationships/hyperlink" Target="https://www.imf.org/" TargetMode="External"/><Relationship Id="rId19" Type="http://schemas.openxmlformats.org/officeDocument/2006/relationships/hyperlink" Target="https://www.iwkoeln.de/" TargetMode="External"/><Relationship Id="rId4" Type="http://schemas.openxmlformats.org/officeDocument/2006/relationships/hyperlink" Target="https://www.bundesbank.de/" TargetMode="External"/><Relationship Id="rId9" Type="http://schemas.openxmlformats.org/officeDocument/2006/relationships/hyperlink" Target="https://www.oecd.org/" TargetMode="External"/><Relationship Id="rId14" Type="http://schemas.openxmlformats.org/officeDocument/2006/relationships/hyperlink" Target="https://www.cesifo.org/" TargetMode="External"/><Relationship Id="rId22" Type="http://schemas.openxmlformats.org/officeDocument/2006/relationships/hyperlink" Target="https://www.rwi-essen.de/" TargetMode="External"/><Relationship Id="rId27" Type="http://schemas.openxmlformats.org/officeDocument/2006/relationships/hyperlink" Target="https://www.nber.org/"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aeaweb.org/articles?id=10.1257/jep.23.1.221"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Makroökonomie</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97459"/>
            <a:ext cx="7598011" cy="925787"/>
          </a:xfrm>
          <a:prstGeom prst="rect">
            <a:avLst/>
          </a:prstGeom>
          <a:noFill/>
          <a:ln>
            <a:noFill/>
          </a:ln>
        </p:spPr>
        <p:txBody>
          <a:bodyPr lIns="81646" tIns="40823" rIns="81646" bIns="40823" anchor="ctr" anchorCtr="1"/>
          <a:lstStyle/>
          <a:p>
            <a:pPr algn="ctr">
              <a:lnSpc>
                <a:spcPct val="100000"/>
              </a:lnSpc>
            </a:pPr>
            <a:r>
              <a:rPr lang="de-DE" sz="2400" b="1" dirty="0">
                <a:solidFill>
                  <a:srgbClr val="000000"/>
                </a:solidFill>
                <a:latin typeface="Arial"/>
                <a:ea typeface="Droid Sans Fallback"/>
              </a:rPr>
              <a:t>Ökonomen als</a:t>
            </a:r>
          </a:p>
          <a:p>
            <a:pPr algn="ctr">
              <a:lnSpc>
                <a:spcPct val="100000"/>
              </a:lnSpc>
            </a:pPr>
            <a:r>
              <a:rPr lang="de-DE" sz="2400" b="1" dirty="0">
                <a:solidFill>
                  <a:srgbClr val="000000"/>
                </a:solidFill>
                <a:latin typeface="Arial"/>
                <a:ea typeface="Droid Sans Fallback"/>
              </a:rPr>
              <a:t>Wissenschaftler oder Wirtschaftspolitiker</a:t>
            </a:r>
          </a:p>
        </p:txBody>
      </p:sp>
      <p:sp>
        <p:nvSpPr>
          <p:cNvPr id="7" name="Textfeld 6"/>
          <p:cNvSpPr txBox="1"/>
          <p:nvPr/>
        </p:nvSpPr>
        <p:spPr>
          <a:xfrm>
            <a:off x="1008695" y="1705738"/>
            <a:ext cx="7680910" cy="3075701"/>
          </a:xfrm>
          <a:prstGeom prst="rect">
            <a:avLst/>
          </a:prstGeom>
          <a:noFill/>
        </p:spPr>
        <p:txBody>
          <a:bodyPr wrap="square" rtlCol="0">
            <a:noAutofit/>
          </a:bodyPr>
          <a:lstStyle/>
          <a:p>
            <a:pPr marL="414772" indent="-414772">
              <a:buFont typeface="Arial" panose="020B0604020202020204" pitchFamily="34" charset="0"/>
              <a:buChar char="•"/>
            </a:pPr>
            <a:r>
              <a:rPr lang="de-DE" sz="2903" dirty="0">
                <a:latin typeface="Times New Roman" panose="02020603050405020304" pitchFamily="18" charset="0"/>
                <a:cs typeface="Times New Roman" panose="02020603050405020304" pitchFamily="18" charset="0"/>
              </a:rPr>
              <a:t>Versuchen Ökonomen die Welt zu erklären, so handeln sie als </a:t>
            </a:r>
            <a:r>
              <a:rPr lang="de-DE" sz="2903" b="1">
                <a:latin typeface="Times New Roman" panose="02020603050405020304" pitchFamily="18" charset="0"/>
                <a:cs typeface="Times New Roman" panose="02020603050405020304" pitchFamily="18" charset="0"/>
              </a:rPr>
              <a:t>Wissenschaftler.</a:t>
            </a:r>
          </a:p>
          <a:p>
            <a:pPr marL="414772" indent="-414772">
              <a:buFont typeface="Arial" panose="020B0604020202020204" pitchFamily="34" charset="0"/>
              <a:buChar char="•"/>
            </a:pPr>
            <a:endParaRPr lang="de-DE" sz="2903">
              <a:latin typeface="Times New Roman" panose="02020603050405020304" pitchFamily="18" charset="0"/>
              <a:cs typeface="Times New Roman" panose="02020603050405020304" pitchFamily="18" charset="0"/>
            </a:endParaRPr>
          </a:p>
          <a:p>
            <a:pPr marL="414772" indent="-414772">
              <a:buFont typeface="Arial" panose="020B0604020202020204" pitchFamily="34" charset="0"/>
              <a:buChar char="•"/>
            </a:pPr>
            <a:r>
              <a:rPr lang="de-DE" sz="2903">
                <a:latin typeface="Times New Roman" panose="02020603050405020304" pitchFamily="18" charset="0"/>
                <a:cs typeface="Times New Roman" panose="02020603050405020304" pitchFamily="18" charset="0"/>
              </a:rPr>
              <a:t>Versuchen Ökonomen die Welt zu verändern und bringen damit Ihre Überzeugungen ein, so handeln sie als </a:t>
            </a:r>
            <a:r>
              <a:rPr lang="de-DE" sz="2903" b="1">
                <a:latin typeface="Times New Roman" panose="02020603050405020304" pitchFamily="18" charset="0"/>
                <a:cs typeface="Times New Roman" panose="02020603050405020304" pitchFamily="18" charset="0"/>
              </a:rPr>
              <a:t>Wirtschaftspolitiker</a:t>
            </a:r>
            <a:r>
              <a:rPr lang="de-DE" sz="2903">
                <a:latin typeface="Times New Roman" panose="02020603050405020304" pitchFamily="18" charset="0"/>
                <a:cs typeface="Times New Roman" panose="02020603050405020304" pitchFamily="18" charset="0"/>
              </a:rPr>
              <a:t>.</a:t>
            </a:r>
            <a:endParaRPr lang="de-DE" sz="2903" dirty="0">
              <a:latin typeface="Times New Roman" panose="02020603050405020304" pitchFamily="18" charset="0"/>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p:txBody>
      </p:sp>
      <p:sp>
        <p:nvSpPr>
          <p:cNvPr id="4" name="Textfeld 3"/>
          <p:cNvSpPr txBox="1"/>
          <p:nvPr/>
        </p:nvSpPr>
        <p:spPr>
          <a:xfrm>
            <a:off x="1891948" y="2407796"/>
            <a:ext cx="9517731" cy="1671587"/>
          </a:xfrm>
          <a:prstGeom prst="rect">
            <a:avLst/>
          </a:prstGeom>
          <a:noFill/>
        </p:spPr>
        <p:txBody>
          <a:bodyPr wrap="square" rtlCol="0">
            <a:noAutofit/>
          </a:bodyPr>
          <a:lstStyle/>
          <a:p>
            <a:pPr marL="414772" indent="-414772">
              <a:buFont typeface="Arial" panose="020B0604020202020204" pitchFamily="34" charset="0"/>
              <a:buChar char="•"/>
            </a:pPr>
            <a:endParaRPr lang="de-DE" sz="2903" dirty="0">
              <a:latin typeface="Times New Roman" panose="02020603050405020304" pitchFamily="18" charset="0"/>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p:txBody>
      </p:sp>
      <p:sp>
        <p:nvSpPr>
          <p:cNvPr id="10" name="Rechteck 9">
            <a:extLst>
              <a:ext uri="{FF2B5EF4-FFF2-40B4-BE49-F238E27FC236}">
                <a16:creationId xmlns:a16="http://schemas.microsoft.com/office/drawing/2014/main" id="{293B1651-4C49-486F-9F03-28F9846F8EE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61552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359572" y="104181"/>
            <a:ext cx="6838707" cy="744941"/>
          </a:xfrm>
          <a:prstGeom prst="rect">
            <a:avLst/>
          </a:prstGeom>
          <a:noFill/>
          <a:ln>
            <a:noFill/>
          </a:ln>
        </p:spPr>
        <p:txBody>
          <a:bodyPr lIns="81646" tIns="40823" rIns="81646" bIns="40823" anchor="ctr" anchorCtr="1"/>
          <a:lstStyle/>
          <a:p>
            <a:pPr>
              <a:lnSpc>
                <a:spcPct val="100000"/>
              </a:lnSpc>
            </a:pPr>
            <a:r>
              <a:rPr lang="de-DE" sz="3200" b="1" dirty="0">
                <a:solidFill>
                  <a:srgbClr val="000000"/>
                </a:solidFill>
                <a:latin typeface="Arial"/>
                <a:ea typeface="Droid Sans Fallback"/>
              </a:rPr>
              <a:t>Positive und normative Aussagen</a:t>
            </a:r>
            <a:endParaRPr sz="3200" dirty="0"/>
          </a:p>
        </p:txBody>
      </p:sp>
      <p:sp>
        <p:nvSpPr>
          <p:cNvPr id="7" name="Textfeld 6"/>
          <p:cNvSpPr txBox="1"/>
          <p:nvPr/>
        </p:nvSpPr>
        <p:spPr>
          <a:xfrm>
            <a:off x="651828" y="1601406"/>
            <a:ext cx="9788974" cy="3197660"/>
          </a:xfrm>
          <a:prstGeom prst="rect">
            <a:avLst/>
          </a:prstGeom>
          <a:noFill/>
        </p:spPr>
        <p:txBody>
          <a:bodyPr wrap="square" rtlCol="0">
            <a:noAutofit/>
          </a:bodyPr>
          <a:lstStyle/>
          <a:p>
            <a:r>
              <a:rPr lang="de-DE" sz="2200" b="1" dirty="0">
                <a:latin typeface="Times New Roman" panose="02020603050405020304" pitchFamily="18" charset="0"/>
                <a:cs typeface="Times New Roman" panose="02020603050405020304" pitchFamily="18" charset="0"/>
              </a:rPr>
              <a:t>Positive Aussagen</a:t>
            </a:r>
            <a:r>
              <a:rPr lang="de-DE" sz="2200" dirty="0">
                <a:latin typeface="Times New Roman" panose="02020603050405020304" pitchFamily="18" charset="0"/>
                <a:cs typeface="Times New Roman" panose="02020603050405020304" pitchFamily="18" charset="0"/>
              </a:rPr>
              <a:t> sind beschreibend und richten sich darauf aus, wie die Welt ist bzw. wie sie funktioniert. Dieses Funktionieren wird völlig neutral betrachtet</a:t>
            </a: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		Die Aussagen sind deskriptiv.</a:t>
            </a:r>
          </a:p>
          <a:p>
            <a:endParaRPr lang="de-DE" sz="2200" dirty="0">
              <a:latin typeface="Times New Roman" panose="02020603050405020304" pitchFamily="18" charset="0"/>
              <a:cs typeface="Times New Roman" panose="02020603050405020304" pitchFamily="18" charset="0"/>
            </a:endParaRPr>
          </a:p>
          <a:p>
            <a:r>
              <a:rPr lang="de-DE" sz="2200" b="1" dirty="0">
                <a:latin typeface="Times New Roman" panose="02020603050405020304" pitchFamily="18" charset="0"/>
                <a:cs typeface="Times New Roman" panose="02020603050405020304" pitchFamily="18" charset="0"/>
              </a:rPr>
              <a:t>Normative Aussagen </a:t>
            </a:r>
            <a:r>
              <a:rPr lang="de-DE" sz="2200" dirty="0">
                <a:latin typeface="Times New Roman" panose="02020603050405020304" pitchFamily="18" charset="0"/>
                <a:cs typeface="Times New Roman" panose="02020603050405020304" pitchFamily="18" charset="0"/>
              </a:rPr>
              <a:t>geben ein Werturteil darüber ab, wie die Welt sein sollte. Gemäß der eigenen Überzeugung werden Maßnahmen getroffen.</a:t>
            </a: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		Die Aussagen sind präskriptiv.</a:t>
            </a:r>
          </a:p>
        </p:txBody>
      </p:sp>
      <p:sp>
        <p:nvSpPr>
          <p:cNvPr id="8" name="Rechteck 7">
            <a:extLst>
              <a:ext uri="{FF2B5EF4-FFF2-40B4-BE49-F238E27FC236}">
                <a16:creationId xmlns:a16="http://schemas.microsoft.com/office/drawing/2014/main" id="{5F0611D4-4001-437F-AF27-E34A219247C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14273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121561" y="0"/>
            <a:ext cx="7598011" cy="744941"/>
          </a:xfrm>
          <a:prstGeom prst="rect">
            <a:avLst/>
          </a:prstGeom>
          <a:noFill/>
          <a:ln>
            <a:noFill/>
          </a:ln>
        </p:spPr>
        <p:txBody>
          <a:bodyPr lIns="81646" tIns="40823" rIns="81646" bIns="40823" anchor="ctr" anchorCtr="1"/>
          <a:lstStyle/>
          <a:p>
            <a:pPr>
              <a:lnSpc>
                <a:spcPct val="100000"/>
              </a:lnSpc>
            </a:pPr>
            <a:r>
              <a:rPr lang="de-DE" sz="3629" b="1" dirty="0">
                <a:solidFill>
                  <a:srgbClr val="000000"/>
                </a:solidFill>
                <a:latin typeface="Arial"/>
              </a:rPr>
              <a:t>Beispiele – positiv/normativ?</a:t>
            </a:r>
            <a:endParaRPr sz="1633" dirty="0"/>
          </a:p>
        </p:txBody>
      </p:sp>
      <p:sp>
        <p:nvSpPr>
          <p:cNvPr id="7" name="Textfeld 6"/>
          <p:cNvSpPr txBox="1"/>
          <p:nvPr/>
        </p:nvSpPr>
        <p:spPr>
          <a:xfrm>
            <a:off x="0" y="1215737"/>
            <a:ext cx="12192000" cy="4676862"/>
          </a:xfrm>
          <a:prstGeom prst="rect">
            <a:avLst/>
          </a:prstGeom>
          <a:noFill/>
        </p:spPr>
        <p:txBody>
          <a:bodyPr wrap="square" rtlCol="0">
            <a:noAutofit/>
          </a:bodyPr>
          <a:lstStyle/>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Einführung des Mindestlohns führt zu Arbeitslosigkeit bei Geringqualifizierten</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in einigen Bereichen erzielten Einkommenssteigerungen durch die Einführung des Mindestlohns sind wichtiger als die steigende Arbeitslosigkeit in anderen Bereichen</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Ein steigender Ölpreis steigert die Nachfrage nach Elektroautos</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Betreiber von Kohlekraftwerken müssen stärker an den Kosten, die die CO</a:t>
            </a:r>
            <a:r>
              <a:rPr lang="de-DE" sz="2200" baseline="-25000" dirty="0">
                <a:latin typeface="Times New Roman" panose="02020603050405020304" pitchFamily="18" charset="0"/>
                <a:cs typeface="Times New Roman" panose="02020603050405020304" pitchFamily="18" charset="0"/>
              </a:rPr>
              <a:t>2</a:t>
            </a:r>
            <a:r>
              <a:rPr lang="de-DE" sz="2200" dirty="0">
                <a:latin typeface="Times New Roman" panose="02020603050405020304" pitchFamily="18" charset="0"/>
                <a:cs typeface="Times New Roman" panose="02020603050405020304" pitchFamily="18" charset="0"/>
              </a:rPr>
              <a:t>-Emissionen im Zuge des Klimawandels verursachen beteiligt werden</a:t>
            </a:r>
          </a:p>
          <a:p>
            <a:pPr marL="311079" indent="-311079">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Das geplante Sondervermögen von 100 Mrd. für den Ausbau der</a:t>
            </a:r>
          </a:p>
          <a:p>
            <a:r>
              <a:rPr lang="de-DE" sz="2200" dirty="0">
                <a:latin typeface="Times New Roman" panose="02020603050405020304" pitchFamily="18" charset="0"/>
                <a:cs typeface="Times New Roman" panose="02020603050405020304" pitchFamily="18" charset="0"/>
              </a:rPr>
              <a:t>     Bundeswehr, senkt aufgrund steigender Zinsbelastung des Staats-</a:t>
            </a:r>
          </a:p>
          <a:p>
            <a:r>
              <a:rPr lang="de-DE" sz="2200" dirty="0">
                <a:latin typeface="Times New Roman" panose="02020603050405020304" pitchFamily="18" charset="0"/>
                <a:cs typeface="Times New Roman" panose="02020603050405020304" pitchFamily="18" charset="0"/>
              </a:rPr>
              <a:t>     Haushalts den Handlungsspielraum für die zukünftige Generation</a:t>
            </a:r>
          </a:p>
        </p:txBody>
      </p:sp>
      <p:sp>
        <p:nvSpPr>
          <p:cNvPr id="10" name="Rechteck 9">
            <a:extLst>
              <a:ext uri="{FF2B5EF4-FFF2-40B4-BE49-F238E27FC236}">
                <a16:creationId xmlns:a16="http://schemas.microsoft.com/office/drawing/2014/main" id="{200A4E8E-4367-419C-9B2A-FD260827374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22327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62424" y="45403"/>
            <a:ext cx="5228348" cy="4676862"/>
          </a:xfrm>
          <a:prstGeom prst="rect">
            <a:avLst/>
          </a:prstGeom>
          <a:noFill/>
        </p:spPr>
        <p:txBody>
          <a:bodyPr wrap="square" rtlCol="0">
            <a:noAutofit/>
          </a:bodyPr>
          <a:lstStyle/>
          <a:p>
            <a:pPr algn="ctr"/>
            <a:r>
              <a:rPr lang="de-DE" sz="2177" b="1" dirty="0">
                <a:latin typeface="Times New Roman" panose="02020603050405020304" pitchFamily="18" charset="0"/>
                <a:cs typeface="Times New Roman" panose="02020603050405020304" pitchFamily="18" charset="0"/>
              </a:rPr>
              <a:t>Mikroökonomie</a:t>
            </a:r>
          </a:p>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Verhalten Einzelner</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Unternehmen, Haushalte</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eines Haushalte nach Lebensmitteln</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Angebot eines Autobauers an Fahrzeugen</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einer Baufirma nach Beton</a:t>
            </a:r>
          </a:p>
        </p:txBody>
      </p:sp>
      <p:sp>
        <p:nvSpPr>
          <p:cNvPr id="8" name="Textfeld 7"/>
          <p:cNvSpPr txBox="1"/>
          <p:nvPr/>
        </p:nvSpPr>
        <p:spPr>
          <a:xfrm>
            <a:off x="4924950" y="45403"/>
            <a:ext cx="5515852" cy="4676862"/>
          </a:xfrm>
          <a:prstGeom prst="rect">
            <a:avLst/>
          </a:prstGeom>
          <a:noFill/>
        </p:spPr>
        <p:txBody>
          <a:bodyPr wrap="square" rtlCol="0">
            <a:noAutofit/>
          </a:bodyPr>
          <a:lstStyle/>
          <a:p>
            <a:pPr algn="ctr"/>
            <a:r>
              <a:rPr lang="de-DE" sz="2177" b="1" dirty="0">
                <a:latin typeface="Times New Roman" panose="02020603050405020304" pitchFamily="18" charset="0"/>
                <a:cs typeface="Times New Roman" panose="02020603050405020304" pitchFamily="18" charset="0"/>
              </a:rPr>
              <a:t>Makroökonomie</a:t>
            </a:r>
          </a:p>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Betrachtung der Gesamtwirtschaft</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Untersuchung von aggregierten ökonomischen Größen</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Gesamtnachfrage aller Haushalte (Konsum)</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Gesamtangebot aller Unternehmen (gesamtwirtschaftliche Produktion)</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aller Unternehmen                             nach Investitionsgütern</a:t>
            </a:r>
          </a:p>
        </p:txBody>
      </p:sp>
      <p:sp>
        <p:nvSpPr>
          <p:cNvPr id="9" name="Textfeld 8"/>
          <p:cNvSpPr txBox="1"/>
          <p:nvPr/>
        </p:nvSpPr>
        <p:spPr>
          <a:xfrm>
            <a:off x="62424" y="4827187"/>
            <a:ext cx="8546621" cy="755992"/>
          </a:xfrm>
          <a:prstGeom prst="rect">
            <a:avLst/>
          </a:prstGeom>
          <a:noFill/>
        </p:spPr>
        <p:txBody>
          <a:bodyPr wrap="square" rtlCol="0">
            <a:noAutofit/>
          </a:bodyPr>
          <a:lstStyle/>
          <a:p>
            <a:pPr marL="311079" indent="-311079">
              <a:buFont typeface="Wingdings" panose="05000000000000000000" pitchFamily="2" charset="2"/>
              <a:buChar char="Ø"/>
            </a:pPr>
            <a:r>
              <a:rPr lang="de-DE" sz="1996" b="1" dirty="0">
                <a:latin typeface="Times New Roman" panose="02020603050405020304" pitchFamily="18" charset="0"/>
                <a:cs typeface="Times New Roman" panose="02020603050405020304" pitchFamily="18" charset="0"/>
              </a:rPr>
              <a:t>Der Vorteil der Aggregation besteht in der Verdeutlichung von Gesamtzusammenhängen.</a:t>
            </a:r>
          </a:p>
          <a:p>
            <a:pPr marL="311079" indent="-311079">
              <a:buFont typeface="Wingdings" panose="05000000000000000000" pitchFamily="2" charset="2"/>
              <a:buChar char="Ø"/>
            </a:pPr>
            <a:r>
              <a:rPr lang="de-DE" sz="1996" b="1" dirty="0">
                <a:latin typeface="Times New Roman" panose="02020603050405020304" pitchFamily="18" charset="0"/>
                <a:cs typeface="Times New Roman" panose="02020603050405020304" pitchFamily="18" charset="0"/>
              </a:rPr>
              <a:t>Das Problem besteht im Verlust von Detailinformationen</a:t>
            </a:r>
          </a:p>
          <a:p>
            <a:endParaRPr lang="de-DE" sz="1996" dirty="0">
              <a:latin typeface="Times New Roman" panose="02020603050405020304" pitchFamily="18" charset="0"/>
              <a:cs typeface="Times New Roman" panose="02020603050405020304" pitchFamily="18" charset="0"/>
            </a:endParaRPr>
          </a:p>
        </p:txBody>
      </p:sp>
      <p:sp>
        <p:nvSpPr>
          <p:cNvPr id="10" name="Textfeld 9"/>
          <p:cNvSpPr txBox="1"/>
          <p:nvPr/>
        </p:nvSpPr>
        <p:spPr>
          <a:xfrm>
            <a:off x="62424" y="5832990"/>
            <a:ext cx="8546621" cy="979607"/>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Vgl. Einf. in die Statistik: Die Beschreibung eines Datensatzes über Mittelwert, Median, Spannweite, Varianz, Schiefe,… vertieft zwar das Verständnis für die erhobenen Daten. Bestimmte Informationen gehen aber durch die Aggregation verloren.</a:t>
            </a:r>
          </a:p>
          <a:p>
            <a:endParaRPr lang="de-DE" sz="1996" dirty="0">
              <a:latin typeface="Times New Roman" panose="02020603050405020304" pitchFamily="18" charset="0"/>
              <a:cs typeface="Times New Roman" panose="02020603050405020304" pitchFamily="18" charset="0"/>
            </a:endParaRPr>
          </a:p>
        </p:txBody>
      </p:sp>
      <p:sp>
        <p:nvSpPr>
          <p:cNvPr id="11" name="Rechteck 10">
            <a:extLst>
              <a:ext uri="{FF2B5EF4-FFF2-40B4-BE49-F238E27FC236}">
                <a16:creationId xmlns:a16="http://schemas.microsoft.com/office/drawing/2014/main" id="{84FCABC1-26C8-430B-9E7E-586D39F7F27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307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pPr>
              <a:lnSpc>
                <a:spcPct val="100000"/>
              </a:lnSpc>
            </a:pPr>
            <a:r>
              <a:rPr lang="de-DE" sz="3266" b="1" dirty="0">
                <a:solidFill>
                  <a:srgbClr val="000000"/>
                </a:solidFill>
                <a:latin typeface="Arial"/>
              </a:rPr>
              <a:t>Makroökonomische Fragestellungen</a:t>
            </a:r>
            <a:endParaRPr sz="3266" dirty="0"/>
          </a:p>
        </p:txBody>
      </p:sp>
      <p:sp>
        <p:nvSpPr>
          <p:cNvPr id="7" name="Text Box 3"/>
          <p:cNvSpPr txBox="1">
            <a:spLocks noChangeArrowheads="1"/>
          </p:cNvSpPr>
          <p:nvPr/>
        </p:nvSpPr>
        <p:spPr bwMode="auto">
          <a:xfrm>
            <a:off x="557584" y="714110"/>
            <a:ext cx="8295271" cy="56257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r>
              <a:rPr lang="de-DE" altLang="de-DE" sz="2000" dirty="0">
                <a:solidFill>
                  <a:srgbClr val="000000"/>
                </a:solidFill>
              </a:rPr>
              <a:t>Welche Bedeutung hat die Arbeitsmarktentwicklung für die Gesamtwirtschaft?</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Auswirkungen haben die aktuellen Zentralbankentscheidungen auf die Zinsentwicklung?</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Konsequenzen hat der demographische Wandel auf die Vermögensbildung im Allgemeinen?</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Auswirkungen haben die globalen Veränderungen durch die </a:t>
            </a:r>
            <a:r>
              <a:rPr lang="de-DE" altLang="de-DE" sz="2000" dirty="0" err="1">
                <a:solidFill>
                  <a:srgbClr val="000000"/>
                </a:solidFill>
              </a:rPr>
              <a:t>Coronakrise</a:t>
            </a:r>
            <a:r>
              <a:rPr lang="de-DE" altLang="de-DE" sz="2000" dirty="0">
                <a:solidFill>
                  <a:srgbClr val="000000"/>
                </a:solidFill>
              </a:rPr>
              <a:t> auf das internationalen Handelsbeziehungen?</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wirtschaftspolitischen Auswirkungen haben die angekündigten Programme zur Bekämpfung des Klimawandels im Allgemeinen und die Energiewende im Besonderen?</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a:t>
            </a:r>
            <a:r>
              <a:rPr lang="de-DE" altLang="de-DE" sz="2000" dirty="0" err="1">
                <a:solidFill>
                  <a:srgbClr val="000000"/>
                </a:solidFill>
              </a:rPr>
              <a:t>wirtschaftspolitschen</a:t>
            </a:r>
            <a:r>
              <a:rPr lang="de-DE" altLang="de-DE" sz="2000" dirty="0">
                <a:solidFill>
                  <a:srgbClr val="000000"/>
                </a:solidFill>
              </a:rPr>
              <a:t> Auswirkungen zieht der Überfall Russlands, des größten Rohstofflieferanten der Welt, auf die Ukraine nach sich?</a:t>
            </a:r>
          </a:p>
        </p:txBody>
      </p:sp>
      <p:sp>
        <p:nvSpPr>
          <p:cNvPr id="4" name="Rechteck 3">
            <a:extLst>
              <a:ext uri="{FF2B5EF4-FFF2-40B4-BE49-F238E27FC236}">
                <a16:creationId xmlns:a16="http://schemas.microsoft.com/office/drawing/2014/main" id="{28517683-C53A-44C5-B8E2-A49559A4ACD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83364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0"/>
            <a:ext cx="7761950" cy="744941"/>
          </a:xfrm>
          <a:prstGeom prst="rect">
            <a:avLst/>
          </a:prstGeom>
          <a:noFill/>
          <a:ln>
            <a:noFill/>
          </a:ln>
        </p:spPr>
        <p:txBody>
          <a:bodyPr lIns="81646" tIns="40823" rIns="81646" bIns="40823" anchor="ctr" anchorCtr="1"/>
          <a:lstStyle/>
          <a:p>
            <a:r>
              <a:rPr lang="de-DE" sz="3266" b="1" dirty="0"/>
              <a:t>Makroökonomische Sachverhalte</a:t>
            </a:r>
          </a:p>
        </p:txBody>
      </p:sp>
      <p:sp>
        <p:nvSpPr>
          <p:cNvPr id="7" name="Text Box 3"/>
          <p:cNvSpPr txBox="1">
            <a:spLocks noChangeArrowheads="1"/>
          </p:cNvSpPr>
          <p:nvPr/>
        </p:nvSpPr>
        <p:spPr bwMode="auto">
          <a:xfrm>
            <a:off x="328088" y="714108"/>
            <a:ext cx="8361518" cy="57812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r>
              <a:rPr lang="de-DE" altLang="de-DE" sz="2177" dirty="0">
                <a:solidFill>
                  <a:srgbClr val="000000"/>
                </a:solidFill>
              </a:rPr>
              <a:t>Das Wirtschaftswachstum der deutschen Volkswirtschaft betrug im </a:t>
            </a:r>
            <a:r>
              <a:rPr lang="de-DE" altLang="de-DE" sz="2177">
                <a:solidFill>
                  <a:srgbClr val="000000"/>
                </a:solidFill>
              </a:rPr>
              <a:t>Jahr 2021 2,6</a:t>
            </a:r>
            <a:r>
              <a:rPr lang="de-DE" altLang="de-DE" sz="2177" dirty="0">
                <a:solidFill>
                  <a:srgbClr val="000000"/>
                </a:solidFill>
              </a:rPr>
              <a:t>% </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Inflationsrate liegt </a:t>
            </a:r>
            <a:r>
              <a:rPr lang="de-DE" altLang="de-DE" sz="2177">
                <a:solidFill>
                  <a:srgbClr val="000000"/>
                </a:solidFill>
              </a:rPr>
              <a:t>im August </a:t>
            </a:r>
            <a:r>
              <a:rPr lang="de-DE" altLang="de-DE" sz="2177" dirty="0">
                <a:solidFill>
                  <a:srgbClr val="000000"/>
                </a:solidFill>
              </a:rPr>
              <a:t>2022 </a:t>
            </a:r>
            <a:r>
              <a:rPr lang="de-DE" altLang="de-DE" sz="2177">
                <a:solidFill>
                  <a:srgbClr val="000000"/>
                </a:solidFill>
              </a:rPr>
              <a:t>bei 7,9%</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Staatsverschuldung liegt zum </a:t>
            </a:r>
            <a:r>
              <a:rPr lang="de-DE" altLang="de-DE" sz="2177">
                <a:solidFill>
                  <a:srgbClr val="000000"/>
                </a:solidFill>
              </a:rPr>
              <a:t>Jahresende 2021 </a:t>
            </a:r>
            <a:r>
              <a:rPr lang="de-DE" altLang="de-DE" sz="2177" dirty="0">
                <a:solidFill>
                  <a:srgbClr val="000000"/>
                </a:solidFill>
              </a:rPr>
              <a:t>bei </a:t>
            </a:r>
            <a:r>
              <a:rPr lang="de-DE" altLang="de-DE" sz="2177">
                <a:solidFill>
                  <a:srgbClr val="000000"/>
                </a:solidFill>
              </a:rPr>
              <a:t>gut 2,45 </a:t>
            </a:r>
            <a:r>
              <a:rPr lang="de-DE" altLang="de-DE" sz="2177" dirty="0">
                <a:solidFill>
                  <a:srgbClr val="000000"/>
                </a:solidFill>
              </a:rPr>
              <a:t>Billionen Euro</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Das Renteneintrittsalter steigt bis zum Jahr 2030 von 65 auf 67 Jahre</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Leitzinsen der EZB liegen </a:t>
            </a:r>
            <a:r>
              <a:rPr lang="de-DE" altLang="de-DE" sz="2177">
                <a:solidFill>
                  <a:srgbClr val="000000"/>
                </a:solidFill>
              </a:rPr>
              <a:t>seit September 2022 bei 0,75%</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In </a:t>
            </a:r>
            <a:r>
              <a:rPr lang="de-DE" altLang="de-DE" sz="2177">
                <a:solidFill>
                  <a:srgbClr val="000000"/>
                </a:solidFill>
              </a:rPr>
              <a:t>Deutschland soll </a:t>
            </a:r>
            <a:r>
              <a:rPr lang="de-DE" altLang="de-DE" sz="2177" dirty="0">
                <a:solidFill>
                  <a:srgbClr val="000000"/>
                </a:solidFill>
              </a:rPr>
              <a:t>spätestens nächstes Jahr </a:t>
            </a:r>
            <a:r>
              <a:rPr lang="de-DE" altLang="de-DE" sz="2177">
                <a:solidFill>
                  <a:srgbClr val="000000"/>
                </a:solidFill>
              </a:rPr>
              <a:t>(2023) </a:t>
            </a:r>
            <a:r>
              <a:rPr lang="de-DE" altLang="de-DE" sz="2177" dirty="0">
                <a:solidFill>
                  <a:srgbClr val="000000"/>
                </a:solidFill>
              </a:rPr>
              <a:t>das letzte </a:t>
            </a:r>
            <a:r>
              <a:rPr lang="de-DE" altLang="de-DE" sz="2177">
                <a:solidFill>
                  <a:srgbClr val="000000"/>
                </a:solidFill>
              </a:rPr>
              <a:t>Atomkraftwerk abgeschaltet werden.</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In </a:t>
            </a:r>
            <a:r>
              <a:rPr lang="de-DE" altLang="de-DE" sz="2177">
                <a:solidFill>
                  <a:srgbClr val="000000"/>
                </a:solidFill>
              </a:rPr>
              <a:t>Wilhelmshaven wird das erst LNG-Terminals Deutschlands Ende des Jahres (2022) in Betrieb gehen.</a:t>
            </a:r>
            <a:endParaRPr lang="de-DE" altLang="de-DE" sz="2177" dirty="0">
              <a:solidFill>
                <a:srgbClr val="000000"/>
              </a:solidFill>
            </a:endParaRPr>
          </a:p>
        </p:txBody>
      </p:sp>
      <p:sp>
        <p:nvSpPr>
          <p:cNvPr id="8" name="Rechteck 7">
            <a:extLst>
              <a:ext uri="{FF2B5EF4-FFF2-40B4-BE49-F238E27FC236}">
                <a16:creationId xmlns:a16="http://schemas.microsoft.com/office/drawing/2014/main" id="{0C8DB175-FE02-496C-A0F2-0EC9901A7A2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88590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ChangeArrowheads="1"/>
          </p:cNvSpPr>
          <p:nvPr/>
        </p:nvSpPr>
        <p:spPr bwMode="auto">
          <a:xfrm>
            <a:off x="1328110" y="243752"/>
            <a:ext cx="10231430"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3200" b="1" dirty="0">
                <a:solidFill>
                  <a:srgbClr val="000000"/>
                </a:solidFill>
                <a:latin typeface="Sparkasse Rg" pitchFamily="34" charset="0"/>
              </a:rPr>
              <a:t>Die historischen Wurzeln des Wirtschaftskreislaufs</a:t>
            </a:r>
          </a:p>
        </p:txBody>
      </p:sp>
      <p:sp>
        <p:nvSpPr>
          <p:cNvPr id="33796" name="Text Box 3"/>
          <p:cNvSpPr txBox="1">
            <a:spLocks noChangeArrowheads="1"/>
          </p:cNvSpPr>
          <p:nvPr/>
        </p:nvSpPr>
        <p:spPr bwMode="auto">
          <a:xfrm>
            <a:off x="1094793" y="891496"/>
            <a:ext cx="9109075" cy="4526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Char char="•"/>
            </a:pPr>
            <a:endParaRPr lang="de-DE" altLang="de-DE" sz="2400" dirty="0">
              <a:solidFill>
                <a:srgbClr val="000000"/>
              </a:solidFill>
            </a:endParaRPr>
          </a:p>
          <a:p>
            <a:pPr eaLnBrk="1" hangingPunct="1">
              <a:buClrTx/>
              <a:buFontTx/>
              <a:buNone/>
            </a:pPr>
            <a:r>
              <a:rPr lang="de-DE" altLang="de-DE" sz="2400" dirty="0">
                <a:solidFill>
                  <a:srgbClr val="000000"/>
                </a:solidFill>
              </a:rPr>
              <a:t>Der </a:t>
            </a:r>
            <a:r>
              <a:rPr lang="en-US" altLang="de-DE" sz="2400" dirty="0" err="1">
                <a:solidFill>
                  <a:srgbClr val="000000"/>
                </a:solidFill>
              </a:rPr>
              <a:t>französische</a:t>
            </a:r>
            <a:r>
              <a:rPr lang="en-US" altLang="de-DE" sz="2400" dirty="0">
                <a:solidFill>
                  <a:srgbClr val="000000"/>
                </a:solidFill>
              </a:rPr>
              <a:t> </a:t>
            </a:r>
            <a:r>
              <a:rPr lang="en-US" altLang="de-DE" sz="2400" dirty="0" err="1">
                <a:solidFill>
                  <a:srgbClr val="000000"/>
                </a:solidFill>
              </a:rPr>
              <a:t>Arzt</a:t>
            </a:r>
            <a:r>
              <a:rPr lang="de-DE" altLang="de-DE" sz="2400" dirty="0">
                <a:solidFill>
                  <a:srgbClr val="000000"/>
                </a:solidFill>
              </a:rPr>
              <a:t> Fran</a:t>
            </a:r>
            <a:r>
              <a:rPr lang="en-US" altLang="de-DE" sz="2400" dirty="0" err="1">
                <a:solidFill>
                  <a:srgbClr val="000000"/>
                </a:solidFill>
                <a:cs typeface="Times New Roman" pitchFamily="18" charset="0"/>
              </a:rPr>
              <a:t>çois</a:t>
            </a:r>
            <a:r>
              <a:rPr lang="en-US" altLang="de-DE" sz="2400" dirty="0">
                <a:solidFill>
                  <a:srgbClr val="000000"/>
                </a:solidFill>
                <a:cs typeface="Times New Roman" pitchFamily="18" charset="0"/>
              </a:rPr>
              <a:t> Quesnay (1694-1774) </a:t>
            </a:r>
            <a:r>
              <a:rPr lang="en-US" altLang="de-DE" sz="2400" dirty="0" err="1">
                <a:solidFill>
                  <a:srgbClr val="000000"/>
                </a:solidFill>
                <a:cs typeface="Times New Roman" pitchFamily="18" charset="0"/>
              </a:rPr>
              <a:t>verglich</a:t>
            </a:r>
            <a:r>
              <a:rPr lang="en-US" altLang="de-DE" sz="2400" dirty="0">
                <a:solidFill>
                  <a:srgbClr val="000000"/>
                </a:solidFill>
                <a:cs typeface="Times New Roman" pitchFamily="18" charset="0"/>
              </a:rPr>
              <a:t> die </a:t>
            </a:r>
            <a:r>
              <a:rPr lang="en-US" altLang="de-DE" sz="2400" dirty="0" err="1">
                <a:solidFill>
                  <a:srgbClr val="000000"/>
                </a:solidFill>
                <a:cs typeface="Times New Roman" pitchFamily="18" charset="0"/>
              </a:rPr>
              <a:t>wirtschaftlichen</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Zusammenhänge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mit</a:t>
            </a:r>
            <a:r>
              <a:rPr lang="en-US" altLang="de-DE" sz="2400" dirty="0">
                <a:solidFill>
                  <a:srgbClr val="000000"/>
                </a:solidFill>
                <a:cs typeface="Times New Roman" pitchFamily="18" charset="0"/>
              </a:rPr>
              <a:t> dem </a:t>
            </a:r>
            <a:r>
              <a:rPr lang="en-US" altLang="de-DE" sz="2400" dirty="0" err="1">
                <a:solidFill>
                  <a:srgbClr val="000000"/>
                </a:solidFill>
                <a:cs typeface="Times New Roman" pitchFamily="18" charset="0"/>
              </a:rPr>
              <a:t>Blutkreislauf</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stellte</a:t>
            </a:r>
            <a:r>
              <a:rPr lang="en-US" altLang="de-DE" sz="2400" dirty="0">
                <a:solidFill>
                  <a:srgbClr val="000000"/>
                </a:solidFill>
                <a:cs typeface="Times New Roman" pitchFamily="18" charset="0"/>
              </a:rPr>
              <a:t> dies in </a:t>
            </a:r>
            <a:r>
              <a:rPr lang="en-US" altLang="de-DE" sz="2400" dirty="0" err="1">
                <a:solidFill>
                  <a:srgbClr val="000000"/>
                </a:solidFill>
                <a:cs typeface="Times New Roman" pitchFamily="18" charset="0"/>
              </a:rPr>
              <a:t>seinem</a:t>
            </a:r>
            <a:r>
              <a:rPr lang="en-US" altLang="de-DE" sz="2400" dirty="0">
                <a:solidFill>
                  <a:srgbClr val="000000"/>
                </a:solidFill>
                <a:cs typeface="Times New Roman" pitchFamily="18" charset="0"/>
              </a:rPr>
              <a:t> Tableau </a:t>
            </a:r>
            <a:r>
              <a:rPr lang="en-US" altLang="de-DE" sz="2400" dirty="0" err="1">
                <a:solidFill>
                  <a:srgbClr val="000000"/>
                </a:solidFill>
                <a:cs typeface="Times New Roman" pitchFamily="18" charset="0"/>
              </a:rPr>
              <a:t>Economique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dar</a:t>
            </a:r>
            <a:r>
              <a:rPr lang="en-US" altLang="de-DE" sz="2400" dirty="0">
                <a:solidFill>
                  <a:srgbClr val="000000"/>
                </a:solidFill>
                <a:cs typeface="Times New Roman" pitchFamily="18" charset="0"/>
              </a:rPr>
              <a:t>.</a:t>
            </a:r>
          </a:p>
          <a:p>
            <a:pPr eaLnBrk="1" hangingPunct="1">
              <a:buClrTx/>
              <a:buFontTx/>
              <a:buNone/>
            </a:pPr>
            <a:endParaRPr lang="en-US" altLang="de-DE" sz="2400" dirty="0">
              <a:solidFill>
                <a:srgbClr val="000000"/>
              </a:solidFill>
              <a:cs typeface="Times New Roman" pitchFamily="18" charset="0"/>
            </a:endParaRPr>
          </a:p>
          <a:p>
            <a:pPr eaLnBrk="1" hangingPunct="1">
              <a:buClrTx/>
              <a:buFontTx/>
              <a:buNone/>
            </a:pPr>
            <a:r>
              <a:rPr lang="en-US" altLang="de-DE" sz="2400" dirty="0" err="1">
                <a:solidFill>
                  <a:srgbClr val="000000"/>
                </a:solidFill>
                <a:cs typeface="Times New Roman" pitchFamily="18" charset="0"/>
              </a:rPr>
              <a:t>Einteilung</a:t>
            </a:r>
            <a:r>
              <a:rPr lang="en-US" altLang="de-DE" sz="2400" dirty="0">
                <a:solidFill>
                  <a:srgbClr val="000000"/>
                </a:solidFill>
                <a:cs typeface="Times New Roman" pitchFamily="18" charset="0"/>
              </a:rPr>
              <a:t> der </a:t>
            </a:r>
            <a:r>
              <a:rPr lang="en-US" altLang="de-DE" sz="2400" dirty="0" err="1">
                <a:solidFill>
                  <a:srgbClr val="000000"/>
                </a:solidFill>
                <a:cs typeface="Times New Roman" pitchFamily="18" charset="0"/>
              </a:rPr>
              <a:t>Wirtschaftssubjekte</a:t>
            </a:r>
            <a:r>
              <a:rPr lang="en-US" altLang="de-DE" sz="2400" dirty="0">
                <a:solidFill>
                  <a:srgbClr val="000000"/>
                </a:solidFill>
                <a:cs typeface="Times New Roman" pitchFamily="18" charset="0"/>
              </a:rPr>
              <a:t> in </a:t>
            </a:r>
            <a:r>
              <a:rPr lang="en-US" altLang="de-DE" sz="2400" dirty="0" err="1">
                <a:solidFill>
                  <a:srgbClr val="000000"/>
                </a:solidFill>
                <a:cs typeface="Times New Roman" pitchFamily="18" charset="0"/>
              </a:rPr>
              <a:t>drei</a:t>
            </a:r>
            <a:r>
              <a:rPr lang="en-US" altLang="de-DE" sz="2400" dirty="0">
                <a:solidFill>
                  <a:srgbClr val="000000"/>
                </a:solidFill>
                <a:cs typeface="Times New Roman" pitchFamily="18" charset="0"/>
              </a:rPr>
              <a:t> Klassen</a:t>
            </a:r>
          </a:p>
          <a:p>
            <a:pPr eaLnBrk="1" hangingPunct="1">
              <a:buClrTx/>
              <a:buFontTx/>
              <a:buNone/>
            </a:pPr>
            <a:endParaRPr lang="en-US" altLang="de-DE" sz="2400" dirty="0">
              <a:solidFill>
                <a:srgbClr val="000000"/>
              </a:solidFill>
              <a:cs typeface="Times New Roman" pitchFamily="18" charset="0"/>
            </a:endParaRPr>
          </a:p>
          <a:p>
            <a:pPr eaLnBrk="1" hangingPunct="1">
              <a:buClrTx/>
              <a:buFontTx/>
              <a:buChar char="•"/>
            </a:pP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Classe</a:t>
            </a:r>
            <a:r>
              <a:rPr lang="en-US" altLang="de-DE" sz="2400" dirty="0">
                <a:solidFill>
                  <a:srgbClr val="000000"/>
                </a:solidFill>
                <a:cs typeface="Times New Roman" pitchFamily="18" charset="0"/>
              </a:rPr>
              <a:t> productive (P):	</a:t>
            </a:r>
            <a:r>
              <a:rPr lang="en-US" altLang="de-DE" sz="2400" dirty="0" err="1">
                <a:solidFill>
                  <a:srgbClr val="000000"/>
                </a:solidFill>
                <a:cs typeface="Times New Roman" pitchFamily="18" charset="0"/>
              </a:rPr>
              <a:t>Landwirte</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Pächter</a:t>
            </a:r>
            <a:endParaRPr lang="en-US" altLang="de-DE" sz="2400" dirty="0">
              <a:solidFill>
                <a:srgbClr val="000000"/>
              </a:solidFill>
              <a:cs typeface="Times New Roman" pitchFamily="18" charset="0"/>
            </a:endParaRPr>
          </a:p>
          <a:p>
            <a:pPr eaLnBrk="1" hangingPunct="1">
              <a:buClrTx/>
              <a:buFontTx/>
              <a:buChar char="•"/>
            </a:pPr>
            <a:endParaRPr lang="en-US" altLang="de-DE" sz="2400" dirty="0">
              <a:solidFill>
                <a:srgbClr val="000000"/>
              </a:solidFill>
              <a:cs typeface="Times New Roman" pitchFamily="18" charset="0"/>
            </a:endParaRPr>
          </a:p>
          <a:p>
            <a:pPr eaLnBrk="1" hangingPunct="1">
              <a:buClrTx/>
              <a:buFontTx/>
              <a:buChar char="•"/>
            </a:pP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Classe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propi</a:t>
            </a:r>
            <a:r>
              <a:rPr lang="en-US" altLang="de-DE" sz="2400" dirty="0" err="1">
                <a:solidFill>
                  <a:srgbClr val="000000"/>
                </a:solidFill>
              </a:rPr>
              <a:t>é</a:t>
            </a:r>
            <a:r>
              <a:rPr lang="en-US" altLang="de-DE" sz="2400" dirty="0" err="1">
                <a:solidFill>
                  <a:srgbClr val="000000"/>
                </a:solidFill>
                <a:cs typeface="Times New Roman" pitchFamily="18" charset="0"/>
              </a:rPr>
              <a:t>taire</a:t>
            </a:r>
            <a:r>
              <a:rPr lang="en-US" altLang="de-DE" sz="2400" dirty="0">
                <a:solidFill>
                  <a:srgbClr val="000000"/>
                </a:solidFill>
                <a:cs typeface="Times New Roman" pitchFamily="18" charset="0"/>
              </a:rPr>
              <a:t> (E):	</a:t>
            </a:r>
            <a:r>
              <a:rPr lang="en-US" altLang="de-DE" sz="2400" dirty="0" err="1">
                <a:solidFill>
                  <a:srgbClr val="000000"/>
                </a:solidFill>
                <a:cs typeface="Times New Roman" pitchFamily="18" charset="0"/>
              </a:rPr>
              <a:t>Adlige</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Klerus</a:t>
            </a:r>
            <a:r>
              <a:rPr lang="en-US" altLang="de-DE" sz="2400" dirty="0">
                <a:solidFill>
                  <a:srgbClr val="000000"/>
                </a:solidFill>
                <a:cs typeface="Times New Roman" pitchFamily="18" charset="0"/>
              </a:rPr>
              <a:t> </a:t>
            </a:r>
          </a:p>
          <a:p>
            <a:pPr eaLnBrk="1" hangingPunct="1">
              <a:buClrTx/>
              <a:buFontTx/>
              <a:buChar char="•"/>
            </a:pPr>
            <a:endParaRPr lang="en-US" altLang="de-DE" sz="2400" dirty="0">
              <a:solidFill>
                <a:srgbClr val="000000"/>
              </a:solidFill>
              <a:cs typeface="Times New Roman" pitchFamily="18" charset="0"/>
            </a:endParaRPr>
          </a:p>
          <a:p>
            <a:pPr eaLnBrk="1" hangingPunct="1">
              <a:buClrTx/>
              <a:buFontTx/>
              <a:buChar char="•"/>
            </a:pP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Classe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stérile</a:t>
            </a:r>
            <a:r>
              <a:rPr lang="en-US" altLang="de-DE" sz="2400" dirty="0">
                <a:solidFill>
                  <a:srgbClr val="000000"/>
                </a:solidFill>
                <a:cs typeface="Times New Roman" pitchFamily="18" charset="0"/>
              </a:rPr>
              <a:t> (H):			</a:t>
            </a:r>
            <a:r>
              <a:rPr lang="en-US" altLang="de-DE" sz="2400" dirty="0" err="1">
                <a:solidFill>
                  <a:srgbClr val="000000"/>
                </a:solidFill>
                <a:cs typeface="Times New Roman" pitchFamily="18" charset="0"/>
              </a:rPr>
              <a:t>Händler</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Handwerker</a:t>
            </a:r>
            <a:r>
              <a:rPr lang="en-US" altLang="de-DE" sz="2400" dirty="0">
                <a:solidFill>
                  <a:srgbClr val="000000"/>
                </a:solidFill>
                <a:cs typeface="Times New Roman" pitchFamily="18" charset="0"/>
              </a:rPr>
              <a:t> u. ä.</a:t>
            </a:r>
          </a:p>
        </p:txBody>
      </p:sp>
      <p:sp>
        <p:nvSpPr>
          <p:cNvPr id="4" name="Rechteck 3">
            <a:extLst>
              <a:ext uri="{FF2B5EF4-FFF2-40B4-BE49-F238E27FC236}">
                <a16:creationId xmlns:a16="http://schemas.microsoft.com/office/drawing/2014/main" id="{A6525F3B-83B8-4501-972D-D4F7D777CCF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ChangeArrowheads="1"/>
          </p:cNvSpPr>
          <p:nvPr/>
        </p:nvSpPr>
        <p:spPr bwMode="auto">
          <a:xfrm>
            <a:off x="856891" y="172077"/>
            <a:ext cx="10391955"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3200" b="1" dirty="0">
                <a:solidFill>
                  <a:srgbClr val="000000"/>
                </a:solidFill>
                <a:latin typeface="Sparkasse Rg" pitchFamily="34" charset="0"/>
              </a:rPr>
              <a:t>Darstellungsformen wirtschaftlicher Verflechtungen</a:t>
            </a:r>
          </a:p>
        </p:txBody>
      </p:sp>
      <p:graphicFrame>
        <p:nvGraphicFramePr>
          <p:cNvPr id="276483" name="Group 3"/>
          <p:cNvGraphicFramePr>
            <a:graphicFrameLocks noGrp="1"/>
          </p:cNvGraphicFramePr>
          <p:nvPr/>
        </p:nvGraphicFramePr>
        <p:xfrm>
          <a:off x="8759825"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276493" name="Group 13"/>
          <p:cNvGraphicFramePr>
            <a:graphicFrameLocks noGrp="1"/>
          </p:cNvGraphicFramePr>
          <p:nvPr/>
        </p:nvGraphicFramePr>
        <p:xfrm>
          <a:off x="4583113"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276503" name="Group 23"/>
          <p:cNvGraphicFramePr>
            <a:graphicFrameLocks noGrp="1"/>
          </p:cNvGraphicFramePr>
          <p:nvPr/>
        </p:nvGraphicFramePr>
        <p:xfrm>
          <a:off x="6659563"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4850" name="Text Box 33"/>
          <p:cNvSpPr txBox="1">
            <a:spLocks noChangeArrowheads="1"/>
          </p:cNvSpPr>
          <p:nvPr/>
        </p:nvSpPr>
        <p:spPr bwMode="auto">
          <a:xfrm>
            <a:off x="1682751" y="1649413"/>
            <a:ext cx="1757363"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Kontenform:</a:t>
            </a:r>
          </a:p>
        </p:txBody>
      </p:sp>
      <p:sp>
        <p:nvSpPr>
          <p:cNvPr id="34851" name="Text Box 34"/>
          <p:cNvSpPr txBox="1">
            <a:spLocks noChangeArrowheads="1"/>
          </p:cNvSpPr>
          <p:nvPr/>
        </p:nvSpPr>
        <p:spPr bwMode="auto">
          <a:xfrm>
            <a:off x="1703388" y="3476625"/>
            <a:ext cx="168910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Matrixform:</a:t>
            </a:r>
          </a:p>
        </p:txBody>
      </p:sp>
      <p:graphicFrame>
        <p:nvGraphicFramePr>
          <p:cNvPr id="276515" name="Group 35"/>
          <p:cNvGraphicFramePr>
            <a:graphicFrameLocks noGrp="1"/>
          </p:cNvGraphicFramePr>
          <p:nvPr/>
        </p:nvGraphicFramePr>
        <p:xfrm>
          <a:off x="6486525" y="2917825"/>
          <a:ext cx="2057400" cy="1685924"/>
        </p:xfrm>
        <a:graphic>
          <a:graphicData uri="http://schemas.openxmlformats.org/drawingml/2006/table">
            <a:tbl>
              <a:tblPr/>
              <a:tblGrid>
                <a:gridCol w="514350">
                  <a:extLst>
                    <a:ext uri="{9D8B030D-6E8A-4147-A177-3AD203B41FA5}">
                      <a16:colId xmlns:a16="http://schemas.microsoft.com/office/drawing/2014/main" val="20000"/>
                    </a:ext>
                  </a:extLst>
                </a:gridCol>
                <a:gridCol w="514350">
                  <a:extLst>
                    <a:ext uri="{9D8B030D-6E8A-4147-A177-3AD203B41FA5}">
                      <a16:colId xmlns:a16="http://schemas.microsoft.com/office/drawing/2014/main" val="20001"/>
                    </a:ext>
                  </a:extLst>
                </a:gridCol>
                <a:gridCol w="514350">
                  <a:extLst>
                    <a:ext uri="{9D8B030D-6E8A-4147-A177-3AD203B41FA5}">
                      <a16:colId xmlns:a16="http://schemas.microsoft.com/office/drawing/2014/main" val="20002"/>
                    </a:ext>
                  </a:extLst>
                </a:gridCol>
                <a:gridCol w="514350">
                  <a:extLst>
                    <a:ext uri="{9D8B030D-6E8A-4147-A177-3AD203B41FA5}">
                      <a16:colId xmlns:a16="http://schemas.microsoft.com/office/drawing/2014/main" val="20003"/>
                    </a:ext>
                  </a:extLst>
                </a:gridCol>
              </a:tblGrid>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4879" name="Text Box 62"/>
          <p:cNvSpPr txBox="1">
            <a:spLocks noChangeArrowheads="1"/>
          </p:cNvSpPr>
          <p:nvPr/>
        </p:nvSpPr>
        <p:spPr bwMode="auto">
          <a:xfrm>
            <a:off x="1703388" y="5203825"/>
            <a:ext cx="2189162"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Grafische Form:</a:t>
            </a:r>
          </a:p>
        </p:txBody>
      </p:sp>
      <p:sp>
        <p:nvSpPr>
          <p:cNvPr id="34880" name="Text Box 63"/>
          <p:cNvSpPr txBox="1">
            <a:spLocks noChangeArrowheads="1"/>
          </p:cNvSpPr>
          <p:nvPr/>
        </p:nvSpPr>
        <p:spPr bwMode="auto">
          <a:xfrm>
            <a:off x="6813749" y="4652963"/>
            <a:ext cx="354012"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dirty="0"/>
              <a:t>P</a:t>
            </a:r>
          </a:p>
        </p:txBody>
      </p:sp>
      <p:sp>
        <p:nvSpPr>
          <p:cNvPr id="34881" name="Text Box 64"/>
          <p:cNvSpPr txBox="1">
            <a:spLocks noChangeArrowheads="1"/>
          </p:cNvSpPr>
          <p:nvPr/>
        </p:nvSpPr>
        <p:spPr bwMode="auto">
          <a:xfrm>
            <a:off x="5898148" y="5734051"/>
            <a:ext cx="335348"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E</a:t>
            </a:r>
          </a:p>
        </p:txBody>
      </p:sp>
      <p:sp>
        <p:nvSpPr>
          <p:cNvPr id="34882" name="Text Box 65"/>
          <p:cNvSpPr txBox="1">
            <a:spLocks noChangeArrowheads="1"/>
          </p:cNvSpPr>
          <p:nvPr/>
        </p:nvSpPr>
        <p:spPr bwMode="auto">
          <a:xfrm>
            <a:off x="7966274" y="5734051"/>
            <a:ext cx="377026"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H</a:t>
            </a:r>
          </a:p>
        </p:txBody>
      </p:sp>
      <p:sp>
        <p:nvSpPr>
          <p:cNvPr id="34883" name="Line 66"/>
          <p:cNvSpPr>
            <a:spLocks noChangeShapeType="1"/>
          </p:cNvSpPr>
          <p:nvPr/>
        </p:nvSpPr>
        <p:spPr bwMode="auto">
          <a:xfrm flipV="1">
            <a:off x="6094611" y="5013325"/>
            <a:ext cx="647700"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4" name="Line 67"/>
          <p:cNvSpPr>
            <a:spLocks noChangeShapeType="1"/>
          </p:cNvSpPr>
          <p:nvPr/>
        </p:nvSpPr>
        <p:spPr bwMode="auto">
          <a:xfrm flipH="1">
            <a:off x="6237486" y="5084764"/>
            <a:ext cx="647700" cy="6492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5" name="Line 68"/>
          <p:cNvSpPr>
            <a:spLocks noChangeShapeType="1"/>
          </p:cNvSpPr>
          <p:nvPr/>
        </p:nvSpPr>
        <p:spPr bwMode="auto">
          <a:xfrm>
            <a:off x="6258510" y="6021388"/>
            <a:ext cx="16573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6" name="Line 69"/>
          <p:cNvSpPr>
            <a:spLocks noChangeShapeType="1"/>
          </p:cNvSpPr>
          <p:nvPr/>
        </p:nvSpPr>
        <p:spPr bwMode="auto">
          <a:xfrm flipH="1">
            <a:off x="6258511" y="5876925"/>
            <a:ext cx="15843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7" name="Line 70"/>
          <p:cNvSpPr>
            <a:spLocks noChangeShapeType="1"/>
          </p:cNvSpPr>
          <p:nvPr/>
        </p:nvSpPr>
        <p:spPr bwMode="auto">
          <a:xfrm flipH="1" flipV="1">
            <a:off x="7174112" y="5084764"/>
            <a:ext cx="792163" cy="6492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8" name="Line 71"/>
          <p:cNvSpPr>
            <a:spLocks noChangeShapeType="1"/>
          </p:cNvSpPr>
          <p:nvPr/>
        </p:nvSpPr>
        <p:spPr bwMode="auto">
          <a:xfrm>
            <a:off x="7318574" y="5013325"/>
            <a:ext cx="792162"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 name="Rechteck 18">
            <a:extLst>
              <a:ext uri="{FF2B5EF4-FFF2-40B4-BE49-F238E27FC236}">
                <a16:creationId xmlns:a16="http://schemas.microsoft.com/office/drawing/2014/main" id="{4D1DAAE1-694A-490A-99A7-FDDD56EC8ED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ChangeArrowheads="1"/>
          </p:cNvSpPr>
          <p:nvPr/>
        </p:nvSpPr>
        <p:spPr bwMode="auto">
          <a:xfrm>
            <a:off x="2542478" y="191243"/>
            <a:ext cx="761256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rPr>
              <a:t>Darstellung wirtschaftlicher Verflechtungen Beispiel</a:t>
            </a:r>
          </a:p>
        </p:txBody>
      </p:sp>
      <p:sp>
        <p:nvSpPr>
          <p:cNvPr id="34820" name="Text Box 3"/>
          <p:cNvSpPr txBox="1">
            <a:spLocks noChangeArrowheads="1"/>
          </p:cNvSpPr>
          <p:nvPr/>
        </p:nvSpPr>
        <p:spPr bwMode="auto">
          <a:xfrm>
            <a:off x="248817" y="423166"/>
            <a:ext cx="9109075"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AutoNum type="arabicPeriod"/>
              <a:defRPr/>
            </a:pPr>
            <a:endParaRPr lang="de-DE" sz="2400" dirty="0">
              <a:solidFill>
                <a:srgbClr val="000000"/>
              </a:solidFill>
            </a:endParaRPr>
          </a:p>
          <a:p>
            <a:pPr marL="0" indent="0" eaLnBrk="1" hangingPunct="1">
              <a:buSzPct val="100000"/>
              <a:defRPr/>
            </a:pPr>
            <a:r>
              <a:rPr lang="de-DE" sz="2400" dirty="0">
                <a:solidFill>
                  <a:srgbClr val="000000"/>
                </a:solidFill>
              </a:rPr>
              <a:t>Ausgangslage: P hat Güter im Gegenwert von 5GE produziert</a:t>
            </a:r>
          </a:p>
          <a:p>
            <a:pPr eaLnBrk="1" hangingPunct="1">
              <a:buSzPct val="100000"/>
              <a:buFontTx/>
              <a:buAutoNum type="arabicPeriod"/>
              <a:defRPr/>
            </a:pPr>
            <a:endParaRPr lang="de-DE" sz="2400" dirty="0">
              <a:solidFill>
                <a:srgbClr val="000000"/>
              </a:solidFill>
            </a:endParaRPr>
          </a:p>
          <a:p>
            <a:pPr eaLnBrk="1" hangingPunct="1">
              <a:buSzPct val="100000"/>
              <a:buFontTx/>
              <a:buAutoNum type="arabicPeriod"/>
              <a:defRPr/>
            </a:pPr>
            <a:r>
              <a:rPr lang="de-DE" sz="2400" dirty="0">
                <a:solidFill>
                  <a:srgbClr val="000000"/>
                </a:solidFill>
              </a:rPr>
              <a:t>Für den Eigenverbrauch benötigt P 2GE</a:t>
            </a:r>
          </a:p>
          <a:p>
            <a:pPr eaLnBrk="1" hangingPunct="1">
              <a:buSzPct val="100000"/>
              <a:buFontTx/>
              <a:buAutoNum type="arabicPeriod"/>
              <a:defRPr/>
            </a:pPr>
            <a:r>
              <a:rPr lang="de-DE" sz="2400" dirty="0">
                <a:solidFill>
                  <a:srgbClr val="000000"/>
                </a:solidFill>
              </a:rPr>
              <a:t>Für den Erwerb von Handelserzeugnissen verwendet P 1GE</a:t>
            </a:r>
          </a:p>
          <a:p>
            <a:pPr eaLnBrk="1" hangingPunct="1">
              <a:buSzPct val="100000"/>
              <a:buFontTx/>
              <a:buAutoNum type="arabicPeriod"/>
              <a:defRPr/>
            </a:pPr>
            <a:r>
              <a:rPr lang="de-DE" sz="2400" dirty="0">
                <a:solidFill>
                  <a:srgbClr val="000000"/>
                </a:solidFill>
              </a:rPr>
              <a:t>An Pacht entrichtet P 2GE</a:t>
            </a:r>
          </a:p>
          <a:p>
            <a:pPr eaLnBrk="1" hangingPunct="1">
              <a:buSzPct val="100000"/>
              <a:buFontTx/>
              <a:buAutoNum type="arabicPeriod"/>
              <a:defRPr/>
            </a:pPr>
            <a:r>
              <a:rPr lang="de-DE" sz="2400" dirty="0">
                <a:solidFill>
                  <a:srgbClr val="000000"/>
                </a:solidFill>
              </a:rPr>
              <a:t>E gibt 1 GE für Nahrungsmittel aus</a:t>
            </a:r>
          </a:p>
          <a:p>
            <a:pPr eaLnBrk="1" hangingPunct="1">
              <a:buSzPct val="100000"/>
              <a:buFontTx/>
              <a:buAutoNum type="arabicPeriod"/>
              <a:defRPr/>
            </a:pPr>
            <a:r>
              <a:rPr lang="de-DE" sz="2400" dirty="0">
                <a:solidFill>
                  <a:srgbClr val="000000"/>
                </a:solidFill>
              </a:rPr>
              <a:t>H gibt 2 GE für Nahrungsmittel aus</a:t>
            </a:r>
          </a:p>
          <a:p>
            <a:pPr eaLnBrk="1" hangingPunct="1">
              <a:buSzPct val="100000"/>
              <a:defRPr/>
            </a:pPr>
            <a:endParaRPr lang="de-DE" sz="2400" dirty="0">
              <a:solidFill>
                <a:srgbClr val="000000"/>
              </a:solidFill>
            </a:endParaRPr>
          </a:p>
          <a:p>
            <a:pPr eaLnBrk="1" hangingPunct="1">
              <a:buSzPct val="100000"/>
              <a:defRPr/>
            </a:pPr>
            <a:r>
              <a:rPr lang="de-DE" sz="2400" dirty="0">
                <a:solidFill>
                  <a:srgbClr val="000000"/>
                </a:solidFill>
              </a:rPr>
              <a:t>Stellen Sie die Verflechtungen in Konten-, Matrix und Kreislaufform</a:t>
            </a:r>
          </a:p>
          <a:p>
            <a:pPr eaLnBrk="1" hangingPunct="1">
              <a:buSzPct val="100000"/>
              <a:defRPr/>
            </a:pPr>
            <a:r>
              <a:rPr lang="de-DE" sz="2400" dirty="0">
                <a:solidFill>
                  <a:srgbClr val="000000"/>
                </a:solidFill>
              </a:rPr>
              <a:t>dar. Welche Annahme ist dabei zu treffen? </a:t>
            </a:r>
          </a:p>
          <a:p>
            <a:pPr eaLnBrk="1" hangingPunct="1">
              <a:buSzPct val="100000"/>
              <a:defRPr/>
            </a:pPr>
            <a:endParaRPr lang="de-DE" sz="2400" dirty="0">
              <a:solidFill>
                <a:srgbClr val="000000"/>
              </a:solidFill>
            </a:endParaRPr>
          </a:p>
        </p:txBody>
      </p:sp>
      <p:sp>
        <p:nvSpPr>
          <p:cNvPr id="4" name="Rechteck 3">
            <a:extLst>
              <a:ext uri="{FF2B5EF4-FFF2-40B4-BE49-F238E27FC236}">
                <a16:creationId xmlns:a16="http://schemas.microsoft.com/office/drawing/2014/main" id="{520235E1-5603-4FD0-A387-519800CEAB5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ChangeArrowheads="1"/>
          </p:cNvSpPr>
          <p:nvPr/>
        </p:nvSpPr>
        <p:spPr bwMode="auto">
          <a:xfrm>
            <a:off x="5087938" y="210210"/>
            <a:ext cx="200466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rPr>
              <a:t>Kontenform</a:t>
            </a:r>
          </a:p>
        </p:txBody>
      </p:sp>
      <p:graphicFrame>
        <p:nvGraphicFramePr>
          <p:cNvPr id="262276" name="Group 132"/>
          <p:cNvGraphicFramePr>
            <a:graphicFrameLocks noGrp="1"/>
          </p:cNvGraphicFramePr>
          <p:nvPr/>
        </p:nvGraphicFramePr>
        <p:xfrm>
          <a:off x="3875667" y="1973264"/>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62241" name="Group 97"/>
          <p:cNvGraphicFramePr>
            <a:graphicFrameLocks noGrp="1"/>
          </p:cNvGraphicFramePr>
          <p:nvPr/>
        </p:nvGraphicFramePr>
        <p:xfrm>
          <a:off x="1138817" y="1973264"/>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62274" name="Group 130"/>
          <p:cNvGraphicFramePr>
            <a:graphicFrameLocks noGrp="1"/>
          </p:cNvGraphicFramePr>
          <p:nvPr/>
        </p:nvGraphicFramePr>
        <p:xfrm>
          <a:off x="6561717" y="1989139"/>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5" name="Rechteck 44">
            <a:extLst>
              <a:ext uri="{FF2B5EF4-FFF2-40B4-BE49-F238E27FC236}">
                <a16:creationId xmlns:a16="http://schemas.microsoft.com/office/drawing/2014/main" id="{BAD41F5C-8C03-42A8-B62B-9CB1E43C13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1118586"/>
            <a:ext cx="9149918" cy="2391377"/>
          </a:xfrm>
        </p:spPr>
        <p:txBody>
          <a:bodyPr>
            <a:noAutofit/>
          </a:bodyPr>
          <a:lstStyle/>
          <a:p>
            <a:r>
              <a:rPr lang="de-DE" dirty="0">
                <a:latin typeface="Times New Roman" panose="02020603050405020304" pitchFamily="18" charset="0"/>
                <a:cs typeface="Times New Roman" panose="02020603050405020304" pitchFamily="18" charset="0"/>
              </a:rPr>
              <a:t>Makroökonomie</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0674" y="3581400"/>
            <a:ext cx="9077325" cy="438788"/>
          </a:xfrm>
        </p:spPr>
        <p:txBody>
          <a:bodyPr>
            <a:noAutofit/>
          </a:bodyPr>
          <a:lstStyle/>
          <a:p>
            <a:r>
              <a:rPr lang="de-DE" dirty="0">
                <a:latin typeface="Times New Roman" panose="02020603050405020304" pitchFamily="18" charset="0"/>
                <a:cs typeface="Times New Roman" panose="02020603050405020304" pitchFamily="18" charset="0"/>
              </a:rPr>
              <a:t>Sommersemester 2022</a:t>
            </a: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
        <p:nvSpPr>
          <p:cNvPr id="6" name="Rechteck 5">
            <a:extLst>
              <a:ext uri="{FF2B5EF4-FFF2-40B4-BE49-F238E27FC236}">
                <a16:creationId xmlns:a16="http://schemas.microsoft.com/office/drawing/2014/main" id="{5E683233-D8D3-4E3D-9C4E-AA239CA7FE2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8924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ChangeArrowheads="1"/>
          </p:cNvSpPr>
          <p:nvPr/>
        </p:nvSpPr>
        <p:spPr bwMode="auto">
          <a:xfrm>
            <a:off x="4224338" y="215752"/>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Matrixform</a:t>
            </a:r>
          </a:p>
        </p:txBody>
      </p:sp>
      <p:graphicFrame>
        <p:nvGraphicFramePr>
          <p:cNvPr id="264341" name="Group 149"/>
          <p:cNvGraphicFramePr>
            <a:graphicFrameLocks noGrp="1"/>
          </p:cNvGraphicFramePr>
          <p:nvPr/>
        </p:nvGraphicFramePr>
        <p:xfrm>
          <a:off x="672807" y="1125539"/>
          <a:ext cx="5975350" cy="4679951"/>
        </p:xfrm>
        <a:graphic>
          <a:graphicData uri="http://schemas.openxmlformats.org/drawingml/2006/table">
            <a:tbl>
              <a:tblPr/>
              <a:tblGrid>
                <a:gridCol w="1495425">
                  <a:extLst>
                    <a:ext uri="{9D8B030D-6E8A-4147-A177-3AD203B41FA5}">
                      <a16:colId xmlns:a16="http://schemas.microsoft.com/office/drawing/2014/main" val="20000"/>
                    </a:ext>
                  </a:extLst>
                </a:gridCol>
                <a:gridCol w="1492250">
                  <a:extLst>
                    <a:ext uri="{9D8B030D-6E8A-4147-A177-3AD203B41FA5}">
                      <a16:colId xmlns:a16="http://schemas.microsoft.com/office/drawing/2014/main" val="20001"/>
                    </a:ext>
                  </a:extLst>
                </a:gridCol>
                <a:gridCol w="1495425">
                  <a:extLst>
                    <a:ext uri="{9D8B030D-6E8A-4147-A177-3AD203B41FA5}">
                      <a16:colId xmlns:a16="http://schemas.microsoft.com/office/drawing/2014/main" val="20002"/>
                    </a:ext>
                  </a:extLst>
                </a:gridCol>
                <a:gridCol w="1492250">
                  <a:extLst>
                    <a:ext uri="{9D8B030D-6E8A-4147-A177-3AD203B41FA5}">
                      <a16:colId xmlns:a16="http://schemas.microsoft.com/office/drawing/2014/main" val="20003"/>
                    </a:ext>
                  </a:extLst>
                </a:gridCol>
              </a:tblGrid>
              <a:tr h="186372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Ein/Aus</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39800">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38213">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38213">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1" name="Rechteck 20">
            <a:extLst>
              <a:ext uri="{FF2B5EF4-FFF2-40B4-BE49-F238E27FC236}">
                <a16:creationId xmlns:a16="http://schemas.microsoft.com/office/drawing/2014/main" id="{146C98BE-77F8-4006-B6F8-329B8E2E00A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4224338" y="215752"/>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Grafische Form</a:t>
            </a:r>
          </a:p>
        </p:txBody>
      </p:sp>
      <p:sp>
        <p:nvSpPr>
          <p:cNvPr id="38916" name="Text Box 3"/>
          <p:cNvSpPr txBox="1">
            <a:spLocks noChangeArrowheads="1"/>
          </p:cNvSpPr>
          <p:nvPr/>
        </p:nvSpPr>
        <p:spPr bwMode="auto">
          <a:xfrm>
            <a:off x="3222486" y="1982211"/>
            <a:ext cx="354013"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P</a:t>
            </a:r>
          </a:p>
        </p:txBody>
      </p:sp>
      <p:sp>
        <p:nvSpPr>
          <p:cNvPr id="38917" name="Text Box 4"/>
          <p:cNvSpPr txBox="1">
            <a:spLocks noChangeArrowheads="1"/>
          </p:cNvSpPr>
          <p:nvPr/>
        </p:nvSpPr>
        <p:spPr bwMode="auto">
          <a:xfrm>
            <a:off x="5383073" y="5077837"/>
            <a:ext cx="377026"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H</a:t>
            </a:r>
          </a:p>
        </p:txBody>
      </p:sp>
      <p:sp>
        <p:nvSpPr>
          <p:cNvPr id="38918" name="Text Box 5"/>
          <p:cNvSpPr txBox="1">
            <a:spLocks noChangeArrowheads="1"/>
          </p:cNvSpPr>
          <p:nvPr/>
        </p:nvSpPr>
        <p:spPr bwMode="auto">
          <a:xfrm>
            <a:off x="1063485" y="5150862"/>
            <a:ext cx="335348"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E</a:t>
            </a:r>
          </a:p>
        </p:txBody>
      </p:sp>
      <p:sp>
        <p:nvSpPr>
          <p:cNvPr id="37" name="Rechteck 36">
            <a:extLst>
              <a:ext uri="{FF2B5EF4-FFF2-40B4-BE49-F238E27FC236}">
                <a16:creationId xmlns:a16="http://schemas.microsoft.com/office/drawing/2014/main" id="{548BF1E0-A013-4F94-8FCB-8AD5CAF5590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602104" y="195739"/>
            <a:ext cx="5845573" cy="4207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177" b="1" dirty="0">
                <a:solidFill>
                  <a:srgbClr val="000000"/>
                </a:solidFill>
              </a:rPr>
              <a:t>Der moderne Wirtschaftskreislauf – allgemein</a:t>
            </a:r>
          </a:p>
        </p:txBody>
      </p:sp>
      <p:sp>
        <p:nvSpPr>
          <p:cNvPr id="6" name="Text Box 3"/>
          <p:cNvSpPr txBox="1">
            <a:spLocks noChangeArrowheads="1"/>
          </p:cNvSpPr>
          <p:nvPr/>
        </p:nvSpPr>
        <p:spPr bwMode="auto">
          <a:xfrm>
            <a:off x="397108" y="742667"/>
            <a:ext cx="11559364" cy="7557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Char char="•"/>
              <a:defRPr/>
            </a:pPr>
            <a:r>
              <a:rPr lang="de-DE" sz="2177" dirty="0">
                <a:solidFill>
                  <a:srgbClr val="000000"/>
                </a:solidFill>
              </a:rPr>
              <a:t>Bildung von </a:t>
            </a:r>
            <a:r>
              <a:rPr lang="de-DE" sz="2177" b="1" dirty="0">
                <a:solidFill>
                  <a:srgbClr val="000000"/>
                </a:solidFill>
              </a:rPr>
              <a:t>vier Sektoren</a:t>
            </a:r>
            <a:r>
              <a:rPr lang="de-DE" sz="2177" dirty="0">
                <a:solidFill>
                  <a:srgbClr val="000000"/>
                </a:solidFill>
              </a:rPr>
              <a:t>:</a:t>
            </a:r>
          </a:p>
          <a:p>
            <a:pPr eaLnBrk="1" hangingPunct="1">
              <a:buSzPct val="100000"/>
              <a:defRPr/>
            </a:pPr>
            <a:r>
              <a:rPr lang="de-DE" sz="2177" dirty="0">
                <a:solidFill>
                  <a:srgbClr val="000000"/>
                </a:solidFill>
              </a:rPr>
              <a:t>		Haushalte (H), Staat (S), Unternehmen (U), Ausland (A)</a:t>
            </a:r>
          </a:p>
        </p:txBody>
      </p:sp>
      <p:sp>
        <p:nvSpPr>
          <p:cNvPr id="5" name="Text Box 3"/>
          <p:cNvSpPr txBox="1">
            <a:spLocks noChangeArrowheads="1"/>
          </p:cNvSpPr>
          <p:nvPr/>
        </p:nvSpPr>
        <p:spPr bwMode="auto">
          <a:xfrm>
            <a:off x="318358" y="1400481"/>
            <a:ext cx="11559364" cy="17608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Char char="•"/>
              <a:defRPr/>
            </a:pPr>
            <a:endParaRPr lang="de-DE" sz="2177" dirty="0">
              <a:solidFill>
                <a:srgbClr val="000000"/>
              </a:solidFill>
            </a:endParaRPr>
          </a:p>
          <a:p>
            <a:pPr eaLnBrk="1" hangingPunct="1">
              <a:buSzPct val="100000"/>
              <a:buFontTx/>
              <a:buChar char="•"/>
              <a:defRPr/>
            </a:pPr>
            <a:r>
              <a:rPr lang="de-DE" sz="2177" dirty="0">
                <a:solidFill>
                  <a:srgbClr val="000000"/>
                </a:solidFill>
              </a:rPr>
              <a:t>Der Wirtschaftskreislauf wird über den Pol der </a:t>
            </a:r>
            <a:r>
              <a:rPr lang="de-DE" sz="2177" b="1" dirty="0">
                <a:solidFill>
                  <a:srgbClr val="000000"/>
                </a:solidFill>
              </a:rPr>
              <a:t>Vermögensveränderung</a:t>
            </a:r>
            <a:r>
              <a:rPr lang="de-DE" sz="2177" dirty="0">
                <a:solidFill>
                  <a:srgbClr val="000000"/>
                </a:solidFill>
              </a:rPr>
              <a:t> (VÄ) geschlossen. Über diesen laufen die Ersparnisse und Investitionen der Sektoren bzw. die Forderungen oder Verbindlichkeiten gegenüber dem Ausland.</a:t>
            </a:r>
          </a:p>
          <a:p>
            <a:pPr eaLnBrk="1" hangingPunct="1">
              <a:buSzPct val="100000"/>
              <a:buFontTx/>
              <a:buChar char="•"/>
              <a:defRPr/>
            </a:pPr>
            <a:endParaRPr lang="de-DE" sz="2177" dirty="0">
              <a:solidFill>
                <a:srgbClr val="000000"/>
              </a:solidFill>
            </a:endParaRPr>
          </a:p>
        </p:txBody>
      </p:sp>
      <p:sp>
        <p:nvSpPr>
          <p:cNvPr id="7" name="Text Box 3"/>
          <p:cNvSpPr txBox="1">
            <a:spLocks noChangeArrowheads="1"/>
          </p:cNvSpPr>
          <p:nvPr/>
        </p:nvSpPr>
        <p:spPr bwMode="auto">
          <a:xfrm>
            <a:off x="318358" y="2642609"/>
            <a:ext cx="11559364"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buFontTx/>
              <a:buChar char="•"/>
              <a:defRPr/>
            </a:pPr>
            <a:r>
              <a:rPr lang="de-DE" sz="2177" dirty="0">
                <a:solidFill>
                  <a:srgbClr val="000000"/>
                </a:solidFill>
              </a:rPr>
              <a:t>Die Pfeile repräsentieren die Geldströme zwischen den Polen</a:t>
            </a:r>
          </a:p>
          <a:p>
            <a:pPr eaLnBrk="1" hangingPunct="1">
              <a:buSzPct val="100000"/>
              <a:buFontTx/>
              <a:buChar char="•"/>
              <a:defRPr/>
            </a:pPr>
            <a:endParaRPr lang="de-DE" sz="2177" dirty="0">
              <a:solidFill>
                <a:srgbClr val="000000"/>
              </a:solidFill>
            </a:endParaRPr>
          </a:p>
        </p:txBody>
      </p:sp>
      <p:sp>
        <p:nvSpPr>
          <p:cNvPr id="8" name="Text Box 3"/>
          <p:cNvSpPr txBox="1">
            <a:spLocks noChangeArrowheads="1"/>
          </p:cNvSpPr>
          <p:nvPr/>
        </p:nvSpPr>
        <p:spPr bwMode="auto">
          <a:xfrm>
            <a:off x="318358" y="3398405"/>
            <a:ext cx="11559364"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buFontTx/>
              <a:buChar char="•"/>
              <a:defRPr/>
            </a:pPr>
            <a:r>
              <a:rPr lang="de-DE" sz="2177" dirty="0">
                <a:solidFill>
                  <a:srgbClr val="000000"/>
                </a:solidFill>
              </a:rPr>
              <a:t>Ein Wirtschaftskreislauf gilt als geschlossen, wenn an jedem Pol die Summe der Zuflüsse der Summe der Abflüsse entspricht (Kreislaufaxiom!).</a:t>
            </a:r>
          </a:p>
        </p:txBody>
      </p:sp>
      <p:sp>
        <p:nvSpPr>
          <p:cNvPr id="9" name="Text Box 3"/>
          <p:cNvSpPr txBox="1">
            <a:spLocks noChangeArrowheads="1"/>
          </p:cNvSpPr>
          <p:nvPr/>
        </p:nvSpPr>
        <p:spPr bwMode="auto">
          <a:xfrm>
            <a:off x="318358" y="4800248"/>
            <a:ext cx="11559364" cy="7557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defRPr/>
            </a:pPr>
            <a:r>
              <a:rPr lang="de-DE" sz="2177" dirty="0">
                <a:solidFill>
                  <a:srgbClr val="000000"/>
                </a:solidFill>
                <a:cs typeface="Times New Roman" pitchFamily="18" charset="0"/>
              </a:rPr>
              <a:t>	→ d.h. alle relevanten Ströme sind berücksichtigt.</a:t>
            </a:r>
            <a:r>
              <a:rPr lang="de-DE" sz="2177" dirty="0">
                <a:solidFill>
                  <a:srgbClr val="000000"/>
                </a:solidFill>
              </a:rPr>
              <a:t>  </a:t>
            </a:r>
          </a:p>
        </p:txBody>
      </p:sp>
      <p:sp>
        <p:nvSpPr>
          <p:cNvPr id="10" name="Rechteck 9">
            <a:extLst>
              <a:ext uri="{FF2B5EF4-FFF2-40B4-BE49-F238E27FC236}">
                <a16:creationId xmlns:a16="http://schemas.microsoft.com/office/drawing/2014/main" id="{3202247B-0684-4A65-8E35-9F5A555E721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9021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7" grpId="0"/>
      <p:bldP spid="8"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741219" y="-24635"/>
            <a:ext cx="732635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Der Wirtschaftskreislauf einer offenen Volkswirtschaft</a:t>
            </a:r>
            <a:endParaRPr lang="de-DE" altLang="de-DE" sz="2400" b="1" dirty="0">
              <a:solidFill>
                <a:srgbClr val="000000"/>
              </a:solidFill>
            </a:endParaRPr>
          </a:p>
        </p:txBody>
      </p:sp>
      <p:sp>
        <p:nvSpPr>
          <p:cNvPr id="3" name="Rechteck 2">
            <a:extLst>
              <a:ext uri="{FF2B5EF4-FFF2-40B4-BE49-F238E27FC236}">
                <a16:creationId xmlns:a16="http://schemas.microsoft.com/office/drawing/2014/main" id="{6BF04D69-95CC-4722-83AA-1EEFD52A409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465649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214646" y="116632"/>
            <a:ext cx="8928993" cy="6552728"/>
          </a:xfrm>
          <a:prstGeom prst="rect">
            <a:avLst/>
          </a:prstGeom>
          <a:noFill/>
        </p:spPr>
        <p:txBody>
          <a:bodyPr wrap="square" rtlCol="0">
            <a:noAutofit/>
          </a:bodyPr>
          <a:lstStyle/>
          <a:p>
            <a:pPr algn="ctr"/>
            <a:r>
              <a:rPr lang="de-DE" sz="2400" dirty="0">
                <a:solidFill>
                  <a:srgbClr val="000000"/>
                </a:solidFill>
                <a:latin typeface="Arial"/>
              </a:rPr>
              <a:t>Prof. Dr. Bernhard Köster</a:t>
            </a:r>
          </a:p>
          <a:p>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Raum:			S 113</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Straße:		 Friedrich-Paffrath-Straße 101</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Ort:			26389 Wilhelmshaven</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Tel.			+49 4421 985-2766</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Email:			bernhard.koester@jade-hs.de</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Sprechstunde:	n.V.</a:t>
            </a:r>
            <a:endParaRPr lang="de-DE" sz="2400" dirty="0"/>
          </a:p>
          <a:p>
            <a:pPr>
              <a:lnSpc>
                <a:spcPct val="100000"/>
              </a:lnSpc>
            </a:pPr>
            <a:r>
              <a:rPr lang="de-DE" sz="2400" dirty="0">
                <a:solidFill>
                  <a:srgbClr val="000000"/>
                </a:solidFill>
                <a:latin typeface="Arial"/>
                <a:ea typeface="Droid Sans Fallback"/>
              </a:rPr>
              <a:t>			</a:t>
            </a:r>
            <a:endParaRPr lang="de-DE" sz="2400" dirty="0"/>
          </a:p>
          <a:p>
            <a:pPr marL="800100" lvl="1" indent="-342900">
              <a:buFont typeface="Arial" panose="020B0604020202020204" pitchFamily="34" charset="0"/>
              <a:buChar char="•"/>
            </a:pPr>
            <a:endParaRPr lang="de-DE" sz="2400" dirty="0"/>
          </a:p>
          <a:p>
            <a:endParaRPr lang="de-DE" sz="2400" dirty="0"/>
          </a:p>
          <a:p>
            <a:endParaRPr lang="de-DE" sz="2400" dirty="0"/>
          </a:p>
          <a:p>
            <a:endParaRPr lang="de-DE" sz="2400" dirty="0"/>
          </a:p>
        </p:txBody>
      </p:sp>
      <p:sp>
        <p:nvSpPr>
          <p:cNvPr id="3" name="Rechteck 2">
            <a:extLst>
              <a:ext uri="{FF2B5EF4-FFF2-40B4-BE49-F238E27FC236}">
                <a16:creationId xmlns:a16="http://schemas.microsoft.com/office/drawing/2014/main" id="{12AA7FF7-62BC-4C36-A222-9B71D57B676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1255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400" dirty="0">
                <a:latin typeface="Times New Roman" panose="02020603050405020304" pitchFamily="18" charset="0"/>
                <a:cs typeface="Times New Roman" panose="02020603050405020304" pitchFamily="18" charset="0"/>
              </a:rPr>
              <a:t>Literatur</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255704"/>
            <a:ext cx="12172951" cy="6505936"/>
          </a:xfrm>
          <a:prstGeom prst="rect">
            <a:avLst/>
          </a:prstGeom>
          <a:noFill/>
        </p:spPr>
        <p:txBody>
          <a:bodyPr wrap="square" rtlCol="0">
            <a:noAutofit/>
          </a:bodyPr>
          <a:lstStyle/>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Blanchard/</a:t>
            </a:r>
            <a:r>
              <a:rPr lang="en-US" b="1" dirty="0" err="1">
                <a:latin typeface="Times New Roman" panose="02020603050405020304" pitchFamily="18" charset="0"/>
                <a:cs typeface="Times New Roman" panose="02020603050405020304" pitchFamily="18" charset="0"/>
              </a:rPr>
              <a:t>Illing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Makroökonomie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Blanchard, Macroeconomics</a:t>
            </a: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err="1">
                <a:latin typeface="Times New Roman" panose="02020603050405020304" pitchFamily="18" charset="0"/>
                <a:cs typeface="Times New Roman" panose="02020603050405020304" pitchFamily="18" charset="0"/>
              </a:rPr>
              <a:t>Bofinger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Grundzüge</a:t>
            </a:r>
            <a:r>
              <a:rPr lang="en-US" b="1" dirty="0">
                <a:latin typeface="Times New Roman" panose="02020603050405020304" pitchFamily="18" charset="0"/>
                <a:cs typeface="Times New Roman" panose="02020603050405020304" pitchFamily="18" charset="0"/>
              </a:rPr>
              <a:t> der </a:t>
            </a:r>
            <a:r>
              <a:rPr lang="en-US" b="1" dirty="0" err="1">
                <a:latin typeface="Times New Roman" panose="02020603050405020304" pitchFamily="18" charset="0"/>
                <a:cs typeface="Times New Roman" panose="02020603050405020304" pitchFamily="18" charset="0"/>
              </a:rPr>
              <a:t>Volkswirtschaftslehre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Mankiw/Taylor, </a:t>
            </a:r>
            <a:r>
              <a:rPr lang="en-US" b="1" dirty="0" err="1">
                <a:latin typeface="Times New Roman" panose="02020603050405020304" pitchFamily="18" charset="0"/>
                <a:cs typeface="Times New Roman" panose="02020603050405020304" pitchFamily="18" charset="0"/>
              </a:rPr>
              <a:t>Grundzüge</a:t>
            </a:r>
            <a:r>
              <a:rPr lang="en-US" b="1" dirty="0">
                <a:latin typeface="Times New Roman" panose="02020603050405020304" pitchFamily="18" charset="0"/>
                <a:cs typeface="Times New Roman" panose="02020603050405020304" pitchFamily="18" charset="0"/>
              </a:rPr>
              <a:t> der </a:t>
            </a:r>
            <a:r>
              <a:rPr lang="en-US" b="1" dirty="0" err="1">
                <a:latin typeface="Times New Roman" panose="02020603050405020304" pitchFamily="18" charset="0"/>
                <a:cs typeface="Times New Roman" panose="02020603050405020304" pitchFamily="18" charset="0"/>
              </a:rPr>
              <a:t>Volkswirtschaftslehre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Ben J. </a:t>
            </a:r>
            <a:r>
              <a:rPr lang="en-US" b="1" dirty="0" err="1">
                <a:latin typeface="Times New Roman" panose="02020603050405020304" pitchFamily="18" charset="0"/>
                <a:cs typeface="Times New Roman" panose="02020603050405020304" pitchFamily="18" charset="0"/>
              </a:rPr>
              <a:t>Heijdra</a:t>
            </a:r>
            <a:r>
              <a:rPr lang="en-US" b="1" dirty="0">
                <a:latin typeface="Times New Roman" panose="02020603050405020304" pitchFamily="18" charset="0"/>
                <a:cs typeface="Times New Roman" panose="02020603050405020304" pitchFamily="18" charset="0"/>
              </a:rPr>
              <a:t> Foundations of Modern Macroeconomics</a:t>
            </a: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Peter B. </a:t>
            </a:r>
            <a:r>
              <a:rPr lang="en-US" b="1" dirty="0" err="1">
                <a:latin typeface="Times New Roman" panose="02020603050405020304" pitchFamily="18" charset="0"/>
                <a:cs typeface="Times New Roman" panose="02020603050405020304" pitchFamily="18" charset="0"/>
              </a:rPr>
              <a:t>Sørensen</a:t>
            </a:r>
            <a:r>
              <a:rPr lang="en-US" b="1" dirty="0">
                <a:latin typeface="Times New Roman" panose="02020603050405020304" pitchFamily="18" charset="0"/>
                <a:cs typeface="Times New Roman" panose="02020603050405020304" pitchFamily="18" charset="0"/>
              </a:rPr>
              <a:t>/Hans J. </a:t>
            </a:r>
            <a:r>
              <a:rPr lang="en-US" b="1" dirty="0" err="1">
                <a:latin typeface="Times New Roman" panose="02020603050405020304" pitchFamily="18" charset="0"/>
                <a:cs typeface="Times New Roman" panose="02020603050405020304" pitchFamily="18" charset="0"/>
              </a:rPr>
              <a:t>Whitta</a:t>
            </a:r>
            <a:r>
              <a:rPr lang="en-US" b="1" dirty="0">
                <a:latin typeface="Times New Roman" panose="02020603050405020304" pitchFamily="18" charset="0"/>
                <a:cs typeface="Times New Roman" panose="02020603050405020304" pitchFamily="18" charset="0"/>
              </a:rPr>
              <a:t>-Jacobsen Introducing Advanced Macroeconomics</a:t>
            </a: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Dieter </a:t>
            </a:r>
            <a:r>
              <a:rPr lang="en-US" b="1" dirty="0" err="1">
                <a:latin typeface="Times New Roman" panose="02020603050405020304" pitchFamily="18" charset="0"/>
                <a:cs typeface="Times New Roman" panose="02020603050405020304" pitchFamily="18" charset="0"/>
              </a:rPr>
              <a:t>Brümmerhoff</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Volkswirtschaftliche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Gesamtrechnungen</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Dieter </a:t>
            </a:r>
            <a:r>
              <a:rPr lang="en-US" b="1" dirty="0" err="1">
                <a:latin typeface="Times New Roman" panose="02020603050405020304" pitchFamily="18" charset="0"/>
                <a:cs typeface="Times New Roman" panose="02020603050405020304" pitchFamily="18" charset="0"/>
              </a:rPr>
              <a:t>Stobbe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Volkswirtschaftliches</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Rechnungswesen</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p:txBody>
      </p:sp>
      <p:sp>
        <p:nvSpPr>
          <p:cNvPr id="16" name="Rechteck 15">
            <a:extLst>
              <a:ext uri="{FF2B5EF4-FFF2-40B4-BE49-F238E27FC236}">
                <a16:creationId xmlns:a16="http://schemas.microsoft.com/office/drawing/2014/main" id="{800E449C-B50E-40D2-B9BE-91DD8FAAB94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23116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3076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Allgemeines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9255" y="512949"/>
            <a:ext cx="8366247" cy="5832102"/>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Wie in jeder Vorlesung ist es immer ratsam über den Tellerrand hinauszuschauen und das eine oder andere Buch über die Thematik zur Hand zu nehmen.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Ich gehöre allerdings noch zu den Dozenten, die nicht die vorgefertigten Foliensätze der Verlage für den Mankiw oder den Blanchard/Illing verwenden, sondern gestalte noch meine eigenen Vorlesungsinhalte. Trotzdem werden Sie natürlich viele Inhalte meiner Vorlesung insbesondere in den Standardlehrbüchern wiederfinden.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Für die Prüfung am Ende des Semesters gilt aber, dass nur die Inhalte dieser Vorlesung/Übung prüfungsrelevant sind. Die Prüfungsvorbereitung ist zudem unabhängig von der letztendlichen Prüfungsform und kann gemäß einer normalen Vorbereitung auf eine Präsenzklausur erfolgen. </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6E00F71B-EC7E-451C-A403-DB31F78AF45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6875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600268" y="1"/>
            <a:ext cx="7598011" cy="507286"/>
          </a:xfrm>
          <a:prstGeom prst="rect">
            <a:avLst/>
          </a:prstGeom>
          <a:noFill/>
          <a:ln>
            <a:noFill/>
          </a:ln>
        </p:spPr>
        <p:txBody>
          <a:bodyPr lIns="81646" tIns="40823" rIns="81646" bIns="40823" anchor="ctr" anchorCtr="1"/>
          <a:lstStyle/>
          <a:p>
            <a:r>
              <a:rPr lang="de-DE" altLang="de-DE" sz="3629" b="1" dirty="0">
                <a:solidFill>
                  <a:srgbClr val="000000"/>
                </a:solidFill>
                <a:latin typeface="Sparkasse Rg" pitchFamily="34" charset="0"/>
              </a:rPr>
              <a:t>Datenquellen</a:t>
            </a:r>
          </a:p>
        </p:txBody>
      </p:sp>
      <p:graphicFrame>
        <p:nvGraphicFramePr>
          <p:cNvPr id="6" name="Tabelle 5"/>
          <p:cNvGraphicFramePr>
            <a:graphicFrameLocks noGrp="1"/>
          </p:cNvGraphicFramePr>
          <p:nvPr>
            <p:extLst>
              <p:ext uri="{D42A27DB-BD31-4B8C-83A1-F6EECF244321}">
                <p14:modId xmlns:p14="http://schemas.microsoft.com/office/powerpoint/2010/main" val="3179455752"/>
              </p:ext>
            </p:extLst>
          </p:nvPr>
        </p:nvGraphicFramePr>
        <p:xfrm>
          <a:off x="999249" y="508687"/>
          <a:ext cx="8800048" cy="6348900"/>
        </p:xfrm>
        <a:graphic>
          <a:graphicData uri="http://schemas.openxmlformats.org/drawingml/2006/table">
            <a:tbl>
              <a:tblPr firstRow="1" bandRow="1">
                <a:tableStyleId>{2D5ABB26-0587-4C30-8999-92F81FD0307C}</a:tableStyleId>
              </a:tblPr>
              <a:tblGrid>
                <a:gridCol w="4400024">
                  <a:extLst>
                    <a:ext uri="{9D8B030D-6E8A-4147-A177-3AD203B41FA5}">
                      <a16:colId xmlns:a16="http://schemas.microsoft.com/office/drawing/2014/main" val="20000"/>
                    </a:ext>
                  </a:extLst>
                </a:gridCol>
                <a:gridCol w="4400024">
                  <a:extLst>
                    <a:ext uri="{9D8B030D-6E8A-4147-A177-3AD203B41FA5}">
                      <a16:colId xmlns:a16="http://schemas.microsoft.com/office/drawing/2014/main" val="20001"/>
                    </a:ext>
                  </a:extLst>
                </a:gridCol>
              </a:tblGrid>
              <a:tr h="6348900">
                <a:tc>
                  <a:txBody>
                    <a:bodyPr/>
                    <a:lstStyle/>
                    <a:p>
                      <a:r>
                        <a:rPr lang="de-DE" sz="2400" u="sng"/>
                        <a:t>Offizielle Institutionen</a:t>
                      </a:r>
                      <a:endParaRPr lang="de-DE" sz="2400" dirty="0"/>
                    </a:p>
                    <a:p>
                      <a:pPr marL="342900" indent="-342900">
                        <a:buFont typeface="Arial" panose="020B0604020202020204" pitchFamily="34" charset="0"/>
                        <a:buChar char="•"/>
                      </a:pPr>
                      <a:r>
                        <a:rPr lang="de-DE" sz="2400">
                          <a:hlinkClick r:id="rId3"/>
                        </a:rPr>
                        <a:t>Statistisches Bundesamt</a:t>
                      </a:r>
                      <a:endParaRPr lang="de-DE" sz="2400"/>
                    </a:p>
                    <a:p>
                      <a:pPr marL="342900" indent="-342900">
                        <a:buFont typeface="Arial" panose="020B0604020202020204" pitchFamily="34" charset="0"/>
                        <a:buChar char="•"/>
                      </a:pPr>
                      <a:r>
                        <a:rPr lang="de-DE" sz="2400">
                          <a:hlinkClick r:id="rId4"/>
                        </a:rPr>
                        <a:t>Bundesbank</a:t>
                      </a:r>
                      <a:endParaRPr lang="de-DE" sz="24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a:hlinkClick r:id="rId5"/>
                        </a:rPr>
                        <a:t>Eurostat</a:t>
                      </a:r>
                      <a:endParaRPr lang="de-DE" sz="2400"/>
                    </a:p>
                    <a:p>
                      <a:pPr marL="342900" indent="-342900">
                        <a:buFont typeface="Arial" panose="020B0604020202020204" pitchFamily="34" charset="0"/>
                        <a:buChar char="•"/>
                      </a:pPr>
                      <a:r>
                        <a:rPr lang="de-DE" sz="2400">
                          <a:hlinkClick r:id="rId6"/>
                        </a:rPr>
                        <a:t>EZB</a:t>
                      </a:r>
                      <a:endParaRPr lang="de-DE" sz="2400"/>
                    </a:p>
                    <a:p>
                      <a:pPr marL="342900" indent="-342900">
                        <a:buFont typeface="Arial" panose="020B0604020202020204" pitchFamily="34" charset="0"/>
                        <a:buChar char="•"/>
                      </a:pPr>
                      <a:r>
                        <a:rPr lang="de-DE" sz="2400">
                          <a:hlinkClick r:id="rId7"/>
                        </a:rPr>
                        <a:t>FED</a:t>
                      </a:r>
                      <a:endParaRPr lang="de-DE" sz="2400"/>
                    </a:p>
                    <a:p>
                      <a:pPr marL="342900" indent="-342900">
                        <a:buFont typeface="Arial" panose="020B0604020202020204" pitchFamily="34" charset="0"/>
                        <a:buChar char="•"/>
                      </a:pPr>
                      <a:r>
                        <a:rPr lang="de-DE" sz="2400">
                          <a:hlinkClick r:id="rId8"/>
                        </a:rPr>
                        <a:t>BoE</a:t>
                      </a:r>
                      <a:endParaRPr lang="de-DE" sz="2400"/>
                    </a:p>
                    <a:p>
                      <a:pPr marL="342900" indent="-342900">
                        <a:buFont typeface="Arial" panose="020B0604020202020204" pitchFamily="34" charset="0"/>
                        <a:buChar char="•"/>
                      </a:pPr>
                      <a:r>
                        <a:rPr lang="de-DE" sz="2400">
                          <a:hlinkClick r:id="rId9"/>
                        </a:rPr>
                        <a:t>OECD</a:t>
                      </a:r>
                      <a:endParaRPr lang="de-DE" sz="2400"/>
                    </a:p>
                    <a:p>
                      <a:pPr marL="342900" indent="-342900">
                        <a:buFont typeface="Arial" panose="020B0604020202020204" pitchFamily="34" charset="0"/>
                        <a:buChar char="•"/>
                      </a:pPr>
                      <a:r>
                        <a:rPr lang="de-DE" sz="2400">
                          <a:hlinkClick r:id="rId10"/>
                        </a:rPr>
                        <a:t>IMF</a:t>
                      </a:r>
                      <a:endParaRPr lang="de-DE" sz="2400"/>
                    </a:p>
                    <a:p>
                      <a:pPr marL="342900" indent="-342900">
                        <a:buFont typeface="Arial" panose="020B0604020202020204" pitchFamily="34" charset="0"/>
                        <a:buChar char="•"/>
                      </a:pPr>
                      <a:r>
                        <a:rPr lang="de-DE" sz="2400">
                          <a:hlinkClick r:id="rId11"/>
                        </a:rPr>
                        <a:t>Worldbank</a:t>
                      </a:r>
                      <a:endParaRPr lang="de-DE" sz="2400"/>
                    </a:p>
                    <a:p>
                      <a:pPr marL="342900" indent="-342900">
                        <a:buFont typeface="Arial" panose="020B0604020202020204" pitchFamily="34" charset="0"/>
                        <a:buChar char="•"/>
                      </a:pPr>
                      <a:r>
                        <a:rPr lang="de-DE" sz="2400">
                          <a:hlinkClick r:id="rId12"/>
                        </a:rPr>
                        <a:t>SVR</a:t>
                      </a:r>
                      <a:endParaRPr lang="de-DE" sz="2400"/>
                    </a:p>
                    <a:p>
                      <a:pPr marL="342900" indent="-342900">
                        <a:buFont typeface="Arial" panose="020B0604020202020204" pitchFamily="34" charset="0"/>
                        <a:buChar char="•"/>
                      </a:pPr>
                      <a:r>
                        <a:rPr lang="de-DE" sz="2400">
                          <a:hlinkClick r:id="rId13"/>
                        </a:rPr>
                        <a:t>BA</a:t>
                      </a:r>
                      <a:endParaRPr lang="de-DE" sz="2400" dirty="0"/>
                    </a:p>
                  </a:txBody>
                  <a:tcPr marL="82953" marR="82953" marT="41476" marB="41476"/>
                </a:tc>
                <a:tc>
                  <a:txBody>
                    <a:bodyPr/>
                    <a:lstStyle/>
                    <a:p>
                      <a:r>
                        <a:rPr lang="de-DE" sz="2400" u="sng"/>
                        <a:t>Forschungsinstitute</a:t>
                      </a:r>
                      <a:endParaRPr lang="de-DE" sz="2400" dirty="0"/>
                    </a:p>
                    <a:p>
                      <a:pPr marL="342900" indent="-342900">
                        <a:buFont typeface="Arial" panose="020B0604020202020204" pitchFamily="34" charset="0"/>
                        <a:buChar char="•"/>
                      </a:pPr>
                      <a:r>
                        <a:rPr lang="de-DE" sz="2400">
                          <a:hlinkClick r:id="rId14"/>
                        </a:rPr>
                        <a:t>Cesifo</a:t>
                      </a:r>
                      <a:endParaRPr lang="de-DE" sz="24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a:hlinkClick r:id="rId15"/>
                        </a:rPr>
                        <a:t>DIW</a:t>
                      </a:r>
                      <a:endParaRPr lang="de-DE" sz="24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a:hlinkClick r:id="rId16"/>
                        </a:rPr>
                        <a:t>IAB</a:t>
                      </a:r>
                      <a:endParaRPr lang="de-DE" sz="24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a:hlinkClick r:id="rId17"/>
                        </a:rPr>
                        <a:t>IfW</a:t>
                      </a:r>
                      <a:endParaRPr lang="de-DE" sz="2400"/>
                    </a:p>
                    <a:p>
                      <a:pPr marL="342900" indent="-342900">
                        <a:buFont typeface="Arial" panose="020B0604020202020204" pitchFamily="34" charset="0"/>
                        <a:buChar char="•"/>
                      </a:pPr>
                      <a:r>
                        <a:rPr lang="de-DE" sz="2400">
                          <a:hlinkClick r:id="rId18"/>
                        </a:rPr>
                        <a:t>IMK</a:t>
                      </a:r>
                      <a:endParaRPr lang="de-DE" sz="24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a:hlinkClick r:id="rId19"/>
                        </a:rPr>
                        <a:t>IW</a:t>
                      </a:r>
                      <a:endParaRPr lang="de-DE" sz="2400"/>
                    </a:p>
                    <a:p>
                      <a:pPr marL="342900" indent="-342900">
                        <a:buFont typeface="Arial" panose="020B0604020202020204" pitchFamily="34" charset="0"/>
                        <a:buChar char="•"/>
                      </a:pPr>
                      <a:r>
                        <a:rPr lang="de-DE" sz="2400">
                          <a:hlinkClick r:id="rId20"/>
                        </a:rPr>
                        <a:t>IWH</a:t>
                      </a:r>
                      <a:endParaRPr lang="de-DE" sz="24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a:hlinkClick r:id="rId21"/>
                        </a:rPr>
                        <a:t>KOF</a:t>
                      </a:r>
                      <a:endParaRPr lang="de-DE" sz="2400"/>
                    </a:p>
                    <a:p>
                      <a:pPr marL="342900" indent="-342900">
                        <a:buFont typeface="Arial" panose="020B0604020202020204" pitchFamily="34" charset="0"/>
                        <a:buChar char="•"/>
                      </a:pPr>
                      <a:r>
                        <a:rPr lang="de-DE" sz="2400">
                          <a:hlinkClick r:id="rId22"/>
                        </a:rPr>
                        <a:t>RWI</a:t>
                      </a:r>
                      <a:endParaRPr lang="de-DE" sz="2400"/>
                    </a:p>
                    <a:p>
                      <a:pPr marL="342900" indent="-342900">
                        <a:buFont typeface="Arial" panose="020B0604020202020204" pitchFamily="34" charset="0"/>
                        <a:buChar char="•"/>
                      </a:pPr>
                      <a:r>
                        <a:rPr lang="de-DE" sz="2400">
                          <a:hlinkClick r:id="rId23"/>
                        </a:rPr>
                        <a:t>ZEW</a:t>
                      </a:r>
                      <a:endParaRPr lang="de-DE" sz="2400"/>
                    </a:p>
                    <a:p>
                      <a:pPr marL="342900" indent="-342900">
                        <a:buFont typeface="Arial" panose="020B0604020202020204" pitchFamily="34" charset="0"/>
                        <a:buChar char="•"/>
                      </a:pPr>
                      <a:r>
                        <a:rPr lang="de-DE" sz="2400">
                          <a:hlinkClick r:id="rId24"/>
                        </a:rPr>
                        <a:t>Bruegel</a:t>
                      </a:r>
                      <a:endParaRPr lang="de-DE" sz="2400">
                        <a:hlinkClick r:id="rId25"/>
                      </a:endParaRPr>
                    </a:p>
                    <a:p>
                      <a:pPr marL="342900" indent="-342900">
                        <a:buFont typeface="Arial" panose="020B0604020202020204" pitchFamily="34" charset="0"/>
                        <a:buChar char="•"/>
                      </a:pPr>
                      <a:r>
                        <a:rPr lang="de-DE" sz="2400">
                          <a:hlinkClick r:id="rId25"/>
                        </a:rPr>
                        <a:t>NIESR</a:t>
                      </a:r>
                      <a:endParaRPr lang="de-DE" sz="2400"/>
                    </a:p>
                    <a:p>
                      <a:pPr marL="342900" indent="-342900">
                        <a:buFont typeface="Arial" panose="020B0604020202020204" pitchFamily="34" charset="0"/>
                        <a:buChar char="•"/>
                      </a:pPr>
                      <a:r>
                        <a:rPr lang="de-DE" sz="2400">
                          <a:hlinkClick r:id="rId26"/>
                        </a:rPr>
                        <a:t>ESRI</a:t>
                      </a:r>
                      <a:endParaRPr lang="de-DE" sz="2400"/>
                    </a:p>
                    <a:p>
                      <a:pPr marL="342900" indent="-342900">
                        <a:buFont typeface="Arial" panose="020B0604020202020204" pitchFamily="34" charset="0"/>
                        <a:buChar char="•"/>
                      </a:pPr>
                      <a:r>
                        <a:rPr lang="de-DE" sz="2400">
                          <a:hlinkClick r:id="rId27"/>
                        </a:rPr>
                        <a:t>NBER</a:t>
                      </a:r>
                      <a:endParaRPr lang="de-DE" sz="2400"/>
                    </a:p>
                    <a:p>
                      <a:pPr marL="342900" indent="-342900">
                        <a:buFont typeface="Arial" panose="020B0604020202020204" pitchFamily="34" charset="0"/>
                        <a:buChar char="•"/>
                      </a:pPr>
                      <a:r>
                        <a:rPr lang="de-DE" sz="2400">
                          <a:hlinkClick r:id="rId28"/>
                        </a:rPr>
                        <a:t>Peterson Institue</a:t>
                      </a:r>
                      <a:endParaRPr lang="de-DE" sz="2400"/>
                    </a:p>
                    <a:p>
                      <a:pPr marL="342900" indent="-342900">
                        <a:buFont typeface="Arial" panose="020B0604020202020204" pitchFamily="34" charset="0"/>
                        <a:buChar char="•"/>
                      </a:pPr>
                      <a:r>
                        <a:rPr lang="de-DE" sz="2400">
                          <a:hlinkClick r:id="rId29"/>
                        </a:rPr>
                        <a:t>Brookins Institution</a:t>
                      </a:r>
                      <a:endParaRPr lang="de-DE" sz="2400" dirty="0"/>
                    </a:p>
                  </a:txBody>
                  <a:tcPr marL="82953" marR="82953" marT="41476" marB="41476"/>
                </a:tc>
                <a:extLst>
                  <a:ext uri="{0D108BD9-81ED-4DB2-BD59-A6C34878D82A}">
                    <a16:rowId xmlns:a16="http://schemas.microsoft.com/office/drawing/2014/main" val="10000"/>
                  </a:ext>
                </a:extLst>
              </a:tr>
            </a:tbl>
          </a:graphicData>
        </a:graphic>
      </p:graphicFrame>
      <p:sp>
        <p:nvSpPr>
          <p:cNvPr id="9" name="Rechteck 8">
            <a:extLst>
              <a:ext uri="{FF2B5EF4-FFF2-40B4-BE49-F238E27FC236}">
                <a16:creationId xmlns:a16="http://schemas.microsoft.com/office/drawing/2014/main" id="{CD521921-11BC-4778-952C-7FEFC05C667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90905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3672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Volkswirtschaftslehre</a:t>
            </a:r>
          </a:p>
        </p:txBody>
      </p:sp>
      <p:sp>
        <p:nvSpPr>
          <p:cNvPr id="5124" name="Text Box 3"/>
          <p:cNvSpPr txBox="1">
            <a:spLocks noChangeArrowheads="1"/>
          </p:cNvSpPr>
          <p:nvPr/>
        </p:nvSpPr>
        <p:spPr bwMode="auto">
          <a:xfrm>
            <a:off x="615822" y="696558"/>
            <a:ext cx="91440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buSzTx/>
              <a:buFontTx/>
              <a:buNone/>
            </a:pPr>
            <a:r>
              <a:rPr lang="de-DE" altLang="de-DE" sz="2400" dirty="0">
                <a:solidFill>
                  <a:srgbClr val="000000"/>
                </a:solidFill>
              </a:rPr>
              <a:t>Was ist Volkswirtschaftslehre?</a:t>
            </a:r>
          </a:p>
        </p:txBody>
      </p:sp>
      <p:sp>
        <p:nvSpPr>
          <p:cNvPr id="5125" name="Text Box 4"/>
          <p:cNvSpPr txBox="1">
            <a:spLocks noChangeArrowheads="1"/>
          </p:cNvSpPr>
          <p:nvPr/>
        </p:nvSpPr>
        <p:spPr bwMode="auto">
          <a:xfrm>
            <a:off x="538797" y="1160404"/>
            <a:ext cx="7995603" cy="55113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SzTx/>
              <a:buFontTx/>
              <a:buNone/>
            </a:pPr>
            <a:r>
              <a:rPr lang="de-DE" altLang="de-DE" dirty="0">
                <a:solidFill>
                  <a:srgbClr val="000000"/>
                </a:solidFill>
              </a:rPr>
              <a:t>Darauf lässt sich keine eindeutige Antwort geben, außer man gibt sich</a:t>
            </a:r>
          </a:p>
          <a:p>
            <a:pPr eaLnBrk="1" hangingPunct="1">
              <a:buClrTx/>
              <a:buSzTx/>
              <a:buFontTx/>
              <a:buNone/>
            </a:pPr>
            <a:r>
              <a:rPr lang="de-DE" altLang="de-DE" dirty="0">
                <a:solidFill>
                  <a:srgbClr val="000000"/>
                </a:solidFill>
              </a:rPr>
              <a:t>mit allgemeinen Phrasen zufrieden:</a:t>
            </a:r>
          </a:p>
          <a:p>
            <a:pPr eaLnBrk="1" hangingPunct="1">
              <a:buClrTx/>
              <a:buSzTx/>
              <a:buFontTx/>
              <a:buNone/>
            </a:pPr>
            <a:endParaRPr lang="de-DE" altLang="de-DE" dirty="0">
              <a:solidFill>
                <a:srgbClr val="000000"/>
              </a:solidFill>
            </a:endParaRPr>
          </a:p>
          <a:p>
            <a:pPr eaLnBrk="1" hangingPunct="1">
              <a:buClrTx/>
              <a:buSzTx/>
              <a:buFontTx/>
              <a:buAutoNum type="arabicPeriod"/>
            </a:pPr>
            <a:r>
              <a:rPr lang="de-DE" altLang="de-DE" dirty="0">
                <a:solidFill>
                  <a:srgbClr val="000000"/>
                </a:solidFill>
              </a:rPr>
              <a:t>Economics </a:t>
            </a:r>
            <a:r>
              <a:rPr lang="de-DE" altLang="de-DE" dirty="0" err="1">
                <a:solidFill>
                  <a:srgbClr val="000000"/>
                </a:solidFill>
              </a:rPr>
              <a:t>is</a:t>
            </a:r>
            <a:r>
              <a:rPr lang="de-DE" altLang="de-DE" dirty="0">
                <a:solidFill>
                  <a:srgbClr val="000000"/>
                </a:solidFill>
              </a:rPr>
              <a:t> </a:t>
            </a:r>
            <a:r>
              <a:rPr lang="de-DE" altLang="de-DE" dirty="0" err="1">
                <a:solidFill>
                  <a:srgbClr val="000000"/>
                </a:solidFill>
              </a:rPr>
              <a:t>what</a:t>
            </a:r>
            <a:r>
              <a:rPr lang="de-DE" altLang="de-DE" dirty="0">
                <a:solidFill>
                  <a:srgbClr val="000000"/>
                </a:solidFill>
              </a:rPr>
              <a:t> </a:t>
            </a:r>
            <a:r>
              <a:rPr lang="de-DE" altLang="de-DE" dirty="0" err="1">
                <a:solidFill>
                  <a:srgbClr val="000000"/>
                </a:solidFill>
              </a:rPr>
              <a:t>Economists</a:t>
            </a:r>
            <a:r>
              <a:rPr lang="de-DE" altLang="de-DE" dirty="0">
                <a:solidFill>
                  <a:srgbClr val="000000"/>
                </a:solidFill>
              </a:rPr>
              <a:t> do! (Tautologie)</a:t>
            </a:r>
          </a:p>
          <a:p>
            <a:pPr eaLnBrk="1" hangingPunct="1">
              <a:buClrTx/>
              <a:buSzTx/>
              <a:buFontTx/>
              <a:buAutoNum type="arabicPeriod"/>
            </a:pPr>
            <a:endParaRPr lang="de-DE" altLang="de-DE" dirty="0">
              <a:solidFill>
                <a:srgbClr val="000000"/>
              </a:solidFill>
            </a:endParaRPr>
          </a:p>
          <a:p>
            <a:pPr eaLnBrk="1" hangingPunct="1">
              <a:buClrTx/>
              <a:buSzTx/>
              <a:buFontTx/>
              <a:buAutoNum type="arabicPeriod"/>
            </a:pPr>
            <a:endParaRPr lang="de-DE" altLang="de-DE" dirty="0">
              <a:solidFill>
                <a:srgbClr val="000000"/>
              </a:solidFill>
            </a:endParaRPr>
          </a:p>
          <a:p>
            <a:pPr eaLnBrk="1" hangingPunct="1">
              <a:buClrTx/>
              <a:buSzTx/>
              <a:buFontTx/>
              <a:buAutoNum type="arabicPeriod"/>
            </a:pPr>
            <a:r>
              <a:rPr lang="de-DE" altLang="de-DE">
                <a:solidFill>
                  <a:srgbClr val="000000"/>
                </a:solidFill>
              </a:rPr>
              <a:t>„Nationalökonomie ist, wenn die Leute sich wundern, warum sie kein Geld haben. Das hat mehrere Gründe, die feinsten sind die wissenschaftlichen Gründe, doch können solche durch eine Notverordnung aufgehoben werden. Über die ältere Nationalökonomie kann man ja nur lachen und dürfen wir selber daher mit Stillschweigen übergehn. Sie regierte von 715 vor Christo bis zum Jahre nach Marx. Seitdem ist die Frage völlig gelöst: die Leute haben zwar immer noch kein Geld, wissen aber wenigstens, warum.“ </a:t>
            </a:r>
            <a:r>
              <a:rPr lang="de-DE" altLang="de-DE" dirty="0">
                <a:solidFill>
                  <a:srgbClr val="000000"/>
                </a:solidFill>
              </a:rPr>
              <a:t>(</a:t>
            </a:r>
            <a:r>
              <a:rPr lang="de-DE" altLang="de-DE">
                <a:solidFill>
                  <a:srgbClr val="000000"/>
                </a:solidFill>
              </a:rPr>
              <a:t>Kurt Tucholsky, 1931)</a:t>
            </a:r>
            <a:endParaRPr lang="de-DE" altLang="de-DE" dirty="0">
              <a:solidFill>
                <a:srgbClr val="000000"/>
              </a:solidFill>
            </a:endParaRPr>
          </a:p>
        </p:txBody>
      </p:sp>
      <p:sp>
        <p:nvSpPr>
          <p:cNvPr id="7" name="Rechteck 6">
            <a:extLst>
              <a:ext uri="{FF2B5EF4-FFF2-40B4-BE49-F238E27FC236}">
                <a16:creationId xmlns:a16="http://schemas.microsoft.com/office/drawing/2014/main" id="{6C566EA3-1EC5-4DE3-B308-150C21BC64A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ChangeArrowheads="1"/>
          </p:cNvSpPr>
          <p:nvPr/>
        </p:nvSpPr>
        <p:spPr bwMode="auto">
          <a:xfrm>
            <a:off x="5050535" y="206338"/>
            <a:ext cx="3034099"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VWL</a:t>
            </a:r>
          </a:p>
        </p:txBody>
      </p:sp>
      <p:sp>
        <p:nvSpPr>
          <p:cNvPr id="7172" name="Text Box 3"/>
          <p:cNvSpPr txBox="1">
            <a:spLocks noChangeArrowheads="1"/>
          </p:cNvSpPr>
          <p:nvPr/>
        </p:nvSpPr>
        <p:spPr bwMode="auto">
          <a:xfrm>
            <a:off x="603555" y="666713"/>
            <a:ext cx="8184845" cy="54806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dirty="0">
                <a:solidFill>
                  <a:srgbClr val="000000"/>
                </a:solidFill>
              </a:rPr>
              <a:t>	Volkswirtschaftslehre befasst sich mit der Analyse wirtschaftlicher Zusammenhänge und versucht Erklärungen für diese zu finden sowie eine Modellbildung daraus abzuleiten.</a:t>
            </a:r>
          </a:p>
          <a:p>
            <a:pPr eaLnBrk="1" hangingPunct="1">
              <a:buClrTx/>
            </a:pPr>
            <a:endParaRPr lang="de-DE" altLang="de-DE" dirty="0">
              <a:solidFill>
                <a:srgbClr val="000000"/>
              </a:solidFill>
            </a:endParaRPr>
          </a:p>
          <a:p>
            <a:pPr eaLnBrk="1" hangingPunct="1">
              <a:buClrTx/>
            </a:pPr>
            <a:r>
              <a:rPr lang="de-DE" altLang="de-DE" dirty="0">
                <a:solidFill>
                  <a:srgbClr val="000000"/>
                </a:solidFill>
              </a:rPr>
              <a:t>	Aus den erkannten Gesetzmäßigkeiten versucht der Volkswirt zukünftige wirtschaftliche Ereignisse vorherzusagen und Handlungsoptionen aufzuzeigen.</a:t>
            </a:r>
          </a:p>
          <a:p>
            <a:pPr eaLnBrk="1" hangingPunct="1">
              <a:buClrTx/>
            </a:pPr>
            <a:endParaRPr lang="de-DE" altLang="de-DE" dirty="0">
              <a:solidFill>
                <a:srgbClr val="000000"/>
              </a:solidFill>
            </a:endParaRPr>
          </a:p>
          <a:p>
            <a:pPr eaLnBrk="1" hangingPunct="1">
              <a:buClrTx/>
            </a:pPr>
            <a:r>
              <a:rPr lang="de-DE" altLang="de-DE" dirty="0">
                <a:solidFill>
                  <a:srgbClr val="000000"/>
                </a:solidFill>
              </a:rPr>
              <a:t>	Fundamentaler Untersuchungsgegenstand des Volkswirts sind 	Märkte, an denen Angebot und Nachfrage aufeinandertreffen. </a:t>
            </a:r>
            <a:r>
              <a:rPr lang="de-DE" altLang="de-DE">
                <a:solidFill>
                  <a:srgbClr val="000000"/>
                </a:solidFill>
              </a:rPr>
              <a:t>Der Volkswirt </a:t>
            </a:r>
            <a:r>
              <a:rPr lang="de-DE" altLang="de-DE" dirty="0">
                <a:solidFill>
                  <a:srgbClr val="000000"/>
                </a:solidFill>
              </a:rPr>
              <a:t>versucht die Funktionsfähigkeit dieser Märkte zu </a:t>
            </a:r>
            <a:r>
              <a:rPr lang="de-DE" altLang="de-DE">
                <a:solidFill>
                  <a:srgbClr val="000000"/>
                </a:solidFill>
              </a:rPr>
              <a:t>ergründen.</a:t>
            </a:r>
          </a:p>
          <a:p>
            <a:pPr eaLnBrk="1" hangingPunct="1">
              <a:buClrTx/>
            </a:pPr>
            <a:endParaRPr lang="de-DE" altLang="de-DE" sz="2400">
              <a:solidFill>
                <a:srgbClr val="000000"/>
              </a:solidFill>
            </a:endParaRPr>
          </a:p>
          <a:p>
            <a:pPr eaLnBrk="1" hangingPunct="1">
              <a:buClrTx/>
            </a:pPr>
            <a:r>
              <a:rPr lang="en-US" altLang="de-DE" sz="1200">
                <a:solidFill>
                  <a:srgbClr val="000000"/>
                </a:solidFill>
              </a:rPr>
              <a:t>See in general this nice essay:</a:t>
            </a:r>
          </a:p>
          <a:p>
            <a:pPr eaLnBrk="1" hangingPunct="1">
              <a:buClrTx/>
            </a:pPr>
            <a:r>
              <a:rPr lang="en-US" altLang="de-DE" sz="1200">
                <a:solidFill>
                  <a:srgbClr val="000000"/>
                </a:solidFill>
                <a:hlinkClick r:id="rId3"/>
              </a:rPr>
              <a:t>Retrospectives: On the Definition of Economics</a:t>
            </a:r>
          </a:p>
          <a:p>
            <a:pPr eaLnBrk="1" hangingPunct="1">
              <a:buClrTx/>
            </a:pPr>
            <a:r>
              <a:rPr lang="en-US" altLang="de-DE" sz="1200">
                <a:solidFill>
                  <a:srgbClr val="000000"/>
                </a:solidFill>
                <a:hlinkClick r:id="rId3"/>
              </a:rPr>
              <a:t>Roger E. Backhouse</a:t>
            </a:r>
          </a:p>
          <a:p>
            <a:pPr eaLnBrk="1" hangingPunct="1">
              <a:buClrTx/>
            </a:pPr>
            <a:r>
              <a:rPr lang="en-US" altLang="de-DE" sz="1200">
                <a:solidFill>
                  <a:srgbClr val="000000"/>
                </a:solidFill>
                <a:hlinkClick r:id="rId3"/>
              </a:rPr>
              <a:t>Steven G. Medema</a:t>
            </a:r>
          </a:p>
          <a:p>
            <a:pPr eaLnBrk="1" hangingPunct="1">
              <a:buClrTx/>
            </a:pPr>
            <a:r>
              <a:rPr lang="en-US" altLang="de-DE" sz="1200">
                <a:solidFill>
                  <a:srgbClr val="000000"/>
                </a:solidFill>
                <a:hlinkClick r:id="rId3"/>
              </a:rPr>
              <a:t>JOURNAL OF ECONOMIC PERSPECTIVES</a:t>
            </a:r>
          </a:p>
          <a:p>
            <a:pPr eaLnBrk="1" hangingPunct="1">
              <a:buClrTx/>
            </a:pPr>
            <a:r>
              <a:rPr lang="en-US" altLang="de-DE" sz="1200">
                <a:solidFill>
                  <a:srgbClr val="000000"/>
                </a:solidFill>
                <a:hlinkClick r:id="rId3"/>
              </a:rPr>
              <a:t>VOL. 23, NO. 1, WINTER 2009</a:t>
            </a:r>
          </a:p>
          <a:p>
            <a:pPr eaLnBrk="1" hangingPunct="1">
              <a:buClrTx/>
            </a:pPr>
            <a:r>
              <a:rPr lang="en-US" altLang="de-DE" sz="1200">
                <a:solidFill>
                  <a:srgbClr val="000000"/>
                </a:solidFill>
                <a:hlinkClick r:id="rId3"/>
              </a:rPr>
              <a:t>(pp. 221-33)</a:t>
            </a:r>
            <a:endParaRPr lang="de-DE" altLang="de-DE" sz="1200">
              <a:solidFill>
                <a:srgbClr val="000000"/>
              </a:solidFill>
            </a:endParaRPr>
          </a:p>
        </p:txBody>
      </p:sp>
      <p:sp>
        <p:nvSpPr>
          <p:cNvPr id="11" name="Rechteck 10">
            <a:extLst>
              <a:ext uri="{FF2B5EF4-FFF2-40B4-BE49-F238E27FC236}">
                <a16:creationId xmlns:a16="http://schemas.microsoft.com/office/drawing/2014/main" id="{69C254BD-7883-4073-8D7B-B49B3564BA6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714568" y="116881"/>
            <a:ext cx="8178732" cy="744941"/>
          </a:xfrm>
          <a:prstGeom prst="rect">
            <a:avLst/>
          </a:prstGeom>
          <a:noFill/>
          <a:ln>
            <a:noFill/>
          </a:ln>
        </p:spPr>
        <p:txBody>
          <a:bodyPr lIns="81646" tIns="40823" rIns="81646" bIns="40823" anchor="ctr" anchorCtr="1"/>
          <a:lstStyle/>
          <a:p>
            <a:r>
              <a:rPr lang="de-DE" sz="3266" b="1" dirty="0">
                <a:latin typeface="Times New Roman" panose="02020603050405020304" pitchFamily="18" charset="0"/>
                <a:cs typeface="Times New Roman" panose="02020603050405020304" pitchFamily="18" charset="0"/>
              </a:rPr>
              <a:t>Ablauf einer volkswirtschaftlichen Analyse:</a:t>
            </a:r>
          </a:p>
        </p:txBody>
      </p:sp>
      <p:sp>
        <p:nvSpPr>
          <p:cNvPr id="7" name="Textfeld 6"/>
          <p:cNvSpPr txBox="1"/>
          <p:nvPr/>
        </p:nvSpPr>
        <p:spPr>
          <a:xfrm>
            <a:off x="1840674" y="1103815"/>
            <a:ext cx="8197746" cy="4676862"/>
          </a:xfrm>
          <a:prstGeom prst="rect">
            <a:avLst/>
          </a:prstGeom>
          <a:noFill/>
        </p:spPr>
        <p:txBody>
          <a:bodyPr wrap="square" rtlCol="0">
            <a:noAutofit/>
          </a:bodyPr>
          <a:lstStyle/>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Deskription des wirtschaftlichen Geschehens (Diagnose)</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Entwicklung von abstrakten Modellen zur Erklärungen der wirtschaftlichen Abläufe (Theoriebildung)</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Überprüfung dieser Theorien an der Realität (Evaluierung)</a:t>
            </a:r>
          </a:p>
          <a:p>
            <a:r>
              <a:rPr lang="de-DE" sz="2177" dirty="0">
                <a:latin typeface="Times New Roman" panose="02020603050405020304" pitchFamily="18" charset="0"/>
                <a:cs typeface="Times New Roman" panose="02020603050405020304" pitchFamily="18" charset="0"/>
              </a:rPr>
              <a:t> </a:t>
            </a: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Prognose des künftigen Ablaufs des wirtschaftlichen Geschehens aus den abgeleiteten Modellen</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Beratung der Politik in wirtschaftspolitischen Fragen </a:t>
            </a:r>
          </a:p>
          <a:p>
            <a:endParaRPr lang="de-DE" sz="2177"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B456CA03-37CC-4CA4-B86C-3D9E81EDFBB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1843544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1381</Words>
  <Application>Microsoft Office PowerPoint</Application>
  <PresentationFormat>Breitbild</PresentationFormat>
  <Paragraphs>296</Paragraphs>
  <Slides>23</Slides>
  <Notes>19</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23</vt:i4>
      </vt:variant>
    </vt:vector>
  </HeadingPairs>
  <TitlesOfParts>
    <vt:vector size="30" baseType="lpstr">
      <vt:lpstr>Arial</vt:lpstr>
      <vt:lpstr>Calibri</vt:lpstr>
      <vt:lpstr>Calibri Light</vt:lpstr>
      <vt:lpstr>Sparkasse Rg</vt:lpstr>
      <vt:lpstr>Times New Roman</vt:lpstr>
      <vt:lpstr>Wingdings</vt:lpstr>
      <vt:lpstr>Office</vt:lpstr>
      <vt:lpstr>PowerPoint-Präsentation</vt:lpstr>
      <vt:lpstr>Makroökonomie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Bernhard Köster</cp:lastModifiedBy>
  <cp:revision>23</cp:revision>
  <cp:lastPrinted>2022-03-02T20:18:27Z</cp:lastPrinted>
  <dcterms:created xsi:type="dcterms:W3CDTF">2022-03-01T20:52:11Z</dcterms:created>
  <dcterms:modified xsi:type="dcterms:W3CDTF">2022-09-23T20:29:42Z</dcterms:modified>
</cp:coreProperties>
</file>