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1372" r:id="rId2"/>
    <p:sldId id="1318" r:id="rId3"/>
    <p:sldId id="1319" r:id="rId4"/>
    <p:sldId id="1320" r:id="rId5"/>
    <p:sldId id="1328" r:id="rId6"/>
    <p:sldId id="1322" r:id="rId7"/>
    <p:sldId id="1329" r:id="rId8"/>
    <p:sldId id="1324" r:id="rId9"/>
    <p:sldId id="1325" r:id="rId10"/>
    <p:sldId id="1327" r:id="rId11"/>
    <p:sldId id="1420" r:id="rId12"/>
    <p:sldId id="1421" r:id="rId13"/>
    <p:sldId id="1330" r:id="rId14"/>
    <p:sldId id="1331" r:id="rId15"/>
    <p:sldId id="1332" r:id="rId16"/>
    <p:sldId id="1369" r:id="rId17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77" d="100"/>
          <a:sy n="77" d="100"/>
        </p:scale>
        <p:origin x="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9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5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179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981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594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94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742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816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662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157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94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DBmYhP91Vs&amp;feature=youtu.b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4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127021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63085" y="-991"/>
            <a:ext cx="4577608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27021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127021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127021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270218" y="1011999"/>
            <a:ext cx="2417001" cy="228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1270218" y="2018904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923461" y="2710432"/>
            <a:ext cx="0" cy="3565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529711" y="186121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(G)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3993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473240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00892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73240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43596" y="4147568"/>
            <a:ext cx="30328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1596840" y="410396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702471" y="5890256"/>
            <a:ext cx="74090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IS(G)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948517" y="2702003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 </a:t>
            </a:r>
            <a:r>
              <a:rPr lang="de-DE" sz="1633" dirty="0"/>
              <a:t>&gt;0</a:t>
            </a:r>
          </a:p>
        </p:txBody>
      </p:sp>
      <p:cxnSp>
        <p:nvCxnSpPr>
          <p:cNvPr id="66" name="Gerade Verbindung 65"/>
          <p:cNvCxnSpPr/>
          <p:nvPr/>
        </p:nvCxnSpPr>
        <p:spPr>
          <a:xfrm flipH="1">
            <a:off x="1270218" y="4343541"/>
            <a:ext cx="65324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634924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0" name="Textfeld 69"/>
          <p:cNvSpPr txBox="1"/>
          <p:nvPr/>
        </p:nvSpPr>
        <p:spPr>
          <a:xfrm>
            <a:off x="3477059" y="75070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8155" y="2637525"/>
            <a:ext cx="952545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  <a:p>
            <a:endParaRPr lang="de-DE" sz="2540" dirty="0"/>
          </a:p>
        </p:txBody>
      </p:sp>
      <p:sp>
        <p:nvSpPr>
          <p:cNvPr id="55" name="Textfeld 54"/>
          <p:cNvSpPr txBox="1"/>
          <p:nvPr/>
        </p:nvSpPr>
        <p:spPr>
          <a:xfrm>
            <a:off x="1575186" y="632441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65" name="TextShape 2"/>
          <p:cNvSpPr txBox="1"/>
          <p:nvPr/>
        </p:nvSpPr>
        <p:spPr>
          <a:xfrm>
            <a:off x="5026969" y="-9962"/>
            <a:ext cx="4964210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+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de-DE" sz="2400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2453421" y="6312529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238155" y="328428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0AC08F9-2ADD-43D1-AF9D-7859030AAE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9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  <p:bldP spid="68" grpId="0"/>
      <p:bldP spid="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516898" y="-30536"/>
            <a:ext cx="4679508" cy="53614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710031" y="557692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710032" y="4123663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75387" y="492367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058605" y="4142101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689897" y="827419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82899" y="1276259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84928" y="821347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1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861198" y="361719"/>
            <a:ext cx="546945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33994" y="4142101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-76015" y="2064366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710031" y="2209239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391400" y="2190801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-52753" y="1584443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" name="Rechteck 1"/>
          <p:cNvSpPr/>
          <p:nvPr/>
        </p:nvSpPr>
        <p:spPr>
          <a:xfrm>
            <a:off x="5572482" y="0"/>
            <a:ext cx="486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54" name="Gerade Verbindung mit Pfeil 53"/>
          <p:cNvCxnSpPr/>
          <p:nvPr/>
        </p:nvCxnSpPr>
        <p:spPr>
          <a:xfrm flipV="1">
            <a:off x="595069" y="1783510"/>
            <a:ext cx="6429" cy="33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894DC714-A3D1-411F-9710-7D976EFE31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33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3"/>
              <p:cNvSpPr txBox="1"/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633" dirty="0" smtClean="0"/>
                      <m:t>Y</m:t>
                    </m:r>
                    <m:r>
                      <m:rPr>
                        <m:nor/>
                      </m:rPr>
                      <a:rPr lang="de-DE" sz="1633" baseline="-25000" dirty="0" smtClean="0"/>
                      <m:t>0</m:t>
                    </m:r>
                  </m:oMath>
                </a14:m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blipFill>
                <a:blip r:embed="rId3"/>
                <a:stretch>
                  <a:fillRect t="-7143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Shape 2"/>
          <p:cNvSpPr txBox="1"/>
          <p:nvPr/>
        </p:nvSpPr>
        <p:spPr>
          <a:xfrm>
            <a:off x="2898345" y="-32351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Geldpolitik und das IS-LM-Modell</a:t>
            </a:r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26154" y="380856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4830623" y="388033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1946345" y="72010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351059" y="1587541"/>
            <a:ext cx="3245005" cy="19407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sz="1633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blipFill>
                <a:blip r:embed="rId4"/>
                <a:stretch>
                  <a:fillRect t="-5357" r="-3704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blipFill>
                <a:blip r:embed="rId5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26154" y="69470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 flipV="1">
            <a:off x="5755591" y="3781764"/>
            <a:ext cx="2274043" cy="15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755590" y="68290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11"/>
          <p:cNvCxnSpPr/>
          <p:nvPr/>
        </p:nvCxnSpPr>
        <p:spPr>
          <a:xfrm flipH="1">
            <a:off x="1220410" y="1951446"/>
            <a:ext cx="61918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245580" y="3782136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V="1">
            <a:off x="6511682" y="959375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blipFill>
                <a:blip r:embed="rId7"/>
                <a:stretch>
                  <a:fillRect l="-8025" t="-1333" r="-6173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4"/>
              <p:cNvSpPr txBox="1"/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0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Shape 2"/>
          <p:cNvSpPr txBox="1"/>
          <p:nvPr/>
        </p:nvSpPr>
        <p:spPr>
          <a:xfrm>
            <a:off x="6562065" y="-27466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+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2000" b="1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AB1A49-92D7-475F-88F5-235C636421B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907627" y="1142648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907628" y="4708619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2983" y="1077323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56201" y="4727057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945211" y="1412375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380495" y="1861215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470875" y="3162698"/>
            <a:ext cx="112248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58793" y="946675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LM(</a:t>
            </a:r>
            <a:r>
              <a:rPr lang="de-DE" sz="2400" dirty="0"/>
              <a:t>M</a:t>
            </a:r>
            <a:r>
              <a:rPr lang="de-DE" sz="2400" baseline="-25000" dirty="0"/>
              <a:t>1</a:t>
            </a:r>
            <a:r>
              <a:rPr lang="de-DE" sz="2177" b="1" dirty="0"/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1590" y="472705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21582" y="2649322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07627" y="2794195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88996" y="2775757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380826" y="97563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baseline="-25000" dirty="0"/>
              <a:t>1</a:t>
            </a:r>
            <a:r>
              <a:rPr lang="de-DE" b="1" dirty="0"/>
              <a:t>&lt;</a:t>
            </a:r>
            <a:r>
              <a:rPr lang="de-DE" dirty="0"/>
              <a:t>M</a:t>
            </a:r>
            <a:r>
              <a:rPr lang="de-DE" baseline="-25000" dirty="0"/>
              <a:t>1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401565" y="155498"/>
            <a:ext cx="57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37" name="Gerade Verbindung mit Pfeil 36"/>
          <p:cNvCxnSpPr/>
          <p:nvPr/>
        </p:nvCxnSpPr>
        <p:spPr>
          <a:xfrm flipH="1">
            <a:off x="133310" y="2787577"/>
            <a:ext cx="3806" cy="56936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5954CB66-EF6D-44C6-A94E-31E6583041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5770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den fiskalischen Impuls auf das Einkommen, den eine Verdopplung der Staatsausgaben auslöst.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geldpolitischen Impuls auf das Einkommen, den eine Erhöhung der Geldmenge um 25% auslöst.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0C6F380-30FC-41B3-BC19-ACC4A7CF8E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4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Shape 2"/>
          <p:cNvSpPr txBox="1"/>
          <p:nvPr/>
        </p:nvSpPr>
        <p:spPr>
          <a:xfrm>
            <a:off x="0" y="0"/>
            <a:ext cx="1492559" cy="39305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FC040A-2DBF-497F-9779-DEC300528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1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0487" y="891257"/>
            <a:ext cx="11072241" cy="12862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Gütermarktmodell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Preise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bzw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aggregierte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Preisniveau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P=1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normiert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kürzt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damit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Gleichungen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auf, was auf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Nachfrageorientierung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zurückzuführen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ausschließlich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Mengenanpassungen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seitens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Produzenten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Ausgleich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gebracht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632074" y="2652657"/>
            <a:ext cx="11072241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Volkswirtschaft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fehlt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Verknüpfung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Größen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letztlich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Wert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Geld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gemessen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32075" y="3889787"/>
            <a:ext cx="7719445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Investitionsnachfrage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2075" y="5021133"/>
            <a:ext cx="7719446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resultierende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weiterhin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nachfrageorientierte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Modell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IS/LM-Modell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bezeichnet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58769-46D6-40C6-8555-C9580F67648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8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30066" y="741477"/>
            <a:ext cx="906821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IS: Investment = Saving (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LM: Liquidity Preference = Money Supply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5257625" y="1402245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IS-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repräsentiert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Güternmarkt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I=S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5" name="Textfeld 4"/>
          <p:cNvSpPr txBox="1"/>
          <p:nvPr/>
        </p:nvSpPr>
        <p:spPr>
          <a:xfrm>
            <a:off x="5257624" y="2286000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Modell. In der VGR war dies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post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Identität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7" name="Textfeld 6"/>
          <p:cNvSpPr txBox="1"/>
          <p:nvPr/>
        </p:nvSpPr>
        <p:spPr>
          <a:xfrm>
            <a:off x="3114937" y="3889055"/>
            <a:ext cx="5114664" cy="1753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ganz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klassisch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Geldnachfrage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gesetzt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schon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vorher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abgeleiteten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keynesianischen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Geldnachfragefunktion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2" name="Rechteck 1"/>
          <p:cNvSpPr/>
          <p:nvPr/>
        </p:nvSpPr>
        <p:spPr>
          <a:xfrm>
            <a:off x="3172310" y="5589722"/>
            <a:ext cx="5046604" cy="823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dieser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Gleichgewichtsbedingung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die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LM-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Kurve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abgeleitet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BE32273-C7DA-46EE-9083-C9A4834E8F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9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-150607" y="0"/>
            <a:ext cx="12080838" cy="552094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Zinsabhängigkeit der Investitionen (</a:t>
            </a:r>
            <a:r>
              <a:rPr lang="de-DE" sz="2903" b="1" dirty="0" err="1"/>
              <a:t>Keynesianische</a:t>
            </a:r>
            <a:r>
              <a:rPr lang="de-DE" sz="2903" b="1" dirty="0"/>
              <a:t> Investitionshypothese)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164" y="436972"/>
            <a:ext cx="7873305" cy="594451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pt-BR" sz="7200" dirty="0"/>
              <a:t>Investitionen sind vom Zinssatz abhängig:</a:t>
            </a:r>
          </a:p>
          <a:p>
            <a:r>
              <a:rPr lang="pt-BR" sz="7200" dirty="0"/>
              <a:t>		</a:t>
            </a:r>
          </a:p>
          <a:p>
            <a:r>
              <a:rPr lang="pt-BR" sz="7200" dirty="0"/>
              <a:t>			I(i)=I</a:t>
            </a:r>
            <a:r>
              <a:rPr lang="pt-BR" sz="7200" baseline="-25000" dirty="0"/>
              <a:t>0</a:t>
            </a:r>
            <a:r>
              <a:rPr lang="pt-BR" sz="7200" dirty="0"/>
              <a:t>+i</a:t>
            </a:r>
            <a:r>
              <a:rPr lang="pt-BR" sz="7200" baseline="-25000" dirty="0"/>
              <a:t>i</a:t>
            </a:r>
            <a:r>
              <a:rPr lang="pt-BR" sz="7200" dirty="0"/>
              <a:t>∙i	 mit  i</a:t>
            </a:r>
            <a:r>
              <a:rPr lang="pt-BR" sz="7200" baseline="-25000" dirty="0"/>
              <a:t>i </a:t>
            </a:r>
            <a:r>
              <a:rPr lang="pt-BR" sz="7200" dirty="0"/>
              <a:t>&lt;0   I</a:t>
            </a:r>
            <a:r>
              <a:rPr lang="pt-BR" sz="7200" baseline="-25000" dirty="0"/>
              <a:t>0&gt;0</a:t>
            </a:r>
            <a:r>
              <a:rPr lang="pt-BR" sz="7200" dirty="0"/>
              <a:t> Autonome Investitionen </a:t>
            </a:r>
            <a:r>
              <a:rPr lang="de-DE" sz="7200" dirty="0"/>
              <a:t>Warum </a:t>
            </a:r>
            <a:r>
              <a:rPr lang="pt-BR" sz="7200" dirty="0"/>
              <a:t>i</a:t>
            </a:r>
            <a:r>
              <a:rPr lang="pt-BR" sz="7200" baseline="-25000" dirty="0"/>
              <a:t>i </a:t>
            </a:r>
            <a:r>
              <a:rPr lang="pt-BR" sz="7200" dirty="0"/>
              <a:t>&lt;0</a:t>
            </a:r>
            <a:r>
              <a:rPr lang="de-DE" sz="7200" dirty="0"/>
              <a:t>?</a:t>
            </a:r>
          </a:p>
          <a:p>
            <a:pPr marL="1244316" indent="-1244316">
              <a:buFont typeface="+mj-lt"/>
              <a:buAutoNum type="alphaLcPeriod"/>
            </a:pPr>
            <a:r>
              <a:rPr lang="de-DE" sz="7200" dirty="0"/>
              <a:t>Die Rendite i* eines Investitionsobjektes                                          wird mit dem Kapitalmarktzins i verglichen (Grenzleistungsfähigkeit des Kapitals)                                         → </a:t>
            </a:r>
            <a:r>
              <a:rPr lang="de-DE" sz="7200" dirty="0" err="1"/>
              <a:t>Keynesianische</a:t>
            </a:r>
            <a:r>
              <a:rPr lang="de-DE" sz="7200" dirty="0"/>
              <a:t>                                                  Investitionshypothese.</a:t>
            </a:r>
          </a:p>
          <a:p>
            <a:endParaRPr lang="de-DE" sz="7200" dirty="0"/>
          </a:p>
          <a:p>
            <a:endParaRPr lang="de-DE" sz="7200" dirty="0"/>
          </a:p>
          <a:p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	Eine Investition wird durchgeführt wenn i*&gt;i</a:t>
            </a:r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	Das aggregierte Investitionsvolumen entspricht 			der Summe aller Investitionsobjekt mit i*&gt;i.</a:t>
            </a:r>
          </a:p>
          <a:p>
            <a:endParaRPr lang="de-DE" sz="7200" dirty="0">
              <a:latin typeface="Arial Unicode MS"/>
              <a:ea typeface="Arial Unicode MS"/>
              <a:cs typeface="Arial Unicode MS"/>
            </a:endParaRPr>
          </a:p>
          <a:p>
            <a:pPr marL="1244316" indent="-1244316">
              <a:buFont typeface="+mj-lt"/>
              <a:buAutoNum type="alphaLcPeriod" startAt="2"/>
            </a:pPr>
            <a:r>
              <a:rPr lang="de-DE" sz="7200" dirty="0">
                <a:latin typeface="Arial Unicode MS"/>
                <a:ea typeface="Arial Unicode MS"/>
                <a:cs typeface="Arial Unicode MS"/>
              </a:rPr>
              <a:t>Der Zins wiederspiegelt die Opportunitätskosten einer Investition</a:t>
            </a: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/>
          </a:p>
          <a:p>
            <a:endParaRPr lang="en-US" sz="2903" dirty="0">
              <a:solidFill>
                <a:sysClr val="windowText" lastClr="000000"/>
              </a:solidFill>
            </a:endParaRPr>
          </a:p>
          <a:p>
            <a:endParaRPr lang="en-US" sz="2903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85165" y="3350306"/>
                <a:ext cx="3351904" cy="7913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lvl="0">
                  <a:lnSpc>
                    <a:spcPct val="140000"/>
                  </a:lnSpc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  <m:t>1+</m:t>
                          </m:r>
                          <m:sSup>
                            <m:sSup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+..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5" y="3350306"/>
                <a:ext cx="3351904" cy="791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963DC5A-2E71-4622-8C44-42AF5F11B2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27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A981BDF-4CAC-48C3-9649-AF879A56B8A0}"/>
              </a:ext>
            </a:extLst>
          </p:cNvPr>
          <p:cNvCxnSpPr/>
          <p:nvPr/>
        </p:nvCxnSpPr>
        <p:spPr>
          <a:xfrm flipV="1">
            <a:off x="907133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Shape 2">
            <a:extLst>
              <a:ext uri="{FF2B5EF4-FFF2-40B4-BE49-F238E27FC236}">
                <a16:creationId xmlns:a16="http://schemas.microsoft.com/office/drawing/2014/main" id="{44F13ACD-D3E7-4B7A-8321-4BD7AF6FE2E3}"/>
              </a:ext>
            </a:extLst>
          </p:cNvPr>
          <p:cNvSpPr txBox="1"/>
          <p:nvPr/>
        </p:nvSpPr>
        <p:spPr>
          <a:xfrm>
            <a:off x="794534" y="4126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Ableitung der IS-Kurve</a:t>
            </a:r>
          </a:p>
        </p:txBody>
      </p: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9713AD30-0A06-40AD-A3F1-F5359028DEBB}"/>
              </a:ext>
            </a:extLst>
          </p:cNvPr>
          <p:cNvCxnSpPr/>
          <p:nvPr/>
        </p:nvCxnSpPr>
        <p:spPr>
          <a:xfrm>
            <a:off x="907133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00DA858D-F407-41DC-8998-80880562135D}"/>
              </a:ext>
            </a:extLst>
          </p:cNvPr>
          <p:cNvCxnSpPr/>
          <p:nvPr/>
        </p:nvCxnSpPr>
        <p:spPr>
          <a:xfrm flipV="1">
            <a:off x="907133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801DAA74-37A7-4AA4-BDB4-98D71944E1DC}"/>
              </a:ext>
            </a:extLst>
          </p:cNvPr>
          <p:cNvCxnSpPr/>
          <p:nvPr/>
        </p:nvCxnSpPr>
        <p:spPr>
          <a:xfrm>
            <a:off x="907133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feld 67">
            <a:extLst>
              <a:ext uri="{FF2B5EF4-FFF2-40B4-BE49-F238E27FC236}">
                <a16:creationId xmlns:a16="http://schemas.microsoft.com/office/drawing/2014/main" id="{D0741340-F41F-4669-AF1C-D311578F6536}"/>
              </a:ext>
            </a:extLst>
          </p:cNvPr>
          <p:cNvSpPr txBox="1"/>
          <p:nvPr/>
        </p:nvSpPr>
        <p:spPr>
          <a:xfrm>
            <a:off x="576850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7172ED6-12BF-45C5-A724-6679D5AD6FF2}"/>
              </a:ext>
            </a:extLst>
          </p:cNvPr>
          <p:cNvSpPr txBox="1"/>
          <p:nvPr/>
        </p:nvSpPr>
        <p:spPr>
          <a:xfrm>
            <a:off x="4369324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5F0DC88-D373-41EC-879E-481AA87CF0C7}"/>
              </a:ext>
            </a:extLst>
          </p:cNvPr>
          <p:cNvSpPr txBox="1"/>
          <p:nvPr/>
        </p:nvSpPr>
        <p:spPr>
          <a:xfrm>
            <a:off x="645836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C9087FA2-29B0-4D8D-A083-358396691B14}"/>
              </a:ext>
            </a:extLst>
          </p:cNvPr>
          <p:cNvSpPr txBox="1"/>
          <p:nvPr/>
        </p:nvSpPr>
        <p:spPr>
          <a:xfrm>
            <a:off x="4369324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E2515266-B056-4761-B5A6-4F382349B2AF}"/>
              </a:ext>
            </a:extLst>
          </p:cNvPr>
          <p:cNvSpPr txBox="1"/>
          <p:nvPr/>
        </p:nvSpPr>
        <p:spPr>
          <a:xfrm>
            <a:off x="4779454" y="4789837"/>
            <a:ext cx="3761792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 dirty="0"/>
              <a:t>Die IS-</a:t>
            </a:r>
            <a:r>
              <a:rPr lang="en-US" sz="2177" dirty="0" err="1"/>
              <a:t>Kurve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 der Ort </a:t>
            </a:r>
            <a:r>
              <a:rPr lang="en-US" sz="2177" dirty="0" err="1"/>
              <a:t>aller</a:t>
            </a:r>
            <a:r>
              <a:rPr lang="en-US" sz="2177" dirty="0"/>
              <a:t> (</a:t>
            </a:r>
            <a:r>
              <a:rPr lang="en-US" sz="2177" dirty="0" err="1"/>
              <a:t>i,y</a:t>
            </a:r>
            <a:r>
              <a:rPr lang="en-US" sz="2177" dirty="0"/>
              <a:t>)-</a:t>
            </a:r>
            <a:r>
              <a:rPr lang="en-US" sz="2177" dirty="0" err="1"/>
              <a:t>Kombinationen</a:t>
            </a:r>
            <a:r>
              <a:rPr lang="en-US" sz="2177" dirty="0"/>
              <a:t>, in der </a:t>
            </a:r>
            <a:r>
              <a:rPr lang="en-US" sz="2177" dirty="0" err="1"/>
              <a:t>der</a:t>
            </a:r>
            <a:r>
              <a:rPr lang="en-US" sz="2177" dirty="0"/>
              <a:t> </a:t>
            </a:r>
            <a:r>
              <a:rPr lang="en-US" sz="2177" dirty="0" err="1"/>
              <a:t>Gütermarkt</a:t>
            </a:r>
            <a:r>
              <a:rPr lang="en-US" sz="2177" dirty="0"/>
              <a:t> </a:t>
            </a:r>
            <a:r>
              <a:rPr lang="en-US" sz="2177" dirty="0" err="1"/>
              <a:t>im</a:t>
            </a:r>
            <a:r>
              <a:rPr lang="en-US" sz="2177" dirty="0"/>
              <a:t> </a:t>
            </a:r>
            <a:r>
              <a:rPr lang="en-US" sz="2177" dirty="0" err="1"/>
              <a:t>Gleichgewicht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.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en-US" sz="2177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 dirty="0"/>
              <a:t>Die IS-</a:t>
            </a:r>
            <a:r>
              <a:rPr lang="en-US" sz="2177" dirty="0" err="1"/>
              <a:t>Kurve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 </a:t>
            </a:r>
            <a:r>
              <a:rPr lang="en-US" sz="2177" dirty="0" err="1"/>
              <a:t>fallend</a:t>
            </a:r>
            <a:r>
              <a:rPr lang="en-US" sz="2177" dirty="0"/>
              <a:t> in y</a:t>
            </a:r>
            <a:endParaRPr lang="de-DE" sz="2177" dirty="0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27F0223-1482-4936-AACA-C6CC359670AD}"/>
              </a:ext>
            </a:extLst>
          </p:cNvPr>
          <p:cNvSpPr/>
          <p:nvPr/>
        </p:nvSpPr>
        <p:spPr>
          <a:xfrm>
            <a:off x="4363810" y="3914576"/>
            <a:ext cx="4157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Gleichgewichtsbedingung</a:t>
            </a:r>
            <a:r>
              <a:rPr lang="en-US" b="1" dirty="0"/>
              <a:t> am </a:t>
            </a:r>
            <a:r>
              <a:rPr lang="en-US" b="1" dirty="0" err="1"/>
              <a:t>Gütermarkt</a:t>
            </a:r>
            <a:endParaRPr lang="de-DE" b="1" dirty="0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3308036-5507-4305-9176-8A59B95714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58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Geldmarkt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0" marR="0" indent="0"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de-DE" sz="3200" b="0" i="0" u="none" strike="noStrike" kern="1200">
                    <a:ln>
                      <a:noFill/>
                    </a:ln>
                    <a:latin typeface="Arial" pitchFamily="18"/>
                  </a:defRPr>
                </a:lvl1pPr>
              </a:lstStyle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 dirty="0">
                    <a:solidFill>
                      <a:sysClr val="windowText" lastClr="000000"/>
                    </a:solidFill>
                  </a:rPr>
                  <a:t>Geldangebot</a:t>
                </a: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77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reale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; M: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nominale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;			p: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Preisniveau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	Die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M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wird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von der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Zentralbank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			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gesetzt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und die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Preise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P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werden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als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kurzfristig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			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konstant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betrachtet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endParaRPr lang="en-US" sz="1633" dirty="0">
                  <a:solidFill>
                    <a:sysClr val="windowText" lastClr="000000"/>
                  </a:solidFill>
                </a:endParaRPr>
              </a:p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 dirty="0" err="1">
                    <a:solidFill>
                      <a:sysClr val="windowText" lastClr="000000"/>
                    </a:solidFill>
                  </a:rPr>
                  <a:t>Geldnachfrage</a:t>
                </a:r>
                <a:endParaRPr lang="en-US" sz="2903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814" dirty="0"/>
                  <a:t>Transaktionsmotiv	→	Je höher das Einkommen, +Vorsichtsmotiv 			desto höher die Geldnachfrage</a:t>
                </a:r>
              </a:p>
              <a:p>
                <a:r>
                  <a:rPr lang="de-DE" sz="1814" dirty="0"/>
                  <a:t>Spekulationsmotiv	→	Je höher der Zins, desto niedriger 					die Geldnachfrage</a:t>
                </a:r>
              </a:p>
              <a:p>
                <a:r>
                  <a:rPr lang="de-DE" sz="1814" dirty="0"/>
                  <a:t>	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L(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Y,i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∙Y+l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mit 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&gt;0	     und	l</a:t>
                </a:r>
                <a:r>
                  <a:rPr lang="de-DE" sz="1814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  <a:blipFill>
                <a:blip r:embed="rId3"/>
                <a:stretch>
                  <a:fillRect l="-1543" t="-1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9CE7E583-8515-4D8C-BFE5-215625D9CFE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65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2">
            <a:extLst>
              <a:ext uri="{FF2B5EF4-FFF2-40B4-BE49-F238E27FC236}">
                <a16:creationId xmlns:a16="http://schemas.microsoft.com/office/drawing/2014/main" id="{1AE419F9-E9DF-412E-9679-13A34F743970}"/>
              </a:ext>
            </a:extLst>
          </p:cNvPr>
          <p:cNvSpPr txBox="1"/>
          <p:nvPr/>
        </p:nvSpPr>
        <p:spPr>
          <a:xfrm>
            <a:off x="8164715" y="31646"/>
            <a:ext cx="40272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600" b="1" dirty="0"/>
              <a:t>Ableitung der Die LM-Kurve</a:t>
            </a:r>
          </a:p>
        </p:txBody>
      </p:sp>
      <p:cxnSp>
        <p:nvCxnSpPr>
          <p:cNvPr id="51" name="Straight Arrow Connector 7">
            <a:extLst>
              <a:ext uri="{FF2B5EF4-FFF2-40B4-BE49-F238E27FC236}">
                <a16:creationId xmlns:a16="http://schemas.microsoft.com/office/drawing/2014/main" id="{297E16CD-354A-4ED5-9D40-5744F428BFFF}"/>
              </a:ext>
            </a:extLst>
          </p:cNvPr>
          <p:cNvCxnSpPr/>
          <p:nvPr/>
        </p:nvCxnSpPr>
        <p:spPr>
          <a:xfrm>
            <a:off x="318104" y="326881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9">
            <a:extLst>
              <a:ext uri="{FF2B5EF4-FFF2-40B4-BE49-F238E27FC236}">
                <a16:creationId xmlns:a16="http://schemas.microsoft.com/office/drawing/2014/main" id="{6C72AB29-1685-4114-A0C3-403E43A513B4}"/>
              </a:ext>
            </a:extLst>
          </p:cNvPr>
          <p:cNvSpPr txBox="1"/>
          <p:nvPr/>
        </p:nvSpPr>
        <p:spPr>
          <a:xfrm>
            <a:off x="3922573" y="334058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55" name="Straight Arrow Connector 6">
            <a:extLst>
              <a:ext uri="{FF2B5EF4-FFF2-40B4-BE49-F238E27FC236}">
                <a16:creationId xmlns:a16="http://schemas.microsoft.com/office/drawing/2014/main" id="{3008843C-FAA5-4653-95A7-CE4FBE33AC94}"/>
              </a:ext>
            </a:extLst>
          </p:cNvPr>
          <p:cNvCxnSpPr/>
          <p:nvPr/>
        </p:nvCxnSpPr>
        <p:spPr>
          <a:xfrm flipV="1">
            <a:off x="318104" y="15495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7">
            <a:extLst>
              <a:ext uri="{FF2B5EF4-FFF2-40B4-BE49-F238E27FC236}">
                <a16:creationId xmlns:a16="http://schemas.microsoft.com/office/drawing/2014/main" id="{B40D93FD-44F4-42E3-9381-3D3A5160A399}"/>
              </a:ext>
            </a:extLst>
          </p:cNvPr>
          <p:cNvCxnSpPr/>
          <p:nvPr/>
        </p:nvCxnSpPr>
        <p:spPr>
          <a:xfrm>
            <a:off x="4847541" y="3257018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6">
            <a:extLst>
              <a:ext uri="{FF2B5EF4-FFF2-40B4-BE49-F238E27FC236}">
                <a16:creationId xmlns:a16="http://schemas.microsoft.com/office/drawing/2014/main" id="{4C2BA91B-443D-42D8-BF48-B838EA32E37A}"/>
              </a:ext>
            </a:extLst>
          </p:cNvPr>
          <p:cNvCxnSpPr/>
          <p:nvPr/>
        </p:nvCxnSpPr>
        <p:spPr>
          <a:xfrm flipV="1">
            <a:off x="4847540" y="14315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/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/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hteck 59">
            <a:extLst>
              <a:ext uri="{FF2B5EF4-FFF2-40B4-BE49-F238E27FC236}">
                <a16:creationId xmlns:a16="http://schemas.microsoft.com/office/drawing/2014/main" id="{2ED2C6A2-7685-4469-A234-5BD15AA436F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Box 9">
            <a:extLst>
              <a:ext uri="{FF2B5EF4-FFF2-40B4-BE49-F238E27FC236}">
                <a16:creationId xmlns:a16="http://schemas.microsoft.com/office/drawing/2014/main" id="{7E6466E8-6930-4D2E-9220-AE47CFFC194A}"/>
              </a:ext>
            </a:extLst>
          </p:cNvPr>
          <p:cNvSpPr txBox="1"/>
          <p:nvPr/>
        </p:nvSpPr>
        <p:spPr>
          <a:xfrm>
            <a:off x="8168618" y="3340584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56176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 err="1"/>
              <a:t>Allgmeines</a:t>
            </a:r>
            <a:r>
              <a:rPr lang="de-DE" sz="2903" b="1" dirty="0"/>
              <a:t> Gleichgewicht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2271237" y="1174921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2271238" y="4740892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36593" y="1109596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619811" y="4759330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3251103" y="1444648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744105" y="1893488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834485" y="3194971"/>
            <a:ext cx="1144929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IS-Kurve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422404" y="978948"/>
            <a:ext cx="1302023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LM-Kurve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836809" y="4759330"/>
            <a:ext cx="39145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991622" y="2668951"/>
            <a:ext cx="3369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2271237" y="2826468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952606" y="2808030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3549" y="5523952"/>
            <a:ext cx="8666475" cy="1097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Der Schnittpunkt von LM- und IS-Kurve ist das allgemeine Gleichgewicht</a:t>
            </a:r>
          </a:p>
          <a:p>
            <a:endParaRPr lang="de-DE" sz="2177" b="1" dirty="0"/>
          </a:p>
          <a:p>
            <a:r>
              <a:rPr lang="de-DE" sz="2177" b="1" dirty="0"/>
              <a:t>→	Güter- und Geldmarkt befinden sich gleichzeitig im Gleichgewicht</a:t>
            </a:r>
          </a:p>
        </p:txBody>
      </p:sp>
      <p:sp>
        <p:nvSpPr>
          <p:cNvPr id="25" name="Rechteck 24"/>
          <p:cNvSpPr/>
          <p:nvPr/>
        </p:nvSpPr>
        <p:spPr>
          <a:xfrm>
            <a:off x="23876" y="5469469"/>
            <a:ext cx="8841732" cy="1306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" name="Rechteck 1"/>
          <p:cNvSpPr/>
          <p:nvPr/>
        </p:nvSpPr>
        <p:spPr>
          <a:xfrm>
            <a:off x="1328278" y="5009104"/>
            <a:ext cx="69700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hlinkClick r:id="rId3"/>
              </a:rPr>
              <a:t>https://www.youtube.com/watch?v=vDBmYhP91Vs&amp;feature=youtu.be</a:t>
            </a:r>
            <a:endParaRPr lang="de-DE" dirty="0"/>
          </a:p>
          <a:p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3E181B1-00D2-4DA3-A5CD-7CC3868784D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065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6786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Y,r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die IS-Kurve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die LM-Kurve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simultane Güter- und Geldmarktgleichgewicht mit dem </a:t>
            </a:r>
            <a:r>
              <a:rPr lang="de-DE" sz="2000" dirty="0" err="1">
                <a:latin typeface="Times New Roman" pitchFamily="18"/>
                <a:ea typeface="Arial" pitchFamily="34"/>
                <a:cs typeface="Arial" pitchFamily="34"/>
              </a:rPr>
              <a:t>Zinsatz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 i* und Einkommen Y*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1A8277C-6542-4FA4-BAE0-354C3E88581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94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862</Words>
  <Application>Microsoft Office PowerPoint</Application>
  <PresentationFormat>Breitbild</PresentationFormat>
  <Paragraphs>154</Paragraphs>
  <Slides>16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4" baseType="lpstr">
      <vt:lpstr>Arial</vt:lpstr>
      <vt:lpstr>Arial Unicode MS</vt:lpstr>
      <vt:lpstr>Calibri</vt:lpstr>
      <vt:lpstr>Calibri Light</vt:lpstr>
      <vt:lpstr>Cambria Math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36</cp:revision>
  <cp:lastPrinted>2022-03-02T20:18:27Z</cp:lastPrinted>
  <dcterms:created xsi:type="dcterms:W3CDTF">2022-03-01T20:52:11Z</dcterms:created>
  <dcterms:modified xsi:type="dcterms:W3CDTF">2022-11-21T21:02:49Z</dcterms:modified>
</cp:coreProperties>
</file>