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1372" r:id="rId2"/>
    <p:sldId id="1262" r:id="rId3"/>
    <p:sldId id="1263" r:id="rId4"/>
    <p:sldId id="1264" r:id="rId5"/>
    <p:sldId id="1265" r:id="rId6"/>
    <p:sldId id="1266" r:id="rId7"/>
    <p:sldId id="1267" r:id="rId8"/>
    <p:sldId id="1268" r:id="rId9"/>
    <p:sldId id="1269" r:id="rId10"/>
    <p:sldId id="1270" r:id="rId11"/>
    <p:sldId id="1271" r:id="rId12"/>
    <p:sldId id="1272" r:id="rId13"/>
    <p:sldId id="1273" r:id="rId14"/>
    <p:sldId id="1274" r:id="rId15"/>
    <p:sldId id="1275" r:id="rId16"/>
    <p:sldId id="1276" r:id="rId17"/>
    <p:sldId id="1277" r:id="rId18"/>
    <p:sldId id="1278" r:id="rId19"/>
    <p:sldId id="1279" r:id="rId20"/>
    <p:sldId id="1280" r:id="rId21"/>
    <p:sldId id="1281" r:id="rId22"/>
    <p:sldId id="1282" r:id="rId23"/>
    <p:sldId id="1283" r:id="rId24"/>
    <p:sldId id="1284" r:id="rId25"/>
    <p:sldId id="1285" r:id="rId26"/>
    <p:sldId id="1286" r:id="rId27"/>
    <p:sldId id="1287" r:id="rId28"/>
    <p:sldId id="1288" r:id="rId29"/>
    <p:sldId id="1289" r:id="rId30"/>
    <p:sldId id="1290" r:id="rId31"/>
    <p:sldId id="1291" r:id="rId32"/>
    <p:sldId id="1398" r:id="rId33"/>
    <p:sldId id="1399" r:id="rId34"/>
    <p:sldId id="1400" r:id="rId35"/>
    <p:sldId id="1401" r:id="rId36"/>
    <p:sldId id="1402" r:id="rId37"/>
    <p:sldId id="1404" r:id="rId38"/>
    <p:sldId id="1405" r:id="rId39"/>
    <p:sldId id="1406" r:id="rId40"/>
    <p:sldId id="1407" r:id="rId41"/>
    <p:sldId id="1408" r:id="rId42"/>
    <p:sldId id="1409" r:id="rId43"/>
    <p:sldId id="1410" r:id="rId44"/>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63" d="100"/>
          <a:sy n="63" d="100"/>
        </p:scale>
        <p:origin x="61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23.10.2022</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736443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0897620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092425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905754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9535511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174824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4920956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0485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1573086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857027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989261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401216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1464830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381643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061983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869830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9967783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5517215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543511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28</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28</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8447761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360829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24147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106028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993370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32</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32</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5023031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33</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33</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31171240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34</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34</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3270192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35</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35</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5474331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33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D5AD5D0-AE5A-4A2A-850B-1A291916B2C7}" type="slidenum">
              <a:rPr lang="de-DE" sz="1200">
                <a:solidFill>
                  <a:srgbClr val="000000"/>
                </a:solidFill>
                <a:latin typeface="Sparkasse Rg" pitchFamily="34" charset="0"/>
              </a:rPr>
              <a:pPr eaLnBrk="1" hangingPunct="1"/>
              <a:t>36</a:t>
            </a:fld>
            <a:endParaRPr lang="de-DE" sz="1200">
              <a:solidFill>
                <a:srgbClr val="000000"/>
              </a:solidFill>
              <a:latin typeface="Sparkasse Rg" pitchFamily="34" charset="0"/>
            </a:endParaRPr>
          </a:p>
        </p:txBody>
      </p:sp>
      <p:sp>
        <p:nvSpPr>
          <p:cNvPr id="44339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75EDB5B-D3E5-48FF-8F21-84AF21E8E21D}" type="slidenum">
              <a:rPr lang="de-DE" sz="1200">
                <a:solidFill>
                  <a:srgbClr val="000000"/>
                </a:solidFill>
                <a:latin typeface="Sparkasse Rg" pitchFamily="34" charset="0"/>
              </a:rPr>
              <a:pPr algn="r" eaLnBrk="1" hangingPunct="1">
                <a:buClrTx/>
                <a:buFontTx/>
                <a:buNone/>
              </a:pPr>
              <a:t>36</a:t>
            </a:fld>
            <a:endParaRPr lang="de-DE" sz="1200">
              <a:solidFill>
                <a:srgbClr val="000000"/>
              </a:solidFill>
              <a:latin typeface="Sparkasse Rg" pitchFamily="34" charset="0"/>
            </a:endParaRPr>
          </a:p>
        </p:txBody>
      </p:sp>
      <p:sp>
        <p:nvSpPr>
          <p:cNvPr id="44339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339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32819168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81951869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60133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79537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31972424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7845837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297454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78195455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93964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55411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26718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45527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525640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90846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23.10.2022</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23.10.2022</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23.10.2022</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141898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23.10.2022</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23.10.2022</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23.10.2022</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23.10.2022</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23.10.2022</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23.10.2022</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23.10.2022</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23.10.2022</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23.10.2022</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7.xml"/><Relationship Id="rId4" Type="http://schemas.openxmlformats.org/officeDocument/2006/relationships/hyperlink" Target="https://www.youtube.com/watch?v=l-XIaQxD1h4&amp;t=1s"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https://qz.com/1038954/whatever-it-takes-five-years-ago-today-mario-draghi-saved-the-euro-with-a-momentous-speech/" TargetMode="External"/><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https://www.ecb.europa.eu/mopo/implement/omt/html/index.en.html" TargetMode="External"/><Relationship Id="rId2" Type="http://schemas.openxmlformats.org/officeDocument/2006/relationships/notesSlide" Target="../notesSlides/notesSlide41.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1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641544" cy="593674"/>
          </a:xfrm>
          <a:prstGeom prst="rect">
            <a:avLst/>
          </a:prstGeom>
          <a:noFill/>
          <a:ln>
            <a:noFill/>
          </a:ln>
        </p:spPr>
        <p:txBody>
          <a:bodyPr vert="horz" wrap="none" lIns="81646" tIns="40823" rIns="81646" bIns="40823" anchorCtr="0" compatLnSpc="0">
            <a:spAutoFit/>
          </a:bodyPr>
          <a:lstStyle/>
          <a:p>
            <a:r>
              <a:rPr lang="de-DE" sz="3266" dirty="0"/>
              <a:t>Heutiger Geldbegriff</a:t>
            </a:r>
          </a:p>
        </p:txBody>
      </p:sp>
      <p:sp>
        <p:nvSpPr>
          <p:cNvPr id="4" name="Textfeld 3"/>
          <p:cNvSpPr txBox="1"/>
          <p:nvPr/>
        </p:nvSpPr>
        <p:spPr>
          <a:xfrm>
            <a:off x="885410" y="899708"/>
            <a:ext cx="8883125" cy="5094890"/>
          </a:xfrm>
          <a:prstGeom prst="rect">
            <a:avLst/>
          </a:prstGeom>
          <a:noFill/>
          <a:ln>
            <a:noFill/>
          </a:ln>
        </p:spPr>
        <p:txBody>
          <a:bodyPr vert="horz" wrap="square" lIns="81646" tIns="40823" rIns="81646" bIns="40823" anchorCtr="0" compatLnSpc="0">
            <a:noAutofit/>
          </a:bodyPr>
          <a:lstStyle/>
          <a:p>
            <a:endParaRPr lang="de-DE" sz="2540" dirty="0"/>
          </a:p>
          <a:p>
            <a:pPr marL="414772" indent="-414772">
              <a:buFont typeface="Arial" panose="020B0604020202020204" pitchFamily="34" charset="0"/>
              <a:buChar char="•"/>
            </a:pPr>
            <a:r>
              <a:rPr lang="de-DE" sz="2540" dirty="0"/>
              <a:t>Im heutigen Weltwährungssystem von weitgehend flexiblen Wechselkursen existiert kein physischer Anker wie im Goldstandard (bis 1931) und dem System von Bretton Woods bzgl. US-Dollar (bis 1973)</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Heutiges Geld basiert „nur“ auf dem Zahlungsversprechen der Notenbanken und damit allein auf dem Vertrauen in die Stabilität der Staaten → man spricht von „fiat </a:t>
            </a:r>
            <a:r>
              <a:rPr lang="de-DE" sz="2540" dirty="0" err="1"/>
              <a:t>money</a:t>
            </a:r>
            <a:r>
              <a:rPr lang="de-DE" sz="2540" dirty="0"/>
              <a:t>“</a:t>
            </a:r>
          </a:p>
        </p:txBody>
      </p:sp>
      <p:sp>
        <p:nvSpPr>
          <p:cNvPr id="8" name="Rechteck 7">
            <a:extLst>
              <a:ext uri="{FF2B5EF4-FFF2-40B4-BE49-F238E27FC236}">
                <a16:creationId xmlns:a16="http://schemas.microsoft.com/office/drawing/2014/main" id="{52791CF5-E3D8-44BD-89D9-73145D295FF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55899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3823260" cy="593674"/>
          </a:xfrm>
          <a:prstGeom prst="rect">
            <a:avLst/>
          </a:prstGeom>
          <a:noFill/>
          <a:ln>
            <a:noFill/>
          </a:ln>
        </p:spPr>
        <p:txBody>
          <a:bodyPr vert="horz" wrap="none" lIns="81646" tIns="40823" rIns="81646" bIns="40823" anchorCtr="0" compatLnSpc="0">
            <a:spAutoFit/>
          </a:bodyPr>
          <a:lstStyle/>
          <a:p>
            <a:r>
              <a:rPr lang="de-DE" sz="3266" dirty="0" err="1"/>
              <a:t>Geldmenenaggregate</a:t>
            </a:r>
            <a:endParaRPr lang="de-DE" sz="3266" dirty="0"/>
          </a:p>
        </p:txBody>
      </p:sp>
      <p:sp>
        <p:nvSpPr>
          <p:cNvPr id="4" name="Textfeld 3"/>
          <p:cNvSpPr txBox="1"/>
          <p:nvPr/>
        </p:nvSpPr>
        <p:spPr>
          <a:xfrm>
            <a:off x="280136" y="881555"/>
            <a:ext cx="8883125" cy="5094890"/>
          </a:xfrm>
          <a:prstGeom prst="rect">
            <a:avLst/>
          </a:prstGeom>
          <a:noFill/>
          <a:ln>
            <a:noFill/>
          </a:ln>
        </p:spPr>
        <p:txBody>
          <a:bodyPr vert="horz" wrap="square" lIns="81646" tIns="40823" rIns="81646" bIns="40823" anchorCtr="0" compatLnSpc="0">
            <a:noAutofit/>
          </a:bodyPr>
          <a:lstStyle/>
          <a:p>
            <a:r>
              <a:rPr lang="de-DE" sz="2177" dirty="0"/>
              <a:t>MO	: 	Bargeld	(im Euroraum nicht definiert)</a:t>
            </a:r>
          </a:p>
          <a:p>
            <a:endParaRPr lang="de-DE" sz="2177" dirty="0"/>
          </a:p>
          <a:p>
            <a:r>
              <a:rPr lang="de-DE" sz="2177" dirty="0"/>
              <a:t>M1	:	Bargeld	+ Sichtguthaben (täglich fällig)</a:t>
            </a:r>
          </a:p>
          <a:p>
            <a:r>
              <a:rPr lang="de-DE" sz="2177" dirty="0"/>
              <a:t>		 </a:t>
            </a:r>
          </a:p>
          <a:p>
            <a:r>
              <a:rPr lang="de-DE" sz="2177" dirty="0"/>
              <a:t>M2	:	Bargeld + Sichtguthaben + 						Spareinlagen (bis zu 3 Monate) +</a:t>
            </a:r>
          </a:p>
          <a:p>
            <a:r>
              <a:rPr lang="de-DE" sz="2177" dirty="0"/>
              <a:t>		kurzfristige Termineinlagen (bis zu 2 Jahre) +</a:t>
            </a:r>
          </a:p>
          <a:p>
            <a:endParaRPr lang="de-DE" sz="2177" dirty="0"/>
          </a:p>
          <a:p>
            <a:endParaRPr lang="de-DE" sz="2177" dirty="0"/>
          </a:p>
          <a:p>
            <a:r>
              <a:rPr lang="de-DE" sz="2177" dirty="0"/>
              <a:t>M3	:	Bargeld + Sichtguthaben + </a:t>
            </a:r>
          </a:p>
          <a:p>
            <a:r>
              <a:rPr lang="de-DE" sz="2177" dirty="0"/>
              <a:t>		kurzfristige Termin- und Spareinlagen +</a:t>
            </a:r>
          </a:p>
          <a:p>
            <a:r>
              <a:rPr lang="de-DE" sz="2177" dirty="0"/>
              <a:t>		kurzfristige Bankschuldverschreibungen (bis zu 2 Jahre) +</a:t>
            </a:r>
          </a:p>
          <a:p>
            <a:r>
              <a:rPr lang="de-DE" sz="2177" dirty="0"/>
              <a:t>		Geldmarktfondsanteile +</a:t>
            </a:r>
          </a:p>
          <a:p>
            <a:r>
              <a:rPr lang="de-DE" sz="2177" dirty="0"/>
              <a:t>		</a:t>
            </a:r>
            <a:r>
              <a:rPr lang="de-DE" sz="2177" dirty="0" err="1"/>
              <a:t>Repogeschäfte</a:t>
            </a:r>
            <a:endParaRPr lang="de-DE" sz="2177" dirty="0"/>
          </a:p>
          <a:p>
            <a:endParaRPr lang="de-DE" sz="2177" dirty="0"/>
          </a:p>
        </p:txBody>
      </p:sp>
      <p:sp>
        <p:nvSpPr>
          <p:cNvPr id="9" name="Rechteck 8">
            <a:extLst>
              <a:ext uri="{FF2B5EF4-FFF2-40B4-BE49-F238E27FC236}">
                <a16:creationId xmlns:a16="http://schemas.microsoft.com/office/drawing/2014/main" id="{E8548219-3B70-4191-AB1C-171270DC5BA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77212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19268" y="10375"/>
            <a:ext cx="6409160" cy="593674"/>
          </a:xfrm>
          <a:prstGeom prst="rect">
            <a:avLst/>
          </a:prstGeom>
          <a:noFill/>
          <a:ln>
            <a:noFill/>
          </a:ln>
        </p:spPr>
        <p:txBody>
          <a:bodyPr vert="horz" wrap="none" lIns="81646" tIns="40823" rIns="81646" bIns="40823" anchorCtr="0" compatLnSpc="0">
            <a:spAutoFit/>
          </a:bodyPr>
          <a:lstStyle/>
          <a:p>
            <a:r>
              <a:rPr lang="de-DE" sz="3266" dirty="0"/>
              <a:t>Geldmengenaggregate im Euroraum</a:t>
            </a:r>
          </a:p>
        </p:txBody>
      </p:sp>
      <p:sp>
        <p:nvSpPr>
          <p:cNvPr id="4" name="Textfeld 3"/>
          <p:cNvSpPr txBox="1"/>
          <p:nvPr/>
        </p:nvSpPr>
        <p:spPr>
          <a:xfrm>
            <a:off x="8611268" y="32723"/>
            <a:ext cx="2538320" cy="2424387"/>
          </a:xfrm>
          <a:prstGeom prst="rect">
            <a:avLst/>
          </a:prstGeom>
          <a:noFill/>
          <a:ln>
            <a:noFill/>
          </a:ln>
        </p:spPr>
        <p:txBody>
          <a:bodyPr vert="horz" wrap="square" lIns="81646" tIns="40823" rIns="81646" bIns="40823" anchorCtr="0" compatLnSpc="0">
            <a:noAutofit/>
          </a:bodyPr>
          <a:lstStyle/>
          <a:p>
            <a:r>
              <a:rPr lang="de-DE" sz="2177"/>
              <a:t>Okt 2022</a:t>
            </a:r>
            <a:endParaRPr lang="de-DE" sz="2177" dirty="0"/>
          </a:p>
          <a:p>
            <a:endParaRPr lang="de-DE" sz="2177" dirty="0"/>
          </a:p>
          <a:p>
            <a:r>
              <a:rPr lang="de-DE" sz="2177" dirty="0"/>
              <a:t>M3</a:t>
            </a:r>
            <a:r>
              <a:rPr lang="de-DE" sz="2177"/>
              <a:t>: 16,1 </a:t>
            </a:r>
            <a:r>
              <a:rPr lang="de-DE" sz="2177" dirty="0"/>
              <a:t>Bio. Euro</a:t>
            </a:r>
          </a:p>
          <a:p>
            <a:endParaRPr lang="de-DE" sz="2177" dirty="0"/>
          </a:p>
          <a:p>
            <a:r>
              <a:rPr lang="de-DE" sz="2177" dirty="0"/>
              <a:t>M2</a:t>
            </a:r>
            <a:r>
              <a:rPr lang="de-DE" sz="2177"/>
              <a:t>:  15,3 </a:t>
            </a:r>
            <a:r>
              <a:rPr lang="de-DE" sz="2177" dirty="0"/>
              <a:t>Bio. Euro</a:t>
            </a:r>
          </a:p>
          <a:p>
            <a:endParaRPr lang="de-DE" sz="2177" dirty="0"/>
          </a:p>
          <a:p>
            <a:r>
              <a:rPr lang="de-DE" sz="2177" dirty="0"/>
              <a:t>M1</a:t>
            </a:r>
            <a:r>
              <a:rPr lang="de-DE" sz="2177"/>
              <a:t>:   11,7 </a:t>
            </a:r>
            <a:r>
              <a:rPr lang="de-DE" sz="2177" dirty="0"/>
              <a:t>Bio. Euro</a:t>
            </a:r>
          </a:p>
        </p:txBody>
      </p:sp>
      <p:sp>
        <p:nvSpPr>
          <p:cNvPr id="14" name="Rechteck 13">
            <a:extLst>
              <a:ext uri="{FF2B5EF4-FFF2-40B4-BE49-F238E27FC236}">
                <a16:creationId xmlns:a16="http://schemas.microsoft.com/office/drawing/2014/main" id="{0336FD8E-14ED-4F8B-80BE-2167EC849AB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23D27609-339B-9184-422C-CE17A1D3DA2A}"/>
              </a:ext>
            </a:extLst>
          </p:cNvPr>
          <p:cNvPicPr>
            <a:picLocks noChangeAspect="1"/>
          </p:cNvPicPr>
          <p:nvPr/>
        </p:nvPicPr>
        <p:blipFill>
          <a:blip r:embed="rId3"/>
          <a:stretch>
            <a:fillRect/>
          </a:stretch>
        </p:blipFill>
        <p:spPr>
          <a:xfrm>
            <a:off x="0" y="720000"/>
            <a:ext cx="6323788" cy="3960000"/>
          </a:xfrm>
          <a:prstGeom prst="rect">
            <a:avLst/>
          </a:prstGeom>
        </p:spPr>
      </p:pic>
    </p:spTree>
    <p:extLst>
      <p:ext uri="{BB962C8B-B14F-4D97-AF65-F5344CB8AC3E}">
        <p14:creationId xmlns:p14="http://schemas.microsoft.com/office/powerpoint/2010/main" val="3085402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3191421" cy="593674"/>
          </a:xfrm>
          <a:prstGeom prst="rect">
            <a:avLst/>
          </a:prstGeom>
          <a:noFill/>
          <a:ln>
            <a:noFill/>
          </a:ln>
        </p:spPr>
        <p:txBody>
          <a:bodyPr vert="horz" wrap="none" lIns="81646" tIns="40823" rIns="81646" bIns="40823" anchorCtr="0" compatLnSpc="0">
            <a:spAutoFit/>
          </a:bodyPr>
          <a:lstStyle/>
          <a:p>
            <a:r>
              <a:rPr lang="de-DE" sz="3266" dirty="0"/>
              <a:t>Quantitätstheorie</a:t>
            </a:r>
          </a:p>
        </p:txBody>
      </p:sp>
      <p:sp>
        <p:nvSpPr>
          <p:cNvPr id="5" name="Text Box 3">
            <a:extLst>
              <a:ext uri="{FF2B5EF4-FFF2-40B4-BE49-F238E27FC236}">
                <a16:creationId xmlns:a16="http://schemas.microsoft.com/office/drawing/2014/main" id="{0D16ED0A-49DA-4594-AC26-D5D5F00401DC}"/>
              </a:ext>
            </a:extLst>
          </p:cNvPr>
          <p:cNvSpPr txBox="1">
            <a:spLocks noChangeArrowheads="1"/>
          </p:cNvSpPr>
          <p:nvPr/>
        </p:nvSpPr>
        <p:spPr bwMode="auto">
          <a:xfrm>
            <a:off x="0" y="568480"/>
            <a:ext cx="12192000" cy="4861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800" dirty="0">
                <a:solidFill>
                  <a:srgbClr val="000000"/>
                </a:solidFill>
              </a:rPr>
              <a:t>					</a:t>
            </a:r>
          </a:p>
          <a:p>
            <a:pPr eaLnBrk="1" hangingPunct="1">
              <a:buClrTx/>
              <a:buFontTx/>
              <a:buNone/>
            </a:pPr>
            <a:r>
              <a:rPr lang="de-DE" sz="2800" dirty="0">
                <a:solidFill>
                  <a:srgbClr val="000000"/>
                </a:solidFill>
              </a:rPr>
              <a:t>						</a:t>
            </a:r>
            <a:r>
              <a:rPr lang="de-DE" sz="2400" dirty="0">
                <a:solidFill>
                  <a:srgbClr val="000000"/>
                </a:solidFill>
              </a:rPr>
              <a:t>(Geldmenge)	x	(Umlaufgeschwindigkeit)</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(Preisniveau)	x 	(Produktion)</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cs typeface="Times New Roman" pitchFamily="18" charset="0"/>
              </a:rPr>
              <a:t>→	</a:t>
            </a:r>
            <a:r>
              <a:rPr lang="de-DE" sz="2400" dirty="0">
                <a:solidFill>
                  <a:srgbClr val="000000"/>
                </a:solidFill>
              </a:rPr>
              <a:t>Bei kurzfristig konstanter Umlaufgeschwindigkeit des  Geldes und konstanter Produktion setzt 		sich ein Anstieg der Geldmenge in einen proportionalen Anstieg des Preisniveaus um.</a:t>
            </a:r>
          </a:p>
          <a:p>
            <a:pPr eaLnBrk="1" hangingPunct="1">
              <a:buClrTx/>
              <a:buFontTx/>
              <a:buNone/>
            </a:pPr>
            <a:endParaRPr lang="de-DE" sz="2400" dirty="0">
              <a:solidFill>
                <a:srgbClr val="000000"/>
              </a:solidFill>
            </a:endParaRPr>
          </a:p>
        </p:txBody>
      </p:sp>
      <p:sp>
        <p:nvSpPr>
          <p:cNvPr id="7" name="Rechteck 6">
            <a:extLst>
              <a:ext uri="{FF2B5EF4-FFF2-40B4-BE49-F238E27FC236}">
                <a16:creationId xmlns:a16="http://schemas.microsoft.com/office/drawing/2014/main" id="{9CFF2F5C-C443-468A-8E80-8A07D22784A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5963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33764" y="26583"/>
            <a:ext cx="5055841" cy="593674"/>
          </a:xfrm>
          <a:prstGeom prst="rect">
            <a:avLst/>
          </a:prstGeom>
          <a:noFill/>
          <a:ln>
            <a:noFill/>
          </a:ln>
        </p:spPr>
        <p:txBody>
          <a:bodyPr vert="horz" wrap="none" lIns="81646" tIns="40823" rIns="81646" bIns="40823" anchorCtr="0" compatLnSpc="0">
            <a:spAutoFit/>
          </a:bodyPr>
          <a:lstStyle/>
          <a:p>
            <a:r>
              <a:rPr lang="de-DE" sz="3266" dirty="0"/>
              <a:t>Quantitätstheorie – Historie</a:t>
            </a:r>
          </a:p>
        </p:txBody>
      </p:sp>
      <p:sp>
        <p:nvSpPr>
          <p:cNvPr id="5" name="Text Box 3">
            <a:extLst>
              <a:ext uri="{FF2B5EF4-FFF2-40B4-BE49-F238E27FC236}">
                <a16:creationId xmlns:a16="http://schemas.microsoft.com/office/drawing/2014/main" id="{0D16ED0A-49DA-4594-AC26-D5D5F00401DC}"/>
              </a:ext>
            </a:extLst>
          </p:cNvPr>
          <p:cNvSpPr txBox="1">
            <a:spLocks noChangeArrowheads="1"/>
          </p:cNvSpPr>
          <p:nvPr/>
        </p:nvSpPr>
        <p:spPr bwMode="auto">
          <a:xfrm>
            <a:off x="0" y="579597"/>
            <a:ext cx="12192000" cy="59549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ClrTx/>
              <a:buFont typeface="Arial" panose="020B0604020202020204" pitchFamily="34" charset="0"/>
              <a:buChar char="•"/>
            </a:pPr>
            <a:r>
              <a:rPr lang="de-DE" sz="1800" dirty="0">
                <a:solidFill>
                  <a:srgbClr val="000000"/>
                </a:solidFill>
              </a:rPr>
              <a:t>Im Zuge des Zuflusses von Silber im 16. Jh. aus Südamerika nach Europa stellte man einen deutlichen Preisanstieg fest, aus dem der französische Philosoph Jean Bodin erstmals auf einen Zusammenhang ähnlich der Quantitätsgleichung schloss.</a:t>
            </a:r>
          </a:p>
          <a:p>
            <a:pPr marL="342900" indent="-342900" eaLnBrk="1" hangingPunct="1">
              <a:buClrTx/>
              <a:buFont typeface="Arial" panose="020B0604020202020204" pitchFamily="34" charset="0"/>
              <a:buChar char="•"/>
            </a:pPr>
            <a:endParaRPr lang="de-DE" sz="1800" dirty="0">
              <a:solidFill>
                <a:srgbClr val="000000"/>
              </a:solidFill>
            </a:endParaRPr>
          </a:p>
          <a:p>
            <a:pPr marL="342900" indent="-342900" eaLnBrk="1" hangingPunct="1">
              <a:buClrTx/>
              <a:buFont typeface="Arial" panose="020B0604020202020204" pitchFamily="34" charset="0"/>
              <a:buChar char="•"/>
            </a:pPr>
            <a:r>
              <a:rPr lang="de-DE" sz="1800" dirty="0">
                <a:solidFill>
                  <a:srgbClr val="000000"/>
                </a:solidFill>
              </a:rPr>
              <a:t>Der Bimetallismus (Deckung der Währung durch Gold und Silber) in Preußen des 18./19.Jh. war nicht zuletzt dem schnellen Aufholprozess in der Industriellen Revolution geschuldet und aufgrund des in diesem Zusammenhang stark steigenden Handelsvolumens verlangte die Wirtschaft nach mehr Zahlungsmitteln, die allein durch Gold nicht gedeckt werden konnten. </a:t>
            </a:r>
          </a:p>
          <a:p>
            <a:pPr marL="342900" indent="-342900" eaLnBrk="1" hangingPunct="1">
              <a:buClrTx/>
              <a:buFont typeface="Arial" panose="020B0604020202020204" pitchFamily="34" charset="0"/>
              <a:buChar char="•"/>
            </a:pPr>
            <a:endParaRPr lang="de-DE" sz="1800" dirty="0">
              <a:solidFill>
                <a:srgbClr val="000000"/>
              </a:solidFill>
            </a:endParaRPr>
          </a:p>
          <a:p>
            <a:pPr marL="342900" indent="-342900" eaLnBrk="1" hangingPunct="1">
              <a:buClrTx/>
              <a:buFont typeface="Arial" panose="020B0604020202020204" pitchFamily="34" charset="0"/>
              <a:buChar char="•"/>
            </a:pPr>
            <a:r>
              <a:rPr lang="de-DE" sz="1800" dirty="0">
                <a:solidFill>
                  <a:srgbClr val="000000"/>
                </a:solidFill>
              </a:rPr>
              <a:t>Die erste moderne Formulierung der Quantitätstheorie erfolgte durch Irving Fisher</a:t>
            </a:r>
            <a:r>
              <a:rPr lang="de-DE" sz="1800" baseline="30000" dirty="0">
                <a:solidFill>
                  <a:srgbClr val="000000"/>
                </a:solidFill>
              </a:rPr>
              <a:t>1</a:t>
            </a:r>
            <a:r>
              <a:rPr lang="de-DE" sz="1800" dirty="0">
                <a:solidFill>
                  <a:srgbClr val="000000"/>
                </a:solidFill>
              </a:rPr>
              <a:t> (1911). Er argumentierte gegen die damals oft genannte These, dass mehr Inflation den Handel fördere. Vielmehr würden langfristige Faktoren, wie natürliche Ressourcen oder der technologische Stand die Wirtschaft beeinflussen und nicht die Preise oder die Nachfrage nach Geld.</a:t>
            </a:r>
          </a:p>
          <a:p>
            <a:pPr marL="342900" indent="-342900" eaLnBrk="1" hangingPunct="1">
              <a:buClrTx/>
              <a:buFont typeface="Arial" panose="020B0604020202020204" pitchFamily="34" charset="0"/>
              <a:buChar char="•"/>
            </a:pPr>
            <a:endParaRPr lang="de-DE" sz="1800" dirty="0">
              <a:solidFill>
                <a:srgbClr val="000000"/>
              </a:solidFill>
            </a:endParaRPr>
          </a:p>
          <a:p>
            <a:pPr marL="342900" indent="-342900" eaLnBrk="1" hangingPunct="1">
              <a:buClrTx/>
              <a:buFont typeface="Arial" panose="020B0604020202020204" pitchFamily="34" charset="0"/>
              <a:buChar char="•"/>
            </a:pPr>
            <a:r>
              <a:rPr lang="de-DE" sz="1800" dirty="0">
                <a:solidFill>
                  <a:srgbClr val="000000"/>
                </a:solidFill>
              </a:rPr>
              <a:t>Die heutige Formulierung geht auf Milton Friedmann</a:t>
            </a:r>
            <a:r>
              <a:rPr lang="de-DE" sz="1800" baseline="30000" dirty="0">
                <a:solidFill>
                  <a:srgbClr val="000000"/>
                </a:solidFill>
              </a:rPr>
              <a:t>2</a:t>
            </a:r>
            <a:r>
              <a:rPr lang="de-DE" sz="1800" dirty="0">
                <a:solidFill>
                  <a:srgbClr val="000000"/>
                </a:solidFill>
              </a:rPr>
              <a:t> (1963) zurück, der gemäß des Zusammenhangs MV=PY konstatierte: „</a:t>
            </a:r>
            <a:r>
              <a:rPr lang="en-US" sz="1800" dirty="0">
                <a:solidFill>
                  <a:srgbClr val="000000"/>
                </a:solidFill>
              </a:rPr>
              <a:t>Inflation is always and everywhere a monetary phenomenon”.</a:t>
            </a:r>
            <a:r>
              <a:rPr lang="de-DE" sz="1800" dirty="0">
                <a:solidFill>
                  <a:srgbClr val="000000"/>
                </a:solidFill>
              </a:rPr>
              <a:t> </a:t>
            </a:r>
          </a:p>
          <a:p>
            <a:pPr eaLnBrk="1" hangingPunct="1">
              <a:buClrTx/>
              <a:buFontTx/>
              <a:buNone/>
            </a:pPr>
            <a:endParaRPr lang="de-DE" sz="2000" dirty="0">
              <a:solidFill>
                <a:srgbClr val="000000"/>
              </a:solidFill>
            </a:endParaRPr>
          </a:p>
          <a:p>
            <a:pPr eaLnBrk="1" hangingPunct="1">
              <a:buClrTx/>
              <a:buFontTx/>
              <a:buNone/>
            </a:pPr>
            <a:endParaRPr lang="de-DE" sz="2000" dirty="0">
              <a:solidFill>
                <a:srgbClr val="000000"/>
              </a:solidFill>
            </a:endParaRPr>
          </a:p>
          <a:p>
            <a:pPr eaLnBrk="1" hangingPunct="1">
              <a:buClrTx/>
              <a:buFontTx/>
              <a:buNone/>
            </a:pPr>
            <a:r>
              <a:rPr lang="de-DE" sz="1100" dirty="0">
                <a:solidFill>
                  <a:srgbClr val="000000"/>
                </a:solidFill>
              </a:rPr>
              <a:t>1) Fisher, I. (1911) </a:t>
            </a:r>
            <a:r>
              <a:rPr lang="en-US" sz="1100" dirty="0">
                <a:solidFill>
                  <a:srgbClr val="000000"/>
                </a:solidFill>
              </a:rPr>
              <a:t>The Purchasing Power of Money, Publications of the American Statistical Association, Vol. 12, No. 96 (Dec., 1911), pp.818-829</a:t>
            </a:r>
            <a:endParaRPr lang="de-DE" sz="1100" dirty="0">
              <a:solidFill>
                <a:srgbClr val="000000"/>
              </a:solidFill>
            </a:endParaRPr>
          </a:p>
          <a:p>
            <a:pPr eaLnBrk="1" hangingPunct="1">
              <a:buClrTx/>
              <a:buFontTx/>
              <a:buNone/>
            </a:pPr>
            <a:r>
              <a:rPr lang="de-DE" sz="1100" dirty="0">
                <a:solidFill>
                  <a:srgbClr val="000000"/>
                </a:solidFill>
              </a:rPr>
              <a:t>2) Friedman, M. and Schwartz, A. </a:t>
            </a:r>
            <a:r>
              <a:rPr lang="en-US" sz="1100" dirty="0">
                <a:solidFill>
                  <a:srgbClr val="000000"/>
                </a:solidFill>
              </a:rPr>
              <a:t>(1963) A Monetary History of the United States, Princeton University Press</a:t>
            </a:r>
            <a:r>
              <a:rPr lang="de-DE" sz="1100" dirty="0">
                <a:solidFill>
                  <a:srgbClr val="000000"/>
                </a:solidFill>
              </a:rPr>
              <a:t>  </a:t>
            </a:r>
            <a:endParaRPr lang="de-DE" sz="2400" dirty="0">
              <a:solidFill>
                <a:srgbClr val="000000"/>
              </a:solidFill>
            </a:endParaRPr>
          </a:p>
          <a:p>
            <a:pPr eaLnBrk="1" hangingPunct="1">
              <a:buClrTx/>
              <a:buFontTx/>
              <a:buNone/>
            </a:pPr>
            <a:r>
              <a:rPr lang="de-DE" sz="2400" dirty="0">
                <a:solidFill>
                  <a:srgbClr val="000000"/>
                </a:solidFill>
              </a:rPr>
              <a:t> </a:t>
            </a:r>
          </a:p>
        </p:txBody>
      </p:sp>
      <p:sp>
        <p:nvSpPr>
          <p:cNvPr id="8" name="Rechteck 7">
            <a:extLst>
              <a:ext uri="{FF2B5EF4-FFF2-40B4-BE49-F238E27FC236}">
                <a16:creationId xmlns:a16="http://schemas.microsoft.com/office/drawing/2014/main" id="{6F6575D0-1BB8-4CB7-8AF9-900F17927AA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68128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Quantitätstheorie und Geldnachfrage</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943050" y="589000"/>
                <a:ext cx="8928993" cy="4772694"/>
              </a:xfrm>
              <a:prstGeom prst="rect">
                <a:avLst/>
              </a:prstGeom>
              <a:noFill/>
            </p:spPr>
            <p:txBody>
              <a:bodyPr wrap="square" rtlCol="0">
                <a:noAutofit/>
              </a:bodyPr>
              <a:lstStyle/>
              <a:p>
                <a:pPr algn="ctr"/>
                <a:r>
                  <a:rPr lang="en-US" sz="2400" dirty="0"/>
                  <a:t>M∙V </a:t>
                </a:r>
                <a:r>
                  <a:rPr lang="de-DE" sz="2400" dirty="0"/>
                  <a:t>= </a:t>
                </a:r>
                <a:r>
                  <a:rPr lang="en-US" sz="2400" dirty="0"/>
                  <a:t>P∙Y → M </a:t>
                </a:r>
                <a:r>
                  <a:rPr lang="de-DE" sz="2400" dirty="0"/>
                  <a:t>= </a:t>
                </a:r>
                <a:r>
                  <a:rPr lang="en-US" sz="2400" dirty="0"/>
                  <a:t>P∙Y/V </a:t>
                </a:r>
              </a:p>
              <a:p>
                <a:pPr algn="ctr"/>
                <a:endParaRPr lang="en-US" sz="2400" dirty="0"/>
              </a:p>
              <a:p>
                <a:pPr algn="ctr"/>
                <a:r>
                  <a:rPr lang="en-US" sz="2400" dirty="0" err="1"/>
                  <a:t>Im</a:t>
                </a:r>
                <a:r>
                  <a:rPr lang="en-US" sz="2400" dirty="0"/>
                  <a:t> </a:t>
                </a:r>
                <a:r>
                  <a:rPr lang="en-US" sz="2400" dirty="0" err="1"/>
                  <a:t>Geldmarktgleichgewicht</a:t>
                </a:r>
                <a:r>
                  <a:rPr lang="en-US" sz="2400" dirty="0"/>
                  <a:t> gilt:</a:t>
                </a:r>
              </a:p>
              <a:p>
                <a:pPr algn="ctr"/>
                <a:endParaRPr lang="en-US" sz="2400" dirty="0"/>
              </a:p>
              <a:p>
                <a:pPr algn="ctr"/>
                <a:r>
                  <a:rPr lang="en-US" sz="2400" dirty="0"/>
                  <a:t>M=M</a:t>
                </a:r>
                <a:r>
                  <a:rPr lang="en-US" sz="2400" baseline="30000" dirty="0"/>
                  <a:t>d</a:t>
                </a:r>
                <a:r>
                  <a:rPr lang="en-US" sz="2400" dirty="0"/>
                  <a:t> (</a:t>
                </a:r>
                <a:r>
                  <a:rPr lang="en-US" sz="2400" dirty="0" err="1"/>
                  <a:t>Geldnachfrage</a:t>
                </a:r>
                <a:r>
                  <a:rPr lang="en-US" sz="2400" dirty="0"/>
                  <a:t>)</a:t>
                </a:r>
              </a:p>
              <a:p>
                <a:pPr algn="ctr"/>
                <a:endParaRPr lang="en-US" sz="2400" dirty="0"/>
              </a:p>
              <a:p>
                <a:pPr algn="ctr"/>
                <a:r>
                  <a:rPr lang="en-US" sz="2400" dirty="0" err="1"/>
                  <a:t>Kassenhaltungskoeffizient</a:t>
                </a:r>
                <a:r>
                  <a:rPr lang="en-US" sz="2400" dirty="0"/>
                  <a:t> k = 1/V → M</a:t>
                </a:r>
                <a:r>
                  <a:rPr lang="en-US" sz="2400" baseline="30000" dirty="0"/>
                  <a:t>d</a:t>
                </a:r>
                <a:r>
                  <a:rPr lang="en-US" sz="2400" dirty="0"/>
                  <a:t> = k ∙ P ∙ Y </a:t>
                </a:r>
              </a:p>
              <a:p>
                <a:endParaRPr lang="en-US" sz="2400" dirty="0"/>
              </a:p>
              <a:p>
                <a:r>
                  <a:rPr lang="en-US" sz="2400" dirty="0"/>
                  <a:t>Falls k </a:t>
                </a:r>
                <a:r>
                  <a:rPr lang="en-US" sz="2400" dirty="0" err="1"/>
                  <a:t>konstant</a:t>
                </a:r>
                <a:r>
                  <a:rPr lang="en-US" sz="2400" dirty="0"/>
                  <a:t>, </a:t>
                </a:r>
                <a:r>
                  <a:rPr lang="en-US" sz="2400" dirty="0" err="1"/>
                  <a:t>dann</a:t>
                </a:r>
                <a:r>
                  <a:rPr lang="en-US" sz="2400" dirty="0"/>
                  <a:t> </a:t>
                </a:r>
                <a:r>
                  <a:rPr lang="en-US" sz="2400" dirty="0" err="1"/>
                  <a:t>determiniert</a:t>
                </a:r>
                <a:r>
                  <a:rPr lang="en-US" sz="2400" dirty="0"/>
                  <a:t> das </a:t>
                </a:r>
                <a:r>
                  <a:rPr lang="en-US" sz="2400" dirty="0" err="1"/>
                  <a:t>Niveau</a:t>
                </a:r>
                <a:r>
                  <a:rPr lang="en-US" sz="2400" dirty="0"/>
                  <a:t> der </a:t>
                </a:r>
                <a:r>
                  <a:rPr lang="en-US" sz="2400" dirty="0" err="1"/>
                  <a:t>Transaktionen</a:t>
                </a:r>
                <a:r>
                  <a:rPr lang="en-US" sz="2400" dirty="0"/>
                  <a:t> </a:t>
                </a:r>
                <a:r>
                  <a:rPr lang="en-US" sz="2400" dirty="0" err="1"/>
                  <a:t>gegeben</a:t>
                </a:r>
                <a:r>
                  <a:rPr lang="en-US" sz="2400" dirty="0"/>
                  <a:t> </a:t>
                </a:r>
                <a:r>
                  <a:rPr lang="en-US" sz="2400" dirty="0" err="1"/>
                  <a:t>durch</a:t>
                </a:r>
                <a:r>
                  <a:rPr lang="en-US" sz="2400" dirty="0"/>
                  <a:t> das </a:t>
                </a:r>
                <a:r>
                  <a:rPr lang="en-US" sz="2400" dirty="0" err="1"/>
                  <a:t>Niveau</a:t>
                </a:r>
                <a:r>
                  <a:rPr lang="en-US" sz="2400" dirty="0"/>
                  <a:t> von PY die </a:t>
                </a:r>
                <a:r>
                  <a:rPr lang="en-US" sz="2400" dirty="0" err="1"/>
                  <a:t>Gößenordnung</a:t>
                </a:r>
                <a:r>
                  <a:rPr lang="en-US" sz="2400" dirty="0"/>
                  <a:t> der </a:t>
                </a:r>
                <a:r>
                  <a:rPr lang="en-US" sz="2400" dirty="0" err="1"/>
                  <a:t>Geldnachfrage</a:t>
                </a:r>
                <a:r>
                  <a:rPr lang="en-US" sz="2400" dirty="0"/>
                  <a:t> M</a:t>
                </a:r>
                <a:r>
                  <a:rPr lang="en-US" sz="2400" baseline="30000" dirty="0"/>
                  <a:t>d</a:t>
                </a:r>
                <a:r>
                  <a:rPr lang="en-US" sz="2400" dirty="0"/>
                  <a:t> </a:t>
                </a:r>
              </a:p>
              <a:p>
                <a:endParaRPr lang="en-US" sz="2400" dirty="0"/>
              </a:p>
              <a:p>
                <a:r>
                  <a:rPr lang="en-US" sz="2400" dirty="0"/>
                  <a:t>→	Die </a:t>
                </a:r>
                <a:r>
                  <a:rPr lang="en-US" sz="2400" dirty="0" err="1"/>
                  <a:t>reale</a:t>
                </a:r>
                <a:r>
                  <a:rPr lang="en-US" sz="2400" dirty="0"/>
                  <a:t> </a:t>
                </a:r>
                <a:r>
                  <a:rPr lang="en-US" sz="2400" dirty="0" err="1"/>
                  <a:t>Geldmenge</a:t>
                </a:r>
                <a:r>
                  <a:rPr lang="en-US" sz="2400" dirty="0"/>
                  <a:t> M</a:t>
                </a:r>
                <a:r>
                  <a:rPr lang="en-US" sz="2400" baseline="30000" dirty="0"/>
                  <a:t>d</a:t>
                </a:r>
                <a:r>
                  <a:rPr lang="en-US" sz="2400" dirty="0"/>
                  <a:t>/P </a:t>
                </a:r>
                <a:r>
                  <a:rPr lang="en-US" sz="2400" dirty="0" err="1"/>
                  <a:t>wird</a:t>
                </a:r>
                <a:r>
                  <a:rPr lang="en-US" sz="2400" dirty="0"/>
                  <a:t> </a:t>
                </a:r>
                <a:r>
                  <a:rPr lang="en-US" sz="2400" dirty="0" err="1"/>
                  <a:t>nicht</a:t>
                </a:r>
                <a:r>
                  <a:rPr lang="en-US" sz="2400" dirty="0"/>
                  <a:t> </a:t>
                </a:r>
                <a:r>
                  <a:rPr lang="en-US" sz="2400" dirty="0" err="1"/>
                  <a:t>durch</a:t>
                </a:r>
                <a:r>
                  <a:rPr lang="en-US" sz="2400" dirty="0"/>
                  <a:t> den Zins 		</a:t>
                </a:r>
                <a:r>
                  <a:rPr lang="en-US" sz="2400" dirty="0" err="1"/>
                  <a:t>beeinflusst</a:t>
                </a:r>
                <a:r>
                  <a:rPr lang="en-US" sz="2400" dirty="0"/>
                  <a:t> und </a:t>
                </a:r>
                <a:r>
                  <a:rPr lang="en-US" sz="2400" dirty="0" err="1"/>
                  <a:t>hängt</a:t>
                </a:r>
                <a:r>
                  <a:rPr lang="en-US" sz="2400" dirty="0"/>
                  <a:t> </a:t>
                </a:r>
                <a:r>
                  <a:rPr lang="en-US" sz="2400" dirty="0" err="1"/>
                  <a:t>nur</a:t>
                </a:r>
                <a:r>
                  <a:rPr lang="en-US" sz="2400" dirty="0"/>
                  <a:t> </a:t>
                </a:r>
                <a:r>
                  <a:rPr lang="en-US" sz="2400" dirty="0" err="1"/>
                  <a:t>vom</a:t>
                </a:r>
                <a:r>
                  <a:rPr lang="en-US" sz="2400" dirty="0"/>
                  <a:t> </a:t>
                </a:r>
                <a:r>
                  <a:rPr lang="en-US" sz="2400" dirty="0" err="1"/>
                  <a:t>Einkommen</a:t>
                </a:r>
                <a:r>
                  <a:rPr lang="en-US" sz="2400" dirty="0"/>
                  <a:t> Y ab.</a:t>
                </a:r>
              </a:p>
              <a:p>
                <a:r>
                  <a:rPr lang="de-DE" sz="2800" dirty="0"/>
                  <a:t>		</a:t>
                </a:r>
              </a:p>
              <a:p>
                <a:r>
                  <a:rPr lang="de-DE" sz="2800" dirty="0"/>
                  <a:t>		G</a:t>
                </a:r>
                <a14:m>
                  <m:oMath xmlns:m="http://schemas.openxmlformats.org/officeDocument/2006/math">
                    <m:r>
                      <m:rPr>
                        <m:sty m:val="p"/>
                      </m:rPr>
                      <a:rPr lang="de-DE" sz="2800">
                        <a:latin typeface="Cambria Math" panose="02040503050406030204" pitchFamily="18" charset="0"/>
                      </a:rPr>
                      <m:t>eldnachfrage</m:t>
                    </m:r>
                    <m:r>
                      <a:rPr lang="de-DE" sz="2800">
                        <a:latin typeface="Cambria Math" panose="02040503050406030204" pitchFamily="18" charset="0"/>
                      </a:rPr>
                      <m:t>=</m:t>
                    </m:r>
                    <m:sSup>
                      <m:sSupPr>
                        <m:ctrlPr>
                          <a:rPr lang="de-DE" sz="2800" i="1">
                            <a:latin typeface="Cambria Math" panose="02040503050406030204" pitchFamily="18" charset="0"/>
                          </a:rPr>
                        </m:ctrlPr>
                      </m:sSupPr>
                      <m:e>
                        <m:r>
                          <a:rPr lang="de-DE" sz="2800" i="1">
                            <a:latin typeface="Cambria Math" panose="02040503050406030204" pitchFamily="18" charset="0"/>
                          </a:rPr>
                          <m:t>𝐿</m:t>
                        </m:r>
                      </m:e>
                      <m:sup>
                        <m:r>
                          <a:rPr lang="de-DE" sz="2800" i="1">
                            <a:latin typeface="Cambria Math" panose="02040503050406030204" pitchFamily="18" charset="0"/>
                          </a:rPr>
                          <m:t>𝐷</m:t>
                        </m:r>
                      </m:sup>
                    </m:sSup>
                    <m:r>
                      <a:rPr lang="de-DE" sz="2800" i="1">
                        <a:latin typeface="Cambria Math" panose="02040503050406030204" pitchFamily="18" charset="0"/>
                      </a:rPr>
                      <m:t>(</m:t>
                    </m:r>
                    <m:r>
                      <a:rPr lang="de-DE" sz="2800" i="1">
                        <a:latin typeface="Cambria Math" panose="02040503050406030204" pitchFamily="18" charset="0"/>
                      </a:rPr>
                      <m:t>𝑌</m:t>
                    </m:r>
                    <m:r>
                      <a:rPr lang="de-DE" sz="2800" i="1">
                        <a:latin typeface="Cambria Math" panose="02040503050406030204" pitchFamily="18" charset="0"/>
                      </a:rPr>
                      <m:t>)</m:t>
                    </m:r>
                  </m:oMath>
                </a14:m>
                <a:endParaRPr lang="de-DE" sz="2800" dirty="0"/>
              </a:p>
              <a:p>
                <a:endParaRPr lang="en-US" sz="28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943050" y="589000"/>
                <a:ext cx="8928993" cy="4772694"/>
              </a:xfrm>
              <a:prstGeom prst="rect">
                <a:avLst/>
              </a:prstGeom>
              <a:blipFill>
                <a:blip r:embed="rId3"/>
                <a:stretch>
                  <a:fillRect l="-1093" t="-1022" b="-30779"/>
                </a:stretch>
              </a:blipFill>
            </p:spPr>
            <p:txBody>
              <a:bodyPr/>
              <a:lstStyle/>
              <a:p>
                <a:r>
                  <a:rPr lang="de-DE">
                    <a:noFill/>
                  </a:rPr>
                  <a:t> </a:t>
                </a:r>
              </a:p>
            </p:txBody>
          </p:sp>
        </mc:Fallback>
      </mc:AlternateContent>
      <p:sp>
        <p:nvSpPr>
          <p:cNvPr id="8" name="Rechteck 7">
            <a:extLst>
              <a:ext uri="{FF2B5EF4-FFF2-40B4-BE49-F238E27FC236}">
                <a16:creationId xmlns:a16="http://schemas.microsoft.com/office/drawing/2014/main" id="{B267333F-A00C-46E6-B59C-80D2A27DA33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55351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Geldmengenwachstum und Inflation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386447" y="621604"/>
                <a:ext cx="10694020" cy="5323780"/>
              </a:xfrm>
              <a:prstGeom prst="rect">
                <a:avLst/>
              </a:prstGeom>
              <a:noFill/>
            </p:spPr>
            <p:txBody>
              <a:bodyPr wrap="square" rtlCol="0">
                <a:noAutofit/>
              </a:bodyPr>
              <a:lstStyle/>
              <a:p>
                <a:pPr algn="ctr"/>
                <a:r>
                  <a:rPr lang="en-US" sz="2400" dirty="0"/>
                  <a:t>Berechne das </a:t>
                </a:r>
                <a:r>
                  <a:rPr lang="en-US" sz="2400" dirty="0" err="1"/>
                  <a:t>totale</a:t>
                </a:r>
                <a:r>
                  <a:rPr lang="en-US" sz="2400" dirty="0"/>
                  <a:t> Differential von M∙V </a:t>
                </a:r>
                <a:r>
                  <a:rPr lang="de-DE" sz="2400" dirty="0"/>
                  <a:t>= </a:t>
                </a:r>
                <a:r>
                  <a:rPr lang="en-US" sz="2400" dirty="0"/>
                  <a:t>P∙Y → </a:t>
                </a:r>
                <a:r>
                  <a:rPr lang="el-GR" sz="2400" dirty="0"/>
                  <a:t>Δ</a:t>
                </a:r>
                <a:r>
                  <a:rPr lang="en-US" sz="2400" dirty="0"/>
                  <a:t>M/M+ </a:t>
                </a:r>
                <a:r>
                  <a:rPr lang="el-GR" sz="2400" dirty="0"/>
                  <a:t>Δ</a:t>
                </a:r>
                <a:r>
                  <a:rPr lang="en-US" sz="2400" dirty="0"/>
                  <a:t>V/V </a:t>
                </a:r>
                <a:r>
                  <a:rPr lang="de-DE" sz="2400" dirty="0"/>
                  <a:t>= </a:t>
                </a:r>
                <a:r>
                  <a:rPr lang="el-GR" sz="2400" dirty="0"/>
                  <a:t>Δ</a:t>
                </a:r>
                <a:r>
                  <a:rPr lang="en-US" sz="2400" dirty="0"/>
                  <a:t>P/P+</a:t>
                </a:r>
                <a:r>
                  <a:rPr lang="el-GR" sz="2400" dirty="0"/>
                  <a:t> Δ</a:t>
                </a:r>
                <a:r>
                  <a:rPr lang="en-US" sz="2400" dirty="0"/>
                  <a:t>Y/Y</a:t>
                </a:r>
              </a:p>
              <a:p>
                <a:pPr algn="ctr"/>
                <a:endParaRPr lang="en-US" sz="2000" dirty="0"/>
              </a:p>
              <a:p>
                <a:pPr algn="ctr"/>
                <a:r>
                  <a:rPr lang="en-US" sz="2000" dirty="0" err="1"/>
                  <a:t>Kurzfristig</a:t>
                </a:r>
                <a:r>
                  <a:rPr lang="en-US" sz="2000" dirty="0"/>
                  <a:t> </a:t>
                </a:r>
                <a:r>
                  <a:rPr lang="en-US" sz="2000" dirty="0" err="1"/>
                  <a:t>ist</a:t>
                </a:r>
                <a:r>
                  <a:rPr lang="en-US" sz="2000" dirty="0"/>
                  <a:t> die </a:t>
                </a:r>
                <a:r>
                  <a:rPr lang="en-US" sz="2000" dirty="0" err="1"/>
                  <a:t>Umlaufgeschwindigkeit</a:t>
                </a:r>
                <a:r>
                  <a:rPr lang="en-US" sz="2000" dirty="0"/>
                  <a:t> </a:t>
                </a:r>
                <a:r>
                  <a:rPr lang="en-US" sz="2000" dirty="0" err="1"/>
                  <a:t>konstant</a:t>
                </a:r>
                <a:endParaRPr lang="en-US" sz="2000" dirty="0"/>
              </a:p>
              <a:p>
                <a:pPr algn="ctr"/>
                <a:r>
                  <a:rPr lang="en-US" sz="2000" dirty="0"/>
                  <a:t>→</a:t>
                </a:r>
              </a:p>
              <a:p>
                <a:pPr algn="ctr"/>
                <a:endParaRPr lang="en-US" sz="2000" dirty="0"/>
              </a:p>
              <a:p>
                <a:pPr algn="ctr"/>
                <a14:m>
                  <m:oMathPara xmlns:m="http://schemas.openxmlformats.org/officeDocument/2006/math">
                    <m:oMathParaPr>
                      <m:jc m:val="centerGroup"/>
                    </m:oMathParaPr>
                    <m:oMath xmlns:m="http://schemas.openxmlformats.org/officeDocument/2006/math">
                      <m:r>
                        <a:rPr lang="de-DE" sz="2000" i="1">
                          <a:latin typeface="Cambria Math"/>
                          <a:ea typeface="Cambria Math"/>
                        </a:rPr>
                        <m:t>𝜋</m:t>
                      </m:r>
                      <m:r>
                        <a:rPr lang="de-DE" sz="2000" i="1">
                          <a:latin typeface="Cambria Math" panose="02040503050406030204" pitchFamily="18" charset="0"/>
                          <a:ea typeface="Cambria Math"/>
                        </a:rPr>
                        <m:t>(</m:t>
                      </m:r>
                      <m:r>
                        <a:rPr lang="de-DE" sz="2000" i="1">
                          <a:latin typeface="Cambria Math" panose="02040503050406030204" pitchFamily="18" charset="0"/>
                          <a:ea typeface="Cambria Math"/>
                        </a:rPr>
                        <m:t>𝑖𝑛𝑓𝑙𝑎𝑡𝑖𝑜𝑛</m:t>
                      </m:r>
                      <m:r>
                        <a:rPr lang="de-DE" sz="2000" i="1">
                          <a:latin typeface="Cambria Math" panose="02040503050406030204" pitchFamily="18" charset="0"/>
                          <a:ea typeface="Cambria Math"/>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𝑀</m:t>
                          </m:r>
                        </m:sub>
                      </m:sSub>
                      <m:r>
                        <a:rPr lang="de-DE" sz="2000" i="1">
                          <a:latin typeface="Cambria Math" panose="02040503050406030204" pitchFamily="18" charset="0"/>
                        </a:rPr>
                        <m:t>(</m:t>
                      </m:r>
                      <m:r>
                        <a:rPr lang="de-DE" sz="2000" b="0" i="1" smtClean="0">
                          <a:latin typeface="Cambria Math" panose="02040503050406030204" pitchFamily="18" charset="0"/>
                        </a:rPr>
                        <m:t>𝐺𝑒𝑙𝑑𝑚𝑒𝑛𝑔𝑒𝑛𝑤𝑎𝑐h𝑠𝑡𝑢𝑚𝑟𝑎𝑡𝑒</m:t>
                      </m:r>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b="0" i="1" smtClean="0">
                          <a:latin typeface="Cambria Math" panose="02040503050406030204" pitchFamily="18" charset="0"/>
                        </a:rPr>
                        <m:t>(</m:t>
                      </m:r>
                      <m:r>
                        <a:rPr lang="de-DE" sz="2000" b="0" i="1" smtClean="0">
                          <a:latin typeface="Cambria Math" panose="02040503050406030204" pitchFamily="18" charset="0"/>
                        </a:rPr>
                        <m:t>𝐵𝐼𝑃</m:t>
                      </m:r>
                      <m:r>
                        <a:rPr lang="de-DE" sz="2000" b="0" i="1" smtClean="0">
                          <a:latin typeface="Cambria Math" panose="02040503050406030204" pitchFamily="18" charset="0"/>
                        </a:rPr>
                        <m:t>−</m:t>
                      </m:r>
                      <m:r>
                        <a:rPr lang="de-DE" sz="2000" b="0" i="1" smtClean="0">
                          <a:latin typeface="Cambria Math" panose="02040503050406030204" pitchFamily="18" charset="0"/>
                        </a:rPr>
                        <m:t>𝑊𝑎𝑐h𝑠𝑡𝑢𝑚</m:t>
                      </m:r>
                      <m:r>
                        <a:rPr lang="de-DE" sz="2000" i="1">
                          <a:latin typeface="Cambria Math" panose="02040503050406030204" pitchFamily="18" charset="0"/>
                        </a:rPr>
                        <m:t>)</m:t>
                      </m:r>
                    </m:oMath>
                  </m:oMathPara>
                </a14:m>
                <a:endParaRPr lang="de-DE" sz="2000" dirty="0"/>
              </a:p>
              <a:p>
                <a:pPr algn="ctr"/>
                <a:endParaRPr lang="en-US" sz="2000" dirty="0"/>
              </a:p>
              <a:p>
                <a:pPr marL="342900" indent="-342900">
                  <a:lnSpc>
                    <a:spcPct val="105000"/>
                  </a:lnSpc>
                  <a:spcBef>
                    <a:spcPct val="50000"/>
                  </a:spcBef>
                  <a:buFont typeface="Arial" panose="020B0604020202020204" pitchFamily="34" charset="0"/>
                  <a:buChar char="•"/>
                </a:pPr>
                <a:r>
                  <a:rPr lang="en-US" altLang="en-US" sz="2000" dirty="0"/>
                  <a:t>“</a:t>
                </a:r>
                <a:r>
                  <a:rPr lang="en-US" altLang="en-US" sz="2000" dirty="0" err="1"/>
                  <a:t>Normales</a:t>
                </a:r>
                <a:r>
                  <a:rPr lang="en-US" altLang="en-US" sz="2000" dirty="0"/>
                  <a:t>” </a:t>
                </a:r>
                <a:r>
                  <a:rPr lang="en-US" altLang="en-US" sz="2000" dirty="0" err="1"/>
                  <a:t>Wirtschaftswachstum</a:t>
                </a:r>
                <a:r>
                  <a:rPr lang="en-US" altLang="en-US" sz="2000" dirty="0"/>
                  <a:t> (</a:t>
                </a: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i="1">
                        <a:latin typeface="Cambria Math" panose="02040503050406030204" pitchFamily="18" charset="0"/>
                      </a:rPr>
                      <m:t>&gt;0</m:t>
                    </m:r>
                  </m:oMath>
                </a14:m>
                <a:r>
                  <a:rPr lang="en-US" altLang="en-US" sz="2000" dirty="0"/>
                  <a:t>, </a:t>
                </a:r>
                <a:r>
                  <a:rPr lang="en-US" altLang="en-US" sz="2000" dirty="0" err="1"/>
                  <a:t>für</a:t>
                </a:r>
                <a:r>
                  <a:rPr lang="en-US" altLang="en-US" sz="2000" dirty="0"/>
                  <a:t> </a:t>
                </a:r>
                <a:r>
                  <a:rPr lang="en-US" altLang="en-US" sz="2000" dirty="0" err="1"/>
                  <a:t>ungefähr</a:t>
                </a:r>
                <a:r>
                  <a:rPr lang="en-US" altLang="en-US" sz="2000" dirty="0"/>
                  <a:t> 2-3% </a:t>
                </a:r>
                <a:r>
                  <a:rPr lang="en-US" altLang="en-US" sz="2000" dirty="0" err="1"/>
                  <a:t>für</a:t>
                </a:r>
                <a:r>
                  <a:rPr lang="en-US" altLang="en-US" sz="2000" dirty="0"/>
                  <a:t> </a:t>
                </a:r>
                <a:r>
                  <a:rPr lang="en-US" altLang="en-US" sz="2000" dirty="0" err="1"/>
                  <a:t>enwicklete</a:t>
                </a:r>
                <a:r>
                  <a:rPr lang="en-US" altLang="en-US" sz="2000" dirty="0"/>
                  <a:t> </a:t>
                </a:r>
                <a:r>
                  <a:rPr lang="en-US" altLang="en-US" sz="2000" dirty="0" err="1"/>
                  <a:t>Volkswirtschaften</a:t>
                </a:r>
                <a:r>
                  <a:rPr lang="en-US" altLang="en-US" sz="2000" dirty="0"/>
                  <a:t> </a:t>
                </a:r>
                <a:r>
                  <a:rPr lang="en-US" altLang="en-US" sz="2000" dirty="0" err="1"/>
                  <a:t>benötigen</a:t>
                </a:r>
                <a:r>
                  <a:rPr lang="en-US" altLang="en-US" sz="2000" dirty="0"/>
                  <a:t> </a:t>
                </a:r>
                <a:r>
                  <a:rPr lang="en-US" altLang="en-US" sz="2000" dirty="0" err="1"/>
                  <a:t>ein</a:t>
                </a:r>
                <a:r>
                  <a:rPr lang="en-US" altLang="en-US" sz="2000" dirty="0"/>
                  <a:t> </a:t>
                </a:r>
                <a:r>
                  <a:rPr lang="en-US" altLang="en-US" sz="2000" dirty="0" err="1"/>
                  <a:t>gewisses</a:t>
                </a:r>
                <a:r>
                  <a:rPr lang="en-US" altLang="en-US" sz="2000" dirty="0"/>
                  <a:t> </a:t>
                </a:r>
                <a:r>
                  <a:rPr lang="en-US" altLang="en-US" sz="2000" dirty="0" err="1"/>
                  <a:t>Geldmengenwachstum</a:t>
                </a:r>
                <a:r>
                  <a:rPr lang="en-US" altLang="en-US" sz="2000" dirty="0"/>
                  <a:t> </a:t>
                </a:r>
                <a:r>
                  <a:rPr lang="en-US" altLang="en-US" sz="2000" dirty="0" err="1"/>
                  <a:t>aufgrund</a:t>
                </a:r>
                <a:r>
                  <a:rPr lang="en-US" altLang="en-US" sz="2000" dirty="0"/>
                  <a:t> der </a:t>
                </a:r>
                <a:r>
                  <a:rPr lang="en-US" altLang="en-US" sz="2000" dirty="0" err="1"/>
                  <a:t>Zunahme</a:t>
                </a:r>
                <a:r>
                  <a:rPr lang="en-US" altLang="en-US" sz="2000" dirty="0"/>
                  <a:t> der </a:t>
                </a:r>
                <a:r>
                  <a:rPr lang="en-US" altLang="en-US" sz="2000" dirty="0" err="1"/>
                  <a:t>Transaktionen</a:t>
                </a:r>
                <a:r>
                  <a:rPr lang="en-US" altLang="en-US" sz="2000" dirty="0"/>
                  <a:t>)</a:t>
                </a:r>
              </a:p>
              <a:p>
                <a:pPr marL="342900" indent="-342900">
                  <a:lnSpc>
                    <a:spcPct val="105000"/>
                  </a:lnSpc>
                  <a:spcBef>
                    <a:spcPct val="50000"/>
                  </a:spcBef>
                  <a:buFont typeface="Arial" panose="020B0604020202020204" pitchFamily="34" charset="0"/>
                  <a:buChar char="•"/>
                </a:pP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oMath>
                </a14:m>
                <a:r>
                  <a:rPr lang="en-US" altLang="en-US" sz="2000" dirty="0"/>
                  <a:t> </a:t>
                </a:r>
                <a:r>
                  <a:rPr lang="en-US" altLang="en-US" sz="2000" dirty="0" err="1"/>
                  <a:t>hängt</a:t>
                </a:r>
                <a:r>
                  <a:rPr lang="en-US" altLang="en-US" sz="2000" dirty="0"/>
                  <a:t> </a:t>
                </a:r>
                <a:r>
                  <a:rPr lang="en-US" altLang="en-US" sz="2000" dirty="0" err="1"/>
                  <a:t>vom</a:t>
                </a:r>
                <a:r>
                  <a:rPr lang="en-US" altLang="en-US" sz="2000" dirty="0"/>
                  <a:t> </a:t>
                </a:r>
                <a:r>
                  <a:rPr lang="en-US" altLang="en-US" sz="2000" dirty="0" err="1"/>
                  <a:t>Wachstum</a:t>
                </a:r>
                <a:r>
                  <a:rPr lang="en-US" altLang="en-US" sz="2000" dirty="0"/>
                  <a:t> der </a:t>
                </a:r>
                <a:r>
                  <a:rPr lang="en-US" altLang="en-US" sz="2000" dirty="0" err="1"/>
                  <a:t>Produktionsfaktoren</a:t>
                </a:r>
                <a:r>
                  <a:rPr lang="en-US" altLang="en-US" sz="2000" dirty="0"/>
                  <a:t> und der </a:t>
                </a:r>
                <a:r>
                  <a:rPr lang="en-US" altLang="en-US" sz="2000" dirty="0" err="1"/>
                  <a:t>totalen</a:t>
                </a:r>
                <a:r>
                  <a:rPr lang="en-US" altLang="en-US" sz="2000" dirty="0"/>
                  <a:t> </a:t>
                </a:r>
                <a:r>
                  <a:rPr lang="en-US" altLang="en-US" sz="2000" dirty="0" err="1"/>
                  <a:t>Faktorproduktivität</a:t>
                </a:r>
                <a:r>
                  <a:rPr lang="en-US" altLang="en-US" sz="2000" dirty="0"/>
                  <a:t> (dem </a:t>
                </a:r>
                <a:r>
                  <a:rPr lang="en-US" altLang="en-US" sz="2000" dirty="0" err="1"/>
                  <a:t>technologischen</a:t>
                </a:r>
                <a:r>
                  <a:rPr lang="en-US" altLang="en-US" sz="2000" dirty="0"/>
                  <a:t> </a:t>
                </a:r>
                <a:r>
                  <a:rPr lang="en-US" altLang="en-US" sz="2000" dirty="0" err="1"/>
                  <a:t>Fortschritt</a:t>
                </a:r>
                <a:r>
                  <a:rPr lang="en-US" altLang="en-US" sz="2000" dirty="0"/>
                  <a:t>) ab</a:t>
                </a:r>
                <a:endParaRPr lang="de-DE" altLang="en-US" sz="2000" i="1" dirty="0">
                  <a:latin typeface="Cambria Math" panose="02040503050406030204" pitchFamily="18" charset="0"/>
                </a:endParaRPr>
              </a:p>
              <a:p>
                <a:pPr>
                  <a:lnSpc>
                    <a:spcPct val="105000"/>
                  </a:lnSpc>
                  <a:spcBef>
                    <a:spcPct val="50000"/>
                  </a:spcBef>
                </a:pPr>
                <a:r>
                  <a:rPr lang="en-US" sz="2400" dirty="0"/>
                  <a:t>→ </a:t>
                </a:r>
                <a:r>
                  <a:rPr lang="en-US" altLang="en-US" sz="2400" dirty="0" err="1"/>
                  <a:t>übermäßiges</a:t>
                </a:r>
                <a:r>
                  <a:rPr lang="en-US" altLang="en-US" sz="2400" dirty="0"/>
                  <a:t> </a:t>
                </a:r>
                <a:r>
                  <a:rPr lang="en-US" altLang="en-US" sz="2400" dirty="0" err="1"/>
                  <a:t>Geldmengenwachstum</a:t>
                </a:r>
                <a:r>
                  <a:rPr lang="en-US" altLang="en-US" sz="2400" dirty="0"/>
                  <a:t> </a:t>
                </a:r>
                <a:r>
                  <a:rPr lang="en-US" altLang="en-US" sz="2400" dirty="0" err="1"/>
                  <a:t>führt</a:t>
                </a:r>
                <a:r>
                  <a:rPr lang="en-US" altLang="en-US" sz="2400" dirty="0"/>
                  <a:t> </a:t>
                </a:r>
                <a:r>
                  <a:rPr lang="en-US" altLang="en-US" sz="2400" dirty="0" err="1"/>
                  <a:t>zu</a:t>
                </a:r>
                <a:r>
                  <a:rPr lang="en-US" altLang="en-US" sz="2400" dirty="0"/>
                  <a:t> Inflation </a:t>
                </a:r>
                <a:r>
                  <a:rPr lang="en-US" altLang="en-US" sz="2400" dirty="0" err="1"/>
                  <a:t>nach</a:t>
                </a:r>
                <a:r>
                  <a:rPr lang="en-US" altLang="en-US" sz="2400" dirty="0"/>
                  <a:t> der </a:t>
                </a:r>
                <a:r>
                  <a:rPr lang="en-US" altLang="en-US" sz="2400" dirty="0" err="1"/>
                  <a:t>Quantitationstheorie</a:t>
                </a:r>
                <a:endParaRPr lang="en-US" altLang="en-US" sz="2400" dirty="0"/>
              </a:p>
              <a:p>
                <a:pPr algn="ctr"/>
                <a:endParaRPr lang="en-US"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386447" y="621604"/>
                <a:ext cx="10694020" cy="5323780"/>
              </a:xfrm>
              <a:prstGeom prst="rect">
                <a:avLst/>
              </a:prstGeom>
              <a:blipFill>
                <a:blip r:embed="rId3"/>
                <a:stretch>
                  <a:fillRect l="-855" t="-916"/>
                </a:stretch>
              </a:blipFill>
            </p:spPr>
            <p:txBody>
              <a:bodyPr/>
              <a:lstStyle/>
              <a:p>
                <a:r>
                  <a:rPr lang="de-DE">
                    <a:noFill/>
                  </a:rPr>
                  <a:t> </a:t>
                </a:r>
              </a:p>
            </p:txBody>
          </p:sp>
        </mc:Fallback>
      </mc:AlternateContent>
      <p:sp>
        <p:nvSpPr>
          <p:cNvPr id="4" name="Rechteck 3"/>
          <p:cNvSpPr/>
          <p:nvPr/>
        </p:nvSpPr>
        <p:spPr>
          <a:xfrm>
            <a:off x="386447" y="1421821"/>
            <a:ext cx="3466040" cy="307777"/>
          </a:xfrm>
          <a:prstGeom prst="rect">
            <a:avLst/>
          </a:prstGeom>
        </p:spPr>
        <p:txBody>
          <a:bodyPr wrap="square">
            <a:spAutoFit/>
          </a:bodyPr>
          <a:lstStyle/>
          <a:p>
            <a:r>
              <a:rPr lang="de-DE" sz="1400" dirty="0"/>
              <a:t>Machen wir in einer Übungsaufgabe	</a:t>
            </a:r>
          </a:p>
        </p:txBody>
      </p:sp>
      <p:sp>
        <p:nvSpPr>
          <p:cNvPr id="8" name="Rechteck 7">
            <a:extLst>
              <a:ext uri="{FF2B5EF4-FFF2-40B4-BE49-F238E27FC236}">
                <a16:creationId xmlns:a16="http://schemas.microsoft.com/office/drawing/2014/main" id="{20B569C7-EB71-4FC4-8DC1-7FCDEAF485D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6024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Klassische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0" y="620688"/>
            <a:ext cx="8689605" cy="4772694"/>
          </a:xfrm>
          <a:prstGeom prst="rect">
            <a:avLst/>
          </a:prstGeom>
          <a:noFill/>
        </p:spPr>
        <p:txBody>
          <a:bodyPr wrap="square" rtlCol="0">
            <a:noAutofit/>
          </a:bodyPr>
          <a:lstStyle/>
          <a:p>
            <a:r>
              <a:rPr lang="en-US" sz="2800" b="1" dirty="0" err="1"/>
              <a:t>Reale</a:t>
            </a:r>
            <a:r>
              <a:rPr lang="en-US" sz="2800" b="1" dirty="0"/>
              <a:t> </a:t>
            </a:r>
            <a:r>
              <a:rPr lang="en-US" sz="2800" b="1" dirty="0" err="1"/>
              <a:t>Variablen</a:t>
            </a:r>
            <a:r>
              <a:rPr lang="en-US" sz="2800" b="1" dirty="0"/>
              <a:t>: </a:t>
            </a:r>
            <a:r>
              <a:rPr lang="en-US" sz="2800" dirty="0" err="1"/>
              <a:t>gemessen</a:t>
            </a:r>
            <a:r>
              <a:rPr lang="en-US" sz="2800" dirty="0"/>
              <a:t> in </a:t>
            </a:r>
            <a:r>
              <a:rPr lang="en-US" sz="2800" dirty="0" err="1"/>
              <a:t>physisichen</a:t>
            </a:r>
            <a:r>
              <a:rPr lang="en-US" sz="2800" dirty="0"/>
              <a:t> </a:t>
            </a:r>
            <a:r>
              <a:rPr lang="en-US" sz="2800" dirty="0" err="1"/>
              <a:t>Einheiten</a:t>
            </a:r>
            <a:r>
              <a:rPr lang="en-US" sz="2800" dirty="0"/>
              <a:t> – Mengen und relative </a:t>
            </a:r>
            <a:r>
              <a:rPr lang="en-US" sz="2800" dirty="0" err="1"/>
              <a:t>Preise</a:t>
            </a:r>
            <a:endParaRPr lang="en-US" sz="2800" dirty="0"/>
          </a:p>
          <a:p>
            <a:endParaRPr lang="en-US" sz="2800" dirty="0"/>
          </a:p>
          <a:p>
            <a:pPr marL="914400" lvl="1" indent="-457200">
              <a:buFont typeface="Arial" panose="020B0604020202020204" pitchFamily="34" charset="0"/>
              <a:buChar char="•"/>
            </a:pPr>
            <a:r>
              <a:rPr lang="en-US" sz="2200" dirty="0" err="1"/>
              <a:t>Menge</a:t>
            </a:r>
            <a:r>
              <a:rPr lang="en-US" sz="2200" dirty="0"/>
              <a:t> des Outputs</a:t>
            </a:r>
          </a:p>
          <a:p>
            <a:pPr marL="914400" lvl="1" indent="-457200">
              <a:buFont typeface="Arial" panose="020B0604020202020204" pitchFamily="34" charset="0"/>
              <a:buChar char="•"/>
            </a:pPr>
            <a:r>
              <a:rPr lang="en-US" sz="2200" dirty="0" err="1"/>
              <a:t>Reallöhne</a:t>
            </a:r>
            <a:r>
              <a:rPr lang="en-US" sz="2200" dirty="0"/>
              <a:t>: Output pro </a:t>
            </a:r>
            <a:r>
              <a:rPr lang="en-US" sz="2200" dirty="0" err="1"/>
              <a:t>Arbeitsstunde</a:t>
            </a:r>
            <a:r>
              <a:rPr lang="en-US" sz="2200" dirty="0"/>
              <a:t> </a:t>
            </a:r>
          </a:p>
          <a:p>
            <a:pPr marL="914400" lvl="1" indent="-457200">
              <a:buFont typeface="Arial" panose="020B0604020202020204" pitchFamily="34" charset="0"/>
              <a:buChar char="•"/>
            </a:pPr>
            <a:r>
              <a:rPr lang="en-US" sz="2200" dirty="0" err="1"/>
              <a:t>Realzinsen</a:t>
            </a:r>
            <a:r>
              <a:rPr lang="en-US" sz="2200" dirty="0"/>
              <a:t>: </a:t>
            </a:r>
            <a:r>
              <a:rPr lang="en-US" sz="2200" dirty="0" err="1"/>
              <a:t>Zukünftiger</a:t>
            </a:r>
            <a:r>
              <a:rPr lang="en-US" sz="2200" dirty="0"/>
              <a:t> Output </a:t>
            </a:r>
            <a:r>
              <a:rPr lang="en-US" sz="2200" dirty="0" err="1"/>
              <a:t>generiert</a:t>
            </a:r>
            <a:r>
              <a:rPr lang="en-US" sz="2200" dirty="0"/>
              <a:t> </a:t>
            </a:r>
            <a:r>
              <a:rPr lang="en-US" sz="2200" dirty="0" err="1"/>
              <a:t>durch</a:t>
            </a:r>
            <a:r>
              <a:rPr lang="en-US" sz="2200" dirty="0"/>
              <a:t> </a:t>
            </a:r>
            <a:r>
              <a:rPr lang="en-US" sz="2200" dirty="0" err="1"/>
              <a:t>heutiges</a:t>
            </a:r>
            <a:r>
              <a:rPr lang="en-US" sz="2200" dirty="0"/>
              <a:t> </a:t>
            </a:r>
            <a:r>
              <a:rPr lang="en-US" sz="2200" dirty="0" err="1"/>
              <a:t>Verleihen</a:t>
            </a:r>
            <a:r>
              <a:rPr lang="en-US" sz="2200" dirty="0"/>
              <a:t> </a:t>
            </a:r>
            <a:r>
              <a:rPr lang="en-US" sz="2200" dirty="0" err="1"/>
              <a:t>einer</a:t>
            </a:r>
            <a:r>
              <a:rPr lang="en-US" sz="2200" dirty="0"/>
              <a:t> Einheit Output</a:t>
            </a:r>
          </a:p>
          <a:p>
            <a:pPr lvl="1"/>
            <a:endParaRPr lang="en-US" sz="2800" dirty="0"/>
          </a:p>
          <a:p>
            <a:r>
              <a:rPr lang="en-US" sz="2800" b="1" dirty="0" err="1"/>
              <a:t>Nominale</a:t>
            </a:r>
            <a:r>
              <a:rPr lang="en-US" sz="2800" b="1" dirty="0"/>
              <a:t> </a:t>
            </a:r>
            <a:r>
              <a:rPr lang="en-US" sz="2800" b="1" dirty="0" err="1"/>
              <a:t>Variablen</a:t>
            </a:r>
            <a:r>
              <a:rPr lang="en-US" sz="2800" b="1" dirty="0"/>
              <a:t>: </a:t>
            </a:r>
            <a:r>
              <a:rPr lang="en-US" sz="2800" dirty="0"/>
              <a:t> </a:t>
            </a:r>
            <a:r>
              <a:rPr lang="en-US" sz="2800" dirty="0" err="1"/>
              <a:t>gemessen</a:t>
            </a:r>
            <a:r>
              <a:rPr lang="en-US" sz="2800" dirty="0"/>
              <a:t> in Geld </a:t>
            </a:r>
          </a:p>
          <a:p>
            <a:endParaRPr lang="en-US" sz="2800" dirty="0"/>
          </a:p>
          <a:p>
            <a:pPr marL="914400" lvl="1" indent="-457200">
              <a:buFont typeface="Arial" panose="020B0604020202020204" pitchFamily="34" charset="0"/>
              <a:buChar char="•"/>
            </a:pPr>
            <a:r>
              <a:rPr lang="en-US" sz="2200" dirty="0" err="1"/>
              <a:t>Nominallohn</a:t>
            </a:r>
            <a:r>
              <a:rPr lang="en-US" sz="2200" dirty="0"/>
              <a:t>: Euro pro </a:t>
            </a:r>
            <a:r>
              <a:rPr lang="en-US" sz="2200" dirty="0" err="1"/>
              <a:t>Stunde</a:t>
            </a:r>
            <a:r>
              <a:rPr lang="en-US" sz="2200" dirty="0"/>
              <a:t>. </a:t>
            </a:r>
          </a:p>
          <a:p>
            <a:pPr marL="914400" lvl="1" indent="-457200">
              <a:buFont typeface="Arial" panose="020B0604020202020204" pitchFamily="34" charset="0"/>
              <a:buChar char="•"/>
            </a:pPr>
            <a:r>
              <a:rPr lang="en-US" sz="2200" dirty="0" err="1"/>
              <a:t>Nominalzins</a:t>
            </a:r>
            <a:r>
              <a:rPr lang="en-US" sz="2200" dirty="0"/>
              <a:t>: </a:t>
            </a:r>
            <a:r>
              <a:rPr lang="en-US" sz="2200" dirty="0" err="1"/>
              <a:t>Zukunftige</a:t>
            </a:r>
            <a:r>
              <a:rPr lang="en-US" sz="2200" dirty="0"/>
              <a:t> Euro </a:t>
            </a:r>
            <a:r>
              <a:rPr lang="en-US" sz="2200" dirty="0" err="1"/>
              <a:t>generiert</a:t>
            </a:r>
            <a:r>
              <a:rPr lang="en-US" sz="2200" dirty="0"/>
              <a:t> </a:t>
            </a:r>
            <a:r>
              <a:rPr lang="en-US" sz="2200" dirty="0" err="1"/>
              <a:t>durch</a:t>
            </a:r>
            <a:r>
              <a:rPr lang="en-US" sz="2200" dirty="0"/>
              <a:t> </a:t>
            </a:r>
            <a:r>
              <a:rPr lang="en-US" sz="2200" dirty="0" err="1"/>
              <a:t>heutiges</a:t>
            </a:r>
            <a:r>
              <a:rPr lang="en-US" sz="2200" dirty="0"/>
              <a:t> </a:t>
            </a:r>
            <a:r>
              <a:rPr lang="en-US" sz="2200" dirty="0" err="1"/>
              <a:t>verleihen</a:t>
            </a:r>
            <a:r>
              <a:rPr lang="en-US" sz="2200" dirty="0"/>
              <a:t> von 1 Euro</a:t>
            </a:r>
          </a:p>
          <a:p>
            <a:pPr marL="914400" lvl="1" indent="-457200">
              <a:buFont typeface="Arial" panose="020B0604020202020204" pitchFamily="34" charset="0"/>
              <a:buChar char="•"/>
            </a:pPr>
            <a:r>
              <a:rPr lang="en-US" sz="2200" dirty="0" err="1"/>
              <a:t>Preisniveau</a:t>
            </a:r>
            <a:r>
              <a:rPr lang="en-US" sz="2200" dirty="0"/>
              <a:t>: </a:t>
            </a:r>
            <a:r>
              <a:rPr lang="en-US" sz="2200" dirty="0" err="1"/>
              <a:t>Menge</a:t>
            </a:r>
            <a:r>
              <a:rPr lang="en-US" sz="2200" dirty="0"/>
              <a:t> an Euro, die </a:t>
            </a:r>
            <a:r>
              <a:rPr lang="en-US" sz="2200" dirty="0" err="1"/>
              <a:t>zum</a:t>
            </a:r>
            <a:r>
              <a:rPr lang="en-US" sz="2200" dirty="0"/>
              <a:t> </a:t>
            </a:r>
            <a:r>
              <a:rPr lang="en-US" sz="2200" dirty="0" err="1"/>
              <a:t>Kauf</a:t>
            </a:r>
            <a:r>
              <a:rPr lang="en-US" sz="2200" dirty="0"/>
              <a:t> </a:t>
            </a:r>
            <a:r>
              <a:rPr lang="en-US" sz="2200" dirty="0" err="1"/>
              <a:t>eines</a:t>
            </a:r>
            <a:r>
              <a:rPr lang="en-US" sz="2200" dirty="0"/>
              <a:t> </a:t>
            </a:r>
            <a:r>
              <a:rPr lang="en-US" sz="2200" dirty="0" err="1"/>
              <a:t>repräsentativen</a:t>
            </a:r>
            <a:r>
              <a:rPr lang="en-US" sz="2200" dirty="0"/>
              <a:t> </a:t>
            </a:r>
            <a:r>
              <a:rPr lang="en-US" sz="2200" dirty="0" err="1"/>
              <a:t>Warenkorbs</a:t>
            </a:r>
            <a:r>
              <a:rPr lang="en-US" sz="2200" dirty="0"/>
              <a:t> </a:t>
            </a:r>
            <a:r>
              <a:rPr lang="en-US" sz="2200" dirty="0" err="1"/>
              <a:t>benötigt</a:t>
            </a:r>
            <a:r>
              <a:rPr lang="en-US" sz="2200" dirty="0"/>
              <a:t> </a:t>
            </a:r>
            <a:r>
              <a:rPr lang="en-US" sz="2200" dirty="0" err="1"/>
              <a:t>werden</a:t>
            </a:r>
            <a:r>
              <a:rPr lang="en-US" sz="2200" dirty="0"/>
              <a:t> </a:t>
            </a:r>
          </a:p>
          <a:p>
            <a:pPr algn="ctr"/>
            <a:endParaRPr lang="en-US" sz="2400" dirty="0"/>
          </a:p>
          <a:p>
            <a:pPr algn="ctr"/>
            <a:r>
              <a:rPr lang="en-US" sz="2400" dirty="0"/>
              <a:t> </a:t>
            </a:r>
            <a:endParaRPr lang="en-US" sz="2800" dirty="0"/>
          </a:p>
        </p:txBody>
      </p:sp>
      <p:sp>
        <p:nvSpPr>
          <p:cNvPr id="4" name="Rechteck 3">
            <a:extLst>
              <a:ext uri="{FF2B5EF4-FFF2-40B4-BE49-F238E27FC236}">
                <a16:creationId xmlns:a16="http://schemas.microsoft.com/office/drawing/2014/main" id="{BC561EB8-84BC-47BF-A0EC-F05CB439D7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33038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Klassische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1631504" y="1412776"/>
            <a:ext cx="9564320" cy="3037843"/>
          </a:xfrm>
          <a:prstGeom prst="rect">
            <a:avLst/>
          </a:prstGeom>
          <a:noFill/>
        </p:spPr>
        <p:txBody>
          <a:bodyPr wrap="square" rtlCol="0">
            <a:noAutofit/>
          </a:bodyPr>
          <a:lstStyle/>
          <a:p>
            <a:r>
              <a:rPr lang="de-DE" altLang="de-DE" sz="2800" b="1" dirty="0">
                <a:solidFill>
                  <a:srgbClr val="000000"/>
                </a:solidFill>
                <a:latin typeface="Sparkasse Rg" pitchFamily="34" charset="0"/>
              </a:rPr>
              <a:t>Klassische </a:t>
            </a:r>
            <a:r>
              <a:rPr lang="de-DE" altLang="de-DE" sz="2800" b="1" dirty="0" err="1">
                <a:solidFill>
                  <a:srgbClr val="000000"/>
                </a:solidFill>
                <a:latin typeface="Sparkasse Rg" pitchFamily="34" charset="0"/>
              </a:rPr>
              <a:t>Dichotomy</a:t>
            </a:r>
            <a:r>
              <a:rPr lang="en-US" sz="2800" b="1" dirty="0"/>
              <a:t>: </a:t>
            </a:r>
            <a:r>
              <a:rPr lang="en-US" sz="2800" dirty="0" err="1"/>
              <a:t>theoretische</a:t>
            </a:r>
            <a:r>
              <a:rPr lang="en-US" sz="2800" dirty="0"/>
              <a:t> </a:t>
            </a:r>
            <a:r>
              <a:rPr lang="en-US" sz="2800" dirty="0" err="1"/>
              <a:t>Unabhängikeit</a:t>
            </a:r>
            <a:r>
              <a:rPr lang="en-US" sz="2800" dirty="0"/>
              <a:t> von </a:t>
            </a:r>
            <a:r>
              <a:rPr lang="en-US" sz="2800" dirty="0" err="1"/>
              <a:t>realen</a:t>
            </a:r>
            <a:r>
              <a:rPr lang="en-US" sz="2800" dirty="0"/>
              <a:t> und </a:t>
            </a:r>
            <a:r>
              <a:rPr lang="en-US" sz="2800" dirty="0" err="1"/>
              <a:t>nominalen</a:t>
            </a:r>
            <a:r>
              <a:rPr lang="en-US" sz="2800" dirty="0"/>
              <a:t> </a:t>
            </a:r>
            <a:r>
              <a:rPr lang="en-US" sz="2800" dirty="0" err="1"/>
              <a:t>Variablen</a:t>
            </a:r>
            <a:r>
              <a:rPr lang="en-US" sz="2800" dirty="0"/>
              <a:t>.</a:t>
            </a:r>
          </a:p>
          <a:p>
            <a:endParaRPr lang="en-US" sz="2800" dirty="0"/>
          </a:p>
          <a:p>
            <a:r>
              <a:rPr lang="en-US" sz="2800" b="1" dirty="0" err="1"/>
              <a:t>Neutralität</a:t>
            </a:r>
            <a:r>
              <a:rPr lang="en-US" sz="2800" b="1" dirty="0"/>
              <a:t> des </a:t>
            </a:r>
            <a:r>
              <a:rPr lang="en-US" sz="2800" b="1" dirty="0" err="1"/>
              <a:t>Geldes</a:t>
            </a:r>
            <a:r>
              <a:rPr lang="en-US" sz="2800" b="1" dirty="0"/>
              <a:t>: </a:t>
            </a:r>
            <a:r>
              <a:rPr lang="en-US" sz="2800" dirty="0" err="1"/>
              <a:t>Veränderungen</a:t>
            </a:r>
            <a:r>
              <a:rPr lang="en-US" sz="2800" dirty="0"/>
              <a:t> der </a:t>
            </a:r>
            <a:r>
              <a:rPr lang="en-US" sz="2800" dirty="0" err="1"/>
              <a:t>Geldmenge</a:t>
            </a:r>
            <a:r>
              <a:rPr lang="en-US" sz="2800" dirty="0"/>
              <a:t> </a:t>
            </a:r>
            <a:r>
              <a:rPr lang="en-US" sz="2800" dirty="0" err="1"/>
              <a:t>haben</a:t>
            </a:r>
            <a:r>
              <a:rPr lang="en-US" sz="2800" dirty="0"/>
              <a:t> </a:t>
            </a:r>
            <a:r>
              <a:rPr lang="en-US" sz="2800" dirty="0" err="1"/>
              <a:t>keinen</a:t>
            </a:r>
            <a:r>
              <a:rPr lang="en-US" sz="2800" dirty="0"/>
              <a:t> </a:t>
            </a:r>
            <a:r>
              <a:rPr lang="en-US" sz="2800" dirty="0" err="1"/>
              <a:t>Effekt</a:t>
            </a:r>
            <a:r>
              <a:rPr lang="en-US" sz="2800" dirty="0"/>
              <a:t> auf </a:t>
            </a:r>
            <a:r>
              <a:rPr lang="en-US" sz="2800" dirty="0" err="1"/>
              <a:t>reale</a:t>
            </a:r>
            <a:r>
              <a:rPr lang="en-US" sz="2800" dirty="0"/>
              <a:t> </a:t>
            </a:r>
            <a:r>
              <a:rPr lang="en-US" sz="2800" dirty="0" err="1"/>
              <a:t>Variablen</a:t>
            </a:r>
            <a:r>
              <a:rPr lang="en-US" sz="2800" dirty="0"/>
              <a:t>. In der </a:t>
            </a:r>
            <a:r>
              <a:rPr lang="en-US" sz="2800" dirty="0" err="1"/>
              <a:t>realen</a:t>
            </a:r>
            <a:r>
              <a:rPr lang="en-US" sz="2800" dirty="0"/>
              <a:t> Welt </a:t>
            </a:r>
            <a:r>
              <a:rPr lang="en-US" sz="2800" dirty="0" err="1"/>
              <a:t>ist</a:t>
            </a:r>
            <a:r>
              <a:rPr lang="en-US" sz="2800" dirty="0"/>
              <a:t> Geld </a:t>
            </a:r>
            <a:r>
              <a:rPr lang="en-US" sz="2800" dirty="0" err="1"/>
              <a:t>zumindest</a:t>
            </a:r>
            <a:r>
              <a:rPr lang="en-US" sz="2800" dirty="0"/>
              <a:t> </a:t>
            </a:r>
            <a:r>
              <a:rPr lang="en-US" sz="2800" dirty="0" err="1"/>
              <a:t>langfristig</a:t>
            </a:r>
            <a:r>
              <a:rPr lang="en-US" sz="2800" dirty="0"/>
              <a:t> neutral und </a:t>
            </a:r>
            <a:r>
              <a:rPr lang="en-US" sz="2800" dirty="0" err="1"/>
              <a:t>damit</a:t>
            </a:r>
            <a:r>
              <a:rPr lang="en-US" sz="2800" dirty="0"/>
              <a:t> </a:t>
            </a:r>
            <a:r>
              <a:rPr lang="en-US" sz="2800" dirty="0" err="1"/>
              <a:t>nur</a:t>
            </a:r>
            <a:r>
              <a:rPr lang="en-US" sz="2800" dirty="0"/>
              <a:t> </a:t>
            </a:r>
            <a:r>
              <a:rPr lang="en-US" sz="2800" dirty="0" err="1"/>
              <a:t>ein</a:t>
            </a:r>
            <a:r>
              <a:rPr lang="en-US" sz="2800" dirty="0"/>
              <a:t> </a:t>
            </a:r>
            <a:r>
              <a:rPr lang="en-US" sz="2800" dirty="0" err="1"/>
              <a:t>Schleier</a:t>
            </a:r>
            <a:r>
              <a:rPr lang="en-US" sz="2800" dirty="0"/>
              <a:t>.</a:t>
            </a:r>
            <a:r>
              <a:rPr lang="en-US" sz="2400" dirty="0"/>
              <a:t> </a:t>
            </a:r>
            <a:endParaRPr lang="en-US" sz="2800" dirty="0"/>
          </a:p>
        </p:txBody>
      </p:sp>
      <p:sp>
        <p:nvSpPr>
          <p:cNvPr id="9" name="Rechteck 8">
            <a:extLst>
              <a:ext uri="{FF2B5EF4-FFF2-40B4-BE49-F238E27FC236}">
                <a16:creationId xmlns:a16="http://schemas.microsoft.com/office/drawing/2014/main" id="{886BC237-1F77-4289-838D-BF40BE13F28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6472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6585170" cy="593674"/>
          </a:xfrm>
          <a:prstGeom prst="rect">
            <a:avLst/>
          </a:prstGeom>
          <a:noFill/>
          <a:ln>
            <a:noFill/>
          </a:ln>
        </p:spPr>
        <p:txBody>
          <a:bodyPr vert="horz" wrap="none" lIns="81646" tIns="40823" rIns="81646" bIns="40823" anchorCtr="0" compatLnSpc="0">
            <a:spAutoFit/>
          </a:bodyPr>
          <a:lstStyle/>
          <a:p>
            <a:r>
              <a:rPr lang="de-DE" sz="3266" dirty="0"/>
              <a:t>Zentralbankbilanz und Geldschöpfung</a:t>
            </a:r>
          </a:p>
        </p:txBody>
      </p:sp>
      <p:pic>
        <p:nvPicPr>
          <p:cNvPr id="6" name="Picture 4"/>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915242" y="1207973"/>
            <a:ext cx="7674565" cy="181171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2"/>
          <p:cNvSpPr txBox="1">
            <a:spLocks noChangeArrowheads="1"/>
          </p:cNvSpPr>
          <p:nvPr/>
        </p:nvSpPr>
        <p:spPr bwMode="auto">
          <a:xfrm>
            <a:off x="719808" y="3429000"/>
            <a:ext cx="7969797" cy="24828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lstStyle>
            <a:lvl1pPr marL="342900" indent="-3429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lvl="1" eaLnBrk="1" hangingPunct="1">
              <a:buClrTx/>
              <a:buFontTx/>
              <a:buNone/>
            </a:pPr>
            <a:r>
              <a:rPr lang="de-DE" sz="2177" dirty="0">
                <a:solidFill>
                  <a:srgbClr val="000000"/>
                </a:solidFill>
              </a:rPr>
              <a:t>Das Zentralbankgeld stellt eine Verbindlichkeit gegenüber den</a:t>
            </a:r>
          </a:p>
          <a:p>
            <a:pPr lvl="1" eaLnBrk="1" hangingPunct="1">
              <a:buClrTx/>
              <a:buFontTx/>
              <a:buNone/>
            </a:pPr>
            <a:r>
              <a:rPr lang="de-DE" sz="2177" dirty="0">
                <a:solidFill>
                  <a:srgbClr val="000000"/>
                </a:solidFill>
              </a:rPr>
              <a:t>Einlegern dar und erscheint auf der Passivseite der Notenbank</a:t>
            </a:r>
          </a:p>
          <a:p>
            <a:pPr lvl="1" eaLnBrk="1" hangingPunct="1">
              <a:buClrTx/>
              <a:buFontTx/>
              <a:buNone/>
            </a:pPr>
            <a:endParaRPr lang="de-DE" sz="2177" dirty="0">
              <a:solidFill>
                <a:srgbClr val="000000"/>
              </a:solidFill>
            </a:endParaRPr>
          </a:p>
          <a:p>
            <a:pPr lvl="1" eaLnBrk="1" hangingPunct="1">
              <a:buClrTx/>
              <a:buFontTx/>
              <a:buNone/>
            </a:pPr>
            <a:r>
              <a:rPr lang="de-DE" sz="2177" dirty="0">
                <a:solidFill>
                  <a:srgbClr val="000000"/>
                </a:solidFill>
              </a:rPr>
              <a:t>Ein Änderung der Aktivseite, z. B. durch Währungsankauf oder</a:t>
            </a:r>
          </a:p>
          <a:p>
            <a:pPr lvl="1" eaLnBrk="1" hangingPunct="1">
              <a:buClrTx/>
              <a:buFontTx/>
              <a:buNone/>
            </a:pPr>
            <a:r>
              <a:rPr lang="de-DE" sz="2177" dirty="0">
                <a:solidFill>
                  <a:srgbClr val="000000"/>
                </a:solidFill>
              </a:rPr>
              <a:t>zusätzliche Ausgabe von Refinanzierungskrediten erhöht damit </a:t>
            </a:r>
          </a:p>
          <a:p>
            <a:pPr lvl="1" eaLnBrk="1" hangingPunct="1">
              <a:buClrTx/>
              <a:buFontTx/>
              <a:buNone/>
            </a:pPr>
            <a:r>
              <a:rPr lang="de-DE" sz="2177" dirty="0">
                <a:solidFill>
                  <a:srgbClr val="000000"/>
                </a:solidFill>
              </a:rPr>
              <a:t>auch die Geldbasis </a:t>
            </a:r>
          </a:p>
        </p:txBody>
      </p:sp>
      <p:sp>
        <p:nvSpPr>
          <p:cNvPr id="5" name="Rechteck 4">
            <a:extLst>
              <a:ext uri="{FF2B5EF4-FFF2-40B4-BE49-F238E27FC236}">
                <a16:creationId xmlns:a16="http://schemas.microsoft.com/office/drawing/2014/main" id="{C6AD7CA9-0BF8-41C8-B22E-57B4DAF5932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6688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573355" cy="593674"/>
          </a:xfrm>
          <a:prstGeom prst="rect">
            <a:avLst/>
          </a:prstGeom>
          <a:noFill/>
          <a:ln>
            <a:noFill/>
          </a:ln>
        </p:spPr>
        <p:txBody>
          <a:bodyPr vert="horz" wrap="none" lIns="81646" tIns="40823" rIns="81646" bIns="40823" anchorCtr="0" compatLnSpc="0">
            <a:spAutoFit/>
          </a:bodyPr>
          <a:lstStyle/>
          <a:p>
            <a:r>
              <a:rPr lang="de-DE" sz="3266" dirty="0"/>
              <a:t>Geldbegriff und Geldfunktionen</a:t>
            </a:r>
          </a:p>
        </p:txBody>
      </p:sp>
      <p:sp>
        <p:nvSpPr>
          <p:cNvPr id="4" name="Textfeld 3"/>
          <p:cNvSpPr txBox="1"/>
          <p:nvPr/>
        </p:nvSpPr>
        <p:spPr>
          <a:xfrm>
            <a:off x="1458072" y="975925"/>
            <a:ext cx="8883125" cy="5094890"/>
          </a:xfrm>
          <a:prstGeom prst="rect">
            <a:avLst/>
          </a:prstGeom>
          <a:noFill/>
          <a:ln>
            <a:noFill/>
          </a:ln>
        </p:spPr>
        <p:txBody>
          <a:bodyPr vert="horz" wrap="square" lIns="81646" tIns="40823" rIns="81646" bIns="40823" anchorCtr="0" compatLnSpc="0">
            <a:noAutofit/>
          </a:bodyPr>
          <a:lstStyle/>
          <a:p>
            <a:r>
              <a:rPr lang="de-DE" sz="2540" dirty="0"/>
              <a:t>Eigenschaften von Gütern, die Geldcharakter haben können:</a:t>
            </a:r>
          </a:p>
          <a:p>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Knappheit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Teilbarkeit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Gleichwertigkeit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Haltbarkeit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Übertragbarkeit</a:t>
            </a:r>
          </a:p>
          <a:p>
            <a:endParaRPr lang="de-DE" sz="2540" dirty="0"/>
          </a:p>
        </p:txBody>
      </p:sp>
      <p:sp>
        <p:nvSpPr>
          <p:cNvPr id="10" name="Rechteck 9">
            <a:extLst>
              <a:ext uri="{FF2B5EF4-FFF2-40B4-BE49-F238E27FC236}">
                <a16:creationId xmlns:a16="http://schemas.microsoft.com/office/drawing/2014/main" id="{A6CA1CC5-8DAC-4B9B-9A07-E122EC12D8A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88700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6354530" cy="480053"/>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540" b="1" dirty="0">
                <a:solidFill>
                  <a:srgbClr val="000000"/>
                </a:solidFill>
                <a:latin typeface="Sparkasse Rg" pitchFamily="34" charset="0"/>
              </a:rPr>
              <a:t>Aktive Geldschöpfung durch Geschäftsbanken</a:t>
            </a:r>
          </a:p>
        </p:txBody>
      </p:sp>
      <p:sp>
        <p:nvSpPr>
          <p:cNvPr id="6" name="Text Box 2"/>
          <p:cNvSpPr txBox="1">
            <a:spLocks noChangeArrowheads="1"/>
          </p:cNvSpPr>
          <p:nvPr/>
        </p:nvSpPr>
        <p:spPr bwMode="auto">
          <a:xfrm>
            <a:off x="284268" y="913776"/>
            <a:ext cx="8295271" cy="50304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725851" lvl="1" indent="-311079" eaLnBrk="1" hangingPunct="1">
              <a:buFont typeface="Arial" panose="020B0604020202020204" pitchFamily="34" charset="0"/>
              <a:buChar char="•"/>
            </a:pPr>
            <a:r>
              <a:rPr lang="de-DE" sz="2177" dirty="0">
                <a:solidFill>
                  <a:srgbClr val="000000"/>
                </a:solidFill>
              </a:rPr>
              <a:t>Die Geschäftsbanken erhalten auf der Passivseite Einlagen </a:t>
            </a:r>
            <a:br>
              <a:rPr lang="de-DE" sz="2177" dirty="0">
                <a:solidFill>
                  <a:srgbClr val="000000"/>
                </a:solidFill>
              </a:rPr>
            </a:br>
            <a:r>
              <a:rPr lang="de-DE" sz="2177" dirty="0">
                <a:solidFill>
                  <a:srgbClr val="000000"/>
                </a:solidFill>
              </a:rPr>
              <a:t>durch ihre Kunden. </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Diese Einlagen werden teilweise wieder ausgeliehen und </a:t>
            </a:r>
            <a:br>
              <a:rPr lang="de-DE" sz="2177" dirty="0">
                <a:solidFill>
                  <a:srgbClr val="000000"/>
                </a:solidFill>
              </a:rPr>
            </a:br>
            <a:r>
              <a:rPr lang="de-DE" sz="2177" dirty="0">
                <a:solidFill>
                  <a:srgbClr val="000000"/>
                </a:solidFill>
              </a:rPr>
              <a:t>erscheinen an anderer Stelle als neue Sichtguthaben.</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Durch diesen Prozess wird die sogenannte multiple </a:t>
            </a:r>
            <a:br>
              <a:rPr lang="de-DE" sz="2177" dirty="0">
                <a:solidFill>
                  <a:srgbClr val="000000"/>
                </a:solidFill>
              </a:rPr>
            </a:br>
            <a:r>
              <a:rPr lang="de-DE" sz="2177" dirty="0" err="1">
                <a:solidFill>
                  <a:srgbClr val="000000"/>
                </a:solidFill>
              </a:rPr>
              <a:t>Giralgeldschöpfung</a:t>
            </a:r>
            <a:r>
              <a:rPr lang="de-DE" sz="2177" dirty="0">
                <a:solidFill>
                  <a:srgbClr val="000000"/>
                </a:solidFill>
              </a:rPr>
              <a:t> in Gang gesetzt.</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Da bei der Weitergabe der Einlagen die Banken dazu verpflichtet </a:t>
            </a:r>
            <a:br>
              <a:rPr lang="de-DE" sz="2177" dirty="0">
                <a:solidFill>
                  <a:srgbClr val="000000"/>
                </a:solidFill>
              </a:rPr>
            </a:br>
            <a:r>
              <a:rPr lang="de-DE" sz="2177" dirty="0">
                <a:solidFill>
                  <a:srgbClr val="000000"/>
                </a:solidFill>
              </a:rPr>
              <a:t>sind, einen gewissen Mindestreservesatz zurückzubehalten und </a:t>
            </a:r>
            <a:br>
              <a:rPr lang="de-DE" sz="2177" dirty="0">
                <a:solidFill>
                  <a:srgbClr val="000000"/>
                </a:solidFill>
              </a:rPr>
            </a:br>
            <a:r>
              <a:rPr lang="de-DE" sz="2177" dirty="0">
                <a:solidFill>
                  <a:srgbClr val="000000"/>
                </a:solidFill>
              </a:rPr>
              <a:t>zusätzlich den Einlegern jederzeit zu garantieren, ihre  </a:t>
            </a:r>
            <a:br>
              <a:rPr lang="de-DE" sz="2177" dirty="0">
                <a:solidFill>
                  <a:srgbClr val="000000"/>
                </a:solidFill>
              </a:rPr>
            </a:br>
            <a:r>
              <a:rPr lang="de-DE" sz="2177" dirty="0">
                <a:solidFill>
                  <a:srgbClr val="000000"/>
                </a:solidFill>
              </a:rPr>
              <a:t>kurzfristigen Einlagen abheben zu können, werden Banken im </a:t>
            </a:r>
            <a:br>
              <a:rPr lang="de-DE" sz="2177" dirty="0">
                <a:solidFill>
                  <a:srgbClr val="000000"/>
                </a:solidFill>
              </a:rPr>
            </a:br>
            <a:r>
              <a:rPr lang="de-DE" sz="2177" dirty="0">
                <a:solidFill>
                  <a:srgbClr val="000000"/>
                </a:solidFill>
              </a:rPr>
              <a:t>Rahmen ihrer Liquiditätsvorsorge ihre Einlagen nicht komplett </a:t>
            </a:r>
            <a:br>
              <a:rPr lang="de-DE" sz="2177" dirty="0">
                <a:solidFill>
                  <a:srgbClr val="000000"/>
                </a:solidFill>
              </a:rPr>
            </a:br>
            <a:r>
              <a:rPr lang="de-DE" sz="2177" dirty="0">
                <a:solidFill>
                  <a:srgbClr val="000000"/>
                </a:solidFill>
              </a:rPr>
              <a:t>weiterreichen, sondern einen gewissen Reservesatz zurückbehalten.</a:t>
            </a:r>
          </a:p>
        </p:txBody>
      </p:sp>
      <p:sp>
        <p:nvSpPr>
          <p:cNvPr id="4" name="Rechteck 3">
            <a:extLst>
              <a:ext uri="{FF2B5EF4-FFF2-40B4-BE49-F238E27FC236}">
                <a16:creationId xmlns:a16="http://schemas.microsoft.com/office/drawing/2014/main" id="{5B75BE3C-366B-4A0C-A6A5-63A40B6E106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10462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966184"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dirty="0">
                <a:solidFill>
                  <a:srgbClr val="000000"/>
                </a:solidFill>
                <a:latin typeface="Sparkasse Rg" pitchFamily="34" charset="0"/>
              </a:rPr>
              <a:t>Aktive Geldschöpfung</a:t>
            </a:r>
          </a:p>
        </p:txBody>
      </p:sp>
      <p:sp>
        <p:nvSpPr>
          <p:cNvPr id="4" name="Textfeld 3"/>
          <p:cNvSpPr txBox="1"/>
          <p:nvPr/>
        </p:nvSpPr>
        <p:spPr>
          <a:xfrm>
            <a:off x="631469" y="1077732"/>
            <a:ext cx="8883125" cy="5094890"/>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Geschäftsbank 1 hat Einlagen in Höhe von 1 </a:t>
            </a:r>
            <a:r>
              <a:rPr lang="de-DE" sz="2177" dirty="0" err="1">
                <a:solidFill>
                  <a:srgbClr val="000000"/>
                </a:solidFill>
              </a:rPr>
              <a:t>Mio</a:t>
            </a:r>
            <a:r>
              <a:rPr lang="de-DE" sz="2177" dirty="0">
                <a:solidFill>
                  <a:srgbClr val="000000"/>
                </a:solidFill>
              </a:rPr>
              <a:t> Euro. Sie hat </a:t>
            </a:r>
          </a:p>
          <a:p>
            <a:r>
              <a:rPr lang="de-DE" sz="2177" dirty="0">
                <a:solidFill>
                  <a:srgbClr val="000000"/>
                </a:solidFill>
              </a:rPr>
              <a:t>einen Reservesatz von 10% und gibt den Rest an Geschäftsbank 2</a:t>
            </a:r>
          </a:p>
          <a:p>
            <a:r>
              <a:rPr lang="de-DE" sz="2177" dirty="0">
                <a:solidFill>
                  <a:srgbClr val="000000"/>
                </a:solidFill>
              </a:rPr>
              <a:t>weiter.</a:t>
            </a:r>
          </a:p>
          <a:p>
            <a:endParaRPr lang="de-DE" sz="2177" dirty="0">
              <a:solidFill>
                <a:srgbClr val="000000"/>
              </a:solidFill>
            </a:endParaRPr>
          </a:p>
          <a:p>
            <a:r>
              <a:rPr lang="de-DE" sz="2177" dirty="0">
                <a:solidFill>
                  <a:srgbClr val="000000"/>
                </a:solidFill>
              </a:rPr>
              <a:t>1. 	Wie viel Einlagen erhält Geschäftsbank 2?</a:t>
            </a:r>
          </a:p>
          <a:p>
            <a:endParaRPr lang="de-DE" sz="2177" dirty="0">
              <a:solidFill>
                <a:srgbClr val="000000"/>
              </a:solidFill>
            </a:endParaRPr>
          </a:p>
          <a:p>
            <a:r>
              <a:rPr lang="de-DE" sz="2177" dirty="0">
                <a:solidFill>
                  <a:srgbClr val="000000"/>
                </a:solidFill>
              </a:rPr>
              <a:t>Geschäftsbank 2 hat ebenfalls einen Reservesatz von 10% und gibt den</a:t>
            </a:r>
          </a:p>
          <a:p>
            <a:r>
              <a:rPr lang="de-DE" sz="2177" dirty="0">
                <a:solidFill>
                  <a:srgbClr val="000000"/>
                </a:solidFill>
              </a:rPr>
              <a:t>Rest an Geschäftsbank 3 weiter, die wiederum einen Reservesatz von</a:t>
            </a:r>
          </a:p>
          <a:p>
            <a:r>
              <a:rPr lang="de-DE" sz="2177" dirty="0">
                <a:solidFill>
                  <a:srgbClr val="000000"/>
                </a:solidFill>
              </a:rPr>
              <a:t>10% hat. </a:t>
            </a:r>
          </a:p>
          <a:p>
            <a:endParaRPr lang="de-DE" sz="2177" dirty="0">
              <a:solidFill>
                <a:srgbClr val="000000"/>
              </a:solidFill>
            </a:endParaRPr>
          </a:p>
          <a:p>
            <a:r>
              <a:rPr lang="de-DE" sz="2177" dirty="0">
                <a:solidFill>
                  <a:srgbClr val="000000"/>
                </a:solidFill>
              </a:rPr>
              <a:t>2. 	Wie viel neue Einlagen entstehen, wenn dieser Prozess immer</a:t>
            </a:r>
          </a:p>
          <a:p>
            <a:r>
              <a:rPr lang="de-DE" sz="2177" dirty="0">
                <a:solidFill>
                  <a:srgbClr val="000000"/>
                </a:solidFill>
              </a:rPr>
              <a:t>	weiter fortgeführt wird?</a:t>
            </a:r>
          </a:p>
        </p:txBody>
      </p:sp>
      <p:sp>
        <p:nvSpPr>
          <p:cNvPr id="5" name="Rechteck 4">
            <a:extLst>
              <a:ext uri="{FF2B5EF4-FFF2-40B4-BE49-F238E27FC236}">
                <a16:creationId xmlns:a16="http://schemas.microsoft.com/office/drawing/2014/main" id="{6D291A48-4B1B-4FB8-99A3-43FBAFF5C4C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116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966184"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dirty="0">
                <a:solidFill>
                  <a:srgbClr val="000000"/>
                </a:solidFill>
                <a:latin typeface="Sparkasse Rg" pitchFamily="34" charset="0"/>
              </a:rPr>
              <a:t>Aktive Geldschöpfung</a:t>
            </a:r>
          </a:p>
        </p:txBody>
      </p:sp>
      <p:sp>
        <p:nvSpPr>
          <p:cNvPr id="16" name="Rechteck 15">
            <a:extLst>
              <a:ext uri="{FF2B5EF4-FFF2-40B4-BE49-F238E27FC236}">
                <a16:creationId xmlns:a16="http://schemas.microsoft.com/office/drawing/2014/main" id="{57A547F9-49F3-4C91-8D6D-92896EC602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4184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3160" y="97458"/>
            <a:ext cx="5254485" cy="764040"/>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a:solidFill>
                  <a:srgbClr val="000000"/>
                </a:solidFill>
                <a:latin typeface="Sparkasse Rg" pitchFamily="34" charset="0"/>
              </a:rPr>
              <a:t>Aktive Geldschöpfung durch die</a:t>
            </a:r>
          </a:p>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err="1">
                <a:solidFill>
                  <a:srgbClr val="000000"/>
                </a:solidFill>
                <a:latin typeface="Sparkasse Rg" pitchFamily="34" charset="0"/>
              </a:rPr>
              <a:t>Geschäftbanken</a:t>
            </a:r>
            <a:r>
              <a:rPr lang="de-DE" sz="2177" b="1" dirty="0">
                <a:solidFill>
                  <a:srgbClr val="000000"/>
                </a:solidFill>
                <a:latin typeface="Sparkasse Rg" pitchFamily="34" charset="0"/>
              </a:rPr>
              <a:t> (Geldmengenmultiplikator)</a:t>
            </a:r>
          </a:p>
        </p:txBody>
      </p:sp>
      <p:sp>
        <p:nvSpPr>
          <p:cNvPr id="4" name="Textfeld 3"/>
          <p:cNvSpPr txBox="1"/>
          <p:nvPr/>
        </p:nvSpPr>
        <p:spPr>
          <a:xfrm>
            <a:off x="901594" y="956351"/>
            <a:ext cx="8883125" cy="5094890"/>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Geschäftsbank 1 (GB 1) hält Depositen D und hat einen Reservesatz r</a:t>
            </a:r>
          </a:p>
          <a:p>
            <a:endParaRPr lang="de-DE" sz="2177" dirty="0">
              <a:solidFill>
                <a:srgbClr val="000000"/>
              </a:solidFill>
            </a:endParaRPr>
          </a:p>
          <a:p>
            <a:r>
              <a:rPr lang="de-DE" sz="2177" dirty="0">
                <a:solidFill>
                  <a:srgbClr val="000000"/>
                </a:solidFill>
              </a:rPr>
              <a:t>→	GB 1 behält den Anteil r zurück, und vergibt </a:t>
            </a:r>
          </a:p>
          <a:p>
            <a:r>
              <a:rPr lang="de-DE" sz="2177" dirty="0">
                <a:solidFill>
                  <a:srgbClr val="000000"/>
                </a:solidFill>
              </a:rPr>
              <a:t>		(1-r)D an neuen Krediten an GB 2</a:t>
            </a:r>
          </a:p>
          <a:p>
            <a:endParaRPr lang="de-DE" sz="2177" dirty="0">
              <a:solidFill>
                <a:srgbClr val="000000"/>
              </a:solidFill>
            </a:endParaRPr>
          </a:p>
          <a:p>
            <a:r>
              <a:rPr lang="de-DE" sz="2177" dirty="0">
                <a:solidFill>
                  <a:srgbClr val="000000"/>
                </a:solidFill>
              </a:rPr>
              <a:t>→	GB 2 mit Reservesatz r erhält (1-r)D an Einlagen und vergibt </a:t>
            </a:r>
          </a:p>
          <a:p>
            <a:r>
              <a:rPr lang="de-DE" sz="2177" dirty="0">
                <a:solidFill>
                  <a:srgbClr val="000000"/>
                </a:solidFill>
              </a:rPr>
              <a:t>		(1-r)(1-r)D an neuen Krediten	.</a:t>
            </a:r>
          </a:p>
          <a:p>
            <a:r>
              <a:rPr lang="de-DE" sz="2177" dirty="0">
                <a:solidFill>
                  <a:srgbClr val="000000"/>
                </a:solidFill>
              </a:rPr>
              <a:t>									.</a:t>
            </a:r>
          </a:p>
          <a:p>
            <a:r>
              <a:rPr lang="de-DE" sz="2177" dirty="0">
                <a:solidFill>
                  <a:srgbClr val="000000"/>
                </a:solidFill>
              </a:rPr>
              <a:t>									.</a:t>
            </a:r>
          </a:p>
          <a:p>
            <a:r>
              <a:rPr lang="de-DE" sz="2177" dirty="0">
                <a:solidFill>
                  <a:srgbClr val="000000"/>
                </a:solidFill>
              </a:rPr>
              <a:t>→	Gesamte Kreditvergabe:</a:t>
            </a:r>
          </a:p>
          <a:p>
            <a:endParaRPr lang="de-DE" sz="2177" dirty="0">
              <a:solidFill>
                <a:srgbClr val="000000"/>
              </a:solidFill>
            </a:endParaRPr>
          </a:p>
          <a:p>
            <a:r>
              <a:rPr lang="de-DE" sz="2177" dirty="0">
                <a:solidFill>
                  <a:srgbClr val="000000"/>
                </a:solidFill>
              </a:rPr>
              <a:t>				[(1-r)+(1-r)</a:t>
            </a:r>
            <a:r>
              <a:rPr lang="de-DE" sz="2177" baseline="30000" dirty="0">
                <a:solidFill>
                  <a:srgbClr val="000000"/>
                </a:solidFill>
              </a:rPr>
              <a:t>2</a:t>
            </a:r>
            <a:r>
              <a:rPr lang="de-DE" sz="2177" dirty="0">
                <a:solidFill>
                  <a:srgbClr val="000000"/>
                </a:solidFill>
              </a:rPr>
              <a:t>+(1-r)</a:t>
            </a:r>
            <a:r>
              <a:rPr lang="de-DE" sz="2177" baseline="30000" dirty="0">
                <a:solidFill>
                  <a:srgbClr val="000000"/>
                </a:solidFill>
              </a:rPr>
              <a:t>3</a:t>
            </a:r>
            <a:r>
              <a:rPr lang="de-DE" sz="2177" dirty="0">
                <a:solidFill>
                  <a:srgbClr val="000000"/>
                </a:solidFill>
              </a:rPr>
              <a:t>+….]D=D/r</a:t>
            </a:r>
          </a:p>
          <a:p>
            <a:endParaRPr lang="de-DE" sz="2177" dirty="0">
              <a:solidFill>
                <a:srgbClr val="000000"/>
              </a:solidFill>
            </a:endParaRPr>
          </a:p>
          <a:p>
            <a:r>
              <a:rPr lang="de-DE" sz="2177" dirty="0">
                <a:solidFill>
                  <a:srgbClr val="000000"/>
                </a:solidFill>
              </a:rPr>
              <a:t>→	1/r bezeichnet man als Geldmengenmultiplikator</a:t>
            </a:r>
          </a:p>
        </p:txBody>
      </p:sp>
      <p:sp>
        <p:nvSpPr>
          <p:cNvPr id="6" name="Rechteck 5">
            <a:extLst>
              <a:ext uri="{FF2B5EF4-FFF2-40B4-BE49-F238E27FC236}">
                <a16:creationId xmlns:a16="http://schemas.microsoft.com/office/drawing/2014/main" id="{E4260B0A-0C60-41EA-AFB0-954C4B0497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05677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5574637" cy="423242"/>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a:solidFill>
                  <a:srgbClr val="000000"/>
                </a:solidFill>
                <a:latin typeface="Sparkasse Rg" pitchFamily="34" charset="0"/>
              </a:rPr>
              <a:t>Passive Geldschöpfung durch Geschäftsbanken</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r>
              <a:rPr lang="de-DE" sz="2540" dirty="0">
                <a:solidFill>
                  <a:srgbClr val="000000"/>
                </a:solidFill>
              </a:rPr>
              <a:t>Kunden schichten ihre längerfristigen Einlagen bei ihrer Geschäftsbank in Sichteinlagen um</a:t>
            </a:r>
          </a:p>
          <a:p>
            <a:endParaRPr lang="de-DE" sz="2540" dirty="0">
              <a:solidFill>
                <a:srgbClr val="000000"/>
              </a:solidFill>
            </a:endParaRPr>
          </a:p>
          <a:p>
            <a:r>
              <a:rPr lang="de-DE" sz="2540" dirty="0">
                <a:solidFill>
                  <a:srgbClr val="000000"/>
                </a:solidFill>
                <a:cs typeface="Times New Roman" pitchFamily="18" charset="0"/>
              </a:rPr>
              <a:t>→	im Volumen ändern sich die Einlagen der Kunden bei der 	Geschäftsbank zwar nicht, aber die neu entstandenen 	Sichteinlagen werden jetzt der Geldmenge zugeordnet, 	während die längerfristigen Einlagen nicht als Geld 	bezeichnet werden, da sie nicht als Zahlungsmittel dienen. </a:t>
            </a:r>
          </a:p>
        </p:txBody>
      </p:sp>
      <p:sp>
        <p:nvSpPr>
          <p:cNvPr id="5" name="Rechteck 4">
            <a:extLst>
              <a:ext uri="{FF2B5EF4-FFF2-40B4-BE49-F238E27FC236}">
                <a16:creationId xmlns:a16="http://schemas.microsoft.com/office/drawing/2014/main" id="{AE540287-D6C6-4B43-89DF-5A01B814AC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826729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140838" y="137903"/>
            <a:ext cx="5706404" cy="593674"/>
          </a:xfrm>
          <a:prstGeom prst="rect">
            <a:avLst/>
          </a:prstGeom>
          <a:noFill/>
          <a:ln>
            <a:noFill/>
          </a:ln>
        </p:spPr>
        <p:txBody>
          <a:bodyPr vert="horz" wrap="none" lIns="81646" tIns="40823" rIns="81646" bIns="40823" anchorCtr="0" compatLnSpc="0">
            <a:spAutoFit/>
          </a:bodyPr>
          <a:lstStyle/>
          <a:p>
            <a:r>
              <a:rPr lang="de-DE" sz="3266" b="1" dirty="0"/>
              <a:t>Geldpolitische Strategie der EZB</a:t>
            </a:r>
            <a:endParaRPr lang="de-DE" sz="3266" dirty="0"/>
          </a:p>
        </p:txBody>
      </p:sp>
      <p:sp>
        <p:nvSpPr>
          <p:cNvPr id="4" name="Textfeld 3"/>
          <p:cNvSpPr txBox="1"/>
          <p:nvPr/>
        </p:nvSpPr>
        <p:spPr>
          <a:xfrm>
            <a:off x="721375" y="900527"/>
            <a:ext cx="10649531" cy="2408732"/>
          </a:xfrm>
          <a:prstGeom prst="rect">
            <a:avLst/>
          </a:prstGeom>
          <a:noFill/>
          <a:ln>
            <a:noFill/>
          </a:ln>
        </p:spPr>
        <p:txBody>
          <a:bodyPr vert="horz" wrap="square" lIns="81646" tIns="40823" rIns="81646" bIns="40823" anchorCtr="0" compatLnSpc="0">
            <a:noAutofit/>
          </a:bodyPr>
          <a:lstStyle/>
          <a:p>
            <a:r>
              <a:rPr lang="de-DE" sz="2540" dirty="0"/>
              <a:t>Das vorrangige Ziel der EZB ist laut Statuten die Preisstabilität</a:t>
            </a:r>
          </a:p>
          <a:p>
            <a:endParaRPr lang="de-DE" sz="2540" dirty="0"/>
          </a:p>
          <a:p>
            <a:r>
              <a:rPr lang="de-DE" sz="2540" dirty="0">
                <a:solidFill>
                  <a:srgbClr val="000000"/>
                </a:solidFill>
              </a:rPr>
              <a:t>Der EZB-Rat sieht Preisstabilität bei einem Anstieg des Harmonisierten Verbraucherpreisindex (HVPI) gegenüber dem Vorjahr bei nahe aber unter 2%.</a:t>
            </a:r>
          </a:p>
          <a:p>
            <a:r>
              <a:rPr lang="de-DE" sz="2540" dirty="0">
                <a:solidFill>
                  <a:srgbClr val="000000"/>
                </a:solidFill>
              </a:rPr>
              <a:t>Ziel ist es, dieses Niveau mittelfristig zu erreichen.</a:t>
            </a:r>
          </a:p>
          <a:p>
            <a:endParaRPr lang="de-DE" sz="2540" dirty="0"/>
          </a:p>
        </p:txBody>
      </p:sp>
      <p:sp>
        <p:nvSpPr>
          <p:cNvPr id="9" name="Rechteck 8">
            <a:extLst>
              <a:ext uri="{FF2B5EF4-FFF2-40B4-BE49-F238E27FC236}">
                <a16:creationId xmlns:a16="http://schemas.microsoft.com/office/drawing/2014/main" id="{FE1059A1-F4A5-4B91-8372-147FAA2651F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56220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9618" y="0"/>
            <a:ext cx="6869351" cy="593674"/>
          </a:xfrm>
          <a:prstGeom prst="rect">
            <a:avLst/>
          </a:prstGeom>
          <a:noFill/>
          <a:ln>
            <a:noFill/>
          </a:ln>
        </p:spPr>
        <p:txBody>
          <a:bodyPr vert="horz" wrap="none" lIns="81646" tIns="40823" rIns="81646" bIns="40823" anchorCtr="0" compatLnSpc="0">
            <a:spAutoFit/>
          </a:bodyPr>
          <a:lstStyle/>
          <a:p>
            <a:r>
              <a:rPr lang="de-DE" sz="3266" b="1" dirty="0"/>
              <a:t>Klassische geldpolitische Instrumente I</a:t>
            </a:r>
            <a:endParaRPr lang="de-DE" sz="3266" dirty="0"/>
          </a:p>
        </p:txBody>
      </p:sp>
      <p:sp>
        <p:nvSpPr>
          <p:cNvPr id="4" name="Textfeld 3"/>
          <p:cNvSpPr txBox="1"/>
          <p:nvPr/>
        </p:nvSpPr>
        <p:spPr>
          <a:xfrm>
            <a:off x="0" y="470631"/>
            <a:ext cx="12192000" cy="3267834"/>
          </a:xfrm>
          <a:prstGeom prst="rect">
            <a:avLst/>
          </a:prstGeom>
          <a:noFill/>
          <a:ln>
            <a:noFill/>
          </a:ln>
        </p:spPr>
        <p:txBody>
          <a:bodyPr vert="horz" wrap="square" lIns="81646" tIns="40823" rIns="81646" bIns="40823" anchorCtr="0" compatLnSpc="0">
            <a:noAutofit/>
          </a:bodyPr>
          <a:lstStyle/>
          <a:p>
            <a:r>
              <a:rPr lang="de-DE" sz="2400" u="sng" dirty="0"/>
              <a:t>Offenmarktgeschäfte:</a:t>
            </a:r>
          </a:p>
          <a:p>
            <a:endParaRPr lang="de-DE" sz="2177" dirty="0"/>
          </a:p>
          <a:p>
            <a:pPr marL="414772" indent="-414772">
              <a:buFont typeface="Arial" panose="020B0604020202020204" pitchFamily="34" charset="0"/>
              <a:buChar char="•"/>
            </a:pPr>
            <a:r>
              <a:rPr lang="de-DE" sz="2177" b="1" u="sng" dirty="0"/>
              <a:t>Hauptrefinanzierungsgeschäfte:</a:t>
            </a:r>
            <a:r>
              <a:rPr lang="de-DE" sz="2177" dirty="0"/>
              <a:t> 	Angebot wöchentlich zu dem Zinssatz (</a:t>
            </a:r>
            <a:r>
              <a:rPr lang="de-DE" sz="2177" b="1" dirty="0"/>
              <a:t>Leitzins</a:t>
            </a:r>
            <a:r>
              <a:rPr lang="de-DE" sz="2177" dirty="0"/>
              <a:t>), zu dem sich 						Banken eine Woche lang Geld bei der EZB leihen können. Für die 						bereitgestellte Liquidität müssen sie Sicherheiten hinterlegen.</a:t>
            </a:r>
          </a:p>
          <a:p>
            <a:pPr marL="414772" indent="-414772">
              <a:buFont typeface="Arial" panose="020B0604020202020204" pitchFamily="34" charset="0"/>
              <a:buChar char="•"/>
            </a:pPr>
            <a:endParaRPr lang="de-DE" sz="2177" dirty="0"/>
          </a:p>
          <a:p>
            <a:pPr marL="414772" indent="-414772">
              <a:buFont typeface="Arial" panose="020B0604020202020204" pitchFamily="34" charset="0"/>
              <a:buChar char="•"/>
            </a:pPr>
            <a:endParaRPr lang="de-DE" sz="2177" u="sng" dirty="0"/>
          </a:p>
          <a:p>
            <a:pPr marL="414772" indent="-414772">
              <a:buFont typeface="Arial" panose="020B0604020202020204" pitchFamily="34" charset="0"/>
              <a:buChar char="•"/>
            </a:pPr>
            <a:endParaRPr lang="de-DE" sz="2177" u="sng" dirty="0"/>
          </a:p>
          <a:p>
            <a:pPr marL="414772" indent="-414772">
              <a:buFont typeface="Arial" panose="020B0604020202020204" pitchFamily="34" charset="0"/>
              <a:buChar char="•"/>
            </a:pPr>
            <a:endParaRPr lang="de-DE" sz="2177" u="sng" dirty="0"/>
          </a:p>
          <a:p>
            <a:pPr marL="414772" indent="-414772">
              <a:buFont typeface="Arial" panose="020B0604020202020204" pitchFamily="34" charset="0"/>
              <a:buChar char="•"/>
            </a:pPr>
            <a:endParaRPr lang="de-DE" sz="2177" u="sng" dirty="0"/>
          </a:p>
          <a:p>
            <a:endParaRPr lang="de-DE" sz="2177" dirty="0"/>
          </a:p>
        </p:txBody>
      </p:sp>
      <p:sp>
        <p:nvSpPr>
          <p:cNvPr id="8" name="Rechteck 7">
            <a:extLst>
              <a:ext uri="{FF2B5EF4-FFF2-40B4-BE49-F238E27FC236}">
                <a16:creationId xmlns:a16="http://schemas.microsoft.com/office/drawing/2014/main" id="{A196F91D-C5B8-4A6E-A3C1-D1DD4AEF285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CFEA7E5-1E8E-4291-ACED-550D5DA1FAB6}"/>
              </a:ext>
            </a:extLst>
          </p:cNvPr>
          <p:cNvSpPr txBox="1"/>
          <p:nvPr/>
        </p:nvSpPr>
        <p:spPr>
          <a:xfrm>
            <a:off x="197663" y="3679219"/>
            <a:ext cx="6154152" cy="1754326"/>
          </a:xfrm>
          <a:prstGeom prst="rect">
            <a:avLst/>
          </a:prstGeom>
          <a:noFill/>
        </p:spPr>
        <p:txBody>
          <a:bodyPr wrap="square">
            <a:spAutoFit/>
          </a:bodyPr>
          <a:lstStyle/>
          <a:p>
            <a:pPr marL="414772" indent="-414772">
              <a:buFont typeface="Arial" panose="020B0604020202020204" pitchFamily="34" charset="0"/>
              <a:buChar char="•"/>
            </a:pPr>
            <a:r>
              <a:rPr lang="de-DE" sz="1800" b="1" u="sng" dirty="0"/>
              <a:t>Längerfristige Refinanzierungsgeschäfte</a:t>
            </a:r>
            <a:r>
              <a:rPr lang="de-DE" sz="1800" u="sng" dirty="0"/>
              <a:t>:</a:t>
            </a:r>
            <a:r>
              <a:rPr lang="de-DE" sz="1800" dirty="0"/>
              <a:t> Angebot monatlich mit einer Laufzeit von drei Monaten </a:t>
            </a:r>
            <a:endParaRPr lang="de-DE" sz="1800" u="sng" dirty="0"/>
          </a:p>
          <a:p>
            <a:pPr marL="414772" indent="-414772">
              <a:buFont typeface="Arial" panose="020B0604020202020204" pitchFamily="34" charset="0"/>
              <a:buChar char="•"/>
            </a:pPr>
            <a:r>
              <a:rPr lang="de-DE" b="1" u="sng" dirty="0"/>
              <a:t>Feinsteuerungsoperationen: </a:t>
            </a:r>
            <a:r>
              <a:rPr lang="de-DE" sz="1800" dirty="0"/>
              <a:t>Angebot je nach geldpolitischer Lage mit angepasster Laufzeit</a:t>
            </a:r>
            <a:endParaRPr lang="de-DE" sz="1800" u="sng" dirty="0"/>
          </a:p>
          <a:p>
            <a:pPr marL="414772" indent="-414772">
              <a:buFont typeface="Arial" panose="020B0604020202020204" pitchFamily="34" charset="0"/>
              <a:buChar char="•"/>
            </a:pPr>
            <a:r>
              <a:rPr lang="de-DE" b="1" u="sng" dirty="0"/>
              <a:t>Strukturelle Operationen</a:t>
            </a:r>
            <a:r>
              <a:rPr lang="de-DE" sz="1800" u="sng" dirty="0"/>
              <a:t>:</a:t>
            </a:r>
            <a:r>
              <a:rPr lang="de-DE" sz="1800" dirty="0"/>
              <a:t> Angebot je nach geldpolitischer Lage mit angepasster Laufzeit</a:t>
            </a:r>
          </a:p>
        </p:txBody>
      </p:sp>
    </p:spTree>
    <p:extLst>
      <p:ext uri="{BB962C8B-B14F-4D97-AF65-F5344CB8AC3E}">
        <p14:creationId xmlns:p14="http://schemas.microsoft.com/office/powerpoint/2010/main" val="30207748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9618" y="0"/>
            <a:ext cx="6980983" cy="593674"/>
          </a:xfrm>
          <a:prstGeom prst="rect">
            <a:avLst/>
          </a:prstGeom>
          <a:noFill/>
          <a:ln>
            <a:noFill/>
          </a:ln>
        </p:spPr>
        <p:txBody>
          <a:bodyPr vert="horz" wrap="none" lIns="81646" tIns="40823" rIns="81646" bIns="40823" anchorCtr="0" compatLnSpc="0">
            <a:spAutoFit/>
          </a:bodyPr>
          <a:lstStyle/>
          <a:p>
            <a:r>
              <a:rPr lang="de-DE" sz="3266" b="1" dirty="0"/>
              <a:t>Klassische geldpolitische Instrumente II</a:t>
            </a:r>
            <a:endParaRPr lang="de-DE" sz="3266" dirty="0"/>
          </a:p>
        </p:txBody>
      </p:sp>
      <p:sp>
        <p:nvSpPr>
          <p:cNvPr id="4" name="Textfeld 3"/>
          <p:cNvSpPr txBox="1"/>
          <p:nvPr/>
        </p:nvSpPr>
        <p:spPr>
          <a:xfrm>
            <a:off x="18565" y="593674"/>
            <a:ext cx="12192000" cy="4172711"/>
          </a:xfrm>
          <a:prstGeom prst="rect">
            <a:avLst/>
          </a:prstGeom>
          <a:noFill/>
          <a:ln>
            <a:noFill/>
          </a:ln>
        </p:spPr>
        <p:txBody>
          <a:bodyPr vert="horz" wrap="square" lIns="81646" tIns="40823" rIns="81646" bIns="40823" anchorCtr="0" compatLnSpc="0">
            <a:noAutofit/>
          </a:bodyPr>
          <a:lstStyle/>
          <a:p>
            <a:r>
              <a:rPr lang="de-DE" b="1" u="sng" dirty="0"/>
              <a:t>Ständige Fazilitäten:</a:t>
            </a:r>
            <a:endParaRPr lang="de-DE" dirty="0"/>
          </a:p>
          <a:p>
            <a:pPr marL="311079" indent="-311079">
              <a:buFont typeface="Arial" panose="020B0604020202020204" pitchFamily="34" charset="0"/>
              <a:buChar char="•"/>
            </a:pPr>
            <a:r>
              <a:rPr lang="de-DE" b="1" dirty="0"/>
              <a:t>Einlagenfazilität</a:t>
            </a:r>
            <a:r>
              <a:rPr lang="de-DE" dirty="0"/>
              <a:t>: 	Er gibt die Höhe der Zinsen vor, die Banken erhalten, wenn sie bis zum nächsten 					Geschäftstag Geld bei der Zentralbank anlegen.</a:t>
            </a:r>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r>
              <a:rPr lang="de-DE" b="1" dirty="0"/>
              <a:t>Spitzenrefinanzierungsfazilität</a:t>
            </a:r>
            <a:r>
              <a:rPr lang="de-DE" dirty="0"/>
              <a:t>: Der Zinssatz für die Spitzenrefinanzierungsfazilität ist jener Zinssatz, zu dem sich Banken bis zum nächsten Geschäftstag Geld bei der EZB leihen können. Für die bereitgestellte Liquidität müssen sie Sicherheiten hinterlegen, beispielsweise Wertpapiere</a:t>
            </a:r>
          </a:p>
          <a:p>
            <a:endParaRPr lang="de-DE" dirty="0"/>
          </a:p>
          <a:p>
            <a:endParaRPr lang="de-DE" dirty="0"/>
          </a:p>
          <a:p>
            <a:endParaRPr lang="de-DE" dirty="0"/>
          </a:p>
        </p:txBody>
      </p:sp>
      <p:sp>
        <p:nvSpPr>
          <p:cNvPr id="9" name="Rechteck 8">
            <a:extLst>
              <a:ext uri="{FF2B5EF4-FFF2-40B4-BE49-F238E27FC236}">
                <a16:creationId xmlns:a16="http://schemas.microsoft.com/office/drawing/2014/main" id="{235AFBF2-B986-4231-98C0-E701B369756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3453B4FF-B770-45C6-A6CA-B5C7968B04DC}"/>
              </a:ext>
            </a:extLst>
          </p:cNvPr>
          <p:cNvSpPr txBox="1"/>
          <p:nvPr/>
        </p:nvSpPr>
        <p:spPr>
          <a:xfrm>
            <a:off x="250274" y="4736866"/>
            <a:ext cx="8265159" cy="1477328"/>
          </a:xfrm>
          <a:prstGeom prst="rect">
            <a:avLst/>
          </a:prstGeom>
          <a:noFill/>
        </p:spPr>
        <p:txBody>
          <a:bodyPr wrap="square">
            <a:spAutoFit/>
          </a:bodyPr>
          <a:lstStyle/>
          <a:p>
            <a:r>
              <a:rPr lang="de-DE" b="1" u="sng" dirty="0"/>
              <a:t>Mindestreserve:</a:t>
            </a:r>
            <a:r>
              <a:rPr lang="de-DE" b="1" dirty="0"/>
              <a:t>	</a:t>
            </a:r>
            <a:r>
              <a:rPr lang="de-DE" dirty="0"/>
              <a:t>Die Banken im Eurogebiet sind verpflichtet, Mittel in Höhe des Mindestreservesatzes (bezogen in erster Linie auf die Höhe der Kundeeinlagen) als Einlagen auf einem Konto bei ihrer jeweiligen nationalen Zentralbank zu halten. Die Mindestreservepflicht einer Bank wird für jeweils sechs Wochen festgelegt, innerhalb derer die Banken die Mindestreserve im Durchschnitt halten müssen</a:t>
            </a:r>
          </a:p>
        </p:txBody>
      </p:sp>
    </p:spTree>
    <p:extLst>
      <p:ext uri="{BB962C8B-B14F-4D97-AF65-F5344CB8AC3E}">
        <p14:creationId xmlns:p14="http://schemas.microsoft.com/office/powerpoint/2010/main" val="38317221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813262" y="-45133"/>
            <a:ext cx="1892503"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Geldpolitik</a:t>
            </a:r>
          </a:p>
        </p:txBody>
      </p:sp>
      <p:sp>
        <p:nvSpPr>
          <p:cNvPr id="5" name="Text Box 2">
            <a:extLst>
              <a:ext uri="{FF2B5EF4-FFF2-40B4-BE49-F238E27FC236}">
                <a16:creationId xmlns:a16="http://schemas.microsoft.com/office/drawing/2014/main" id="{7695E815-8449-4C77-AC70-4E1E1EF46910}"/>
              </a:ext>
            </a:extLst>
          </p:cNvPr>
          <p:cNvSpPr txBox="1">
            <a:spLocks noChangeArrowheads="1"/>
          </p:cNvSpPr>
          <p:nvPr/>
        </p:nvSpPr>
        <p:spPr bwMode="auto">
          <a:xfrm>
            <a:off x="-1" y="345400"/>
            <a:ext cx="12192001" cy="5178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Font typeface="Arial" panose="020B0604020202020204" pitchFamily="34" charset="0"/>
              <a:buChar char="•"/>
            </a:pPr>
            <a:r>
              <a:rPr lang="de-DE" dirty="0">
                <a:solidFill>
                  <a:schemeClr val="tx1"/>
                </a:solidFill>
              </a:rPr>
              <a:t>Moderne Zentralbanken versuchen vornehmlich über ihre Zinspolitik Einfluss auf die wirtschaftliche Entwicklung zu nehmen. Sie sind allerdings zu keiner Globalsteuerung der Zinsen in der Lage, sondern können direkt nur die kurzfristigen Zinsen am Geldmarkt beeinflussen. In Europa auf den EONIA (Euro </a:t>
            </a:r>
            <a:r>
              <a:rPr lang="de-DE" dirty="0" err="1">
                <a:solidFill>
                  <a:schemeClr val="tx1"/>
                </a:solidFill>
              </a:rPr>
              <a:t>OverNight</a:t>
            </a:r>
            <a:r>
              <a:rPr lang="de-DE" dirty="0">
                <a:solidFill>
                  <a:schemeClr val="tx1"/>
                </a:solidFill>
              </a:rPr>
              <a:t> Index Average).</a:t>
            </a:r>
          </a:p>
          <a:p>
            <a:pPr marL="342900" indent="-342900" eaLnBrk="1" hangingPunct="1">
              <a:buFont typeface="Arial" panose="020B0604020202020204" pitchFamily="34" charset="0"/>
              <a:buChar char="•"/>
            </a:pPr>
            <a:endParaRPr lang="de-DE" dirty="0">
              <a:solidFill>
                <a:schemeClr val="tx1"/>
              </a:solidFill>
            </a:endParaRPr>
          </a:p>
          <a:p>
            <a:pPr marL="800100" lvl="1" indent="-342900" eaLnBrk="1" hangingPunct="1">
              <a:buFont typeface="Wingdings" panose="05000000000000000000" pitchFamily="2" charset="2"/>
              <a:buChar char="Ø"/>
            </a:pPr>
            <a:r>
              <a:rPr lang="de-DE" u="sng" dirty="0">
                <a:solidFill>
                  <a:schemeClr val="tx1"/>
                </a:solidFill>
              </a:rPr>
              <a:t>Wirkung einer Zinssenkung durch die Zentralbank:</a:t>
            </a:r>
          </a:p>
          <a:p>
            <a:pPr marL="1257300" lvl="2" indent="-342900" eaLnBrk="1" hangingPunct="1">
              <a:buFont typeface="Wingdings" panose="05000000000000000000" pitchFamily="2" charset="2"/>
              <a:buChar char="Ø"/>
            </a:pPr>
            <a:r>
              <a:rPr lang="de-DE" dirty="0">
                <a:solidFill>
                  <a:schemeClr val="tx1"/>
                </a:solidFill>
              </a:rPr>
              <a:t>Kurzfristiger Zins</a:t>
            </a:r>
            <a:r>
              <a:rPr lang="de-DE" dirty="0">
                <a:solidFill>
                  <a:schemeClr val="tx1"/>
                </a:solidFill>
                <a:cs typeface="Times New Roman" pitchFamily="18" charset="0"/>
              </a:rPr>
              <a:t>↓	→	Umschichtung der Anlagen in höher verzinsliche</a:t>
            </a:r>
          </a:p>
          <a:p>
            <a:pPr lvl="2" eaLnBrk="1" hangingPunct="1"/>
            <a:endParaRPr lang="de-DE" dirty="0">
              <a:solidFill>
                <a:schemeClr val="tx1"/>
              </a:solidFill>
              <a:cs typeface="Times New Roman" pitchFamily="18" charset="0"/>
            </a:endParaRPr>
          </a:p>
          <a:p>
            <a:pPr marL="1714500" lvl="3" indent="-342900" eaLnBrk="1" hangingPunct="1">
              <a:buFont typeface="Wingdings" panose="05000000000000000000" pitchFamily="2" charset="2"/>
              <a:buChar char="Ø"/>
            </a:pPr>
            <a:r>
              <a:rPr lang="de-DE" dirty="0">
                <a:solidFill>
                  <a:schemeClr val="tx1"/>
                </a:solidFill>
                <a:cs typeface="Times New Roman" pitchFamily="18" charset="0"/>
              </a:rPr>
              <a:t>Länger laufende Anleihen</a:t>
            </a:r>
            <a:r>
              <a:rPr lang="de-DE" dirty="0">
                <a:solidFill>
                  <a:schemeClr val="tx1"/>
                </a:solidFill>
              </a:rPr>
              <a:t>	→	Angleichung der Zinssätze über die Laufzeiten</a:t>
            </a:r>
          </a:p>
          <a:p>
            <a:pPr eaLnBrk="1" hangingPunct="1"/>
            <a:endParaRPr lang="de-DE" dirty="0">
              <a:solidFill>
                <a:schemeClr val="tx1"/>
              </a:solidFill>
            </a:endParaRPr>
          </a:p>
          <a:p>
            <a:pPr marL="342900" indent="-342900" eaLnBrk="1" hangingPunct="1">
              <a:buFont typeface="Arial" panose="020B0604020202020204" pitchFamily="34" charset="0"/>
              <a:buChar char="•"/>
            </a:pPr>
            <a:r>
              <a:rPr lang="de-DE" dirty="0">
                <a:solidFill>
                  <a:schemeClr val="tx1"/>
                </a:solidFill>
              </a:rPr>
              <a:t>Im allgemeinen werden allerdings der längerfristige Zinsen und kurzfristige Zinsen auseinanderfallen. Diesen Zusammenhang nennt man </a:t>
            </a:r>
            <a:r>
              <a:rPr lang="de-DE" dirty="0" err="1">
                <a:solidFill>
                  <a:schemeClr val="tx1"/>
                </a:solidFill>
              </a:rPr>
              <a:t>Zinsstrukurkurve</a:t>
            </a:r>
            <a:r>
              <a:rPr lang="de-DE" dirty="0">
                <a:solidFill>
                  <a:schemeClr val="tx1"/>
                </a:solidFill>
              </a:rPr>
              <a:t> (engl. </a:t>
            </a:r>
            <a:r>
              <a:rPr lang="de-DE" dirty="0" err="1">
                <a:solidFill>
                  <a:schemeClr val="tx1"/>
                </a:solidFill>
              </a:rPr>
              <a:t>Yield</a:t>
            </a:r>
            <a:r>
              <a:rPr lang="de-DE" dirty="0">
                <a:solidFill>
                  <a:schemeClr val="tx1"/>
                </a:solidFill>
              </a:rPr>
              <a:t> </a:t>
            </a:r>
            <a:r>
              <a:rPr lang="de-DE" dirty="0" err="1">
                <a:solidFill>
                  <a:schemeClr val="tx1"/>
                </a:solidFill>
              </a:rPr>
              <a:t>cruve</a:t>
            </a:r>
            <a:r>
              <a:rPr lang="de-DE" dirty="0">
                <a:solidFill>
                  <a:schemeClr val="tx1"/>
                </a:solidFill>
              </a:rPr>
              <a:t>)</a:t>
            </a:r>
          </a:p>
        </p:txBody>
      </p:sp>
      <p:sp>
        <p:nvSpPr>
          <p:cNvPr id="8" name="Rechteck 7">
            <a:extLst>
              <a:ext uri="{FF2B5EF4-FFF2-40B4-BE49-F238E27FC236}">
                <a16:creationId xmlns:a16="http://schemas.microsoft.com/office/drawing/2014/main" id="{471C79C4-F88A-411B-94C3-F555C85A77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82333419"/>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8932928" cy="480053"/>
          </a:xfrm>
          <a:prstGeom prst="rect">
            <a:avLst/>
          </a:prstGeom>
          <a:noFill/>
          <a:ln>
            <a:noFill/>
          </a:ln>
        </p:spPr>
        <p:txBody>
          <a:bodyPr vert="horz" wrap="none" lIns="81646" tIns="40823" rIns="81646" bIns="40823" anchorCtr="0" compatLnSpc="0">
            <a:spAutoFit/>
          </a:bodyPr>
          <a:lstStyle/>
          <a:p>
            <a:r>
              <a:rPr lang="de-DE" sz="2540" b="1" dirty="0"/>
              <a:t>Klassische Wirkung von Geldpolitik auf Konsum und Investitionen</a:t>
            </a:r>
            <a:endParaRPr lang="de-DE" sz="2540" dirty="0"/>
          </a:p>
        </p:txBody>
      </p:sp>
      <p:sp>
        <p:nvSpPr>
          <p:cNvPr id="4" name="Textfeld 3"/>
          <p:cNvSpPr txBox="1"/>
          <p:nvPr/>
        </p:nvSpPr>
        <p:spPr>
          <a:xfrm>
            <a:off x="254562" y="717481"/>
            <a:ext cx="8354483" cy="5094890"/>
          </a:xfrm>
          <a:prstGeom prst="rect">
            <a:avLst/>
          </a:prstGeom>
          <a:noFill/>
          <a:ln>
            <a:noFill/>
          </a:ln>
        </p:spPr>
        <p:txBody>
          <a:bodyPr vert="horz" wrap="square" lIns="81646" tIns="40823" rIns="81646" bIns="40823" anchorCtr="0" compatLnSpc="0">
            <a:noAutofit/>
          </a:bodyPr>
          <a:lstStyle/>
          <a:p>
            <a:r>
              <a:rPr lang="de-DE" sz="1996" dirty="0"/>
              <a:t>Die Zentralbank nimmt über die Steuerung des Leitzinses starken</a:t>
            </a:r>
          </a:p>
          <a:p>
            <a:r>
              <a:rPr lang="de-DE" sz="1996" dirty="0"/>
              <a:t>Einfluss auf das allgemeine Zinsniveau der Volkswirtschaft:</a:t>
            </a:r>
          </a:p>
          <a:p>
            <a:endParaRPr lang="de-DE" sz="1996" dirty="0"/>
          </a:p>
          <a:p>
            <a:r>
              <a:rPr lang="de-DE" sz="1996" dirty="0"/>
              <a:t>Eine Zinssenkung führt tendenziell zu einer Ausweitung der Kreditnachfrage</a:t>
            </a:r>
          </a:p>
          <a:p>
            <a:endParaRPr lang="de-DE" sz="1996" dirty="0"/>
          </a:p>
          <a:p>
            <a:r>
              <a:rPr lang="de-DE" sz="1996" dirty="0"/>
              <a:t>→ dies zieht eine Ausweitung von Investitionen und Konsum nach sich</a:t>
            </a:r>
          </a:p>
          <a:p>
            <a:endParaRPr lang="de-DE" sz="1996" dirty="0"/>
          </a:p>
          <a:p>
            <a:r>
              <a:rPr lang="de-DE" sz="1996" dirty="0"/>
              <a:t>→ dies lässt wiederum die Produktionsauslastung steigen. </a:t>
            </a:r>
          </a:p>
          <a:p>
            <a:endParaRPr lang="de-DE" sz="1996" dirty="0"/>
          </a:p>
          <a:p>
            <a:r>
              <a:rPr lang="de-DE" sz="1996" dirty="0"/>
              <a:t>→ produzieren die Unternehmen allerdings an der Kapazitätsgrenze, </a:t>
            </a:r>
          </a:p>
          <a:p>
            <a:r>
              <a:rPr lang="de-DE" sz="1996" dirty="0"/>
              <a:t>     stagnieren bzw. sinken die erwarteten Gewinne</a:t>
            </a:r>
          </a:p>
          <a:p>
            <a:endParaRPr lang="de-DE" sz="1996" dirty="0"/>
          </a:p>
          <a:p>
            <a:r>
              <a:rPr lang="de-DE" sz="1996" dirty="0"/>
              <a:t>→ eine hohe Liquiditätszuführung führt nicht mehr zu weiteren </a:t>
            </a:r>
          </a:p>
          <a:p>
            <a:r>
              <a:rPr lang="de-DE" sz="1996" dirty="0"/>
              <a:t>     Investitionen</a:t>
            </a:r>
          </a:p>
          <a:p>
            <a:r>
              <a:rPr lang="de-DE" sz="1996" dirty="0"/>
              <a:t> </a:t>
            </a:r>
          </a:p>
          <a:p>
            <a:r>
              <a:rPr lang="de-DE" sz="1996" dirty="0"/>
              <a:t>→ letztlich löst die zusätzliche Geldmenge nur noch einen </a:t>
            </a:r>
          </a:p>
          <a:p>
            <a:r>
              <a:rPr lang="de-DE" sz="1996" dirty="0"/>
              <a:t>     Preisanstieg aus</a:t>
            </a:r>
          </a:p>
        </p:txBody>
      </p:sp>
      <p:sp>
        <p:nvSpPr>
          <p:cNvPr id="10" name="Rechteck 9">
            <a:extLst>
              <a:ext uri="{FF2B5EF4-FFF2-40B4-BE49-F238E27FC236}">
                <a16:creationId xmlns:a16="http://schemas.microsoft.com/office/drawing/2014/main" id="{EA51E145-7BEC-4532-BD76-9C6C22414FA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34140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573355" cy="593674"/>
          </a:xfrm>
          <a:prstGeom prst="rect">
            <a:avLst/>
          </a:prstGeom>
          <a:noFill/>
          <a:ln>
            <a:noFill/>
          </a:ln>
        </p:spPr>
        <p:txBody>
          <a:bodyPr vert="horz" wrap="none" lIns="81646" tIns="40823" rIns="81646" bIns="40823" anchorCtr="0" compatLnSpc="0">
            <a:spAutoFit/>
          </a:bodyPr>
          <a:lstStyle/>
          <a:p>
            <a:r>
              <a:rPr lang="de-DE" sz="3266" dirty="0"/>
              <a:t>Geldbegriff und Geldfunktionen</a:t>
            </a:r>
          </a:p>
        </p:txBody>
      </p:sp>
      <p:sp>
        <p:nvSpPr>
          <p:cNvPr id="4" name="Textfeld 3"/>
          <p:cNvSpPr txBox="1"/>
          <p:nvPr/>
        </p:nvSpPr>
        <p:spPr>
          <a:xfrm>
            <a:off x="2082575" y="1256142"/>
            <a:ext cx="8883125" cy="5094890"/>
          </a:xfrm>
          <a:prstGeom prst="rect">
            <a:avLst/>
          </a:prstGeom>
          <a:noFill/>
          <a:ln>
            <a:noFill/>
          </a:ln>
        </p:spPr>
        <p:txBody>
          <a:bodyPr vert="horz" wrap="square" lIns="81646" tIns="40823" rIns="81646" bIns="40823" anchorCtr="0" compatLnSpc="0">
            <a:noAutofit/>
          </a:bodyPr>
          <a:lstStyle/>
          <a:p>
            <a:r>
              <a:rPr lang="de-DE" sz="2540" dirty="0"/>
              <a:t>In der modernen Ökonomie wird als Geld bezeichnet, was </a:t>
            </a:r>
          </a:p>
          <a:p>
            <a:r>
              <a:rPr lang="de-DE" sz="2540" dirty="0"/>
              <a:t>Geldfunktionen erfüllt:</a:t>
            </a:r>
          </a:p>
          <a:p>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Tauschmittel und Zahlungsmittel</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Wertaufbewahrungsmittel</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Bewertungsmaßstab und Recheneinheit</a:t>
            </a:r>
          </a:p>
        </p:txBody>
      </p:sp>
      <p:sp>
        <p:nvSpPr>
          <p:cNvPr id="5" name="Rechteck 4">
            <a:extLst>
              <a:ext uri="{FF2B5EF4-FFF2-40B4-BE49-F238E27FC236}">
                <a16:creationId xmlns:a16="http://schemas.microsoft.com/office/drawing/2014/main" id="{29A014C4-957D-451C-9293-C0BB75ADE26C}"/>
              </a:ext>
            </a:extLst>
          </p:cNvPr>
          <p:cNvSpPr/>
          <p:nvPr/>
        </p:nvSpPr>
        <p:spPr>
          <a:xfrm>
            <a:off x="8689605" y="423720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F926ED60-129E-43F8-8F9D-7164586D88CA}"/>
              </a:ext>
            </a:extLst>
          </p:cNvPr>
          <p:cNvSpPr/>
          <p:nvPr/>
        </p:nvSpPr>
        <p:spPr>
          <a:xfrm>
            <a:off x="8689605" y="423720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459095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472554" y="215126"/>
            <a:ext cx="9613435" cy="593674"/>
          </a:xfrm>
          <a:prstGeom prst="rect">
            <a:avLst/>
          </a:prstGeom>
          <a:noFill/>
          <a:ln>
            <a:noFill/>
          </a:ln>
        </p:spPr>
        <p:txBody>
          <a:bodyPr vert="horz" wrap="none" lIns="81646" tIns="40823" rIns="81646" bIns="40823" anchorCtr="0" compatLnSpc="0">
            <a:spAutoFit/>
          </a:bodyPr>
          <a:lstStyle/>
          <a:p>
            <a:r>
              <a:rPr lang="de-DE" sz="3266" b="1" dirty="0"/>
              <a:t>Klassische Wirkung von Geldpolitik über Aktienmärkte</a:t>
            </a:r>
            <a:endParaRPr lang="de-DE" sz="3266" dirty="0"/>
          </a:p>
        </p:txBody>
      </p:sp>
      <p:sp>
        <p:nvSpPr>
          <p:cNvPr id="4" name="Textfeld 3"/>
          <p:cNvSpPr txBox="1"/>
          <p:nvPr/>
        </p:nvSpPr>
        <p:spPr>
          <a:xfrm>
            <a:off x="61729" y="1003087"/>
            <a:ext cx="8883125" cy="5094890"/>
          </a:xfrm>
          <a:prstGeom prst="rect">
            <a:avLst/>
          </a:prstGeom>
          <a:noFill/>
          <a:ln>
            <a:noFill/>
          </a:ln>
        </p:spPr>
        <p:txBody>
          <a:bodyPr vert="horz" wrap="square" lIns="81646" tIns="40823" rIns="81646" bIns="40823" anchorCtr="0" compatLnSpc="0">
            <a:noAutofit/>
          </a:bodyPr>
          <a:lstStyle/>
          <a:p>
            <a:r>
              <a:rPr lang="de-DE" sz="1996" dirty="0"/>
              <a:t>Senkt die Zentralbank den Leitzins</a:t>
            </a:r>
          </a:p>
          <a:p>
            <a:r>
              <a:rPr lang="de-DE" sz="1996" dirty="0"/>
              <a:t> </a:t>
            </a:r>
          </a:p>
          <a:p>
            <a:r>
              <a:rPr lang="de-DE" sz="1996" dirty="0"/>
              <a:t>→ Renditen festverzinslicher Wertpapiere sinken.</a:t>
            </a:r>
          </a:p>
          <a:p>
            <a:endParaRPr lang="de-DE" sz="1996" dirty="0"/>
          </a:p>
          <a:p>
            <a:r>
              <a:rPr lang="de-DE" sz="1996" dirty="0"/>
              <a:t>→ Kurzfristig wird die Rendite einer Aktienanlage noch höher liegen als</a:t>
            </a:r>
          </a:p>
          <a:p>
            <a:r>
              <a:rPr lang="de-DE" sz="1996" dirty="0"/>
              <a:t>     die festverzinsliche Alternativanlage.</a:t>
            </a:r>
          </a:p>
          <a:p>
            <a:endParaRPr lang="de-DE" sz="1996" dirty="0"/>
          </a:p>
          <a:p>
            <a:r>
              <a:rPr lang="de-DE" sz="1996" dirty="0"/>
              <a:t>→ Dies wird im allgemeinen einen Anstieg des Aktienpreises auslösen,</a:t>
            </a:r>
          </a:p>
          <a:p>
            <a:r>
              <a:rPr lang="de-DE" sz="1996" dirty="0"/>
              <a:t>     bis sich die Aktienrendite des festverzinslichen Papiers angeglichen hat.</a:t>
            </a:r>
          </a:p>
          <a:p>
            <a:endParaRPr lang="de-DE" sz="1996" dirty="0"/>
          </a:p>
          <a:p>
            <a:r>
              <a:rPr lang="de-DE" sz="1996" dirty="0"/>
              <a:t>→ Über den allgemeinen Preisanstieg an den Kapitalmärkten werden die </a:t>
            </a:r>
          </a:p>
          <a:p>
            <a:r>
              <a:rPr lang="de-DE" sz="1996" dirty="0"/>
              <a:t>     Anleger reicher, und sie werden ihre Nachfrage ausweiten. </a:t>
            </a:r>
          </a:p>
          <a:p>
            <a:endParaRPr lang="de-DE" sz="1996" dirty="0"/>
          </a:p>
          <a:p>
            <a:r>
              <a:rPr lang="de-DE" sz="1996" dirty="0"/>
              <a:t>→ Bei steigender Produktionsauslastung wird dies wiederum eine</a:t>
            </a:r>
          </a:p>
          <a:p>
            <a:r>
              <a:rPr lang="de-DE" sz="1996" dirty="0"/>
              <a:t>     Preissteigerung nach sich ziehen</a:t>
            </a:r>
          </a:p>
        </p:txBody>
      </p:sp>
      <p:sp>
        <p:nvSpPr>
          <p:cNvPr id="7" name="Rechteck 6">
            <a:extLst>
              <a:ext uri="{FF2B5EF4-FFF2-40B4-BE49-F238E27FC236}">
                <a16:creationId xmlns:a16="http://schemas.microsoft.com/office/drawing/2014/main" id="{57057358-598A-4FD4-9920-D1DD663E64B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44852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641544" cy="593674"/>
          </a:xfrm>
          <a:prstGeom prst="rect">
            <a:avLst/>
          </a:prstGeom>
          <a:noFill/>
          <a:ln>
            <a:noFill/>
          </a:ln>
        </p:spPr>
        <p:txBody>
          <a:bodyPr vert="horz" wrap="none" lIns="81646" tIns="40823" rIns="81646" bIns="40823" anchorCtr="0" compatLnSpc="0">
            <a:spAutoFit/>
          </a:bodyPr>
          <a:lstStyle/>
          <a:p>
            <a:r>
              <a:rPr lang="de-DE" sz="3266" dirty="0"/>
              <a:t>Heutiger Geldbegriff</a:t>
            </a:r>
          </a:p>
        </p:txBody>
      </p:sp>
      <p:sp>
        <p:nvSpPr>
          <p:cNvPr id="4" name="Textfeld 3"/>
          <p:cNvSpPr txBox="1"/>
          <p:nvPr/>
        </p:nvSpPr>
        <p:spPr>
          <a:xfrm>
            <a:off x="885410" y="899708"/>
            <a:ext cx="8883125" cy="5094890"/>
          </a:xfrm>
          <a:prstGeom prst="rect">
            <a:avLst/>
          </a:prstGeom>
          <a:noFill/>
          <a:ln>
            <a:noFill/>
          </a:ln>
        </p:spPr>
        <p:txBody>
          <a:bodyPr vert="horz" wrap="square" lIns="81646" tIns="40823" rIns="81646" bIns="40823" anchorCtr="0" compatLnSpc="0">
            <a:noAutofit/>
          </a:bodyPr>
          <a:lstStyle/>
          <a:p>
            <a:endParaRPr lang="de-DE" sz="2540" dirty="0"/>
          </a:p>
          <a:p>
            <a:pPr marL="414772" indent="-414772">
              <a:buFont typeface="Arial" panose="020B0604020202020204" pitchFamily="34" charset="0"/>
              <a:buChar char="•"/>
            </a:pPr>
            <a:r>
              <a:rPr lang="de-DE" sz="2540" dirty="0"/>
              <a:t>Im heutigen Weltwährungssystem von weitgehend flexiblen Wechselkursen existiert kein physischer Anker wie im Goldstandard (bis 1931) und dem System von Bretton Woods bzgl. US-Dollar (bis 1973)</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Heutiges Geld basiert „nur“ auf dem Zahlungsversprechen der Notenbanken und damit allein auf dem Vertrauen in die Stabilität der Staaten → man spricht von „fiat </a:t>
            </a:r>
            <a:r>
              <a:rPr lang="de-DE" sz="2540" dirty="0" err="1"/>
              <a:t>money</a:t>
            </a:r>
            <a:r>
              <a:rPr lang="de-DE" sz="2540" dirty="0"/>
              <a:t>“</a:t>
            </a:r>
          </a:p>
        </p:txBody>
      </p:sp>
      <p:sp>
        <p:nvSpPr>
          <p:cNvPr id="8" name="Rechteck 7">
            <a:extLst>
              <a:ext uri="{FF2B5EF4-FFF2-40B4-BE49-F238E27FC236}">
                <a16:creationId xmlns:a16="http://schemas.microsoft.com/office/drawing/2014/main" id="{52791CF5-E3D8-44BD-89D9-73145D295FF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316052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071938" y="63002"/>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Erwartungswerttheorie (Beispiel)</a:t>
            </a:r>
          </a:p>
        </p:txBody>
      </p:sp>
      <p:sp>
        <p:nvSpPr>
          <p:cNvPr id="210948" name="Text Box 2"/>
          <p:cNvSpPr txBox="1">
            <a:spLocks noChangeArrowheads="1"/>
          </p:cNvSpPr>
          <p:nvPr/>
        </p:nvSpPr>
        <p:spPr bwMode="auto">
          <a:xfrm>
            <a:off x="7726" y="6203057"/>
            <a:ext cx="12192000" cy="398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800" dirty="0">
                <a:solidFill>
                  <a:schemeClr val="tx1"/>
                </a:solidFill>
              </a:rPr>
              <a:t>→ </a:t>
            </a:r>
            <a:r>
              <a:rPr lang="de-DE" sz="1800" b="1" dirty="0">
                <a:solidFill>
                  <a:schemeClr val="tx1"/>
                </a:solidFill>
              </a:rPr>
              <a:t>Der kurzfristige erwartete Zins =</a:t>
            </a:r>
          </a:p>
          <a:p>
            <a:pPr eaLnBrk="1" hangingPunct="1"/>
            <a:r>
              <a:rPr lang="de-DE" sz="1800" b="1" dirty="0">
                <a:solidFill>
                  <a:schemeClr val="tx1"/>
                </a:solidFill>
              </a:rPr>
              <a:t>     der langfristige heutige Zins + Differenz aus langfristigem und kurzfristigem </a:t>
            </a:r>
            <a:r>
              <a:rPr lang="de-DE" sz="1900" b="1" dirty="0">
                <a:solidFill>
                  <a:schemeClr val="tx1"/>
                </a:solidFill>
              </a:rPr>
              <a:t>Zins </a:t>
            </a:r>
          </a:p>
        </p:txBody>
      </p:sp>
      <p:cxnSp>
        <p:nvCxnSpPr>
          <p:cNvPr id="3" name="Gerade Verbindung mit Pfeil 2">
            <a:extLst>
              <a:ext uri="{FF2B5EF4-FFF2-40B4-BE49-F238E27FC236}">
                <a16:creationId xmlns:a16="http://schemas.microsoft.com/office/drawing/2014/main" id="{3DD9729C-D1BE-4015-99DC-C200CFD4927B}"/>
              </a:ext>
            </a:extLst>
          </p:cNvPr>
          <p:cNvCxnSpPr>
            <a:cxnSpLocks/>
          </p:cNvCxnSpPr>
          <p:nvPr/>
        </p:nvCxnSpPr>
        <p:spPr>
          <a:xfrm flipH="1">
            <a:off x="1212980" y="2533040"/>
            <a:ext cx="3946047" cy="8434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513130D6-3975-40CE-B858-BA10FB059F1E}"/>
              </a:ext>
            </a:extLst>
          </p:cNvPr>
          <p:cNvCxnSpPr>
            <a:cxnSpLocks/>
          </p:cNvCxnSpPr>
          <p:nvPr/>
        </p:nvCxnSpPr>
        <p:spPr>
          <a:xfrm>
            <a:off x="5363799" y="2533040"/>
            <a:ext cx="4623954" cy="7596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7726" y="466938"/>
            <a:ext cx="5204976" cy="1077218"/>
          </a:xfrm>
          <a:prstGeom prst="rect">
            <a:avLst/>
          </a:prstGeom>
        </p:spPr>
        <p:txBody>
          <a:bodyPr wrap="square">
            <a:spAutoFit/>
          </a:bodyPr>
          <a:lstStyle/>
          <a:p>
            <a:r>
              <a:rPr lang="de-DE" sz="1600" dirty="0">
                <a:cs typeface="Times New Roman" pitchFamily="18" charset="0"/>
              </a:rPr>
              <a:t>i</a:t>
            </a:r>
            <a:r>
              <a:rPr lang="de-DE" sz="1600" baseline="-25000" dirty="0">
                <a:cs typeface="Times New Roman" pitchFamily="18" charset="0"/>
              </a:rPr>
              <a:t>1</a:t>
            </a:r>
            <a:r>
              <a:rPr lang="de-DE" sz="1600" dirty="0">
                <a:cs typeface="Times New Roman" pitchFamily="18" charset="0"/>
              </a:rPr>
              <a:t>:	Zinssatz 1 Jahr (p.a.) 2%</a:t>
            </a:r>
          </a:p>
          <a:p>
            <a:r>
              <a:rPr lang="de-DE" sz="1600" dirty="0">
                <a:cs typeface="Times New Roman" pitchFamily="18" charset="0"/>
              </a:rPr>
              <a:t>i</a:t>
            </a:r>
            <a:r>
              <a:rPr lang="de-DE" sz="1600" baseline="-25000" dirty="0">
                <a:cs typeface="Times New Roman" pitchFamily="18" charset="0"/>
              </a:rPr>
              <a:t>2</a:t>
            </a:r>
            <a:r>
              <a:rPr lang="de-DE" sz="1600" dirty="0">
                <a:cs typeface="Times New Roman" pitchFamily="18" charset="0"/>
              </a:rPr>
              <a:t>:	</a:t>
            </a:r>
            <a:r>
              <a:rPr lang="de-DE" sz="1600" dirty="0"/>
              <a:t>Zinssatz 2 Jahre (p.a.) 4%</a:t>
            </a:r>
          </a:p>
          <a:p>
            <a:r>
              <a:rPr lang="de-DE" sz="1600" dirty="0"/>
              <a:t>i</a:t>
            </a:r>
            <a:r>
              <a:rPr lang="de-DE" sz="1600" baseline="-25000" dirty="0"/>
              <a:t>1</a:t>
            </a:r>
            <a:r>
              <a:rPr lang="de-DE" sz="1600" baseline="30000" dirty="0"/>
              <a:t>e</a:t>
            </a:r>
            <a:r>
              <a:rPr lang="de-DE" sz="1600" dirty="0"/>
              <a:t>:	Erwarteter Zinssatz 1 Jahr in 1 Jahr (p.a.)???</a:t>
            </a:r>
          </a:p>
          <a:p>
            <a:r>
              <a:rPr lang="de-DE" sz="1600" dirty="0"/>
              <a:t>Anlage 1 Euro</a:t>
            </a:r>
          </a:p>
        </p:txBody>
      </p:sp>
      <p:sp>
        <p:nvSpPr>
          <p:cNvPr id="7" name="Rechteck 6"/>
          <p:cNvSpPr/>
          <p:nvPr/>
        </p:nvSpPr>
        <p:spPr>
          <a:xfrm>
            <a:off x="4603102" y="465366"/>
            <a:ext cx="7588898" cy="646331"/>
          </a:xfrm>
          <a:prstGeom prst="rect">
            <a:avLst/>
          </a:prstGeom>
        </p:spPr>
        <p:txBody>
          <a:bodyPr wrap="square">
            <a:spAutoFit/>
          </a:bodyPr>
          <a:lstStyle/>
          <a:p>
            <a:r>
              <a:rPr lang="de-DE" dirty="0">
                <a:cs typeface="Times New Roman" pitchFamily="18" charset="0"/>
              </a:rPr>
              <a:t>Wir </a:t>
            </a:r>
            <a:r>
              <a:rPr lang="de-DE" b="1" dirty="0">
                <a:cs typeface="Times New Roman" pitchFamily="18" charset="0"/>
              </a:rPr>
              <a:t>nehmen perfekte Substituierbarkeit </a:t>
            </a:r>
            <a:r>
              <a:rPr lang="de-DE" dirty="0">
                <a:cs typeface="Times New Roman" pitchFamily="18" charset="0"/>
              </a:rPr>
              <a:t>kurzfristiger und langfristiger An- lagen, einen </a:t>
            </a:r>
            <a:r>
              <a:rPr lang="de-DE" b="1" dirty="0">
                <a:cs typeface="Times New Roman" pitchFamily="18" charset="0"/>
              </a:rPr>
              <a:t>risikoneutrale</a:t>
            </a:r>
            <a:r>
              <a:rPr lang="de-DE" dirty="0">
                <a:cs typeface="Times New Roman" pitchFamily="18" charset="0"/>
              </a:rPr>
              <a:t>n Anleger und einem </a:t>
            </a:r>
            <a:r>
              <a:rPr lang="de-DE" b="1" dirty="0">
                <a:cs typeface="Times New Roman" pitchFamily="18" charset="0"/>
              </a:rPr>
              <a:t>vollständigen Kapitalmarkt an</a:t>
            </a:r>
            <a:endParaRPr lang="de-DE" b="1" dirty="0"/>
          </a:p>
        </p:txBody>
      </p:sp>
      <p:sp>
        <p:nvSpPr>
          <p:cNvPr id="4" name="Rechteck 3"/>
          <p:cNvSpPr/>
          <p:nvPr/>
        </p:nvSpPr>
        <p:spPr>
          <a:xfrm>
            <a:off x="4851703" y="2090562"/>
            <a:ext cx="786882" cy="369332"/>
          </a:xfrm>
          <a:prstGeom prst="rect">
            <a:avLst/>
          </a:prstGeom>
        </p:spPr>
        <p:txBody>
          <a:bodyPr wrap="none">
            <a:spAutoFit/>
          </a:bodyPr>
          <a:lstStyle/>
          <a:p>
            <a:r>
              <a:rPr lang="de-DE" dirty="0"/>
              <a:t>1 Euro</a:t>
            </a:r>
          </a:p>
        </p:txBody>
      </p:sp>
      <p:sp>
        <p:nvSpPr>
          <p:cNvPr id="11" name="Rechteck 10"/>
          <p:cNvSpPr/>
          <p:nvPr/>
        </p:nvSpPr>
        <p:spPr>
          <a:xfrm>
            <a:off x="2106693" y="2386748"/>
            <a:ext cx="1230530" cy="369332"/>
          </a:xfrm>
          <a:prstGeom prst="rect">
            <a:avLst/>
          </a:prstGeom>
        </p:spPr>
        <p:txBody>
          <a:bodyPr wrap="none">
            <a:spAutoFit/>
          </a:bodyPr>
          <a:lstStyle/>
          <a:p>
            <a:r>
              <a:rPr lang="de-DE" dirty="0"/>
              <a:t>Kurzfristig?</a:t>
            </a:r>
          </a:p>
        </p:txBody>
      </p:sp>
      <p:sp>
        <p:nvSpPr>
          <p:cNvPr id="12" name="Rechteck 11"/>
          <p:cNvSpPr/>
          <p:nvPr/>
        </p:nvSpPr>
        <p:spPr>
          <a:xfrm>
            <a:off x="8726830" y="2265341"/>
            <a:ext cx="1260923" cy="369332"/>
          </a:xfrm>
          <a:prstGeom prst="rect">
            <a:avLst/>
          </a:prstGeom>
        </p:spPr>
        <p:txBody>
          <a:bodyPr wrap="none">
            <a:spAutoFit/>
          </a:bodyPr>
          <a:lstStyle/>
          <a:p>
            <a:r>
              <a:rPr lang="de-DE" dirty="0"/>
              <a:t>Langfristig?</a:t>
            </a:r>
          </a:p>
        </p:txBody>
      </p:sp>
      <p:sp>
        <p:nvSpPr>
          <p:cNvPr id="16" name="Rechteck 15"/>
          <p:cNvSpPr/>
          <p:nvPr/>
        </p:nvSpPr>
        <p:spPr>
          <a:xfrm>
            <a:off x="4071938" y="2727593"/>
            <a:ext cx="2838820" cy="276999"/>
          </a:xfrm>
          <a:prstGeom prst="rect">
            <a:avLst/>
          </a:prstGeom>
        </p:spPr>
        <p:txBody>
          <a:bodyPr wrap="square">
            <a:spAutoFit/>
          </a:bodyPr>
          <a:lstStyle/>
          <a:p>
            <a:r>
              <a:rPr lang="de-DE" sz="1200" dirty="0">
                <a:cs typeface="Times New Roman" pitchFamily="18" charset="0"/>
              </a:rPr>
              <a:t>Sind die beiden Beträge so vergleichbar?</a:t>
            </a:r>
            <a:endParaRPr lang="de-DE" sz="1200" b="1" dirty="0"/>
          </a:p>
        </p:txBody>
      </p:sp>
      <p:sp>
        <p:nvSpPr>
          <p:cNvPr id="29" name="Rechteck 28">
            <a:extLst>
              <a:ext uri="{FF2B5EF4-FFF2-40B4-BE49-F238E27FC236}">
                <a16:creationId xmlns:a16="http://schemas.microsoft.com/office/drawing/2014/main" id="{EC6D4F84-8416-4DF4-A422-83AE22050BC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9756356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09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p:bldP spid="2" grpId="0"/>
      <p:bldP spid="7" grpId="0"/>
      <p:bldP spid="4" grpId="0"/>
      <p:bldP spid="11" grpId="0"/>
      <p:bldP spid="12" grpId="0"/>
      <p:bldP spid="1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889518" y="29910"/>
            <a:ext cx="10941698" cy="3869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Der kurzfristige erwartete Zins = der langfristige heutige Zins + Differenz aus langfristigem und kurzfristigem </a:t>
            </a:r>
            <a:r>
              <a:rPr lang="de-DE" sz="1900" b="1" dirty="0"/>
              <a:t>Zins</a:t>
            </a:r>
            <a:endParaRPr lang="de-DE" b="1" dirty="0">
              <a:solidFill>
                <a:srgbClr val="000000"/>
              </a:solidFill>
              <a:latin typeface="Sparkasse Rg" pitchFamily="34" charset="0"/>
            </a:endParaRPr>
          </a:p>
        </p:txBody>
      </p:sp>
      <p:sp>
        <p:nvSpPr>
          <p:cNvPr id="210948" name="Text Box 2"/>
          <p:cNvSpPr txBox="1">
            <a:spLocks noChangeArrowheads="1"/>
          </p:cNvSpPr>
          <p:nvPr/>
        </p:nvSpPr>
        <p:spPr bwMode="auto">
          <a:xfrm>
            <a:off x="1031880" y="541651"/>
            <a:ext cx="5660571" cy="4851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a:solidFill>
                  <a:schemeClr val="tx1"/>
                </a:solidFill>
                <a:cs typeface="Times New Roman" pitchFamily="18" charset="0"/>
              </a:rPr>
              <a:t>Was ist die Bedeutung dieses Zusammenhangs?</a:t>
            </a:r>
            <a:endParaRPr lang="de-DE" sz="1600" b="1" dirty="0">
              <a:solidFill>
                <a:schemeClr val="tx1"/>
              </a:solidFill>
            </a:endParaRPr>
          </a:p>
        </p:txBody>
      </p:sp>
      <p:pic>
        <p:nvPicPr>
          <p:cNvPr id="2" name="Grafik 1"/>
          <p:cNvPicPr>
            <a:picLocks noChangeAspect="1"/>
          </p:cNvPicPr>
          <p:nvPr/>
        </p:nvPicPr>
        <p:blipFill>
          <a:blip r:embed="rId3"/>
          <a:stretch>
            <a:fillRect/>
          </a:stretch>
        </p:blipFill>
        <p:spPr>
          <a:xfrm>
            <a:off x="406550" y="1049988"/>
            <a:ext cx="5386475" cy="4095500"/>
          </a:xfrm>
          <a:prstGeom prst="rect">
            <a:avLst/>
          </a:prstGeom>
        </p:spPr>
      </p:pic>
      <p:sp>
        <p:nvSpPr>
          <p:cNvPr id="3" name="Rechteck 2"/>
          <p:cNvSpPr/>
          <p:nvPr/>
        </p:nvSpPr>
        <p:spPr>
          <a:xfrm>
            <a:off x="207948" y="5274450"/>
            <a:ext cx="5386475" cy="646331"/>
          </a:xfrm>
          <a:prstGeom prst="rect">
            <a:avLst/>
          </a:prstGeom>
        </p:spPr>
        <p:txBody>
          <a:bodyPr wrap="none">
            <a:spAutoFit/>
          </a:bodyPr>
          <a:lstStyle/>
          <a:p>
            <a:pPr algn="ctr"/>
            <a:r>
              <a:rPr lang="de-DE" dirty="0"/>
              <a:t>Video zur Zinsstruktur!</a:t>
            </a:r>
          </a:p>
          <a:p>
            <a:pPr algn="ctr"/>
            <a:r>
              <a:rPr lang="de-DE" dirty="0">
                <a:hlinkClick r:id="rId4"/>
              </a:rPr>
              <a:t>https://www.youtube.com/watch?v=l-XIaQxD1h4&amp;t=1s</a:t>
            </a:r>
            <a:endParaRPr lang="de-DE" dirty="0"/>
          </a:p>
        </p:txBody>
      </p:sp>
      <p:sp>
        <p:nvSpPr>
          <p:cNvPr id="22" name="Rechteck 21">
            <a:extLst>
              <a:ext uri="{FF2B5EF4-FFF2-40B4-BE49-F238E27FC236}">
                <a16:creationId xmlns:a16="http://schemas.microsoft.com/office/drawing/2014/main" id="{31240A51-55BA-4F3C-AE3E-493ABC46FF8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6831239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09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367213" y="263507"/>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Liquiditätsprämientheorie</a:t>
            </a:r>
          </a:p>
        </p:txBody>
      </p:sp>
      <p:sp>
        <p:nvSpPr>
          <p:cNvPr id="210948" name="Text Box 2"/>
          <p:cNvSpPr txBox="1">
            <a:spLocks noChangeArrowheads="1"/>
          </p:cNvSpPr>
          <p:nvPr/>
        </p:nvSpPr>
        <p:spPr bwMode="auto">
          <a:xfrm>
            <a:off x="3825" y="660629"/>
            <a:ext cx="7323818" cy="44898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800" dirty="0">
                <a:solidFill>
                  <a:schemeClr val="tx1"/>
                </a:solidFill>
                <a:cs typeface="Times New Roman" pitchFamily="18" charset="0"/>
              </a:rPr>
              <a:t>Die Präferenzen von Kreditgeber und Kreditnehmer fallen auseinander:</a:t>
            </a:r>
          </a:p>
          <a:p>
            <a:pPr eaLnBrk="1" hangingPunct="1"/>
            <a:endParaRPr lang="de-DE" sz="1800" dirty="0">
              <a:solidFill>
                <a:schemeClr val="tx1"/>
              </a:solidFill>
              <a:cs typeface="Times New Roman" pitchFamily="18" charset="0"/>
            </a:endParaRPr>
          </a:p>
          <a:p>
            <a:pPr eaLnBrk="1" hangingPunct="1"/>
            <a:r>
              <a:rPr lang="de-DE" sz="1800" dirty="0">
                <a:solidFill>
                  <a:schemeClr val="tx1"/>
                </a:solidFill>
                <a:cs typeface="Times New Roman" pitchFamily="18" charset="0"/>
              </a:rPr>
              <a:t>Der Kreditgeber wird eher </a:t>
            </a:r>
            <a:r>
              <a:rPr lang="de-DE" sz="1800" dirty="0">
                <a:solidFill>
                  <a:schemeClr val="tx1"/>
                </a:solidFill>
              </a:rPr>
              <a:t>kürzere Laufzeiten bevorzugen, da diese bei </a:t>
            </a:r>
          </a:p>
          <a:p>
            <a:pPr eaLnBrk="1" hangingPunct="1"/>
            <a:r>
              <a:rPr lang="de-DE" sz="1800" dirty="0">
                <a:solidFill>
                  <a:schemeClr val="tx1"/>
                </a:solidFill>
              </a:rPr>
              <a:t>Liquiditätsproblemen schneller veräußert werden können</a:t>
            </a:r>
          </a:p>
          <a:p>
            <a:pPr eaLnBrk="1" hangingPunct="1"/>
            <a:endParaRPr lang="de-DE" sz="1800" dirty="0">
              <a:solidFill>
                <a:schemeClr val="tx1"/>
              </a:solidFill>
            </a:endParaRPr>
          </a:p>
          <a:p>
            <a:pPr eaLnBrk="1" hangingPunct="1"/>
            <a:r>
              <a:rPr lang="de-DE" sz="1800" dirty="0">
                <a:solidFill>
                  <a:schemeClr val="tx1"/>
                </a:solidFill>
              </a:rPr>
              <a:t>Der Kreditnehmer wird dagegen für langfristige Investitionsprojekte eher </a:t>
            </a:r>
          </a:p>
          <a:p>
            <a:pPr eaLnBrk="1" hangingPunct="1"/>
            <a:r>
              <a:rPr lang="de-DE" sz="1800" dirty="0">
                <a:solidFill>
                  <a:schemeClr val="tx1"/>
                </a:solidFill>
              </a:rPr>
              <a:t>länger laufende Anlagen bevorzugen</a:t>
            </a:r>
          </a:p>
          <a:p>
            <a:pPr eaLnBrk="1" hangingPunct="1"/>
            <a:endParaRPr lang="de-DE" sz="1800" dirty="0">
              <a:solidFill>
                <a:schemeClr val="tx1"/>
              </a:solidFill>
            </a:endParaRPr>
          </a:p>
          <a:p>
            <a:pPr eaLnBrk="1" hangingPunct="1"/>
            <a:r>
              <a:rPr lang="de-DE" sz="1800" dirty="0">
                <a:solidFill>
                  <a:schemeClr val="tx1"/>
                </a:solidFill>
              </a:rPr>
              <a:t>		</a:t>
            </a:r>
          </a:p>
          <a:p>
            <a:pPr eaLnBrk="1" hangingPunct="1"/>
            <a:r>
              <a:rPr lang="de-DE" sz="1800" dirty="0">
                <a:solidFill>
                  <a:schemeClr val="tx1"/>
                </a:solidFill>
              </a:rPr>
              <a:t>		→	Der Kreditgeber verlangt einen Aufschlag, die „ Liquiditätsprämie“,</a:t>
            </a:r>
          </a:p>
          <a:p>
            <a:pPr eaLnBrk="1" hangingPunct="1"/>
            <a:r>
              <a:rPr lang="de-DE" sz="1800" dirty="0">
                <a:solidFill>
                  <a:schemeClr val="tx1"/>
                </a:solidFill>
              </a:rPr>
              <a:t>			bei Vergabe des längerfristigen Kredits gegenüber einer Anlage mit 			kurzer Laufzeit, denn für fehlende Möglichkeit zwischendurch an 			sein Geld zu kommen (liquide zu sein) will 	er entschädigt werden! </a:t>
            </a:r>
          </a:p>
        </p:txBody>
      </p:sp>
      <p:sp>
        <p:nvSpPr>
          <p:cNvPr id="12" name="Rechteck 11">
            <a:extLst>
              <a:ext uri="{FF2B5EF4-FFF2-40B4-BE49-F238E27FC236}">
                <a16:creationId xmlns:a16="http://schemas.microsoft.com/office/drawing/2014/main" id="{65E66477-4EA5-4E1E-982C-4A89596B2C6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27689818"/>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367213" y="263507"/>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Marktsegmentierungstheorie</a:t>
            </a:r>
          </a:p>
        </p:txBody>
      </p:sp>
      <p:sp>
        <p:nvSpPr>
          <p:cNvPr id="6" name="Text Box 2">
            <a:extLst>
              <a:ext uri="{FF2B5EF4-FFF2-40B4-BE49-F238E27FC236}">
                <a16:creationId xmlns:a16="http://schemas.microsoft.com/office/drawing/2014/main" id="{6A416600-EBF1-4217-915B-356234073D34}"/>
              </a:ext>
            </a:extLst>
          </p:cNvPr>
          <p:cNvSpPr txBox="1">
            <a:spLocks noChangeArrowheads="1"/>
          </p:cNvSpPr>
          <p:nvPr/>
        </p:nvSpPr>
        <p:spPr bwMode="auto">
          <a:xfrm>
            <a:off x="242690" y="774112"/>
            <a:ext cx="8565407" cy="381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a:solidFill>
                  <a:schemeClr val="tx1"/>
                </a:solidFill>
              </a:rPr>
              <a:t>Für einen Anleger entsteht ein Risiko, wenn sich der Anlagehorizont nicht</a:t>
            </a:r>
          </a:p>
          <a:p>
            <a:pPr eaLnBrk="1" hangingPunct="1"/>
            <a:r>
              <a:rPr lang="de-DE" sz="1600" dirty="0">
                <a:solidFill>
                  <a:schemeClr val="tx1"/>
                </a:solidFill>
              </a:rPr>
              <a:t>mit der Laufzeit des Wertpapiers deckt</a:t>
            </a:r>
          </a:p>
          <a:p>
            <a:pPr eaLnBrk="1" hangingPunct="1"/>
            <a:endParaRPr lang="de-DE" sz="1600" dirty="0">
              <a:solidFill>
                <a:schemeClr val="tx1"/>
              </a:solidFill>
            </a:endParaRPr>
          </a:p>
          <a:p>
            <a:pPr eaLnBrk="1" hangingPunct="1"/>
            <a:r>
              <a:rPr lang="de-DE" sz="1600" dirty="0">
                <a:solidFill>
                  <a:schemeClr val="tx1"/>
                </a:solidFill>
              </a:rPr>
              <a:t>Laufzeit &gt; Anlagehorizont	→	Kursrisiko</a:t>
            </a:r>
          </a:p>
          <a:p>
            <a:pPr eaLnBrk="1" hangingPunct="1"/>
            <a:endParaRPr lang="de-DE" sz="1600" dirty="0">
              <a:solidFill>
                <a:schemeClr val="tx1"/>
              </a:solidFill>
            </a:endParaRPr>
          </a:p>
          <a:p>
            <a:pPr eaLnBrk="1" hangingPunct="1"/>
            <a:r>
              <a:rPr lang="de-DE" sz="1600" dirty="0">
                <a:solidFill>
                  <a:schemeClr val="tx1"/>
                </a:solidFill>
              </a:rPr>
              <a:t>Laufzeit &lt; Anlagehorizont	→	Einnahmerisiko</a:t>
            </a:r>
          </a:p>
          <a:p>
            <a:pPr eaLnBrk="1" hangingPunct="1"/>
            <a:endParaRPr lang="de-DE" sz="1600" dirty="0">
              <a:solidFill>
                <a:schemeClr val="tx1"/>
              </a:solidFill>
            </a:endParaRPr>
          </a:p>
          <a:p>
            <a:pPr eaLnBrk="1" hangingPunct="1"/>
            <a:r>
              <a:rPr lang="de-DE" sz="1600" dirty="0">
                <a:solidFill>
                  <a:schemeClr val="tx1"/>
                </a:solidFill>
              </a:rPr>
              <a:t>Finanzakteure möchten das Risiko reduzieren</a:t>
            </a:r>
          </a:p>
          <a:p>
            <a:pPr eaLnBrk="1" hangingPunct="1"/>
            <a:endParaRPr lang="de-DE" sz="1600" dirty="0">
              <a:solidFill>
                <a:schemeClr val="tx1"/>
              </a:solidFill>
            </a:endParaRPr>
          </a:p>
          <a:p>
            <a:pPr eaLnBrk="1" hangingPunct="1"/>
            <a:r>
              <a:rPr lang="de-DE" sz="1600" dirty="0">
                <a:solidFill>
                  <a:schemeClr val="tx1"/>
                </a:solidFill>
              </a:rPr>
              <a:t>		→	Sind die Finanzakteure </a:t>
            </a:r>
            <a:r>
              <a:rPr lang="de-DE" sz="1600" b="1" dirty="0" err="1">
                <a:solidFill>
                  <a:schemeClr val="tx1"/>
                </a:solidFill>
              </a:rPr>
              <a:t>risikoavers</a:t>
            </a:r>
            <a:endParaRPr lang="de-DE" sz="1600" b="1" dirty="0">
              <a:solidFill>
                <a:schemeClr val="tx1"/>
              </a:solidFill>
            </a:endParaRPr>
          </a:p>
          <a:p>
            <a:pPr eaLnBrk="1" hangingPunct="1"/>
            <a:endParaRPr lang="de-DE" sz="1600" dirty="0">
              <a:solidFill>
                <a:schemeClr val="tx1"/>
              </a:solidFill>
            </a:endParaRPr>
          </a:p>
          <a:p>
            <a:pPr eaLnBrk="1" hangingPunct="1"/>
            <a:r>
              <a:rPr lang="de-DE" sz="1600" dirty="0">
                <a:solidFill>
                  <a:schemeClr val="tx1"/>
                </a:solidFill>
              </a:rPr>
              <a:t>			→	werden sich Segmente bilden bei denen Anlagehorizont und Laufzeit zusammenpassen</a:t>
            </a:r>
          </a:p>
          <a:p>
            <a:pPr eaLnBrk="1" hangingPunct="1"/>
            <a:r>
              <a:rPr lang="de-DE" sz="1600" dirty="0">
                <a:solidFill>
                  <a:schemeClr val="tx1"/>
                </a:solidFill>
              </a:rPr>
              <a:t>				-&gt; 	der Wertpapiermarkt zerfällt in zeitlich abgegrenzte Segmente</a:t>
            </a:r>
          </a:p>
          <a:p>
            <a:pPr eaLnBrk="1" hangingPunct="1"/>
            <a:r>
              <a:rPr lang="de-DE" sz="1600" dirty="0">
                <a:solidFill>
                  <a:schemeClr val="tx1"/>
                </a:solidFill>
              </a:rPr>
              <a:t>					und Finanztitel sind damit </a:t>
            </a:r>
            <a:r>
              <a:rPr lang="de-DE" sz="1600" b="1" dirty="0">
                <a:solidFill>
                  <a:schemeClr val="tx1"/>
                </a:solidFill>
              </a:rPr>
              <a:t>nicht mehr vollständig substituierbar</a:t>
            </a:r>
          </a:p>
          <a:p>
            <a:pPr eaLnBrk="1" hangingPunct="1"/>
            <a:r>
              <a:rPr lang="de-DE" dirty="0">
                <a:solidFill>
                  <a:schemeClr val="tx1"/>
                </a:solidFill>
              </a:rPr>
              <a:t>							</a:t>
            </a:r>
          </a:p>
          <a:p>
            <a:pPr eaLnBrk="1" hangingPunct="1"/>
            <a:endParaRPr lang="de-DE" dirty="0">
              <a:solidFill>
                <a:schemeClr val="tx1"/>
              </a:solidFill>
            </a:endParaRPr>
          </a:p>
        </p:txBody>
      </p:sp>
      <p:sp>
        <p:nvSpPr>
          <p:cNvPr id="8" name="Rechteck 7">
            <a:extLst>
              <a:ext uri="{FF2B5EF4-FFF2-40B4-BE49-F238E27FC236}">
                <a16:creationId xmlns:a16="http://schemas.microsoft.com/office/drawing/2014/main" id="{DE89CE91-F116-47A7-AF3E-55121E49FB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12450773"/>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1" name="Rectangle 1"/>
          <p:cNvSpPr>
            <a:spLocks noChangeArrowheads="1"/>
          </p:cNvSpPr>
          <p:nvPr/>
        </p:nvSpPr>
        <p:spPr bwMode="auto">
          <a:xfrm>
            <a:off x="1631951" y="158081"/>
            <a:ext cx="7377423"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im zeitlichen Vergleich (Deutschland)</a:t>
            </a:r>
          </a:p>
        </p:txBody>
      </p:sp>
      <p:sp>
        <p:nvSpPr>
          <p:cNvPr id="26" name="Rechteck 25">
            <a:extLst>
              <a:ext uri="{FF2B5EF4-FFF2-40B4-BE49-F238E27FC236}">
                <a16:creationId xmlns:a16="http://schemas.microsoft.com/office/drawing/2014/main" id="{623ADD6B-2C41-4AD7-8F73-B916773000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1" name="Text Box 6">
            <a:extLst>
              <a:ext uri="{FF2B5EF4-FFF2-40B4-BE49-F238E27FC236}">
                <a16:creationId xmlns:a16="http://schemas.microsoft.com/office/drawing/2014/main" id="{8379204A-1830-4CEE-991C-7473D94806A6}"/>
              </a:ext>
            </a:extLst>
          </p:cNvPr>
          <p:cNvSpPr txBox="1">
            <a:spLocks noChangeArrowheads="1"/>
          </p:cNvSpPr>
          <p:nvPr/>
        </p:nvSpPr>
        <p:spPr bwMode="auto">
          <a:xfrm>
            <a:off x="446785" y="1010221"/>
            <a:ext cx="4373057"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 (börsennotierte Bundeswertpapiere)</a:t>
            </a:r>
          </a:p>
        </p:txBody>
      </p:sp>
      <p:pic>
        <p:nvPicPr>
          <p:cNvPr id="3" name="Grafik 2">
            <a:extLst>
              <a:ext uri="{FF2B5EF4-FFF2-40B4-BE49-F238E27FC236}">
                <a16:creationId xmlns:a16="http://schemas.microsoft.com/office/drawing/2014/main" id="{79A7E8E4-FA75-C651-49EA-418361C753EA}"/>
              </a:ext>
            </a:extLst>
          </p:cNvPr>
          <p:cNvPicPr>
            <a:picLocks noChangeAspect="1"/>
          </p:cNvPicPr>
          <p:nvPr/>
        </p:nvPicPr>
        <p:blipFill>
          <a:blip r:embed="rId3"/>
          <a:stretch>
            <a:fillRect/>
          </a:stretch>
        </p:blipFill>
        <p:spPr>
          <a:xfrm>
            <a:off x="0" y="1368097"/>
            <a:ext cx="7228114" cy="4421453"/>
          </a:xfrm>
          <a:prstGeom prst="rect">
            <a:avLst/>
          </a:prstGeom>
        </p:spPr>
      </p:pic>
    </p:spTree>
    <p:extLst>
      <p:ext uri="{BB962C8B-B14F-4D97-AF65-F5344CB8AC3E}">
        <p14:creationId xmlns:p14="http://schemas.microsoft.com/office/powerpoint/2010/main" val="1183161755"/>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7294659" cy="593674"/>
          </a:xfrm>
          <a:prstGeom prst="rect">
            <a:avLst/>
          </a:prstGeom>
          <a:noFill/>
          <a:ln>
            <a:noFill/>
          </a:ln>
        </p:spPr>
        <p:txBody>
          <a:bodyPr vert="horz" wrap="none" lIns="81646" tIns="40823" rIns="81646" bIns="40823" anchorCtr="0" compatLnSpc="0">
            <a:spAutoFit/>
          </a:bodyPr>
          <a:lstStyle/>
          <a:p>
            <a:r>
              <a:rPr lang="de-DE" sz="3266" b="1"/>
              <a:t>Stressindikatoren auf den Finanzmärkten</a:t>
            </a:r>
            <a:endParaRPr lang="de-DE" sz="3266" dirty="0"/>
          </a:p>
        </p:txBody>
      </p:sp>
      <p:sp>
        <p:nvSpPr>
          <p:cNvPr id="5" name="Text Box 6">
            <a:extLst>
              <a:ext uri="{FF2B5EF4-FFF2-40B4-BE49-F238E27FC236}">
                <a16:creationId xmlns:a16="http://schemas.microsoft.com/office/drawing/2014/main" id="{E2E2223B-B67A-46BD-AC51-5AC9F7066618}"/>
              </a:ext>
            </a:extLst>
          </p:cNvPr>
          <p:cNvSpPr txBox="1">
            <a:spLocks noChangeArrowheads="1"/>
          </p:cNvSpPr>
          <p:nvPr/>
        </p:nvSpPr>
        <p:spPr bwMode="auto">
          <a:xfrm>
            <a:off x="359857" y="4974886"/>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a:t>
            </a:r>
          </a:p>
        </p:txBody>
      </p:sp>
      <p:sp>
        <p:nvSpPr>
          <p:cNvPr id="19" name="Rechteck 18">
            <a:extLst>
              <a:ext uri="{FF2B5EF4-FFF2-40B4-BE49-F238E27FC236}">
                <a16:creationId xmlns:a16="http://schemas.microsoft.com/office/drawing/2014/main" id="{68F35EFA-8F4C-47DD-BDE3-7A5B548F7BA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4C08782E-FE75-0B78-C33F-65AA3D9B95D2}"/>
              </a:ext>
            </a:extLst>
          </p:cNvPr>
          <p:cNvPicPr>
            <a:picLocks noChangeAspect="1"/>
          </p:cNvPicPr>
          <p:nvPr/>
        </p:nvPicPr>
        <p:blipFill>
          <a:blip r:embed="rId3"/>
          <a:stretch>
            <a:fillRect/>
          </a:stretch>
        </p:blipFill>
        <p:spPr>
          <a:xfrm>
            <a:off x="359857" y="778323"/>
            <a:ext cx="8052853" cy="4044048"/>
          </a:xfrm>
          <a:prstGeom prst="rect">
            <a:avLst/>
          </a:prstGeom>
        </p:spPr>
      </p:pic>
    </p:spTree>
    <p:extLst>
      <p:ext uri="{BB962C8B-B14F-4D97-AF65-F5344CB8AC3E}">
        <p14:creationId xmlns:p14="http://schemas.microsoft.com/office/powerpoint/2010/main" val="7740477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10010531" cy="593674"/>
          </a:xfrm>
          <a:prstGeom prst="rect">
            <a:avLst/>
          </a:prstGeom>
          <a:noFill/>
          <a:ln>
            <a:noFill/>
          </a:ln>
        </p:spPr>
        <p:txBody>
          <a:bodyPr vert="horz" wrap="none" lIns="81646" tIns="40823" rIns="81646" bIns="40823" anchorCtr="0" compatLnSpc="0">
            <a:spAutoFit/>
          </a:bodyPr>
          <a:lstStyle/>
          <a:p>
            <a:r>
              <a:rPr lang="de-DE" sz="3266" b="1" dirty="0"/>
              <a:t>Geldpolitische Reaktionen seit der Finanzkrise (Auswahl)</a:t>
            </a:r>
            <a:endParaRPr lang="de-DE" sz="3266" dirty="0"/>
          </a:p>
        </p:txBody>
      </p:sp>
      <p:sp>
        <p:nvSpPr>
          <p:cNvPr id="4" name="Textfeld 3"/>
          <p:cNvSpPr txBox="1"/>
          <p:nvPr/>
        </p:nvSpPr>
        <p:spPr>
          <a:xfrm>
            <a:off x="286899" y="440897"/>
            <a:ext cx="9765282" cy="5862826"/>
          </a:xfrm>
          <a:prstGeom prst="rect">
            <a:avLst/>
          </a:prstGeom>
          <a:noFill/>
          <a:ln>
            <a:noFill/>
          </a:ln>
        </p:spPr>
        <p:txBody>
          <a:bodyPr vert="horz" wrap="square" lIns="81646" tIns="40823" rIns="81646" bIns="40823" anchorCtr="0" compatLnSpc="0">
            <a:noAutofit/>
          </a:bodyPr>
          <a:lstStyle/>
          <a:p>
            <a:pPr marL="311079" indent="-311079">
              <a:buFont typeface="Arial" panose="020B0604020202020204" pitchFamily="34" charset="0"/>
              <a:buChar char="•"/>
            </a:pPr>
            <a:r>
              <a:rPr lang="de-DE" sz="2400" dirty="0"/>
              <a:t>Absenkung des Leitzinses nahe des Nullzinsniveaus</a:t>
            </a:r>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Volle Zuteilung der Hauptrefinanzierungsgeschäfte zum Leitzins</a:t>
            </a:r>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Absenkung der Ratingstandards der Sicherheiten</a:t>
            </a:r>
          </a:p>
          <a:p>
            <a:endParaRPr lang="de-DE" sz="2400" dirty="0"/>
          </a:p>
          <a:p>
            <a:endParaRPr lang="de-DE" sz="2400" dirty="0"/>
          </a:p>
          <a:p>
            <a:pPr marL="311079" indent="-311079">
              <a:buFont typeface="Arial" panose="020B0604020202020204" pitchFamily="34" charset="0"/>
              <a:buChar char="•"/>
            </a:pPr>
            <a:r>
              <a:rPr lang="de-DE" sz="2400" dirty="0"/>
              <a:t>Ausweitung der Laufzeiten der Refinanzierungsgeschäfte auf bis zu 1 Jahr</a:t>
            </a:r>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Liquiditätsbereitstellung in ausländischer Währung</a:t>
            </a:r>
          </a:p>
        </p:txBody>
      </p:sp>
      <p:sp>
        <p:nvSpPr>
          <p:cNvPr id="11" name="Rechteck 10">
            <a:extLst>
              <a:ext uri="{FF2B5EF4-FFF2-40B4-BE49-F238E27FC236}">
                <a16:creationId xmlns:a16="http://schemas.microsoft.com/office/drawing/2014/main" id="{9ECE9A7F-DBAF-4F32-901C-151817C8210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426418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7075048" cy="593674"/>
          </a:xfrm>
          <a:prstGeom prst="rect">
            <a:avLst/>
          </a:prstGeom>
          <a:noFill/>
          <a:ln>
            <a:noFill/>
          </a:ln>
        </p:spPr>
        <p:txBody>
          <a:bodyPr vert="horz" wrap="none" lIns="81646" tIns="40823" rIns="81646" bIns="40823" anchorCtr="0" compatLnSpc="0">
            <a:spAutoFit/>
          </a:bodyPr>
          <a:lstStyle/>
          <a:p>
            <a:r>
              <a:rPr lang="de-DE" sz="3266" b="1" dirty="0"/>
              <a:t>Geldpolitische Reaktionen seit der Krise</a:t>
            </a:r>
            <a:endParaRPr lang="de-DE" sz="3266" dirty="0"/>
          </a:p>
        </p:txBody>
      </p:sp>
      <p:sp>
        <p:nvSpPr>
          <p:cNvPr id="4" name="Textfeld 3"/>
          <p:cNvSpPr txBox="1"/>
          <p:nvPr/>
        </p:nvSpPr>
        <p:spPr>
          <a:xfrm>
            <a:off x="156117" y="514296"/>
            <a:ext cx="12035883" cy="6009840"/>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1600" dirty="0"/>
              <a:t>Bereitstellung von Zentralbankliquidität mit zwei 3-Jahres-Tendern im Volumen  von jeweils rund 500 Mrd. Euro Winter 11/12 (Bazooka)</a:t>
            </a:r>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Senkung des Mindestreservesatzes von 2% auf 1% Januar 2012</a:t>
            </a:r>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Draghi Put</a:t>
            </a:r>
            <a:r>
              <a:rPr lang="en-US" sz="1600" dirty="0"/>
              <a:t>/“Whatever it takes“ (26.07.2012)</a:t>
            </a:r>
          </a:p>
          <a:p>
            <a:r>
              <a:rPr lang="en-US" sz="1600" dirty="0"/>
              <a:t>		“Within our mandate, the ECB is ready to do whatever it takes to preserve the euro.</a:t>
            </a:r>
          </a:p>
          <a:p>
            <a:r>
              <a:rPr lang="en-US" sz="1600" dirty="0"/>
              <a:t>		  and believe me, it will be enough.”</a:t>
            </a:r>
          </a:p>
          <a:p>
            <a:r>
              <a:rPr lang="en-US" sz="1600" dirty="0">
                <a:hlinkClick r:id="rId3"/>
              </a:rPr>
              <a:t>https://qz.com/1038954/whatever-it-takes-five-years-ago-today-mario-draghi-saved-the-euro-with-a-momentous-speech/</a:t>
            </a:r>
            <a:endParaRPr lang="de-DE" sz="1600" dirty="0"/>
          </a:p>
          <a:p>
            <a:endParaRPr lang="de-DE" sz="1600" dirty="0"/>
          </a:p>
          <a:p>
            <a:endParaRPr lang="de-DE" sz="1600" dirty="0"/>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Ankauf von Staatspapieren von geringer Bonität </a:t>
            </a:r>
            <a:r>
              <a:rPr lang="en-US" sz="1600" dirty="0"/>
              <a:t>(26.09.2012)</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600" dirty="0" err="1"/>
              <a:t>Monatlicher</a:t>
            </a:r>
            <a:r>
              <a:rPr lang="en-US" sz="1600" dirty="0"/>
              <a:t> </a:t>
            </a:r>
            <a:r>
              <a:rPr lang="en-US" sz="1600" dirty="0" err="1"/>
              <a:t>Ankauf</a:t>
            </a:r>
            <a:r>
              <a:rPr lang="en-US" sz="1600" dirty="0"/>
              <a:t> von </a:t>
            </a:r>
            <a:r>
              <a:rPr lang="en-US" sz="1600" dirty="0" err="1"/>
              <a:t>Staatsanleihen</a:t>
            </a:r>
            <a:r>
              <a:rPr lang="en-US" sz="1600" dirty="0"/>
              <a:t> der </a:t>
            </a:r>
            <a:r>
              <a:rPr lang="en-US" sz="1600" dirty="0" err="1"/>
              <a:t>Euroländer</a:t>
            </a:r>
            <a:r>
              <a:rPr lang="en-US" sz="1600" dirty="0"/>
              <a:t> </a:t>
            </a:r>
            <a:r>
              <a:rPr lang="en-US" sz="1600" dirty="0" err="1"/>
              <a:t>gemäß</a:t>
            </a:r>
            <a:r>
              <a:rPr lang="en-US" sz="1600" dirty="0"/>
              <a:t> des </a:t>
            </a:r>
            <a:r>
              <a:rPr lang="en-US" sz="1600" dirty="0" err="1"/>
              <a:t>Kapitalschlüssels</a:t>
            </a:r>
            <a:r>
              <a:rPr lang="en-US" sz="1600" dirty="0"/>
              <a:t> der Eurozone</a:t>
            </a:r>
          </a:p>
          <a:p>
            <a:r>
              <a:rPr lang="en-US" sz="1600" dirty="0"/>
              <a:t>        </a:t>
            </a:r>
            <a:r>
              <a:rPr lang="en-US" sz="1600" dirty="0" err="1"/>
              <a:t>mit</a:t>
            </a:r>
            <a:r>
              <a:rPr lang="en-US" sz="1600" dirty="0"/>
              <a:t> </a:t>
            </a:r>
            <a:r>
              <a:rPr lang="en-US" sz="1600" dirty="0" err="1"/>
              <a:t>einem</a:t>
            </a:r>
            <a:r>
              <a:rPr lang="en-US" sz="1600" dirty="0"/>
              <a:t> </a:t>
            </a:r>
            <a:r>
              <a:rPr lang="en-US" sz="1600" dirty="0" err="1"/>
              <a:t>Volumen</a:t>
            </a:r>
            <a:r>
              <a:rPr lang="en-US" sz="1600" dirty="0"/>
              <a:t> von </a:t>
            </a:r>
            <a:r>
              <a:rPr lang="en-US" sz="1600" dirty="0" err="1"/>
              <a:t>rund</a:t>
            </a:r>
            <a:r>
              <a:rPr lang="en-US" sz="1600" dirty="0"/>
              <a:t> 60 </a:t>
            </a:r>
            <a:r>
              <a:rPr lang="en-US" sz="1600" dirty="0" err="1"/>
              <a:t>Mrd</a:t>
            </a:r>
            <a:r>
              <a:rPr lang="en-US" sz="1600" dirty="0"/>
              <a:t>. Euro pro Monat</a:t>
            </a:r>
          </a:p>
          <a:p>
            <a:endParaRPr lang="en-US" sz="1600" dirty="0"/>
          </a:p>
          <a:p>
            <a:endParaRPr lang="en-US" sz="1600" dirty="0"/>
          </a:p>
          <a:p>
            <a:pPr marL="342900" indent="-342900">
              <a:buFont typeface="Arial" panose="020B0604020202020204" pitchFamily="34" charset="0"/>
              <a:buChar char="•"/>
            </a:pPr>
            <a:r>
              <a:rPr lang="en-US" sz="1600" dirty="0"/>
              <a:t>750 </a:t>
            </a:r>
            <a:r>
              <a:rPr lang="en-US" sz="1600" dirty="0" err="1"/>
              <a:t>Mrd</a:t>
            </a:r>
            <a:r>
              <a:rPr lang="en-US" sz="1600" dirty="0"/>
              <a:t>. PEPP </a:t>
            </a:r>
            <a:r>
              <a:rPr lang="en-US" sz="1600" dirty="0" err="1"/>
              <a:t>im</a:t>
            </a:r>
            <a:r>
              <a:rPr lang="en-US" sz="1600" dirty="0"/>
              <a:t> </a:t>
            </a:r>
            <a:r>
              <a:rPr lang="en-US" sz="1600" dirty="0" err="1"/>
              <a:t>Zuge</a:t>
            </a:r>
            <a:r>
              <a:rPr lang="en-US" sz="1600" dirty="0"/>
              <a:t> von Corona</a:t>
            </a:r>
          </a:p>
          <a:p>
            <a:endParaRPr lang="en-US" sz="1600" dirty="0"/>
          </a:p>
          <a:p>
            <a:endParaRPr lang="de-DE" sz="1996" dirty="0"/>
          </a:p>
        </p:txBody>
      </p:sp>
      <p:sp>
        <p:nvSpPr>
          <p:cNvPr id="10" name="Rechteck 9">
            <a:extLst>
              <a:ext uri="{FF2B5EF4-FFF2-40B4-BE49-F238E27FC236}">
                <a16:creationId xmlns:a16="http://schemas.microsoft.com/office/drawing/2014/main" id="{4DD70569-FD8D-422C-8EFA-67442F0DBE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71082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690374" cy="593674"/>
          </a:xfrm>
          <a:prstGeom prst="rect">
            <a:avLst/>
          </a:prstGeom>
          <a:noFill/>
          <a:ln>
            <a:noFill/>
          </a:ln>
        </p:spPr>
        <p:txBody>
          <a:bodyPr vert="horz" wrap="none" lIns="81646" tIns="40823" rIns="81646" bIns="40823" anchorCtr="0" compatLnSpc="0">
            <a:spAutoFit/>
          </a:bodyPr>
          <a:lstStyle/>
          <a:p>
            <a:r>
              <a:rPr lang="de-DE" sz="3266" dirty="0"/>
              <a:t>Tauschmittel und Zahlungsmittel</a:t>
            </a:r>
          </a:p>
        </p:txBody>
      </p:sp>
      <p:sp>
        <p:nvSpPr>
          <p:cNvPr id="4" name="Textfeld 3"/>
          <p:cNvSpPr txBox="1"/>
          <p:nvPr/>
        </p:nvSpPr>
        <p:spPr>
          <a:xfrm>
            <a:off x="213773" y="831103"/>
            <a:ext cx="6009002" cy="5094890"/>
          </a:xfrm>
          <a:prstGeom prst="rect">
            <a:avLst/>
          </a:prstGeom>
          <a:noFill/>
          <a:ln>
            <a:noFill/>
          </a:ln>
        </p:spPr>
        <p:txBody>
          <a:bodyPr vert="horz" wrap="square" lIns="81646" tIns="40823" rIns="81646" bIns="40823" anchorCtr="0" compatLnSpc="0">
            <a:noAutofit/>
          </a:bodyPr>
          <a:lstStyle/>
          <a:p>
            <a:endParaRPr lang="de-DE" sz="2540" dirty="0"/>
          </a:p>
          <a:p>
            <a:r>
              <a:rPr lang="de-DE" sz="2000" dirty="0"/>
              <a:t>Geld vereinfacht Tauschvorgänge, indem Anbieter und </a:t>
            </a:r>
          </a:p>
          <a:p>
            <a:r>
              <a:rPr lang="de-DE" sz="2000" dirty="0"/>
              <a:t>Nachfrager eines realen Gutes sich nicht physisch </a:t>
            </a:r>
          </a:p>
          <a:p>
            <a:r>
              <a:rPr lang="de-DE" sz="2000" dirty="0"/>
              <a:t>treffen müssen</a:t>
            </a:r>
          </a:p>
          <a:p>
            <a:endParaRPr lang="de-DE" sz="2000" dirty="0"/>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r>
              <a:rPr lang="de-DE" sz="2000" dirty="0"/>
              <a:t>Die Transaktionskosten beim Tausch werden gesenkt</a:t>
            </a:r>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r>
              <a:rPr lang="de-DE" sz="2000" dirty="0"/>
              <a:t>Geld vereinfacht eine arbeitsteilige Produktion</a:t>
            </a:r>
          </a:p>
        </p:txBody>
      </p:sp>
      <p:sp>
        <p:nvSpPr>
          <p:cNvPr id="23" name="Rechteck 22">
            <a:extLst>
              <a:ext uri="{FF2B5EF4-FFF2-40B4-BE49-F238E27FC236}">
                <a16:creationId xmlns:a16="http://schemas.microsoft.com/office/drawing/2014/main" id="{A9569FCB-340A-4859-8C7B-FD17CDCF2E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728026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Zinssätze</a:t>
            </a:r>
            <a:r>
              <a:rPr lang="en-US" sz="2903" b="1" dirty="0">
                <a:solidFill>
                  <a:sysClr val="windowText" lastClr="000000"/>
                </a:solidFill>
              </a:rPr>
              <a:t> EZB</a:t>
            </a:r>
            <a:endParaRPr lang="en-US" sz="2903" dirty="0">
              <a:solidFill>
                <a:sysClr val="windowText" lastClr="000000"/>
              </a:solidFill>
            </a:endParaRPr>
          </a:p>
        </p:txBody>
      </p:sp>
      <p:sp>
        <p:nvSpPr>
          <p:cNvPr id="7" name="Textfeld 6"/>
          <p:cNvSpPr txBox="1"/>
          <p:nvPr/>
        </p:nvSpPr>
        <p:spPr>
          <a:xfrm>
            <a:off x="279178" y="6384680"/>
            <a:ext cx="8426841" cy="359655"/>
          </a:xfrm>
          <a:prstGeom prst="rect">
            <a:avLst/>
          </a:prstGeom>
          <a:noFill/>
        </p:spPr>
        <p:txBody>
          <a:bodyPr wrap="square" rtlCol="0">
            <a:noAutofit/>
          </a:bodyPr>
          <a:lstStyle/>
          <a:p>
            <a:r>
              <a:rPr lang="en-GB" altLang="de-DE" sz="1089" dirty="0">
                <a:ea typeface="ＭＳ Ｐゴシック" pitchFamily="34" charset="-128"/>
              </a:rPr>
              <a:t>Source: ECB, rote </a:t>
            </a:r>
            <a:r>
              <a:rPr lang="en-GB" altLang="de-DE" sz="1089" dirty="0" err="1">
                <a:ea typeface="ＭＳ Ｐゴシック" pitchFamily="34" charset="-128"/>
              </a:rPr>
              <a:t>Reihe</a:t>
            </a:r>
            <a:r>
              <a:rPr lang="en-GB" altLang="de-DE" sz="1089" dirty="0">
                <a:ea typeface="ＭＳ Ｐゴシック" pitchFamily="34" charset="-128"/>
              </a:rPr>
              <a:t> EONIA </a:t>
            </a:r>
            <a:r>
              <a:rPr lang="en-GB" altLang="de-DE" sz="1089" dirty="0" err="1">
                <a:ea typeface="ＭＳ Ｐゴシック" pitchFamily="34" charset="-128"/>
              </a:rPr>
              <a:t>bis</a:t>
            </a:r>
            <a:r>
              <a:rPr lang="en-GB" altLang="de-DE" sz="1089" dirty="0">
                <a:ea typeface="ＭＳ Ｐゴシック" pitchFamily="34" charset="-128"/>
              </a:rPr>
              <a:t> September 2019, ab </a:t>
            </a:r>
            <a:r>
              <a:rPr lang="en-GB" altLang="de-DE" sz="1089" dirty="0" err="1">
                <a:ea typeface="ＭＳ Ｐゴシック" pitchFamily="34" charset="-128"/>
              </a:rPr>
              <a:t>Oktober</a:t>
            </a:r>
            <a:r>
              <a:rPr lang="en-GB" altLang="de-DE" sz="1089" dirty="0">
                <a:ea typeface="ＭＳ Ｐゴシック" pitchFamily="34" charset="-128"/>
              </a:rPr>
              <a:t> 2019 ESTR</a:t>
            </a:r>
          </a:p>
        </p:txBody>
      </p:sp>
      <p:sp>
        <p:nvSpPr>
          <p:cNvPr id="11" name="Rechteck 10">
            <a:extLst>
              <a:ext uri="{FF2B5EF4-FFF2-40B4-BE49-F238E27FC236}">
                <a16:creationId xmlns:a16="http://schemas.microsoft.com/office/drawing/2014/main" id="{7D24E761-D280-47AE-AC82-072B072E96D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5FA67E1D-8D3D-18A7-6661-779385F3468A}"/>
              </a:ext>
            </a:extLst>
          </p:cNvPr>
          <p:cNvPicPr>
            <a:picLocks noChangeAspect="1"/>
          </p:cNvPicPr>
          <p:nvPr/>
        </p:nvPicPr>
        <p:blipFill>
          <a:blip r:embed="rId3"/>
          <a:stretch>
            <a:fillRect/>
          </a:stretch>
        </p:blipFill>
        <p:spPr>
          <a:xfrm>
            <a:off x="0" y="720000"/>
            <a:ext cx="6921127" cy="5040000"/>
          </a:xfrm>
          <a:prstGeom prst="rect">
            <a:avLst/>
          </a:prstGeom>
        </p:spPr>
      </p:pic>
    </p:spTree>
    <p:extLst>
      <p:ext uri="{BB962C8B-B14F-4D97-AF65-F5344CB8AC3E}">
        <p14:creationId xmlns:p14="http://schemas.microsoft.com/office/powerpoint/2010/main" val="2743596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Anleihenkaufprogramm</a:t>
            </a:r>
            <a:r>
              <a:rPr lang="en-US" sz="2903" b="1" dirty="0">
                <a:solidFill>
                  <a:sysClr val="windowText" lastClr="000000"/>
                </a:solidFill>
              </a:rPr>
              <a:t> der EZB</a:t>
            </a:r>
            <a:endParaRPr lang="en-US" sz="2903" dirty="0">
              <a:solidFill>
                <a:sysClr val="windowText" lastClr="000000"/>
              </a:solidFill>
            </a:endParaRPr>
          </a:p>
        </p:txBody>
      </p:sp>
      <p:sp>
        <p:nvSpPr>
          <p:cNvPr id="7" name="Textfeld 6"/>
          <p:cNvSpPr txBox="1"/>
          <p:nvPr/>
        </p:nvSpPr>
        <p:spPr>
          <a:xfrm>
            <a:off x="845311" y="6175744"/>
            <a:ext cx="8426841" cy="359655"/>
          </a:xfrm>
          <a:prstGeom prst="rect">
            <a:avLst/>
          </a:prstGeom>
          <a:noFill/>
        </p:spPr>
        <p:txBody>
          <a:bodyPr wrap="square" rtlCol="0">
            <a:noAutofit/>
          </a:bodyPr>
          <a:lstStyle/>
          <a:p>
            <a:r>
              <a:rPr lang="en-GB" altLang="de-DE" sz="1089" dirty="0">
                <a:ea typeface="ＭＳ Ｐゴシック" pitchFamily="34" charset="-128"/>
              </a:rPr>
              <a:t>Source: ECB, Asset Purchase Program </a:t>
            </a:r>
          </a:p>
          <a:p>
            <a:r>
              <a:rPr lang="de-DE" sz="1100" dirty="0">
                <a:hlinkClick r:id="rId3"/>
              </a:rPr>
              <a:t>https://www.ecb.europa.eu/mopo/implement/omt/html/index.en.html</a:t>
            </a:r>
            <a:endParaRPr lang="en-GB" altLang="de-DE" sz="1089" dirty="0">
              <a:ea typeface="ＭＳ Ｐゴシック" pitchFamily="34" charset="-128"/>
            </a:endParaRPr>
          </a:p>
        </p:txBody>
      </p:sp>
      <p:sp>
        <p:nvSpPr>
          <p:cNvPr id="15" name="Rechteck 14">
            <a:extLst>
              <a:ext uri="{FF2B5EF4-FFF2-40B4-BE49-F238E27FC236}">
                <a16:creationId xmlns:a16="http://schemas.microsoft.com/office/drawing/2014/main" id="{AE1B2C3C-8D1B-4423-819D-C97BC6D0858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CCC6EEE9-1357-1D7C-F8B7-D0EB06273B4D}"/>
              </a:ext>
            </a:extLst>
          </p:cNvPr>
          <p:cNvPicPr>
            <a:picLocks noChangeAspect="1"/>
          </p:cNvPicPr>
          <p:nvPr/>
        </p:nvPicPr>
        <p:blipFill>
          <a:blip r:embed="rId4"/>
          <a:stretch>
            <a:fillRect/>
          </a:stretch>
        </p:blipFill>
        <p:spPr>
          <a:xfrm>
            <a:off x="845311" y="728386"/>
            <a:ext cx="7169379" cy="5326647"/>
          </a:xfrm>
          <a:prstGeom prst="rect">
            <a:avLst/>
          </a:prstGeom>
        </p:spPr>
      </p:pic>
    </p:spTree>
    <p:extLst>
      <p:ext uri="{BB962C8B-B14F-4D97-AF65-F5344CB8AC3E}">
        <p14:creationId xmlns:p14="http://schemas.microsoft.com/office/powerpoint/2010/main" val="3366348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414307" y="0"/>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Zentralbankbilanz</a:t>
            </a:r>
            <a:endParaRPr lang="en-US" sz="2903" dirty="0">
              <a:solidFill>
                <a:sysClr val="windowText" lastClr="000000"/>
              </a:solidFill>
            </a:endParaRPr>
          </a:p>
        </p:txBody>
      </p:sp>
      <p:sp>
        <p:nvSpPr>
          <p:cNvPr id="7" name="Textfeld 6"/>
          <p:cNvSpPr txBox="1"/>
          <p:nvPr/>
        </p:nvSpPr>
        <p:spPr>
          <a:xfrm>
            <a:off x="1784593" y="6237948"/>
            <a:ext cx="8426841" cy="359655"/>
          </a:xfrm>
          <a:prstGeom prst="rect">
            <a:avLst/>
          </a:prstGeom>
          <a:noFill/>
        </p:spPr>
        <p:txBody>
          <a:bodyPr wrap="square" rtlCol="0">
            <a:noAutofit/>
          </a:bodyPr>
          <a:lstStyle/>
          <a:p>
            <a:r>
              <a:rPr lang="en-GB" altLang="de-DE" sz="1089" dirty="0">
                <a:ea typeface="ＭＳ Ｐゴシック" pitchFamily="34" charset="-128"/>
              </a:rPr>
              <a:t>Source: ECB</a:t>
            </a:r>
          </a:p>
        </p:txBody>
      </p:sp>
      <p:sp>
        <p:nvSpPr>
          <p:cNvPr id="17" name="Rechteck 16">
            <a:extLst>
              <a:ext uri="{FF2B5EF4-FFF2-40B4-BE49-F238E27FC236}">
                <a16:creationId xmlns:a16="http://schemas.microsoft.com/office/drawing/2014/main" id="{278795BD-CC52-431C-AE80-3AAC753C7DE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9FB78D3D-D8B1-492F-F9A1-65D3BD11E011}"/>
              </a:ext>
            </a:extLst>
          </p:cNvPr>
          <p:cNvPicPr>
            <a:picLocks noChangeAspect="1"/>
          </p:cNvPicPr>
          <p:nvPr/>
        </p:nvPicPr>
        <p:blipFill>
          <a:blip r:embed="rId3"/>
          <a:stretch>
            <a:fillRect/>
          </a:stretch>
        </p:blipFill>
        <p:spPr>
          <a:xfrm>
            <a:off x="0" y="720000"/>
            <a:ext cx="6309474" cy="4320000"/>
          </a:xfrm>
          <a:prstGeom prst="rect">
            <a:avLst/>
          </a:prstGeom>
        </p:spPr>
      </p:pic>
    </p:spTree>
    <p:extLst>
      <p:ext uri="{BB962C8B-B14F-4D97-AF65-F5344CB8AC3E}">
        <p14:creationId xmlns:p14="http://schemas.microsoft.com/office/powerpoint/2010/main" val="41097990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1341" y="0"/>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Verzinsung</a:t>
            </a:r>
            <a:r>
              <a:rPr lang="en-US" sz="2903" b="1" dirty="0">
                <a:solidFill>
                  <a:sysClr val="windowText" lastClr="000000"/>
                </a:solidFill>
              </a:rPr>
              <a:t> 10j </a:t>
            </a:r>
            <a:r>
              <a:rPr lang="en-US" sz="2903" b="1" dirty="0" err="1">
                <a:solidFill>
                  <a:sysClr val="windowText" lastClr="000000"/>
                </a:solidFill>
              </a:rPr>
              <a:t>Staatsanleihen</a:t>
            </a:r>
            <a:r>
              <a:rPr lang="en-US" sz="2903" b="1" dirty="0">
                <a:solidFill>
                  <a:sysClr val="windowText" lastClr="000000"/>
                </a:solidFill>
              </a:rPr>
              <a:t> </a:t>
            </a:r>
            <a:r>
              <a:rPr lang="en-US" sz="2903" b="1" dirty="0" err="1">
                <a:solidFill>
                  <a:sysClr val="windowText" lastClr="000000"/>
                </a:solidFill>
              </a:rPr>
              <a:t>Euroraum</a:t>
            </a:r>
            <a:endParaRPr lang="en-US" sz="2903" dirty="0">
              <a:solidFill>
                <a:sysClr val="windowText" lastClr="000000"/>
              </a:solidFill>
            </a:endParaRPr>
          </a:p>
        </p:txBody>
      </p:sp>
      <p:sp>
        <p:nvSpPr>
          <p:cNvPr id="7" name="Textfeld 6"/>
          <p:cNvSpPr txBox="1"/>
          <p:nvPr/>
        </p:nvSpPr>
        <p:spPr>
          <a:xfrm>
            <a:off x="196731" y="5561168"/>
            <a:ext cx="1037450" cy="428664"/>
          </a:xfrm>
          <a:prstGeom prst="rect">
            <a:avLst/>
          </a:prstGeom>
          <a:noFill/>
        </p:spPr>
        <p:txBody>
          <a:bodyPr wrap="square" rtlCol="0">
            <a:noAutofit/>
          </a:bodyPr>
          <a:lstStyle/>
          <a:p>
            <a:r>
              <a:rPr lang="en-GB" altLang="de-DE" sz="1089" dirty="0">
                <a:ea typeface="ＭＳ Ｐゴシック" pitchFamily="34" charset="-128"/>
              </a:rPr>
              <a:t>Source: ECB</a:t>
            </a:r>
          </a:p>
        </p:txBody>
      </p:sp>
      <p:sp>
        <p:nvSpPr>
          <p:cNvPr id="23" name="Rechteck 22">
            <a:extLst>
              <a:ext uri="{FF2B5EF4-FFF2-40B4-BE49-F238E27FC236}">
                <a16:creationId xmlns:a16="http://schemas.microsoft.com/office/drawing/2014/main" id="{142FDF43-954E-44FC-A256-51966DA95C2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36A2BA95-B7DB-112B-C1F1-ACD60B82DF18}"/>
              </a:ext>
            </a:extLst>
          </p:cNvPr>
          <p:cNvPicPr>
            <a:picLocks noChangeAspect="1"/>
          </p:cNvPicPr>
          <p:nvPr/>
        </p:nvPicPr>
        <p:blipFill>
          <a:blip r:embed="rId3"/>
          <a:stretch>
            <a:fillRect/>
          </a:stretch>
        </p:blipFill>
        <p:spPr>
          <a:xfrm>
            <a:off x="0" y="720000"/>
            <a:ext cx="7407407" cy="4320000"/>
          </a:xfrm>
          <a:prstGeom prst="rect">
            <a:avLst/>
          </a:prstGeom>
        </p:spPr>
      </p:pic>
    </p:spTree>
    <p:extLst>
      <p:ext uri="{BB962C8B-B14F-4D97-AF65-F5344CB8AC3E}">
        <p14:creationId xmlns:p14="http://schemas.microsoft.com/office/powerpoint/2010/main" val="3886726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4781535" cy="593674"/>
          </a:xfrm>
          <a:prstGeom prst="rect">
            <a:avLst/>
          </a:prstGeom>
          <a:noFill/>
          <a:ln>
            <a:noFill/>
          </a:ln>
        </p:spPr>
        <p:txBody>
          <a:bodyPr vert="horz" wrap="none" lIns="81646" tIns="40823" rIns="81646" bIns="40823" anchorCtr="0" compatLnSpc="0">
            <a:spAutoFit/>
          </a:bodyPr>
          <a:lstStyle/>
          <a:p>
            <a:r>
              <a:rPr lang="de-DE" sz="3266" dirty="0"/>
              <a:t>Wertaufbewahrungsmittel	</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dirty="0"/>
              <a:t>Bei zeitlicher Differenz zwischen Ein- und Ausgaben</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Verschiebung von Konsumplänen in die Zukunft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Geld konkurriert dabei mit anderen Vermögensarten                (z. B. Aktien, Immobilien). Geld weist im Allgemeinen           aber einen höheren Liquiditätsgrad auf</a:t>
            </a:r>
          </a:p>
          <a:p>
            <a:endParaRPr lang="de-DE" sz="2540" dirty="0"/>
          </a:p>
        </p:txBody>
      </p:sp>
      <p:sp>
        <p:nvSpPr>
          <p:cNvPr id="5" name="Rechteck 4">
            <a:extLst>
              <a:ext uri="{FF2B5EF4-FFF2-40B4-BE49-F238E27FC236}">
                <a16:creationId xmlns:a16="http://schemas.microsoft.com/office/drawing/2014/main" id="{EA4D01A2-3977-4289-B32F-E072AA9A228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91581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6954759" cy="593674"/>
          </a:xfrm>
          <a:prstGeom prst="rect">
            <a:avLst/>
          </a:prstGeom>
          <a:noFill/>
          <a:ln>
            <a:noFill/>
          </a:ln>
        </p:spPr>
        <p:txBody>
          <a:bodyPr vert="horz" wrap="none" lIns="81646" tIns="40823" rIns="81646" bIns="40823" anchorCtr="0" compatLnSpc="0">
            <a:spAutoFit/>
          </a:bodyPr>
          <a:lstStyle/>
          <a:p>
            <a:r>
              <a:rPr lang="de-DE" sz="3266" dirty="0"/>
              <a:t>Bewertungsmaßstab und Recheneinheit</a:t>
            </a:r>
          </a:p>
        </p:txBody>
      </p:sp>
      <p:sp>
        <p:nvSpPr>
          <p:cNvPr id="4" name="Textfeld 3"/>
          <p:cNvSpPr txBox="1"/>
          <p:nvPr/>
        </p:nvSpPr>
        <p:spPr>
          <a:xfrm>
            <a:off x="1654154" y="1077732"/>
            <a:ext cx="8883125" cy="3769397"/>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dirty="0"/>
              <a:t>Standardisierung der Bewertung</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Die relativen Preisverhältnisse drücken das Tauschverhältnis zwischen realen Gütern aus</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Bildet die Grundlage der Wirtschaftsrechnung (z. B. VGR und Berechnung des Bruttoinlandsprodukts</a:t>
            </a:r>
          </a:p>
        </p:txBody>
      </p:sp>
      <p:sp>
        <p:nvSpPr>
          <p:cNvPr id="5" name="Rechteck 4">
            <a:extLst>
              <a:ext uri="{FF2B5EF4-FFF2-40B4-BE49-F238E27FC236}">
                <a16:creationId xmlns:a16="http://schemas.microsoft.com/office/drawing/2014/main" id="{7B258D37-25FC-441C-A4F5-D4BC55D119F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8054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403197" y="15092"/>
            <a:ext cx="4220805" cy="593674"/>
          </a:xfrm>
          <a:prstGeom prst="rect">
            <a:avLst/>
          </a:prstGeom>
          <a:noFill/>
          <a:ln>
            <a:noFill/>
          </a:ln>
        </p:spPr>
        <p:txBody>
          <a:bodyPr vert="horz" wrap="none" lIns="81646" tIns="40823" rIns="81646" bIns="40823" anchorCtr="0" compatLnSpc="0">
            <a:spAutoFit/>
          </a:bodyPr>
          <a:lstStyle/>
          <a:p>
            <a:r>
              <a:rPr lang="de-DE" sz="3266" dirty="0"/>
              <a:t>Motive der Geldhaltung</a:t>
            </a:r>
          </a:p>
        </p:txBody>
      </p:sp>
      <p:sp>
        <p:nvSpPr>
          <p:cNvPr id="4" name="Textfeld 3"/>
          <p:cNvSpPr txBox="1"/>
          <p:nvPr/>
        </p:nvSpPr>
        <p:spPr>
          <a:xfrm>
            <a:off x="178025" y="380235"/>
            <a:ext cx="12013975" cy="3491737"/>
          </a:xfrm>
          <a:prstGeom prst="rect">
            <a:avLst/>
          </a:prstGeom>
          <a:noFill/>
          <a:ln>
            <a:noFill/>
          </a:ln>
        </p:spPr>
        <p:txBody>
          <a:bodyPr vert="horz" wrap="square" lIns="81646" tIns="40823" rIns="81646" bIns="40823" anchorCtr="0" compatLnSpc="0">
            <a:noAutofit/>
          </a:bodyPr>
          <a:lstStyle/>
          <a:p>
            <a:r>
              <a:rPr lang="de-DE" sz="1996" b="1" u="sng" dirty="0"/>
              <a:t>Tauschmotiv</a:t>
            </a:r>
            <a:endParaRPr lang="de-DE" sz="1996" dirty="0"/>
          </a:p>
          <a:p>
            <a:r>
              <a:rPr lang="de-DE" sz="1996" dirty="0"/>
              <a:t>Das Tauschmotiv ist auf das häufige zeitliche und örtliche Auseinanderfallen von Einnahmen und Ausgaben in einer arbeitsteiligen Wirtschaft zurückzuführen 		</a:t>
            </a:r>
          </a:p>
          <a:p>
            <a:endParaRPr lang="de-DE" sz="1996" dirty="0"/>
          </a:p>
          <a:p>
            <a:endParaRPr lang="de-DE" sz="1996" b="1" u="sng" dirty="0"/>
          </a:p>
          <a:p>
            <a:r>
              <a:rPr lang="de-DE" sz="1996" b="1" u="sng" dirty="0"/>
              <a:t>Vorsichtsmotiv</a:t>
            </a:r>
            <a:endParaRPr lang="de-DE" sz="1996" dirty="0"/>
          </a:p>
          <a:p>
            <a:r>
              <a:rPr lang="de-DE" sz="1996" dirty="0"/>
              <a:t>Das Vorsichtsmotiv ergibt sich aus der großen Unsicherheit, die üblicherweise über die zukünftige Wirtschaftsentwicklung herrscht</a:t>
            </a:r>
          </a:p>
          <a:p>
            <a:endParaRPr lang="de-DE" sz="1996" dirty="0"/>
          </a:p>
          <a:p>
            <a:endParaRPr lang="de-DE" sz="1996" dirty="0"/>
          </a:p>
        </p:txBody>
      </p:sp>
      <p:sp>
        <p:nvSpPr>
          <p:cNvPr id="8" name="Rechteck 7">
            <a:extLst>
              <a:ext uri="{FF2B5EF4-FFF2-40B4-BE49-F238E27FC236}">
                <a16:creationId xmlns:a16="http://schemas.microsoft.com/office/drawing/2014/main" id="{E3C709BC-0364-4F04-8915-CC70142EA23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FCA7AC7F-DC63-4285-96DD-AE1D18DE9EFD}"/>
              </a:ext>
            </a:extLst>
          </p:cNvPr>
          <p:cNvSpPr txBox="1"/>
          <p:nvPr/>
        </p:nvSpPr>
        <p:spPr>
          <a:xfrm>
            <a:off x="3367" y="3565421"/>
            <a:ext cx="8686238" cy="2308324"/>
          </a:xfrm>
          <a:prstGeom prst="rect">
            <a:avLst/>
          </a:prstGeom>
          <a:noFill/>
        </p:spPr>
        <p:txBody>
          <a:bodyPr wrap="square">
            <a:spAutoFit/>
          </a:bodyPr>
          <a:lstStyle/>
          <a:p>
            <a:r>
              <a:rPr lang="de-DE" sz="1800" b="1" u="sng" dirty="0"/>
              <a:t>Spekulationsmotiv</a:t>
            </a:r>
            <a:endParaRPr lang="de-DE" sz="1800" dirty="0"/>
          </a:p>
          <a:p>
            <a:r>
              <a:rPr lang="de-DE" sz="1800" dirty="0"/>
              <a:t>Das Spekulationsmotiv folgt aus der Überlegung, dass die handelnden Akteure in der Wirtschaft umso mehr Geld halten werden, je geringer die Zinsen für festverzinsliche Wertpapiere ausfallen. Da bei niedrigen Zinsen die Kurse der entsprechenden Wertpapiere hoch sind, wird auf einen Kursverfall spekuliert. Geld zu halten bietet die Möglichkeit, Verluste zu vermeiden und bei besseren Preisen einzusteigen. Die sogenannten Opportunitätskosten der Geldhaltung, also die entgangene Rendite einer Wertpapieranlage, sind sehr niedrig oder sogar negativ.</a:t>
            </a:r>
          </a:p>
        </p:txBody>
      </p:sp>
    </p:spTree>
    <p:extLst>
      <p:ext uri="{BB962C8B-B14F-4D97-AF65-F5344CB8AC3E}">
        <p14:creationId xmlns:p14="http://schemas.microsoft.com/office/powerpoint/2010/main" val="962811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243901" y="129219"/>
            <a:ext cx="7879636" cy="744863"/>
          </a:xfrm>
          <a:prstGeom prst="rect">
            <a:avLst/>
          </a:prstGeom>
          <a:noFill/>
          <a:ln>
            <a:noFill/>
          </a:ln>
        </p:spPr>
        <p:txBody>
          <a:bodyPr lIns="81638" tIns="40819" rIns="81638" bIns="40819" anchor="ctr" anchorCtr="1"/>
          <a:lstStyle/>
          <a:p>
            <a:r>
              <a:rPr lang="de-DE" altLang="de-DE" sz="3628" b="1" dirty="0">
                <a:solidFill>
                  <a:srgbClr val="000000"/>
                </a:solidFill>
                <a:latin typeface="Sparkasse Rg" pitchFamily="34" charset="0"/>
              </a:rPr>
              <a:t>Geldnachfragefunktion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82198" y="848739"/>
                <a:ext cx="9980567" cy="4493310"/>
              </a:xfrm>
              <a:prstGeom prst="rect">
                <a:avLst/>
              </a:prstGeom>
              <a:noFill/>
            </p:spPr>
            <p:txBody>
              <a:bodyPr wrap="square" rtlCol="0">
                <a:noAutofit/>
              </a:bodyPr>
              <a:lstStyle/>
              <a:p>
                <a:pPr marL="342900" indent="-342900">
                  <a:buFont typeface="Arial" panose="020B0604020202020204" pitchFamily="34" charset="0"/>
                  <a:buChar char="•"/>
                </a:pPr>
                <a:r>
                  <a:rPr lang="de-DE" sz="2400" dirty="0"/>
                  <a:t>Im Allgemeinen wird das Niveau der Transaktionen proportional zum Gesamteinkommen sein. Damit ergibt aus dem Transaktionsmotiv eine positive Abhängigkeit vom Einkommen.</a:t>
                </a:r>
                <a:endParaRPr lang="de-DE" sz="2400" b="1"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Die Vorsichtskasse wird prinzipiell abhängig von den erwarteten Transaktionen in der Zukunft sein. Damit ergibt auch aus dem Vorsichtsmotiv eine positive Abhängigkeit vom Einkommen.</a:t>
                </a:r>
                <a:endParaRPr lang="de-DE" sz="2400" b="1"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 die Opportunitätskosten bei niedrigen Zinsen niedrig sind, ergibt sich aus dem Spekulationsmotiv eine negative Abhängigkeit vom Zinssatz.</a:t>
                </a:r>
              </a:p>
              <a:p>
                <a:endParaRPr lang="de-DE" sz="2400" dirty="0"/>
              </a:p>
              <a:p>
                <a:pPr algn="ctr"/>
                <a:r>
                  <a:rPr lang="de-DE" sz="2400" dirty="0"/>
                  <a:t>G</a:t>
                </a:r>
                <a14:m>
                  <m:oMath xmlns:m="http://schemas.openxmlformats.org/officeDocument/2006/math">
                    <m:r>
                      <m:rPr>
                        <m:sty m:val="p"/>
                      </m:rPr>
                      <a:rPr lang="de-DE" sz="2400" b="0" i="0" smtClean="0">
                        <a:latin typeface="Cambria Math" panose="02040503050406030204" pitchFamily="18" charset="0"/>
                      </a:rPr>
                      <m:t>eldnachfrage</m:t>
                    </m:r>
                    <m:r>
                      <a:rPr lang="de-DE" sz="2400">
                        <a:latin typeface="Cambria Math" panose="02040503050406030204" pitchFamily="18" charset="0"/>
                      </a:rPr>
                      <m:t>=</m:t>
                    </m:r>
                    <m:sSup>
                      <m:sSupPr>
                        <m:ctrlPr>
                          <a:rPr lang="de-DE" sz="2400" i="1">
                            <a:latin typeface="Cambria Math" panose="02040503050406030204" pitchFamily="18" charset="0"/>
                          </a:rPr>
                        </m:ctrlPr>
                      </m:sSupPr>
                      <m:e>
                        <m:r>
                          <a:rPr lang="de-DE" sz="2400" i="1">
                            <a:latin typeface="Cambria Math" panose="02040503050406030204" pitchFamily="18" charset="0"/>
                          </a:rPr>
                          <m:t>𝐿</m:t>
                        </m:r>
                      </m:e>
                      <m:sup>
                        <m:r>
                          <a:rPr lang="de-DE" sz="2400" i="1">
                            <a:latin typeface="Cambria Math" panose="02040503050406030204" pitchFamily="18" charset="0"/>
                          </a:rPr>
                          <m:t>𝐷</m:t>
                        </m:r>
                      </m:sup>
                    </m:sSup>
                    <m:r>
                      <a:rPr lang="de-DE" sz="2400" i="1">
                        <a:latin typeface="Cambria Math" panose="02040503050406030204" pitchFamily="18" charset="0"/>
                      </a:rPr>
                      <m:t>(</m:t>
                    </m:r>
                    <m:r>
                      <a:rPr lang="de-DE" sz="2400" i="1">
                        <a:latin typeface="Cambria Math" panose="02040503050406030204" pitchFamily="18" charset="0"/>
                      </a:rPr>
                      <m:t>𝑌</m:t>
                    </m:r>
                    <m:r>
                      <a:rPr lang="de-DE" sz="2400" i="1">
                        <a:latin typeface="Cambria Math" panose="02040503050406030204" pitchFamily="18" charset="0"/>
                      </a:rPr>
                      <m:t>,</m:t>
                    </m:r>
                    <m:r>
                      <a:rPr lang="de-DE" sz="2400" i="1">
                        <a:latin typeface="Cambria Math" panose="02040503050406030204" pitchFamily="18" charset="0"/>
                      </a:rPr>
                      <m:t>𝑖</m:t>
                    </m:r>
                    <m:r>
                      <a:rPr lang="de-DE" sz="2400" i="1">
                        <a:latin typeface="Cambria Math" panose="02040503050406030204" pitchFamily="18" charset="0"/>
                      </a:rPr>
                      <m:t>)</m:t>
                    </m:r>
                  </m:oMath>
                </a14:m>
                <a:endParaRPr lang="de-DE" sz="2400" dirty="0"/>
              </a:p>
              <a:p>
                <a:pPr algn="ctr"/>
                <a:endParaRPr lang="de-DE" sz="2400" dirty="0"/>
              </a:p>
              <a:p>
                <a:endParaRPr lang="de-DE" sz="2400" dirty="0"/>
              </a:p>
              <a:p>
                <a:endParaRPr lang="de-DE" sz="2400" b="1"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82198" y="848739"/>
                <a:ext cx="9980567" cy="4493310"/>
              </a:xfrm>
              <a:prstGeom prst="rect">
                <a:avLst/>
              </a:prstGeom>
              <a:blipFill>
                <a:blip r:embed="rId3"/>
                <a:stretch>
                  <a:fillRect l="-794" t="-1085" r="-977" b="-2849"/>
                </a:stretch>
              </a:blipFill>
            </p:spPr>
            <p:txBody>
              <a:bodyPr/>
              <a:lstStyle/>
              <a:p>
                <a:r>
                  <a:rPr lang="de-DE">
                    <a:noFill/>
                  </a:rPr>
                  <a:t> </a:t>
                </a:r>
              </a:p>
            </p:txBody>
          </p:sp>
        </mc:Fallback>
      </mc:AlternateContent>
      <p:sp>
        <p:nvSpPr>
          <p:cNvPr id="2" name="Textfeld 1">
            <a:extLst>
              <a:ext uri="{FF2B5EF4-FFF2-40B4-BE49-F238E27FC236}">
                <a16:creationId xmlns:a16="http://schemas.microsoft.com/office/drawing/2014/main" id="{B57B2530-8644-4D44-82CC-2E1579D09983}"/>
              </a:ext>
            </a:extLst>
          </p:cNvPr>
          <p:cNvSpPr txBox="1"/>
          <p:nvPr/>
        </p:nvSpPr>
        <p:spPr>
          <a:xfrm>
            <a:off x="6105068" y="4739307"/>
            <a:ext cx="300082" cy="369332"/>
          </a:xfrm>
          <a:prstGeom prst="rect">
            <a:avLst/>
          </a:prstGeom>
          <a:noFill/>
        </p:spPr>
        <p:txBody>
          <a:bodyPr wrap="none" rtlCol="0">
            <a:spAutoFit/>
          </a:bodyPr>
          <a:lstStyle/>
          <a:p>
            <a:r>
              <a:rPr lang="de-DE" dirty="0"/>
              <a:t>+</a:t>
            </a:r>
          </a:p>
        </p:txBody>
      </p:sp>
      <p:sp>
        <p:nvSpPr>
          <p:cNvPr id="8" name="Textfeld 7">
            <a:extLst>
              <a:ext uri="{FF2B5EF4-FFF2-40B4-BE49-F238E27FC236}">
                <a16:creationId xmlns:a16="http://schemas.microsoft.com/office/drawing/2014/main" id="{7558E943-6F68-4701-A5C0-E070B128BCDD}"/>
              </a:ext>
            </a:extLst>
          </p:cNvPr>
          <p:cNvSpPr txBox="1"/>
          <p:nvPr/>
        </p:nvSpPr>
        <p:spPr>
          <a:xfrm>
            <a:off x="6405150" y="4739307"/>
            <a:ext cx="255198" cy="369332"/>
          </a:xfrm>
          <a:prstGeom prst="rect">
            <a:avLst/>
          </a:prstGeom>
          <a:noFill/>
        </p:spPr>
        <p:txBody>
          <a:bodyPr wrap="none" rtlCol="0">
            <a:spAutoFit/>
          </a:bodyPr>
          <a:lstStyle/>
          <a:p>
            <a:r>
              <a:rPr lang="de-DE" dirty="0"/>
              <a:t>-</a:t>
            </a:r>
          </a:p>
        </p:txBody>
      </p:sp>
      <p:sp>
        <p:nvSpPr>
          <p:cNvPr id="14" name="Rechteck 13">
            <a:extLst>
              <a:ext uri="{FF2B5EF4-FFF2-40B4-BE49-F238E27FC236}">
                <a16:creationId xmlns:a16="http://schemas.microsoft.com/office/drawing/2014/main" id="{EAC83140-F7C9-4BFE-B550-E1C9F30B224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2233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rPr/>
              <a:t>9</a:t>
            </a:fld>
            <a:endParaRPr lang="de-DE" dirty="0"/>
          </a:p>
        </p:txBody>
      </p:sp>
      <p:sp>
        <p:nvSpPr>
          <p:cNvPr id="7" name="TextShape 2"/>
          <p:cNvSpPr txBox="1"/>
          <p:nvPr/>
        </p:nvSpPr>
        <p:spPr>
          <a:xfrm>
            <a:off x="1600740" y="29522"/>
            <a:ext cx="8610060" cy="744863"/>
          </a:xfrm>
          <a:prstGeom prst="rect">
            <a:avLst/>
          </a:prstGeom>
          <a:noFill/>
          <a:ln>
            <a:noFill/>
          </a:ln>
        </p:spPr>
        <p:txBody>
          <a:bodyPr lIns="81638" tIns="40819" rIns="81638" bIns="40819" anchor="ctr" anchorCtr="1"/>
          <a:lstStyle/>
          <a:p>
            <a:r>
              <a:rPr lang="de-DE" altLang="de-DE" sz="3628" b="1" dirty="0">
                <a:solidFill>
                  <a:srgbClr val="000000"/>
                </a:solidFill>
                <a:latin typeface="Sparkasse Rg" pitchFamily="34" charset="0"/>
              </a:rPr>
              <a:t>Zinsen und Inflation – Fisher Relation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377238" y="595593"/>
                <a:ext cx="6719477" cy="5472607"/>
              </a:xfrm>
              <a:prstGeom prst="rect">
                <a:avLst/>
              </a:prstGeom>
              <a:noFill/>
            </p:spPr>
            <p:txBody>
              <a:bodyPr wrap="square" rtlCol="0">
                <a:noAutofit/>
              </a:bodyPr>
              <a:lstStyle/>
              <a:p>
                <a:r>
                  <a:rPr lang="en-US" sz="2400" b="1" dirty="0" err="1"/>
                  <a:t>Angenommen</a:t>
                </a:r>
                <a:r>
                  <a:rPr lang="en-US" sz="2400" b="1" dirty="0"/>
                  <a:t> man </a:t>
                </a:r>
                <a:r>
                  <a:rPr lang="en-US" sz="2400" b="1" dirty="0" err="1"/>
                  <a:t>investiert</a:t>
                </a:r>
                <a:r>
                  <a:rPr lang="en-US" sz="2400" b="1" dirty="0"/>
                  <a:t> </a:t>
                </a:r>
                <a:r>
                  <a:rPr lang="en-US" sz="2400" b="1" dirty="0" err="1"/>
                  <a:t>einen</a:t>
                </a:r>
                <a:r>
                  <a:rPr lang="en-US" sz="2400" b="1" dirty="0"/>
                  <a:t> </a:t>
                </a:r>
                <a:r>
                  <a:rPr lang="en-US" sz="2400" b="1" dirty="0" err="1"/>
                  <a:t>Betrag</a:t>
                </a:r>
                <a:r>
                  <a:rPr lang="en-US" sz="2400" b="1" dirty="0"/>
                  <a:t> </a:t>
                </a:r>
                <a:r>
                  <a:rPr lang="en-US" sz="2400" b="1" dirty="0" err="1"/>
                  <a:t>vpmK</a:t>
                </a:r>
                <a:r>
                  <a:rPr lang="en-US" sz="2400" b="1" dirty="0"/>
                  <a:t> </a:t>
                </a:r>
                <a:r>
                  <a:rPr lang="en-US" sz="2400" b="1" dirty="0" err="1"/>
                  <a:t>zum</a:t>
                </a:r>
                <a:r>
                  <a:rPr lang="en-US" sz="2400" b="1" dirty="0"/>
                  <a:t> </a:t>
                </a:r>
                <a:r>
                  <a:rPr lang="en-US" sz="2400" b="1" dirty="0" err="1"/>
                  <a:t>nominalen</a:t>
                </a:r>
                <a:r>
                  <a:rPr lang="en-US" sz="2400" b="1" dirty="0"/>
                  <a:t> </a:t>
                </a:r>
                <a:r>
                  <a:rPr lang="en-US" sz="2400" b="1" dirty="0" err="1"/>
                  <a:t>Zinssatz</a:t>
                </a:r>
                <a:r>
                  <a:rPr lang="en-US" sz="2400" b="1" dirty="0"/>
                  <a:t> i:</a:t>
                </a:r>
              </a:p>
              <a:p>
                <a:endParaRPr lang="en-US" sz="2000" dirty="0"/>
              </a:p>
              <a:p>
                <a:pPr marL="342900" indent="-342900">
                  <a:buFont typeface="Arial" panose="020B0604020202020204" pitchFamily="34" charset="0"/>
                  <a:buChar char="•"/>
                </a:pPr>
                <a:r>
                  <a:rPr lang="en-US" sz="2000" dirty="0" err="1"/>
                  <a:t>Nach</a:t>
                </a:r>
                <a:r>
                  <a:rPr lang="en-US" sz="2000" dirty="0"/>
                  <a:t> </a:t>
                </a:r>
                <a:r>
                  <a:rPr lang="en-US" sz="2000" dirty="0" err="1"/>
                  <a:t>einem</a:t>
                </a:r>
                <a:r>
                  <a:rPr lang="en-US" sz="2000" dirty="0"/>
                  <a:t> </a:t>
                </a:r>
                <a:r>
                  <a:rPr lang="en-US" sz="2000" dirty="0" err="1"/>
                  <a:t>Jahr</a:t>
                </a:r>
                <a:r>
                  <a:rPr lang="en-US" sz="2000" dirty="0"/>
                  <a:t> </a:t>
                </a:r>
                <a:r>
                  <a:rPr lang="en-US" sz="2000" dirty="0" err="1"/>
                  <a:t>erhält</a:t>
                </a:r>
                <a:r>
                  <a:rPr lang="en-US" sz="2000" dirty="0"/>
                  <a:t> man K(1+i) Euro</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Aber bei einer Inflation von </a:t>
                </a:r>
                <a14:m>
                  <m:oMath xmlns:m="http://schemas.openxmlformats.org/officeDocument/2006/math">
                    <m:r>
                      <a:rPr lang="el-GR" sz="2000" i="1">
                        <a:latin typeface="Cambria Math" panose="02040503050406030204" pitchFamily="18" charset="0"/>
                      </a:rPr>
                      <m:t>𝜋</m:t>
                    </m:r>
                  </m:oMath>
                </a14:m>
                <a:r>
                  <a:rPr lang="de-DE" sz="2000" dirty="0"/>
                  <a:t> benötigt man  K(1+</a:t>
                </a:r>
                <a:r>
                  <a:rPr lang="el-GR" sz="2000" dirty="0"/>
                  <a:t> </a:t>
                </a:r>
                <a14:m>
                  <m:oMath xmlns:m="http://schemas.openxmlformats.org/officeDocument/2006/math">
                    <m:r>
                      <a:rPr lang="el-GR" sz="2000" i="1">
                        <a:latin typeface="Cambria Math" panose="02040503050406030204" pitchFamily="18" charset="0"/>
                      </a:rPr>
                      <m:t>𝜋</m:t>
                    </m:r>
                  </m:oMath>
                </a14:m>
                <a:r>
                  <a:rPr lang="de-DE" sz="2000" dirty="0"/>
                  <a:t>) Euro um einen gleichwertigen Warenkorb wie in der Vorperiode erwerben zu können</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In realen Einheiten müssen die  </a:t>
                </a:r>
                <a:r>
                  <a:rPr lang="en-US" sz="2000" dirty="0"/>
                  <a:t>K(1+i) Euro </a:t>
                </a:r>
                <a:r>
                  <a:rPr lang="en-US" sz="2000" dirty="0" err="1"/>
                  <a:t>mit</a:t>
                </a:r>
                <a:r>
                  <a:rPr lang="en-US" sz="2000" dirty="0"/>
                  <a:t> 1/</a:t>
                </a:r>
                <a:r>
                  <a:rPr lang="de-DE" sz="2000" dirty="0"/>
                  <a:t>(1+</a:t>
                </a:r>
                <a:r>
                  <a:rPr lang="el-GR" sz="2000" dirty="0"/>
                  <a:t> </a:t>
                </a:r>
                <a14:m>
                  <m:oMath xmlns:m="http://schemas.openxmlformats.org/officeDocument/2006/math">
                    <m:r>
                      <a:rPr lang="el-GR" sz="2000" i="1">
                        <a:latin typeface="Cambria Math" panose="02040503050406030204" pitchFamily="18" charset="0"/>
                      </a:rPr>
                      <m:t>𝜋</m:t>
                    </m:r>
                  </m:oMath>
                </a14:m>
                <a:r>
                  <a:rPr lang="de-DE" sz="2000" dirty="0"/>
                  <a:t>) diskontiert werden</a:t>
                </a:r>
                <a:endParaRPr lang="de-DE" sz="2400" dirty="0"/>
              </a:p>
              <a:p>
                <a:pPr algn="ctr"/>
                <a:r>
                  <a:rPr lang="de-DE" sz="2000" dirty="0"/>
                  <a:t>→	</a:t>
                </a:r>
                <a14:m>
                  <m:oMath xmlns:m="http://schemas.openxmlformats.org/officeDocument/2006/math">
                    <m:r>
                      <a:rPr lang="de-DE" sz="2000" i="1">
                        <a:latin typeface="Cambria Math" panose="02040503050406030204" pitchFamily="18" charset="0"/>
                      </a:rPr>
                      <m:t>1+</m:t>
                    </m:r>
                    <m:r>
                      <a:rPr lang="de-DE" sz="2000" i="1">
                        <a:latin typeface="Cambria Math" panose="02040503050406030204" pitchFamily="18" charset="0"/>
                      </a:rPr>
                      <m:t>𝑟</m:t>
                    </m:r>
                    <m:r>
                      <a:rPr lang="de-DE" sz="2000" i="1">
                        <a:latin typeface="Cambria Math" panose="02040503050406030204" pitchFamily="18" charset="0"/>
                      </a:rPr>
                      <m:t>=</m:t>
                    </m:r>
                    <m:f>
                      <m:fPr>
                        <m:ctrlPr>
                          <a:rPr lang="de-DE" sz="2000" i="1">
                            <a:latin typeface="Cambria Math" panose="02040503050406030204" pitchFamily="18" charset="0"/>
                          </a:rPr>
                        </m:ctrlPr>
                      </m:fPr>
                      <m:num>
                        <m:r>
                          <a:rPr lang="de-DE" sz="2000" i="1">
                            <a:latin typeface="Cambria Math" panose="02040503050406030204" pitchFamily="18" charset="0"/>
                          </a:rPr>
                          <m:t>1+</m:t>
                        </m:r>
                        <m:r>
                          <a:rPr lang="de-DE" sz="2000" i="1">
                            <a:latin typeface="Cambria Math" panose="02040503050406030204" pitchFamily="18" charset="0"/>
                          </a:rPr>
                          <m:t>𝑖</m:t>
                        </m:r>
                      </m:num>
                      <m:den>
                        <m:r>
                          <a:rPr lang="de-DE" sz="2000" i="1">
                            <a:latin typeface="Cambria Math" panose="02040503050406030204" pitchFamily="18" charset="0"/>
                          </a:rPr>
                          <m:t>1+</m:t>
                        </m:r>
                        <m:r>
                          <a:rPr lang="el-GR" sz="2000" i="1">
                            <a:latin typeface="Cambria Math" panose="02040503050406030204" pitchFamily="18" charset="0"/>
                          </a:rPr>
                          <m:t>𝜋</m:t>
                        </m:r>
                      </m:den>
                    </m:f>
                  </m:oMath>
                </a14:m>
                <a:r>
                  <a:rPr lang="de-DE" sz="2000" dirty="0"/>
                  <a:t>	(r: Realzins i: Nominalzins)</a:t>
                </a:r>
              </a:p>
              <a:p>
                <a:pPr algn="ctr"/>
                <a:r>
                  <a:rPr lang="de-DE" sz="2000" dirty="0"/>
                  <a:t>Für „kleine“ i,</a:t>
                </a:r>
                <a14:m>
                  <m:oMath xmlns:m="http://schemas.openxmlformats.org/officeDocument/2006/math">
                    <m:r>
                      <a:rPr lang="el-GR" sz="2000" i="1">
                        <a:latin typeface="Cambria Math" panose="02040503050406030204" pitchFamily="18" charset="0"/>
                      </a:rPr>
                      <m:t>𝜋</m:t>
                    </m:r>
                  </m:oMath>
                </a14:m>
                <a:r>
                  <a:rPr lang="de-DE" sz="2000" dirty="0"/>
                  <a:t> (&lt;10%) erhält man </a:t>
                </a:r>
              </a:p>
              <a:p>
                <a:pPr algn="ctr"/>
                <a:r>
                  <a:rPr lang="de-DE" sz="2000" dirty="0"/>
                  <a:t>		</a:t>
                </a:r>
                <a14:m>
                  <m:oMath xmlns:m="http://schemas.openxmlformats.org/officeDocument/2006/math">
                    <m:r>
                      <a:rPr lang="de-DE" sz="2000" i="1">
                        <a:latin typeface="Cambria Math" panose="02040503050406030204" pitchFamily="18" charset="0"/>
                      </a:rPr>
                      <m:t>𝑟</m:t>
                    </m:r>
                    <m:r>
                      <a:rPr lang="de-DE" sz="2000" i="1">
                        <a:latin typeface="Cambria Math" panose="02040503050406030204" pitchFamily="18" charset="0"/>
                      </a:rPr>
                      <m:t>=</m:t>
                    </m:r>
                    <m:r>
                      <a:rPr lang="de-DE" sz="2000" i="1">
                        <a:latin typeface="Cambria Math" panose="02040503050406030204" pitchFamily="18" charset="0"/>
                      </a:rPr>
                      <m:t>𝑖</m:t>
                    </m:r>
                    <m:r>
                      <a:rPr lang="de-DE" sz="2000" i="1">
                        <a:latin typeface="Cambria Math" panose="02040503050406030204" pitchFamily="18" charset="0"/>
                      </a:rPr>
                      <m:t>−</m:t>
                    </m:r>
                    <m:r>
                      <a:rPr lang="el-GR" sz="2000" i="1">
                        <a:latin typeface="Cambria Math" panose="02040503050406030204" pitchFamily="18" charset="0"/>
                      </a:rPr>
                      <m:t>𝜋</m:t>
                    </m:r>
                  </m:oMath>
                </a14:m>
                <a:r>
                  <a:rPr lang="de-DE" sz="2000" dirty="0"/>
                  <a:t>	(Fisher Relation)</a:t>
                </a:r>
              </a:p>
              <a:p>
                <a:pPr algn="ctr"/>
                <a:endParaRPr lang="de-DE" sz="2000" dirty="0"/>
              </a:p>
              <a:p>
                <a:pPr algn="ctr"/>
                <a:r>
                  <a:rPr lang="de-DE" sz="2000" dirty="0"/>
                  <a:t>Da Investitionen oft in der Zukunft liegen verwendet man auch</a:t>
                </a:r>
              </a:p>
              <a:p>
                <a:pPr algn="ctr"/>
                <a:r>
                  <a:rPr lang="de-DE" sz="2000" dirty="0"/>
                  <a:t>		</a:t>
                </a:r>
                <a14:m>
                  <m:oMath xmlns:m="http://schemas.openxmlformats.org/officeDocument/2006/math">
                    <m:r>
                      <a:rPr lang="de-DE" sz="2000" i="1" dirty="0">
                        <a:latin typeface="Cambria Math" panose="02040503050406030204" pitchFamily="18" charset="0"/>
                      </a:rPr>
                      <m:t>𝑟</m:t>
                    </m:r>
                    <m:r>
                      <a:rPr lang="de-DE" sz="2000" i="1" dirty="0">
                        <a:latin typeface="Cambria Math" panose="02040503050406030204" pitchFamily="18" charset="0"/>
                      </a:rPr>
                      <m:t>=</m:t>
                    </m:r>
                    <m:r>
                      <a:rPr lang="de-DE" sz="2000" i="1" dirty="0">
                        <a:latin typeface="Cambria Math" panose="02040503050406030204" pitchFamily="18" charset="0"/>
                      </a:rPr>
                      <m:t>𝑖</m:t>
                    </m:r>
                    <m:r>
                      <a:rPr lang="de-DE" sz="2000" i="1" dirty="0">
                        <a:latin typeface="Cambria Math" panose="02040503050406030204" pitchFamily="18" charset="0"/>
                      </a:rPr>
                      <m:t>−</m:t>
                    </m:r>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dirty="0"/>
                  <a:t>	(</a:t>
                </a:r>
                <a14:m>
                  <m:oMath xmlns:m="http://schemas.openxmlformats.org/officeDocument/2006/math">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dirty="0"/>
                  <a:t>: Erwartete Inflation)</a:t>
                </a:r>
              </a:p>
              <a:p>
                <a:pPr algn="ctr"/>
                <a:endParaRPr lang="de-DE"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377238" y="595593"/>
                <a:ext cx="6719477" cy="5472607"/>
              </a:xfrm>
              <a:prstGeom prst="rect">
                <a:avLst/>
              </a:prstGeom>
              <a:blipFill>
                <a:blip r:embed="rId3"/>
                <a:stretch>
                  <a:fillRect l="-1452" t="-892" r="-363" b="-3233"/>
                </a:stretch>
              </a:blipFill>
            </p:spPr>
            <p:txBody>
              <a:bodyPr/>
              <a:lstStyle/>
              <a:p>
                <a:r>
                  <a:rPr lang="de-DE">
                    <a:noFill/>
                  </a:rPr>
                  <a:t> </a:t>
                </a:r>
              </a:p>
            </p:txBody>
          </p:sp>
        </mc:Fallback>
      </mc:AlternateContent>
      <p:sp>
        <p:nvSpPr>
          <p:cNvPr id="17" name="Rechteck 16">
            <a:extLst>
              <a:ext uri="{FF2B5EF4-FFF2-40B4-BE49-F238E27FC236}">
                <a16:creationId xmlns:a16="http://schemas.microsoft.com/office/drawing/2014/main" id="{41A452C5-6701-459F-8300-A841A73C1C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2395438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2987</Words>
  <Application>Microsoft Office PowerPoint</Application>
  <PresentationFormat>Breitbild</PresentationFormat>
  <Paragraphs>420</Paragraphs>
  <Slides>43</Slides>
  <Notes>43</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43</vt:i4>
      </vt:variant>
    </vt:vector>
  </HeadingPairs>
  <TitlesOfParts>
    <vt:vector size="51" baseType="lpstr">
      <vt:lpstr>Arial</vt:lpstr>
      <vt:lpstr>Calibri</vt:lpstr>
      <vt:lpstr>Calibri Light</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36</cp:revision>
  <cp:lastPrinted>2022-03-02T20:18:27Z</cp:lastPrinted>
  <dcterms:created xsi:type="dcterms:W3CDTF">2022-03-01T20:52:11Z</dcterms:created>
  <dcterms:modified xsi:type="dcterms:W3CDTF">2022-10-23T12:17:13Z</dcterms:modified>
</cp:coreProperties>
</file>