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372" r:id="rId2"/>
    <p:sldId id="1258" r:id="rId3"/>
    <p:sldId id="1385" r:id="rId4"/>
    <p:sldId id="1386" r:id="rId5"/>
    <p:sldId id="1387" r:id="rId6"/>
    <p:sldId id="1388" r:id="rId7"/>
    <p:sldId id="1389" r:id="rId8"/>
    <p:sldId id="1390" r:id="rId9"/>
    <p:sldId id="1391" r:id="rId10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F64E3D-4DF2-4B90-AE5E-992DD472CE4F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5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45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784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36D160C-E515-4D8C-9228-C6C42BF8CB28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6115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8AFAF50-71D2-472A-B49E-A6BA6CD2538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611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61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663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96596-16DD-420B-B9E7-F17FD91BCEB0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7139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27C528B-F7E2-42B5-89AE-C64A0EC2784A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714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71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360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D7A5FD-A29C-4971-A46C-3A436945F7C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8163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506F5D2-1BA7-431F-8CD4-0184588AF6F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816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698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8ED098-C9AF-4EB7-995A-DBFE8CCAD84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9187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E537E24-34E2-4F98-BC3C-2144D737ED9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4918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91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1347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2A043B-9C45-4FA2-98B7-822C5F74EC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8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51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51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2A043B-9C45-4FA2-98B7-822C5F74EC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51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51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038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17.10.2022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455910" y="249988"/>
            <a:ext cx="6648209" cy="417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100" b="1" dirty="0">
                <a:solidFill>
                  <a:srgbClr val="000000"/>
                </a:solidFill>
                <a:latin typeface="Sparkasse Rg" pitchFamily="34" charset="0"/>
              </a:rPr>
              <a:t>Wirtschaftswachstum und Konjunkturzyklus</a:t>
            </a:r>
          </a:p>
        </p:txBody>
      </p:sp>
      <p:sp>
        <p:nvSpPr>
          <p:cNvPr id="113668" name="Text Box 3"/>
          <p:cNvSpPr txBox="1">
            <a:spLocks noChangeArrowheads="1"/>
          </p:cNvSpPr>
          <p:nvPr/>
        </p:nvSpPr>
        <p:spPr bwMode="auto">
          <a:xfrm>
            <a:off x="194319" y="249988"/>
            <a:ext cx="10388082" cy="50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Messgröße für das Wirtschaftswachstum und die Bewegung im 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Konjunkturzyklus ist die Veränderung des </a:t>
            </a:r>
            <a:r>
              <a:rPr lang="de-DE" sz="2400" b="1" dirty="0">
                <a:solidFill>
                  <a:srgbClr val="000000"/>
                </a:solidFill>
              </a:rPr>
              <a:t>realen Bruttoinlandsprodukts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im Zeitverlauf.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Der Konjunkturzyklus beschreibt dabei die Schwankung der 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gesamtwirtschaftlichen Produktion um einen langfristigen Wachstumstrend.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143AEBF-FC4A-41AD-B622-66AC8DD33FD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8956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1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Allgemeiner Konjunkturzyklus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61DA8E8B-7569-4BBF-8169-74EE80988E0E}"/>
              </a:ext>
            </a:extLst>
          </p:cNvPr>
          <p:cNvCxnSpPr>
            <a:cxnSpLocks/>
          </p:cNvCxnSpPr>
          <p:nvPr/>
        </p:nvCxnSpPr>
        <p:spPr>
          <a:xfrm flipV="1">
            <a:off x="434493" y="925550"/>
            <a:ext cx="0" cy="500689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8432A3A4-D5A9-41BA-AAA9-D68D7B43D629}"/>
              </a:ext>
            </a:extLst>
          </p:cNvPr>
          <p:cNvCxnSpPr>
            <a:cxnSpLocks/>
          </p:cNvCxnSpPr>
          <p:nvPr/>
        </p:nvCxnSpPr>
        <p:spPr>
          <a:xfrm flipV="1">
            <a:off x="111109" y="5538237"/>
            <a:ext cx="8445062" cy="1135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2161B6EE-D55A-468C-9B6A-7CC28FB05C23}"/>
              </a:ext>
            </a:extLst>
          </p:cNvPr>
          <p:cNvSpPr/>
          <p:nvPr/>
        </p:nvSpPr>
        <p:spPr>
          <a:xfrm>
            <a:off x="879103" y="2241755"/>
            <a:ext cx="7846142" cy="2713703"/>
          </a:xfrm>
          <a:custGeom>
            <a:avLst/>
            <a:gdLst>
              <a:gd name="connsiteX0" fmla="*/ 0 w 7226709"/>
              <a:gd name="connsiteY0" fmla="*/ 2713703 h 2713703"/>
              <a:gd name="connsiteX1" fmla="*/ 4306529 w 7226709"/>
              <a:gd name="connsiteY1" fmla="*/ 1253613 h 2713703"/>
              <a:gd name="connsiteX2" fmla="*/ 7226709 w 7226709"/>
              <a:gd name="connsiteY2" fmla="*/ 0 h 271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09" h="2713703">
                <a:moveTo>
                  <a:pt x="0" y="2713703"/>
                </a:moveTo>
                <a:cubicBezTo>
                  <a:pt x="1551039" y="2209800"/>
                  <a:pt x="3102078" y="1705897"/>
                  <a:pt x="4306529" y="1253613"/>
                </a:cubicBezTo>
                <a:cubicBezTo>
                  <a:pt x="5510981" y="801329"/>
                  <a:pt x="6368845" y="400664"/>
                  <a:pt x="722670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2CC28C69-9060-44ED-80BF-107CA28A9A31}"/>
              </a:ext>
            </a:extLst>
          </p:cNvPr>
          <p:cNvSpPr/>
          <p:nvPr/>
        </p:nvSpPr>
        <p:spPr>
          <a:xfrm>
            <a:off x="1000893" y="1917290"/>
            <a:ext cx="7399887" cy="3465870"/>
          </a:xfrm>
          <a:custGeom>
            <a:avLst/>
            <a:gdLst>
              <a:gd name="connsiteX0" fmla="*/ 0 w 7182464"/>
              <a:gd name="connsiteY0" fmla="*/ 2905433 h 2905433"/>
              <a:gd name="connsiteX1" fmla="*/ 1371600 w 7182464"/>
              <a:gd name="connsiteY1" fmla="*/ 1032387 h 2905433"/>
              <a:gd name="connsiteX2" fmla="*/ 3775587 w 7182464"/>
              <a:gd name="connsiteY2" fmla="*/ 1666568 h 2905433"/>
              <a:gd name="connsiteX3" fmla="*/ 6002593 w 7182464"/>
              <a:gd name="connsiteY3" fmla="*/ 2020529 h 2905433"/>
              <a:gd name="connsiteX4" fmla="*/ 7182464 w 7182464"/>
              <a:gd name="connsiteY4" fmla="*/ 0 h 290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2464" h="2905433">
                <a:moveTo>
                  <a:pt x="0" y="2905433"/>
                </a:moveTo>
                <a:cubicBezTo>
                  <a:pt x="371168" y="2072148"/>
                  <a:pt x="742336" y="1238864"/>
                  <a:pt x="1371600" y="1032387"/>
                </a:cubicBezTo>
                <a:cubicBezTo>
                  <a:pt x="2000864" y="825910"/>
                  <a:pt x="3003755" y="1501878"/>
                  <a:pt x="3775587" y="1666568"/>
                </a:cubicBezTo>
                <a:cubicBezTo>
                  <a:pt x="4547419" y="1831258"/>
                  <a:pt x="5434780" y="2298290"/>
                  <a:pt x="6002593" y="2020529"/>
                </a:cubicBezTo>
                <a:cubicBezTo>
                  <a:pt x="6570406" y="1742768"/>
                  <a:pt x="6876435" y="871384"/>
                  <a:pt x="718246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707DED-0474-4FC4-BF00-F43A34275868}"/>
              </a:ext>
            </a:extLst>
          </p:cNvPr>
          <p:cNvSpPr txBox="1"/>
          <p:nvPr/>
        </p:nvSpPr>
        <p:spPr>
          <a:xfrm>
            <a:off x="7981684" y="5652564"/>
            <a:ext cx="651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Zeit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55D6EEB-5F70-4415-B7FF-47C8B53E7681}"/>
              </a:ext>
            </a:extLst>
          </p:cNvPr>
          <p:cNvSpPr txBox="1"/>
          <p:nvPr/>
        </p:nvSpPr>
        <p:spPr>
          <a:xfrm rot="16200000">
            <a:off x="-475615" y="1537775"/>
            <a:ext cx="1463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Reales BIP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7F25198-4E91-470D-8F85-D4ABA4DDFBE3}"/>
              </a:ext>
            </a:extLst>
          </p:cNvPr>
          <p:cNvSpPr txBox="1"/>
          <p:nvPr/>
        </p:nvSpPr>
        <p:spPr>
          <a:xfrm>
            <a:off x="467478" y="5734370"/>
            <a:ext cx="133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Aufschwung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725D671-3D82-4E24-9826-38544209292F}"/>
              </a:ext>
            </a:extLst>
          </p:cNvPr>
          <p:cNvSpPr txBox="1"/>
          <p:nvPr/>
        </p:nvSpPr>
        <p:spPr>
          <a:xfrm>
            <a:off x="2203571" y="5714822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Boom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B5B26A3-A445-4C30-9AA3-6C8429BA1BAC}"/>
              </a:ext>
            </a:extLst>
          </p:cNvPr>
          <p:cNvSpPr txBox="1"/>
          <p:nvPr/>
        </p:nvSpPr>
        <p:spPr>
          <a:xfrm>
            <a:off x="3595022" y="5722595"/>
            <a:ext cx="1263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Abschwung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965B6B7-71B8-4109-8D6F-09360A1691CC}"/>
              </a:ext>
            </a:extLst>
          </p:cNvPr>
          <p:cNvSpPr txBox="1"/>
          <p:nvPr/>
        </p:nvSpPr>
        <p:spPr>
          <a:xfrm>
            <a:off x="6224806" y="5744897"/>
            <a:ext cx="639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Krise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13AB4FBE-CF02-4621-BB04-F7FC71350BA7}"/>
              </a:ext>
            </a:extLst>
          </p:cNvPr>
          <p:cNvCxnSpPr>
            <a:cxnSpLocks/>
          </p:cNvCxnSpPr>
          <p:nvPr/>
        </p:nvCxnSpPr>
        <p:spPr>
          <a:xfrm>
            <a:off x="1852496" y="2846439"/>
            <a:ext cx="0" cy="33576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576DF315-D762-4A42-8766-7C4E3E8305BA}"/>
              </a:ext>
            </a:extLst>
          </p:cNvPr>
          <p:cNvCxnSpPr>
            <a:cxnSpLocks/>
          </p:cNvCxnSpPr>
          <p:nvPr/>
        </p:nvCxnSpPr>
        <p:spPr>
          <a:xfrm>
            <a:off x="3273257" y="2807115"/>
            <a:ext cx="0" cy="33576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151BE2C0-A385-4932-85E0-F67525950819}"/>
              </a:ext>
            </a:extLst>
          </p:cNvPr>
          <p:cNvCxnSpPr>
            <a:cxnSpLocks/>
          </p:cNvCxnSpPr>
          <p:nvPr/>
        </p:nvCxnSpPr>
        <p:spPr>
          <a:xfrm>
            <a:off x="5446187" y="2723542"/>
            <a:ext cx="0" cy="33576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F2C0F40F-E512-4C2D-88B5-930113BC0353}"/>
              </a:ext>
            </a:extLst>
          </p:cNvPr>
          <p:cNvCxnSpPr>
            <a:cxnSpLocks/>
          </p:cNvCxnSpPr>
          <p:nvPr/>
        </p:nvCxnSpPr>
        <p:spPr>
          <a:xfrm>
            <a:off x="7692858" y="2610471"/>
            <a:ext cx="0" cy="33576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74317FCB-5FE9-4493-BE06-2DC59BD9DBC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61763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1"/>
          <p:cNvSpPr>
            <a:spLocks noChangeArrowheads="1"/>
          </p:cNvSpPr>
          <p:nvPr/>
        </p:nvSpPr>
        <p:spPr bwMode="auto">
          <a:xfrm>
            <a:off x="4164013" y="57863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Konjunkturzyklen-Beschreibung</a:t>
            </a:r>
          </a:p>
        </p:txBody>
      </p:sp>
      <p:sp>
        <p:nvSpPr>
          <p:cNvPr id="115716" name="Text Box 2"/>
          <p:cNvSpPr txBox="1">
            <a:spLocks noChangeArrowheads="1"/>
          </p:cNvSpPr>
          <p:nvPr/>
        </p:nvSpPr>
        <p:spPr bwMode="auto">
          <a:xfrm>
            <a:off x="238912" y="393248"/>
            <a:ext cx="9109075" cy="131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Aufschwung:	Anstieg der Produktion; Auftragseingänge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höhere Auslastung der Produktionskapazitäten;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sinkende Arbeitslosigkeit; moderat steigende Preise</a:t>
            </a:r>
          </a:p>
          <a:p>
            <a:pPr eaLnBrk="1" hangingPunct="1"/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8913" y="1710310"/>
            <a:ext cx="9109075" cy="161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Boom:			Voll- bzw. Überauslastung der Produktionskapazitäten;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Aufbau von Überstunden; steigende Löhne und 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Preise; Anfang von Stagnation, da die Nachfrage nicht 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mehr befriedigt werden kann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38912" y="3392696"/>
            <a:ext cx="9109075" cy="104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Abschwung:	Rückgang der Produktion; rückläufige Auftragseingänge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steigende Arbeitslosigkeit; nachlassende Konsumnachfrage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8912" y="4437325"/>
            <a:ext cx="9109075" cy="98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Krise:			Niedriges Niveau der Produktion und der </a:t>
            </a:r>
          </a:p>
          <a:p>
            <a:pPr eaLnBrk="1" hangingPunct="1"/>
            <a:r>
              <a:rPr lang="de-DE" sz="2400" dirty="0">
                <a:solidFill>
                  <a:srgbClr val="000000"/>
                </a:solidFill>
              </a:rPr>
              <a:t>					Auftragsbestände; hohe Arbeitslosigkeit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D40E7FF-99BE-4E35-BE3D-AA6F1DD5EBF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999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1"/>
          <p:cNvSpPr>
            <a:spLocks noChangeArrowheads="1"/>
          </p:cNvSpPr>
          <p:nvPr/>
        </p:nvSpPr>
        <p:spPr bwMode="auto">
          <a:xfrm>
            <a:off x="3204446" y="215752"/>
            <a:ext cx="699206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Stetiges und angemessenes Wachstum</a:t>
            </a:r>
          </a:p>
        </p:txBody>
      </p:sp>
      <p:sp>
        <p:nvSpPr>
          <p:cNvPr id="116740" name="Text Box 2"/>
          <p:cNvSpPr txBox="1">
            <a:spLocks noChangeArrowheads="1"/>
          </p:cNvSpPr>
          <p:nvPr/>
        </p:nvSpPr>
        <p:spPr bwMode="auto">
          <a:xfrm>
            <a:off x="249408" y="719925"/>
            <a:ext cx="7251909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Wirtschaftspolitisches Ziel ist es, die Schwankungen im Konjunkturzyklus auf ein angemessenes Maß zu begrenzen.</a:t>
            </a:r>
          </a:p>
          <a:p>
            <a:pPr eaLnBrk="1" hangingPunct="1"/>
            <a:endParaRPr lang="de-DE" sz="2000" dirty="0">
              <a:solidFill>
                <a:srgbClr val="000000"/>
              </a:solidFill>
            </a:endParaRP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Dazu wird auf das Konzept des </a:t>
            </a:r>
            <a:r>
              <a:rPr lang="de-DE" sz="2000" b="1" u="sng" dirty="0">
                <a:solidFill>
                  <a:srgbClr val="000000"/>
                </a:solidFill>
              </a:rPr>
              <a:t>Produktionspotenzials</a:t>
            </a:r>
            <a:r>
              <a:rPr lang="de-DE" sz="2000" dirty="0">
                <a:solidFill>
                  <a:srgbClr val="000000"/>
                </a:solidFill>
              </a:rPr>
              <a:t> zurückgegriffen:</a:t>
            </a:r>
          </a:p>
          <a:p>
            <a:pPr eaLnBrk="1" hangingPunct="1"/>
            <a:r>
              <a:rPr lang="de-DE" sz="2000" b="1" dirty="0">
                <a:solidFill>
                  <a:srgbClr val="000000"/>
                </a:solidFill>
              </a:rPr>
              <a:t>Darunter versteht man die mögliche gesamtwirtschaftliche Produktion bei Vollauslastung der Kapazitäten.</a:t>
            </a:r>
          </a:p>
          <a:p>
            <a:pPr eaLnBrk="1" hangingPunct="1"/>
            <a:endParaRPr lang="de-DE" sz="2000" b="1" dirty="0">
              <a:solidFill>
                <a:srgbClr val="000000"/>
              </a:solidFill>
            </a:endParaRP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Langfristig sollte es daher das Ziel sein, das Produktionspotenzial zu </a:t>
            </a: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erhöhen und nicht nur die reine BIP-Entwicklung. Denn die reine </a:t>
            </a: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BIP-Entwicklung kann die Produktionsmöglichkeiten eines Landes </a:t>
            </a: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stark über- oder unterzeichnen.</a:t>
            </a: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r>
              <a:rPr lang="de-DE" sz="2000" dirty="0">
                <a:solidFill>
                  <a:srgbClr val="000000"/>
                </a:solidFill>
              </a:rPr>
              <a:t>Allerdings handelt es sich bei dem </a:t>
            </a:r>
            <a:r>
              <a:rPr lang="de-DE" sz="2000" b="1" dirty="0">
                <a:solidFill>
                  <a:srgbClr val="000000"/>
                </a:solidFill>
              </a:rPr>
              <a:t>Produktionspotenzial</a:t>
            </a:r>
            <a:r>
              <a:rPr lang="de-DE" sz="2000" dirty="0">
                <a:solidFill>
                  <a:srgbClr val="000000"/>
                </a:solidFill>
              </a:rPr>
              <a:t> um ein </a:t>
            </a:r>
          </a:p>
          <a:p>
            <a:pPr eaLnBrk="1" hangingPunct="1"/>
            <a:r>
              <a:rPr lang="de-DE" sz="2000" b="1" dirty="0">
                <a:solidFill>
                  <a:srgbClr val="000000"/>
                </a:solidFill>
              </a:rPr>
              <a:t>theoretisches Konzept</a:t>
            </a:r>
            <a:r>
              <a:rPr lang="de-DE" sz="2000" dirty="0">
                <a:solidFill>
                  <a:srgbClr val="000000"/>
                </a:solidFill>
              </a:rPr>
              <a:t>, weshalb sich der  tatsächliche Wert nur schwer ermitteln lässt. </a:t>
            </a:r>
          </a:p>
          <a:p>
            <a:pPr eaLnBrk="1" hangingPunct="1"/>
            <a:endParaRPr lang="de-DE" sz="2000" dirty="0">
              <a:solidFill>
                <a:srgbClr val="000000"/>
              </a:solidFill>
            </a:endParaRPr>
          </a:p>
          <a:p>
            <a:pPr eaLnBrk="1" hangingPunct="1"/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BFD2CB6-D379-4260-AA5D-1706D201582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66670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827FB2B-596E-A6DB-11DD-B6E55BF794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3417"/>
            <a:ext cx="7650782" cy="4680000"/>
          </a:xfrm>
          <a:prstGeom prst="rect">
            <a:avLst/>
          </a:prstGeom>
        </p:spPr>
      </p:pic>
      <p:sp>
        <p:nvSpPr>
          <p:cNvPr id="117763" name="Rectangle 1"/>
          <p:cNvSpPr>
            <a:spLocks noChangeArrowheads="1"/>
          </p:cNvSpPr>
          <p:nvPr/>
        </p:nvSpPr>
        <p:spPr bwMode="auto">
          <a:xfrm>
            <a:off x="2450260" y="-12858"/>
            <a:ext cx="58039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Relative Abweichung des BIP vom Produktionspotenzial (Deutschland)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88582" y="5548321"/>
            <a:ext cx="8280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400" dirty="0" err="1">
                <a:solidFill>
                  <a:srgbClr val="000000"/>
                </a:solidFill>
              </a:rPr>
              <a:t>Outputlücke</a:t>
            </a:r>
            <a:r>
              <a:rPr lang="de-DE" sz="2400" dirty="0">
                <a:solidFill>
                  <a:srgbClr val="000000"/>
                </a:solidFill>
              </a:rPr>
              <a:t> = (BIP - Produktionspotenzial)/Produktionspotenzial</a:t>
            </a:r>
          </a:p>
          <a:p>
            <a:pPr eaLnBrk="1" hangingPunct="1"/>
            <a:endParaRPr lang="de-DE" sz="2400" dirty="0">
              <a:solidFill>
                <a:srgbClr val="000000"/>
              </a:solidFill>
            </a:endParaRPr>
          </a:p>
          <a:p>
            <a:pPr eaLnBrk="1" hangingPunct="1"/>
            <a:r>
              <a:rPr lang="de-DE" sz="1200" dirty="0">
                <a:solidFill>
                  <a:srgbClr val="000000"/>
                </a:solidFill>
              </a:rPr>
              <a:t>Quelle: IWF</a:t>
            </a:r>
          </a:p>
          <a:p>
            <a:pPr eaLnBrk="1" hangingPunct="1"/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E1266E4-17A6-4455-BFB2-0B93365E709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1A89DBB9-CA4E-47F0-9F7E-56C712DF8C8B}"/>
              </a:ext>
            </a:extLst>
          </p:cNvPr>
          <p:cNvSpPr/>
          <p:nvPr/>
        </p:nvSpPr>
        <p:spPr>
          <a:xfrm>
            <a:off x="972642" y="1822976"/>
            <a:ext cx="6552229" cy="2245473"/>
          </a:xfrm>
          <a:custGeom>
            <a:avLst/>
            <a:gdLst>
              <a:gd name="connsiteX0" fmla="*/ 0 w 6552229"/>
              <a:gd name="connsiteY0" fmla="*/ 0 h 2245473"/>
              <a:gd name="connsiteX1" fmla="*/ 506706 w 6552229"/>
              <a:gd name="connsiteY1" fmla="*/ 1706492 h 2245473"/>
              <a:gd name="connsiteX2" fmla="*/ 867806 w 6552229"/>
              <a:gd name="connsiteY2" fmla="*/ 1881218 h 2245473"/>
              <a:gd name="connsiteX3" fmla="*/ 1386161 w 6552229"/>
              <a:gd name="connsiteY3" fmla="*/ 1071653 h 2245473"/>
              <a:gd name="connsiteX4" fmla="*/ 1747261 w 6552229"/>
              <a:gd name="connsiteY4" fmla="*/ 151429 h 2245473"/>
              <a:gd name="connsiteX5" fmla="*/ 1916163 w 6552229"/>
              <a:gd name="connsiteY5" fmla="*/ 163078 h 2245473"/>
              <a:gd name="connsiteX6" fmla="*/ 2242319 w 6552229"/>
              <a:gd name="connsiteY6" fmla="*/ 1269676 h 2245473"/>
              <a:gd name="connsiteX7" fmla="*/ 2527704 w 6552229"/>
              <a:gd name="connsiteY7" fmla="*/ 1380336 h 2245473"/>
              <a:gd name="connsiteX8" fmla="*/ 3145070 w 6552229"/>
              <a:gd name="connsiteY8" fmla="*/ 629014 h 2245473"/>
              <a:gd name="connsiteX9" fmla="*/ 3308148 w 6552229"/>
              <a:gd name="connsiteY9" fmla="*/ 518354 h 2245473"/>
              <a:gd name="connsiteX10" fmla="*/ 3622655 w 6552229"/>
              <a:gd name="connsiteY10" fmla="*/ 1339567 h 2245473"/>
              <a:gd name="connsiteX11" fmla="*/ 3797381 w 6552229"/>
              <a:gd name="connsiteY11" fmla="*/ 1543414 h 2245473"/>
              <a:gd name="connsiteX12" fmla="*/ 4344856 w 6552229"/>
              <a:gd name="connsiteY12" fmla="*/ 110660 h 2245473"/>
              <a:gd name="connsiteX13" fmla="*/ 4577824 w 6552229"/>
              <a:gd name="connsiteY13" fmla="*/ 2189900 h 2245473"/>
              <a:gd name="connsiteX14" fmla="*/ 4898155 w 6552229"/>
              <a:gd name="connsiteY14" fmla="*/ 623190 h 2245473"/>
              <a:gd name="connsiteX15" fmla="*/ 5195190 w 6552229"/>
              <a:gd name="connsiteY15" fmla="*/ 1258028 h 2245473"/>
              <a:gd name="connsiteX16" fmla="*/ 5929040 w 6552229"/>
              <a:gd name="connsiteY16" fmla="*/ 675607 h 2245473"/>
              <a:gd name="connsiteX17" fmla="*/ 6290140 w 6552229"/>
              <a:gd name="connsiteY17" fmla="*/ 2224846 h 2245473"/>
              <a:gd name="connsiteX18" fmla="*/ 6552229 w 6552229"/>
              <a:gd name="connsiteY18" fmla="*/ 1607480 h 2245473"/>
              <a:gd name="connsiteX19" fmla="*/ 6552229 w 6552229"/>
              <a:gd name="connsiteY19" fmla="*/ 1607480 h 2245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552229" h="2245473">
                <a:moveTo>
                  <a:pt x="0" y="0"/>
                </a:moveTo>
                <a:cubicBezTo>
                  <a:pt x="181036" y="696478"/>
                  <a:pt x="362072" y="1392956"/>
                  <a:pt x="506706" y="1706492"/>
                </a:cubicBezTo>
                <a:cubicBezTo>
                  <a:pt x="651340" y="2020028"/>
                  <a:pt x="721230" y="1987024"/>
                  <a:pt x="867806" y="1881218"/>
                </a:cubicBezTo>
                <a:cubicBezTo>
                  <a:pt x="1014382" y="1775412"/>
                  <a:pt x="1239585" y="1359951"/>
                  <a:pt x="1386161" y="1071653"/>
                </a:cubicBezTo>
                <a:cubicBezTo>
                  <a:pt x="1532737" y="783355"/>
                  <a:pt x="1658927" y="302858"/>
                  <a:pt x="1747261" y="151429"/>
                </a:cubicBezTo>
                <a:cubicBezTo>
                  <a:pt x="1835595" y="0"/>
                  <a:pt x="1833653" y="-23296"/>
                  <a:pt x="1916163" y="163078"/>
                </a:cubicBezTo>
                <a:cubicBezTo>
                  <a:pt x="1998673" y="349452"/>
                  <a:pt x="2140395" y="1066800"/>
                  <a:pt x="2242319" y="1269676"/>
                </a:cubicBezTo>
                <a:cubicBezTo>
                  <a:pt x="2344243" y="1472552"/>
                  <a:pt x="2377246" y="1487113"/>
                  <a:pt x="2527704" y="1380336"/>
                </a:cubicBezTo>
                <a:cubicBezTo>
                  <a:pt x="2678162" y="1273559"/>
                  <a:pt x="3014996" y="772678"/>
                  <a:pt x="3145070" y="629014"/>
                </a:cubicBezTo>
                <a:cubicBezTo>
                  <a:pt x="3275144" y="485350"/>
                  <a:pt x="3228551" y="399929"/>
                  <a:pt x="3308148" y="518354"/>
                </a:cubicBezTo>
                <a:cubicBezTo>
                  <a:pt x="3387745" y="636779"/>
                  <a:pt x="3541116" y="1168724"/>
                  <a:pt x="3622655" y="1339567"/>
                </a:cubicBezTo>
                <a:cubicBezTo>
                  <a:pt x="3704194" y="1510410"/>
                  <a:pt x="3677014" y="1748232"/>
                  <a:pt x="3797381" y="1543414"/>
                </a:cubicBezTo>
                <a:cubicBezTo>
                  <a:pt x="3917748" y="1338596"/>
                  <a:pt x="4214782" y="2912"/>
                  <a:pt x="4344856" y="110660"/>
                </a:cubicBezTo>
                <a:cubicBezTo>
                  <a:pt x="4474930" y="218408"/>
                  <a:pt x="4485608" y="2104478"/>
                  <a:pt x="4577824" y="2189900"/>
                </a:cubicBezTo>
                <a:cubicBezTo>
                  <a:pt x="4670040" y="2275322"/>
                  <a:pt x="4795261" y="778502"/>
                  <a:pt x="4898155" y="623190"/>
                </a:cubicBezTo>
                <a:cubicBezTo>
                  <a:pt x="5001049" y="467878"/>
                  <a:pt x="5023376" y="1249292"/>
                  <a:pt x="5195190" y="1258028"/>
                </a:cubicBezTo>
                <a:cubicBezTo>
                  <a:pt x="5367004" y="1266764"/>
                  <a:pt x="5746548" y="514471"/>
                  <a:pt x="5929040" y="675607"/>
                </a:cubicBezTo>
                <a:cubicBezTo>
                  <a:pt x="6111532" y="836743"/>
                  <a:pt x="6186275" y="2069534"/>
                  <a:pt x="6290140" y="2224846"/>
                </a:cubicBezTo>
                <a:cubicBezTo>
                  <a:pt x="6394005" y="2380158"/>
                  <a:pt x="6552229" y="1607480"/>
                  <a:pt x="6552229" y="1607480"/>
                </a:cubicBezTo>
                <a:lnTo>
                  <a:pt x="6552229" y="1607480"/>
                </a:lnTo>
              </a:path>
            </a:pathLst>
          </a:cu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961050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2B84B515-7752-F2A1-E0FD-B8E005E5B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98" y="651311"/>
            <a:ext cx="8385366" cy="5400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31093" y="44760"/>
            <a:ext cx="7464960" cy="39425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1814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Konjunkturzyklus</a:t>
            </a:r>
            <a:r>
              <a:rPr lang="en-US" sz="1814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Deutschland in der </a:t>
            </a:r>
            <a:r>
              <a:rPr lang="en-US" sz="1814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langen</a:t>
            </a:r>
            <a:r>
              <a:rPr lang="en-US" sz="1814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Frist </a:t>
            </a:r>
            <a:endParaRPr lang="en-US" sz="1814" dirty="0">
              <a:solidFill>
                <a:sysClr val="windowText" lastClr="000000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H="1" flipV="1">
            <a:off x="4205719" y="3351311"/>
            <a:ext cx="328840" cy="5400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590990" y="3621326"/>
            <a:ext cx="190962" cy="6247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0"/>
          <p:cNvCxnSpPr>
            <a:cxnSpLocks/>
          </p:cNvCxnSpPr>
          <p:nvPr/>
        </p:nvCxnSpPr>
        <p:spPr>
          <a:xfrm flipV="1">
            <a:off x="5896438" y="4522470"/>
            <a:ext cx="383241" cy="2924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24"/>
          <p:cNvCxnSpPr>
            <a:cxnSpLocks/>
          </p:cNvCxnSpPr>
          <p:nvPr/>
        </p:nvCxnSpPr>
        <p:spPr>
          <a:xfrm flipH="1" flipV="1">
            <a:off x="2720121" y="3386610"/>
            <a:ext cx="202405" cy="56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994803" y="6446501"/>
            <a:ext cx="541603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Quelle: Destatis; Preis-, saison- und kalenderbereinigte Werte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59228" y="278165"/>
            <a:ext cx="2543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Ordnen Sie den Pfeilen</a:t>
            </a:r>
          </a:p>
          <a:p>
            <a:r>
              <a:rPr lang="de-DE" dirty="0"/>
              <a:t>wirtschaftsgeschichtliche</a:t>
            </a:r>
          </a:p>
          <a:p>
            <a:r>
              <a:rPr lang="de-DE" dirty="0"/>
              <a:t>Ereignisse zu</a:t>
            </a:r>
          </a:p>
        </p:txBody>
      </p:sp>
      <p:cxnSp>
        <p:nvCxnSpPr>
          <p:cNvPr id="22" name="Straight Arrow Connector 20"/>
          <p:cNvCxnSpPr>
            <a:cxnSpLocks/>
          </p:cNvCxnSpPr>
          <p:nvPr/>
        </p:nvCxnSpPr>
        <p:spPr>
          <a:xfrm flipV="1">
            <a:off x="7466570" y="4223335"/>
            <a:ext cx="428065" cy="1322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/>
        </p:nvSpPr>
        <p:spPr>
          <a:xfrm>
            <a:off x="4309381" y="382815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>
            <a:off x="5729670" y="4074033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5605235" y="463022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7163677" y="420658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endParaRPr lang="de-DE" dirty="0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83005C0-BA1C-4B22-A9EA-FE65E124A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F56062D-4792-BC5D-AA81-5A2376A0C920}"/>
              </a:ext>
            </a:extLst>
          </p:cNvPr>
          <p:cNvSpPr/>
          <p:nvPr/>
        </p:nvSpPr>
        <p:spPr>
          <a:xfrm>
            <a:off x="2794258" y="389089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endParaRPr lang="de-DE" dirty="0"/>
          </a:p>
        </p:txBody>
      </p:sp>
      <p:cxnSp>
        <p:nvCxnSpPr>
          <p:cNvPr id="8" name="Straight Arrow Connector 24">
            <a:extLst>
              <a:ext uri="{FF2B5EF4-FFF2-40B4-BE49-F238E27FC236}">
                <a16:creationId xmlns:a16="http://schemas.microsoft.com/office/drawing/2014/main" id="{E2220F57-056B-931A-09AC-9C7B6FC45444}"/>
              </a:ext>
            </a:extLst>
          </p:cNvPr>
          <p:cNvCxnSpPr>
            <a:cxnSpLocks/>
          </p:cNvCxnSpPr>
          <p:nvPr/>
        </p:nvCxnSpPr>
        <p:spPr>
          <a:xfrm flipV="1">
            <a:off x="1512094" y="3580311"/>
            <a:ext cx="151596" cy="4135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75FE7E68-76C6-CA7C-656E-36A54405D93A}"/>
              </a:ext>
            </a:extLst>
          </p:cNvPr>
          <p:cNvSpPr/>
          <p:nvPr/>
        </p:nvSpPr>
        <p:spPr>
          <a:xfrm>
            <a:off x="1246122" y="3854193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58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0" y="-9199"/>
            <a:ext cx="1085203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Reales Wirtschaftswachstum in Deutschland seit der Wiedervereinigung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0" y="6036923"/>
            <a:ext cx="53603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200" dirty="0"/>
              <a:t>Quelle: Statistisches Bundesamt, HRI; Preis- saison- und kalenderbereinigte Werte,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E8E458A-E5E4-43CA-AD6A-8BADBAD36D1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CC2CC4C-11A2-C159-520E-188A9DC5E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54647"/>
            <a:ext cx="8133557" cy="52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9631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6592993" y="8273"/>
            <a:ext cx="56028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HRI Konjunkturprognose 17.03.2022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E8E458A-E5E4-43CA-AD6A-8BADBAD36D1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755F1C8-B69E-4167-810C-6EEA133AD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272" y="656546"/>
            <a:ext cx="4466691" cy="553370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44CFB132-B823-4D31-96CF-F56A13E884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3348917" cy="682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498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Breitbild</PresentationFormat>
  <Paragraphs>83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36</cp:revision>
  <cp:lastPrinted>2022-03-02T20:18:27Z</cp:lastPrinted>
  <dcterms:created xsi:type="dcterms:W3CDTF">2022-03-01T20:52:11Z</dcterms:created>
  <dcterms:modified xsi:type="dcterms:W3CDTF">2022-10-17T17:09:17Z</dcterms:modified>
</cp:coreProperties>
</file>