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1372" r:id="rId2"/>
    <p:sldId id="830" r:id="rId3"/>
    <p:sldId id="975" r:id="rId4"/>
    <p:sldId id="833" r:id="rId5"/>
    <p:sldId id="453" r:id="rId6"/>
    <p:sldId id="1203" r:id="rId7"/>
    <p:sldId id="1204" r:id="rId8"/>
    <p:sldId id="1362" r:id="rId9"/>
    <p:sldId id="1206" r:id="rId10"/>
    <p:sldId id="1207" r:id="rId11"/>
    <p:sldId id="1208" r:id="rId12"/>
    <p:sldId id="1364" r:id="rId13"/>
    <p:sldId id="1211" r:id="rId14"/>
    <p:sldId id="1212" r:id="rId15"/>
    <p:sldId id="1213" r:id="rId16"/>
    <p:sldId id="1214" r:id="rId17"/>
    <p:sldId id="1215" r:id="rId18"/>
    <p:sldId id="1361" r:id="rId19"/>
    <p:sldId id="1216" r:id="rId20"/>
    <p:sldId id="1255" r:id="rId21"/>
    <p:sldId id="1218" r:id="rId22"/>
    <p:sldId id="1219" r:id="rId23"/>
    <p:sldId id="1222" r:id="rId24"/>
    <p:sldId id="1223" r:id="rId25"/>
    <p:sldId id="1224" r:id="rId26"/>
    <p:sldId id="1225" r:id="rId27"/>
    <p:sldId id="1256" r:id="rId28"/>
    <p:sldId id="1253" r:id="rId29"/>
    <p:sldId id="1226" r:id="rId30"/>
    <p:sldId id="1227" r:id="rId31"/>
    <p:sldId id="1228" r:id="rId32"/>
    <p:sldId id="1229" r:id="rId33"/>
    <p:sldId id="1230" r:id="rId34"/>
    <p:sldId id="1231" r:id="rId35"/>
    <p:sldId id="1232" r:id="rId36"/>
    <p:sldId id="1233" r:id="rId37"/>
    <p:sldId id="1234" r:id="rId38"/>
    <p:sldId id="1235" r:id="rId39"/>
    <p:sldId id="1236" r:id="rId40"/>
    <p:sldId id="1237" r:id="rId41"/>
    <p:sldId id="1238" r:id="rId42"/>
    <p:sldId id="1239" r:id="rId43"/>
    <p:sldId id="1240" r:id="rId44"/>
    <p:sldId id="1241" r:id="rId45"/>
    <p:sldId id="1242" r:id="rId46"/>
    <p:sldId id="1243" r:id="rId47"/>
    <p:sldId id="1244" r:id="rId48"/>
    <p:sldId id="1245" r:id="rId49"/>
    <p:sldId id="1246" r:id="rId50"/>
    <p:sldId id="1247" r:id="rId51"/>
    <p:sldId id="1248" r:id="rId52"/>
    <p:sldId id="1249" r:id="rId53"/>
    <p:sldId id="1250" r:id="rId54"/>
    <p:sldId id="1251" r:id="rId5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02.10.2022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12</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13</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2</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28</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29</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4</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42</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43</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44</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45</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45</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46</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46</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47</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47</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48</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48</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49</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49</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02.10.2022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02.10.2022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11.jpg"/><Relationship Id="rId4" Type="http://schemas.openxmlformats.org/officeDocument/2006/relationships/hyperlink" Target="https://www.destatis.de/DE/Service/Statistik-Visualisiert/persoenlicher-inflationsrechner-uebersicht.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D15F797D-8C87-ACD9-2B4E-5D897EEB1752}"/>
              </a:ext>
            </a:extLst>
          </p:cNvPr>
          <p:cNvPicPr>
            <a:picLocks noChangeAspect="1"/>
          </p:cNvPicPr>
          <p:nvPr/>
        </p:nvPicPr>
        <p:blipFill>
          <a:blip r:embed="rId3"/>
          <a:stretch>
            <a:fillRect/>
          </a:stretch>
        </p:blipFill>
        <p:spPr>
          <a:xfrm>
            <a:off x="355410" y="849122"/>
            <a:ext cx="7645030" cy="4809998"/>
          </a:xfrm>
          <a:prstGeom prst="rect">
            <a:avLst/>
          </a:prstGeom>
        </p:spPr>
      </p:pic>
    </p:spTree>
    <p:extLst>
      <p:ext uri="{BB962C8B-B14F-4D97-AF65-F5344CB8AC3E}">
        <p14:creationId xmlns:p14="http://schemas.microsoft.com/office/powerpoint/2010/main" val="300806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362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C664F7E3-1449-71B3-60F8-F63701915D5C}"/>
              </a:ext>
            </a:extLst>
          </p:cNvPr>
          <p:cNvPicPr>
            <a:picLocks noChangeAspect="1"/>
          </p:cNvPicPr>
          <p:nvPr/>
        </p:nvPicPr>
        <p:blipFill>
          <a:blip r:embed="rId3"/>
          <a:stretch>
            <a:fillRect/>
          </a:stretch>
        </p:blipFill>
        <p:spPr>
          <a:xfrm>
            <a:off x="0" y="777010"/>
            <a:ext cx="8014534" cy="4648430"/>
          </a:xfrm>
          <a:prstGeom prst="rect">
            <a:avLst/>
          </a:prstGeom>
        </p:spPr>
      </p:pic>
    </p:spTree>
    <p:extLst>
      <p:ext uri="{BB962C8B-B14F-4D97-AF65-F5344CB8AC3E}">
        <p14:creationId xmlns:p14="http://schemas.microsoft.com/office/powerpoint/2010/main" val="139826957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name="Arbeitsblatt" r:id="rId3" imgW="6100707" imgH="2324056" progId="Excel.Sheet.12">
                  <p:embed/>
                </p:oleObj>
              </mc:Choice>
              <mc:Fallback>
                <p:oleObj name="Arbeitsblatt" r:id="rId3" imgW="6100707" imgH="2324056" progId="Excel.Sheet.12">
                  <p:embed/>
                  <p:pic>
                    <p:nvPicPr>
                      <p:cNvPr id="2" name="Objekt 1"/>
                      <p:cNvPicPr/>
                      <p:nvPr/>
                    </p:nvPicPr>
                    <p:blipFill>
                      <a:blip r:embed="rId4"/>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58208" y="4272839"/>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D2BA2429-C8FE-F18C-25B4-13CF339CAEE6}"/>
              </a:ext>
            </a:extLst>
          </p:cNvPr>
          <p:cNvPicPr>
            <a:picLocks noChangeAspect="1"/>
          </p:cNvPicPr>
          <p:nvPr/>
        </p:nvPicPr>
        <p:blipFill>
          <a:blip r:embed="rId3"/>
          <a:stretch>
            <a:fillRect/>
          </a:stretch>
        </p:blipFill>
        <p:spPr>
          <a:xfrm>
            <a:off x="756728" y="667273"/>
            <a:ext cx="5697022" cy="3559656"/>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pic>
        <p:nvPicPr>
          <p:cNvPr id="2" name="Grafik 1">
            <a:extLst>
              <a:ext uri="{FF2B5EF4-FFF2-40B4-BE49-F238E27FC236}">
                <a16:creationId xmlns:a16="http://schemas.microsoft.com/office/drawing/2014/main" id="{8D2EA05F-CFCF-49E6-8BDA-4700EECC0DD4}"/>
              </a:ext>
            </a:extLst>
          </p:cNvPr>
          <p:cNvPicPr>
            <a:picLocks noChangeAspect="1"/>
          </p:cNvPicPr>
          <p:nvPr/>
        </p:nvPicPr>
        <p:blipFill>
          <a:blip r:embed="rId3"/>
          <a:stretch>
            <a:fillRect/>
          </a:stretch>
        </p:blipFill>
        <p:spPr>
          <a:xfrm>
            <a:off x="260654" y="792868"/>
            <a:ext cx="5835346" cy="3337818"/>
          </a:xfrm>
          <a:prstGeom prst="rect">
            <a:avLst/>
          </a:prstGeom>
        </p:spPr>
      </p:pic>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668B4A9-007A-F914-FDA7-E292ABAE8D1C}"/>
              </a:ext>
            </a:extLst>
          </p:cNvPr>
          <p:cNvPicPr>
            <a:picLocks noChangeAspect="1"/>
          </p:cNvPicPr>
          <p:nvPr/>
        </p:nvPicPr>
        <p:blipFill>
          <a:blip r:embed="rId4"/>
          <a:stretch>
            <a:fillRect/>
          </a:stretch>
        </p:blipFill>
        <p:spPr>
          <a:xfrm>
            <a:off x="6343444" y="774107"/>
            <a:ext cx="5584396" cy="3356579"/>
          </a:xfrm>
          <a:prstGeom prst="rect">
            <a:avLst/>
          </a:prstGeom>
        </p:spPr>
      </p:pic>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spTree>
    <p:extLst>
      <p:ext uri="{BB962C8B-B14F-4D97-AF65-F5344CB8AC3E}">
        <p14:creationId xmlns:p14="http://schemas.microsoft.com/office/powerpoint/2010/main" val="312039166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6377940" y="1506518"/>
            <a:ext cx="5814060" cy="30318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4"/>
              </a:rPr>
              <a:t>https://www.destatis.de/DE/Service/Statistik-Visualisiert/persoenlicher-inflationsrechner-uebersicht.html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dirty="0">
              <a:solidFill>
                <a:srgbClr val="000000"/>
              </a:solidFill>
            </a:endParaRPr>
          </a:p>
        </p:txBody>
      </p:sp>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847" y="832266"/>
            <a:ext cx="6300093" cy="4723294"/>
          </a:xfrm>
          <a:prstGeom prst="rect">
            <a:avLst/>
          </a:prstGeom>
        </p:spPr>
      </p:pic>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harmonisierten Verbraucherpreisindex (Deutschland)</a:t>
            </a:r>
          </a:p>
        </p:txBody>
      </p:sp>
      <p:sp>
        <p:nvSpPr>
          <p:cNvPr id="150533" name="Text Box 4"/>
          <p:cNvSpPr txBox="1">
            <a:spLocks noChangeArrowheads="1"/>
          </p:cNvSpPr>
          <p:nvPr/>
        </p:nvSpPr>
        <p:spPr bwMode="auto">
          <a:xfrm>
            <a:off x="381189" y="5388369"/>
            <a:ext cx="136056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Eurostat</a:t>
            </a:r>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7A9E5344-3262-C82C-5E1F-0C13E6C0595A}"/>
              </a:ext>
            </a:extLst>
          </p:cNvPr>
          <p:cNvPicPr>
            <a:picLocks noChangeAspect="1"/>
          </p:cNvPicPr>
          <p:nvPr/>
        </p:nvPicPr>
        <p:blipFill>
          <a:blip r:embed="rId3"/>
          <a:stretch>
            <a:fillRect/>
          </a:stretch>
        </p:blipFill>
        <p:spPr>
          <a:xfrm>
            <a:off x="826825" y="688609"/>
            <a:ext cx="7441257" cy="4472671"/>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a:t>
            </a:r>
            <a:r>
              <a:rPr lang="de-DE" sz="2400">
                <a:solidFill>
                  <a:srgbClr val="000000"/>
                </a:solidFill>
              </a:rPr>
              <a:t>um 40% </a:t>
            </a:r>
            <a:r>
              <a:rPr lang="de-DE" sz="2400" dirty="0">
                <a:solidFill>
                  <a:srgbClr val="000000"/>
                </a:solidFill>
              </a:rPr>
              <a:t>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5" name="Rechteck 4"/>
          <p:cNvSpPr/>
          <p:nvPr/>
        </p:nvSpPr>
        <p:spPr>
          <a:xfrm>
            <a:off x="1099100" y="4514600"/>
            <a:ext cx="2798136" cy="276999"/>
          </a:xfrm>
          <a:prstGeom prst="rect">
            <a:avLst/>
          </a:prstGeom>
        </p:spPr>
        <p:txBody>
          <a:bodyPr wrap="square">
            <a:spAutoFit/>
          </a:bodyPr>
          <a:lstStyle/>
          <a:p>
            <a:r>
              <a:rPr lang="de-DE" sz="1200" dirty="0"/>
              <a:t>Warum liegt das Ziel nicht bei 0%?</a:t>
            </a:r>
          </a:p>
        </p:txBody>
      </p:sp>
      <p:sp>
        <p:nvSpPr>
          <p:cNvPr id="6" name="Rechteck 5"/>
          <p:cNvSpPr/>
          <p:nvPr/>
        </p:nvSpPr>
        <p:spPr>
          <a:xfrm>
            <a:off x="1099100" y="4887288"/>
            <a:ext cx="9394428" cy="1200329"/>
          </a:xfrm>
          <a:prstGeom prst="rect">
            <a:avLst/>
          </a:prstGeom>
        </p:spPr>
        <p:txBody>
          <a:bodyPr wrap="square">
            <a:spAutoFit/>
          </a:bodyPr>
          <a:lstStyle/>
          <a:p>
            <a:r>
              <a:rPr lang="de-DE" sz="1200" dirty="0"/>
              <a:t>Unter dem ersten Punkt finden wir das Adjektiv „arbeitswillig“! In unserer freiheitlichen Demokratie wird niemand zur Arbeit gezwungen. Insbesondere hat Deutschland ein relativ enges soziales Netz. Über das Arbeitslosengeld II und zusätzlich </a:t>
            </a:r>
            <a:r>
              <a:rPr lang="de-DE" sz="1200" dirty="0" err="1"/>
              <a:t>beantragbare</a:t>
            </a:r>
            <a:r>
              <a:rPr lang="de-DE" sz="1200" dirty="0"/>
              <a:t> Sachleistungen kann man in etwa abschätzen, dass eine Person in Deutschland auch ohne Arbeit rund 1000 Euro im Monat an Transferleistungen erhalten kann. Somit kann es nicht überraschen, dass dies durchaus einen Anreiz zur „</a:t>
            </a:r>
            <a:r>
              <a:rPr lang="de-DE" sz="1200" dirty="0" err="1"/>
              <a:t>NIcht</a:t>
            </a:r>
            <a:r>
              <a:rPr lang="de-DE" sz="1200" dirty="0"/>
              <a:t>-Arbeit“ darstellt. In einer freiheitlichen Demokratie kann es nicht als „gut“ oder „schlecht“ eingeordnet werden, wenn ein Individuum sich für „Nicht-Arbeit“ entscheidet, denn diese Möglichkeit ist über die Rahmenbedingungen von der Gesellschaft gesetzt worden, und innerhalb dieser Rahmenbedingungen kann sich jedes Individuum frei entscheiden.</a:t>
            </a:r>
          </a:p>
        </p:txBody>
      </p:sp>
      <p:sp>
        <p:nvSpPr>
          <p:cNvPr id="7" name="Rechteck 6"/>
          <p:cNvSpPr/>
          <p:nvPr/>
        </p:nvSpPr>
        <p:spPr>
          <a:xfrm>
            <a:off x="1099100" y="6183306"/>
            <a:ext cx="9312448" cy="461665"/>
          </a:xfrm>
          <a:prstGeom prst="rect">
            <a:avLst/>
          </a:prstGeom>
        </p:spPr>
        <p:txBody>
          <a:bodyPr wrap="square">
            <a:spAutoFit/>
          </a:bodyPr>
          <a:lstStyle/>
          <a:p>
            <a:r>
              <a:rPr lang="de-DE" sz="1200" dirty="0"/>
              <a:t>Als Folge wäre es nicht sinnvoll das Ziel von einer Arbeitslosenquote von 0% auszugeben, denn unter den gegebenen Rahmenbedingungen, gibt es Individuen, die sich wie geschildert für „Nicht-Arbeit“ entscheiden.</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6" name="Text Box 3"/>
          <p:cNvSpPr txBox="1">
            <a:spLocks noChangeArrowheads="1"/>
          </p:cNvSpPr>
          <p:nvPr/>
        </p:nvSpPr>
        <p:spPr bwMode="auto">
          <a:xfrm>
            <a:off x="75456" y="5451700"/>
            <a:ext cx="12116544" cy="6295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Die Arbeitslosigkeit gemessen an der Arbeitslosenzahl, bzw. der Arbeitslosenquote ist seit dem Hoch im Jahr 2005 nahezu kontinuierlich gefallen und nicht einmal in der globalen Finanz- und Wirtschaftskrise kam es zu einem signifikanten Anstieg. Gemessen am Wirtschaftseinbruch von knapp 5% im Zuge der </a:t>
            </a:r>
            <a:r>
              <a:rPr lang="de-DE" altLang="de-DE" sz="1400" dirty="0" err="1">
                <a:solidFill>
                  <a:srgbClr val="000000"/>
                </a:solidFill>
              </a:rPr>
              <a:t>Coronapandemie</a:t>
            </a:r>
            <a:r>
              <a:rPr lang="de-DE" altLang="de-DE" sz="1400" dirty="0">
                <a:solidFill>
                  <a:srgbClr val="000000"/>
                </a:solidFill>
              </a:rPr>
              <a:t> ist der Anstieg um 1 Prozentpunkt im Jahr 2020 ebenfalls als sehr gering einzustufen. Erklärung folgt! Zudem stellt der deutsche Arbeitsmarkt seit der globalen Finanzkrise ein bemerkenswertes Phänomen dar, dass er sich mehr oder weniger konjunkturunabhängig in einem dauerhaften Trend positiv entwickelt. Ob dies allerdings im Zuge der demografischen Veränderung in Deutschland. Aktuell gehen (lässt man die Zuwanderung unberücksichtigt) 200.000 – 300.000 Personen mehr jedes Jahr in den Ruhestand, als junge Personen in den Arbeitsmarkt eintreten!</a:t>
            </a:r>
          </a:p>
          <a:p>
            <a:pPr eaLnBrk="1" hangingPunct="1">
              <a:buClrTx/>
            </a:pPr>
            <a:endParaRPr lang="de-DE" altLang="de-DE" sz="1400" dirty="0">
              <a:solidFill>
                <a:srgbClr val="000000"/>
              </a:solidFill>
            </a:endParaRP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18C8F26-BC7F-40E4-AE51-C905C20FA428}"/>
              </a:ext>
            </a:extLst>
          </p:cNvPr>
          <p:cNvPicPr>
            <a:picLocks noChangeAspect="1"/>
          </p:cNvPicPr>
          <p:nvPr/>
        </p:nvPicPr>
        <p:blipFill>
          <a:blip r:embed="rId3"/>
          <a:stretch>
            <a:fillRect/>
          </a:stretch>
        </p:blipFill>
        <p:spPr>
          <a:xfrm>
            <a:off x="0" y="720000"/>
            <a:ext cx="7570093" cy="4320000"/>
          </a:xfrm>
          <a:prstGeom prst="rect">
            <a:avLst/>
          </a:prstGeom>
        </p:spPr>
      </p:pic>
    </p:spTree>
    <p:extLst>
      <p:ext uri="{BB962C8B-B14F-4D97-AF65-F5344CB8AC3E}">
        <p14:creationId xmlns:p14="http://schemas.microsoft.com/office/powerpoint/2010/main" val="8589257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235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421246"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77C44F74-A9D9-9A8F-B499-6E808E6C727E}"/>
              </a:ext>
            </a:extLst>
          </p:cNvPr>
          <p:cNvPicPr>
            <a:picLocks noChangeAspect="1"/>
          </p:cNvPicPr>
          <p:nvPr/>
        </p:nvPicPr>
        <p:blipFill>
          <a:blip r:embed="rId3"/>
          <a:stretch>
            <a:fillRect/>
          </a:stretch>
        </p:blipFill>
        <p:spPr>
          <a:xfrm>
            <a:off x="303727" y="561667"/>
            <a:ext cx="6972813" cy="4658725"/>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6726" y="604352"/>
            <a:ext cx="889522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4095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reine Preisentwicklung</a:t>
            </a:r>
          </a:p>
          <a:p>
            <a:pPr>
              <a:buFontTx/>
              <a:buChar char="•"/>
            </a:pP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D960A3D-EE54-A3E1-2A9A-35BD26475B18}"/>
              </a:ext>
            </a:extLst>
          </p:cNvPr>
          <p:cNvPicPr>
            <a:picLocks noChangeAspect="1"/>
          </p:cNvPicPr>
          <p:nvPr/>
        </p:nvPicPr>
        <p:blipFill>
          <a:blip r:embed="rId3"/>
          <a:stretch>
            <a:fillRect/>
          </a:stretch>
        </p:blipFill>
        <p:spPr>
          <a:xfrm>
            <a:off x="28650" y="4384383"/>
            <a:ext cx="4649478" cy="2146634"/>
          </a:xfrm>
          <a:prstGeom prst="rect">
            <a:avLst/>
          </a:prstGeom>
        </p:spPr>
      </p:pic>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C2B392A9-9BAB-4302-2289-F3DF03E90655}"/>
              </a:ext>
            </a:extLst>
          </p:cNvPr>
          <p:cNvPicPr>
            <a:picLocks noChangeAspect="1"/>
          </p:cNvPicPr>
          <p:nvPr/>
        </p:nvPicPr>
        <p:blipFill>
          <a:blip r:embed="rId3"/>
          <a:stretch>
            <a:fillRect/>
          </a:stretch>
        </p:blipFill>
        <p:spPr>
          <a:xfrm>
            <a:off x="173182" y="1112398"/>
            <a:ext cx="6517307" cy="3986651"/>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5ECE7192-8288-D3E0-529A-1696FC608626}"/>
              </a:ext>
            </a:extLst>
          </p:cNvPr>
          <p:cNvPicPr>
            <a:picLocks noChangeAspect="1"/>
          </p:cNvPicPr>
          <p:nvPr/>
        </p:nvPicPr>
        <p:blipFill>
          <a:blip r:embed="rId3"/>
          <a:stretch>
            <a:fillRect/>
          </a:stretch>
        </p:blipFill>
        <p:spPr>
          <a:xfrm>
            <a:off x="0" y="624597"/>
            <a:ext cx="7841216" cy="4796489"/>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1D60A16D-992B-5BD8-A00E-2390DD30E3B4}"/>
              </a:ext>
            </a:extLst>
          </p:cNvPr>
          <p:cNvPicPr>
            <a:picLocks noChangeAspect="1"/>
          </p:cNvPicPr>
          <p:nvPr/>
        </p:nvPicPr>
        <p:blipFill>
          <a:blip r:embed="rId3"/>
          <a:stretch>
            <a:fillRect/>
          </a:stretch>
        </p:blipFill>
        <p:spPr>
          <a:xfrm>
            <a:off x="7381" y="1120853"/>
            <a:ext cx="7989306" cy="3472918"/>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4" name="Rechteck 3"/>
          <p:cNvSpPr/>
          <p:nvPr/>
        </p:nvSpPr>
        <p:spPr>
          <a:xfrm>
            <a:off x="1859280" y="4780331"/>
            <a:ext cx="8229600" cy="523220"/>
          </a:xfrm>
          <a:prstGeom prst="rect">
            <a:avLst/>
          </a:prstGeom>
        </p:spPr>
        <p:txBody>
          <a:bodyPr wrap="square">
            <a:spAutoFit/>
          </a:bodyPr>
          <a:lstStyle/>
          <a:p>
            <a:r>
              <a:rPr lang="de-DE" sz="1400" dirty="0"/>
              <a:t>Rund 40 Jahre ist dies nun her und wenn nicht die Corona-Krise gekommen wäre, wäre dies immer noch eines der bestimmenden Themen in der aktuellen Wirtschaftspolitik. </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fik 23">
            <a:extLst>
              <a:ext uri="{FF2B5EF4-FFF2-40B4-BE49-F238E27FC236}">
                <a16:creationId xmlns:a16="http://schemas.microsoft.com/office/drawing/2014/main" id="{195F7306-791D-456F-BA69-0862A0167B15}"/>
              </a:ext>
            </a:extLst>
          </p:cNvPr>
          <p:cNvPicPr>
            <a:picLocks noChangeAspect="1"/>
          </p:cNvPicPr>
          <p:nvPr/>
        </p:nvPicPr>
        <p:blipFill>
          <a:blip r:embed="rId2"/>
          <a:stretch>
            <a:fillRect/>
          </a:stretch>
        </p:blipFill>
        <p:spPr>
          <a:xfrm>
            <a:off x="0" y="720000"/>
            <a:ext cx="6905021" cy="252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8487" y="3195897"/>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468536" y="3245102"/>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38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07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name="Worksheet" r:id="rId3" imgW="9911002" imgH="2071935" progId="Excel.Sheet.12">
                  <p:embed/>
                </p:oleObj>
              </mc:Choice>
              <mc:Fallback>
                <p:oleObj name="Worksheet" r:id="rId3" imgW="9911002" imgH="2071935" progId="Excel.Sheet.12">
                  <p:embed/>
                  <p:pic>
                    <p:nvPicPr>
                      <p:cNvPr id="2" name="Objekt 1"/>
                      <p:cNvPicPr/>
                      <p:nvPr/>
                    </p:nvPicPr>
                    <p:blipFill>
                      <a:blip r:embed="rId4"/>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032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7A73BD1D-2B2A-99DB-6CA9-0E88592C1FE5}"/>
              </a:ext>
            </a:extLst>
          </p:cNvPr>
          <p:cNvPicPr>
            <a:picLocks noChangeAspect="1"/>
          </p:cNvPicPr>
          <p:nvPr/>
        </p:nvPicPr>
        <p:blipFill>
          <a:blip r:embed="rId3"/>
          <a:stretch>
            <a:fillRect/>
          </a:stretch>
        </p:blipFill>
        <p:spPr>
          <a:xfrm>
            <a:off x="61590" y="757816"/>
            <a:ext cx="8016229" cy="5043544"/>
          </a:xfrm>
          <a:prstGeom prst="rect">
            <a:avLst/>
          </a:prstGeom>
        </p:spPr>
      </p:pic>
    </p:spTree>
    <p:extLst>
      <p:ext uri="{BB962C8B-B14F-4D97-AF65-F5344CB8AC3E}">
        <p14:creationId xmlns:p14="http://schemas.microsoft.com/office/powerpoint/2010/main" val="397819324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3374</Words>
  <Application>Microsoft Office PowerPoint</Application>
  <PresentationFormat>Breitbild</PresentationFormat>
  <Paragraphs>525</Paragraphs>
  <Slides>54</Slides>
  <Notes>52</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2</vt:i4>
      </vt:variant>
      <vt:variant>
        <vt:lpstr>Folientitel</vt:lpstr>
      </vt:variant>
      <vt:variant>
        <vt:i4>54</vt:i4>
      </vt:variant>
    </vt:vector>
  </HeadingPairs>
  <TitlesOfParts>
    <vt:vector size="65" baseType="lpstr">
      <vt:lpstr>Arial</vt:lpstr>
      <vt:lpstr>Calibri</vt:lpstr>
      <vt:lpstr>Calibri Light</vt:lpstr>
      <vt:lpstr>Cambria Math</vt:lpstr>
      <vt:lpstr>Sparkasse Rg</vt:lpstr>
      <vt:lpstr>Symbol</vt:lpstr>
      <vt:lpstr>Times New Roman</vt:lpstr>
      <vt:lpstr>Wingdings</vt:lpstr>
      <vt:lpstr>Office</vt:lpstr>
      <vt:lpstr>Worksheet</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32</cp:revision>
  <cp:lastPrinted>2022-03-02T20:18:27Z</cp:lastPrinted>
  <dcterms:created xsi:type="dcterms:W3CDTF">2022-03-01T20:52:11Z</dcterms:created>
  <dcterms:modified xsi:type="dcterms:W3CDTF">2022-10-02T19:07:03Z</dcterms:modified>
</cp:coreProperties>
</file>