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3" r:id="rId2"/>
    <p:sldId id="383" r:id="rId3"/>
    <p:sldId id="424" r:id="rId4"/>
    <p:sldId id="425" r:id="rId5"/>
    <p:sldId id="426" r:id="rId6"/>
    <p:sldId id="427" r:id="rId7"/>
    <p:sldId id="384" r:id="rId8"/>
    <p:sldId id="387" r:id="rId9"/>
    <p:sldId id="974" r:id="rId10"/>
    <p:sldId id="390" r:id="rId11"/>
    <p:sldId id="391" r:id="rId12"/>
    <p:sldId id="392" r:id="rId13"/>
    <p:sldId id="393" r:id="rId14"/>
    <p:sldId id="394" r:id="rId15"/>
    <p:sldId id="395" r:id="rId1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4CEDE0-409F-46AA-B625-B229F6EC72C7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561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C6A728-36D1-46EC-9F7C-DD2628A2BF4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Volkswirtschaftliche Gesamtrechnung (VGR)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6334" y="987198"/>
            <a:ext cx="8295271" cy="438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 dirty="0">
                <a:solidFill>
                  <a:srgbClr val="000000"/>
                </a:solidFill>
              </a:rPr>
              <a:t>Aufgabe der VGR ist es, die Ergebnisse des abgelaufenen Wirtschaftsprozesses einer gesamten Volkswirtschaft zahlenmäßig zu ermitteln (ex </a:t>
            </a:r>
            <a:r>
              <a:rPr lang="de-DE" altLang="de-DE" sz="2540" dirty="0" err="1">
                <a:solidFill>
                  <a:srgbClr val="000000"/>
                </a:solidFill>
              </a:rPr>
              <a:t>post</a:t>
            </a:r>
            <a:r>
              <a:rPr lang="de-DE" altLang="de-DE" sz="2540" dirty="0">
                <a:solidFill>
                  <a:srgbClr val="000000"/>
                </a:solidFill>
              </a:rPr>
              <a:t>). Dazu dient die buchhalterische Erfassung der Entstehung, Verwendung und Verteilung des Bruttoinlandsprodukts.</a:t>
            </a:r>
          </a:p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 dirty="0">
                <a:solidFill>
                  <a:srgbClr val="000000"/>
                </a:solidFill>
              </a:rPr>
              <a:t>Sie dient der Information, Prognose, Kontrolle und dem Ländervergleich</a:t>
            </a: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 dirty="0">
                <a:solidFill>
                  <a:srgbClr val="000000"/>
                </a:solidFill>
              </a:rPr>
              <a:t>Seit 1995 gilt für EU-Mitgliedsstaaten das Europäische System Volkswirtschaftlicher Gesamtrechnungen (ESVG)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01D9A2D-A2CA-486E-B503-03385CF830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11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62060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Bruttowertschöpfung Deutschland 2021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4083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Destatis, jeweilige Preise, Mrd. Euro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BB80653-725B-A3B0-C215-3789374C4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11" y="767923"/>
            <a:ext cx="7532417" cy="539919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0"/>
            <a:ext cx="6901329" cy="86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Entwicklung der nominalen Anteile an der Bruttowertschöpfung (Deutschland)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550630" y="5987449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760238D-FC62-11E6-19FA-2C86673D2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7598"/>
            <a:ext cx="7253382" cy="41738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Verwendungsrechnung 2021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5497657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371737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121546" y="3872438"/>
            <a:ext cx="1883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Außenbeitrag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542107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121546" y="2554867"/>
            <a:ext cx="1897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Bruttoanlage-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 err="1">
                <a:cs typeface="Times New Roman" pitchFamily="18" charset="0"/>
              </a:rPr>
              <a:t>investitionen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124720" y="1402341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Konsum</a:t>
            </a: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5590421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 , jeweilige Preise, Mrd. Euro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9B2459E-3B0E-D4F2-E9C4-BE7436E9C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01" y="1154692"/>
            <a:ext cx="5425909" cy="38940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Anteile der Verwendungskomponenten am Bruttoinlandsprodukt (Deutschland)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5354320"/>
            <a:ext cx="25529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26A244-2265-8B05-DE05-91F37DB06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55" y="912195"/>
            <a:ext cx="7498730" cy="43163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367214" y="215752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Verteilungsrechnung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Verteilungsrechnung fragt nach den verschiedenen Einkommensarten,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aus denen sich das Volkseinkommen zusammensetzt.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Grundsätzlich wird dabei zwischen </a:t>
            </a:r>
            <a:r>
              <a:rPr lang="de-DE" altLang="de-DE" sz="2300" b="1" dirty="0"/>
              <a:t>Lohneinkommen und </a:t>
            </a:r>
            <a:r>
              <a:rPr lang="de-DE" altLang="de-DE" sz="2300" b="1" dirty="0" err="1"/>
              <a:t>Gewinnein</a:t>
            </a:r>
            <a:r>
              <a:rPr lang="de-DE" altLang="de-DE" sz="2300" b="1" dirty="0"/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 dirty="0"/>
              <a:t>kommen</a:t>
            </a:r>
            <a:r>
              <a:rPr lang="de-DE" altLang="de-DE" sz="2300" dirty="0"/>
              <a:t> unterschieden. Als Maß für die Einkommensaufteilung wird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</a:t>
            </a:r>
            <a:r>
              <a:rPr lang="de-DE" altLang="de-DE" sz="2300" b="1" dirty="0"/>
              <a:t>Lohnquote</a:t>
            </a:r>
            <a:r>
              <a:rPr lang="de-DE" altLang="de-DE" sz="2300" dirty="0"/>
              <a:t> verwendet.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Arbeitnehmerentgelt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Lohnquote =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   Volkseinkommen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Lohnquote berücksichtigt aber keine strukturellen Schwankungen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am Arbeitsmarkt, falls beispielsweise der Anteil der Selbstständigen 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allen Erwerbstätigen sinkt. Dies berücksichtigt die </a:t>
            </a:r>
            <a:r>
              <a:rPr lang="de-DE" altLang="de-DE" sz="2300" b="1" dirty="0"/>
              <a:t>bereinigte Lohnquote.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Sie wird berechnet, indem von einem konstanten Verhältnis von Arbeitnehmern zu Selbständigen ausgegangen wird.</a:t>
            </a:r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579026" y="3713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Verteilungsrechnung: Entwicklung der Lohnquote (Deutschland)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382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660F301-FF14-92CD-8319-F80BD034F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38" y="697876"/>
            <a:ext cx="8157245" cy="441260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303318" y="85429"/>
            <a:ext cx="63722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Schematisches Kontensystem der VGR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5" y="845416"/>
            <a:ext cx="9177338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EB242E6-F37D-4334-BCF0-90C18F8E075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5396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 dirty="0"/>
              <a:t>Bruttoinlandsprodukt </a:t>
            </a:r>
            <a:r>
              <a:rPr lang="de-DE" sz="2540" b="1" dirty="0" err="1"/>
              <a:t>vs</a:t>
            </a:r>
            <a:r>
              <a:rPr lang="de-DE" sz="2540" b="1" dirty="0"/>
              <a:t> Bruttonationaleinkommen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824" y="1722882"/>
            <a:ext cx="8786936" cy="267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Das </a:t>
            </a:r>
            <a:r>
              <a:rPr lang="de-DE" altLang="de-DE" sz="2800" b="1" dirty="0">
                <a:solidFill>
                  <a:srgbClr val="000000"/>
                </a:solidFill>
              </a:rPr>
              <a:t>Bruttoinlandsprodukt (BIP)</a:t>
            </a:r>
            <a:r>
              <a:rPr lang="de-DE" altLang="de-DE" sz="2800" dirty="0">
                <a:solidFill>
                  <a:srgbClr val="000000"/>
                </a:solidFill>
              </a:rPr>
              <a:t> ist der Marktwert aller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Waren und Dienstleistungen, die während einer Periode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(z.B. 1 Jahr) in einem Land hergestellt werden und dem Endverbrauch dienen.</a:t>
            </a:r>
          </a:p>
          <a:p>
            <a:pPr eaLnBrk="1" hangingPunct="1">
              <a:buClrTx/>
            </a:pPr>
            <a:endParaRPr lang="de-DE" altLang="de-DE" sz="2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</a:t>
            </a:r>
            <a:r>
              <a:rPr lang="de-DE" altLang="de-DE" sz="2800" b="1" dirty="0">
                <a:solidFill>
                  <a:srgbClr val="000000"/>
                </a:solidFill>
              </a:rPr>
              <a:t>Inlandskonzept</a:t>
            </a:r>
            <a:r>
              <a:rPr lang="de-DE" altLang="de-DE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Inlandskonzept </a:t>
            </a:r>
            <a:r>
              <a:rPr lang="de-DE" sz="3266" dirty="0" err="1"/>
              <a:t>vs</a:t>
            </a:r>
            <a:r>
              <a:rPr lang="de-DE" sz="3266" dirty="0"/>
              <a:t> Inländerkonzept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2668" y="1915594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	Faktoreinkommen der Ausländer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im Inland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68" y="1522581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Inländerkonzept =		Inlandskonzept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67" y="2461006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	Faktoreinkommen 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Inländer im Ausland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629E08-4D16-42D7-A69B-1708DEF5F2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8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„Marktwert“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Um die verschiedensten Güter zusammenfassen zu können gehen sie zu ihren Marktpreisen bewertet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Einige Güter für die es keine Marktpreise gibt werden mit den Kosten ihrer Erstellung bewertet.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Staatliche Dienstleistungen werden über die Löhne der Beamten und Angestellten erfasst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„aller“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Selbstgenutztes Wohneigentum fließt im Umfang einer entsprechenden (geschätzten) Marktmiete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Nicht alle Transaktionen statistisch erfassbar (z. B. Schwarzarbeit, Erziehungsleistung von Eltern, ehrenamtliche Tätigkeit)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3542" y="959545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„Waren und Dienstleistungen“:“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Materielle Güter und immaterielle Dienste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3543" y="1511970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„während einer Periode“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Quartal oder Jahr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3542" y="258877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„in einem Land“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von In- und Ausländern erzielten Faktorentgelte im Inland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83541" y="3548587"/>
            <a:ext cx="8295271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„dem Endverbrauch dienen“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Nur die letztliche Wertschöpfung =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Produktion abzüglich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der Vorleistungen und dem Saldo aus Steuern und Subventionen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Berechnung des Bruttoinlandsprodukts</a:t>
            </a: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Entstehungsrechnung 	– 	Beitrag der verschiedenen Wirtschaftssektoren zur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gesamtwirtschaftlichen Wertschöpfung.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Verwendungsrechnung	– 	Komponenten der gesamtwirtschaftlichen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Nachfrage bzw. Einsatz der hergestellten Güter.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Verteilungsrechnung 		–	Verteilung nach den verschiedenen Einkommensarten,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insbesondere den Produktionsfaktoren Arbeit und Kapital.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VGR </a:t>
            </a: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Deutschland 2021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03E1E80-50BD-8361-9CF5-193F3F78D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6" y="512317"/>
            <a:ext cx="9016794" cy="37146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4267201" y="115999"/>
            <a:ext cx="370747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Entstehungsrechnung</a:t>
            </a: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3" y="755419"/>
            <a:ext cx="8456613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89B4D48-7ED3-4BE9-8CAD-4BBCEBCE1C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Breitbild</PresentationFormat>
  <Paragraphs>100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24</cp:revision>
  <cp:lastPrinted>2022-03-02T20:18:27Z</cp:lastPrinted>
  <dcterms:created xsi:type="dcterms:W3CDTF">2022-03-01T20:52:11Z</dcterms:created>
  <dcterms:modified xsi:type="dcterms:W3CDTF">2022-09-25T10:43:45Z</dcterms:modified>
</cp:coreProperties>
</file>