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23" r:id="rId2"/>
    <p:sldId id="383" r:id="rId3"/>
    <p:sldId id="424" r:id="rId4"/>
    <p:sldId id="425" r:id="rId5"/>
    <p:sldId id="426" r:id="rId6"/>
    <p:sldId id="427" r:id="rId7"/>
    <p:sldId id="384" r:id="rId8"/>
    <p:sldId id="387" r:id="rId9"/>
    <p:sldId id="974" r:id="rId10"/>
    <p:sldId id="390" r:id="rId11"/>
    <p:sldId id="391" r:id="rId12"/>
    <p:sldId id="392" r:id="rId13"/>
    <p:sldId id="393" r:id="rId14"/>
    <p:sldId id="394" r:id="rId15"/>
    <p:sldId id="395" r:id="rId16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87FACD-EB06-496E-B61C-C6410A61C44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B0C72D-7BFE-4E47-B13E-CEFD29536966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ABF143-93FE-446C-8F3B-26520A7874C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E9EA269-331E-4CA1-A6F3-5274331E43B0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79B0EB5-7EA8-4872-8CBA-591F15ACAB0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8B193B-0651-488D-954C-EF0082D05DC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4CEDE0-409F-46AA-B625-B229F6EC72C7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561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D9F3A82-C5AB-41AB-9423-7C684689752A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49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25A102-B141-410D-AB89-69B896BECDE4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5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5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2C6A728-36D1-46EC-9F7C-DD2628A2BF4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25.09.2022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Volkswirtschaftliche Gesamtrechnung (VGR)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66334" y="987198"/>
            <a:ext cx="8295271" cy="438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540" dirty="0">
                <a:solidFill>
                  <a:srgbClr val="000000"/>
                </a:solidFill>
              </a:rPr>
              <a:t>Aufgabe der VGR ist es, die Ergebnisse des abgelaufenen Wirtschaftsprozesses einer gesamten Volkswirtschaft zahlenmäßig zu ermitteln (ex </a:t>
            </a:r>
            <a:r>
              <a:rPr lang="de-DE" altLang="de-DE" sz="2540" dirty="0" err="1">
                <a:solidFill>
                  <a:srgbClr val="000000"/>
                </a:solidFill>
              </a:rPr>
              <a:t>post</a:t>
            </a:r>
            <a:r>
              <a:rPr lang="de-DE" altLang="de-DE" sz="2540" dirty="0">
                <a:solidFill>
                  <a:srgbClr val="000000"/>
                </a:solidFill>
              </a:rPr>
              <a:t>). Dazu dient die buchhalterische Erfassung der Entstehung, Verwendung und Verteilung des Bruttoinlandsprodukts.</a:t>
            </a:r>
          </a:p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 dirty="0">
                <a:solidFill>
                  <a:srgbClr val="000000"/>
                </a:solidFill>
              </a:rPr>
              <a:t>Sie dient der Information, Prognose, Kontrolle und dem Ländervergleich</a:t>
            </a: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 dirty="0">
                <a:solidFill>
                  <a:srgbClr val="000000"/>
                </a:solidFill>
              </a:rPr>
              <a:t>Seit 1995 gilt für EU-Mitgliedsstaaten das Europäische System Volkswirtschaftlicher Gesamtrechnungen (ESVG)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01D9A2D-A2CA-486E-B503-03385CF830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11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937908" y="136525"/>
            <a:ext cx="62060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Bruttowertschöpfung Deutschland 2021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03388" y="6509483"/>
            <a:ext cx="34083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Destatis, jeweilige Preise, Mrd. Euro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D2E68E0-160E-427C-8A27-F3109F5B96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BB80653-725B-A3B0-C215-3789374C4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11" y="767923"/>
            <a:ext cx="7532417" cy="539919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81887" y="0"/>
            <a:ext cx="6901329" cy="86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Entwicklung der nominalen Anteile an der Bruttowertschöpfung (Deutschland)</a:t>
            </a:r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2550630" y="5987449"/>
            <a:ext cx="2646461" cy="31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D0B83D1-822E-4966-A08A-93DFFBAB77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760238D-FC62-11E6-19FA-2C86673D2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97598"/>
            <a:ext cx="7253382" cy="417384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Verwendungsrechnung 2021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5497657" y="1154692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371737" y="1835729"/>
            <a:ext cx="915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2000" dirty="0">
                <a:cs typeface="Times New Roman" pitchFamily="18" charset="0"/>
              </a:rPr>
              <a:t>}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6121546" y="3872438"/>
            <a:ext cx="1883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Außenbeitrag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542107" y="3624788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121546" y="2554867"/>
            <a:ext cx="1897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Bruttoanlage-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 err="1">
                <a:cs typeface="Times New Roman" pitchFamily="18" charset="0"/>
              </a:rPr>
              <a:t>investitionen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6124720" y="1402341"/>
            <a:ext cx="1217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Konsum</a:t>
            </a: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5590421" y="4366777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 , jeweilige Preise, Mrd. Euro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CB43FD1-7E4D-49FF-B53E-9A627B94C6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9B2459E-3B0E-D4F2-E9C4-BE7436E9C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01" y="1154692"/>
            <a:ext cx="5425909" cy="389405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/>
      <p:bldP spid="553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179253" y="79017"/>
            <a:ext cx="627538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Anteile der Verwendungskomponenten am Bruttoinlandsprodukt (Deutschland)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0" y="5354320"/>
            <a:ext cx="2552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F330EE3-507B-49BB-BE37-DE0E3A04E98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26A244-2265-8B05-DE05-91F37DB06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55" y="912195"/>
            <a:ext cx="7498730" cy="431634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367214" y="215752"/>
            <a:ext cx="63007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Verteilungsrechnung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02033" y="679598"/>
            <a:ext cx="9180513" cy="575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Verteilungsrechnung fragt nach den verschiedenen Einkommensarten,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aus denen sich das Volkseinkommen zusammensetzt.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Grundsätzlich wird dabei zwischen </a:t>
            </a:r>
            <a:r>
              <a:rPr lang="de-DE" altLang="de-DE" sz="2300" b="1" dirty="0"/>
              <a:t>Lohneinkommen und </a:t>
            </a:r>
            <a:r>
              <a:rPr lang="de-DE" altLang="de-DE" sz="2300" b="1" dirty="0" err="1"/>
              <a:t>Gewinnein</a:t>
            </a:r>
            <a:r>
              <a:rPr lang="de-DE" altLang="de-DE" sz="2300" b="1" dirty="0"/>
              <a:t>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b="1" dirty="0"/>
              <a:t>kommen</a:t>
            </a:r>
            <a:r>
              <a:rPr lang="de-DE" altLang="de-DE" sz="2300" dirty="0"/>
              <a:t> unterschieden. Als Maß für die Einkommensaufteilung wird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</a:t>
            </a:r>
            <a:r>
              <a:rPr lang="de-DE" altLang="de-DE" sz="2300" b="1" dirty="0"/>
              <a:t>Lohnquote</a:t>
            </a:r>
            <a:r>
              <a:rPr lang="de-DE" altLang="de-DE" sz="2300" dirty="0"/>
              <a:t> verwendet.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Arbeitnehmerentgelt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Lohnquote =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   Volkseinkommen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Lohnquote berücksichtigt aber keine strukturellen Schwankungen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am Arbeitsmarkt, falls beispielsweise der Anteil der Selbstständigen 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allen Erwerbstätigen sinkt. Dies berücksichtigt die </a:t>
            </a:r>
            <a:r>
              <a:rPr lang="de-DE" altLang="de-DE" sz="2300" b="1" dirty="0"/>
              <a:t>bereinigte Lohnquote.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Sie wird berechnet, indem von einem konstanten Verhältnis von Arbeitnehmern zu Selbständigen ausgegangen wird.</a:t>
            </a:r>
          </a:p>
        </p:txBody>
      </p:sp>
      <p:cxnSp>
        <p:nvCxnSpPr>
          <p:cNvPr id="57349" name="Gerade Verbindung 2"/>
          <p:cNvCxnSpPr>
            <a:cxnSpLocks noChangeShapeType="1"/>
          </p:cNvCxnSpPr>
          <p:nvPr/>
        </p:nvCxnSpPr>
        <p:spPr bwMode="auto">
          <a:xfrm>
            <a:off x="4579026" y="3713650"/>
            <a:ext cx="30972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CDCCDBD6-CAD9-42D6-B11A-1B62EA4DCD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631951" y="156864"/>
            <a:ext cx="9625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Verteilungsrechnung: Entwicklung der Lohnquote (Deutschland)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07124" y="5455861"/>
            <a:ext cx="13382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endParaRPr lang="de-DE" altLang="de-DE" sz="1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384232-9C66-4D07-B241-7135F72D446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660F301-FF14-92CD-8319-F80BD034F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38" y="697876"/>
            <a:ext cx="8157245" cy="441260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303318" y="85429"/>
            <a:ext cx="63722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Schematisches Kontensystem der VGR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05" y="845416"/>
            <a:ext cx="9177338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4EB242E6-F37D-4334-BCF0-90C18F8E075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53964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b="1" dirty="0"/>
              <a:t>Bruttoinlandsprodukt </a:t>
            </a:r>
            <a:r>
              <a:rPr lang="de-DE" sz="2540" b="1" dirty="0" err="1"/>
              <a:t>vs</a:t>
            </a:r>
            <a:r>
              <a:rPr lang="de-DE" sz="2540" b="1" dirty="0"/>
              <a:t> Bruttonationaleinkommen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824" y="1722882"/>
            <a:ext cx="8786936" cy="267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Das </a:t>
            </a:r>
            <a:r>
              <a:rPr lang="de-DE" altLang="de-DE" sz="2800" b="1" dirty="0">
                <a:solidFill>
                  <a:srgbClr val="000000"/>
                </a:solidFill>
              </a:rPr>
              <a:t>Bruttoinlandsprodukt (BIP)</a:t>
            </a:r>
            <a:r>
              <a:rPr lang="de-DE" altLang="de-DE" sz="2800" dirty="0">
                <a:solidFill>
                  <a:srgbClr val="000000"/>
                </a:solidFill>
              </a:rPr>
              <a:t> ist der Marktwert aller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Waren und Dienstleistungen, die während einer Periode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(z.B. 1 Jahr) in einem Land hergestellt werden und dem Endverbrauch dienen.</a:t>
            </a:r>
          </a:p>
          <a:p>
            <a:pPr eaLnBrk="1" hangingPunct="1">
              <a:buClrTx/>
            </a:pPr>
            <a:endParaRPr lang="de-DE" altLang="de-DE" sz="2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</a:t>
            </a:r>
            <a:r>
              <a:rPr lang="de-DE" altLang="de-DE" sz="2800" b="1" dirty="0">
                <a:solidFill>
                  <a:srgbClr val="000000"/>
                </a:solidFill>
              </a:rPr>
              <a:t>Inlandskonzept</a:t>
            </a:r>
            <a:r>
              <a:rPr lang="de-DE" altLang="de-DE" sz="2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117F462-7D2C-41AD-989C-E400E48644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9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Inlandskonzept </a:t>
            </a:r>
            <a:r>
              <a:rPr lang="de-DE" sz="3266" dirty="0" err="1"/>
              <a:t>vs</a:t>
            </a:r>
            <a:r>
              <a:rPr lang="de-DE" sz="3266" dirty="0"/>
              <a:t> Inländerkonzept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52668" y="1915594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–	Faktoreinkommen der Ausländer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im Inland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00268" y="1522581"/>
            <a:ext cx="8295271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Inländerkonzept =		Inlandskonzept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52667" y="2461006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+	Faktoreinkommen 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Inländer im Ausland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629E08-4D16-42D7-A69B-1708DEF5F2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8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6849" y="1024884"/>
            <a:ext cx="8295271" cy="2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„Marktwert“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Um die verschiedensten Güter zusammenfassen zu können gehen sie zu ihren Marktpreisen bewertet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Einige Güter für die es keine Marktpreise gibt werden mit den Kosten ihrer Erstellung bewertet.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Staatliche Dienstleistungen werden über die Löhne der Beamten und Angestellten erfasst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4504" y="3338593"/>
            <a:ext cx="829527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„aller“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Selbstgenutztes Wohneigentum fließt im Umfang einer entsprechenden (geschätzten) Marktmiete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Nicht alle Transaktionen statistisch erfassbar (z. B. Schwarzarbeit, Erziehungsleistung von Eltern, ehrenamtliche Tätigkeit)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F499A6-F4F4-458D-82A7-666AE6F598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5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3542" y="959545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„Waren und Dienstleistungen“:“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Materielle Güter und immaterielle Dienste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3543" y="1511970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„während einer Periode“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Quartal oder Jahr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3542" y="2588770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„in einem Land“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von In- und Ausländern erzielten Faktorentgelte im Inland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83541" y="3548587"/>
            <a:ext cx="8295271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„dem Endverbrauch dienen“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Nur die letztliche Wertschöpfung =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Produktion abzüglich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der Vorleistungen und dem Saldo aus Steuern und Subventionen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EB6028-F964-44A6-B422-815F1D33308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958306" y="118770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Berechnung des Bruttoinlandsprodukts</a:t>
            </a: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242454" y="1126549"/>
            <a:ext cx="11007436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Entstehungsrechnung 	– 	Beitrag der verschiedenen Wirtschaftssektoren zur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gesamtwirtschaftlichen Wertschöpfung.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Verwendungsrechnung	– 	Komponenten der gesamtwirtschaftlichen 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Nachfrage bzw. Einsatz der hergestellten Güter.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Verteilungsrechnung 		–	Verteilung nach den verschiedenen Einkommensarten,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insbesondere den Produktionsfaktoren Arbeit und Kapital.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08EFE30-2376-4480-99CE-CDC8A1B08CE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3990278" y="48768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VGR </a:t>
            </a: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Deutschland 2021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0AAC95-B01C-4615-9B29-9CEADEE2109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03E1E80-50BD-8361-9CF5-193F3F78D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6" y="512317"/>
            <a:ext cx="9016794" cy="371461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4267201" y="115999"/>
            <a:ext cx="370747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Entstehungsrechnung</a:t>
            </a: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3" y="755419"/>
            <a:ext cx="8456613" cy="55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89B4D48-7ED3-4BE9-8CAD-4BBCEBCE1C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Breitbild</PresentationFormat>
  <Paragraphs>100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24</cp:revision>
  <cp:lastPrinted>2022-03-02T20:18:27Z</cp:lastPrinted>
  <dcterms:created xsi:type="dcterms:W3CDTF">2022-03-01T20:52:11Z</dcterms:created>
  <dcterms:modified xsi:type="dcterms:W3CDTF">2022-09-25T10:43:45Z</dcterms:modified>
</cp:coreProperties>
</file>