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1347" r:id="rId2"/>
    <p:sldId id="1348" r:id="rId3"/>
    <p:sldId id="1349" r:id="rId4"/>
    <p:sldId id="1350" r:id="rId5"/>
    <p:sldId id="1351" r:id="rId6"/>
    <p:sldId id="1352" r:id="rId7"/>
    <p:sldId id="1353" r:id="rId8"/>
    <p:sldId id="1354" r:id="rId9"/>
    <p:sldId id="1355" r:id="rId10"/>
    <p:sldId id="1356" r:id="rId11"/>
    <p:sldId id="1357" r:id="rId12"/>
    <p:sldId id="1358" r:id="rId13"/>
    <p:sldId id="1359" r:id="rId14"/>
    <p:sldId id="1368" r:id="rId1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76" autoAdjust="0"/>
    <p:restoredTop sz="94660"/>
  </p:normalViewPr>
  <p:slideViewPr>
    <p:cSldViewPr snapToGrid="0">
      <p:cViewPr varScale="1">
        <p:scale>
          <a:sx n="87" d="100"/>
          <a:sy n="87" d="100"/>
        </p:scale>
        <p:origin x="69"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6-02T10:39:32.334"/>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736AA10D-CCC2-4E1B-B218-1976E5393FA2}" emma:medium="tactile" emma:mode="ink">
          <msink:context xmlns:msink="http://schemas.microsoft.com/ink/2010/main" type="inkDrawing" rotatedBoundingBox="9831,3142 20390,6004 18657,12400 8097,9538" hotPoints="18364,8091 13864,12592 9364,8091 13864,3591" semanticType="enclosure" shapeName="Circle"/>
        </emma:interpretation>
      </emma:emma>
    </inkml:annotationXML>
    <inkml:trace contextRef="#ctx0" brushRef="#br0">3234 5 1070 0,'-117'-33'308'15,"0"16"60"-15,-4 17-279 16,12 9-91-16,-14 6-4 15,12 14-1-15,-14 13-15 16,5-6-2-16,-11 13-8 16,14 1 1-16,-21 3 4 15,15 1 16-15,-16 17 6 16,11 6 7-16,-25 18 5 16,20 1-3-16,-15 22 8 0,19-7 1 15,-11 10 8-15,32-9-2 16,-14 21 2-1,21-13-6-15,1 20-1 0,11-20-7 16,1 21-1-16,28-15-3 16,6 25 1-16,17-16-4 15,10 30-1-15,15-22 0 16,9 24 0-16,3-26-2 0,11 20 1 16,12-22 1-16,16 15 1 15,8-22-1-15,24 9 2 16,7-16 0-16,29 16 0 15,-8-18-1-15,28 22-1 16,-7-14 0-16,32 15-1 16,-11-18-1-16,31 20 0 15,-14-24 1-15,38 21 1 16,-21-19 0-16,28 20 3 16,-7-14 0-16,36 12-1 15,-26-11 0-15,40 24 1 16,-18-25-2-16,25 19 1 15,-20-17 1-15,30 1-1 16,-30-31-2-16,33 6 1 16,-24-29-1-16,27-1 1 15,-32-14 0-15,29 7 1 16,-27-10 0-16,30-1-1 0,-36-15-1 16,40-3 1-1,-31-25-2-15,30-14-1 0,-30-16 1 16,30-22-2-16,-28-15-2 15,26-14-4-15,-39-8 0 16,27-16 0-16,-39 4 1 16,14-9 4-16,-35 10 5 15,14-17 0-15,-33 11 1 0,14-27 2 16,-29 2-3-16,6-34 1 16,-24 5-1-16,6-47 1 15,-27 13-3-15,8-46 3 16,-27 7 0-16,2-39 1 15,-26 23-1-15,-9-41 2 16,-30 23-2-16,-5-33 2 16,-29 28-2-16,-20-31 2 15,-13 35-1-15,-38-26 3 16,-21 42 0-16,-43-7 8 16,-9 37 0-16,-50-17 9 15,-1 43 5-15,-49 0 11 16,12 28-1-16,-62 3 5 15,9 37-6-15,-63-1 6 16,3 24-7-16,-71 5 4 16,20 34-1-16,-82 11 8 15,34 28-10-15,-71 24-3 0,33 21-9 16,-71 22-12-16,58 11-33 16,-72 30-89-16,63 4-354 15,-61 21 67-15</inkml:trace>
  </inkml:traceGroup>
</inkml:ink>
</file>

<file path=ppt/ink/ink2.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6-02T10:39:38.211"/>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C479B392-6068-4957-8348-6C8F489D205E}" emma:medium="tactile" emma:mode="ink">
          <msink:context xmlns:msink="http://schemas.microsoft.com/ink/2010/main" type="writingRegion" rotatedBoundingBox="22058,4260 30100,3677 30301,6454 22259,7037"/>
        </emma:interpretation>
      </emma:emma>
    </inkml:annotationXML>
    <inkml:traceGroup>
      <inkml:annotationXML>
        <emma:emma xmlns:emma="http://www.w3.org/2003/04/emma" version="1.0">
          <emma:interpretation id="{DFE211F7-714A-4BB8-A3E8-4E7765699141}" emma:medium="tactile" emma:mode="ink">
            <msink:context xmlns:msink="http://schemas.microsoft.com/ink/2010/main" type="paragraph" rotatedBoundingBox="22279,4128 27951,4013 27972,5006 22299,5121" alignmentLevel="1"/>
          </emma:interpretation>
        </emma:emma>
      </inkml:annotationXML>
      <inkml:traceGroup>
        <inkml:annotationXML>
          <emma:emma xmlns:emma="http://www.w3.org/2003/04/emma" version="1.0">
            <emma:interpretation id="{55E80A35-82ED-4AC4-9E5E-6364FCBE261D}" emma:medium="tactile" emma:mode="ink">
              <msink:context xmlns:msink="http://schemas.microsoft.com/ink/2010/main" type="line" rotatedBoundingBox="22279,4128 27951,4013 27972,5006 22299,5121">
                <msink:destinationLink direction="with" ref="{BF30309B-8864-499D-AF81-499E628B2E50}"/>
              </msink:context>
            </emma:interpretation>
          </emma:emma>
        </inkml:annotationXML>
        <inkml:traceGroup>
          <inkml:annotationXML>
            <emma:emma xmlns:emma="http://www.w3.org/2003/04/emma" version="1.0">
              <emma:interpretation id="{9BD2CD91-D72B-42BE-B35C-4DF8EE999B20}" emma:medium="tactile" emma:mode="ink">
                <msink:context xmlns:msink="http://schemas.microsoft.com/ink/2010/main" type="inkWord" rotatedBoundingBox="22279,4128 25056,4072 25076,5064 22299,5121"/>
              </emma:interpretation>
              <emma:one-of disjunction-type="recognition" id="oneOf0">
                <emma:interpretation id="interp0" emma:lang="" emma:confidence="1">
                  <emma:literal/>
                </emma:interpretation>
              </emma:one-of>
            </emma:emma>
          </inkml:annotationXML>
          <inkml:trace contextRef="#ctx0" brushRef="#br0">1259-277 960 0,'-10'7'338'0,"-8"23"65"0,-6 30-215 0,-2 7-74 0,0 1 24 15,5-6-40-15,9-4-18 16,11-29-29-16,12-3-15 16,10-6-30-16,15-6-4 15,6-6-1-15,8-1 1 16,1-4 0-16,-1-6-2 16,-8 6-3-16,-5-1 1 15,-12-2-2-15,-2 8-4 16,-9 6 0-16,-6-4-4 15,-6 6 3-15,-1 7 16 0,-7-5 17 16,-7 3 26-16,-3 3 16 16,-12-1 15-16,-1 5-8 15,-12-1-4-15,3-9-23 16,-3-5-10-16,10-8-18 16,0-13-7-16,13-7-15 15,4-9-47-15,12 8-64 16,12-9 362-16,9 1-819 0,7 22 339 15</inkml:trace>
          <inkml:trace contextRef="#ctx0" brushRef="#br0" timeOffset="442.6982">1878 166 929 0,'-19'-11'453'0,"-1"-4"12"16,3 0-197-16,-3 2-105 15,2 5-50-15,0 2-12 16,4 4-41-16,1 9-16 16,1-3-28-16,6 8-8 15,4-1-9-15,7 1-1 16,5-4-4-16,9 3 3 0,4-8-1 15,13 1-30-15,-2-4-19 16,6 3-42-16,-1 0-14 16,4 5-6-16,-6-3 29 15,0 8 17-15,-13 0 42 16,-1-2 10-16,-13-1 4 0,-10 6 29 16,-7 0 17-16,-9 6 36 15,-13 2 15-15,-8 8 23 16,-4-1-21-16,-4-2-10 15,7-6-32-15,6-5-11 16,11-13-17 0,6-12-15-1,14-14-16-15,9-19-81 0,14-9-47 0,14-8-370 16,5-3 36-16</inkml:trace>
          <inkml:trace contextRef="#ctx0" brushRef="#br0" timeOffset="937.3745">2199-463 1100 0,'-9'35'353'16,"-4"20"73"-16,-2 39-260 15,-3 2-77-15,0 0 3 16,9-15-26-16,7-2-16 0,0-40-24 16,19 4-11-16,4-8-12 15,-7-4 0-15,-2-12 0 16,6-6-4-16,-5-8 2 15,0-6 0-15,1-7-1 16,4-5 3-16,-10-10 2 16,0-8-1-16,-3 4 0 15,-3 2 0-15,-2 7-2 16,5 7-4-16,-5 13-1 0,4 6-1 16,0-2 1-16,4 10 4 15,3 6 5-15,4-3 5 16,1-6 2-16,12 0-1 15,1-7-3-15,6-9 2 16,6-2-6-16,8-4 2 16,-6 0-1-16,1-7 0 15,-7 2-2-15,-4 1 1 16,-12 5-4-16,0-1-2 16,-8 11-5-16,-6 9-1 15,-4 6 1-15,-6 4 0 16,-2 5 4-16,1-7 4 15,3-6 0-15,-1 3 1 16,5-8 0-16,-1-6 2 0,-2 0-26 16,2-10-108-16,-2-9-35 15,-2-5-334-15,-1-4-11 16</inkml:trace>
          <inkml:trace contextRef="#ctx0" brushRef="#br0" timeOffset="1102.4647">2634-175 579 0,'-1'0'490'0,"1"39"-117"0,4-1-7 16,1-1-326 0,7 2-15-16,2-5-15 0,9-28-29 15,0 4 53-15,9 3-411 16,-3 3 129-16</inkml:trace>
          <inkml:trace contextRef="#ctx0" brushRef="#br0" timeOffset="-687.4389">279 20 952 0,'-10'-8'363'16,"5"5"29"-16,-4-1-230 16,-9 1-64-16,2 1-30 15,-9 2 3-15,3-3-16 0,-6 10-12 16,5 4-20-1,-4 4-11-15,2-2-9 0,-2 1-1 16,7 2-2-16,4-1-1 16,8 0-1-16,6 1 0 15,11-2-1-15,5 3 0 16,2-6 1-16,12 8 0 16,0-9 0-16,6-2 3 15,-5-1 1-15,6 1 0 16,-5-3 0-16,2 6 1 15,-8 0-3-15,1 2 0 16,-7 4-1-16,-10 2 0 16,-3 1-2-16,-10 9 11 0,-7 2 7 15,-7 3 20 1,-4-2 11-16,-9 4 20 0,4-9-3 16,-4 1 4-16,3-10-16 15,-6-2-5-15,10-8-16 16,-1-3-7-16,6-7-12 15,6 1-5-15,9-4-6 16,8-2-16-16,7-1-22 16,14-8-61-16,10-7-47 15,18-16 76-15,5-3-454 0,17-3 154 16</inkml:trace>
          <inkml:trace contextRef="#ctx0" brushRef="#br0" timeOffset="-327.2999">728 124 1107 0,'-11'18'355'0,"-15"8"91"16,-2-1-300-16,-6 13-3 15,5-6-29-15,5 9-10 16,11-4-36-16,13 2-16 16,11-11-31-16,12-9-12 15,8-12-8-15,11-19 0 16,2-6 1-16,1-17 3 15,-3 4 1-15,-6-2-2 16,-8 4-5-16,-7-8-6 0,-8 21-1 16,-5 3-7-16,-7 3-6 15,-7 18 4-15,-2 12 6 16,-2 9-1-16,-3 8 8 16,3 4 6-16,5-4 1 15,5 2-3-15,5-12 0 16,12-19-3-16,5-8-3 15,17-25-35-15,3-18-43 16,12-9-70-16,-1-8-15 0,1-8-182 16,-15 8-108-16,-5-27 15 15</inkml:trace>
        </inkml:traceGroup>
        <inkml:traceGroup>
          <inkml:annotationXML>
            <emma:emma xmlns:emma="http://www.w3.org/2003/04/emma" version="1.0">
              <emma:interpretation id="{FE595191-058D-4028-B8BE-4CD524EFD157}" emma:medium="tactile" emma:mode="ink">
                <msink:context xmlns:msink="http://schemas.microsoft.com/ink/2010/main" type="inkWord" rotatedBoundingBox="25361,4566 26474,4543 26478,4768 25366,4791"/>
              </emma:interpretation>
              <emma:one-of disjunction-type="recognition" id="oneOf1">
                <emma:interpretation id="interp1" emma:lang="" emma:confidence="1">
                  <emma:literal/>
                </emma:interpretation>
              </emma:one-of>
            </emma:emma>
          </inkml:annotationXML>
          <inkml:trace contextRef="#ctx0" brushRef="#br0" timeOffset="1421.2936">3137 176 709 0,'0'6'454'0,"-2"-1"-51"15,-3-2-113-15,-3 2-158 16,-1 0-49-16,-1-3 2 16,0-1-25-16,0 6-8 15,6 1-25-15,0-3-10 16,3 1-14-16,4-6-2 15,8 0-1-15,9 2-3 0,2-4-21 16,11-12-48-16,-2 4-21 16,8-3-25-16,-5-8 2 15,-2 6 20-15,-8 5 49 16,-4 2 34-16,-9 5 40 16,-7 8 43-16,-1 0 17 15,-3 5 20-15,-2 1-9 16,1 2-12-16,4 0-42 0,3-7-16 15,4 4-20-15,13-10 1 16,6 5-33-16,5-13-91 16,7-4-345-16,17-10 55 15</inkml:trace>
          <inkml:trace contextRef="#ctx0" brushRef="#br0" timeOffset="1806.9762">3833 4 1153 0,'-8'0'461'15,"-2"3"24"-15,0 0-262 16,-3 4-126-16,3 1-32 16,6-2-31-16,0 4-9 15,8-4-18 1,9 1-6-16,1-5 1 0,11 2-21 16,4-4-30-16,10 5-59 0,-2 0-20 15,5-2-35-15,-1 4 10 16,1 1 20-1,-10 2 59-15,1-1 20 0,-9 4 46 16,-4 7 51-16,-11-9 33 16,-2 4 48-16,-6-2 24 15,-4 1 23-15,-5-14-27 16,-5 13-8-16,-5-3-43 0,-11-3-19 16,1-14-36-16,-7 14-14 15,2-15-16-15,1 4-3 16,4-1-4-16,4 9-75 15,8-8-85-15,4 16-391 16,6-7 26-16</inkml:trace>
        </inkml:traceGroup>
        <inkml:traceGroup>
          <inkml:annotationXML>
            <emma:emma xmlns:emma="http://www.w3.org/2003/04/emma" version="1.0">
              <emma:interpretation id="{D67A17AB-70BD-4F2A-9E8B-7EC61A91CF88}" emma:medium="tactile" emma:mode="ink">
                <msink:context xmlns:msink="http://schemas.microsoft.com/ink/2010/main" type="inkWord" rotatedBoundingBox="27182,4563 27962,4547 27971,4992 27191,5008"/>
              </emma:interpretation>
              <emma:one-of disjunction-type="recognition" id="oneOf2">
                <emma:interpretation id="interp2" emma:lang="" emma:confidence="0">
                  <emma:literal>+</emma:literal>
                </emma:interpretation>
                <emma:interpretation id="interp3" emma:lang="" emma:confidence="0">
                  <emma:literal>~</emma:literal>
                </emma:interpretation>
                <emma:interpretation id="interp4" emma:lang="" emma:confidence="0">
                  <emma:literal>T</emma:literal>
                </emma:interpretation>
                <emma:interpretation id="interp5" emma:lang="" emma:confidence="0">
                  <emma:literal>t</emma:literal>
                </emma:interpretation>
                <emma:interpretation id="interp6" emma:lang="" emma:confidence="0">
                  <emma:literal>x</emma:literal>
                </emma:interpretation>
              </emma:one-of>
            </emma:emma>
          </inkml:annotationXML>
          <inkml:trace contextRef="#ctx0" brushRef="#br0" timeOffset="3302.1007">4898 247 1147 0,'-3'-7'360'16,"13"4"61"-16,4-5-320 0,21 2-35 16,8-2-35-16,24 1-14 15,14-6-2 1,24 5-7-16,-6-3 12 0,18 3 122 31,-8-5-575-15,-10 19 245-16</inkml:trace>
          <inkml:trace contextRef="#ctx0" brushRef="#br0" timeOffset="3131.0417">5197 10 1166 0,'1'2'309'16,"1"3"76"-16,-4 9-292 15,2 7-60-15,-3 13 9 16,-5 4 10-16,0 4 2 16,-2-8-18-16,4 6-15 15,3-1-10-15,1-1-6 16,4 2 3-16,1-1-4 16,-5-10 8-16,1-11-58 0,-3-5-28 15,-9-14-45-15,-5-12-182 16,-4-2-151-16,-4-3 0 15</inkml:trace>
        </inkml:traceGroup>
      </inkml:traceGroup>
    </inkml:traceGroup>
    <inkml:traceGroup>
      <inkml:annotationXML>
        <emma:emma xmlns:emma="http://www.w3.org/2003/04/emma" version="1.0">
          <emma:interpretation id="{24F810D7-3576-47CA-BE08-B890D39D845A}" emma:medium="tactile" emma:mode="ink">
            <msink:context xmlns:msink="http://schemas.microsoft.com/ink/2010/main" type="paragraph" rotatedBoundingBox="22182,5972 30224,5389 30301,6454 22259,7037" alignmentLevel="1"/>
          </emma:interpretation>
        </emma:emma>
      </inkml:annotationXML>
      <inkml:traceGroup>
        <inkml:annotationXML>
          <emma:emma xmlns:emma="http://www.w3.org/2003/04/emma" version="1.0">
            <emma:interpretation id="{EAF23AE0-27D8-4485-AA5E-07DCE3B659B6}" emma:medium="tactile" emma:mode="ink">
              <msink:context xmlns:msink="http://schemas.microsoft.com/ink/2010/main" type="line" rotatedBoundingBox="22182,5972 30224,5389 30301,6454 22259,7037">
                <msink:destinationLink direction="with" ref="{F5B67658-FF30-46E6-9F57-0352BB08B511}"/>
              </msink:context>
            </emma:interpretation>
          </emma:emma>
        </inkml:annotationXML>
        <inkml:traceGroup>
          <inkml:annotationXML>
            <emma:emma xmlns:emma="http://www.w3.org/2003/04/emma" version="1.0">
              <emma:interpretation id="{43E7A470-789A-4949-A913-F7E531F9E122}" emma:medium="tactile" emma:mode="ink">
                <msink:context xmlns:msink="http://schemas.microsoft.com/ink/2010/main" type="inkWord" rotatedBoundingBox="22194,6138 27293,5768 27358,6663 22259,7033"/>
              </emma:interpretation>
              <emma:one-of disjunction-type="recognition" id="oneOf3">
                <emma:interpretation id="interp7" emma:lang="" emma:confidence="1">
                  <emma:literal/>
                </emma:interpretation>
              </emma:one-of>
            </emma:emma>
          </inkml:annotationXML>
          <inkml:trace contextRef="#ctx0" brushRef="#br0" timeOffset="5198.0939">1319 1574 1267 0,'-2'0'394'0,"-1"3"61"15,3-5-359 1,3 4-46-16,-3 0-46 0,8 2-1 16,4-4 4-16,7 0-98 15,9-8-363-15,15-18 95 16</inkml:trace>
          <inkml:trace contextRef="#ctx0" brushRef="#br0" timeOffset="5031.0234">71 2245 1257 0,'-13'23'275'0,"10"-8"114"0,13-2-370 15,11-10-8-15,7-5-6 0,17-14 6 16,7-5-4-16,16-20 6 15,2-2-7-15,11-6-31 16,-8 7-20-16,3 1-10 16,-21 15-5-16,-4 10-1 15,-14 9 30-15,-8 12 14 16,-14 8 9-16,-2 13 21 16,-7 5 11-16,-1 6 23 15,0 1 6-15,0-1 16 16,1-13-19-16,7-4-3 15,2-10-23-15,11-12 0 16,6-8-13-16,10-11 5 0,2-5-8 16,15-6 4-16,-11 2-5 15,6 3 0-15,-7 9-6 16,-5 10 1-16,-15 10-3 16,-2 4-1-16,-9 4 0 15,-1 0 3-15,-6-1 1 16,-2-2 1-16,-4-6 3 15,-1-5-45-15,-2-6-35 16,1-13-159-16,3-5-191 0,-4-9-24 16</inkml:trace>
          <inkml:trace contextRef="#ctx0" brushRef="#br0" timeOffset="4604.9628">45 1760 1095 0,'-9'12'271'0,"7"-1"97"16,5 2-315-16,10-3-15 16,7-4-13-16,14-3 0 15,5-4-12-15,13-4 2 16,-2-3-9-16,5 3-41 0,-8 2 98 16,-1 12-444-1,-17 8 137-15</inkml:trace>
          <inkml:trace contextRef="#ctx0" brushRef="#br0" timeOffset="4431.2642">-94 1640 763 0,'3'-13'406'15,"7"8"-37"-15,0 2-155 16,9 0-133-16,7-5-47 16,10 0 1-16,1-2-9 15,12-1 0-15,-7 6-14 0,10 5 0 31,-7 1-10-31,4 7-34 0,-10 1-34 0,-2-1-329 16,-14 5 62-16</inkml:trace>
          <inkml:trace contextRef="#ctx0" brushRef="#br0" timeOffset="4232.2691">49 1632 811 0,'1'-14'333'0,"-2"17"4"16,-1 11-198-16,-4 19-77 15,-2 7-34-15,-2 24 14 16,-3-1-3-16,1 15 7 15,6-10-14-15,-2 0-3 16,6-16-15-16,9-2 0 16,-2-19-8-16,-2-5 1 15,5-15-5-15,0-4-1 16,-10-14-15-16,4-12 3 16,-4-10-174-16,-11-18-203 15,-4-9 14-15</inkml:trace>
          <inkml:trace contextRef="#ctx0" brushRef="#br0" timeOffset="6213.5156">1640 1540 1183 0,'-28'56'311'0,"2"6"110"15,9-5-330 17,2 4-8-32,8-9-17 0,4 0 5 0,10-13-31 0,9-3-4 0,7-10-27 15,9-7 1-15,7-12-7 16,5-14 7-16,3-14-4 0,5-13 4 15,-4-10-2-15,6-11-3 16,-9-2-9-16,4-3-7 16,-13 7-4-16,1-4-5 15,-11 18-9-15,-3 8-10 16,-12 14 1-16,-5 17-11 16,-10 11 4-16,-14 8-3 15,-7 6-3 1,-5 10-41-16,0-4-5 0,1 8-44 15,6-3 8-15,6 3 12 16,7-4 47-16,3 9 20 16,4-6 46-16,5 7 5 15,6-3 13-15,8 2 19 16,5-8 4-16,10-6-1 16,8-12 6-16,6-10-3 15,6-14-21-15,9-14 1 0,-2-9 4 16,4-10 7-16,-4 0 2 15,-6-6 13-15,-11 4 7 16,-7 7 23-16,-15 8-2 16,-6 7 21-16,-8 12-13 15,-5 12 3-15,-7 10-21 16,1 14 3-16,-4 10-19 16,4 5 12-16,4-2-15 15,10 2-1-15,10-13-16 0,18-9-5 16,8-10-12-16,17-11 5 15,-1-14-5-15,10-6-7 16,-12-7-18-16,4-3-25 16,-12 1-11-16,-1 5-3 15,-12 9 7-15,-4 6 17 16,-12 9 23-16,-3 9 1 16,-5 3 10-16,0 2 15 15,1 1 6-15,4 0 14 16,1-5 8-16,6-4-2 15,2-4-16-15,14-4-2 16,1-8-14-16,10-8 1 16,-7-3-7-16,7-9-11 15,-5 0-13-15,2-4-3 16,-7 12-4-16,0 2 1 16,-6 11 11-16,-10 11 8 0,-8 7 0 15,0 7 5-15,-4 5-1 16,2 2 5-16,-1-5 3 15,8 1 7-15,-2-7-2 16,10-3 1-16,1-7-4 16,10-2 1-16,2-5-5 0,8-8-1 15,-3 2-9 1,3-6-2-16,-7 3-3 0,2 2 2 16,-10 6 3-16,4 2 4 15,-7 6 2-15,2 2 5 16,-12 1 0-16,0-1 3 15,-4-2 3-15,2-4 4 16,-5-4-1-16,4-5-1 16,0-3-4-16,1-3-6 15,1-3-21-15,3-4-51 16,-3 2-29-16,4-5-89 16,-1 2-260-16,4 1 48 15</inkml:trace>
          <inkml:trace contextRef="#ctx0" brushRef="#br0" timeOffset="6517.6901">4890 1603 560 0,'-8'-2'587'16,"-5"6"-122"-16,-8-1 30 15,-5 11-331-15,-10 4-12 0,2 2-68 16,-1 2-15-16,7 0-32 16,5 0-3-16,14-4-22 15,9-2-6-15,8-3-10 16,15-1 0-16,9-3-17 15,9-4-39-15,1 2-36 16,10 2-45 0,-10 3-15-16,3 2 10 0,-7 3 40 0,-3 4 32 15,-12-2 49-15,-9 4 56 16,-14 1 25-16,-9 5 38 16,-11-1 17-16,-11 4 15 15,2-2-41-15,-8-3-17 16,0-6-28-16,-4-3-134 15,4-13-396-15,-9-13 97 16</inkml:trace>
        </inkml:traceGroup>
        <inkml:traceGroup>
          <inkml:annotationXML>
            <emma:emma xmlns:emma="http://www.w3.org/2003/04/emma" version="1.0">
              <emma:interpretation id="{09236D79-6E88-45F3-98CD-D72AE1F0C8A5}" emma:medium="tactile" emma:mode="ink">
                <msink:context xmlns:msink="http://schemas.microsoft.com/ink/2010/main" type="inkWord" rotatedBoundingBox="27706,5638 28519,5579 28584,6471 27770,6530"/>
              </emma:interpretation>
              <emma:one-of disjunction-type="recognition" id="oneOf4">
                <emma:interpretation id="interp8" emma:lang="" emma:confidence="1">
                  <emma:literal/>
                </emma:interpretation>
              </emma:one-of>
            </emma:emma>
          </inkml:annotationXML>
          <inkml:trace contextRef="#ctx0" brushRef="#br0" timeOffset="7352.6558">5482 1796 1153 0,'-8'3'348'0,"0"0"82"16,8 1-324-16,2 1-16 15,1-2-34-15,3-6-5 16,7 1-13-16,12-9-1 16,-3-7-12-16,16-10-2 15,-1-3-8-15,4-11-2 16,-11 5-7-16,1-7 1 15,-13 10-2-15,-5 5 0 16,-15 8-2-16,-9 3-4 16,-7 15-1-16,-11 12 0 15,0 9-1-15,-4 15 0 16,3 9 4-16,0 13-1 16,8-3 0-16,4 6 4 0,3-3 1 15,12 1 2-15,11-13-1 16,8-5-1-16,5-19-2 15,17-14 2-15,9-16 0 16,16-22 2-16,-1-12 1 16,16-22-29-16,-5-4-17 15,6-31-26-15,-17 1-21 16,1-20-44-16,-19 10 13 0,-5 1 12 16,-22 35 24-16,-4 15 18 15,-13 33 33-15,0 17 18 16,-8 23 9-16,-6 15 17 15,-4 15 12-15,-5 22 35 16,-3 5 3-16,0 18-1 16,5-6-15-16,7 3-10 15,7-11-24-15,4 4-5 16,4-18-20-16,1 3-57 16,0-7 17-16,-2-3-363 15,-7-11 68-15</inkml:trace>
        </inkml:traceGroup>
        <inkml:traceGroup>
          <inkml:annotationXML>
            <emma:emma xmlns:emma="http://www.w3.org/2003/04/emma" version="1.0">
              <emma:interpretation id="{ECC240CC-CBE1-4140-BD79-C1A7A6A8AD97}" emma:medium="tactile" emma:mode="ink">
                <msink:context xmlns:msink="http://schemas.microsoft.com/ink/2010/main" type="inkWord" rotatedBoundingBox="28360,5524 30224,5389 30301,6454 28437,6589"/>
              </emma:interpretation>
              <emma:one-of disjunction-type="recognition" id="oneOf5">
                <emma:interpretation id="interp9" emma:lang="" emma:confidence="0">
                  <emma:literal>nett</emma:literal>
                </emma:interpretation>
                <emma:interpretation id="interp10" emma:lang="" emma:confidence="0">
                  <emma:literal>htt</emma:literal>
                </emma:interpretation>
                <emma:interpretation id="interp11" emma:lang="" emma:confidence="0">
                  <emma:literal>tutt</emma:literal>
                </emma:interpretation>
                <emma:interpretation id="interp12" emma:lang="" emma:confidence="0">
                  <emma:literal>Alt</emma:literal>
                </emma:interpretation>
                <emma:interpretation id="interp13" emma:lang="" emma:confidence="0">
                  <emma:literal>AH</emma:literal>
                </emma:interpretation>
              </emma:one-of>
            </emma:emma>
          </inkml:annotationXML>
          <inkml:trace contextRef="#ctx0" brushRef="#br0" timeOffset="7861.8483">6134 1885 377 0,'44'-63'156'0,"13"-21"85"0,-7-4-39 16,12-26-12 0,-4 6 1-16,4-14 28 0,-12 17-82 15,-1 12-26-15,-14 33-40 31,-9 21-7-31,-13 26-28 16,-4 17-7 0,-13 13-13-16,-7 21 0 0,-7 7-1 0,-8 25 10 0,0 3 4 0,2 21-2 15,1-6-6-15,4 2-5 16,9-12-8-16,2 0 0 16,5-18-4-16,6-6-7 15,3-11-16-15,2-7-38 16,4-12-22-16,4-11-35 15,-1-16-6-15,6-15-110 16,1-11-65-16,9-20-69 16,2 2-93-16,6-16 135 15,-7 6 355-15,2-3 346 16,-5 13 13-16,-11 5-47 16,-8 23-98-16,-7 15-103 15,-8 19-57-15,-8 17 11 16,-1 4-17-16,-4 16 11 15,6-3-7-15,1 1-11 16,8-8-26-16,8-1-10 0,6-12-21 16,7-10-6-16,3-7-5 15,10-14 3-15,-4-9 0 16,11-14-37-16,-4-7-32 16,6-15-52-16,-4 0-24 15,8-20 122-15,-7-4-423 16,10-17 206-16</inkml:trace>
          <inkml:trace contextRef="#ctx0" brushRef="#br0" timeOffset="8574.4923">7382 886 864 0,'14'-5'266'16,"-9"5"50"-16,-5 13-206 16,-6 3-66-16,-4 22 14 15,-1-3 0-15,-1 19 2 16,1-1-15-16,-1 20-7 15,3-1-19-15,1 12-5 16,1-13-9-16,-1 7 0 16,2-16-3-16,6-2 0 15,-4-15-1-15,3-1-1 16,2-15-2-16,3 1-10 16,-1-14-12-16,3-8-10 15,4-10 4-15,5-14 0 16,2-5 11-16,9-7 12 0,-1-6 9 15,7-6 1-15,-4 2-3 16,6-17 2-16,1-3-1 16,6-17 2-16,-9-1-2 15,11-16 8-15,-9 9 8 16,3 2 9-16,-6 21 18 16,3 6 9-16,-13 23-5 15,-2 6-5-15,-12 12-5 0,-2 4-13 16,-8 13-6-16,-9 9 5 15,1 11-2-15,-4 18 5 16,-3 13-6-16,1 20 4 16,2 9-6-16,0 18 5 15,2-4-4-15,7 2 0 16,-1-12-4-16,4-1-2 16,2-18-8-16,2-3 0 15,-2-14-3-15,4-5 1 16,-2-19 0-16,3-11 5 15,-4-10 2-15,-4-14 5 16,0-9 1-16,-3-18 1 16,-3-5-3-16,-4-21-3 15,-1-3-3-15,1-23-2 16,-6 7 1-16,5-11 7 16,-2 16 0-16,9 4-1 0,4 26-5 15,14 7-2-15,5 16-9 16,12 5-2-16,7 6 0 15,12 0 4-15,-1 4-3 16,9 2-81-16,1 0-61 16,-2 8-357-16,-12 3 17 15</inkml:trace>
        </inkml:traceGroup>
      </inkml:traceGroup>
    </inkml:traceGroup>
  </inkml:traceGroup>
</inkml:ink>
</file>

<file path=ppt/ink/ink3.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6-02T10:39:47.951"/>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BF30309B-8864-499D-AF81-499E628B2E50}" emma:medium="tactile" emma:mode="ink">
          <msink:context xmlns:msink="http://schemas.microsoft.com/ink/2010/main" type="inkDrawing" rotatedBoundingBox="21915,5175 30354,4979 30362,5318 21923,5513" semanticType="underline" shapeName="Other">
            <msink:sourceLink direction="with" ref="{55E80A35-82ED-4AC4-9E5E-6364FCBE261D}"/>
          </msink:context>
        </emma:interpretation>
      </emma:emma>
    </inkml:annotationXML>
    <inkml:trace contextRef="#ctx0" brushRef="#br0">132 148 1180 0,'-69'19'381'0,"23"1"46"0,28 7-303 16,38 3-109-16,46 7-15 16,35-3-7-16,55 5 7 15,25-8-1-15,64-2 8 16,7-10-3 0,62-9 2-16,1-5-7 0,69-10 4 15,-17-5-5-15,74-1 4 16,-31-2-3-16,67-6 4 15,-49 4-5-15,57-3 6 16,-56 0-3-16,39-6 6 16,-67 0-2-16,42-10 5 15,-72 1-6-15,25-11 4 16,-76 4-4-16,10-7-2 16,-75 5-70-16,-21 11-368 0,-84 11 96 15</inkml:trace>
  </inkml:traceGroup>
</inkml:ink>
</file>

<file path=ppt/ink/ink4.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6-02T10:39:47.472"/>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F5B67658-FF30-46E6-9F57-0352BB08B511}" emma:medium="tactile" emma:mode="ink">
          <msink:context xmlns:msink="http://schemas.microsoft.com/ink/2010/main" type="inkDrawing" rotatedBoundingBox="22335,7402 29735,6774 29786,7378 22386,8006" semanticType="underline" shapeName="Other">
            <msink:sourceLink direction="with" ref="{EAF23AE0-27D8-4485-AA5E-07DCE3B659B6}"/>
          </msink:context>
        </emma:interpretation>
      </emma:emma>
    </inkml:annotationXML>
    <inkml:trace contextRef="#ctx0" brushRef="#br0">-10 633 982 0,'-2'24'608'16,"2"2"-526"-16,199-6-79 0,59-4 2 16,31 0-3-16,74 4 2 15,-105-6-4-15,55 1 2 0,-13-4-2 16,62 2 13-16,-18-3-1 16,65-4 13-16,-31-2 0 15,66-9 5 1,-48-11-11-16,35-7 3 0,-56-6-12 15,24-12 11-15,-73 1 2 16,15-14 11-16,-67-1-4 0,-7-10 3 16,-61 0-11-16,-21-8-5 15,-62 12-9-15,-24-6 2 16,-50 17-3-16,-31-4-12 16,-38 14-17-16,-33 2-8 15,-22 14-12-15,-30 3-30 16,-7 14-6-16,-42 9-161 15,3 6-140-15,-37 7-18 16</inkml:trace>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30.11.2021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8215680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8706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1467390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156648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14</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14</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4156741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57305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864257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311825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69420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4038425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4724661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27921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133408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30.11.2021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30.11.2021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30.11.2021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30.11.2021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30.11.2021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30.11.2021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30.11.2021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30.11.2021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30.11.2021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30.11.2021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30.11.2021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30.11.2021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260.png"/><Relationship Id="rId13" Type="http://schemas.openxmlformats.org/officeDocument/2006/relationships/image" Target="../media/image310.png"/><Relationship Id="rId3" Type="http://schemas.openxmlformats.org/officeDocument/2006/relationships/image" Target="../media/image210.png"/><Relationship Id="rId7" Type="http://schemas.openxmlformats.org/officeDocument/2006/relationships/image" Target="../media/image250.png"/><Relationship Id="rId12" Type="http://schemas.openxmlformats.org/officeDocument/2006/relationships/image" Target="../media/image300.png"/><Relationship Id="rId2" Type="http://schemas.openxmlformats.org/officeDocument/2006/relationships/image" Target="../media/image200.png"/><Relationship Id="rId1" Type="http://schemas.openxmlformats.org/officeDocument/2006/relationships/slideLayout" Target="../slideLayouts/slideLayout1.xml"/><Relationship Id="rId6" Type="http://schemas.openxmlformats.org/officeDocument/2006/relationships/image" Target="../media/image240.png"/><Relationship Id="rId11" Type="http://schemas.openxmlformats.org/officeDocument/2006/relationships/image" Target="../media/image290.png"/><Relationship Id="rId5" Type="http://schemas.openxmlformats.org/officeDocument/2006/relationships/image" Target="../media/image230.png"/><Relationship Id="rId15" Type="http://schemas.openxmlformats.org/officeDocument/2006/relationships/image" Target="../media/image330.png"/><Relationship Id="rId10" Type="http://schemas.openxmlformats.org/officeDocument/2006/relationships/image" Target="../media/image280.png"/><Relationship Id="rId4" Type="http://schemas.openxmlformats.org/officeDocument/2006/relationships/image" Target="../media/image220.png"/><Relationship Id="rId9" Type="http://schemas.openxmlformats.org/officeDocument/2006/relationships/image" Target="../media/image270.png"/><Relationship Id="rId14" Type="http://schemas.openxmlformats.org/officeDocument/2006/relationships/image" Target="../media/image320.png"/></Relationships>
</file>

<file path=ppt/slides/_rels/slide13.xml.rels><?xml version="1.0" encoding="UTF-8" standalone="yes"?>
<Relationships xmlns="http://schemas.openxmlformats.org/package/2006/relationships"><Relationship Id="rId3" Type="http://schemas.openxmlformats.org/officeDocument/2006/relationships/image" Target="../media/image340.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710.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40.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60.png"/></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150.png"/><Relationship Id="rId3" Type="http://schemas.openxmlformats.org/officeDocument/2006/relationships/image" Target="../media/image1010.png"/><Relationship Id="rId7" Type="http://schemas.openxmlformats.org/officeDocument/2006/relationships/image" Target="../media/image1400.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300.png"/><Relationship Id="rId5" Type="http://schemas.openxmlformats.org/officeDocument/2006/relationships/image" Target="../media/image1210.png"/><Relationship Id="rId4" Type="http://schemas.openxmlformats.org/officeDocument/2006/relationships/image" Target="../media/image1120.png"/><Relationship Id="rId9" Type="http://schemas.openxmlformats.org/officeDocument/2006/relationships/image" Target="../media/image1620.png"/></Relationships>
</file>

<file path=ppt/slides/_rels/slide8.xml.rels><?xml version="1.0" encoding="UTF-8" standalone="yes"?>
<Relationships xmlns="http://schemas.openxmlformats.org/package/2006/relationships"><Relationship Id="rId8" Type="http://schemas.openxmlformats.org/officeDocument/2006/relationships/image" Target="../media/image187.emf"/><Relationship Id="rId3" Type="http://schemas.openxmlformats.org/officeDocument/2006/relationships/customXml" Target="../ink/ink1.xml"/><Relationship Id="rId7" Type="http://schemas.openxmlformats.org/officeDocument/2006/relationships/customXml" Target="../ink/ink3.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86.emf"/><Relationship Id="rId5" Type="http://schemas.openxmlformats.org/officeDocument/2006/relationships/customXml" Target="../ink/ink2.xml"/><Relationship Id="rId10" Type="http://schemas.openxmlformats.org/officeDocument/2006/relationships/image" Target="../media/image188.emf"/><Relationship Id="rId4" Type="http://schemas.openxmlformats.org/officeDocument/2006/relationships/image" Target="../media/image185.emf"/><Relationship Id="rId9" Type="http://schemas.openxmlformats.org/officeDocument/2006/relationships/customXml" Target="../ink/ink4.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3635078" y="-83345"/>
            <a:ext cx="4252224"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smtClean="0"/>
              <a:t>Das Neoklassische Grundmodell</a:t>
            </a:r>
            <a:endParaRPr lang="de-DE" sz="2400" b="1" dirty="0">
              <a:latin typeface="Arial" pitchFamily="18"/>
              <a:ea typeface="Droid Sans Fallback" pitchFamily="2"/>
              <a:cs typeface="Lohit Hindi" pitchFamily="2"/>
            </a:endParaRPr>
          </a:p>
        </p:txBody>
      </p:sp>
      <p:pic>
        <p:nvPicPr>
          <p:cNvPr id="7" name="Grafik 6"/>
          <p:cNvPicPr>
            <a:picLocks noChangeAspect="1"/>
          </p:cNvPicPr>
          <p:nvPr/>
        </p:nvPicPr>
        <p:blipFill>
          <a:blip r:embed="rId3"/>
          <a:stretch>
            <a:fillRect/>
          </a:stretch>
        </p:blipFill>
        <p:spPr>
          <a:xfrm>
            <a:off x="449888" y="374911"/>
            <a:ext cx="10622604" cy="5813659"/>
          </a:xfrm>
          <a:prstGeom prst="rect">
            <a:avLst/>
          </a:prstGeom>
        </p:spPr>
      </p:pic>
      <p:sp>
        <p:nvSpPr>
          <p:cNvPr id="8" name="Textfeld 7"/>
          <p:cNvSpPr txBox="1"/>
          <p:nvPr/>
        </p:nvSpPr>
        <p:spPr>
          <a:xfrm>
            <a:off x="5049135" y="647617"/>
            <a:ext cx="7359357" cy="520768"/>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Diesen</a:t>
            </a:r>
            <a:r>
              <a:rPr lang="en-US" altLang="en-US" sz="1400" dirty="0" smtClean="0"/>
              <a:t> </a:t>
            </a:r>
            <a:r>
              <a:rPr lang="en-US" altLang="en-US" sz="1400" dirty="0" err="1" smtClean="0"/>
              <a:t>Aspekt</a:t>
            </a:r>
            <a:r>
              <a:rPr lang="en-US" altLang="en-US" sz="1400" dirty="0" smtClean="0"/>
              <a:t> </a:t>
            </a:r>
            <a:r>
              <a:rPr lang="en-US" altLang="en-US" sz="1400" dirty="0" err="1" smtClean="0"/>
              <a:t>hatten</a:t>
            </a:r>
            <a:r>
              <a:rPr lang="en-US" altLang="en-US" sz="1400" dirty="0" smtClean="0"/>
              <a:t> </a:t>
            </a:r>
            <a:r>
              <a:rPr lang="en-US" altLang="en-US" sz="1400" dirty="0" err="1" smtClean="0"/>
              <a:t>wir</a:t>
            </a:r>
            <a:r>
              <a:rPr lang="en-US" altLang="en-US" sz="1400" dirty="0" smtClean="0"/>
              <a:t> </a:t>
            </a:r>
            <a:r>
              <a:rPr lang="en-US" altLang="en-US" sz="1400" dirty="0" err="1" smtClean="0"/>
              <a:t>schon</a:t>
            </a:r>
            <a:r>
              <a:rPr lang="en-US" altLang="en-US" sz="1400" dirty="0" smtClean="0"/>
              <a:t> </a:t>
            </a:r>
            <a:r>
              <a:rPr lang="en-US" altLang="en-US" sz="1400" dirty="0" err="1" smtClean="0"/>
              <a:t>beim</a:t>
            </a:r>
            <a:r>
              <a:rPr lang="en-US" altLang="en-US" sz="1400" dirty="0" smtClean="0"/>
              <a:t> </a:t>
            </a:r>
            <a:r>
              <a:rPr lang="en-US" altLang="en-US" sz="1400" dirty="0" err="1" smtClean="0"/>
              <a:t>Übergang</a:t>
            </a:r>
            <a:r>
              <a:rPr lang="en-US" altLang="en-US" sz="1400" dirty="0" smtClean="0"/>
              <a:t> von </a:t>
            </a:r>
            <a:r>
              <a:rPr lang="en-US" altLang="en-US" sz="1400" dirty="0" err="1" smtClean="0"/>
              <a:t>nominalem</a:t>
            </a:r>
            <a:r>
              <a:rPr lang="en-US" altLang="en-US" sz="1400" dirty="0" smtClean="0"/>
              <a:t> </a:t>
            </a:r>
            <a:r>
              <a:rPr lang="en-US" altLang="en-US" sz="1400" dirty="0" err="1" smtClean="0"/>
              <a:t>zu</a:t>
            </a:r>
            <a:r>
              <a:rPr lang="en-US" altLang="en-US" sz="1400" dirty="0" smtClean="0"/>
              <a:t> </a:t>
            </a:r>
            <a:r>
              <a:rPr lang="en-US" altLang="en-US" sz="1400" dirty="0" err="1" smtClean="0"/>
              <a:t>realem</a:t>
            </a:r>
            <a:r>
              <a:rPr lang="en-US" altLang="en-US" sz="1400" dirty="0" smtClean="0"/>
              <a:t> BIP </a:t>
            </a:r>
            <a:r>
              <a:rPr lang="en-US" altLang="en-US" sz="1400" dirty="0" err="1" smtClean="0"/>
              <a:t>besprochen</a:t>
            </a:r>
            <a:r>
              <a:rPr lang="en-US" altLang="en-US" sz="1400" dirty="0" smtClean="0"/>
              <a:t>, </a:t>
            </a:r>
            <a:r>
              <a:rPr lang="en-US" altLang="en-US" sz="1400" dirty="0" err="1" smtClean="0"/>
              <a:t>dass</a:t>
            </a:r>
            <a:r>
              <a:rPr lang="en-US" altLang="en-US" sz="1400" dirty="0" smtClean="0"/>
              <a:t> </a:t>
            </a:r>
            <a:r>
              <a:rPr lang="en-US" altLang="en-US" sz="1400" dirty="0" err="1" smtClean="0"/>
              <a:t>nämlich</a:t>
            </a:r>
            <a:r>
              <a:rPr lang="en-US" altLang="en-US" sz="1400" dirty="0" smtClean="0"/>
              <a:t> die </a:t>
            </a:r>
            <a:r>
              <a:rPr lang="en-US" altLang="en-US" sz="1400" dirty="0" err="1" smtClean="0"/>
              <a:t>Preise</a:t>
            </a:r>
            <a:r>
              <a:rPr lang="en-US" altLang="en-US" sz="1400" dirty="0" smtClean="0"/>
              <a:t> </a:t>
            </a:r>
            <a:r>
              <a:rPr lang="en-US" altLang="en-US" sz="1400" dirty="0" err="1" smtClean="0"/>
              <a:t>letztlich</a:t>
            </a:r>
            <a:r>
              <a:rPr lang="en-US" altLang="en-US" sz="1400" dirty="0" smtClean="0"/>
              <a:t> </a:t>
            </a:r>
            <a:r>
              <a:rPr lang="en-US" altLang="en-US" sz="1400" dirty="0" err="1" smtClean="0"/>
              <a:t>nur</a:t>
            </a:r>
            <a:r>
              <a:rPr lang="en-US" altLang="en-US" sz="1400" dirty="0" smtClean="0"/>
              <a:t> </a:t>
            </a:r>
            <a:r>
              <a:rPr lang="en-US" altLang="en-US" sz="1400" dirty="0" err="1" smtClean="0"/>
              <a:t>Verrechnungseinheit</a:t>
            </a:r>
            <a:r>
              <a:rPr lang="en-US" altLang="en-US" sz="1400" dirty="0" smtClean="0"/>
              <a:t> </a:t>
            </a:r>
            <a:r>
              <a:rPr lang="en-US" altLang="en-US" sz="1400" dirty="0" err="1" smtClean="0"/>
              <a:t>zwischen</a:t>
            </a:r>
            <a:r>
              <a:rPr lang="en-US" altLang="en-US" sz="1400" dirty="0" smtClean="0"/>
              <a:t> den </a:t>
            </a:r>
            <a:r>
              <a:rPr lang="en-US" altLang="en-US" sz="1400" dirty="0" err="1" smtClean="0"/>
              <a:t>realen</a:t>
            </a:r>
            <a:r>
              <a:rPr lang="en-US" altLang="en-US" sz="1400" dirty="0" smtClean="0"/>
              <a:t> </a:t>
            </a:r>
            <a:r>
              <a:rPr lang="en-US" altLang="en-US" sz="1400" dirty="0" err="1" smtClean="0"/>
              <a:t>Gütern</a:t>
            </a:r>
            <a:r>
              <a:rPr lang="en-US" altLang="en-US" sz="1400" dirty="0" smtClean="0"/>
              <a:t> </a:t>
            </a:r>
            <a:r>
              <a:rPr lang="en-US" altLang="en-US" sz="1400" dirty="0" err="1" smtClean="0"/>
              <a:t>darstellen</a:t>
            </a:r>
            <a:endParaRPr lang="en-US" altLang="en-US" sz="1400" dirty="0"/>
          </a:p>
        </p:txBody>
      </p:sp>
      <p:sp>
        <p:nvSpPr>
          <p:cNvPr id="9" name="Textfeld 8"/>
          <p:cNvSpPr txBox="1"/>
          <p:nvPr/>
        </p:nvSpPr>
        <p:spPr>
          <a:xfrm>
            <a:off x="4832643" y="1613749"/>
            <a:ext cx="7359357" cy="520768"/>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Für</a:t>
            </a:r>
            <a:r>
              <a:rPr lang="en-US" altLang="en-US" sz="1400" dirty="0" smtClean="0"/>
              <a:t> das </a:t>
            </a:r>
            <a:r>
              <a:rPr lang="en-US" altLang="en-US" sz="1400" dirty="0" err="1" smtClean="0"/>
              <a:t>Funktionieren</a:t>
            </a:r>
            <a:r>
              <a:rPr lang="en-US" altLang="en-US" sz="1400" dirty="0" smtClean="0"/>
              <a:t> von </a:t>
            </a:r>
            <a:r>
              <a:rPr lang="en-US" altLang="en-US" sz="1400" dirty="0" err="1" smtClean="0"/>
              <a:t>Märkten</a:t>
            </a:r>
            <a:r>
              <a:rPr lang="en-US" altLang="en-US" sz="1400" dirty="0" smtClean="0"/>
              <a:t> </a:t>
            </a:r>
            <a:r>
              <a:rPr lang="en-US" altLang="en-US" sz="1400" dirty="0" err="1" smtClean="0"/>
              <a:t>darf</a:t>
            </a:r>
            <a:r>
              <a:rPr lang="en-US" altLang="en-US" sz="1400" dirty="0" smtClean="0"/>
              <a:t> </a:t>
            </a:r>
            <a:r>
              <a:rPr lang="en-US" altLang="en-US" sz="1400" dirty="0" err="1" smtClean="0"/>
              <a:t>nicht</a:t>
            </a:r>
            <a:r>
              <a:rPr lang="en-US" altLang="en-US" sz="1400" dirty="0" smtClean="0"/>
              <a:t> </a:t>
            </a:r>
            <a:r>
              <a:rPr lang="en-US" altLang="en-US" sz="1400" dirty="0" err="1" smtClean="0"/>
              <a:t>grundsätzlich</a:t>
            </a:r>
            <a:r>
              <a:rPr lang="en-US" altLang="en-US" sz="1400" dirty="0" smtClean="0"/>
              <a:t> von </a:t>
            </a:r>
            <a:r>
              <a:rPr lang="en-US" altLang="en-US" sz="1400" dirty="0" err="1" smtClean="0"/>
              <a:t>externer</a:t>
            </a:r>
            <a:r>
              <a:rPr lang="en-US" altLang="en-US" sz="1400" dirty="0" smtClean="0"/>
              <a:t> </a:t>
            </a:r>
            <a:r>
              <a:rPr lang="en-US" altLang="en-US" sz="1400" dirty="0" err="1" smtClean="0"/>
              <a:t>Seite</a:t>
            </a:r>
            <a:r>
              <a:rPr lang="en-US" altLang="en-US" sz="1400" dirty="0" smtClean="0"/>
              <a:t>, </a:t>
            </a:r>
            <a:r>
              <a:rPr lang="en-US" altLang="en-US" sz="1400" dirty="0" err="1" smtClean="0"/>
              <a:t>wie</a:t>
            </a:r>
            <a:r>
              <a:rPr lang="en-US" altLang="en-US" sz="1400" dirty="0" smtClean="0"/>
              <a:t> </a:t>
            </a:r>
            <a:r>
              <a:rPr lang="en-US" altLang="en-US" sz="1400" dirty="0" err="1" smtClean="0"/>
              <a:t>beispielsweise</a:t>
            </a:r>
            <a:r>
              <a:rPr lang="en-US" altLang="en-US" sz="1400" dirty="0" smtClean="0"/>
              <a:t> in </a:t>
            </a:r>
            <a:r>
              <a:rPr lang="en-US" altLang="en-US" sz="1400" dirty="0" err="1" smtClean="0"/>
              <a:t>Diktaturen</a:t>
            </a:r>
            <a:r>
              <a:rPr lang="en-US" altLang="en-US" sz="1400" dirty="0" smtClean="0"/>
              <a:t>, </a:t>
            </a:r>
            <a:r>
              <a:rPr lang="en-US" altLang="en-US" sz="1400" dirty="0" err="1" smtClean="0"/>
              <a:t>eingegriffen</a:t>
            </a:r>
            <a:r>
              <a:rPr lang="en-US" altLang="en-US" sz="1400" dirty="0" smtClean="0"/>
              <a:t> </a:t>
            </a:r>
            <a:r>
              <a:rPr lang="en-US" altLang="en-US" sz="1400" dirty="0" err="1" smtClean="0"/>
              <a:t>werden</a:t>
            </a:r>
            <a:endParaRPr lang="en-US" altLang="en-US" sz="1400" dirty="0"/>
          </a:p>
        </p:txBody>
      </p:sp>
      <p:sp>
        <p:nvSpPr>
          <p:cNvPr id="10" name="Textfeld 9"/>
          <p:cNvSpPr txBox="1"/>
          <p:nvPr/>
        </p:nvSpPr>
        <p:spPr>
          <a:xfrm>
            <a:off x="4708206" y="2852587"/>
            <a:ext cx="7359357" cy="520768"/>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Vergleiche</a:t>
            </a:r>
            <a:r>
              <a:rPr lang="en-US" altLang="en-US" sz="1400" dirty="0" smtClean="0"/>
              <a:t> </a:t>
            </a:r>
            <a:r>
              <a:rPr lang="en-US" altLang="en-US" sz="1400" dirty="0" err="1" smtClean="0"/>
              <a:t>mit</a:t>
            </a:r>
            <a:r>
              <a:rPr lang="en-US" altLang="en-US" sz="1400" dirty="0" smtClean="0"/>
              <a:t> den </a:t>
            </a:r>
            <a:r>
              <a:rPr lang="en-US" altLang="en-US" sz="1400" dirty="0" err="1" smtClean="0"/>
              <a:t>Geldfunktionen</a:t>
            </a:r>
            <a:r>
              <a:rPr lang="en-US" altLang="en-US" sz="1400" dirty="0" smtClean="0"/>
              <a:t>. Geld </a:t>
            </a:r>
            <a:r>
              <a:rPr lang="en-US" altLang="en-US" sz="1400" dirty="0" err="1" smtClean="0"/>
              <a:t>stiftet</a:t>
            </a:r>
            <a:r>
              <a:rPr lang="en-US" altLang="en-US" sz="1400" dirty="0" smtClean="0"/>
              <a:t> </a:t>
            </a:r>
            <a:r>
              <a:rPr lang="en-US" altLang="en-US" sz="1400" dirty="0" err="1" smtClean="0"/>
              <a:t>damit</a:t>
            </a:r>
            <a:r>
              <a:rPr lang="en-US" altLang="en-US" sz="1400" dirty="0" smtClean="0"/>
              <a:t> </a:t>
            </a:r>
            <a:r>
              <a:rPr lang="en-US" altLang="en-US" sz="1400" dirty="0" err="1" smtClean="0"/>
              <a:t>nicht</a:t>
            </a:r>
            <a:r>
              <a:rPr lang="en-US" altLang="en-US" sz="1400" dirty="0" smtClean="0"/>
              <a:t> </a:t>
            </a:r>
            <a:r>
              <a:rPr lang="en-US" altLang="en-US" sz="1400" dirty="0" err="1" smtClean="0"/>
              <a:t>aus</a:t>
            </a:r>
            <a:r>
              <a:rPr lang="en-US" altLang="en-US" sz="1400" dirty="0" smtClean="0"/>
              <a:t> </a:t>
            </a:r>
            <a:r>
              <a:rPr lang="en-US" altLang="en-US" sz="1400" dirty="0" err="1" smtClean="0"/>
              <a:t>sich</a:t>
            </a:r>
            <a:r>
              <a:rPr lang="en-US" altLang="en-US" sz="1400" dirty="0" smtClean="0"/>
              <a:t> </a:t>
            </a:r>
            <a:r>
              <a:rPr lang="en-US" altLang="en-US" sz="1400" dirty="0" err="1" smtClean="0"/>
              <a:t>heraus</a:t>
            </a:r>
            <a:r>
              <a:rPr lang="en-US" altLang="en-US" sz="1400" dirty="0" smtClean="0"/>
              <a:t> </a:t>
            </a:r>
            <a:r>
              <a:rPr lang="en-US" altLang="en-US" sz="1400" dirty="0" err="1" smtClean="0"/>
              <a:t>Nutzen</a:t>
            </a:r>
            <a:r>
              <a:rPr lang="en-US" altLang="en-US" sz="1400" dirty="0" smtClean="0"/>
              <a:t>, </a:t>
            </a:r>
            <a:r>
              <a:rPr lang="en-US" altLang="en-US" sz="1400" dirty="0" err="1" smtClean="0"/>
              <a:t>sondern</a:t>
            </a:r>
            <a:r>
              <a:rPr lang="en-US" altLang="en-US" sz="1400" dirty="0" smtClean="0"/>
              <a:t> </a:t>
            </a:r>
            <a:r>
              <a:rPr lang="en-US" altLang="en-US" sz="1400" dirty="0" err="1" smtClean="0"/>
              <a:t>nur</a:t>
            </a:r>
            <a:r>
              <a:rPr lang="en-US" altLang="en-US" sz="1400" dirty="0" smtClean="0"/>
              <a:t> </a:t>
            </a:r>
            <a:r>
              <a:rPr lang="en-US" altLang="en-US" sz="1400" dirty="0" err="1" smtClean="0"/>
              <a:t>durch</a:t>
            </a:r>
            <a:r>
              <a:rPr lang="en-US" altLang="en-US" sz="1400" dirty="0" smtClean="0"/>
              <a:t> den </a:t>
            </a:r>
            <a:r>
              <a:rPr lang="en-US" altLang="en-US" sz="1400" dirty="0" err="1" smtClean="0"/>
              <a:t>Tausch</a:t>
            </a:r>
            <a:r>
              <a:rPr lang="en-US" altLang="en-US" sz="1400" dirty="0" smtClean="0"/>
              <a:t> </a:t>
            </a:r>
            <a:r>
              <a:rPr lang="en-US" altLang="en-US" sz="1400" dirty="0" err="1" smtClean="0"/>
              <a:t>gegen</a:t>
            </a:r>
            <a:r>
              <a:rPr lang="en-US" altLang="en-US" sz="1400" dirty="0" smtClean="0"/>
              <a:t> </a:t>
            </a:r>
            <a:r>
              <a:rPr lang="en-US" altLang="en-US" sz="1400" dirty="0" err="1" smtClean="0"/>
              <a:t>Güter</a:t>
            </a:r>
            <a:r>
              <a:rPr lang="en-US" altLang="en-US" sz="1400" dirty="0" smtClean="0"/>
              <a:t>, also </a:t>
            </a:r>
            <a:r>
              <a:rPr lang="en-US" altLang="en-US" sz="1400" dirty="0" err="1" smtClean="0"/>
              <a:t>dem</a:t>
            </a:r>
            <a:r>
              <a:rPr lang="en-US" altLang="en-US" sz="1400" dirty="0" smtClean="0"/>
              <a:t> </a:t>
            </a:r>
            <a:r>
              <a:rPr lang="en-US" altLang="en-US" sz="1400" dirty="0" err="1" smtClean="0"/>
              <a:t>realen</a:t>
            </a:r>
            <a:r>
              <a:rPr lang="en-US" altLang="en-US" sz="1400" dirty="0" smtClean="0"/>
              <a:t> Wert, der hinter </a:t>
            </a:r>
            <a:r>
              <a:rPr lang="en-US" altLang="en-US" sz="1400" dirty="0" err="1" smtClean="0"/>
              <a:t>dem</a:t>
            </a:r>
            <a:r>
              <a:rPr lang="en-US" altLang="en-US" sz="1400" dirty="0" smtClean="0"/>
              <a:t> </a:t>
            </a:r>
            <a:r>
              <a:rPr lang="en-US" altLang="en-US" sz="1400" dirty="0" err="1" smtClean="0"/>
              <a:t>Geldwert</a:t>
            </a:r>
            <a:r>
              <a:rPr lang="en-US" altLang="en-US" sz="1400" dirty="0" smtClean="0"/>
              <a:t> </a:t>
            </a:r>
            <a:r>
              <a:rPr lang="en-US" altLang="en-US" sz="1400" dirty="0" err="1" smtClean="0"/>
              <a:t>steckt</a:t>
            </a:r>
            <a:endParaRPr lang="en-US" altLang="en-US" sz="1400" dirty="0"/>
          </a:p>
        </p:txBody>
      </p:sp>
      <p:sp>
        <p:nvSpPr>
          <p:cNvPr id="11" name="Textfeld 10"/>
          <p:cNvSpPr txBox="1"/>
          <p:nvPr/>
        </p:nvSpPr>
        <p:spPr>
          <a:xfrm>
            <a:off x="6207853" y="3983600"/>
            <a:ext cx="2841072" cy="739931"/>
          </a:xfrm>
          <a:prstGeom prst="rect">
            <a:avLst/>
          </a:prstGeom>
          <a:noFill/>
          <a:ln>
            <a:noFill/>
          </a:ln>
        </p:spPr>
        <p:txBody>
          <a:bodyPr vert="horz" wrap="square" lIns="81646" tIns="40823" rIns="81646" bIns="40823" anchorCtr="0" compatLnSpc="0">
            <a:spAutoFit/>
          </a:bodyPr>
          <a:lstStyle/>
          <a:p>
            <a:pPr>
              <a:defRPr/>
            </a:pPr>
            <a:r>
              <a:rPr lang="en-US" altLang="en-US" sz="1400" dirty="0" smtClean="0"/>
              <a:t>Die </a:t>
            </a:r>
            <a:r>
              <a:rPr lang="en-US" altLang="en-US" sz="1400" dirty="0" err="1" smtClean="0"/>
              <a:t>beiden</a:t>
            </a:r>
            <a:r>
              <a:rPr lang="en-US" altLang="en-US" sz="1400" dirty="0" smtClean="0"/>
              <a:t> </a:t>
            </a:r>
            <a:r>
              <a:rPr lang="en-US" altLang="en-US" sz="1400" dirty="0" err="1" smtClean="0"/>
              <a:t>Grundannahmen</a:t>
            </a:r>
            <a:r>
              <a:rPr lang="en-US" altLang="en-US" sz="1400" dirty="0" smtClean="0"/>
              <a:t>, die </a:t>
            </a:r>
            <a:r>
              <a:rPr lang="en-US" altLang="en-US" sz="1400" dirty="0" err="1" smtClean="0"/>
              <a:t>sie</a:t>
            </a:r>
            <a:r>
              <a:rPr lang="en-US" altLang="en-US" sz="1400" dirty="0" smtClean="0"/>
              <a:t> </a:t>
            </a:r>
            <a:r>
              <a:rPr lang="en-US" altLang="en-US" sz="1400" dirty="0" err="1" smtClean="0"/>
              <a:t>aus</a:t>
            </a:r>
            <a:r>
              <a:rPr lang="en-US" altLang="en-US" sz="1400" dirty="0" smtClean="0"/>
              <a:t> den </a:t>
            </a:r>
            <a:r>
              <a:rPr lang="en-US" altLang="en-US" sz="1400" dirty="0" err="1" smtClean="0"/>
              <a:t>Einführungsvorlesungen</a:t>
            </a:r>
            <a:r>
              <a:rPr lang="en-US" altLang="en-US" sz="1400" dirty="0" smtClean="0"/>
              <a:t> in VWL und BWL </a:t>
            </a:r>
            <a:r>
              <a:rPr lang="en-US" altLang="en-US" sz="1400" dirty="0" err="1" smtClean="0"/>
              <a:t>schon</a:t>
            </a:r>
            <a:r>
              <a:rPr lang="en-US" altLang="en-US" sz="1400" dirty="0" smtClean="0"/>
              <a:t> </a:t>
            </a:r>
            <a:r>
              <a:rPr lang="en-US" altLang="en-US" sz="1400" dirty="0" err="1" smtClean="0"/>
              <a:t>kennen</a:t>
            </a:r>
            <a:endParaRPr lang="en-US" altLang="en-US" sz="1400" dirty="0"/>
          </a:p>
        </p:txBody>
      </p:sp>
      <p:sp>
        <p:nvSpPr>
          <p:cNvPr id="12" name="Textfeld 11"/>
          <p:cNvSpPr txBox="1"/>
          <p:nvPr/>
        </p:nvSpPr>
        <p:spPr>
          <a:xfrm>
            <a:off x="-65313" y="6113166"/>
            <a:ext cx="12257314" cy="739931"/>
          </a:xfrm>
          <a:prstGeom prst="rect">
            <a:avLst/>
          </a:prstGeom>
          <a:noFill/>
          <a:ln>
            <a:noFill/>
          </a:ln>
        </p:spPr>
        <p:txBody>
          <a:bodyPr vert="horz" wrap="square" lIns="81646" tIns="40823" rIns="81646" bIns="40823" anchorCtr="0" compatLnSpc="0">
            <a:spAutoFit/>
          </a:bodyPr>
          <a:lstStyle/>
          <a:p>
            <a:pPr algn="ctr">
              <a:defRPr/>
            </a:pPr>
            <a:r>
              <a:rPr lang="en-US" altLang="en-US" sz="1400" dirty="0" smtClean="0"/>
              <a:t>Dies </a:t>
            </a:r>
            <a:r>
              <a:rPr lang="en-US" altLang="en-US" sz="1400" dirty="0" err="1" smtClean="0"/>
              <a:t>weist</a:t>
            </a:r>
            <a:r>
              <a:rPr lang="en-US" altLang="en-US" sz="1400" dirty="0" smtClean="0"/>
              <a:t> auf den </a:t>
            </a:r>
            <a:r>
              <a:rPr lang="en-US" altLang="en-US" sz="1400" dirty="0" err="1" smtClean="0"/>
              <a:t>langfristigen</a:t>
            </a:r>
            <a:r>
              <a:rPr lang="en-US" altLang="en-US" sz="1400" dirty="0" smtClean="0"/>
              <a:t> </a:t>
            </a:r>
            <a:r>
              <a:rPr lang="en-US" altLang="en-US" sz="1400" dirty="0" err="1" smtClean="0"/>
              <a:t>Charakter</a:t>
            </a:r>
            <a:r>
              <a:rPr lang="en-US" altLang="en-US" sz="1400" dirty="0" smtClean="0"/>
              <a:t> des </a:t>
            </a:r>
            <a:r>
              <a:rPr lang="en-US" altLang="en-US" sz="1400" dirty="0" err="1" smtClean="0"/>
              <a:t>neoklassischen</a:t>
            </a:r>
            <a:r>
              <a:rPr lang="en-US" altLang="en-US" sz="1400" dirty="0" smtClean="0"/>
              <a:t> </a:t>
            </a:r>
            <a:r>
              <a:rPr lang="en-US" altLang="en-US" sz="1400" dirty="0" err="1" smtClean="0"/>
              <a:t>Modells</a:t>
            </a:r>
            <a:r>
              <a:rPr lang="en-US" altLang="en-US" sz="1400" dirty="0" smtClean="0"/>
              <a:t> </a:t>
            </a:r>
            <a:r>
              <a:rPr lang="en-US" altLang="en-US" sz="1400" dirty="0" err="1" smtClean="0"/>
              <a:t>hin</a:t>
            </a:r>
            <a:r>
              <a:rPr lang="en-US" altLang="en-US" sz="1400" dirty="0" smtClean="0"/>
              <a:t>, </a:t>
            </a:r>
            <a:r>
              <a:rPr lang="en-US" altLang="en-US" sz="1400" dirty="0" err="1" smtClean="0"/>
              <a:t>denn</a:t>
            </a:r>
            <a:r>
              <a:rPr lang="en-US" altLang="en-US" sz="1400" dirty="0" smtClean="0"/>
              <a:t> in der </a:t>
            </a:r>
            <a:r>
              <a:rPr lang="en-US" altLang="en-US" sz="1400" dirty="0" err="1" smtClean="0"/>
              <a:t>kurzen</a:t>
            </a:r>
            <a:r>
              <a:rPr lang="en-US" altLang="en-US" sz="1400" dirty="0" smtClean="0"/>
              <a:t> Frist </a:t>
            </a:r>
            <a:r>
              <a:rPr lang="en-US" altLang="en-US" sz="1400" dirty="0" err="1" smtClean="0"/>
              <a:t>kann</a:t>
            </a:r>
            <a:r>
              <a:rPr lang="en-US" altLang="en-US" sz="1400" dirty="0" smtClean="0"/>
              <a:t> man </a:t>
            </a:r>
            <a:r>
              <a:rPr lang="en-US" altLang="en-US" sz="1400" dirty="0" err="1" smtClean="0"/>
              <a:t>nicht</a:t>
            </a:r>
            <a:r>
              <a:rPr lang="en-US" altLang="en-US" sz="1400" dirty="0" smtClean="0"/>
              <a:t> </a:t>
            </a:r>
            <a:r>
              <a:rPr lang="en-US" altLang="en-US" sz="1400" dirty="0" err="1" smtClean="0"/>
              <a:t>immer</a:t>
            </a:r>
            <a:r>
              <a:rPr lang="en-US" altLang="en-US" sz="1400" dirty="0" smtClean="0"/>
              <a:t> von </a:t>
            </a:r>
            <a:r>
              <a:rPr lang="en-US" altLang="en-US" sz="1400" dirty="0" err="1" smtClean="0"/>
              <a:t>vollkommenen</a:t>
            </a:r>
            <a:r>
              <a:rPr lang="en-US" altLang="en-US" sz="1400" dirty="0" smtClean="0"/>
              <a:t> </a:t>
            </a:r>
            <a:r>
              <a:rPr lang="en-US" altLang="en-US" sz="1400" dirty="0" err="1" smtClean="0"/>
              <a:t>flexiblen</a:t>
            </a:r>
            <a:r>
              <a:rPr lang="en-US" altLang="en-US" sz="1400" dirty="0" smtClean="0"/>
              <a:t> </a:t>
            </a:r>
            <a:r>
              <a:rPr lang="en-US" altLang="en-US" sz="1400" dirty="0" err="1" smtClean="0"/>
              <a:t>Preisen</a:t>
            </a:r>
            <a:r>
              <a:rPr lang="en-US" altLang="en-US" sz="1400" dirty="0" smtClean="0"/>
              <a:t> und </a:t>
            </a:r>
            <a:r>
              <a:rPr lang="en-US" altLang="en-US" sz="1400" dirty="0" err="1" smtClean="0"/>
              <a:t>flexiblen</a:t>
            </a:r>
            <a:r>
              <a:rPr lang="en-US" altLang="en-US" sz="1400" dirty="0" smtClean="0"/>
              <a:t> </a:t>
            </a:r>
            <a:r>
              <a:rPr lang="en-US" altLang="en-US" sz="1400" dirty="0" err="1" smtClean="0"/>
              <a:t>Produktionsfaktoren</a:t>
            </a:r>
            <a:r>
              <a:rPr lang="en-US" altLang="en-US" sz="1400" dirty="0" smtClean="0"/>
              <a:t> </a:t>
            </a:r>
            <a:r>
              <a:rPr lang="en-US" altLang="en-US" sz="1400" dirty="0" err="1" smtClean="0"/>
              <a:t>ausgehen</a:t>
            </a:r>
            <a:r>
              <a:rPr lang="en-US" altLang="en-US" sz="1400" dirty="0" smtClean="0"/>
              <a:t>, die man </a:t>
            </a:r>
            <a:r>
              <a:rPr lang="en-US" altLang="en-US" sz="1400" dirty="0" err="1" smtClean="0"/>
              <a:t>für</a:t>
            </a:r>
            <a:r>
              <a:rPr lang="en-US" altLang="en-US" sz="1400" dirty="0" smtClean="0"/>
              <a:t> </a:t>
            </a:r>
            <a:r>
              <a:rPr lang="en-US" altLang="en-US" sz="1400" dirty="0" err="1" smtClean="0"/>
              <a:t>vollkommene</a:t>
            </a:r>
            <a:r>
              <a:rPr lang="en-US" altLang="en-US" sz="1400" dirty="0" smtClean="0"/>
              <a:t> </a:t>
            </a:r>
            <a:r>
              <a:rPr lang="en-US" altLang="en-US" sz="1400" dirty="0" err="1" smtClean="0"/>
              <a:t>Märkte</a:t>
            </a:r>
            <a:r>
              <a:rPr lang="en-US" altLang="en-US" sz="1400" dirty="0" smtClean="0"/>
              <a:t> </a:t>
            </a:r>
            <a:r>
              <a:rPr lang="en-US" altLang="en-US" sz="1400" dirty="0" err="1" smtClean="0"/>
              <a:t>benötigt</a:t>
            </a:r>
            <a:r>
              <a:rPr lang="en-US" altLang="en-US" sz="1400" dirty="0" smtClean="0"/>
              <a:t> (</a:t>
            </a:r>
            <a:r>
              <a:rPr lang="en-US" altLang="en-US" sz="1400" dirty="0" err="1" smtClean="0"/>
              <a:t>vgl</a:t>
            </a:r>
            <a:r>
              <a:rPr lang="en-US" altLang="en-US" sz="1400" dirty="0" smtClean="0"/>
              <a:t>. </a:t>
            </a:r>
            <a:r>
              <a:rPr lang="en-US" altLang="en-US" sz="1400" dirty="0" err="1" smtClean="0"/>
              <a:t>Kurz</a:t>
            </a:r>
            <a:r>
              <a:rPr lang="en-US" altLang="en-US" sz="1400" dirty="0" smtClean="0"/>
              <a:t>- und </a:t>
            </a:r>
            <a:r>
              <a:rPr lang="en-US" altLang="en-US" sz="1400" dirty="0" err="1" smtClean="0"/>
              <a:t>langfristige</a:t>
            </a:r>
            <a:r>
              <a:rPr lang="en-US" altLang="en-US" sz="1400" dirty="0" smtClean="0"/>
              <a:t> </a:t>
            </a:r>
            <a:r>
              <a:rPr lang="en-US" altLang="en-US" sz="1400" dirty="0" err="1" smtClean="0"/>
              <a:t>Konstenfunktion</a:t>
            </a:r>
            <a:r>
              <a:rPr lang="en-US" altLang="en-US" sz="1400" dirty="0" smtClean="0"/>
              <a:t> </a:t>
            </a:r>
            <a:r>
              <a:rPr lang="en-US" altLang="en-US" sz="1400" dirty="0" err="1" smtClean="0"/>
              <a:t>aus</a:t>
            </a:r>
            <a:r>
              <a:rPr lang="en-US" altLang="en-US" sz="1400" dirty="0" smtClean="0"/>
              <a:t> </a:t>
            </a:r>
            <a:r>
              <a:rPr lang="en-US" altLang="en-US" sz="1400" dirty="0" err="1" smtClean="0"/>
              <a:t>Mikro</a:t>
            </a:r>
            <a:r>
              <a:rPr lang="en-US" altLang="en-US" sz="1400" dirty="0" smtClean="0"/>
              <a:t> und BWL!). </a:t>
            </a:r>
            <a:r>
              <a:rPr lang="en-US" altLang="en-US" sz="1400" dirty="0" err="1" smtClean="0"/>
              <a:t>Aus</a:t>
            </a:r>
            <a:r>
              <a:rPr lang="en-US" altLang="en-US" sz="1400" dirty="0" smtClean="0"/>
              <a:t> </a:t>
            </a:r>
            <a:r>
              <a:rPr lang="en-US" altLang="en-US" sz="1400" dirty="0" err="1" smtClean="0"/>
              <a:t>dieser</a:t>
            </a:r>
            <a:r>
              <a:rPr lang="en-US" altLang="en-US" sz="1400" dirty="0" smtClean="0"/>
              <a:t> </a:t>
            </a:r>
            <a:r>
              <a:rPr lang="en-US" altLang="en-US" sz="1400" dirty="0" err="1" smtClean="0"/>
              <a:t>Annahme</a:t>
            </a:r>
            <a:r>
              <a:rPr lang="en-US" altLang="en-US" sz="1400" dirty="0" smtClean="0"/>
              <a:t> </a:t>
            </a:r>
            <a:r>
              <a:rPr lang="en-US" altLang="en-US" sz="1400" dirty="0" err="1" smtClean="0"/>
              <a:t>erhält</a:t>
            </a:r>
            <a:r>
              <a:rPr lang="en-US" altLang="en-US" sz="1400" dirty="0" smtClean="0"/>
              <a:t> man die </a:t>
            </a:r>
            <a:r>
              <a:rPr lang="en-US" altLang="en-US" sz="1400" dirty="0" err="1" smtClean="0"/>
              <a:t>grundsätzliche</a:t>
            </a:r>
            <a:r>
              <a:rPr lang="en-US" altLang="en-US" sz="1400" dirty="0" smtClean="0"/>
              <a:t> </a:t>
            </a:r>
            <a:r>
              <a:rPr lang="en-US" altLang="en-US" sz="1400" dirty="0" err="1" smtClean="0"/>
              <a:t>Optimalitätsbedingung</a:t>
            </a:r>
            <a:r>
              <a:rPr lang="en-US" altLang="en-US" sz="1400" dirty="0" smtClean="0"/>
              <a:t> </a:t>
            </a:r>
            <a:r>
              <a:rPr lang="en-US" altLang="en-US" sz="1400" b="1" dirty="0" err="1" smtClean="0"/>
              <a:t>Preis</a:t>
            </a:r>
            <a:r>
              <a:rPr lang="en-US" altLang="en-US" sz="1400" b="1" dirty="0" smtClean="0"/>
              <a:t> = </a:t>
            </a:r>
            <a:r>
              <a:rPr lang="en-US" altLang="en-US" sz="1400" b="1" dirty="0" err="1" smtClean="0"/>
              <a:t>Grenzkosten</a:t>
            </a:r>
            <a:endParaRPr lang="en-US" altLang="en-US" sz="1400" b="1" dirty="0"/>
          </a:p>
        </p:txBody>
      </p:sp>
    </p:spTree>
    <p:extLst>
      <p:ext uri="{BB962C8B-B14F-4D97-AF65-F5344CB8AC3E}">
        <p14:creationId xmlns:p14="http://schemas.microsoft.com/office/powerpoint/2010/main" val="465948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827955" y="123129"/>
            <a:ext cx="7895593"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a:t>Neoklassik: Saysche Theorem und </a:t>
            </a:r>
            <a:r>
              <a:rPr lang="de-DE" sz="2400" b="1" dirty="0" smtClean="0"/>
              <a:t>natürliche </a:t>
            </a:r>
            <a:r>
              <a:rPr lang="de-DE" sz="2400" b="1" dirty="0"/>
              <a:t>Arbeitslosigkeit</a:t>
            </a:r>
            <a:endParaRPr lang="de-DE" sz="2400" b="1" dirty="0">
              <a:latin typeface="Arial" pitchFamily="18"/>
              <a:ea typeface="Droid Sans Fallback" pitchFamily="2"/>
              <a:cs typeface="Lohit Hindi" pitchFamily="2"/>
            </a:endParaRPr>
          </a:p>
        </p:txBody>
      </p:sp>
      <p:pic>
        <p:nvPicPr>
          <p:cNvPr id="2" name="Grafik 1"/>
          <p:cNvPicPr>
            <a:picLocks noChangeAspect="1"/>
          </p:cNvPicPr>
          <p:nvPr/>
        </p:nvPicPr>
        <p:blipFill>
          <a:blip r:embed="rId3"/>
          <a:stretch>
            <a:fillRect/>
          </a:stretch>
        </p:blipFill>
        <p:spPr>
          <a:xfrm>
            <a:off x="1244630" y="581253"/>
            <a:ext cx="9062242" cy="5836603"/>
          </a:xfrm>
          <a:prstGeom prst="rect">
            <a:avLst/>
          </a:prstGeom>
        </p:spPr>
      </p:pic>
    </p:spTree>
    <p:extLst>
      <p:ext uri="{BB962C8B-B14F-4D97-AF65-F5344CB8AC3E}">
        <p14:creationId xmlns:p14="http://schemas.microsoft.com/office/powerpoint/2010/main" val="34832667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491125" y="57814"/>
            <a:ext cx="4081665" cy="593674"/>
          </a:xfrm>
          <a:prstGeom prst="rect">
            <a:avLst/>
          </a:prstGeom>
          <a:noFill/>
          <a:ln>
            <a:noFill/>
          </a:ln>
        </p:spPr>
        <p:txBody>
          <a:bodyPr vert="horz" wrap="none" lIns="81646" tIns="40823" rIns="81646" bIns="40823" anchorCtr="0" compatLnSpc="0">
            <a:spAutoFit/>
          </a:bodyPr>
          <a:lstStyle/>
          <a:p>
            <a:pPr lvl="0" hangingPunct="0">
              <a:defRPr sz="3600"/>
            </a:pPr>
            <a:r>
              <a:rPr lang="de-DE" sz="3266" b="1" dirty="0" smtClean="0"/>
              <a:t>Neoklassik: Geldmarkt</a:t>
            </a:r>
            <a:endParaRPr lang="de-DE" sz="3266" dirty="0">
              <a:latin typeface="Arial" pitchFamily="18"/>
              <a:ea typeface="Droid Sans Fallback" pitchFamily="2"/>
              <a:cs typeface="Lohit Hindi" pitchFamily="2"/>
            </a:endParaRPr>
          </a:p>
        </p:txBody>
      </p:sp>
      <p:pic>
        <p:nvPicPr>
          <p:cNvPr id="2" name="Grafik 1"/>
          <p:cNvPicPr>
            <a:picLocks noChangeAspect="1"/>
          </p:cNvPicPr>
          <p:nvPr/>
        </p:nvPicPr>
        <p:blipFill>
          <a:blip r:embed="rId3"/>
          <a:stretch>
            <a:fillRect/>
          </a:stretch>
        </p:blipFill>
        <p:spPr>
          <a:xfrm>
            <a:off x="1137274" y="651488"/>
            <a:ext cx="9201721" cy="5913211"/>
          </a:xfrm>
          <a:prstGeom prst="rect">
            <a:avLst/>
          </a:prstGeom>
        </p:spPr>
      </p:pic>
    </p:spTree>
    <p:extLst>
      <p:ext uri="{BB962C8B-B14F-4D97-AF65-F5344CB8AC3E}">
        <p14:creationId xmlns:p14="http://schemas.microsoft.com/office/powerpoint/2010/main" val="42509861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Gerade Verbindung mit Pfeil 4"/>
          <p:cNvCxnSpPr/>
          <p:nvPr/>
        </p:nvCxnSpPr>
        <p:spPr>
          <a:xfrm>
            <a:off x="2981983" y="3014954"/>
            <a:ext cx="4550" cy="181144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p:nvPr/>
        </p:nvCxnSpPr>
        <p:spPr>
          <a:xfrm flipV="1">
            <a:off x="2977433" y="2990348"/>
            <a:ext cx="2685866" cy="2460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flipH="1">
            <a:off x="251304" y="3013477"/>
            <a:ext cx="2721808" cy="1355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p:nvPr/>
        </p:nvCxnSpPr>
        <p:spPr>
          <a:xfrm flipV="1">
            <a:off x="2986533" y="1174620"/>
            <a:ext cx="0" cy="185271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Freihandform 14"/>
          <p:cNvSpPr/>
          <p:nvPr/>
        </p:nvSpPr>
        <p:spPr>
          <a:xfrm>
            <a:off x="3321118" y="1262748"/>
            <a:ext cx="2065787" cy="1357556"/>
          </a:xfrm>
          <a:custGeom>
            <a:avLst/>
            <a:gdLst>
              <a:gd name="connsiteX0" fmla="*/ 0 w 2882900"/>
              <a:gd name="connsiteY0" fmla="*/ 0 h 2089150"/>
              <a:gd name="connsiteX1" fmla="*/ 1149350 w 2882900"/>
              <a:gd name="connsiteY1" fmla="*/ 1511300 h 2089150"/>
              <a:gd name="connsiteX2" fmla="*/ 2882900 w 2882900"/>
              <a:gd name="connsiteY2" fmla="*/ 2089150 h 2089150"/>
              <a:gd name="connsiteX3" fmla="*/ 2882900 w 2882900"/>
              <a:gd name="connsiteY3" fmla="*/ 2089150 h 2089150"/>
            </a:gdLst>
            <a:ahLst/>
            <a:cxnLst>
              <a:cxn ang="0">
                <a:pos x="connsiteX0" y="connsiteY0"/>
              </a:cxn>
              <a:cxn ang="0">
                <a:pos x="connsiteX1" y="connsiteY1"/>
              </a:cxn>
              <a:cxn ang="0">
                <a:pos x="connsiteX2" y="connsiteY2"/>
              </a:cxn>
              <a:cxn ang="0">
                <a:pos x="connsiteX3" y="connsiteY3"/>
              </a:cxn>
            </a:cxnLst>
            <a:rect l="l" t="t" r="r" b="b"/>
            <a:pathLst>
              <a:path w="2882900" h="2089150">
                <a:moveTo>
                  <a:pt x="0" y="0"/>
                </a:moveTo>
                <a:cubicBezTo>
                  <a:pt x="334433" y="581554"/>
                  <a:pt x="668867" y="1163108"/>
                  <a:pt x="1149350" y="1511300"/>
                </a:cubicBezTo>
                <a:cubicBezTo>
                  <a:pt x="1629833" y="1859492"/>
                  <a:pt x="2882900" y="2089150"/>
                  <a:pt x="2882900" y="2089150"/>
                </a:cubicBezTo>
                <a:lnTo>
                  <a:pt x="2882900" y="208915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Freihandform 15"/>
          <p:cNvSpPr/>
          <p:nvPr/>
        </p:nvSpPr>
        <p:spPr>
          <a:xfrm>
            <a:off x="2987828" y="3021843"/>
            <a:ext cx="1641075" cy="1499099"/>
          </a:xfrm>
          <a:custGeom>
            <a:avLst/>
            <a:gdLst>
              <a:gd name="connsiteX0" fmla="*/ 0 w 3238150"/>
              <a:gd name="connsiteY0" fmla="*/ 0 h 2306972"/>
              <a:gd name="connsiteX1" fmla="*/ 1853967 w 3238150"/>
              <a:gd name="connsiteY1" fmla="*/ 713064 h 2306972"/>
              <a:gd name="connsiteX2" fmla="*/ 3238150 w 3238150"/>
              <a:gd name="connsiteY2" fmla="*/ 2306972 h 2306972"/>
              <a:gd name="connsiteX3" fmla="*/ 3238150 w 3238150"/>
              <a:gd name="connsiteY3" fmla="*/ 2306972 h 2306972"/>
            </a:gdLst>
            <a:ahLst/>
            <a:cxnLst>
              <a:cxn ang="0">
                <a:pos x="connsiteX0" y="connsiteY0"/>
              </a:cxn>
              <a:cxn ang="0">
                <a:pos x="connsiteX1" y="connsiteY1"/>
              </a:cxn>
              <a:cxn ang="0">
                <a:pos x="connsiteX2" y="connsiteY2"/>
              </a:cxn>
              <a:cxn ang="0">
                <a:pos x="connsiteX3" y="connsiteY3"/>
              </a:cxn>
            </a:cxnLst>
            <a:rect l="l" t="t" r="r" b="b"/>
            <a:pathLst>
              <a:path w="3238150" h="2306972">
                <a:moveTo>
                  <a:pt x="0" y="0"/>
                </a:moveTo>
                <a:cubicBezTo>
                  <a:pt x="657137" y="164284"/>
                  <a:pt x="1314275" y="328569"/>
                  <a:pt x="1853967" y="713064"/>
                </a:cubicBezTo>
                <a:cubicBezTo>
                  <a:pt x="2393659" y="1097559"/>
                  <a:pt x="3238150" y="2306972"/>
                  <a:pt x="3238150" y="2306972"/>
                </a:cubicBezTo>
                <a:lnTo>
                  <a:pt x="3238150" y="2306972"/>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Freihandform 16"/>
          <p:cNvSpPr/>
          <p:nvPr/>
        </p:nvSpPr>
        <p:spPr>
          <a:xfrm>
            <a:off x="690735" y="3174478"/>
            <a:ext cx="1960460" cy="1089338"/>
          </a:xfrm>
          <a:custGeom>
            <a:avLst/>
            <a:gdLst>
              <a:gd name="connsiteX0" fmla="*/ 2735912 w 2735912"/>
              <a:gd name="connsiteY0" fmla="*/ 0 h 1676388"/>
              <a:gd name="connsiteX1" fmla="*/ 1704066 w 2735912"/>
              <a:gd name="connsiteY1" fmla="*/ 1023457 h 1676388"/>
              <a:gd name="connsiteX2" fmla="*/ 152102 w 2735912"/>
              <a:gd name="connsiteY2" fmla="*/ 1619075 h 1676388"/>
              <a:gd name="connsiteX3" fmla="*/ 143713 w 2735912"/>
              <a:gd name="connsiteY3" fmla="*/ 1619075 h 1676388"/>
            </a:gdLst>
            <a:ahLst/>
            <a:cxnLst>
              <a:cxn ang="0">
                <a:pos x="connsiteX0" y="connsiteY0"/>
              </a:cxn>
              <a:cxn ang="0">
                <a:pos x="connsiteX1" y="connsiteY1"/>
              </a:cxn>
              <a:cxn ang="0">
                <a:pos x="connsiteX2" y="connsiteY2"/>
              </a:cxn>
              <a:cxn ang="0">
                <a:pos x="connsiteX3" y="connsiteY3"/>
              </a:cxn>
            </a:cxnLst>
            <a:rect l="l" t="t" r="r" b="b"/>
            <a:pathLst>
              <a:path w="2735912" h="1676388">
                <a:moveTo>
                  <a:pt x="2735912" y="0"/>
                </a:moveTo>
                <a:cubicBezTo>
                  <a:pt x="2435306" y="376805"/>
                  <a:pt x="2134701" y="753611"/>
                  <a:pt x="1704066" y="1023457"/>
                </a:cubicBezTo>
                <a:cubicBezTo>
                  <a:pt x="1273431" y="1293303"/>
                  <a:pt x="152102" y="1619075"/>
                  <a:pt x="152102" y="1619075"/>
                </a:cubicBezTo>
                <a:cubicBezTo>
                  <a:pt x="-107957" y="1718345"/>
                  <a:pt x="17878" y="1668710"/>
                  <a:pt x="143713" y="1619075"/>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Freihandform 17"/>
          <p:cNvSpPr/>
          <p:nvPr/>
        </p:nvSpPr>
        <p:spPr>
          <a:xfrm>
            <a:off x="1112313" y="3327114"/>
            <a:ext cx="1382591" cy="1013937"/>
          </a:xfrm>
          <a:custGeom>
            <a:avLst/>
            <a:gdLst>
              <a:gd name="connsiteX0" fmla="*/ 0 w 1929468"/>
              <a:gd name="connsiteY0" fmla="*/ 0 h 1560353"/>
              <a:gd name="connsiteX1" fmla="*/ 1124125 w 1929468"/>
              <a:gd name="connsiteY1" fmla="*/ 402672 h 1560353"/>
              <a:gd name="connsiteX2" fmla="*/ 1929468 w 1929468"/>
              <a:gd name="connsiteY2" fmla="*/ 1560353 h 1560353"/>
            </a:gdLst>
            <a:ahLst/>
            <a:cxnLst>
              <a:cxn ang="0">
                <a:pos x="connsiteX0" y="connsiteY0"/>
              </a:cxn>
              <a:cxn ang="0">
                <a:pos x="connsiteX1" y="connsiteY1"/>
              </a:cxn>
              <a:cxn ang="0">
                <a:pos x="connsiteX2" y="connsiteY2"/>
              </a:cxn>
            </a:cxnLst>
            <a:rect l="l" t="t" r="r" b="b"/>
            <a:pathLst>
              <a:path w="1929468" h="1560353">
                <a:moveTo>
                  <a:pt x="0" y="0"/>
                </a:moveTo>
                <a:cubicBezTo>
                  <a:pt x="401273" y="71306"/>
                  <a:pt x="802547" y="142613"/>
                  <a:pt x="1124125" y="402672"/>
                </a:cubicBezTo>
                <a:cubicBezTo>
                  <a:pt x="1445703" y="662731"/>
                  <a:pt x="1687585" y="1111542"/>
                  <a:pt x="1929468" y="1560353"/>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Freihandform 33"/>
          <p:cNvSpPr/>
          <p:nvPr/>
        </p:nvSpPr>
        <p:spPr>
          <a:xfrm>
            <a:off x="865852" y="1337401"/>
            <a:ext cx="1586973" cy="1406428"/>
          </a:xfrm>
          <a:custGeom>
            <a:avLst/>
            <a:gdLst>
              <a:gd name="connsiteX0" fmla="*/ 2214694 w 2214694"/>
              <a:gd name="connsiteY0" fmla="*/ 0 h 2164359"/>
              <a:gd name="connsiteX1" fmla="*/ 1669409 w 2214694"/>
              <a:gd name="connsiteY1" fmla="*/ 1409350 h 2164359"/>
              <a:gd name="connsiteX2" fmla="*/ 0 w 2214694"/>
              <a:gd name="connsiteY2" fmla="*/ 2164359 h 2164359"/>
            </a:gdLst>
            <a:ahLst/>
            <a:cxnLst>
              <a:cxn ang="0">
                <a:pos x="connsiteX0" y="connsiteY0"/>
              </a:cxn>
              <a:cxn ang="0">
                <a:pos x="connsiteX1" y="connsiteY1"/>
              </a:cxn>
              <a:cxn ang="0">
                <a:pos x="connsiteX2" y="connsiteY2"/>
              </a:cxn>
            </a:cxnLst>
            <a:rect l="l" t="t" r="r" b="b"/>
            <a:pathLst>
              <a:path w="2214694" h="2164359">
                <a:moveTo>
                  <a:pt x="2214694" y="0"/>
                </a:moveTo>
                <a:cubicBezTo>
                  <a:pt x="2126609" y="524312"/>
                  <a:pt x="2038525" y="1048624"/>
                  <a:pt x="1669409" y="1409350"/>
                </a:cubicBezTo>
                <a:cubicBezTo>
                  <a:pt x="1300293" y="1770077"/>
                  <a:pt x="650146" y="1967218"/>
                  <a:pt x="0" y="216435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6" name="Gerader Verbinder 35"/>
          <p:cNvCxnSpPr/>
          <p:nvPr/>
        </p:nvCxnSpPr>
        <p:spPr>
          <a:xfrm flipH="1" flipV="1">
            <a:off x="4156871" y="1337401"/>
            <a:ext cx="13025" cy="16652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1" name="Textfeld 50"/>
              <p:cNvSpPr txBox="1"/>
              <p:nvPr/>
            </p:nvSpPr>
            <p:spPr>
              <a:xfrm>
                <a:off x="4173013" y="1139943"/>
                <a:ext cx="368769" cy="3389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𝑦</m:t>
                          </m:r>
                        </m:e>
                        <m:sup>
                          <m:r>
                            <a:rPr lang="de-DE" sz="2400" b="0" i="1" smtClean="0">
                              <a:latin typeface="Cambria Math" panose="02040503050406030204" pitchFamily="18" charset="0"/>
                            </a:rPr>
                            <m:t>𝑆</m:t>
                          </m:r>
                        </m:sup>
                      </m:sSup>
                    </m:oMath>
                  </m:oMathPara>
                </a14:m>
                <a:endParaRPr lang="de-DE" sz="2400" dirty="0"/>
              </a:p>
            </p:txBody>
          </p:sp>
        </mc:Choice>
        <mc:Fallback xmlns="">
          <p:sp>
            <p:nvSpPr>
              <p:cNvPr id="51" name="Textfeld 50"/>
              <p:cNvSpPr txBox="1">
                <a:spLocks noRot="1" noChangeAspect="1" noMove="1" noResize="1" noEditPoints="1" noAdjustHandles="1" noChangeArrowheads="1" noChangeShapeType="1" noTextEdit="1"/>
              </p:cNvSpPr>
              <p:nvPr/>
            </p:nvSpPr>
            <p:spPr>
              <a:xfrm>
                <a:off x="4173013" y="1139943"/>
                <a:ext cx="368769" cy="338972"/>
              </a:xfrm>
              <a:prstGeom prst="rect">
                <a:avLst/>
              </a:prstGeom>
              <a:blipFill>
                <a:blip r:embed="rId2"/>
                <a:stretch>
                  <a:fillRect l="-25000" t="-3571" r="-11667" b="-357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2" name="Textfeld 51"/>
              <p:cNvSpPr txBox="1"/>
              <p:nvPr/>
            </p:nvSpPr>
            <p:spPr>
              <a:xfrm>
                <a:off x="5027317" y="1916928"/>
                <a:ext cx="906640" cy="69025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de-DE" sz="2400" b="0" i="1" smtClean="0">
                          <a:latin typeface="Cambria Math" panose="02040503050406030204" pitchFamily="18" charset="0"/>
                        </a:rPr>
                        <m:t>𝑝</m:t>
                      </m:r>
                      <m:r>
                        <a:rPr lang="de-DE" sz="2400" b="0" i="1" smtClean="0">
                          <a:latin typeface="Cambria Math" panose="02040503050406030204" pitchFamily="18" charset="0"/>
                        </a:rPr>
                        <m:t>=</m:t>
                      </m:r>
                      <m:f>
                        <m:fPr>
                          <m:ctrlPr>
                            <a:rPr lang="de-DE" sz="2400" i="1" smtClean="0">
                              <a:latin typeface="Cambria Math" panose="02040503050406030204" pitchFamily="18" charset="0"/>
                            </a:rPr>
                          </m:ctrlPr>
                        </m:fPr>
                        <m:num>
                          <m:r>
                            <a:rPr lang="de-DE" sz="2400" b="0" i="1" smtClean="0">
                              <a:latin typeface="Cambria Math" panose="02040503050406030204" pitchFamily="18" charset="0"/>
                            </a:rPr>
                            <m:t>𝑀</m:t>
                          </m:r>
                        </m:num>
                        <m:den>
                          <m:r>
                            <a:rPr lang="de-DE" sz="2400" b="0" i="1" smtClean="0">
                              <a:latin typeface="Cambria Math" panose="02040503050406030204" pitchFamily="18" charset="0"/>
                            </a:rPr>
                            <m:t>𝑘𝑦</m:t>
                          </m:r>
                        </m:den>
                      </m:f>
                    </m:oMath>
                  </m:oMathPara>
                </a14:m>
                <a:endParaRPr lang="de-DE" sz="2400" dirty="0"/>
              </a:p>
            </p:txBody>
          </p:sp>
        </mc:Choice>
        <mc:Fallback xmlns="">
          <p:sp>
            <p:nvSpPr>
              <p:cNvPr id="52" name="Textfeld 51"/>
              <p:cNvSpPr txBox="1">
                <a:spLocks noRot="1" noChangeAspect="1" noMove="1" noResize="1" noEditPoints="1" noAdjustHandles="1" noChangeArrowheads="1" noChangeShapeType="1" noTextEdit="1"/>
              </p:cNvSpPr>
              <p:nvPr/>
            </p:nvSpPr>
            <p:spPr>
              <a:xfrm>
                <a:off x="5027317" y="1916928"/>
                <a:ext cx="906640" cy="690259"/>
              </a:xfrm>
              <a:prstGeom prst="rect">
                <a:avLst/>
              </a:prstGeom>
              <a:blipFill>
                <a:blip r:embed="rId3"/>
                <a:stretch>
                  <a:fillRect r="-676" b="-789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3" name="Rechteck 52"/>
              <p:cNvSpPr/>
              <p:nvPr/>
            </p:nvSpPr>
            <p:spPr>
              <a:xfrm>
                <a:off x="-15591" y="3027468"/>
                <a:ext cx="811248" cy="55387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l-GR" sz="1600" i="1">
                          <a:latin typeface="Cambria Math" panose="02040503050406030204" pitchFamily="18" charset="0"/>
                        </a:rPr>
                        <m:t>ω</m:t>
                      </m:r>
                      <m:r>
                        <a:rPr lang="de-DE" sz="1600" b="0" i="1" smtClean="0">
                          <a:latin typeface="Cambria Math" panose="02040503050406030204" pitchFamily="18" charset="0"/>
                        </a:rPr>
                        <m:t>=</m:t>
                      </m:r>
                      <m:f>
                        <m:fPr>
                          <m:ctrlPr>
                            <a:rPr lang="de-DE" sz="1600" i="1" smtClean="0">
                              <a:latin typeface="Cambria Math" panose="02040503050406030204" pitchFamily="18" charset="0"/>
                            </a:rPr>
                          </m:ctrlPr>
                        </m:fPr>
                        <m:num>
                          <m:r>
                            <a:rPr lang="de-DE" sz="1600" b="0" i="1" smtClean="0">
                              <a:latin typeface="Cambria Math" panose="02040503050406030204" pitchFamily="18" charset="0"/>
                            </a:rPr>
                            <m:t>𝑤</m:t>
                          </m:r>
                        </m:num>
                        <m:den>
                          <m:r>
                            <a:rPr lang="de-DE" sz="1600" b="0" i="1" smtClean="0">
                              <a:latin typeface="Cambria Math" panose="02040503050406030204" pitchFamily="18" charset="0"/>
                            </a:rPr>
                            <m:t>𝑝</m:t>
                          </m:r>
                        </m:den>
                      </m:f>
                    </m:oMath>
                  </m:oMathPara>
                </a14:m>
                <a:endParaRPr lang="de-DE" sz="1600" dirty="0"/>
              </a:p>
            </p:txBody>
          </p:sp>
        </mc:Choice>
        <mc:Fallback xmlns="">
          <p:sp>
            <p:nvSpPr>
              <p:cNvPr id="53" name="Rechteck 52"/>
              <p:cNvSpPr>
                <a:spLocks noRot="1" noChangeAspect="1" noMove="1" noResize="1" noEditPoints="1" noAdjustHandles="1" noChangeArrowheads="1" noChangeShapeType="1" noTextEdit="1"/>
              </p:cNvSpPr>
              <p:nvPr/>
            </p:nvSpPr>
            <p:spPr>
              <a:xfrm>
                <a:off x="-15591" y="3027468"/>
                <a:ext cx="811248" cy="553870"/>
              </a:xfrm>
              <a:prstGeom prst="rect">
                <a:avLst/>
              </a:prstGeom>
              <a:blipFill>
                <a:blip r:embed="rId4"/>
                <a:stretch>
                  <a:fillRect b="-444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4" name="Rechteck 53"/>
              <p:cNvSpPr/>
              <p:nvPr/>
            </p:nvSpPr>
            <p:spPr>
              <a:xfrm>
                <a:off x="2655381" y="1154502"/>
                <a:ext cx="392347"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b="0" i="1" smtClean="0">
                          <a:latin typeface="Cambria Math" panose="02040503050406030204" pitchFamily="18" charset="0"/>
                        </a:rPr>
                        <m:t>𝑝</m:t>
                      </m:r>
                    </m:oMath>
                  </m:oMathPara>
                </a14:m>
                <a:endParaRPr lang="de-DE" sz="2400" dirty="0"/>
              </a:p>
            </p:txBody>
          </p:sp>
        </mc:Choice>
        <mc:Fallback xmlns="">
          <p:sp>
            <p:nvSpPr>
              <p:cNvPr id="54" name="Rechteck 53"/>
              <p:cNvSpPr>
                <a:spLocks noRot="1" noChangeAspect="1" noMove="1" noResize="1" noEditPoints="1" noAdjustHandles="1" noChangeArrowheads="1" noChangeShapeType="1" noTextEdit="1"/>
              </p:cNvSpPr>
              <p:nvPr/>
            </p:nvSpPr>
            <p:spPr>
              <a:xfrm>
                <a:off x="2655381" y="1154502"/>
                <a:ext cx="392347" cy="422321"/>
              </a:xfrm>
              <a:prstGeom prst="rect">
                <a:avLst/>
              </a:prstGeom>
              <a:blipFill>
                <a:blip r:embed="rId5"/>
                <a:stretch>
                  <a:fillRect b="-2000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5" name="Rechteck 54"/>
              <p:cNvSpPr/>
              <p:nvPr/>
            </p:nvSpPr>
            <p:spPr>
              <a:xfrm>
                <a:off x="5283789" y="2938773"/>
                <a:ext cx="393696"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i="1">
                          <a:latin typeface="Cambria Math" panose="02040503050406030204" pitchFamily="18" charset="0"/>
                        </a:rPr>
                        <m:t>𝑦</m:t>
                      </m:r>
                    </m:oMath>
                  </m:oMathPara>
                </a14:m>
                <a:endParaRPr lang="de-DE" sz="2400" dirty="0"/>
              </a:p>
            </p:txBody>
          </p:sp>
        </mc:Choice>
        <mc:Fallback xmlns="">
          <p:sp>
            <p:nvSpPr>
              <p:cNvPr id="55" name="Rechteck 54"/>
              <p:cNvSpPr>
                <a:spLocks noRot="1" noChangeAspect="1" noMove="1" noResize="1" noEditPoints="1" noAdjustHandles="1" noChangeArrowheads="1" noChangeShapeType="1" noTextEdit="1"/>
              </p:cNvSpPr>
              <p:nvPr/>
            </p:nvSpPr>
            <p:spPr>
              <a:xfrm>
                <a:off x="5283789" y="2938773"/>
                <a:ext cx="393696" cy="422321"/>
              </a:xfrm>
              <a:prstGeom prst="rect">
                <a:avLst/>
              </a:prstGeom>
              <a:blipFill>
                <a:blip r:embed="rId6"/>
                <a:stretch>
                  <a:fillRect b="-2173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8" name="Rechteck 57"/>
              <p:cNvSpPr/>
              <p:nvPr/>
            </p:nvSpPr>
            <p:spPr>
              <a:xfrm>
                <a:off x="2643963" y="4394968"/>
                <a:ext cx="387303"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b="0" i="1" smtClean="0">
                          <a:latin typeface="Cambria Math" panose="02040503050406030204" pitchFamily="18" charset="0"/>
                        </a:rPr>
                        <m:t>𝐿</m:t>
                      </m:r>
                    </m:oMath>
                  </m:oMathPara>
                </a14:m>
                <a:endParaRPr lang="de-DE" sz="2400" dirty="0"/>
              </a:p>
            </p:txBody>
          </p:sp>
        </mc:Choice>
        <mc:Fallback xmlns="">
          <p:sp>
            <p:nvSpPr>
              <p:cNvPr id="58" name="Rechteck 57"/>
              <p:cNvSpPr>
                <a:spLocks noRot="1" noChangeAspect="1" noMove="1" noResize="1" noEditPoints="1" noAdjustHandles="1" noChangeArrowheads="1" noChangeShapeType="1" noTextEdit="1"/>
              </p:cNvSpPr>
              <p:nvPr/>
            </p:nvSpPr>
            <p:spPr>
              <a:xfrm>
                <a:off x="2643963" y="4394968"/>
                <a:ext cx="387303" cy="422321"/>
              </a:xfrm>
              <a:prstGeom prst="rect">
                <a:avLst/>
              </a:prstGeom>
              <a:blipFill>
                <a:blip r:embed="rId7"/>
                <a:stretch>
                  <a:fillRect b="-4348"/>
                </a:stretch>
              </a:blipFill>
            </p:spPr>
            <p:txBody>
              <a:bodyPr/>
              <a:lstStyle/>
              <a:p>
                <a:r>
                  <a:rPr lang="de-DE">
                    <a:noFill/>
                  </a:rPr>
                  <a:t> </a:t>
                </a:r>
              </a:p>
            </p:txBody>
          </p:sp>
        </mc:Fallback>
      </mc:AlternateContent>
      <p:sp>
        <p:nvSpPr>
          <p:cNvPr id="60" name="Rechteck 59"/>
          <p:cNvSpPr/>
          <p:nvPr/>
        </p:nvSpPr>
        <p:spPr>
          <a:xfrm>
            <a:off x="5424315" y="3128900"/>
            <a:ext cx="149782" cy="299458"/>
          </a:xfrm>
          <a:prstGeom prst="rect">
            <a:avLst/>
          </a:prstGeom>
        </p:spPr>
        <p:txBody>
          <a:bodyPr wrap="none">
            <a:spAutoFit/>
          </a:bodyPr>
          <a:lstStyle/>
          <a:p>
            <a:endParaRPr lang="de-DE" dirty="0"/>
          </a:p>
        </p:txBody>
      </p:sp>
      <mc:AlternateContent xmlns:mc="http://schemas.openxmlformats.org/markup-compatibility/2006" xmlns:a14="http://schemas.microsoft.com/office/drawing/2010/main">
        <mc:Choice Requires="a14">
          <p:sp>
            <p:nvSpPr>
              <p:cNvPr id="61" name="Textfeld 60"/>
              <p:cNvSpPr txBox="1"/>
              <p:nvPr/>
            </p:nvSpPr>
            <p:spPr>
              <a:xfrm>
                <a:off x="712050" y="4224925"/>
                <a:ext cx="331463" cy="3389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𝐿</m:t>
                          </m:r>
                        </m:e>
                        <m:sup>
                          <m:r>
                            <a:rPr lang="de-DE" sz="2400" b="0" i="1" smtClean="0">
                              <a:latin typeface="Cambria Math" panose="02040503050406030204" pitchFamily="18" charset="0"/>
                            </a:rPr>
                            <m:t>𝑆</m:t>
                          </m:r>
                        </m:sup>
                      </m:sSup>
                    </m:oMath>
                  </m:oMathPara>
                </a14:m>
                <a:endParaRPr lang="de-DE" sz="2400" dirty="0"/>
              </a:p>
            </p:txBody>
          </p:sp>
        </mc:Choice>
        <mc:Fallback xmlns="">
          <p:sp>
            <p:nvSpPr>
              <p:cNvPr id="61" name="Textfeld 60"/>
              <p:cNvSpPr txBox="1">
                <a:spLocks noRot="1" noChangeAspect="1" noMove="1" noResize="1" noEditPoints="1" noAdjustHandles="1" noChangeArrowheads="1" noChangeShapeType="1" noTextEdit="1"/>
              </p:cNvSpPr>
              <p:nvPr/>
            </p:nvSpPr>
            <p:spPr>
              <a:xfrm>
                <a:off x="712050" y="4224925"/>
                <a:ext cx="331463" cy="338972"/>
              </a:xfrm>
              <a:prstGeom prst="rect">
                <a:avLst/>
              </a:prstGeom>
              <a:blipFill>
                <a:blip r:embed="rId8"/>
                <a:stretch>
                  <a:fillRect l="-27778" t="-1786" r="-11111"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2" name="Textfeld 61"/>
              <p:cNvSpPr txBox="1"/>
              <p:nvPr/>
            </p:nvSpPr>
            <p:spPr>
              <a:xfrm>
                <a:off x="2101960" y="4235398"/>
                <a:ext cx="359676"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𝐿</m:t>
                          </m:r>
                        </m:e>
                        <m:sup>
                          <m:r>
                            <a:rPr lang="de-DE" sz="2400" b="0" i="1" smtClean="0">
                              <a:latin typeface="Cambria Math" panose="02040503050406030204" pitchFamily="18" charset="0"/>
                            </a:rPr>
                            <m:t>𝐷</m:t>
                          </m:r>
                        </m:sup>
                      </m:sSup>
                    </m:oMath>
                  </m:oMathPara>
                </a14:m>
                <a:endParaRPr lang="de-DE" sz="2400" dirty="0"/>
              </a:p>
            </p:txBody>
          </p:sp>
        </mc:Choice>
        <mc:Fallback xmlns="">
          <p:sp>
            <p:nvSpPr>
              <p:cNvPr id="62" name="Textfeld 61"/>
              <p:cNvSpPr txBox="1">
                <a:spLocks noRot="1" noChangeAspect="1" noMove="1" noResize="1" noEditPoints="1" noAdjustHandles="1" noChangeArrowheads="1" noChangeShapeType="1" noTextEdit="1"/>
              </p:cNvSpPr>
              <p:nvPr/>
            </p:nvSpPr>
            <p:spPr>
              <a:xfrm>
                <a:off x="2101960" y="4235398"/>
                <a:ext cx="359676" cy="337857"/>
              </a:xfrm>
              <a:prstGeom prst="rect">
                <a:avLst/>
              </a:prstGeom>
              <a:blipFill>
                <a:blip r:embed="rId9"/>
                <a:stretch>
                  <a:fillRect l="-25424" r="-10169" b="-1636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5" name="Textfeld 64"/>
              <p:cNvSpPr txBox="1"/>
              <p:nvPr/>
            </p:nvSpPr>
            <p:spPr>
              <a:xfrm>
                <a:off x="1769574" y="1957701"/>
                <a:ext cx="399855"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𝑤</m:t>
                          </m:r>
                        </m:e>
                        <m:sup>
                          <m:r>
                            <a:rPr lang="de-DE" sz="2400" b="0" i="1" smtClean="0">
                              <a:latin typeface="Cambria Math" panose="02040503050406030204" pitchFamily="18" charset="0"/>
                            </a:rPr>
                            <m:t>∗</m:t>
                          </m:r>
                        </m:sup>
                      </m:sSup>
                    </m:oMath>
                  </m:oMathPara>
                </a14:m>
                <a:endParaRPr lang="de-DE" sz="2400" dirty="0"/>
              </a:p>
            </p:txBody>
          </p:sp>
        </mc:Choice>
        <mc:Fallback xmlns="">
          <p:sp>
            <p:nvSpPr>
              <p:cNvPr id="65" name="Textfeld 64"/>
              <p:cNvSpPr txBox="1">
                <a:spLocks noRot="1" noChangeAspect="1" noMove="1" noResize="1" noEditPoints="1" noAdjustHandles="1" noChangeArrowheads="1" noChangeShapeType="1" noTextEdit="1"/>
              </p:cNvSpPr>
              <p:nvPr/>
            </p:nvSpPr>
            <p:spPr>
              <a:xfrm>
                <a:off x="1769574" y="1957701"/>
                <a:ext cx="399855" cy="337857"/>
              </a:xfrm>
              <a:prstGeom prst="rect">
                <a:avLst/>
              </a:prstGeom>
              <a:blipFill>
                <a:blip r:embed="rId10"/>
                <a:stretch>
                  <a:fillRect l="-13636" r="-6061" b="-714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6" name="Textfeld 65"/>
              <p:cNvSpPr txBox="1"/>
              <p:nvPr/>
            </p:nvSpPr>
            <p:spPr>
              <a:xfrm>
                <a:off x="2619186" y="2251143"/>
                <a:ext cx="337562"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𝑝</m:t>
                          </m:r>
                        </m:e>
                        <m:sup>
                          <m:r>
                            <a:rPr lang="de-DE" sz="2400" b="0" i="1" smtClean="0">
                              <a:latin typeface="Cambria Math" panose="02040503050406030204" pitchFamily="18" charset="0"/>
                            </a:rPr>
                            <m:t>∗</m:t>
                          </m:r>
                        </m:sup>
                      </m:sSup>
                    </m:oMath>
                  </m:oMathPara>
                </a14:m>
                <a:endParaRPr lang="de-DE" sz="2400" dirty="0"/>
              </a:p>
            </p:txBody>
          </p:sp>
        </mc:Choice>
        <mc:Fallback xmlns="">
          <p:sp>
            <p:nvSpPr>
              <p:cNvPr id="66" name="Textfeld 65"/>
              <p:cNvSpPr txBox="1">
                <a:spLocks noRot="1" noChangeAspect="1" noMove="1" noResize="1" noEditPoints="1" noAdjustHandles="1" noChangeArrowheads="1" noChangeShapeType="1" noTextEdit="1"/>
              </p:cNvSpPr>
              <p:nvPr/>
            </p:nvSpPr>
            <p:spPr>
              <a:xfrm>
                <a:off x="2619186" y="2251143"/>
                <a:ext cx="337562" cy="337857"/>
              </a:xfrm>
              <a:prstGeom prst="rect">
                <a:avLst/>
              </a:prstGeom>
              <a:blipFill>
                <a:blip r:embed="rId11"/>
                <a:stretch>
                  <a:fillRect l="-27273" r="-7273" b="-357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8" name="Textfeld 67"/>
              <p:cNvSpPr txBox="1"/>
              <p:nvPr/>
            </p:nvSpPr>
            <p:spPr>
              <a:xfrm>
                <a:off x="2108821" y="2499379"/>
                <a:ext cx="415576" cy="46226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1400" b="0" i="1" dirty="0" smtClean="0">
                              <a:latin typeface="Cambria Math" panose="02040503050406030204" pitchFamily="18" charset="0"/>
                            </a:rPr>
                          </m:ctrlPr>
                        </m:sSupPr>
                        <m:e>
                          <m:d>
                            <m:dPr>
                              <m:ctrlPr>
                                <a:rPr lang="de-DE" sz="1400" b="0" i="1" dirty="0" smtClean="0">
                                  <a:latin typeface="Cambria Math" panose="02040503050406030204" pitchFamily="18" charset="0"/>
                                </a:rPr>
                              </m:ctrlPr>
                            </m:dPr>
                            <m:e>
                              <m:f>
                                <m:fPr>
                                  <m:ctrlPr>
                                    <a:rPr lang="de-DE" sz="1400" b="0" i="1" dirty="0" smtClean="0">
                                      <a:latin typeface="Cambria Math" panose="02040503050406030204" pitchFamily="18" charset="0"/>
                                    </a:rPr>
                                  </m:ctrlPr>
                                </m:fPr>
                                <m:num>
                                  <m:r>
                                    <a:rPr lang="de-DE" sz="1400" b="0" i="1" dirty="0" smtClean="0">
                                      <a:latin typeface="Cambria Math" panose="02040503050406030204" pitchFamily="18" charset="0"/>
                                    </a:rPr>
                                    <m:t>𝑤</m:t>
                                  </m:r>
                                </m:num>
                                <m:den>
                                  <m:r>
                                    <a:rPr lang="de-DE" sz="1400" b="0" i="1" dirty="0" smtClean="0">
                                      <a:latin typeface="Cambria Math" panose="02040503050406030204" pitchFamily="18" charset="0"/>
                                    </a:rPr>
                                    <m:t>𝑝</m:t>
                                  </m:r>
                                </m:den>
                              </m:f>
                            </m:e>
                          </m:d>
                        </m:e>
                        <m:sup>
                          <m:r>
                            <a:rPr lang="de-DE" sz="1400" b="0" i="1" dirty="0" smtClean="0">
                              <a:latin typeface="Cambria Math" panose="02040503050406030204" pitchFamily="18" charset="0"/>
                            </a:rPr>
                            <m:t>∗</m:t>
                          </m:r>
                        </m:sup>
                      </m:sSup>
                    </m:oMath>
                  </m:oMathPara>
                </a14:m>
                <a:endParaRPr lang="de-DE" sz="1400" dirty="0"/>
              </a:p>
            </p:txBody>
          </p:sp>
        </mc:Choice>
        <mc:Fallback xmlns="">
          <p:sp>
            <p:nvSpPr>
              <p:cNvPr id="68" name="Textfeld 67"/>
              <p:cNvSpPr txBox="1">
                <a:spLocks noRot="1" noChangeAspect="1" noMove="1" noResize="1" noEditPoints="1" noAdjustHandles="1" noChangeArrowheads="1" noChangeShapeType="1" noTextEdit="1"/>
              </p:cNvSpPr>
              <p:nvPr/>
            </p:nvSpPr>
            <p:spPr>
              <a:xfrm>
                <a:off x="2108821" y="2499379"/>
                <a:ext cx="415576" cy="462265"/>
              </a:xfrm>
              <a:prstGeom prst="rect">
                <a:avLst/>
              </a:prstGeom>
              <a:blipFill>
                <a:blip r:embed="rId12"/>
                <a:stretch>
                  <a:fillRect b="-789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9" name="Textfeld 68"/>
              <p:cNvSpPr txBox="1"/>
              <p:nvPr/>
            </p:nvSpPr>
            <p:spPr>
              <a:xfrm>
                <a:off x="2644131" y="3739882"/>
                <a:ext cx="307766"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𝐿</m:t>
                          </m:r>
                        </m:e>
                        <m:sup>
                          <m:r>
                            <a:rPr lang="de-DE" sz="2400" b="0" i="1" smtClean="0">
                              <a:latin typeface="Cambria Math" panose="02040503050406030204" pitchFamily="18" charset="0"/>
                            </a:rPr>
                            <m:t>∗</m:t>
                          </m:r>
                        </m:sup>
                      </m:sSup>
                    </m:oMath>
                  </m:oMathPara>
                </a14:m>
                <a:endParaRPr lang="de-DE" sz="2400" dirty="0"/>
              </a:p>
            </p:txBody>
          </p:sp>
        </mc:Choice>
        <mc:Fallback xmlns="">
          <p:sp>
            <p:nvSpPr>
              <p:cNvPr id="69" name="Textfeld 68"/>
              <p:cNvSpPr txBox="1">
                <a:spLocks noRot="1" noChangeAspect="1" noMove="1" noResize="1" noEditPoints="1" noAdjustHandles="1" noChangeArrowheads="1" noChangeShapeType="1" noTextEdit="1"/>
              </p:cNvSpPr>
              <p:nvPr/>
            </p:nvSpPr>
            <p:spPr>
              <a:xfrm>
                <a:off x="2644131" y="3739882"/>
                <a:ext cx="307766" cy="337857"/>
              </a:xfrm>
              <a:prstGeom prst="rect">
                <a:avLst/>
              </a:prstGeom>
              <a:blipFill>
                <a:blip r:embed="rId13"/>
                <a:stretch>
                  <a:fillRect l="-30000" r="-8000"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6" name="Textfeld 75"/>
              <p:cNvSpPr txBox="1"/>
              <p:nvPr/>
            </p:nvSpPr>
            <p:spPr>
              <a:xfrm>
                <a:off x="4251033" y="3036716"/>
                <a:ext cx="345071"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𝑦</m:t>
                          </m:r>
                        </m:e>
                        <m:sup>
                          <m:r>
                            <a:rPr lang="de-DE" sz="2400" b="0" i="1" smtClean="0">
                              <a:latin typeface="Cambria Math" panose="02040503050406030204" pitchFamily="18" charset="0"/>
                            </a:rPr>
                            <m:t>∗</m:t>
                          </m:r>
                        </m:sup>
                      </m:sSup>
                    </m:oMath>
                  </m:oMathPara>
                </a14:m>
                <a:endParaRPr lang="de-DE" sz="2400" dirty="0"/>
              </a:p>
            </p:txBody>
          </p:sp>
        </mc:Choice>
        <mc:Fallback xmlns="">
          <p:sp>
            <p:nvSpPr>
              <p:cNvPr id="76" name="Textfeld 75"/>
              <p:cNvSpPr txBox="1">
                <a:spLocks noRot="1" noChangeAspect="1" noMove="1" noResize="1" noEditPoints="1" noAdjustHandles="1" noChangeArrowheads="1" noChangeShapeType="1" noTextEdit="1"/>
              </p:cNvSpPr>
              <p:nvPr/>
            </p:nvSpPr>
            <p:spPr>
              <a:xfrm>
                <a:off x="4251033" y="3036716"/>
                <a:ext cx="345071" cy="337857"/>
              </a:xfrm>
              <a:prstGeom prst="rect">
                <a:avLst/>
              </a:prstGeom>
              <a:blipFill>
                <a:blip r:embed="rId14"/>
                <a:stretch>
                  <a:fillRect l="-26316" r="-7018" b="-35714"/>
                </a:stretch>
              </a:blipFill>
            </p:spPr>
            <p:txBody>
              <a:bodyPr/>
              <a:lstStyle/>
              <a:p>
                <a:r>
                  <a:rPr lang="de-DE">
                    <a:noFill/>
                  </a:rPr>
                  <a:t> </a:t>
                </a:r>
              </a:p>
            </p:txBody>
          </p:sp>
        </mc:Fallback>
      </mc:AlternateContent>
      <p:sp>
        <p:nvSpPr>
          <p:cNvPr id="45" name="Textfeld 44"/>
          <p:cNvSpPr txBox="1"/>
          <p:nvPr/>
        </p:nvSpPr>
        <p:spPr>
          <a:xfrm>
            <a:off x="4507954" y="1639920"/>
            <a:ext cx="1702981" cy="301606"/>
          </a:xfrm>
          <a:prstGeom prst="rect">
            <a:avLst/>
          </a:prstGeom>
          <a:noFill/>
          <a:ln>
            <a:noFill/>
          </a:ln>
        </p:spPr>
        <p:txBody>
          <a:bodyPr vert="horz" wrap="square" lIns="81646" tIns="40823" rIns="81646" bIns="40823" anchorCtr="0" compatLnSpc="0">
            <a:spAutoFit/>
          </a:bodyPr>
          <a:lstStyle/>
          <a:p>
            <a:pPr>
              <a:defRPr/>
            </a:pPr>
            <a:r>
              <a:rPr lang="de-DE" altLang="en-US" sz="1400" dirty="0" smtClean="0"/>
              <a:t>Quantitätsgleichung</a:t>
            </a:r>
            <a:endParaRPr lang="de-DE" sz="1400" dirty="0"/>
          </a:p>
        </p:txBody>
      </p:sp>
      <p:sp>
        <p:nvSpPr>
          <p:cNvPr id="46" name="Textfeld 45"/>
          <p:cNvSpPr txBox="1"/>
          <p:nvPr/>
        </p:nvSpPr>
        <p:spPr>
          <a:xfrm>
            <a:off x="3974504" y="865366"/>
            <a:ext cx="1702981" cy="301606"/>
          </a:xfrm>
          <a:prstGeom prst="rect">
            <a:avLst/>
          </a:prstGeom>
          <a:noFill/>
          <a:ln>
            <a:noFill/>
          </a:ln>
        </p:spPr>
        <p:txBody>
          <a:bodyPr vert="horz" wrap="square" lIns="81646" tIns="40823" rIns="81646" bIns="40823" anchorCtr="0" compatLnSpc="0">
            <a:spAutoFit/>
          </a:bodyPr>
          <a:lstStyle/>
          <a:p>
            <a:pPr>
              <a:defRPr/>
            </a:pPr>
            <a:r>
              <a:rPr lang="de-DE" altLang="en-US" sz="1400" dirty="0" smtClean="0"/>
              <a:t>Produktionsniveau</a:t>
            </a:r>
            <a:endParaRPr lang="de-DE" sz="1400" dirty="0"/>
          </a:p>
        </p:txBody>
      </p:sp>
      <p:sp>
        <p:nvSpPr>
          <p:cNvPr id="50" name="Textfeld 49"/>
          <p:cNvSpPr txBox="1"/>
          <p:nvPr/>
        </p:nvSpPr>
        <p:spPr>
          <a:xfrm>
            <a:off x="3904629" y="4500189"/>
            <a:ext cx="1702981" cy="301606"/>
          </a:xfrm>
          <a:prstGeom prst="rect">
            <a:avLst/>
          </a:prstGeom>
          <a:noFill/>
          <a:ln>
            <a:noFill/>
          </a:ln>
        </p:spPr>
        <p:txBody>
          <a:bodyPr vert="horz" wrap="square" lIns="81646" tIns="40823" rIns="81646" bIns="40823" anchorCtr="0" compatLnSpc="0">
            <a:spAutoFit/>
          </a:bodyPr>
          <a:lstStyle/>
          <a:p>
            <a:pPr>
              <a:defRPr/>
            </a:pPr>
            <a:r>
              <a:rPr lang="de-DE" altLang="en-US" sz="1400" dirty="0" smtClean="0"/>
              <a:t>Produktionsfunktion</a:t>
            </a:r>
            <a:endParaRPr lang="de-DE" sz="1400" dirty="0"/>
          </a:p>
        </p:txBody>
      </p:sp>
      <p:sp>
        <p:nvSpPr>
          <p:cNvPr id="59" name="Textfeld 58"/>
          <p:cNvSpPr txBox="1"/>
          <p:nvPr/>
        </p:nvSpPr>
        <p:spPr>
          <a:xfrm>
            <a:off x="1217161" y="4665136"/>
            <a:ext cx="1173591" cy="301606"/>
          </a:xfrm>
          <a:prstGeom prst="rect">
            <a:avLst/>
          </a:prstGeom>
          <a:noFill/>
          <a:ln>
            <a:noFill/>
          </a:ln>
        </p:spPr>
        <p:txBody>
          <a:bodyPr vert="horz" wrap="square" lIns="81646" tIns="40823" rIns="81646" bIns="40823" anchorCtr="0" compatLnSpc="0">
            <a:spAutoFit/>
          </a:bodyPr>
          <a:lstStyle/>
          <a:p>
            <a:pPr>
              <a:defRPr/>
            </a:pPr>
            <a:r>
              <a:rPr lang="de-DE" altLang="en-US" sz="1400" dirty="0" smtClean="0"/>
              <a:t>Arbeitsmarkt</a:t>
            </a:r>
            <a:endParaRPr lang="de-DE" sz="1400" dirty="0"/>
          </a:p>
        </p:txBody>
      </p:sp>
      <p:sp>
        <p:nvSpPr>
          <p:cNvPr id="67" name="Textfeld 66"/>
          <p:cNvSpPr txBox="1"/>
          <p:nvPr/>
        </p:nvSpPr>
        <p:spPr>
          <a:xfrm>
            <a:off x="586109" y="889130"/>
            <a:ext cx="2052198" cy="301606"/>
          </a:xfrm>
          <a:prstGeom prst="rect">
            <a:avLst/>
          </a:prstGeom>
          <a:noFill/>
          <a:ln>
            <a:noFill/>
          </a:ln>
        </p:spPr>
        <p:txBody>
          <a:bodyPr vert="horz" wrap="square" lIns="81646" tIns="40823" rIns="81646" bIns="40823" anchorCtr="0" compatLnSpc="0">
            <a:spAutoFit/>
          </a:bodyPr>
          <a:lstStyle/>
          <a:p>
            <a:pPr>
              <a:defRPr/>
            </a:pPr>
            <a:r>
              <a:rPr lang="de-DE" altLang="en-US" sz="1400" dirty="0" smtClean="0"/>
              <a:t>Preis- und Reallohnniveau</a:t>
            </a:r>
            <a:endParaRPr lang="de-DE" sz="1400" dirty="0"/>
          </a:p>
        </p:txBody>
      </p:sp>
      <p:sp>
        <p:nvSpPr>
          <p:cNvPr id="71" name="Textfeld 70"/>
          <p:cNvSpPr txBox="1"/>
          <p:nvPr/>
        </p:nvSpPr>
        <p:spPr>
          <a:xfrm>
            <a:off x="5791200" y="904285"/>
            <a:ext cx="6411769" cy="739931"/>
          </a:xfrm>
          <a:prstGeom prst="rect">
            <a:avLst/>
          </a:prstGeom>
          <a:noFill/>
          <a:ln>
            <a:noFill/>
          </a:ln>
        </p:spPr>
        <p:txBody>
          <a:bodyPr vert="horz" wrap="square" lIns="81646" tIns="40823" rIns="81646" bIns="40823" anchorCtr="0" compatLnSpc="0">
            <a:spAutoFit/>
          </a:bodyPr>
          <a:lstStyle/>
          <a:p>
            <a:pPr>
              <a:defRPr/>
            </a:pPr>
            <a:r>
              <a:rPr lang="de-DE" altLang="en-US" sz="1400" dirty="0" smtClean="0"/>
              <a:t>Wir beginnen mit Arbeitsmarkt, dem Quadranten links unten mit dem Arbeitsvolumen nach unten und dem Reallohn nach links. Wir bestimmen aus Angebot und Nachfrage den gleichgewichtigen Reallohn und den gleichgewichtigen Arbeitseinsatz </a:t>
            </a:r>
            <a:endParaRPr lang="de-DE" sz="1400" dirty="0"/>
          </a:p>
        </p:txBody>
      </p:sp>
      <p:sp>
        <p:nvSpPr>
          <p:cNvPr id="72" name="Textfeld 71"/>
          <p:cNvSpPr txBox="1"/>
          <p:nvPr/>
        </p:nvSpPr>
        <p:spPr>
          <a:xfrm>
            <a:off x="1043513" y="-47321"/>
            <a:ext cx="9558099" cy="593674"/>
          </a:xfrm>
          <a:prstGeom prst="rect">
            <a:avLst/>
          </a:prstGeom>
          <a:noFill/>
          <a:ln>
            <a:noFill/>
          </a:ln>
        </p:spPr>
        <p:txBody>
          <a:bodyPr vert="horz" wrap="none" lIns="81646" tIns="40823" rIns="81646" bIns="40823" anchorCtr="0" compatLnSpc="0">
            <a:spAutoFit/>
          </a:bodyPr>
          <a:lstStyle/>
          <a:p>
            <a:pPr lvl="0" hangingPunct="0">
              <a:defRPr sz="3600"/>
            </a:pPr>
            <a:r>
              <a:rPr lang="de-DE" sz="3266" b="1" dirty="0" smtClean="0"/>
              <a:t>Neoklassische Modell des allgemeinen Gleichgewichts</a:t>
            </a:r>
            <a:endParaRPr lang="de-DE" sz="3266" dirty="0">
              <a:latin typeface="Arial" pitchFamily="18"/>
              <a:ea typeface="Droid Sans Fallback" pitchFamily="2"/>
              <a:cs typeface="Lohit Hindi" pitchFamily="2"/>
            </a:endParaRPr>
          </a:p>
        </p:txBody>
      </p:sp>
      <p:sp>
        <p:nvSpPr>
          <p:cNvPr id="75" name="Textfeld 74"/>
          <p:cNvSpPr txBox="1"/>
          <p:nvPr/>
        </p:nvSpPr>
        <p:spPr>
          <a:xfrm>
            <a:off x="5791200" y="456543"/>
            <a:ext cx="6400799" cy="520768"/>
          </a:xfrm>
          <a:prstGeom prst="rect">
            <a:avLst/>
          </a:prstGeom>
          <a:noFill/>
          <a:ln>
            <a:noFill/>
          </a:ln>
        </p:spPr>
        <p:txBody>
          <a:bodyPr vert="horz" wrap="square" lIns="81646" tIns="40823" rIns="81646" bIns="40823" anchorCtr="0" compatLnSpc="0">
            <a:spAutoFit/>
          </a:bodyPr>
          <a:lstStyle/>
          <a:p>
            <a:pPr>
              <a:defRPr/>
            </a:pPr>
            <a:r>
              <a:rPr lang="de-DE" altLang="en-US" sz="1400" dirty="0" smtClean="0"/>
              <a:t>Das Neoklassische Modell kann man in einem sogenannten Quadrupelpol darstellen. Beachten Sie im Folgenden jeweils die Pfeilrichtungen der Achsen!</a:t>
            </a:r>
            <a:endParaRPr lang="de-DE" sz="1400" dirty="0"/>
          </a:p>
        </p:txBody>
      </p:sp>
      <p:sp>
        <p:nvSpPr>
          <p:cNvPr id="78" name="Textfeld 77"/>
          <p:cNvSpPr txBox="1"/>
          <p:nvPr/>
        </p:nvSpPr>
        <p:spPr>
          <a:xfrm>
            <a:off x="6261150" y="1775385"/>
            <a:ext cx="5970366" cy="739931"/>
          </a:xfrm>
          <a:prstGeom prst="rect">
            <a:avLst/>
          </a:prstGeom>
          <a:noFill/>
          <a:ln>
            <a:noFill/>
          </a:ln>
        </p:spPr>
        <p:txBody>
          <a:bodyPr vert="horz" wrap="square" lIns="81646" tIns="40823" rIns="81646" bIns="40823" anchorCtr="0" compatLnSpc="0">
            <a:spAutoFit/>
          </a:bodyPr>
          <a:lstStyle/>
          <a:p>
            <a:pPr>
              <a:defRPr/>
            </a:pPr>
            <a:r>
              <a:rPr lang="de-DE" altLang="en-US" sz="1400" dirty="0" smtClean="0"/>
              <a:t>Weiter geht es mit dem Quadranten rechts unten, in dem wir nach rechts die Produktion y abtragen. Damit können wir dort die neoklassische Produktionsfunktion abtragen</a:t>
            </a:r>
            <a:endParaRPr lang="de-DE" sz="1400" dirty="0"/>
          </a:p>
        </p:txBody>
      </p:sp>
      <p:sp>
        <p:nvSpPr>
          <p:cNvPr id="80" name="Textfeld 79"/>
          <p:cNvSpPr txBox="1"/>
          <p:nvPr/>
        </p:nvSpPr>
        <p:spPr>
          <a:xfrm>
            <a:off x="6261150" y="2692622"/>
            <a:ext cx="5936717" cy="739931"/>
          </a:xfrm>
          <a:prstGeom prst="rect">
            <a:avLst/>
          </a:prstGeom>
          <a:noFill/>
          <a:ln>
            <a:noFill/>
          </a:ln>
        </p:spPr>
        <p:txBody>
          <a:bodyPr vert="horz" wrap="square" lIns="81646" tIns="40823" rIns="81646" bIns="40823" anchorCtr="0" compatLnSpc="0">
            <a:spAutoFit/>
          </a:bodyPr>
          <a:lstStyle/>
          <a:p>
            <a:pPr>
              <a:defRPr/>
            </a:pPr>
            <a:r>
              <a:rPr lang="de-DE" altLang="en-US" sz="1400" dirty="0" smtClean="0"/>
              <a:t>Der Schnittpunkt aus dem gleichgewichtigen Lohnniveau L* und der Produktionsfunktion ergibt dann das angebotsseitig bestimmte Produktionsniveau y* der Volkswirtschaft. </a:t>
            </a:r>
            <a:endParaRPr lang="de-DE" sz="1400" dirty="0"/>
          </a:p>
        </p:txBody>
      </p:sp>
      <p:sp>
        <p:nvSpPr>
          <p:cNvPr id="81" name="Textfeld 80"/>
          <p:cNvSpPr txBox="1"/>
          <p:nvPr/>
        </p:nvSpPr>
        <p:spPr>
          <a:xfrm>
            <a:off x="6210935" y="3461429"/>
            <a:ext cx="5936717" cy="739931"/>
          </a:xfrm>
          <a:prstGeom prst="rect">
            <a:avLst/>
          </a:prstGeom>
          <a:noFill/>
          <a:ln>
            <a:noFill/>
          </a:ln>
        </p:spPr>
        <p:txBody>
          <a:bodyPr vert="horz" wrap="square" lIns="81646" tIns="40823" rIns="81646" bIns="40823" anchorCtr="0" compatLnSpc="0">
            <a:spAutoFit/>
          </a:bodyPr>
          <a:lstStyle/>
          <a:p>
            <a:pPr>
              <a:defRPr/>
            </a:pPr>
            <a:r>
              <a:rPr lang="de-DE" altLang="en-US" sz="1400" dirty="0" smtClean="0"/>
              <a:t>Im rechten oberen Quadranten (nach oben tragen wir das Preisniveau p ab) wird damit die Angebotsfunktion </a:t>
            </a:r>
            <a:r>
              <a:rPr lang="de-DE" altLang="en-US" sz="1400" dirty="0" err="1" smtClean="0"/>
              <a:t>y</a:t>
            </a:r>
            <a:r>
              <a:rPr lang="de-DE" altLang="en-US" sz="1400" baseline="30000" dirty="0" err="1" smtClean="0"/>
              <a:t>S</a:t>
            </a:r>
            <a:r>
              <a:rPr lang="de-DE" altLang="en-US" sz="1400" baseline="30000" dirty="0" smtClean="0"/>
              <a:t> </a:t>
            </a:r>
            <a:r>
              <a:rPr lang="de-DE" altLang="en-US" sz="1400" dirty="0" smtClean="0"/>
              <a:t>abgeleitet. Man beachte, dass diese senkrecht verläuft und damit vollkommen preisunelastisch ist.</a:t>
            </a:r>
            <a:endParaRPr lang="de-DE" sz="1400" dirty="0"/>
          </a:p>
        </p:txBody>
      </p:sp>
      <p:sp>
        <p:nvSpPr>
          <p:cNvPr id="82" name="Textfeld 81"/>
          <p:cNvSpPr txBox="1"/>
          <p:nvPr/>
        </p:nvSpPr>
        <p:spPr>
          <a:xfrm>
            <a:off x="5469092" y="4303960"/>
            <a:ext cx="6710434" cy="739931"/>
          </a:xfrm>
          <a:prstGeom prst="rect">
            <a:avLst/>
          </a:prstGeom>
          <a:noFill/>
          <a:ln>
            <a:noFill/>
          </a:ln>
        </p:spPr>
        <p:txBody>
          <a:bodyPr vert="horz" wrap="square" lIns="81646" tIns="40823" rIns="81646" bIns="40823" anchorCtr="0" compatLnSpc="0">
            <a:spAutoFit/>
          </a:bodyPr>
          <a:lstStyle/>
          <a:p>
            <a:pPr>
              <a:defRPr/>
            </a:pPr>
            <a:r>
              <a:rPr lang="de-DE" altLang="en-US" sz="1400" dirty="0" smtClean="0"/>
              <a:t>Zusätzlich zeichnen wir in den rechten oberen Quadranten den Zusammenhang zwischen p und y abgeleitet aus der Quantitätstheorie ein. Formal ergibt sich diese Kurve einfach zu einer Hyperbel</a:t>
            </a:r>
            <a:endParaRPr lang="de-DE" sz="1400" dirty="0"/>
          </a:p>
        </p:txBody>
      </p:sp>
      <p:sp>
        <p:nvSpPr>
          <p:cNvPr id="83" name="Textfeld 82"/>
          <p:cNvSpPr txBox="1"/>
          <p:nvPr/>
        </p:nvSpPr>
        <p:spPr>
          <a:xfrm>
            <a:off x="6132" y="4995618"/>
            <a:ext cx="12173394" cy="301606"/>
          </a:xfrm>
          <a:prstGeom prst="rect">
            <a:avLst/>
          </a:prstGeom>
          <a:noFill/>
          <a:ln>
            <a:noFill/>
          </a:ln>
        </p:spPr>
        <p:txBody>
          <a:bodyPr vert="horz" wrap="square" lIns="81646" tIns="40823" rIns="81646" bIns="40823" anchorCtr="0" compatLnSpc="0">
            <a:spAutoFit/>
          </a:bodyPr>
          <a:lstStyle/>
          <a:p>
            <a:pPr>
              <a:defRPr/>
            </a:pPr>
            <a:r>
              <a:rPr lang="de-DE" altLang="en-US" sz="1400" dirty="0" smtClean="0"/>
              <a:t>Der Schnittpunkt aus dem Graphen der Quantitätsgleichung und dem Angebot </a:t>
            </a:r>
            <a:r>
              <a:rPr lang="de-DE" altLang="en-US" sz="1400" dirty="0" err="1" smtClean="0"/>
              <a:t>y</a:t>
            </a:r>
            <a:r>
              <a:rPr lang="de-DE" altLang="en-US" sz="1400" baseline="30000" dirty="0" err="1" smtClean="0"/>
              <a:t>S</a:t>
            </a:r>
            <a:r>
              <a:rPr lang="de-DE" altLang="en-US" sz="1400" dirty="0" smtClean="0"/>
              <a:t> bestimmt dann das Preisniveau in der Volkswirtschaft</a:t>
            </a:r>
            <a:endParaRPr lang="de-DE" sz="1400" dirty="0"/>
          </a:p>
        </p:txBody>
      </p:sp>
      <p:sp>
        <p:nvSpPr>
          <p:cNvPr id="84" name="Textfeld 83"/>
          <p:cNvSpPr txBox="1"/>
          <p:nvPr/>
        </p:nvSpPr>
        <p:spPr>
          <a:xfrm>
            <a:off x="17856" y="5241802"/>
            <a:ext cx="12173394" cy="739931"/>
          </a:xfrm>
          <a:prstGeom prst="rect">
            <a:avLst/>
          </a:prstGeom>
          <a:noFill/>
          <a:ln>
            <a:noFill/>
          </a:ln>
        </p:spPr>
        <p:txBody>
          <a:bodyPr vert="horz" wrap="square" lIns="81646" tIns="40823" rIns="81646" bIns="40823" anchorCtr="0" compatLnSpc="0">
            <a:spAutoFit/>
          </a:bodyPr>
          <a:lstStyle/>
          <a:p>
            <a:pPr>
              <a:defRPr/>
            </a:pPr>
            <a:r>
              <a:rPr lang="de-DE" altLang="en-US" sz="1400" dirty="0" smtClean="0"/>
              <a:t>Im linken oberen Quadranten wird nach oben das Preisniveau p und nach links der Reallohn w/p abgetragen. Über den Arbeitsmarkt wurde anfangs der gleichgewichtige Reallohn bestimmt und vom rechten oberen Quadranten haben wir das gleichgewichtige Preisniveau erhalten. Der Schnittpunkt aus beiden repräsentiert dann das gleichgewichtige Nominallohnniveau w*</a:t>
            </a:r>
            <a:endParaRPr lang="de-DE" sz="1400" dirty="0"/>
          </a:p>
        </p:txBody>
      </p:sp>
      <p:sp>
        <p:nvSpPr>
          <p:cNvPr id="85" name="Textfeld 84"/>
          <p:cNvSpPr txBox="1"/>
          <p:nvPr/>
        </p:nvSpPr>
        <p:spPr>
          <a:xfrm>
            <a:off x="6134" y="5910014"/>
            <a:ext cx="12173394" cy="301606"/>
          </a:xfrm>
          <a:prstGeom prst="rect">
            <a:avLst/>
          </a:prstGeom>
          <a:noFill/>
          <a:ln>
            <a:noFill/>
          </a:ln>
        </p:spPr>
        <p:txBody>
          <a:bodyPr vert="horz" wrap="square" lIns="81646" tIns="40823" rIns="81646" bIns="40823" anchorCtr="0" compatLnSpc="0">
            <a:spAutoFit/>
          </a:bodyPr>
          <a:lstStyle/>
          <a:p>
            <a:pPr>
              <a:defRPr/>
            </a:pPr>
            <a:r>
              <a:rPr lang="de-DE" altLang="en-US" sz="1400" dirty="0" smtClean="0"/>
              <a:t>w* bestimmt die Lage der Hyperbel (des Zusammenhangs zwischen Preisniveau p und Reallohn w/p) </a:t>
            </a:r>
            <a:endParaRPr lang="de-DE" sz="1400" dirty="0"/>
          </a:p>
        </p:txBody>
      </p:sp>
      <mc:AlternateContent xmlns:mc="http://schemas.openxmlformats.org/markup-compatibility/2006" xmlns:a14="http://schemas.microsoft.com/office/drawing/2010/main">
        <mc:Choice Requires="a14">
          <p:sp>
            <p:nvSpPr>
              <p:cNvPr id="86" name="Textfeld 85"/>
              <p:cNvSpPr txBox="1"/>
              <p:nvPr/>
            </p:nvSpPr>
            <p:spPr>
              <a:xfrm>
                <a:off x="7532" y="6146304"/>
                <a:ext cx="12173394" cy="520768"/>
              </a:xfrm>
              <a:prstGeom prst="rect">
                <a:avLst/>
              </a:prstGeom>
              <a:noFill/>
              <a:ln>
                <a:noFill/>
              </a:ln>
            </p:spPr>
            <p:txBody>
              <a:bodyPr vert="horz" wrap="square" lIns="81646" tIns="40823" rIns="81646" bIns="40823" anchorCtr="0" compatLnSpc="0">
                <a:spAutoFit/>
              </a:bodyPr>
              <a:lstStyle/>
              <a:p>
                <a:pPr>
                  <a:defRPr/>
                </a:pPr>
                <a:r>
                  <a:rPr lang="de-DE" sz="1400" dirty="0" smtClean="0"/>
                  <a:t>Erklärung: p soll als Funktion von </a:t>
                </a:r>
                <a14:m>
                  <m:oMath xmlns:m="http://schemas.openxmlformats.org/officeDocument/2006/math">
                    <m:r>
                      <m:rPr>
                        <m:sty m:val="p"/>
                      </m:rPr>
                      <a:rPr lang="el-GR" sz="1400" i="1">
                        <a:latin typeface="Cambria Math" panose="02040503050406030204" pitchFamily="18" charset="0"/>
                      </a:rPr>
                      <m:t>ω</m:t>
                    </m:r>
                  </m:oMath>
                </a14:m>
                <a:r>
                  <a:rPr lang="de-DE" sz="1400" dirty="0" smtClean="0"/>
                  <a:t>=w/p dargestellt werden,  also p=F(</a:t>
                </a:r>
                <a14:m>
                  <m:oMath xmlns:m="http://schemas.openxmlformats.org/officeDocument/2006/math">
                    <m:r>
                      <m:rPr>
                        <m:sty m:val="p"/>
                      </m:rPr>
                      <a:rPr lang="el-GR" sz="1400" i="1">
                        <a:latin typeface="Cambria Math" panose="02040503050406030204" pitchFamily="18" charset="0"/>
                      </a:rPr>
                      <m:t>ω</m:t>
                    </m:r>
                  </m:oMath>
                </a14:m>
                <a:r>
                  <a:rPr lang="de-DE" sz="1400" dirty="0" smtClean="0"/>
                  <a:t>). Finde </a:t>
                </a:r>
                <a:r>
                  <a:rPr lang="de-DE" sz="1400" dirty="0"/>
                  <a:t>F(</a:t>
                </a:r>
                <a14:m>
                  <m:oMath xmlns:m="http://schemas.openxmlformats.org/officeDocument/2006/math">
                    <m:r>
                      <m:rPr>
                        <m:sty m:val="p"/>
                      </m:rPr>
                      <a:rPr lang="el-GR" sz="1400" i="1">
                        <a:latin typeface="Cambria Math" panose="02040503050406030204" pitchFamily="18" charset="0"/>
                      </a:rPr>
                      <m:t>ω</m:t>
                    </m:r>
                  </m:oMath>
                </a14:m>
                <a:r>
                  <a:rPr lang="de-DE" sz="1400" dirty="0" smtClean="0"/>
                  <a:t>) → </a:t>
                </a:r>
                <a:r>
                  <a:rPr lang="de-DE" sz="1400" dirty="0"/>
                  <a:t>F(</a:t>
                </a:r>
                <a14:m>
                  <m:oMath xmlns:m="http://schemas.openxmlformats.org/officeDocument/2006/math">
                    <m:r>
                      <m:rPr>
                        <m:sty m:val="p"/>
                      </m:rPr>
                      <a:rPr lang="el-GR" sz="1400" i="1">
                        <a:latin typeface="Cambria Math" panose="02040503050406030204" pitchFamily="18" charset="0"/>
                      </a:rPr>
                      <m:t>ω</m:t>
                    </m:r>
                  </m:oMath>
                </a14:m>
                <a:r>
                  <a:rPr lang="de-DE" sz="1400" dirty="0" smtClean="0"/>
                  <a:t>):=w/</a:t>
                </a:r>
                <a14:m>
                  <m:oMath xmlns:m="http://schemas.openxmlformats.org/officeDocument/2006/math">
                    <m:r>
                      <m:rPr>
                        <m:sty m:val="p"/>
                      </m:rPr>
                      <a:rPr lang="el-GR" sz="1400" i="1">
                        <a:latin typeface="Cambria Math" panose="02040503050406030204" pitchFamily="18" charset="0"/>
                      </a:rPr>
                      <m:t>ω</m:t>
                    </m:r>
                  </m:oMath>
                </a14:m>
                <a:r>
                  <a:rPr lang="de-DE" sz="1400" dirty="0" smtClean="0"/>
                  <a:t>=</a:t>
                </a:r>
                <a:r>
                  <a:rPr lang="de-DE" sz="1400" dirty="0"/>
                  <a:t> w/</a:t>
                </a:r>
                <a14:m>
                  <m:oMath xmlns:m="http://schemas.openxmlformats.org/officeDocument/2006/math">
                    <m:r>
                      <a:rPr lang="de-DE" sz="1400" b="0" i="0" smtClean="0">
                        <a:latin typeface="Cambria Math" panose="02040503050406030204" pitchFamily="18" charset="0"/>
                      </a:rPr>
                      <m:t>(</m:t>
                    </m:r>
                    <m:r>
                      <m:rPr>
                        <m:sty m:val="p"/>
                      </m:rPr>
                      <a:rPr lang="de-DE" sz="1400" b="0" i="0" smtClean="0">
                        <a:latin typeface="Cambria Math" panose="02040503050406030204" pitchFamily="18" charset="0"/>
                      </a:rPr>
                      <m:t>w</m:t>
                    </m:r>
                    <m:r>
                      <a:rPr lang="de-DE" sz="1400" b="0" i="0" smtClean="0">
                        <a:latin typeface="Cambria Math" panose="02040503050406030204" pitchFamily="18" charset="0"/>
                      </a:rPr>
                      <m:t>/</m:t>
                    </m:r>
                    <m:r>
                      <m:rPr>
                        <m:sty m:val="p"/>
                      </m:rPr>
                      <a:rPr lang="de-DE" sz="1400" b="0" i="0" smtClean="0">
                        <a:latin typeface="Cambria Math" panose="02040503050406030204" pitchFamily="18" charset="0"/>
                      </a:rPr>
                      <m:t>p</m:t>
                    </m:r>
                    <m:r>
                      <a:rPr lang="de-DE" sz="1400" b="0" i="0" smtClean="0">
                        <a:latin typeface="Cambria Math" panose="02040503050406030204" pitchFamily="18" charset="0"/>
                      </a:rPr>
                      <m:t>)</m:t>
                    </m:r>
                  </m:oMath>
                </a14:m>
                <a:r>
                  <a:rPr lang="de-DE" sz="1400" dirty="0" smtClean="0"/>
                  <a:t>=p, damit liegt die Hyperbel </a:t>
                </a:r>
                <a:r>
                  <a:rPr lang="de-DE" sz="1400" dirty="0"/>
                  <a:t>F(</a:t>
                </a:r>
                <a14:m>
                  <m:oMath xmlns:m="http://schemas.openxmlformats.org/officeDocument/2006/math">
                    <m:r>
                      <m:rPr>
                        <m:sty m:val="p"/>
                      </m:rPr>
                      <a:rPr lang="el-GR" sz="1400" i="1">
                        <a:latin typeface="Cambria Math" panose="02040503050406030204" pitchFamily="18" charset="0"/>
                      </a:rPr>
                      <m:t>ω</m:t>
                    </m:r>
                  </m:oMath>
                </a14:m>
                <a:r>
                  <a:rPr lang="de-DE" sz="1400" dirty="0"/>
                  <a:t>):=w/</a:t>
                </a:r>
                <a14:m>
                  <m:oMath xmlns:m="http://schemas.openxmlformats.org/officeDocument/2006/math">
                    <m:r>
                      <m:rPr>
                        <m:sty m:val="p"/>
                      </m:rPr>
                      <a:rPr lang="el-GR" sz="1400" i="1">
                        <a:latin typeface="Cambria Math" panose="02040503050406030204" pitchFamily="18" charset="0"/>
                      </a:rPr>
                      <m:t>ω</m:t>
                    </m:r>
                  </m:oMath>
                </a14:m>
                <a:r>
                  <a:rPr lang="de-DE" sz="1400" dirty="0" smtClean="0"/>
                  <a:t> umso weiter außen je höher der Lohn w.  </a:t>
                </a:r>
                <a:endParaRPr lang="de-DE" sz="1400" dirty="0"/>
              </a:p>
            </p:txBody>
          </p:sp>
        </mc:Choice>
        <mc:Fallback xmlns="">
          <p:sp>
            <p:nvSpPr>
              <p:cNvPr id="86" name="Textfeld 85"/>
              <p:cNvSpPr txBox="1">
                <a:spLocks noRot="1" noChangeAspect="1" noMove="1" noResize="1" noEditPoints="1" noAdjustHandles="1" noChangeArrowheads="1" noChangeShapeType="1" noTextEdit="1"/>
              </p:cNvSpPr>
              <p:nvPr/>
            </p:nvSpPr>
            <p:spPr>
              <a:xfrm>
                <a:off x="7532" y="6146304"/>
                <a:ext cx="12173394" cy="520768"/>
              </a:xfrm>
              <a:prstGeom prst="rect">
                <a:avLst/>
              </a:prstGeom>
              <a:blipFill>
                <a:blip r:embed="rId15"/>
                <a:stretch>
                  <a:fillRect l="-250" t="-3488" b="-11628"/>
                </a:stretch>
              </a:blipFill>
              <a:ln>
                <a:noFill/>
              </a:ln>
            </p:spPr>
            <p:txBody>
              <a:bodyPr/>
              <a:lstStyle/>
              <a:p>
                <a:r>
                  <a:rPr lang="de-DE">
                    <a:noFill/>
                  </a:rPr>
                  <a:t> </a:t>
                </a:r>
              </a:p>
            </p:txBody>
          </p:sp>
        </mc:Fallback>
      </mc:AlternateContent>
      <p:cxnSp>
        <p:nvCxnSpPr>
          <p:cNvPr id="87" name="Gerader Verbinder 86"/>
          <p:cNvCxnSpPr/>
          <p:nvPr/>
        </p:nvCxnSpPr>
        <p:spPr>
          <a:xfrm flipV="1">
            <a:off x="2111345" y="3726889"/>
            <a:ext cx="872913" cy="12259"/>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8" name="Gerader Verbinder 87"/>
          <p:cNvCxnSpPr/>
          <p:nvPr/>
        </p:nvCxnSpPr>
        <p:spPr>
          <a:xfrm>
            <a:off x="2101960" y="3013477"/>
            <a:ext cx="0" cy="704967"/>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9" name="Gerader Verbinder 88"/>
          <p:cNvCxnSpPr/>
          <p:nvPr/>
        </p:nvCxnSpPr>
        <p:spPr>
          <a:xfrm>
            <a:off x="3004932" y="3724903"/>
            <a:ext cx="1151939" cy="9549"/>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0" name="Gerader Verbinder 89"/>
          <p:cNvCxnSpPr/>
          <p:nvPr/>
        </p:nvCxnSpPr>
        <p:spPr>
          <a:xfrm>
            <a:off x="4156871" y="2990348"/>
            <a:ext cx="6512" cy="749534"/>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1" name="Gerader Verbinder 90"/>
          <p:cNvCxnSpPr/>
          <p:nvPr/>
        </p:nvCxnSpPr>
        <p:spPr>
          <a:xfrm>
            <a:off x="2981983" y="2260305"/>
            <a:ext cx="1187913" cy="2669"/>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2" name="Gerader Verbinder 91"/>
          <p:cNvCxnSpPr/>
          <p:nvPr/>
        </p:nvCxnSpPr>
        <p:spPr>
          <a:xfrm>
            <a:off x="2108821" y="2251143"/>
            <a:ext cx="0" cy="751507"/>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3" name="Gerader Verbinder 92"/>
          <p:cNvCxnSpPr/>
          <p:nvPr/>
        </p:nvCxnSpPr>
        <p:spPr>
          <a:xfrm>
            <a:off x="2096730" y="2241183"/>
            <a:ext cx="860360" cy="5071"/>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036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7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5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8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89"/>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90"/>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76"/>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8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4"/>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67"/>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36"/>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51"/>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46"/>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82"/>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52"/>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45"/>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5"/>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83"/>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nodeType="clickEffect">
                                  <p:stCondLst>
                                    <p:cond delay="0"/>
                                  </p:stCondLst>
                                  <p:childTnLst>
                                    <p:set>
                                      <p:cBhvr>
                                        <p:cTn id="112" dur="1" fill="hold">
                                          <p:stCondLst>
                                            <p:cond delay="0"/>
                                          </p:stCondLst>
                                        </p:cTn>
                                        <p:tgtEl>
                                          <p:spTgt spid="91"/>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66"/>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84"/>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93"/>
                                        </p:tgtEl>
                                        <p:attrNameLst>
                                          <p:attrName>style.visibility</p:attrName>
                                        </p:attrNameLst>
                                      </p:cBhvr>
                                      <p:to>
                                        <p:strVal val="visible"/>
                                      </p:to>
                                    </p:set>
                                  </p:childTnLst>
                                </p:cTn>
                              </p:par>
                              <p:par>
                                <p:cTn id="123" presetID="1" presetClass="entr" presetSubtype="0" fill="hold" nodeType="withEffect">
                                  <p:stCondLst>
                                    <p:cond delay="0"/>
                                  </p:stCondLst>
                                  <p:childTnLst>
                                    <p:set>
                                      <p:cBhvr>
                                        <p:cTn id="124" dur="1" fill="hold">
                                          <p:stCondLst>
                                            <p:cond delay="0"/>
                                          </p:stCondLst>
                                        </p:cTn>
                                        <p:tgtEl>
                                          <p:spTgt spid="92"/>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65"/>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85"/>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34"/>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34" grpId="0" animBg="1"/>
      <p:bldP spid="51" grpId="0"/>
      <p:bldP spid="52" grpId="0"/>
      <p:bldP spid="53" grpId="0"/>
      <p:bldP spid="54" grpId="0"/>
      <p:bldP spid="55" grpId="0"/>
      <p:bldP spid="58" grpId="0"/>
      <p:bldP spid="61" grpId="0"/>
      <p:bldP spid="62" grpId="0"/>
      <p:bldP spid="65" grpId="0"/>
      <p:bldP spid="66" grpId="0"/>
      <p:bldP spid="68" grpId="0"/>
      <p:bldP spid="69" grpId="0"/>
      <p:bldP spid="76" grpId="0"/>
      <p:bldP spid="45" grpId="0"/>
      <p:bldP spid="46" grpId="0"/>
      <p:bldP spid="50" grpId="0"/>
      <p:bldP spid="59" grpId="0"/>
      <p:bldP spid="67" grpId="0"/>
      <p:bldP spid="71" grpId="0"/>
      <p:bldP spid="75" grpId="0"/>
      <p:bldP spid="78" grpId="0"/>
      <p:bldP spid="80" grpId="0"/>
      <p:bldP spid="81" grpId="0"/>
      <p:bldP spid="82" grpId="0"/>
      <p:bldP spid="83" grpId="0"/>
      <p:bldP spid="84" grpId="0"/>
      <p:bldP spid="85" grpId="0"/>
      <p:bldP spid="8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44068" y="74144"/>
            <a:ext cx="7091270" cy="593674"/>
          </a:xfrm>
          <a:prstGeom prst="rect">
            <a:avLst/>
          </a:prstGeom>
          <a:noFill/>
          <a:ln>
            <a:noFill/>
          </a:ln>
        </p:spPr>
        <p:txBody>
          <a:bodyPr vert="horz" wrap="none" lIns="81646" tIns="40823" rIns="81646" bIns="40823" anchorCtr="0" compatLnSpc="0">
            <a:spAutoFit/>
          </a:bodyPr>
          <a:lstStyle/>
          <a:p>
            <a:pPr lvl="0" hangingPunct="0">
              <a:defRPr sz="3600"/>
            </a:pPr>
            <a:r>
              <a:rPr lang="de-DE" sz="3266" b="1" dirty="0" smtClean="0"/>
              <a:t>Geld- und Fiskalpolitik in der Neoklassik</a:t>
            </a:r>
            <a:endParaRPr lang="de-DE" sz="3266" dirty="0">
              <a:latin typeface="Arial" pitchFamily="18"/>
              <a:ea typeface="Droid Sans Fallback" pitchFamily="2"/>
              <a:cs typeface="Lohit Hindi" pitchFamily="2"/>
            </a:endParaRPr>
          </a:p>
        </p:txBody>
      </p:sp>
      <mc:AlternateContent xmlns:mc="http://schemas.openxmlformats.org/markup-compatibility/2006" xmlns:a14="http://schemas.microsoft.com/office/drawing/2010/main">
        <mc:Choice Requires="a14">
          <p:sp>
            <p:nvSpPr>
              <p:cNvPr id="4" name="Textfeld 3"/>
              <p:cNvSpPr txBox="1"/>
              <p:nvPr/>
            </p:nvSpPr>
            <p:spPr>
              <a:xfrm>
                <a:off x="81643" y="673401"/>
                <a:ext cx="11968843" cy="1491483"/>
              </a:xfrm>
              <a:prstGeom prst="rect">
                <a:avLst/>
              </a:prstGeom>
              <a:noFill/>
              <a:ln>
                <a:noFill/>
              </a:ln>
            </p:spPr>
            <p:txBody>
              <a:bodyPr vert="horz" wrap="square" lIns="81646" tIns="40823" rIns="81646" bIns="40823" anchorCtr="0" compatLnSpc="0">
                <a:spAutoFit/>
              </a:bodyPr>
              <a:lstStyle/>
              <a:p>
                <a:r>
                  <a:rPr lang="de-DE" dirty="0" smtClean="0"/>
                  <a:t>In der Neoklassik haben beide Politikmaßnahmen letztlich keinen Effekt auf die realen Größen der Volkswirtschaft, denn das Produktionsniveau </a:t>
                </a:r>
                <a:r>
                  <a:rPr lang="de-DE" dirty="0" err="1" smtClean="0"/>
                  <a:t>y</a:t>
                </a:r>
                <a:r>
                  <a:rPr lang="de-DE" baseline="30000" dirty="0" err="1" smtClean="0"/>
                  <a:t>S</a:t>
                </a:r>
                <a:r>
                  <a:rPr lang="de-DE" dirty="0" smtClean="0"/>
                  <a:t> wird nur durch die Rahmenbedingungen in der Wirtschaft, also die Produktionsfunktion und die Präferenzen der Wirtschaftssubjekte bestimmt.</a:t>
                </a:r>
              </a:p>
              <a:p>
                <a:r>
                  <a:rPr lang="en-US" altLang="en-US" dirty="0" smtClean="0"/>
                  <a:t>Solange </a:t>
                </a:r>
                <a:r>
                  <a:rPr lang="en-US" altLang="en-US" dirty="0" err="1" smtClean="0"/>
                  <a:t>diese</a:t>
                </a:r>
                <a:r>
                  <a:rPr lang="en-US" altLang="en-US" dirty="0" smtClean="0"/>
                  <a:t> </a:t>
                </a:r>
                <a:r>
                  <a:rPr lang="en-US" altLang="en-US" dirty="0" err="1" smtClean="0"/>
                  <a:t>sich</a:t>
                </a:r>
                <a:r>
                  <a:rPr lang="en-US" altLang="en-US" dirty="0" smtClean="0"/>
                  <a:t> </a:t>
                </a:r>
                <a:r>
                  <a:rPr lang="en-US" altLang="en-US" dirty="0" err="1" smtClean="0"/>
                  <a:t>nicht</a:t>
                </a:r>
                <a:r>
                  <a:rPr lang="en-US" altLang="en-US" dirty="0" smtClean="0"/>
                  <a:t> </a:t>
                </a:r>
                <a:r>
                  <a:rPr lang="en-US" altLang="en-US" dirty="0" err="1" smtClean="0"/>
                  <a:t>ändern</a:t>
                </a:r>
                <a:r>
                  <a:rPr lang="en-US" altLang="en-US" dirty="0" smtClean="0"/>
                  <a:t> </a:t>
                </a:r>
                <a:r>
                  <a:rPr lang="en-US" altLang="en-US" dirty="0" err="1" smtClean="0"/>
                  <a:t>bleibt</a:t>
                </a:r>
                <a:r>
                  <a:rPr lang="en-US" altLang="en-US" dirty="0" smtClean="0"/>
                  <a:t> </a:t>
                </a:r>
                <a:r>
                  <a:rPr lang="en-US" altLang="en-US" dirty="0" err="1" smtClean="0"/>
                  <a:t>damit</a:t>
                </a:r>
                <a:r>
                  <a:rPr lang="en-US" altLang="en-US" dirty="0" smtClean="0"/>
                  <a:t> das </a:t>
                </a:r>
                <a:r>
                  <a:rPr lang="en-US" altLang="en-US" dirty="0" err="1" smtClean="0"/>
                  <a:t>gleichgewichtige</a:t>
                </a:r>
                <a:r>
                  <a:rPr lang="en-US" altLang="en-US" dirty="0" smtClean="0"/>
                  <a:t> </a:t>
                </a:r>
                <a:r>
                  <a:rPr lang="en-US" altLang="en-US" dirty="0" err="1" smtClean="0"/>
                  <a:t>Produktionsniveau</a:t>
                </a:r>
                <a:r>
                  <a:rPr lang="en-US" altLang="en-US" dirty="0" smtClean="0"/>
                  <a:t> y* und der </a:t>
                </a:r>
                <a:r>
                  <a:rPr lang="en-US" altLang="en-US" dirty="0" err="1" smtClean="0"/>
                  <a:t>gleichgewichtige</a:t>
                </a:r>
                <a:r>
                  <a:rPr lang="en-US" altLang="en-US" dirty="0" smtClean="0"/>
                  <a:t> </a:t>
                </a:r>
                <a:r>
                  <a:rPr lang="en-US" altLang="en-US" dirty="0" err="1" smtClean="0"/>
                  <a:t>Reallohn</a:t>
                </a:r>
                <a:r>
                  <a:rPr lang="en-US" altLang="en-US" dirty="0" smtClean="0"/>
                  <a:t> </a:t>
                </a:r>
                <a14:m>
                  <m:oMath xmlns:m="http://schemas.openxmlformats.org/officeDocument/2006/math">
                    <m:r>
                      <m:rPr>
                        <m:sty m:val="p"/>
                      </m:rPr>
                      <a:rPr lang="el-GR" i="1">
                        <a:latin typeface="Cambria Math" panose="02040503050406030204" pitchFamily="18" charset="0"/>
                      </a:rPr>
                      <m:t>ω</m:t>
                    </m:r>
                  </m:oMath>
                </a14:m>
                <a:r>
                  <a:rPr lang="en-US" altLang="en-US" dirty="0" smtClean="0"/>
                  <a:t>* </a:t>
                </a:r>
                <a:r>
                  <a:rPr lang="en-US" altLang="en-US" dirty="0" err="1" smtClean="0"/>
                  <a:t>unverändert</a:t>
                </a:r>
                <a:r>
                  <a:rPr lang="en-US" altLang="en-US" dirty="0" smtClean="0"/>
                  <a:t>.</a:t>
                </a:r>
                <a:endParaRPr lang="de-DE" altLang="en-US" dirty="0"/>
              </a:p>
            </p:txBody>
          </p:sp>
        </mc:Choice>
        <mc:Fallback xmlns="">
          <p:sp>
            <p:nvSpPr>
              <p:cNvPr id="4" name="Textfeld 3"/>
              <p:cNvSpPr txBox="1">
                <a:spLocks noRot="1" noChangeAspect="1" noMove="1" noResize="1" noEditPoints="1" noAdjustHandles="1" noChangeArrowheads="1" noChangeShapeType="1" noTextEdit="1"/>
              </p:cNvSpPr>
              <p:nvPr/>
            </p:nvSpPr>
            <p:spPr>
              <a:xfrm>
                <a:off x="81643" y="673401"/>
                <a:ext cx="11968843" cy="1491483"/>
              </a:xfrm>
              <a:prstGeom prst="rect">
                <a:avLst/>
              </a:prstGeom>
              <a:blipFill>
                <a:blip r:embed="rId3"/>
                <a:stretch>
                  <a:fillRect l="-509" t="-2041" b="-6122"/>
                </a:stretch>
              </a:blipFill>
              <a:ln>
                <a:no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 name="Textfeld 5"/>
              <p:cNvSpPr txBox="1"/>
              <p:nvPr/>
            </p:nvSpPr>
            <p:spPr>
              <a:xfrm>
                <a:off x="0" y="2135695"/>
                <a:ext cx="12192000" cy="927868"/>
              </a:xfrm>
              <a:prstGeom prst="rect">
                <a:avLst/>
              </a:prstGeom>
              <a:noFill/>
              <a:ln>
                <a:noFill/>
              </a:ln>
            </p:spPr>
            <p:txBody>
              <a:bodyPr vert="horz" wrap="square" lIns="81646" tIns="40823" rIns="81646" bIns="40823" anchorCtr="0" compatLnSpc="0">
                <a:spAutoFit/>
              </a:bodyPr>
              <a:lstStyle/>
              <a:p>
                <a:r>
                  <a:rPr lang="de-DE" b="1" dirty="0" smtClean="0"/>
                  <a:t>Geldpolitik: </a:t>
                </a:r>
                <a:r>
                  <a:rPr lang="de-DE" dirty="0" smtClean="0"/>
                  <a:t>Die erhöhte Geldmenge verschiebt nur die Kurve der Quantitätsgleichung nach außen und erhöht damit 1:1 das 	     	    Preisniveau in der Wirtschaft, so dass die aus der höheren Geldmenge resultierenden gestiegenen Nominallöhne 	         	  zu 100% durch das gestiegene Preisniveau absorbiert werden und Reallohn </a:t>
                </a:r>
                <a14:m>
                  <m:oMath xmlns:m="http://schemas.openxmlformats.org/officeDocument/2006/math">
                    <m:r>
                      <m:rPr>
                        <m:sty m:val="p"/>
                      </m:rPr>
                      <a:rPr lang="el-GR" i="1">
                        <a:latin typeface="Cambria Math" panose="02040503050406030204" pitchFamily="18" charset="0"/>
                      </a:rPr>
                      <m:t>ω</m:t>
                    </m:r>
                  </m:oMath>
                </a14:m>
                <a:r>
                  <a:rPr lang="en-US" altLang="en-US" dirty="0"/>
                  <a:t>* </a:t>
                </a:r>
                <a:r>
                  <a:rPr lang="en-US" altLang="en-US" dirty="0" smtClean="0"/>
                  <a:t>und </a:t>
                </a:r>
                <a:r>
                  <a:rPr lang="en-US" altLang="en-US" dirty="0" err="1" smtClean="0"/>
                  <a:t>Produktion</a:t>
                </a:r>
                <a:r>
                  <a:rPr lang="en-US" altLang="en-US" dirty="0" smtClean="0"/>
                  <a:t> y* </a:t>
                </a:r>
                <a:r>
                  <a:rPr lang="de-DE" dirty="0" smtClean="0"/>
                  <a:t>unverändert bleiben</a:t>
                </a:r>
              </a:p>
            </p:txBody>
          </p:sp>
        </mc:Choice>
        <mc:Fallback xmlns="">
          <p:sp>
            <p:nvSpPr>
              <p:cNvPr id="6" name="Textfeld 5"/>
              <p:cNvSpPr txBox="1">
                <a:spLocks noRot="1" noChangeAspect="1" noMove="1" noResize="1" noEditPoints="1" noAdjustHandles="1" noChangeArrowheads="1" noChangeShapeType="1" noTextEdit="1"/>
              </p:cNvSpPr>
              <p:nvPr/>
            </p:nvSpPr>
            <p:spPr>
              <a:xfrm>
                <a:off x="0" y="2135695"/>
                <a:ext cx="12192000" cy="927868"/>
              </a:xfrm>
              <a:prstGeom prst="rect">
                <a:avLst/>
              </a:prstGeom>
              <a:blipFill>
                <a:blip r:embed="rId4"/>
                <a:stretch>
                  <a:fillRect l="-500" t="-3268" r="-400" b="-9804"/>
                </a:stretch>
              </a:blipFill>
              <a:ln>
                <a:noFill/>
              </a:ln>
            </p:spPr>
            <p:txBody>
              <a:bodyPr/>
              <a:lstStyle/>
              <a:p>
                <a:r>
                  <a:rPr lang="de-DE">
                    <a:noFill/>
                  </a:rPr>
                  <a:t> </a:t>
                </a:r>
              </a:p>
            </p:txBody>
          </p:sp>
        </mc:Fallback>
      </mc:AlternateContent>
      <p:sp>
        <p:nvSpPr>
          <p:cNvPr id="7" name="Textfeld 6"/>
          <p:cNvSpPr txBox="1"/>
          <p:nvPr/>
        </p:nvSpPr>
        <p:spPr>
          <a:xfrm>
            <a:off x="103413" y="3251480"/>
            <a:ext cx="11968843" cy="1491483"/>
          </a:xfrm>
          <a:prstGeom prst="rect">
            <a:avLst/>
          </a:prstGeom>
          <a:noFill/>
          <a:ln>
            <a:noFill/>
          </a:ln>
        </p:spPr>
        <p:txBody>
          <a:bodyPr vert="horz" wrap="square" lIns="81646" tIns="40823" rIns="81646" bIns="40823" anchorCtr="0" compatLnSpc="0">
            <a:spAutoFit/>
          </a:bodyPr>
          <a:lstStyle/>
          <a:p>
            <a:r>
              <a:rPr lang="de-DE" b="1" dirty="0" smtClean="0"/>
              <a:t>Fiskalpolitik: </a:t>
            </a:r>
            <a:r>
              <a:rPr lang="de-DE" dirty="0" smtClean="0"/>
              <a:t>Die künstlich von staatlicher Seite erzeugte zusätzliche </a:t>
            </a:r>
            <a:r>
              <a:rPr lang="de-DE" dirty="0"/>
              <a:t>N</a:t>
            </a:r>
            <a:r>
              <a:rPr lang="de-DE" dirty="0" smtClean="0"/>
              <a:t>achfrage wird zwar auf dem Gütermarkt wirksam. Die 	      Unternehmen können prinzipiell durch Preis und/oder Mengenanpassungen auf die gestiegene Nachfrage 	      reagieren. Diesmal gehen wir aber im Gegensatz zu Keynes davon aus, dass die vollkommene Preisflexibilität dafür 	      genutzt wird, dass die zusätzliche Nachfrage wiederum zu 100% durch Preiserhöhungen absorbiert wird, so dass 	      sich ebenfalls nichts an der Produktion und dem Reallohn ändert</a:t>
            </a:r>
          </a:p>
        </p:txBody>
      </p:sp>
      <p:sp>
        <p:nvSpPr>
          <p:cNvPr id="8" name="Textfeld 7"/>
          <p:cNvSpPr txBox="1"/>
          <p:nvPr/>
        </p:nvSpPr>
        <p:spPr>
          <a:xfrm>
            <a:off x="-14053" y="4738470"/>
            <a:ext cx="12192000" cy="2117616"/>
          </a:xfrm>
          <a:prstGeom prst="rect">
            <a:avLst/>
          </a:prstGeom>
          <a:noFill/>
          <a:ln>
            <a:noFill/>
          </a:ln>
        </p:spPr>
        <p:txBody>
          <a:bodyPr vert="horz" wrap="square" lIns="81646" tIns="40823" rIns="81646" bIns="40823" anchorCtr="0" compatLnSpc="0">
            <a:spAutoFit/>
          </a:bodyPr>
          <a:lstStyle/>
          <a:p>
            <a:r>
              <a:rPr lang="de-DE" sz="1300" b="1" dirty="0" smtClean="0"/>
              <a:t>Beispiel:</a:t>
            </a:r>
            <a:r>
              <a:rPr lang="de-DE" sz="1300" dirty="0" smtClean="0"/>
              <a:t> In der Corona-Krise wurde Familien pro Kind einmalig 300 Euro zusätzlich vom </a:t>
            </a:r>
            <a:r>
              <a:rPr lang="de-DE" sz="1300" dirty="0"/>
              <a:t>S</a:t>
            </a:r>
            <a:r>
              <a:rPr lang="de-DE" sz="1300" dirty="0" smtClean="0"/>
              <a:t>taat bezahlt. Über den Sinn und Unsinn dieser Maßnahme ist viel diskutiert worden. Was sagt die Neoklassik dazu? </a:t>
            </a:r>
            <a:r>
              <a:rPr lang="de-DE" sz="1300" dirty="0"/>
              <a:t>I</a:t>
            </a:r>
            <a:r>
              <a:rPr lang="de-DE" sz="1300" dirty="0" smtClean="0"/>
              <a:t>n Reinform würde man davon ausgehen, dass die Unternehmen darauf nicht mit Neueinstellungen reagieren, um die gestiegene Nachfrage (bei rund 20 Mio. Kindern in Deutschland sind das immerhin etwa 6 Mrd. Euro!) befriedigen zu können, sondern dass das zusätzliche Geld einfach nur durch Preiserhöhungen abgeschöpft wird (ähnlich wird neoklassisch bzgl. der Mehrwertsteuersenkung im Zuge der Corona-Krise argumentiert)! Mittlerweile zeigen erste Analysen, dass die Senkung tatsächlich </a:t>
            </a:r>
            <a:r>
              <a:rPr lang="de-DE" sz="1300" dirty="0" err="1"/>
              <a:t>k</a:t>
            </a:r>
            <a:r>
              <a:rPr lang="de-DE" sz="1300" dirty="0" err="1" smtClean="0"/>
              <a:t>eynesianisch</a:t>
            </a:r>
            <a:r>
              <a:rPr lang="de-DE" sz="1300" dirty="0" smtClean="0"/>
              <a:t> gewirkt hat. Erkennbar war dies für uns an der Senkung der „Grenzpreise (</a:t>
            </a:r>
            <a:r>
              <a:rPr lang="de-DE" sz="1300" dirty="0"/>
              <a:t>x</a:t>
            </a:r>
            <a:r>
              <a:rPr lang="de-DE" sz="1300" dirty="0" smtClean="0"/>
              <a:t>,99 Euro)“ auf x,96 oder 0,97. Nach Auslaufen der Maßnahme zum Ende 2020 sind die Preise aber nicht nur im gleichen Maße wieder erhöht worden, sondern insb. Im Lebensmittelbereich sehen wir Preissteigerungen darüber hinaus, was zu einem Basiseffekt in der Inflation führt. Zudem ist im Zuge der Corona-Krise ist die Sparquote nach oben gegangen (von 11% auf 16%), was gegen eine volle Nachfragewirkung durch die Stützungsmaßnahmen von Sonderzahlungen und Mehrwertsteuersenkung spricht. Die Hoffnung ist jetzt, dass die erhöhte Ersparnis </a:t>
            </a:r>
            <a:r>
              <a:rPr lang="de-DE" sz="1300" dirty="0"/>
              <a:t>z</a:t>
            </a:r>
            <a:r>
              <a:rPr lang="de-DE" sz="1300" dirty="0" smtClean="0"/>
              <a:t>eitverzögert in diesem Jahr im Zuge der Lockerungen nachfragewirksam wird, erste Zahlen belegen dies, der neuerliche zu erwartende </a:t>
            </a:r>
            <a:r>
              <a:rPr lang="de-DE" sz="1300" dirty="0" err="1" smtClean="0"/>
              <a:t>Lockdown</a:t>
            </a:r>
            <a:r>
              <a:rPr lang="de-DE" sz="1300" dirty="0" smtClean="0"/>
              <a:t> wird diese Tendenz aber aller Voraussicht nach wieder bremsen. Ob wir tatsächlich ab 2022 sprudelnde Steuereinnahmen sehen, oder wir nicht nur der nächsten Generation (also Ihnen!!) einfach nur höheren Schulden hinterlassen bleibt abzuwarten</a:t>
            </a:r>
          </a:p>
        </p:txBody>
      </p:sp>
    </p:spTree>
    <p:extLst>
      <p:ext uri="{BB962C8B-B14F-4D97-AF65-F5344CB8AC3E}">
        <p14:creationId xmlns:p14="http://schemas.microsoft.com/office/powerpoint/2010/main" val="14760405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2652823" y="82173"/>
            <a:ext cx="7375415"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Vereinigung von Neoklassik und Keynesianismus </a:t>
            </a:r>
          </a:p>
        </p:txBody>
      </p:sp>
      <p:sp>
        <p:nvSpPr>
          <p:cNvPr id="6" name="Textfeld 5"/>
          <p:cNvSpPr txBox="1"/>
          <p:nvPr/>
        </p:nvSpPr>
        <p:spPr>
          <a:xfrm>
            <a:off x="130392" y="491894"/>
            <a:ext cx="11968843" cy="6328962"/>
          </a:xfrm>
          <a:prstGeom prst="rect">
            <a:avLst/>
          </a:prstGeom>
          <a:noFill/>
          <a:ln>
            <a:noFill/>
          </a:ln>
        </p:spPr>
        <p:txBody>
          <a:bodyPr vert="horz" wrap="square" lIns="81646" tIns="40823" rIns="81646" bIns="40823" anchorCtr="0" compatLnSpc="0">
            <a:spAutoFit/>
          </a:bodyPr>
          <a:lstStyle/>
          <a:p>
            <a:r>
              <a:rPr lang="de-DE" sz="1900" dirty="0">
                <a:solidFill>
                  <a:srgbClr val="000000"/>
                </a:solidFill>
              </a:rPr>
              <a:t>Kurzfristig lässt sich mit einem externen Impuls über die Nachfrage (</a:t>
            </a:r>
            <a:r>
              <a:rPr lang="de-DE" sz="1900" dirty="0" err="1">
                <a:solidFill>
                  <a:srgbClr val="000000"/>
                </a:solidFill>
              </a:rPr>
              <a:t>Fisklapolitik</a:t>
            </a:r>
            <a:r>
              <a:rPr lang="de-DE" sz="1900" dirty="0">
                <a:solidFill>
                  <a:srgbClr val="000000"/>
                </a:solidFill>
              </a:rPr>
              <a:t>) </a:t>
            </a:r>
            <a:r>
              <a:rPr lang="de-DE" sz="1900" dirty="0" smtClean="0">
                <a:solidFill>
                  <a:srgbClr val="000000"/>
                </a:solidFill>
              </a:rPr>
              <a:t>die Produktion </a:t>
            </a:r>
            <a:r>
              <a:rPr lang="de-DE" sz="1900" dirty="0">
                <a:solidFill>
                  <a:srgbClr val="000000"/>
                </a:solidFill>
              </a:rPr>
              <a:t>erhöhen, da die Preise nicht sofort reagieren. </a:t>
            </a:r>
            <a:r>
              <a:rPr lang="de-DE" sz="1900" dirty="0" smtClean="0">
                <a:solidFill>
                  <a:srgbClr val="000000"/>
                </a:solidFill>
              </a:rPr>
              <a:t>Langfristig werden </a:t>
            </a:r>
            <a:r>
              <a:rPr lang="de-DE" sz="1900" dirty="0">
                <a:solidFill>
                  <a:srgbClr val="000000"/>
                </a:solidFill>
              </a:rPr>
              <a:t>sich aber bei rein künstlicher Nachfrageerhöhung </a:t>
            </a:r>
            <a:r>
              <a:rPr lang="de-DE" sz="1900" dirty="0" smtClean="0">
                <a:solidFill>
                  <a:srgbClr val="000000"/>
                </a:solidFill>
              </a:rPr>
              <a:t>die Preise nach oben </a:t>
            </a:r>
            <a:r>
              <a:rPr lang="de-DE" sz="1900" dirty="0">
                <a:solidFill>
                  <a:srgbClr val="000000"/>
                </a:solidFill>
              </a:rPr>
              <a:t>anpassen und der Effekt der Produktionsausweitung </a:t>
            </a:r>
            <a:r>
              <a:rPr lang="de-DE" sz="1900" dirty="0" smtClean="0">
                <a:solidFill>
                  <a:srgbClr val="000000"/>
                </a:solidFill>
              </a:rPr>
              <a:t>verschwindet wieder.</a:t>
            </a:r>
          </a:p>
          <a:p>
            <a:endParaRPr lang="de-DE" sz="1900" dirty="0">
              <a:solidFill>
                <a:srgbClr val="000000"/>
              </a:solidFill>
            </a:endParaRPr>
          </a:p>
          <a:p>
            <a:r>
              <a:rPr lang="de-DE" sz="1900" dirty="0" smtClean="0">
                <a:solidFill>
                  <a:srgbClr val="000000"/>
                </a:solidFill>
              </a:rPr>
              <a:t>Ähnliches gilt über den Kanal der induzierten Zinssenkung über eine externe Ausweitung der Geldmenge. Bei festen Preisen führt auch dies über die folgende Investitionssteigerung zu einer Produktionsausweitung. Bei vollkommen flexiblen Preisen kann aber langfristig die erhöhte Nachfrage wieder durch reine Preissteigerungen absorbiert werden.</a:t>
            </a:r>
          </a:p>
          <a:p>
            <a:endParaRPr lang="de-DE" sz="1900" dirty="0">
              <a:solidFill>
                <a:srgbClr val="000000"/>
              </a:solidFill>
            </a:endParaRPr>
          </a:p>
          <a:p>
            <a:r>
              <a:rPr lang="de-DE" sz="1900" dirty="0" smtClean="0">
                <a:solidFill>
                  <a:srgbClr val="000000"/>
                </a:solidFill>
              </a:rPr>
              <a:t>Grundsätzlich lässt sich damit folgender zeitlicher Rahmen für die Anwendbarkeit von Keynes und Neoklassik ableiten:  </a:t>
            </a:r>
            <a:endParaRPr lang="de-DE" sz="1900" dirty="0">
              <a:solidFill>
                <a:srgbClr val="000000"/>
              </a:solidFill>
            </a:endParaRPr>
          </a:p>
          <a:p>
            <a:endParaRPr lang="de-DE" sz="1900" dirty="0">
              <a:solidFill>
                <a:srgbClr val="000000"/>
              </a:solidFill>
            </a:endParaRPr>
          </a:p>
          <a:p>
            <a:r>
              <a:rPr lang="de-DE" sz="1900" dirty="0">
                <a:solidFill>
                  <a:srgbClr val="000000"/>
                </a:solidFill>
              </a:rPr>
              <a:t>→ Keynes: Kurze Frist</a:t>
            </a:r>
          </a:p>
          <a:p>
            <a:endParaRPr lang="de-DE" sz="1900" dirty="0">
              <a:solidFill>
                <a:srgbClr val="000000"/>
              </a:solidFill>
            </a:endParaRPr>
          </a:p>
          <a:p>
            <a:r>
              <a:rPr lang="de-DE" sz="1900" dirty="0">
                <a:solidFill>
                  <a:srgbClr val="000000"/>
                </a:solidFill>
              </a:rPr>
              <a:t>→ Neoklassik: Lange </a:t>
            </a:r>
            <a:r>
              <a:rPr lang="de-DE" sz="1900" dirty="0" smtClean="0">
                <a:solidFill>
                  <a:srgbClr val="000000"/>
                </a:solidFill>
              </a:rPr>
              <a:t>Frist</a:t>
            </a:r>
          </a:p>
          <a:p>
            <a:endParaRPr lang="de-DE" sz="1900" dirty="0">
              <a:solidFill>
                <a:srgbClr val="000000"/>
              </a:solidFill>
            </a:endParaRPr>
          </a:p>
          <a:p>
            <a:r>
              <a:rPr lang="de-DE" sz="1900" dirty="0" smtClean="0">
                <a:solidFill>
                  <a:srgbClr val="000000"/>
                </a:solidFill>
              </a:rPr>
              <a:t>Wichtig ist dabei zu erkennen, dass beide Theorien in sich schlüssig sind und absolut ihre Daseinsberechtigung haben. Das Problem ist aber wie immer in den Sozialwissenschaften zu erkennen, wann es sinnvoll ist die Theorien anzuwenden, denn leider sind in unserem Fach die Rahmenbedingungen bei weitem nicht so stabil, wie in den Naturwissenschaften! Skeptisch sollte man immer sein, wenn Leute erzählen, sie </a:t>
            </a:r>
            <a:r>
              <a:rPr lang="de-DE" sz="1900" dirty="0" err="1" smtClean="0">
                <a:solidFill>
                  <a:srgbClr val="000000"/>
                </a:solidFill>
              </a:rPr>
              <a:t>wüßten</a:t>
            </a:r>
            <a:r>
              <a:rPr lang="de-DE" sz="1900" dirty="0" smtClean="0">
                <a:solidFill>
                  <a:srgbClr val="000000"/>
                </a:solidFill>
              </a:rPr>
              <a:t> ganz genau, wie die „Wirtschaft“ funktioniert und das Folgen zwangsläufig sind! Betrachten wir allerdings die aktuellen Entwicklungen bei der Inflationsrate, so lässt sich das sehr gut mit dem Übergang von der Gültigkeit der </a:t>
            </a:r>
            <a:r>
              <a:rPr lang="de-DE" sz="1900" dirty="0" err="1" smtClean="0">
                <a:solidFill>
                  <a:srgbClr val="000000"/>
                </a:solidFill>
              </a:rPr>
              <a:t>keynesianischen</a:t>
            </a:r>
            <a:r>
              <a:rPr lang="de-DE" sz="1900" dirty="0" smtClean="0">
                <a:solidFill>
                  <a:srgbClr val="000000"/>
                </a:solidFill>
              </a:rPr>
              <a:t> Theorie zur </a:t>
            </a:r>
            <a:r>
              <a:rPr lang="de-DE" sz="1900" dirty="0" err="1" smtClean="0">
                <a:solidFill>
                  <a:srgbClr val="000000"/>
                </a:solidFill>
              </a:rPr>
              <a:t>neoklassichen</a:t>
            </a:r>
            <a:r>
              <a:rPr lang="de-DE" sz="1900" dirty="0" smtClean="0">
                <a:solidFill>
                  <a:srgbClr val="000000"/>
                </a:solidFill>
              </a:rPr>
              <a:t> Theorie erklären1</a:t>
            </a:r>
            <a:endParaRPr lang="de-DE" sz="1900" dirty="0">
              <a:solidFill>
                <a:srgbClr val="000000"/>
              </a:solidFill>
            </a:endParaRPr>
          </a:p>
        </p:txBody>
      </p:sp>
    </p:spTree>
    <p:extLst>
      <p:ext uri="{BB962C8B-B14F-4D97-AF65-F5344CB8AC3E}">
        <p14:creationId xmlns:p14="http://schemas.microsoft.com/office/powerpoint/2010/main" val="247011592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0"/>
            <a:ext cx="4810967"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a:t>Die </a:t>
            </a:r>
            <a:r>
              <a:rPr lang="de-DE" sz="2400" b="1" dirty="0" smtClean="0"/>
              <a:t>aggregierte Produktionsfunktion</a:t>
            </a:r>
            <a:endParaRPr lang="de-DE" sz="2400" dirty="0">
              <a:latin typeface="Arial" pitchFamily="18"/>
              <a:ea typeface="Droid Sans Fallback" pitchFamily="2"/>
              <a:cs typeface="Lohit Hindi" pitchFamily="2"/>
            </a:endParaRPr>
          </a:p>
        </p:txBody>
      </p:sp>
      <p:pic>
        <p:nvPicPr>
          <p:cNvPr id="6" name="Grafik 5"/>
          <p:cNvPicPr>
            <a:picLocks noChangeAspect="1"/>
          </p:cNvPicPr>
          <p:nvPr/>
        </p:nvPicPr>
        <p:blipFill>
          <a:blip r:embed="rId3"/>
          <a:stretch>
            <a:fillRect/>
          </a:stretch>
        </p:blipFill>
        <p:spPr>
          <a:xfrm>
            <a:off x="244929" y="450884"/>
            <a:ext cx="8830165" cy="5663651"/>
          </a:xfrm>
          <a:prstGeom prst="rect">
            <a:avLst/>
          </a:prstGeom>
        </p:spPr>
      </p:pic>
      <p:sp>
        <p:nvSpPr>
          <p:cNvPr id="7" name="Textfeld 6"/>
          <p:cNvSpPr txBox="1"/>
          <p:nvPr/>
        </p:nvSpPr>
        <p:spPr>
          <a:xfrm>
            <a:off x="5083729" y="1227790"/>
            <a:ext cx="2592198" cy="301606"/>
          </a:xfrm>
          <a:prstGeom prst="rect">
            <a:avLst/>
          </a:prstGeom>
          <a:noFill/>
          <a:ln>
            <a:noFill/>
          </a:ln>
        </p:spPr>
        <p:txBody>
          <a:bodyPr vert="horz" wrap="square" lIns="81646" tIns="40823" rIns="81646" bIns="40823" anchorCtr="0" compatLnSpc="0">
            <a:spAutoFit/>
          </a:bodyPr>
          <a:lstStyle/>
          <a:p>
            <a:pPr>
              <a:defRPr/>
            </a:pPr>
            <a:r>
              <a:rPr lang="en-US" altLang="en-US" sz="1400" dirty="0" smtClean="0"/>
              <a:t>Je </a:t>
            </a:r>
            <a:r>
              <a:rPr lang="en-US" altLang="en-US" sz="1400" dirty="0" err="1" smtClean="0"/>
              <a:t>mehr</a:t>
            </a:r>
            <a:r>
              <a:rPr lang="en-US" altLang="en-US" sz="1400" dirty="0" smtClean="0"/>
              <a:t> Input </a:t>
            </a:r>
            <a:r>
              <a:rPr lang="en-US" altLang="en-US" sz="1400" dirty="0" err="1" smtClean="0"/>
              <a:t>desto</a:t>
            </a:r>
            <a:r>
              <a:rPr lang="en-US" altLang="en-US" sz="1400" dirty="0" smtClean="0"/>
              <a:t> </a:t>
            </a:r>
            <a:r>
              <a:rPr lang="en-US" altLang="en-US" sz="1400" dirty="0" err="1" smtClean="0"/>
              <a:t>mehr</a:t>
            </a:r>
            <a:r>
              <a:rPr lang="en-US" altLang="en-US" sz="1400" dirty="0" smtClean="0"/>
              <a:t> Output</a:t>
            </a:r>
            <a:endParaRPr lang="en-US" altLang="en-US" sz="1400" dirty="0"/>
          </a:p>
        </p:txBody>
      </p:sp>
      <p:cxnSp>
        <p:nvCxnSpPr>
          <p:cNvPr id="9" name="Gerade Verbindung mit Pfeil 8"/>
          <p:cNvCxnSpPr/>
          <p:nvPr/>
        </p:nvCxnSpPr>
        <p:spPr>
          <a:xfrm flipH="1">
            <a:off x="4660012" y="1594752"/>
            <a:ext cx="2269294" cy="58638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Gerade Verbindung mit Pfeil 11"/>
          <p:cNvCxnSpPr/>
          <p:nvPr/>
        </p:nvCxnSpPr>
        <p:spPr>
          <a:xfrm flipH="1">
            <a:off x="3179428" y="1529396"/>
            <a:ext cx="3749878" cy="76966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 name="Textfeld 16"/>
          <p:cNvSpPr txBox="1"/>
          <p:nvPr/>
        </p:nvSpPr>
        <p:spPr>
          <a:xfrm>
            <a:off x="8890609" y="492079"/>
            <a:ext cx="2592198" cy="959094"/>
          </a:xfrm>
          <a:prstGeom prst="rect">
            <a:avLst/>
          </a:prstGeom>
          <a:noFill/>
          <a:ln>
            <a:noFill/>
          </a:ln>
        </p:spPr>
        <p:txBody>
          <a:bodyPr vert="horz" wrap="square" lIns="81646" tIns="40823" rIns="81646" bIns="40823" anchorCtr="0" compatLnSpc="0">
            <a:spAutoFit/>
          </a:bodyPr>
          <a:lstStyle/>
          <a:p>
            <a:pPr>
              <a:defRPr/>
            </a:pPr>
            <a:r>
              <a:rPr lang="en-US" altLang="en-US" sz="1400" dirty="0" smtClean="0"/>
              <a:t>Je </a:t>
            </a:r>
            <a:r>
              <a:rPr lang="en-US" altLang="en-US" sz="1400" dirty="0" err="1" smtClean="0"/>
              <a:t>höher</a:t>
            </a:r>
            <a:r>
              <a:rPr lang="en-US" altLang="en-US" sz="1400" dirty="0" smtClean="0"/>
              <a:t> das </a:t>
            </a:r>
            <a:r>
              <a:rPr lang="en-US" altLang="en-US" sz="1400" dirty="0" err="1" smtClean="0"/>
              <a:t>Outputniveau</a:t>
            </a:r>
            <a:r>
              <a:rPr lang="en-US" altLang="en-US" sz="1400" dirty="0" smtClean="0"/>
              <a:t>, </a:t>
            </a:r>
            <a:r>
              <a:rPr lang="en-US" altLang="en-US" sz="1400" dirty="0" err="1" smtClean="0"/>
              <a:t>desto</a:t>
            </a:r>
            <a:r>
              <a:rPr lang="en-US" altLang="en-US" sz="1400" dirty="0" smtClean="0"/>
              <a:t> </a:t>
            </a:r>
            <a:r>
              <a:rPr lang="en-US" altLang="en-US" sz="1400" dirty="0" err="1" smtClean="0"/>
              <a:t>niedriger</a:t>
            </a:r>
            <a:r>
              <a:rPr lang="en-US" altLang="en-US" sz="1400" dirty="0" smtClean="0"/>
              <a:t> </a:t>
            </a:r>
            <a:r>
              <a:rPr lang="en-US" altLang="en-US" sz="1400" dirty="0" err="1" smtClean="0"/>
              <a:t>ist</a:t>
            </a:r>
            <a:r>
              <a:rPr lang="en-US" altLang="en-US" sz="1400" dirty="0" smtClean="0"/>
              <a:t> der </a:t>
            </a:r>
            <a:r>
              <a:rPr lang="en-US" altLang="en-US" sz="1400" dirty="0" err="1" smtClean="0"/>
              <a:t>zusätzliche</a:t>
            </a:r>
            <a:r>
              <a:rPr lang="en-US" altLang="en-US" sz="1400" dirty="0" smtClean="0"/>
              <a:t> Output </a:t>
            </a:r>
            <a:r>
              <a:rPr lang="en-US" altLang="en-US" sz="1400" dirty="0" err="1" smtClean="0"/>
              <a:t>durch</a:t>
            </a:r>
            <a:r>
              <a:rPr lang="en-US" altLang="en-US" sz="1400" dirty="0" smtClean="0"/>
              <a:t> die </a:t>
            </a:r>
            <a:r>
              <a:rPr lang="en-US" altLang="en-US" sz="1400" dirty="0" err="1" smtClean="0"/>
              <a:t>nächste</a:t>
            </a:r>
            <a:r>
              <a:rPr lang="en-US" altLang="en-US" sz="1400" dirty="0" smtClean="0"/>
              <a:t> </a:t>
            </a:r>
            <a:r>
              <a:rPr lang="en-US" altLang="en-US" sz="1400" dirty="0"/>
              <a:t>Einheit Input (</a:t>
            </a:r>
            <a:r>
              <a:rPr lang="en-US" altLang="en-US" sz="1400" dirty="0" err="1"/>
              <a:t>Arbeit</a:t>
            </a:r>
            <a:r>
              <a:rPr lang="en-US" altLang="en-US" sz="1400" dirty="0"/>
              <a:t>, </a:t>
            </a:r>
            <a:r>
              <a:rPr lang="en-US" altLang="en-US" sz="1400" dirty="0" err="1"/>
              <a:t>Kapital</a:t>
            </a:r>
            <a:r>
              <a:rPr lang="en-US" altLang="en-US" sz="1400" dirty="0"/>
              <a:t>)</a:t>
            </a:r>
          </a:p>
        </p:txBody>
      </p:sp>
      <p:cxnSp>
        <p:nvCxnSpPr>
          <p:cNvPr id="18" name="Gerade Verbindung mit Pfeil 17"/>
          <p:cNvCxnSpPr/>
          <p:nvPr/>
        </p:nvCxnSpPr>
        <p:spPr>
          <a:xfrm flipH="1">
            <a:off x="7355278" y="1492368"/>
            <a:ext cx="2269294" cy="59775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Gerade Verbindung mit Pfeil 18"/>
          <p:cNvCxnSpPr/>
          <p:nvPr/>
        </p:nvCxnSpPr>
        <p:spPr>
          <a:xfrm flipH="1">
            <a:off x="5874694" y="1438384"/>
            <a:ext cx="3749878" cy="76966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 name="Textfeld 21"/>
          <p:cNvSpPr txBox="1"/>
          <p:nvPr/>
        </p:nvSpPr>
        <p:spPr>
          <a:xfrm>
            <a:off x="7675927" y="2547442"/>
            <a:ext cx="4516072" cy="520768"/>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Eine</a:t>
            </a:r>
            <a:r>
              <a:rPr lang="en-US" altLang="en-US" sz="1400" dirty="0" smtClean="0"/>
              <a:t> </a:t>
            </a:r>
            <a:r>
              <a:rPr lang="en-US" altLang="en-US" sz="1400" dirty="0" err="1" smtClean="0"/>
              <a:t>Verdopplung</a:t>
            </a:r>
            <a:r>
              <a:rPr lang="en-US" altLang="en-US" sz="1400" dirty="0" smtClean="0"/>
              <a:t> des Inputs </a:t>
            </a:r>
            <a:r>
              <a:rPr lang="en-US" altLang="en-US" sz="1400" dirty="0" err="1" smtClean="0"/>
              <a:t>führt</a:t>
            </a:r>
            <a:r>
              <a:rPr lang="en-US" altLang="en-US" sz="1400" dirty="0" smtClean="0"/>
              <a:t> </a:t>
            </a:r>
            <a:r>
              <a:rPr lang="en-US" altLang="en-US" sz="1400" dirty="0" err="1" smtClean="0"/>
              <a:t>zu</a:t>
            </a:r>
            <a:r>
              <a:rPr lang="en-US" altLang="en-US" sz="1400" dirty="0" smtClean="0"/>
              <a:t> </a:t>
            </a:r>
            <a:r>
              <a:rPr lang="en-US" altLang="en-US" sz="1400" dirty="0" err="1" smtClean="0"/>
              <a:t>einer</a:t>
            </a:r>
            <a:r>
              <a:rPr lang="en-US" altLang="en-US" sz="1400" dirty="0" smtClean="0"/>
              <a:t> </a:t>
            </a:r>
            <a:r>
              <a:rPr lang="en-US" altLang="en-US" sz="1400" dirty="0" err="1" smtClean="0"/>
              <a:t>Verdopplung</a:t>
            </a:r>
            <a:r>
              <a:rPr lang="en-US" altLang="en-US" sz="1400" dirty="0" smtClean="0"/>
              <a:t> des Outputs (</a:t>
            </a:r>
            <a:r>
              <a:rPr lang="en-US" altLang="en-US" sz="1400" dirty="0" err="1" smtClean="0"/>
              <a:t>Achtung</a:t>
            </a:r>
            <a:r>
              <a:rPr lang="en-US" altLang="en-US" sz="1400" dirty="0" smtClean="0"/>
              <a:t> </a:t>
            </a:r>
            <a:r>
              <a:rPr lang="en-US" altLang="en-US" sz="1400" dirty="0" err="1" smtClean="0"/>
              <a:t>nicht</a:t>
            </a:r>
            <a:r>
              <a:rPr lang="en-US" altLang="en-US" sz="1400" dirty="0" smtClean="0"/>
              <a:t> </a:t>
            </a:r>
            <a:r>
              <a:rPr lang="en-US" altLang="en-US" sz="1400" dirty="0" err="1" smtClean="0"/>
              <a:t>mit</a:t>
            </a:r>
            <a:r>
              <a:rPr lang="en-US" altLang="en-US" sz="1400" dirty="0" smtClean="0"/>
              <a:t> den </a:t>
            </a:r>
            <a:r>
              <a:rPr lang="en-US" altLang="en-US" sz="1400" dirty="0" err="1" smtClean="0"/>
              <a:t>Ableitungen</a:t>
            </a:r>
            <a:r>
              <a:rPr lang="en-US" altLang="en-US" sz="1400" dirty="0" smtClean="0"/>
              <a:t> </a:t>
            </a:r>
            <a:r>
              <a:rPr lang="en-US" altLang="en-US" sz="1400" dirty="0" err="1" smtClean="0"/>
              <a:t>verwechseln</a:t>
            </a:r>
            <a:r>
              <a:rPr lang="en-US" altLang="en-US" sz="1400" dirty="0" smtClean="0"/>
              <a:t>!)</a:t>
            </a:r>
            <a:endParaRPr lang="en-US" altLang="en-US" sz="1400" dirty="0"/>
          </a:p>
        </p:txBody>
      </p:sp>
      <p:cxnSp>
        <p:nvCxnSpPr>
          <p:cNvPr id="23" name="Gerade Verbindung mit Pfeil 22"/>
          <p:cNvCxnSpPr/>
          <p:nvPr/>
        </p:nvCxnSpPr>
        <p:spPr>
          <a:xfrm flipH="1">
            <a:off x="5406633" y="2917408"/>
            <a:ext cx="2269294" cy="59775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 name="Textfeld 23"/>
          <p:cNvSpPr txBox="1"/>
          <p:nvPr/>
        </p:nvSpPr>
        <p:spPr>
          <a:xfrm>
            <a:off x="8230998" y="3538742"/>
            <a:ext cx="3961001" cy="1835744"/>
          </a:xfrm>
          <a:prstGeom prst="rect">
            <a:avLst/>
          </a:prstGeom>
          <a:noFill/>
          <a:ln>
            <a:noFill/>
          </a:ln>
        </p:spPr>
        <p:txBody>
          <a:bodyPr vert="horz" wrap="square" lIns="81646" tIns="40823" rIns="81646" bIns="40823" anchorCtr="0" compatLnSpc="0">
            <a:spAutoFit/>
          </a:bodyPr>
          <a:lstStyle/>
          <a:p>
            <a:pPr algn="ctr">
              <a:defRPr/>
            </a:pPr>
            <a:r>
              <a:rPr lang="en-US" altLang="en-US" sz="1400" dirty="0" smtClean="0"/>
              <a:t>Output</a:t>
            </a:r>
          </a:p>
          <a:p>
            <a:pPr algn="ctr">
              <a:defRPr/>
            </a:pPr>
            <a:r>
              <a:rPr lang="en-US" altLang="en-US" sz="1400" dirty="0" smtClean="0"/>
              <a:t>=</a:t>
            </a:r>
          </a:p>
          <a:p>
            <a:pPr algn="ctr">
              <a:defRPr/>
            </a:pPr>
            <a:r>
              <a:rPr lang="en-US" altLang="en-US" sz="1400" dirty="0" smtClean="0"/>
              <a:t>die </a:t>
            </a:r>
            <a:r>
              <a:rPr lang="en-US" altLang="en-US" sz="1400" dirty="0" err="1" smtClean="0"/>
              <a:t>Summe</a:t>
            </a:r>
            <a:r>
              <a:rPr lang="en-US" altLang="en-US" sz="1400" dirty="0" smtClean="0"/>
              <a:t> der </a:t>
            </a:r>
            <a:r>
              <a:rPr lang="en-US" altLang="en-US" sz="1400" dirty="0" err="1" smtClean="0"/>
              <a:t>Grenzprodukte</a:t>
            </a:r>
            <a:r>
              <a:rPr lang="en-US" altLang="en-US" sz="1400" dirty="0" smtClean="0"/>
              <a:t> mal </a:t>
            </a:r>
            <a:r>
              <a:rPr lang="en-US" altLang="en-US" sz="1400" dirty="0" err="1" smtClean="0"/>
              <a:t>Inputfaktoren</a:t>
            </a:r>
            <a:endParaRPr lang="en-US" altLang="en-US" sz="1400" dirty="0" smtClean="0"/>
          </a:p>
          <a:p>
            <a:pPr>
              <a:defRPr/>
            </a:pPr>
            <a:endParaRPr lang="en-US" altLang="en-US" sz="1400" dirty="0"/>
          </a:p>
          <a:p>
            <a:pPr>
              <a:defRPr/>
            </a:pPr>
            <a:r>
              <a:rPr lang="en-US" altLang="en-US" sz="1400" dirty="0" err="1" smtClean="0"/>
              <a:t>Daraus</a:t>
            </a:r>
            <a:r>
              <a:rPr lang="en-US" altLang="en-US" sz="1400" dirty="0" smtClean="0"/>
              <a:t> </a:t>
            </a:r>
            <a:r>
              <a:rPr lang="en-US" altLang="en-US" sz="1400" dirty="0" err="1" smtClean="0"/>
              <a:t>folgt</a:t>
            </a:r>
            <a:r>
              <a:rPr lang="en-US" altLang="en-US" sz="1400" dirty="0" smtClean="0"/>
              <a:t>, </a:t>
            </a:r>
            <a:r>
              <a:rPr lang="en-US" altLang="en-US" sz="1400" dirty="0" err="1" smtClean="0"/>
              <a:t>wie</a:t>
            </a:r>
            <a:r>
              <a:rPr lang="en-US" altLang="en-US" sz="1400" dirty="0" smtClean="0"/>
              <a:t> </a:t>
            </a:r>
            <a:r>
              <a:rPr lang="en-US" altLang="en-US" sz="1400" dirty="0" err="1" smtClean="0"/>
              <a:t>sie</a:t>
            </a:r>
            <a:r>
              <a:rPr lang="en-US" altLang="en-US" sz="1400" dirty="0" smtClean="0"/>
              <a:t> </a:t>
            </a:r>
            <a:r>
              <a:rPr lang="en-US" altLang="en-US" sz="1400" dirty="0" err="1" smtClean="0"/>
              <a:t>aus</a:t>
            </a:r>
            <a:r>
              <a:rPr lang="en-US" altLang="en-US" sz="1400" dirty="0" smtClean="0"/>
              <a:t> der BWL und </a:t>
            </a:r>
            <a:r>
              <a:rPr lang="en-US" altLang="en-US" sz="1400" dirty="0" err="1" smtClean="0"/>
              <a:t>Mikro</a:t>
            </a:r>
            <a:r>
              <a:rPr lang="en-US" altLang="en-US" sz="1400" dirty="0" smtClean="0"/>
              <a:t> </a:t>
            </a:r>
            <a:r>
              <a:rPr lang="en-US" altLang="en-US" sz="1400" dirty="0" err="1" smtClean="0"/>
              <a:t>wissen</a:t>
            </a:r>
            <a:r>
              <a:rPr lang="en-US" altLang="en-US" sz="1400" dirty="0" smtClean="0"/>
              <a:t>, </a:t>
            </a:r>
            <a:r>
              <a:rPr lang="en-US" altLang="en-US" sz="1400" dirty="0" err="1" smtClean="0"/>
              <a:t>dass</a:t>
            </a:r>
            <a:r>
              <a:rPr lang="en-US" altLang="en-US" sz="1400" dirty="0" smtClean="0"/>
              <a:t> </a:t>
            </a:r>
            <a:r>
              <a:rPr lang="en-US" altLang="en-US" sz="1400" dirty="0" err="1" smtClean="0"/>
              <a:t>im</a:t>
            </a:r>
            <a:r>
              <a:rPr lang="en-US" altLang="en-US" sz="1400" dirty="0" smtClean="0"/>
              <a:t> Optimum der </a:t>
            </a:r>
            <a:r>
              <a:rPr lang="en-US" altLang="en-US" sz="1400" dirty="0" err="1" smtClean="0"/>
              <a:t>Gewinn</a:t>
            </a:r>
            <a:r>
              <a:rPr lang="en-US" altLang="en-US" sz="1400" dirty="0" smtClean="0"/>
              <a:t> null </a:t>
            </a:r>
            <a:r>
              <a:rPr lang="en-US" altLang="en-US" sz="1400" dirty="0" err="1" smtClean="0"/>
              <a:t>ist</a:t>
            </a:r>
            <a:r>
              <a:rPr lang="en-US" altLang="en-US" sz="1400" dirty="0" smtClean="0"/>
              <a:t>, was </a:t>
            </a:r>
            <a:r>
              <a:rPr lang="en-US" altLang="en-US" sz="1400" dirty="0" err="1" smtClean="0"/>
              <a:t>wiederum</a:t>
            </a:r>
            <a:r>
              <a:rPr lang="en-US" altLang="en-US" sz="1400" dirty="0" smtClean="0"/>
              <a:t> </a:t>
            </a:r>
            <a:r>
              <a:rPr lang="en-US" altLang="en-US" sz="1400" dirty="0" err="1" smtClean="0"/>
              <a:t>kompatibel</a:t>
            </a:r>
            <a:r>
              <a:rPr lang="en-US" altLang="en-US" sz="1400" dirty="0" smtClean="0"/>
              <a:t> </a:t>
            </a:r>
            <a:r>
              <a:rPr lang="en-US" altLang="en-US" sz="1400" dirty="0" err="1" smtClean="0"/>
              <a:t>mit</a:t>
            </a:r>
            <a:r>
              <a:rPr lang="en-US" altLang="en-US" sz="1400" dirty="0" smtClean="0"/>
              <a:t> der </a:t>
            </a:r>
            <a:r>
              <a:rPr lang="en-US" altLang="en-US" sz="1400" dirty="0" err="1" smtClean="0"/>
              <a:t>Annahme</a:t>
            </a:r>
            <a:r>
              <a:rPr lang="en-US" altLang="en-US" sz="1400" dirty="0" smtClean="0"/>
              <a:t> von </a:t>
            </a:r>
            <a:r>
              <a:rPr lang="en-US" altLang="en-US" sz="1400" dirty="0" err="1" smtClean="0"/>
              <a:t>vollkommenen</a:t>
            </a:r>
            <a:r>
              <a:rPr lang="en-US" altLang="en-US" sz="1400" dirty="0" smtClean="0"/>
              <a:t> </a:t>
            </a:r>
            <a:r>
              <a:rPr lang="en-US" altLang="en-US" sz="1400" dirty="0" err="1" smtClean="0"/>
              <a:t>Märkten</a:t>
            </a:r>
            <a:r>
              <a:rPr lang="en-US" altLang="en-US" sz="1400" dirty="0" smtClean="0"/>
              <a:t> </a:t>
            </a:r>
            <a:r>
              <a:rPr lang="en-US" altLang="en-US" sz="1400" dirty="0" err="1" smtClean="0"/>
              <a:t>ist</a:t>
            </a:r>
            <a:r>
              <a:rPr lang="en-US" altLang="en-US" sz="1400" dirty="0" smtClean="0"/>
              <a:t>!</a:t>
            </a:r>
            <a:endParaRPr lang="en-US" altLang="en-US" sz="1400" dirty="0"/>
          </a:p>
        </p:txBody>
      </p:sp>
      <p:cxnSp>
        <p:nvCxnSpPr>
          <p:cNvPr id="25" name="Gerade Verbindung mit Pfeil 24"/>
          <p:cNvCxnSpPr/>
          <p:nvPr/>
        </p:nvCxnSpPr>
        <p:spPr>
          <a:xfrm flipH="1">
            <a:off x="5961705" y="3908708"/>
            <a:ext cx="2269294" cy="59775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6" name="Textfeld 25"/>
          <p:cNvSpPr txBox="1"/>
          <p:nvPr/>
        </p:nvSpPr>
        <p:spPr>
          <a:xfrm>
            <a:off x="244929" y="6053743"/>
            <a:ext cx="1642594" cy="301606"/>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Perfekte</a:t>
            </a:r>
            <a:r>
              <a:rPr lang="en-US" altLang="en-US" sz="1400" dirty="0" smtClean="0"/>
              <a:t> Substitute</a:t>
            </a:r>
            <a:endParaRPr lang="en-US" altLang="en-US" sz="1400" dirty="0"/>
          </a:p>
        </p:txBody>
      </p:sp>
      <p:sp>
        <p:nvSpPr>
          <p:cNvPr id="27" name="Textfeld 26"/>
          <p:cNvSpPr txBox="1"/>
          <p:nvPr/>
        </p:nvSpPr>
        <p:spPr>
          <a:xfrm>
            <a:off x="2172749" y="6094965"/>
            <a:ext cx="2718033" cy="520768"/>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Verallgemeinertes</a:t>
            </a:r>
            <a:r>
              <a:rPr lang="en-US" altLang="en-US" sz="1400" dirty="0" smtClean="0"/>
              <a:t> </a:t>
            </a:r>
            <a:r>
              <a:rPr lang="en-US" altLang="en-US" sz="1400" dirty="0" err="1" smtClean="0"/>
              <a:t>geometrisches</a:t>
            </a:r>
            <a:r>
              <a:rPr lang="en-US" altLang="en-US" sz="1400" dirty="0" smtClean="0"/>
              <a:t> </a:t>
            </a:r>
            <a:r>
              <a:rPr lang="en-US" altLang="en-US" sz="1400" dirty="0" err="1" smtClean="0"/>
              <a:t>Mittel</a:t>
            </a:r>
            <a:r>
              <a:rPr lang="en-US" altLang="en-US" sz="1400" dirty="0" smtClean="0"/>
              <a:t> </a:t>
            </a:r>
            <a:r>
              <a:rPr lang="en-US" altLang="en-US" sz="1400" dirty="0" err="1" smtClean="0"/>
              <a:t>aus</a:t>
            </a:r>
            <a:r>
              <a:rPr lang="en-US" altLang="en-US" sz="1400" dirty="0" smtClean="0"/>
              <a:t> </a:t>
            </a:r>
            <a:r>
              <a:rPr lang="en-US" altLang="en-US" sz="1400" dirty="0" err="1" smtClean="0"/>
              <a:t>Arbeit</a:t>
            </a:r>
            <a:r>
              <a:rPr lang="en-US" altLang="en-US" sz="1400" dirty="0" smtClean="0"/>
              <a:t> und </a:t>
            </a:r>
            <a:r>
              <a:rPr lang="en-US" altLang="en-US" sz="1400" dirty="0" err="1" smtClean="0"/>
              <a:t>Kapital</a:t>
            </a:r>
            <a:endParaRPr lang="en-US" altLang="en-US" sz="1400" dirty="0"/>
          </a:p>
        </p:txBody>
      </p:sp>
      <p:sp>
        <p:nvSpPr>
          <p:cNvPr id="28" name="Textfeld 27"/>
          <p:cNvSpPr txBox="1"/>
          <p:nvPr/>
        </p:nvSpPr>
        <p:spPr>
          <a:xfrm>
            <a:off x="5054367" y="6114535"/>
            <a:ext cx="1965571" cy="301606"/>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Perfekte</a:t>
            </a:r>
            <a:r>
              <a:rPr lang="en-US" altLang="en-US" sz="1400" dirty="0" smtClean="0"/>
              <a:t> </a:t>
            </a:r>
            <a:r>
              <a:rPr lang="en-US" altLang="en-US" sz="1400" dirty="0" err="1" smtClean="0"/>
              <a:t>Komplemente</a:t>
            </a:r>
            <a:endParaRPr lang="en-US" altLang="en-US" sz="1400" dirty="0"/>
          </a:p>
        </p:txBody>
      </p:sp>
      <p:sp>
        <p:nvSpPr>
          <p:cNvPr id="29" name="Textfeld 28"/>
          <p:cNvSpPr txBox="1"/>
          <p:nvPr/>
        </p:nvSpPr>
        <p:spPr>
          <a:xfrm>
            <a:off x="7183523" y="6114535"/>
            <a:ext cx="4163734" cy="520768"/>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Verallgemeinerter</a:t>
            </a:r>
            <a:r>
              <a:rPr lang="en-US" altLang="en-US" sz="1400" dirty="0" smtClean="0"/>
              <a:t> </a:t>
            </a:r>
            <a:r>
              <a:rPr lang="en-US" altLang="en-US" sz="1400" dirty="0" err="1" smtClean="0"/>
              <a:t>Mittelwert</a:t>
            </a:r>
            <a:r>
              <a:rPr lang="en-US" altLang="en-US" sz="1400" dirty="0" smtClean="0"/>
              <a:t>, der die </a:t>
            </a:r>
            <a:r>
              <a:rPr lang="en-US" altLang="en-US" sz="1400" dirty="0" err="1" smtClean="0"/>
              <a:t>drei</a:t>
            </a:r>
            <a:r>
              <a:rPr lang="en-US" altLang="en-US" sz="1400" dirty="0" smtClean="0"/>
              <a:t> </a:t>
            </a:r>
            <a:r>
              <a:rPr lang="en-US" altLang="en-US" sz="1400" dirty="0" err="1" smtClean="0"/>
              <a:t>anderen</a:t>
            </a:r>
            <a:r>
              <a:rPr lang="en-US" altLang="en-US" sz="1400" dirty="0" smtClean="0"/>
              <a:t> </a:t>
            </a:r>
            <a:r>
              <a:rPr lang="en-US" altLang="en-US" sz="1400" dirty="0" err="1" smtClean="0"/>
              <a:t>Produktionsfunktionen</a:t>
            </a:r>
            <a:r>
              <a:rPr lang="en-US" altLang="en-US" sz="1400" dirty="0" smtClean="0"/>
              <a:t> </a:t>
            </a:r>
            <a:r>
              <a:rPr lang="en-US" altLang="en-US" sz="1400" dirty="0" err="1" smtClean="0"/>
              <a:t>als</a:t>
            </a:r>
            <a:r>
              <a:rPr lang="en-US" altLang="en-US" sz="1400" dirty="0" smtClean="0"/>
              <a:t> </a:t>
            </a:r>
            <a:r>
              <a:rPr lang="en-US" altLang="en-US" sz="1400" dirty="0" err="1" smtClean="0"/>
              <a:t>Spezialfall</a:t>
            </a:r>
            <a:r>
              <a:rPr lang="en-US" altLang="en-US" sz="1400" dirty="0" smtClean="0"/>
              <a:t> </a:t>
            </a:r>
            <a:r>
              <a:rPr lang="en-US" altLang="en-US" sz="1400" dirty="0" err="1" smtClean="0"/>
              <a:t>enthält</a:t>
            </a:r>
            <a:endParaRPr lang="en-US" altLang="en-US" sz="1400" dirty="0"/>
          </a:p>
        </p:txBody>
      </p:sp>
      <p:sp>
        <p:nvSpPr>
          <p:cNvPr id="30" name="Textfeld 29"/>
          <p:cNvSpPr txBox="1"/>
          <p:nvPr/>
        </p:nvSpPr>
        <p:spPr>
          <a:xfrm>
            <a:off x="3706532" y="5152007"/>
            <a:ext cx="2509710" cy="301606"/>
          </a:xfrm>
          <a:prstGeom prst="rect">
            <a:avLst/>
          </a:prstGeom>
          <a:noFill/>
          <a:ln>
            <a:noFill/>
          </a:ln>
        </p:spPr>
        <p:txBody>
          <a:bodyPr vert="horz" wrap="square" lIns="81646" tIns="40823" rIns="81646" bIns="40823" anchorCtr="0" compatLnSpc="0">
            <a:spAutoFit/>
          </a:bodyPr>
          <a:lstStyle/>
          <a:p>
            <a:pPr>
              <a:defRPr/>
            </a:pPr>
            <a:r>
              <a:rPr lang="en-US" altLang="en-US" sz="1400" b="1" dirty="0" err="1" smtClean="0"/>
              <a:t>Gängige</a:t>
            </a:r>
            <a:r>
              <a:rPr lang="en-US" altLang="en-US" sz="1400" b="1" dirty="0" smtClean="0"/>
              <a:t> </a:t>
            </a:r>
            <a:r>
              <a:rPr lang="en-US" altLang="en-US" sz="1400" b="1" dirty="0" err="1" smtClean="0"/>
              <a:t>Produktionsfunktionen</a:t>
            </a:r>
            <a:endParaRPr lang="en-US" altLang="en-US" sz="1400" b="1" dirty="0"/>
          </a:p>
        </p:txBody>
      </p:sp>
    </p:spTree>
    <p:extLst>
      <p:ext uri="{BB962C8B-B14F-4D97-AF65-F5344CB8AC3E}">
        <p14:creationId xmlns:p14="http://schemas.microsoft.com/office/powerpoint/2010/main" val="20036171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7" grpId="0"/>
      <p:bldP spid="22" grpId="0"/>
      <p:bldP spid="24" grpId="0"/>
      <p:bldP spid="26" grpId="0"/>
      <p:bldP spid="27" grpId="0"/>
      <p:bldP spid="28" grpId="0"/>
      <p:bldP spid="2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796491" y="188110"/>
            <a:ext cx="7330182" cy="364252"/>
          </a:xfrm>
          <a:prstGeom prst="rect">
            <a:avLst/>
          </a:prstGeom>
          <a:noFill/>
          <a:ln>
            <a:noFill/>
          </a:ln>
        </p:spPr>
        <p:txBody>
          <a:bodyPr vert="horz" wrap="none" lIns="81646" tIns="40823" rIns="81646" bIns="40823" anchorCtr="0" compatLnSpc="0">
            <a:spAutoFit/>
          </a:bodyPr>
          <a:lstStyle/>
          <a:p>
            <a:r>
              <a:rPr lang="de-DE" b="1" dirty="0" smtClean="0"/>
              <a:t>Neoklassische Produktionsfunktion und positive </a:t>
            </a:r>
            <a:r>
              <a:rPr lang="de-DE" b="1" dirty="0"/>
              <a:t>abnehmende Grenzerträge</a:t>
            </a:r>
            <a:endParaRPr lang="de-DE" b="1" dirty="0">
              <a:latin typeface="Arial" pitchFamily="18"/>
              <a:ea typeface="Droid Sans Fallback" pitchFamily="2"/>
              <a:cs typeface="Lohit Hindi" pitchFamily="2"/>
            </a:endParaRPr>
          </a:p>
        </p:txBody>
      </p:sp>
      <p:cxnSp>
        <p:nvCxnSpPr>
          <p:cNvPr id="26" name="Straight Arrow Connector 7"/>
          <p:cNvCxnSpPr/>
          <p:nvPr/>
        </p:nvCxnSpPr>
        <p:spPr>
          <a:xfrm>
            <a:off x="2666236" y="5462404"/>
            <a:ext cx="640178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9"/>
          <p:cNvCxnSpPr/>
          <p:nvPr/>
        </p:nvCxnSpPr>
        <p:spPr>
          <a:xfrm flipV="1">
            <a:off x="2666236" y="1804240"/>
            <a:ext cx="0" cy="365816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Rectangle 12"/>
              <p:cNvSpPr/>
              <p:nvPr/>
            </p:nvSpPr>
            <p:spPr>
              <a:xfrm>
                <a:off x="1816626" y="1924960"/>
                <a:ext cx="979865"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33" b="1" i="1">
                          <a:latin typeface="Cambria Math"/>
                        </a:rPr>
                        <m:t>𝒀</m:t>
                      </m:r>
                    </m:oMath>
                  </m:oMathPara>
                </a14:m>
                <a:endParaRPr lang="en-US" sz="1633" b="1" dirty="0"/>
              </a:p>
            </p:txBody>
          </p:sp>
        </mc:Choice>
        <mc:Fallback xmlns="">
          <p:sp>
            <p:nvSpPr>
              <p:cNvPr id="29" name="Rectangle 12"/>
              <p:cNvSpPr>
                <a:spLocks noRot="1" noChangeAspect="1" noMove="1" noResize="1" noEditPoints="1" noAdjustHandles="1" noChangeArrowheads="1" noChangeShapeType="1" noTextEdit="1"/>
              </p:cNvSpPr>
              <p:nvPr/>
            </p:nvSpPr>
            <p:spPr>
              <a:xfrm>
                <a:off x="1816626" y="1924960"/>
                <a:ext cx="979865" cy="343620"/>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0" name="Rectangle 14"/>
              <p:cNvSpPr/>
              <p:nvPr/>
            </p:nvSpPr>
            <p:spPr>
              <a:xfrm>
                <a:off x="8186379" y="5502190"/>
                <a:ext cx="1078088" cy="42736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m:rPr>
                          <m:nor/>
                        </m:rPr>
                        <a:rPr lang="de-DE" sz="2177" b="1" dirty="0">
                          <a:solidFill>
                            <a:srgbClr val="FF0000"/>
                          </a:solidFill>
                          <a:latin typeface="Cambria Math"/>
                          <a:ea typeface="Cambria Math"/>
                        </a:rPr>
                        <m:t>L</m:t>
                      </m:r>
                    </m:oMath>
                  </m:oMathPara>
                </a14:m>
                <a:endParaRPr lang="en-US" sz="1633" b="1" dirty="0">
                  <a:solidFill>
                    <a:srgbClr val="FF0000"/>
                  </a:solidFill>
                </a:endParaRPr>
              </a:p>
            </p:txBody>
          </p:sp>
        </mc:Choice>
        <mc:Fallback xmlns="">
          <p:sp>
            <p:nvSpPr>
              <p:cNvPr id="30" name="Rectangle 14"/>
              <p:cNvSpPr>
                <a:spLocks noRot="1" noChangeAspect="1" noMove="1" noResize="1" noEditPoints="1" noAdjustHandles="1" noChangeArrowheads="1" noChangeShapeType="1" noTextEdit="1"/>
              </p:cNvSpPr>
              <p:nvPr/>
            </p:nvSpPr>
            <p:spPr>
              <a:xfrm>
                <a:off x="8186379" y="5502190"/>
                <a:ext cx="1078088" cy="427361"/>
              </a:xfrm>
              <a:prstGeom prst="rect">
                <a:avLst/>
              </a:prstGeom>
              <a:blipFill>
                <a:blip r:embed="rId4"/>
                <a:stretch>
                  <a:fillRect/>
                </a:stretch>
              </a:blipFill>
            </p:spPr>
            <p:txBody>
              <a:bodyPr/>
              <a:lstStyle/>
              <a:p>
                <a:r>
                  <a:rPr lang="de-DE">
                    <a:noFill/>
                  </a:rPr>
                  <a:t> </a:t>
                </a:r>
              </a:p>
            </p:txBody>
          </p:sp>
        </mc:Fallback>
      </mc:AlternateContent>
      <p:sp>
        <p:nvSpPr>
          <p:cNvPr id="31" name="Freeform 16"/>
          <p:cNvSpPr/>
          <p:nvPr/>
        </p:nvSpPr>
        <p:spPr>
          <a:xfrm>
            <a:off x="2661709" y="2392159"/>
            <a:ext cx="5361124" cy="3019059"/>
          </a:xfrm>
          <a:custGeom>
            <a:avLst/>
            <a:gdLst>
              <a:gd name="connsiteX0" fmla="*/ 0 w 5316279"/>
              <a:gd name="connsiteY0" fmla="*/ 2998381 h 2998381"/>
              <a:gd name="connsiteX1" fmla="*/ 2041451 w 5316279"/>
              <a:gd name="connsiteY1" fmla="*/ 914400 h 2998381"/>
              <a:gd name="connsiteX2" fmla="*/ 5316279 w 5316279"/>
              <a:gd name="connsiteY2" fmla="*/ 0 h 2998381"/>
              <a:gd name="connsiteX3" fmla="*/ 5316279 w 5316279"/>
              <a:gd name="connsiteY3" fmla="*/ 0 h 2998381"/>
            </a:gdLst>
            <a:ahLst/>
            <a:cxnLst>
              <a:cxn ang="0">
                <a:pos x="connsiteX0" y="connsiteY0"/>
              </a:cxn>
              <a:cxn ang="0">
                <a:pos x="connsiteX1" y="connsiteY1"/>
              </a:cxn>
              <a:cxn ang="0">
                <a:pos x="connsiteX2" y="connsiteY2"/>
              </a:cxn>
              <a:cxn ang="0">
                <a:pos x="connsiteX3" y="connsiteY3"/>
              </a:cxn>
            </a:cxnLst>
            <a:rect l="l" t="t" r="r" b="b"/>
            <a:pathLst>
              <a:path w="5316279" h="2998381">
                <a:moveTo>
                  <a:pt x="0" y="2998381"/>
                </a:moveTo>
                <a:cubicBezTo>
                  <a:pt x="577702" y="2206255"/>
                  <a:pt x="1155405" y="1414130"/>
                  <a:pt x="2041451" y="914400"/>
                </a:cubicBezTo>
                <a:cubicBezTo>
                  <a:pt x="2927497" y="414670"/>
                  <a:pt x="5316279" y="0"/>
                  <a:pt x="5316279" y="0"/>
                </a:cubicBezTo>
                <a:lnTo>
                  <a:pt x="5316279" y="0"/>
                </a:lnTo>
              </a:path>
            </a:pathLst>
          </a:custGeom>
          <a:noFill/>
          <a:ln w="508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
        <p:nvSpPr>
          <p:cNvPr id="32" name="TextBox 2"/>
          <p:cNvSpPr txBox="1"/>
          <p:nvPr/>
        </p:nvSpPr>
        <p:spPr>
          <a:xfrm>
            <a:off x="6063101" y="3110727"/>
            <a:ext cx="4795399" cy="1348767"/>
          </a:xfrm>
          <a:prstGeom prst="rect">
            <a:avLst/>
          </a:prstGeom>
          <a:noFill/>
        </p:spPr>
        <p:txBody>
          <a:bodyPr wrap="square" rtlCol="0">
            <a:spAutoFit/>
          </a:bodyPr>
          <a:lstStyle/>
          <a:p>
            <a:r>
              <a:rPr lang="en-US" sz="1633" dirty="0">
                <a:latin typeface="Arial" panose="020B0604020202020204" pitchFamily="34" charset="0"/>
                <a:cs typeface="Arial" panose="020B0604020202020204" pitchFamily="34" charset="0"/>
              </a:rPr>
              <a:t>Positive </a:t>
            </a:r>
            <a:r>
              <a:rPr lang="en-US" sz="1633" dirty="0" err="1">
                <a:latin typeface="Arial" panose="020B0604020202020204" pitchFamily="34" charset="0"/>
                <a:cs typeface="Arial" panose="020B0604020202020204" pitchFamily="34" charset="0"/>
              </a:rPr>
              <a:t>abnehmende</a:t>
            </a:r>
            <a:r>
              <a:rPr lang="en-US" sz="1633" dirty="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Grenzerträge</a:t>
            </a:r>
            <a:endParaRPr lang="en-US" sz="1633" dirty="0">
              <a:latin typeface="Arial" panose="020B0604020202020204" pitchFamily="34" charset="0"/>
              <a:cs typeface="Arial" panose="020B0604020202020204" pitchFamily="34" charset="0"/>
            </a:endParaRPr>
          </a:p>
          <a:p>
            <a:pPr marL="2114550" lvl="4" indent="-285750">
              <a:buFont typeface="Wingdings" panose="05000000000000000000" pitchFamily="2" charset="2"/>
              <a:buChar char="à"/>
            </a:pPr>
            <a:r>
              <a:rPr lang="en-US" sz="1633" dirty="0" smtClean="0">
                <a:latin typeface="Arial" panose="020B0604020202020204" pitchFamily="34" charset="0"/>
                <a:cs typeface="Arial" panose="020B0604020202020204" pitchFamily="34" charset="0"/>
              </a:rPr>
              <a:t> </a:t>
            </a:r>
          </a:p>
          <a:p>
            <a:r>
              <a:rPr lang="en-US" sz="1633" dirty="0" smtClean="0">
                <a:latin typeface="Arial" panose="020B0604020202020204" pitchFamily="34" charset="0"/>
                <a:cs typeface="Arial" panose="020B0604020202020204" pitchFamily="34" charset="0"/>
              </a:rPr>
              <a:t>je </a:t>
            </a:r>
            <a:r>
              <a:rPr lang="en-US" sz="1633" dirty="0" err="1">
                <a:latin typeface="Arial" panose="020B0604020202020204" pitchFamily="34" charset="0"/>
                <a:cs typeface="Arial" panose="020B0604020202020204" pitchFamily="34" charset="0"/>
              </a:rPr>
              <a:t>höher</a:t>
            </a:r>
            <a:r>
              <a:rPr lang="en-US" sz="1633" dirty="0">
                <a:latin typeface="Arial" panose="020B0604020202020204" pitchFamily="34" charset="0"/>
                <a:cs typeface="Arial" panose="020B0604020202020204" pitchFamily="34" charset="0"/>
              </a:rPr>
              <a:t> </a:t>
            </a:r>
            <a:r>
              <a:rPr lang="en-US" sz="1633" dirty="0" smtClean="0">
                <a:latin typeface="Arial" panose="020B0604020202020204" pitchFamily="34" charset="0"/>
                <a:cs typeface="Arial" panose="020B0604020202020204" pitchFamily="34" charset="0"/>
              </a:rPr>
              <a:t>das </a:t>
            </a:r>
            <a:r>
              <a:rPr lang="en-US" sz="1633" dirty="0" err="1" smtClean="0">
                <a:latin typeface="Arial" panose="020B0604020202020204" pitchFamily="34" charset="0"/>
                <a:cs typeface="Arial" panose="020B0604020202020204" pitchFamily="34" charset="0"/>
              </a:rPr>
              <a:t>Arbeitsvolumen</a:t>
            </a:r>
            <a:r>
              <a:rPr lang="en-US" sz="1633" dirty="0" smtClean="0">
                <a:latin typeface="Arial" panose="020B0604020202020204" pitchFamily="34" charset="0"/>
                <a:cs typeface="Arial" panose="020B0604020202020204" pitchFamily="34" charset="0"/>
              </a:rPr>
              <a:t>, </a:t>
            </a:r>
            <a:r>
              <a:rPr lang="en-US" sz="1633" dirty="0">
                <a:latin typeface="Arial" panose="020B0604020202020204" pitchFamily="34" charset="0"/>
                <a:cs typeface="Arial" panose="020B0604020202020204" pitchFamily="34" charset="0"/>
              </a:rPr>
              <a:t>um so </a:t>
            </a:r>
            <a:r>
              <a:rPr lang="en-US" sz="1633" dirty="0" err="1">
                <a:latin typeface="Arial" panose="020B0604020202020204" pitchFamily="34" charset="0"/>
                <a:cs typeface="Arial" panose="020B0604020202020204" pitchFamily="34" charset="0"/>
              </a:rPr>
              <a:t>niedriger</a:t>
            </a: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ist</a:t>
            </a:r>
            <a:r>
              <a:rPr lang="en-US" sz="1633" dirty="0">
                <a:latin typeface="Arial" panose="020B0604020202020204" pitchFamily="34" charset="0"/>
                <a:cs typeface="Arial" panose="020B0604020202020204" pitchFamily="34" charset="0"/>
              </a:rPr>
              <a:t> der </a:t>
            </a:r>
            <a:r>
              <a:rPr lang="en-US" sz="1633" dirty="0" err="1">
                <a:latin typeface="Arial" panose="020B0604020202020204" pitchFamily="34" charset="0"/>
                <a:cs typeface="Arial" panose="020B0604020202020204" pitchFamily="34" charset="0"/>
              </a:rPr>
              <a:t>Zuwachs</a:t>
            </a:r>
            <a:r>
              <a:rPr lang="en-US" sz="1633" dirty="0">
                <a:latin typeface="Arial" panose="020B0604020202020204" pitchFamily="34" charset="0"/>
                <a:cs typeface="Arial" panose="020B0604020202020204" pitchFamily="34" charset="0"/>
              </a:rPr>
              <a:t> der </a:t>
            </a:r>
            <a:r>
              <a:rPr lang="en-US" sz="1633" dirty="0" err="1">
                <a:latin typeface="Arial" panose="020B0604020202020204" pitchFamily="34" charset="0"/>
                <a:cs typeface="Arial" panose="020B0604020202020204" pitchFamily="34" charset="0"/>
              </a:rPr>
              <a:t>Produktion</a:t>
            </a: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durch</a:t>
            </a:r>
            <a:r>
              <a:rPr lang="en-US" sz="1633" dirty="0">
                <a:latin typeface="Arial" panose="020B0604020202020204" pitchFamily="34" charset="0"/>
                <a:cs typeface="Arial" panose="020B0604020202020204" pitchFamily="34" charset="0"/>
              </a:rPr>
              <a:t> die </a:t>
            </a:r>
            <a:r>
              <a:rPr lang="en-US" sz="1633" dirty="0" err="1">
                <a:latin typeface="Arial" panose="020B0604020202020204" pitchFamily="34" charset="0"/>
                <a:cs typeface="Arial" panose="020B0604020202020204" pitchFamily="34" charset="0"/>
              </a:rPr>
              <a:t>Ausweitung</a:t>
            </a:r>
            <a:r>
              <a:rPr lang="en-US" sz="1633" dirty="0">
                <a:latin typeface="Arial" panose="020B0604020202020204" pitchFamily="34" charset="0"/>
                <a:cs typeface="Arial" panose="020B0604020202020204" pitchFamily="34" charset="0"/>
              </a:rPr>
              <a:t> des </a:t>
            </a:r>
            <a:r>
              <a:rPr lang="en-US" sz="1633" dirty="0" err="1" smtClean="0">
                <a:latin typeface="Arial" panose="020B0604020202020204" pitchFamily="34" charset="0"/>
                <a:cs typeface="Arial" panose="020B0604020202020204" pitchFamily="34" charset="0"/>
              </a:rPr>
              <a:t>Arbeitseinsatzes</a:t>
            </a:r>
            <a:r>
              <a:rPr lang="en-US" sz="1633" dirty="0" smtClean="0">
                <a:latin typeface="Arial" panose="020B0604020202020204" pitchFamily="34" charset="0"/>
                <a:cs typeface="Arial" panose="020B0604020202020204" pitchFamily="34" charset="0"/>
              </a:rPr>
              <a:t> </a:t>
            </a:r>
            <a:r>
              <a:rPr lang="en-US" sz="1633" dirty="0">
                <a:latin typeface="Arial" panose="020B0604020202020204" pitchFamily="34" charset="0"/>
                <a:cs typeface="Arial" panose="020B0604020202020204" pitchFamily="34" charset="0"/>
              </a:rPr>
              <a:t>um </a:t>
            </a:r>
            <a:r>
              <a:rPr lang="en-US" sz="1633" dirty="0" err="1" smtClean="0">
                <a:latin typeface="Arial" panose="020B0604020202020204" pitchFamily="34" charset="0"/>
                <a:cs typeface="Arial" panose="020B0604020202020204" pitchFamily="34" charset="0"/>
              </a:rPr>
              <a:t>eine</a:t>
            </a:r>
            <a:r>
              <a:rPr lang="en-US" sz="1633" dirty="0">
                <a:latin typeface="Arial" panose="020B0604020202020204" pitchFamily="34" charset="0"/>
                <a:cs typeface="Arial" panose="020B0604020202020204" pitchFamily="34" charset="0"/>
              </a:rPr>
              <a:t> </a:t>
            </a:r>
            <a:r>
              <a:rPr lang="en-US" sz="1633" dirty="0" smtClean="0">
                <a:latin typeface="Arial" panose="020B0604020202020204" pitchFamily="34" charset="0"/>
                <a:cs typeface="Arial" panose="020B0604020202020204" pitchFamily="34" charset="0"/>
              </a:rPr>
              <a:t>Einheit</a:t>
            </a:r>
            <a:endParaRPr lang="en-US" sz="1633" dirty="0">
              <a:latin typeface="Arial" panose="020B0604020202020204" pitchFamily="34" charset="0"/>
              <a:cs typeface="Arial" panose="020B0604020202020204" pitchFamily="34" charset="0"/>
            </a:endParaRPr>
          </a:p>
        </p:txBody>
      </p:sp>
      <p:cxnSp>
        <p:nvCxnSpPr>
          <p:cNvPr id="33" name="Straight Connector 8"/>
          <p:cNvCxnSpPr/>
          <p:nvPr/>
        </p:nvCxnSpPr>
        <p:spPr>
          <a:xfrm>
            <a:off x="3319479" y="4613187"/>
            <a:ext cx="391946" cy="0"/>
          </a:xfrm>
          <a:prstGeom prst="line">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Connector 13"/>
          <p:cNvCxnSpPr/>
          <p:nvPr/>
        </p:nvCxnSpPr>
        <p:spPr>
          <a:xfrm flipV="1">
            <a:off x="3711425" y="4155917"/>
            <a:ext cx="0" cy="457270"/>
          </a:xfrm>
          <a:prstGeom prst="line">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Connector 17"/>
          <p:cNvCxnSpPr/>
          <p:nvPr/>
        </p:nvCxnSpPr>
        <p:spPr>
          <a:xfrm>
            <a:off x="4495318" y="3502673"/>
            <a:ext cx="391946" cy="0"/>
          </a:xfrm>
          <a:prstGeom prst="line">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Connector 18"/>
          <p:cNvCxnSpPr/>
          <p:nvPr/>
        </p:nvCxnSpPr>
        <p:spPr>
          <a:xfrm flipV="1">
            <a:off x="4887264" y="3256276"/>
            <a:ext cx="0" cy="246398"/>
          </a:xfrm>
          <a:prstGeom prst="line">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28"/>
          <p:cNvCxnSpPr>
            <a:stCxn id="32" idx="1"/>
          </p:cNvCxnSpPr>
          <p:nvPr/>
        </p:nvCxnSpPr>
        <p:spPr>
          <a:xfrm flipH="1" flipV="1">
            <a:off x="5287431" y="3524382"/>
            <a:ext cx="775670" cy="26072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0"/>
          <p:cNvCxnSpPr>
            <a:stCxn id="32" idx="1"/>
          </p:cNvCxnSpPr>
          <p:nvPr/>
        </p:nvCxnSpPr>
        <p:spPr>
          <a:xfrm flipH="1">
            <a:off x="4190789" y="3785111"/>
            <a:ext cx="1872312" cy="51333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Right Brace 40"/>
          <p:cNvSpPr/>
          <p:nvPr/>
        </p:nvSpPr>
        <p:spPr>
          <a:xfrm rot="5400000">
            <a:off x="3373107" y="4624883"/>
            <a:ext cx="261297" cy="368554"/>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40" name="TextBox 41"/>
          <p:cNvSpPr txBox="1"/>
          <p:nvPr/>
        </p:nvSpPr>
        <p:spPr>
          <a:xfrm>
            <a:off x="2971800" y="5645818"/>
            <a:ext cx="5421086" cy="846194"/>
          </a:xfrm>
          <a:prstGeom prst="rect">
            <a:avLst/>
          </a:prstGeom>
          <a:solidFill>
            <a:schemeClr val="bg1"/>
          </a:solidFill>
        </p:spPr>
        <p:txBody>
          <a:bodyPr wrap="square" rtlCol="0">
            <a:spAutoFit/>
          </a:bodyPr>
          <a:lstStyle/>
          <a:p>
            <a:r>
              <a:rPr lang="en-US" sz="1633" b="1" dirty="0" err="1">
                <a:latin typeface="Arial" panose="020B0604020202020204" pitchFamily="34" charset="0"/>
                <a:cs typeface="Arial" panose="020B0604020202020204" pitchFamily="34" charset="0"/>
              </a:rPr>
              <a:t>Erhöhung</a:t>
            </a:r>
            <a:r>
              <a:rPr lang="en-US" sz="1633" b="1" dirty="0">
                <a:latin typeface="Arial" panose="020B0604020202020204" pitchFamily="34" charset="0"/>
                <a:cs typeface="Arial" panose="020B0604020202020204" pitchFamily="34" charset="0"/>
              </a:rPr>
              <a:t> des </a:t>
            </a:r>
            <a:r>
              <a:rPr lang="en-US" sz="1633" b="1" dirty="0" err="1">
                <a:latin typeface="Arial" panose="020B0604020202020204" pitchFamily="34" charset="0"/>
                <a:cs typeface="Arial" panose="020B0604020202020204" pitchFamily="34" charset="0"/>
              </a:rPr>
              <a:t>eingesetzten</a:t>
            </a:r>
            <a:r>
              <a:rPr lang="en-US" sz="1633" b="1" dirty="0">
                <a:latin typeface="Arial" panose="020B0604020202020204" pitchFamily="34" charset="0"/>
                <a:cs typeface="Arial" panose="020B0604020202020204" pitchFamily="34" charset="0"/>
              </a:rPr>
              <a:t> </a:t>
            </a:r>
            <a:r>
              <a:rPr lang="en-US" sz="1633" b="1" dirty="0" err="1" smtClean="0">
                <a:latin typeface="Arial" panose="020B0604020202020204" pitchFamily="34" charset="0"/>
                <a:cs typeface="Arial" panose="020B0604020202020204" pitchFamily="34" charset="0"/>
              </a:rPr>
              <a:t>Arbeit</a:t>
            </a:r>
            <a:r>
              <a:rPr lang="en-US" sz="1633" b="1" dirty="0" smtClean="0">
                <a:latin typeface="Arial" panose="020B0604020202020204" pitchFamily="34" charset="0"/>
                <a:cs typeface="Arial" panose="020B0604020202020204" pitchFamily="34" charset="0"/>
              </a:rPr>
              <a:t> um </a:t>
            </a:r>
            <a:r>
              <a:rPr lang="en-US" sz="1633" b="1" dirty="0" err="1">
                <a:latin typeface="Arial" panose="020B0604020202020204" pitchFamily="34" charset="0"/>
                <a:cs typeface="Arial" panose="020B0604020202020204" pitchFamily="34" charset="0"/>
              </a:rPr>
              <a:t>eine</a:t>
            </a:r>
            <a:r>
              <a:rPr lang="en-US" sz="1633" b="1" dirty="0">
                <a:latin typeface="Arial" panose="020B0604020202020204" pitchFamily="34" charset="0"/>
                <a:cs typeface="Arial" panose="020B0604020202020204" pitchFamily="34" charset="0"/>
              </a:rPr>
              <a:t> </a:t>
            </a:r>
            <a:r>
              <a:rPr lang="en-US" sz="1633" b="1" dirty="0" smtClean="0">
                <a:latin typeface="Arial" panose="020B0604020202020204" pitchFamily="34" charset="0"/>
                <a:cs typeface="Arial" panose="020B0604020202020204" pitchFamily="34" charset="0"/>
              </a:rPr>
              <a:t>Einheit</a:t>
            </a:r>
          </a:p>
          <a:p>
            <a:r>
              <a:rPr lang="en-US" sz="1633" dirty="0" smtClean="0">
                <a:latin typeface="Arial" panose="020B0604020202020204" pitchFamily="34" charset="0"/>
                <a:cs typeface="Arial" panose="020B0604020202020204" pitchFamily="34" charset="0"/>
              </a:rPr>
              <a:t>(</a:t>
            </a:r>
            <a:r>
              <a:rPr lang="en-US" sz="1633" dirty="0" err="1">
                <a:latin typeface="Arial" panose="020B0604020202020204" pitchFamily="34" charset="0"/>
                <a:cs typeface="Arial" panose="020B0604020202020204" pitchFamily="34" charset="0"/>
              </a:rPr>
              <a:t>W</a:t>
            </a:r>
            <a:r>
              <a:rPr lang="en-US" sz="1633" dirty="0" err="1" smtClean="0">
                <a:latin typeface="Arial" panose="020B0604020202020204" pitchFamily="34" charset="0"/>
                <a:cs typeface="Arial" panose="020B0604020202020204" pitchFamily="34" charset="0"/>
              </a:rPr>
              <a:t>ieviel</a:t>
            </a:r>
            <a:r>
              <a:rPr lang="en-US" sz="1633" dirty="0" smtClean="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zusätzlichen</a:t>
            </a:r>
            <a:r>
              <a:rPr lang="en-US" sz="1633" dirty="0" smtClean="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Ertrag</a:t>
            </a:r>
            <a:r>
              <a:rPr lang="en-US" sz="1633" dirty="0" smtClean="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bringt</a:t>
            </a:r>
            <a:endParaRPr lang="en-US" sz="1633" dirty="0">
              <a:latin typeface="Arial" panose="020B0604020202020204" pitchFamily="34" charset="0"/>
              <a:cs typeface="Arial" panose="020B0604020202020204" pitchFamily="34" charset="0"/>
            </a:endParaRPr>
          </a:p>
          <a:p>
            <a:r>
              <a:rPr lang="en-US" sz="1633" dirty="0" smtClean="0">
                <a:latin typeface="Arial" panose="020B0604020202020204" pitchFamily="34" charset="0"/>
                <a:cs typeface="Arial" panose="020B0604020202020204" pitchFamily="34" charset="0"/>
              </a:rPr>
              <a:t>die </a:t>
            </a:r>
            <a:r>
              <a:rPr lang="en-US" sz="1633" dirty="0" err="1" smtClean="0">
                <a:latin typeface="Arial" panose="020B0604020202020204" pitchFamily="34" charset="0"/>
                <a:cs typeface="Arial" panose="020B0604020202020204" pitchFamily="34" charset="0"/>
              </a:rPr>
              <a:t>nächste</a:t>
            </a:r>
            <a:r>
              <a:rPr lang="en-US" sz="1633" dirty="0" smtClean="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zusätzliche</a:t>
            </a:r>
            <a:r>
              <a:rPr lang="en-US" sz="1633" dirty="0" smtClean="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Arbeitskraft</a:t>
            </a:r>
            <a:r>
              <a:rPr lang="en-US" sz="1633" dirty="0" smtClean="0">
                <a:latin typeface="Arial" panose="020B0604020202020204" pitchFamily="34" charset="0"/>
                <a:cs typeface="Arial" panose="020B0604020202020204" pitchFamily="34" charset="0"/>
              </a:rPr>
              <a:t>?</a:t>
            </a:r>
            <a:endParaRPr lang="en-US" sz="1633" dirty="0">
              <a:latin typeface="Arial" panose="020B0604020202020204" pitchFamily="34" charset="0"/>
              <a:cs typeface="Arial" panose="020B0604020202020204" pitchFamily="34" charset="0"/>
            </a:endParaRPr>
          </a:p>
        </p:txBody>
      </p:sp>
      <p:cxnSp>
        <p:nvCxnSpPr>
          <p:cNvPr id="41" name="Straight Arrow Connector 42"/>
          <p:cNvCxnSpPr/>
          <p:nvPr/>
        </p:nvCxnSpPr>
        <p:spPr>
          <a:xfrm flipH="1" flipV="1">
            <a:off x="3521930" y="5020335"/>
            <a:ext cx="1893992" cy="57429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5"/>
          <p:cNvCxnSpPr>
            <a:stCxn id="40" idx="0"/>
            <a:endCxn id="43" idx="1"/>
          </p:cNvCxnSpPr>
          <p:nvPr/>
        </p:nvCxnSpPr>
        <p:spPr>
          <a:xfrm flipH="1" flipV="1">
            <a:off x="4702987" y="3763971"/>
            <a:ext cx="747545" cy="183066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Right Brace 48"/>
          <p:cNvSpPr/>
          <p:nvPr/>
        </p:nvSpPr>
        <p:spPr>
          <a:xfrm rot="5400000">
            <a:off x="4572338" y="3449045"/>
            <a:ext cx="261297" cy="368554"/>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46" name="Textfeld 45"/>
          <p:cNvSpPr txBox="1"/>
          <p:nvPr/>
        </p:nvSpPr>
        <p:spPr>
          <a:xfrm>
            <a:off x="5381700" y="1338621"/>
            <a:ext cx="3086101" cy="762388"/>
          </a:xfrm>
          <a:prstGeom prst="rect">
            <a:avLst/>
          </a:prstGeom>
          <a:noFill/>
        </p:spPr>
        <p:txBody>
          <a:bodyPr wrap="none" rtlCol="0">
            <a:spAutoFit/>
          </a:bodyPr>
          <a:lstStyle/>
          <a:p>
            <a:r>
              <a:rPr lang="de-DE" sz="2177" dirty="0"/>
              <a:t>Y	=	A ∙ </a:t>
            </a:r>
            <a:r>
              <a:rPr lang="de-DE" sz="2177" dirty="0" smtClean="0"/>
              <a:t>F(K,</a:t>
            </a:r>
            <a:r>
              <a:rPr lang="de-DE" sz="2177" b="1" dirty="0">
                <a:solidFill>
                  <a:srgbClr val="FF0000"/>
                </a:solidFill>
                <a:latin typeface="Cambria Math"/>
                <a:ea typeface="Cambria Math"/>
              </a:rPr>
              <a:t>L</a:t>
            </a:r>
            <a:r>
              <a:rPr lang="de-DE" sz="2177" dirty="0" smtClean="0"/>
              <a:t>)</a:t>
            </a:r>
            <a:endParaRPr lang="de-DE" sz="2177" dirty="0"/>
          </a:p>
          <a:p>
            <a:r>
              <a:rPr lang="de-DE" sz="2177" dirty="0"/>
              <a:t>angenommen </a:t>
            </a:r>
            <a:r>
              <a:rPr lang="de-DE" sz="2177" dirty="0" smtClean="0"/>
              <a:t>K</a:t>
            </a:r>
            <a:r>
              <a:rPr lang="de-DE" sz="2177" b="1" dirty="0" smtClean="0"/>
              <a:t> </a:t>
            </a:r>
            <a:r>
              <a:rPr lang="de-DE" sz="2177" dirty="0" smtClean="0"/>
              <a:t>konstant</a:t>
            </a:r>
            <a:endParaRPr lang="de-DE" sz="2177" dirty="0"/>
          </a:p>
        </p:txBody>
      </p:sp>
      <p:sp>
        <p:nvSpPr>
          <p:cNvPr id="21" name="TextBox 2"/>
          <p:cNvSpPr txBox="1"/>
          <p:nvPr/>
        </p:nvSpPr>
        <p:spPr>
          <a:xfrm>
            <a:off x="8022833" y="2130818"/>
            <a:ext cx="3189754" cy="594906"/>
          </a:xfrm>
          <a:prstGeom prst="rect">
            <a:avLst/>
          </a:prstGeom>
          <a:noFill/>
        </p:spPr>
        <p:txBody>
          <a:bodyPr wrap="square" rtlCol="0">
            <a:spAutoFit/>
          </a:bodyPr>
          <a:lstStyle/>
          <a:p>
            <a:r>
              <a:rPr lang="en-US" sz="1633" dirty="0" err="1" smtClean="0">
                <a:latin typeface="Arial" panose="020B0604020202020204" pitchFamily="34" charset="0"/>
                <a:cs typeface="Arial" panose="020B0604020202020204" pitchFamily="34" charset="0"/>
              </a:rPr>
              <a:t>Monoton</a:t>
            </a:r>
            <a:r>
              <a:rPr lang="en-US" sz="1633" dirty="0" smtClean="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steigende</a:t>
            </a:r>
            <a:r>
              <a:rPr lang="en-US" sz="1633" dirty="0" smtClean="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rechtsgekrümmte</a:t>
            </a:r>
            <a:r>
              <a:rPr lang="en-US" sz="1633" dirty="0" smtClean="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Funktion</a:t>
            </a:r>
            <a:endParaRPr lang="en-US" sz="1633" dirty="0">
              <a:latin typeface="Arial" panose="020B0604020202020204" pitchFamily="34" charset="0"/>
              <a:cs typeface="Arial" panose="020B0604020202020204" pitchFamily="34" charset="0"/>
            </a:endParaRPr>
          </a:p>
        </p:txBody>
      </p:sp>
      <p:sp>
        <p:nvSpPr>
          <p:cNvPr id="2" name="Rechteck 1"/>
          <p:cNvSpPr/>
          <p:nvPr/>
        </p:nvSpPr>
        <p:spPr>
          <a:xfrm>
            <a:off x="3755846" y="4144917"/>
            <a:ext cx="505267" cy="369332"/>
          </a:xfrm>
          <a:prstGeom prst="rect">
            <a:avLst/>
          </a:prstGeom>
        </p:spPr>
        <p:txBody>
          <a:bodyPr wrap="none">
            <a:spAutoFit/>
          </a:bodyPr>
          <a:lstStyle/>
          <a:p>
            <a:r>
              <a:rPr lang="de-DE" dirty="0" smtClean="0"/>
              <a:t>∆Y</a:t>
            </a:r>
            <a:r>
              <a:rPr lang="de-DE" baseline="-25000" dirty="0" smtClean="0"/>
              <a:t>1</a:t>
            </a:r>
            <a:endParaRPr lang="de-DE" baseline="-25000" dirty="0"/>
          </a:p>
        </p:txBody>
      </p:sp>
      <p:sp>
        <p:nvSpPr>
          <p:cNvPr id="25" name="Rechteck 24"/>
          <p:cNvSpPr/>
          <p:nvPr/>
        </p:nvSpPr>
        <p:spPr>
          <a:xfrm>
            <a:off x="4910655" y="3210494"/>
            <a:ext cx="505267" cy="369332"/>
          </a:xfrm>
          <a:prstGeom prst="rect">
            <a:avLst/>
          </a:prstGeom>
        </p:spPr>
        <p:txBody>
          <a:bodyPr wrap="none">
            <a:spAutoFit/>
          </a:bodyPr>
          <a:lstStyle/>
          <a:p>
            <a:r>
              <a:rPr lang="de-DE" dirty="0" smtClean="0"/>
              <a:t>∆Y</a:t>
            </a:r>
            <a:r>
              <a:rPr lang="de-DE" baseline="-25000" dirty="0" smtClean="0"/>
              <a:t>2</a:t>
            </a:r>
            <a:endParaRPr lang="de-DE" baseline="-25000" dirty="0"/>
          </a:p>
        </p:txBody>
      </p:sp>
      <p:sp>
        <p:nvSpPr>
          <p:cNvPr id="7" name="Rechteck 6"/>
          <p:cNvSpPr/>
          <p:nvPr/>
        </p:nvSpPr>
        <p:spPr>
          <a:xfrm>
            <a:off x="7721422" y="4475165"/>
            <a:ext cx="941283" cy="369332"/>
          </a:xfrm>
          <a:prstGeom prst="rect">
            <a:avLst/>
          </a:prstGeom>
        </p:spPr>
        <p:txBody>
          <a:bodyPr wrap="none">
            <a:spAutoFit/>
          </a:bodyPr>
          <a:lstStyle/>
          <a:p>
            <a:r>
              <a:rPr lang="de-DE" dirty="0"/>
              <a:t>∆</a:t>
            </a:r>
            <a:r>
              <a:rPr lang="de-DE" dirty="0" smtClean="0"/>
              <a:t>Y</a:t>
            </a:r>
            <a:r>
              <a:rPr lang="de-DE" baseline="-25000" dirty="0" smtClean="0"/>
              <a:t>1</a:t>
            </a:r>
            <a:r>
              <a:rPr lang="de-DE" dirty="0" smtClean="0"/>
              <a:t>&gt;∆Y</a:t>
            </a:r>
            <a:r>
              <a:rPr lang="de-DE" baseline="-25000" dirty="0" smtClean="0"/>
              <a:t>2</a:t>
            </a:r>
            <a:endParaRPr lang="de-DE" baseline="-25000" dirty="0"/>
          </a:p>
        </p:txBody>
      </p:sp>
    </p:spTree>
    <p:extLst>
      <p:ext uri="{BB962C8B-B14F-4D97-AF65-F5344CB8AC3E}">
        <p14:creationId xmlns:p14="http://schemas.microsoft.com/office/powerpoint/2010/main" val="1068001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9" grpId="0" animBg="1"/>
      <p:bldP spid="40" grpId="0" animBg="1"/>
      <p:bldP spid="43" grpId="0" animBg="1"/>
      <p:bldP spid="21" grpId="0"/>
      <p:bldP spid="2" grpId="0"/>
      <p:bldP spid="25"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765632" y="0"/>
            <a:ext cx="5844968"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smtClean="0"/>
              <a:t>Neoklassik: Arbeitsmarkt − Arbeitsnachfrage</a:t>
            </a:r>
            <a:endParaRPr lang="de-DE" sz="2400" dirty="0">
              <a:latin typeface="Arial" pitchFamily="18"/>
              <a:ea typeface="Droid Sans Fallback" pitchFamily="2"/>
              <a:cs typeface="Lohit Hindi" pitchFamily="2"/>
            </a:endParaRPr>
          </a:p>
        </p:txBody>
      </p:sp>
      <p:pic>
        <p:nvPicPr>
          <p:cNvPr id="6" name="Grafik 5"/>
          <p:cNvPicPr>
            <a:picLocks noChangeAspect="1"/>
          </p:cNvPicPr>
          <p:nvPr/>
        </p:nvPicPr>
        <p:blipFill>
          <a:blip r:embed="rId3"/>
          <a:stretch>
            <a:fillRect/>
          </a:stretch>
        </p:blipFill>
        <p:spPr>
          <a:xfrm>
            <a:off x="14130" y="713645"/>
            <a:ext cx="10673444" cy="5496025"/>
          </a:xfrm>
          <a:prstGeom prst="rect">
            <a:avLst/>
          </a:prstGeom>
        </p:spPr>
      </p:pic>
      <p:sp>
        <p:nvSpPr>
          <p:cNvPr id="7" name="TextBox 2"/>
          <p:cNvSpPr txBox="1"/>
          <p:nvPr/>
        </p:nvSpPr>
        <p:spPr>
          <a:xfrm>
            <a:off x="1597048" y="566965"/>
            <a:ext cx="819580" cy="307777"/>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Kosten</a:t>
            </a:r>
            <a:endParaRPr lang="en-US" sz="1400" dirty="0">
              <a:latin typeface="Arial" panose="020B0604020202020204" pitchFamily="34" charset="0"/>
              <a:cs typeface="Arial" panose="020B0604020202020204" pitchFamily="34" charset="0"/>
            </a:endParaRPr>
          </a:p>
        </p:txBody>
      </p:sp>
      <p:sp>
        <p:nvSpPr>
          <p:cNvPr id="8" name="TextBox 2"/>
          <p:cNvSpPr txBox="1"/>
          <p:nvPr/>
        </p:nvSpPr>
        <p:spPr>
          <a:xfrm>
            <a:off x="443654" y="570317"/>
            <a:ext cx="925224" cy="307777"/>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Umsatz</a:t>
            </a:r>
            <a:endParaRPr lang="en-US" sz="1400" dirty="0">
              <a:latin typeface="Arial" panose="020B0604020202020204" pitchFamily="34" charset="0"/>
              <a:cs typeface="Arial" panose="020B0604020202020204" pitchFamily="34" charset="0"/>
            </a:endParaRPr>
          </a:p>
        </p:txBody>
      </p:sp>
      <p:sp>
        <p:nvSpPr>
          <p:cNvPr id="9" name="TextBox 2"/>
          <p:cNvSpPr txBox="1"/>
          <p:nvPr/>
        </p:nvSpPr>
        <p:spPr>
          <a:xfrm>
            <a:off x="4212771" y="1282702"/>
            <a:ext cx="1475345" cy="461665"/>
          </a:xfrm>
          <a:prstGeom prst="rect">
            <a:avLst/>
          </a:prstGeom>
          <a:noFill/>
        </p:spPr>
        <p:txBody>
          <a:bodyPr wrap="square" rtlCol="0">
            <a:spAutoFit/>
          </a:bodyPr>
          <a:lstStyle/>
          <a:p>
            <a:pPr algn="ctr"/>
            <a:r>
              <a:rPr lang="en-US" sz="1200" dirty="0" err="1">
                <a:latin typeface="Arial" panose="020B0604020202020204" pitchFamily="34" charset="0"/>
                <a:cs typeface="Arial" panose="020B0604020202020204" pitchFamily="34" charset="0"/>
              </a:rPr>
              <a:t>W</a:t>
            </a:r>
            <a:r>
              <a:rPr lang="en-US" sz="1200" dirty="0" err="1" smtClean="0">
                <a:latin typeface="Arial" panose="020B0604020202020204" pitchFamily="34" charset="0"/>
                <a:cs typeface="Arial" panose="020B0604020202020204" pitchFamily="34" charset="0"/>
              </a:rPr>
              <a:t>ertgrenzprodukt</a:t>
            </a:r>
            <a:r>
              <a:rPr lang="en-US" sz="1200" dirty="0" smtClean="0">
                <a:latin typeface="Arial" panose="020B0604020202020204" pitchFamily="34" charset="0"/>
                <a:cs typeface="Arial" panose="020B0604020202020204" pitchFamily="34" charset="0"/>
              </a:rPr>
              <a:t> des </a:t>
            </a:r>
            <a:r>
              <a:rPr lang="en-US" sz="1200" dirty="0" err="1" smtClean="0">
                <a:latin typeface="Arial" panose="020B0604020202020204" pitchFamily="34" charset="0"/>
                <a:cs typeface="Arial" panose="020B0604020202020204" pitchFamily="34" charset="0"/>
              </a:rPr>
              <a:t>Kapitals</a:t>
            </a:r>
            <a:endParaRPr lang="en-US" sz="1200" dirty="0">
              <a:latin typeface="Arial" panose="020B0604020202020204" pitchFamily="34" charset="0"/>
              <a:cs typeface="Arial" panose="020B0604020202020204" pitchFamily="34" charset="0"/>
            </a:endParaRPr>
          </a:p>
        </p:txBody>
      </p:sp>
      <p:sp>
        <p:nvSpPr>
          <p:cNvPr id="10" name="TextBox 2"/>
          <p:cNvSpPr txBox="1"/>
          <p:nvPr/>
        </p:nvSpPr>
        <p:spPr>
          <a:xfrm>
            <a:off x="6430736" y="1282702"/>
            <a:ext cx="1475345" cy="461665"/>
          </a:xfrm>
          <a:prstGeom prst="rect">
            <a:avLst/>
          </a:prstGeom>
          <a:noFill/>
        </p:spPr>
        <p:txBody>
          <a:bodyPr wrap="square" rtlCol="0">
            <a:spAutoFit/>
          </a:bodyPr>
          <a:lstStyle/>
          <a:p>
            <a:pPr algn="ctr"/>
            <a:r>
              <a:rPr lang="en-US" sz="1200" dirty="0" err="1">
                <a:latin typeface="Arial" panose="020B0604020202020204" pitchFamily="34" charset="0"/>
                <a:cs typeface="Arial" panose="020B0604020202020204" pitchFamily="34" charset="0"/>
              </a:rPr>
              <a:t>W</a:t>
            </a:r>
            <a:r>
              <a:rPr lang="en-US" sz="1200" dirty="0" err="1" smtClean="0">
                <a:latin typeface="Arial" panose="020B0604020202020204" pitchFamily="34" charset="0"/>
                <a:cs typeface="Arial" panose="020B0604020202020204" pitchFamily="34" charset="0"/>
              </a:rPr>
              <a:t>ertgrenzprodukt</a:t>
            </a:r>
            <a:r>
              <a:rPr lang="en-US" sz="1200" dirty="0" smtClean="0">
                <a:latin typeface="Arial" panose="020B0604020202020204" pitchFamily="34" charset="0"/>
                <a:cs typeface="Arial" panose="020B0604020202020204" pitchFamily="34" charset="0"/>
              </a:rPr>
              <a:t> der </a:t>
            </a:r>
            <a:r>
              <a:rPr lang="en-US" sz="1200" dirty="0" err="1" smtClean="0">
                <a:latin typeface="Arial" panose="020B0604020202020204" pitchFamily="34" charset="0"/>
                <a:cs typeface="Arial" panose="020B0604020202020204" pitchFamily="34" charset="0"/>
              </a:rPr>
              <a:t>Arbeit</a:t>
            </a:r>
            <a:endParaRPr lang="en-US" sz="1200" dirty="0">
              <a:latin typeface="Arial" panose="020B0604020202020204" pitchFamily="34" charset="0"/>
              <a:cs typeface="Arial" panose="020B0604020202020204" pitchFamily="34" charset="0"/>
            </a:endParaRPr>
          </a:p>
        </p:txBody>
      </p:sp>
      <p:sp>
        <p:nvSpPr>
          <p:cNvPr id="11" name="Rechteck 10"/>
          <p:cNvSpPr/>
          <p:nvPr/>
        </p:nvSpPr>
        <p:spPr>
          <a:xfrm>
            <a:off x="5861957" y="713645"/>
            <a:ext cx="2237014" cy="10307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mit Pfeil 12"/>
          <p:cNvCxnSpPr/>
          <p:nvPr/>
        </p:nvCxnSpPr>
        <p:spPr>
          <a:xfrm flipH="1" flipV="1">
            <a:off x="8205107" y="1347107"/>
            <a:ext cx="1118507" cy="1877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2"/>
          <p:cNvSpPr txBox="1"/>
          <p:nvPr/>
        </p:nvSpPr>
        <p:spPr>
          <a:xfrm>
            <a:off x="9323614" y="1232358"/>
            <a:ext cx="2868385" cy="1200329"/>
          </a:xfrm>
          <a:prstGeom prst="rect">
            <a:avLst/>
          </a:prstGeom>
          <a:noFill/>
        </p:spPr>
        <p:txBody>
          <a:bodyPr wrap="square" rtlCol="0">
            <a:spAutoFit/>
          </a:bodyPr>
          <a:lstStyle/>
          <a:p>
            <a:r>
              <a:rPr lang="en-US" sz="1200" dirty="0" err="1" smtClean="0">
                <a:latin typeface="Arial" panose="020B0604020202020204" pitchFamily="34" charset="0"/>
                <a:cs typeface="Arial" panose="020B0604020202020204" pitchFamily="34" charset="0"/>
              </a:rPr>
              <a:t>Diese</a:t>
            </a:r>
            <a:r>
              <a:rPr lang="en-US" sz="1200" dirty="0" smtClean="0">
                <a:latin typeface="Arial" panose="020B0604020202020204" pitchFamily="34" charset="0"/>
                <a:cs typeface="Arial" panose="020B0604020202020204" pitchFamily="34" charset="0"/>
              </a:rPr>
              <a:t> </a:t>
            </a:r>
            <a:r>
              <a:rPr lang="en-US" sz="1200" dirty="0" err="1">
                <a:latin typeface="Arial" panose="020B0604020202020204" pitchFamily="34" charset="0"/>
                <a:cs typeface="Arial" panose="020B0604020202020204" pitchFamily="34" charset="0"/>
              </a:rPr>
              <a:t>B</a:t>
            </a:r>
            <a:r>
              <a:rPr lang="en-US" sz="1200" dirty="0" err="1" smtClean="0">
                <a:latin typeface="Arial" panose="020B0604020202020204" pitchFamily="34" charset="0"/>
                <a:cs typeface="Arial" panose="020B0604020202020204" pitchFamily="34" charset="0"/>
              </a:rPr>
              <a:t>edingung</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ist</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entscheidend</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für</a:t>
            </a:r>
            <a:r>
              <a:rPr lang="en-US" sz="1200" dirty="0" smtClean="0">
                <a:latin typeface="Arial" panose="020B0604020202020204" pitchFamily="34" charset="0"/>
                <a:cs typeface="Arial" panose="020B0604020202020204" pitchFamily="34" charset="0"/>
              </a:rPr>
              <a:t> die </a:t>
            </a:r>
            <a:r>
              <a:rPr lang="en-US" sz="1200" dirty="0" err="1" smtClean="0">
                <a:latin typeface="Arial" panose="020B0604020202020204" pitchFamily="34" charset="0"/>
                <a:cs typeface="Arial" panose="020B0604020202020204" pitchFamily="34" charset="0"/>
              </a:rPr>
              <a:t>Arbeitsnachfrage</a:t>
            </a:r>
            <a:r>
              <a:rPr lang="en-US" sz="1200" dirty="0" smtClean="0">
                <a:latin typeface="Arial" panose="020B0604020202020204" pitchFamily="34" charset="0"/>
                <a:cs typeface="Arial" panose="020B0604020202020204" pitchFamily="34" charset="0"/>
              </a:rPr>
              <a:t> der </a:t>
            </a:r>
            <a:r>
              <a:rPr lang="en-US" sz="1200" dirty="0" err="1" smtClean="0">
                <a:latin typeface="Arial" panose="020B0604020202020204" pitchFamily="34" charset="0"/>
                <a:cs typeface="Arial" panose="020B0604020202020204" pitchFamily="34" charset="0"/>
              </a:rPr>
              <a:t>Unternehmen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Denken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sie</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später</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bei</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Ihren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Bewer-bungen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daran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sie</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sind</a:t>
            </a:r>
            <a:r>
              <a:rPr lang="en-US" sz="1200" dirty="0" smtClean="0">
                <a:latin typeface="Arial" panose="020B0604020202020204" pitchFamily="34" charset="0"/>
                <a:cs typeface="Arial" panose="020B0604020202020204" pitchFamily="34" charset="0"/>
              </a:rPr>
              <a:t> die </a:t>
            </a:r>
            <a:r>
              <a:rPr lang="en-US" sz="1200" dirty="0" err="1" smtClean="0">
                <a:latin typeface="Arial" panose="020B0604020202020204" pitchFamily="34" charset="0"/>
                <a:cs typeface="Arial" panose="020B0604020202020204" pitchFamily="34" charset="0"/>
              </a:rPr>
              <a:t>Arbeits</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anbieter</a:t>
            </a:r>
            <a:r>
              <a:rPr lang="en-US" sz="1200" dirty="0" smtClean="0">
                <a:latin typeface="Arial" panose="020B0604020202020204" pitchFamily="34" charset="0"/>
                <a:cs typeface="Arial" panose="020B0604020202020204" pitchFamily="34" charset="0"/>
              </a:rPr>
              <a:t> und die </a:t>
            </a:r>
            <a:r>
              <a:rPr lang="en-US" sz="1200" dirty="0" err="1" smtClean="0">
                <a:latin typeface="Arial" panose="020B0604020202020204" pitchFamily="34" charset="0"/>
                <a:cs typeface="Arial" panose="020B0604020202020204" pitchFamily="34" charset="0"/>
              </a:rPr>
              <a:t>Unternehmen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wollen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ihre</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Arbeitskraft</a:t>
            </a:r>
            <a:r>
              <a:rPr lang="en-US" sz="1200" dirty="0" smtClean="0">
                <a:latin typeface="Arial" panose="020B0604020202020204" pitchFamily="34"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p:txBody>
      </p:sp>
      <p:sp>
        <p:nvSpPr>
          <p:cNvPr id="15" name="TextBox 2"/>
          <p:cNvSpPr txBox="1"/>
          <p:nvPr/>
        </p:nvSpPr>
        <p:spPr>
          <a:xfrm>
            <a:off x="4142540" y="3733575"/>
            <a:ext cx="790187" cy="276999"/>
          </a:xfrm>
          <a:prstGeom prst="rect">
            <a:avLst/>
          </a:prstGeom>
          <a:noFill/>
        </p:spPr>
        <p:txBody>
          <a:bodyPr wrap="square" rtlCol="0">
            <a:spAutoFit/>
          </a:bodyPr>
          <a:lstStyle/>
          <a:p>
            <a:r>
              <a:rPr lang="en-US" sz="1200" dirty="0" err="1" smtClean="0">
                <a:latin typeface="Arial" panose="020B0604020202020204" pitchFamily="34" charset="0"/>
                <a:cs typeface="Arial" panose="020B0604020202020204" pitchFamily="34" charset="0"/>
              </a:rPr>
              <a:t>Reallohn</a:t>
            </a:r>
            <a:endParaRPr lang="en-US" sz="1200" dirty="0">
              <a:latin typeface="Arial" panose="020B0604020202020204" pitchFamily="34" charset="0"/>
              <a:cs typeface="Arial" panose="020B0604020202020204" pitchFamily="34" charset="0"/>
            </a:endParaRPr>
          </a:p>
        </p:txBody>
      </p:sp>
      <p:sp>
        <p:nvSpPr>
          <p:cNvPr id="16" name="TextBox 2"/>
          <p:cNvSpPr txBox="1"/>
          <p:nvPr/>
        </p:nvSpPr>
        <p:spPr>
          <a:xfrm>
            <a:off x="2354470" y="3013903"/>
            <a:ext cx="1276316" cy="646331"/>
          </a:xfrm>
          <a:prstGeom prst="rect">
            <a:avLst/>
          </a:prstGeom>
          <a:noFill/>
        </p:spPr>
        <p:txBody>
          <a:bodyPr wrap="square" rtlCol="0">
            <a:spAutoFit/>
          </a:bodyPr>
          <a:lstStyle/>
          <a:p>
            <a:pPr algn="ctr"/>
            <a:r>
              <a:rPr lang="en-US" sz="1200" dirty="0" err="1" smtClean="0">
                <a:latin typeface="Arial" panose="020B0604020202020204" pitchFamily="34" charset="0"/>
                <a:cs typeface="Arial" panose="020B0604020202020204" pitchFamily="34" charset="0"/>
              </a:rPr>
              <a:t>Funktion</a:t>
            </a:r>
            <a:endParaRPr lang="en-US" sz="1200" dirty="0">
              <a:latin typeface="Arial" panose="020B0604020202020204" pitchFamily="34" charset="0"/>
              <a:cs typeface="Arial" panose="020B0604020202020204" pitchFamily="34" charset="0"/>
            </a:endParaRPr>
          </a:p>
          <a:p>
            <a:pPr algn="ctr"/>
            <a:r>
              <a:rPr lang="en-US" sz="1200" dirty="0" err="1" smtClean="0">
                <a:latin typeface="Arial" panose="020B0604020202020204" pitchFamily="34" charset="0"/>
                <a:cs typeface="Arial" panose="020B0604020202020204" pitchFamily="34" charset="0"/>
              </a:rPr>
              <a:t>abhängig</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vom</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Arbeitsansatz</a:t>
            </a:r>
            <a:r>
              <a:rPr lang="en-US" sz="1200" dirty="0" smtClean="0">
                <a:latin typeface="Arial" panose="020B0604020202020204" pitchFamily="34" charset="0"/>
                <a:cs typeface="Arial" panose="020B0604020202020204" pitchFamily="34" charset="0"/>
              </a:rPr>
              <a:t> L</a:t>
            </a:r>
            <a:endParaRPr lang="en-US" sz="1200" dirty="0">
              <a:latin typeface="Arial" panose="020B0604020202020204" pitchFamily="34" charset="0"/>
              <a:cs typeface="Arial" panose="020B0604020202020204" pitchFamily="34" charset="0"/>
            </a:endParaRPr>
          </a:p>
        </p:txBody>
      </p:sp>
      <p:cxnSp>
        <p:nvCxnSpPr>
          <p:cNvPr id="17" name="Gerade Verbindung mit Pfeil 16"/>
          <p:cNvCxnSpPr/>
          <p:nvPr/>
        </p:nvCxnSpPr>
        <p:spPr>
          <a:xfrm>
            <a:off x="3306290" y="3660234"/>
            <a:ext cx="502312" cy="2200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
          <p:cNvSpPr txBox="1"/>
          <p:nvPr/>
        </p:nvSpPr>
        <p:spPr>
          <a:xfrm>
            <a:off x="3777671" y="3121066"/>
            <a:ext cx="4128410" cy="646331"/>
          </a:xfrm>
          <a:prstGeom prst="rect">
            <a:avLst/>
          </a:prstGeom>
          <a:noFill/>
        </p:spPr>
        <p:txBody>
          <a:bodyPr wrap="square" rtlCol="0">
            <a:spAutoFit/>
          </a:bodyPr>
          <a:lstStyle/>
          <a:p>
            <a:r>
              <a:rPr lang="en-US" sz="1200" dirty="0" smtClean="0">
                <a:latin typeface="Arial" panose="020B0604020202020204" pitchFamily="34" charset="0"/>
                <a:cs typeface="Arial" panose="020B0604020202020204" pitchFamily="34" charset="0"/>
              </a:rPr>
              <a:t>Von </a:t>
            </a:r>
            <a:r>
              <a:rPr lang="en-US" sz="1200" dirty="0" err="1" smtClean="0">
                <a:latin typeface="Arial" panose="020B0604020202020204" pitchFamily="34" charset="0"/>
                <a:cs typeface="Arial" panose="020B0604020202020204" pitchFamily="34" charset="0"/>
              </a:rPr>
              <a:t>dieser</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Funktion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wissen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wir</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aus</a:t>
            </a:r>
            <a:r>
              <a:rPr lang="en-US" sz="1200" dirty="0" smtClean="0">
                <a:latin typeface="Arial" panose="020B0604020202020204" pitchFamily="34" charset="0"/>
                <a:cs typeface="Arial" panose="020B0604020202020204" pitchFamily="34" charset="0"/>
              </a:rPr>
              <a:t> der </a:t>
            </a:r>
            <a:r>
              <a:rPr lang="en-US" sz="1200" dirty="0" err="1" smtClean="0">
                <a:latin typeface="Arial" panose="020B0604020202020204" pitchFamily="34" charset="0"/>
                <a:cs typeface="Arial" panose="020B0604020202020204" pitchFamily="34" charset="0"/>
              </a:rPr>
              <a:t>Annahme</a:t>
            </a:r>
            <a:r>
              <a:rPr lang="en-US" sz="1200" dirty="0" smtClean="0">
                <a:latin typeface="Arial" panose="020B0604020202020204" pitchFamily="34" charset="0"/>
                <a:cs typeface="Arial" panose="020B0604020202020204" pitchFamily="34" charset="0"/>
              </a:rPr>
              <a:t> der </a:t>
            </a:r>
            <a:r>
              <a:rPr lang="en-US" sz="1200" dirty="0" err="1" smtClean="0">
                <a:latin typeface="Arial" panose="020B0604020202020204" pitchFamily="34" charset="0"/>
                <a:cs typeface="Arial" panose="020B0604020202020204" pitchFamily="34" charset="0"/>
              </a:rPr>
              <a:t>abnehmenden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Grenzerträge</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dass</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sie</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monoton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fallend</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im</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Arbeitseinsatz</a:t>
            </a:r>
            <a:r>
              <a:rPr lang="en-US" sz="1200" dirty="0" smtClean="0">
                <a:latin typeface="Arial" panose="020B0604020202020204" pitchFamily="34" charset="0"/>
                <a:cs typeface="Arial" panose="020B0604020202020204" pitchFamily="34" charset="0"/>
              </a:rPr>
              <a:t> L </a:t>
            </a:r>
            <a:r>
              <a:rPr lang="en-US" sz="1200" dirty="0" err="1" smtClean="0">
                <a:latin typeface="Arial" panose="020B0604020202020204" pitchFamily="34" charset="0"/>
                <a:cs typeface="Arial" panose="020B0604020202020204" pitchFamily="34" charset="0"/>
              </a:rPr>
              <a:t>ist</a:t>
            </a:r>
            <a:endParaRPr lang="en-US" sz="1200" dirty="0">
              <a:latin typeface="Arial" panose="020B0604020202020204" pitchFamily="34" charset="0"/>
              <a:cs typeface="Arial" panose="020B0604020202020204" pitchFamily="34" charset="0"/>
            </a:endParaRPr>
          </a:p>
        </p:txBody>
      </p:sp>
      <p:cxnSp>
        <p:nvCxnSpPr>
          <p:cNvPr id="24" name="Gerade Verbindung mit Pfeil 23"/>
          <p:cNvCxnSpPr/>
          <p:nvPr/>
        </p:nvCxnSpPr>
        <p:spPr>
          <a:xfrm>
            <a:off x="5442070" y="3571992"/>
            <a:ext cx="523138" cy="3082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
          <p:cNvSpPr txBox="1"/>
          <p:nvPr/>
        </p:nvSpPr>
        <p:spPr>
          <a:xfrm>
            <a:off x="7702493" y="3908484"/>
            <a:ext cx="4128410" cy="1200329"/>
          </a:xfrm>
          <a:prstGeom prst="rect">
            <a:avLst/>
          </a:prstGeom>
          <a:noFill/>
        </p:spPr>
        <p:txBody>
          <a:bodyPr wrap="square" rtlCol="0">
            <a:spAutoFit/>
          </a:bodyPr>
          <a:lstStyle/>
          <a:p>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d.h</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diese</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Gleichung</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kann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nach</a:t>
            </a:r>
            <a:r>
              <a:rPr lang="en-US" sz="1200" dirty="0" smtClean="0">
                <a:latin typeface="Arial" panose="020B0604020202020204" pitchFamily="34" charset="0"/>
                <a:cs typeface="Arial" panose="020B0604020202020204" pitchFamily="34" charset="0"/>
              </a:rPr>
              <a:t> L </a:t>
            </a:r>
            <a:r>
              <a:rPr lang="en-US" sz="1200" dirty="0" err="1" smtClean="0">
                <a:latin typeface="Arial" panose="020B0604020202020204" pitchFamily="34" charset="0"/>
                <a:cs typeface="Arial" panose="020B0604020202020204" pitchFamily="34" charset="0"/>
              </a:rPr>
              <a:t>aufgelöst</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werden</a:t>
            </a:r>
            <a:r>
              <a:rPr lang="en-US" sz="1200" dirty="0" smtClean="0">
                <a:latin typeface="Arial" panose="020B0604020202020204" pitchFamily="34" charset="0"/>
                <a:cs typeface="Arial" panose="020B0604020202020204" pitchFamily="34" charset="0"/>
              </a:rPr>
              <a:t> und        man </a:t>
            </a:r>
            <a:r>
              <a:rPr lang="en-US" sz="1200" dirty="0" err="1" smtClean="0">
                <a:latin typeface="Arial" panose="020B0604020202020204" pitchFamily="34" charset="0"/>
                <a:cs typeface="Arial" panose="020B0604020202020204" pitchFamily="34" charset="0"/>
              </a:rPr>
              <a:t>erhält</a:t>
            </a:r>
            <a:r>
              <a:rPr lang="en-US" sz="1200" dirty="0" smtClean="0">
                <a:latin typeface="Arial" panose="020B0604020202020204" pitchFamily="34" charset="0"/>
                <a:cs typeface="Arial" panose="020B0604020202020204" pitchFamily="34" charset="0"/>
              </a:rPr>
              <a:t> den </a:t>
            </a:r>
            <a:r>
              <a:rPr lang="en-US" sz="1200" dirty="0" err="1" smtClean="0">
                <a:latin typeface="Arial" panose="020B0604020202020204" pitchFamily="34" charset="0"/>
                <a:cs typeface="Arial" panose="020B0604020202020204" pitchFamily="34" charset="0"/>
              </a:rPr>
              <a:t>erwarteten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Zusammenhang</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dass</a:t>
            </a:r>
            <a:r>
              <a:rPr lang="en-US" sz="1200" dirty="0" smtClean="0">
                <a:latin typeface="Arial" panose="020B0604020202020204" pitchFamily="34" charset="0"/>
                <a:cs typeface="Arial" panose="020B0604020202020204" pitchFamily="34" charset="0"/>
              </a:rPr>
              <a:t> die </a:t>
            </a:r>
            <a:r>
              <a:rPr lang="en-US" sz="1200" dirty="0" err="1" smtClean="0">
                <a:latin typeface="Arial" panose="020B0604020202020204" pitchFamily="34" charset="0"/>
                <a:cs typeface="Arial" panose="020B0604020202020204" pitchFamily="34" charset="0"/>
              </a:rPr>
              <a:t>Arbeitsnachfrage</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fällt</a:t>
            </a:r>
            <a:r>
              <a:rPr lang="en-US" sz="1200" dirty="0" smtClean="0">
                <a:latin typeface="Arial" panose="020B0604020202020204" pitchFamily="34" charset="0"/>
                <a:cs typeface="Arial" panose="020B0604020202020204" pitchFamily="34" charset="0"/>
              </a:rPr>
              <a:t>, je </a:t>
            </a:r>
            <a:r>
              <a:rPr lang="en-US" sz="1200" dirty="0" err="1" smtClean="0">
                <a:latin typeface="Arial" panose="020B0604020202020204" pitchFamily="34" charset="0"/>
                <a:cs typeface="Arial" panose="020B0604020202020204" pitchFamily="34" charset="0"/>
              </a:rPr>
              <a:t>höher</a:t>
            </a:r>
            <a:r>
              <a:rPr lang="en-US" sz="1200" dirty="0" smtClean="0">
                <a:latin typeface="Arial" panose="020B0604020202020204" pitchFamily="34" charset="0"/>
                <a:cs typeface="Arial" panose="020B0604020202020204" pitchFamily="34" charset="0"/>
              </a:rPr>
              <a:t> der </a:t>
            </a:r>
            <a:r>
              <a:rPr lang="en-US" sz="1200" dirty="0" err="1" smtClean="0">
                <a:latin typeface="Arial" panose="020B0604020202020204" pitchFamily="34" charset="0"/>
                <a:cs typeface="Arial" panose="020B0604020202020204" pitchFamily="34" charset="0"/>
              </a:rPr>
              <a:t>Reallohn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ist</a:t>
            </a:r>
            <a:r>
              <a:rPr lang="en-US" sz="1200" dirty="0" smtClean="0">
                <a:latin typeface="Arial" panose="020B0604020202020204" pitchFamily="34" charset="0"/>
                <a:cs typeface="Arial" panose="020B0604020202020204" pitchFamily="34" charset="0"/>
              </a:rPr>
              <a:t>.</a:t>
            </a:r>
          </a:p>
          <a:p>
            <a:endParaRPr lang="en-US" sz="1200" dirty="0" smtClean="0">
              <a:latin typeface="Arial" panose="020B0604020202020204" pitchFamily="34" charset="0"/>
              <a:cs typeface="Arial" panose="020B0604020202020204" pitchFamily="34" charset="0"/>
            </a:endParaRPr>
          </a:p>
          <a:p>
            <a:r>
              <a:rPr lang="en-US" sz="1200" b="1" dirty="0" smtClean="0">
                <a:latin typeface="Arial" panose="020B0604020202020204" pitchFamily="34" charset="0"/>
                <a:cs typeface="Arial" panose="020B0604020202020204" pitchFamily="34" charset="0"/>
              </a:rPr>
              <a:t>Also</a:t>
            </a:r>
            <a:r>
              <a:rPr lang="en-US" sz="1200" b="1" dirty="0">
                <a:latin typeface="Arial" panose="020B0604020202020204" pitchFamily="34" charset="0"/>
                <a:cs typeface="Arial" panose="020B0604020202020204" pitchFamily="34" charset="0"/>
              </a:rPr>
              <a:t>:</a:t>
            </a:r>
            <a:r>
              <a:rPr lang="en-US" sz="1200" b="1" dirty="0" smtClean="0">
                <a:latin typeface="Arial" panose="020B0604020202020204" pitchFamily="34" charset="0"/>
                <a:cs typeface="Arial" panose="020B0604020202020204" pitchFamily="34" charset="0"/>
              </a:rPr>
              <a:t> “Die </a:t>
            </a:r>
            <a:r>
              <a:rPr lang="en-US" sz="1200" b="1" dirty="0" err="1" smtClean="0">
                <a:latin typeface="Arial" panose="020B0604020202020204" pitchFamily="34" charset="0"/>
                <a:cs typeface="Arial" panose="020B0604020202020204" pitchFamily="34" charset="0"/>
              </a:rPr>
              <a:t>Unternehmen</a:t>
            </a:r>
            <a:r>
              <a:rPr lang="en-US"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wollen</a:t>
            </a:r>
            <a:r>
              <a:rPr lang="en-US"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umso</a:t>
            </a:r>
            <a:r>
              <a:rPr lang="en-US"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weniger</a:t>
            </a:r>
            <a:r>
              <a:rPr lang="en-US"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Leute</a:t>
            </a:r>
            <a:r>
              <a:rPr lang="en-US"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einstellen</a:t>
            </a:r>
            <a:r>
              <a:rPr lang="en-US" sz="1200" b="1" dirty="0" smtClean="0">
                <a:latin typeface="Arial" panose="020B0604020202020204" pitchFamily="34" charset="0"/>
                <a:cs typeface="Arial" panose="020B0604020202020204" pitchFamily="34" charset="0"/>
              </a:rPr>
              <a:t>, je </a:t>
            </a:r>
            <a:r>
              <a:rPr lang="en-US" sz="1200" b="1" dirty="0" err="1" smtClean="0">
                <a:latin typeface="Arial" panose="020B0604020202020204" pitchFamily="34" charset="0"/>
                <a:cs typeface="Arial" panose="020B0604020202020204" pitchFamily="34" charset="0"/>
              </a:rPr>
              <a:t>mehr</a:t>
            </a:r>
            <a:r>
              <a:rPr lang="en-US"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sie</a:t>
            </a:r>
            <a:r>
              <a:rPr lang="en-US" sz="1200" b="1" dirty="0" smtClean="0">
                <a:latin typeface="Arial" panose="020B0604020202020204" pitchFamily="34" charset="0"/>
                <a:cs typeface="Arial" panose="020B0604020202020204" pitchFamily="34" charset="0"/>
              </a:rPr>
              <a:t> an </a:t>
            </a:r>
            <a:r>
              <a:rPr lang="en-US" sz="1200" b="1" dirty="0" err="1" smtClean="0">
                <a:latin typeface="Arial" panose="020B0604020202020204" pitchFamily="34" charset="0"/>
                <a:cs typeface="Arial" panose="020B0604020202020204" pitchFamily="34" charset="0"/>
              </a:rPr>
              <a:t>Lohn</a:t>
            </a:r>
            <a:r>
              <a:rPr lang="en-US"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zu</a:t>
            </a:r>
            <a:r>
              <a:rPr lang="en-US"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bezahlen</a:t>
            </a:r>
            <a:r>
              <a:rPr lang="en-US"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haben</a:t>
            </a:r>
            <a:r>
              <a:rPr lang="en-US" sz="1200" b="1" dirty="0" smtClean="0">
                <a:latin typeface="Arial" panose="020B0604020202020204" pitchFamily="34" charset="0"/>
                <a:cs typeface="Arial" panose="020B0604020202020204" pitchFamily="34" charset="0"/>
              </a:rPr>
              <a:t>.”</a:t>
            </a:r>
            <a:endParaRPr lang="en-US" sz="1200" b="1" dirty="0">
              <a:latin typeface="Arial" panose="020B0604020202020204" pitchFamily="34" charset="0"/>
              <a:cs typeface="Arial" panose="020B0604020202020204" pitchFamily="34" charset="0"/>
            </a:endParaRPr>
          </a:p>
        </p:txBody>
      </p:sp>
      <p:pic>
        <p:nvPicPr>
          <p:cNvPr id="29" name="Grafik 28"/>
          <p:cNvPicPr>
            <a:picLocks noChangeAspect="1"/>
          </p:cNvPicPr>
          <p:nvPr/>
        </p:nvPicPr>
        <p:blipFill>
          <a:blip r:embed="rId4"/>
          <a:stretch>
            <a:fillRect/>
          </a:stretch>
        </p:blipFill>
        <p:spPr>
          <a:xfrm>
            <a:off x="5270572" y="3004236"/>
            <a:ext cx="225549" cy="381257"/>
          </a:xfrm>
          <a:prstGeom prst="rect">
            <a:avLst/>
          </a:prstGeom>
        </p:spPr>
      </p:pic>
    </p:spTree>
    <p:extLst>
      <p:ext uri="{BB962C8B-B14F-4D97-AF65-F5344CB8AC3E}">
        <p14:creationId xmlns:p14="http://schemas.microsoft.com/office/powerpoint/2010/main" val="42798088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animBg="1"/>
      <p:bldP spid="14" grpId="0"/>
      <p:bldP spid="15" grpId="0"/>
      <p:bldP spid="16" grpId="0"/>
      <p:bldP spid="23" grpId="0"/>
      <p:bldP spid="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999343" y="96752"/>
            <a:ext cx="7317807"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smtClean="0"/>
              <a:t>Gewinnmaximierung bzgl. des Faktors Arbeit L (grafisch)</a:t>
            </a:r>
            <a:endParaRPr lang="de-DE" sz="2400" dirty="0">
              <a:latin typeface="Arial" pitchFamily="18"/>
              <a:ea typeface="Droid Sans Fallback" pitchFamily="2"/>
              <a:cs typeface="Lohit Hindi" pitchFamily="2"/>
            </a:endParaRPr>
          </a:p>
        </p:txBody>
      </p:sp>
      <p:pic>
        <p:nvPicPr>
          <p:cNvPr id="2" name="Grafik 1"/>
          <p:cNvPicPr>
            <a:picLocks noChangeAspect="1"/>
          </p:cNvPicPr>
          <p:nvPr/>
        </p:nvPicPr>
        <p:blipFill>
          <a:blip r:embed="rId3"/>
          <a:stretch>
            <a:fillRect/>
          </a:stretch>
        </p:blipFill>
        <p:spPr>
          <a:xfrm>
            <a:off x="720000" y="1080000"/>
            <a:ext cx="7187256" cy="4320000"/>
          </a:xfrm>
          <a:prstGeom prst="rect">
            <a:avLst/>
          </a:prstGeom>
        </p:spPr>
      </p:pic>
      <p:sp>
        <p:nvSpPr>
          <p:cNvPr id="6" name="Rechteck 5"/>
          <p:cNvSpPr/>
          <p:nvPr/>
        </p:nvSpPr>
        <p:spPr>
          <a:xfrm>
            <a:off x="209732" y="1078619"/>
            <a:ext cx="510268" cy="369332"/>
          </a:xfrm>
          <a:prstGeom prst="rect">
            <a:avLst/>
          </a:prstGeom>
        </p:spPr>
        <p:txBody>
          <a:bodyPr wrap="none">
            <a:spAutoFit/>
          </a:bodyPr>
          <a:lstStyle/>
          <a:p>
            <a:r>
              <a:rPr lang="de-DE" b="1" dirty="0" smtClean="0"/>
              <a:t>L,</a:t>
            </a:r>
            <a:r>
              <a:rPr lang="el-GR" b="1" dirty="0" smtClean="0"/>
              <a:t>ω</a:t>
            </a:r>
            <a:endParaRPr lang="de-DE" dirty="0"/>
          </a:p>
        </p:txBody>
      </p:sp>
      <p:sp>
        <p:nvSpPr>
          <p:cNvPr id="7" name="Rechteck 6"/>
          <p:cNvSpPr/>
          <p:nvPr/>
        </p:nvSpPr>
        <p:spPr>
          <a:xfrm>
            <a:off x="8523636" y="185544"/>
            <a:ext cx="1803507" cy="369332"/>
          </a:xfrm>
          <a:prstGeom prst="rect">
            <a:avLst/>
          </a:prstGeom>
        </p:spPr>
        <p:txBody>
          <a:bodyPr wrap="none">
            <a:spAutoFit/>
          </a:bodyPr>
          <a:lstStyle/>
          <a:p>
            <a:r>
              <a:rPr lang="de-DE" b="1" dirty="0" smtClean="0"/>
              <a:t> </a:t>
            </a:r>
            <a:r>
              <a:rPr lang="el-GR" b="1" dirty="0" smtClean="0"/>
              <a:t>ω</a:t>
            </a:r>
            <a:r>
              <a:rPr lang="de-DE" b="1" dirty="0" smtClean="0"/>
              <a:t>=w/p Reallohn</a:t>
            </a:r>
            <a:endParaRPr lang="de-DE" dirty="0"/>
          </a:p>
        </p:txBody>
      </p:sp>
      <p:sp>
        <p:nvSpPr>
          <p:cNvPr id="8" name="Rechteck 7"/>
          <p:cNvSpPr/>
          <p:nvPr/>
        </p:nvSpPr>
        <p:spPr>
          <a:xfrm>
            <a:off x="7877066" y="1151403"/>
            <a:ext cx="1338828" cy="369332"/>
          </a:xfrm>
          <a:prstGeom prst="rect">
            <a:avLst/>
          </a:prstGeom>
        </p:spPr>
        <p:txBody>
          <a:bodyPr wrap="none">
            <a:spAutoFit/>
          </a:bodyPr>
          <a:lstStyle/>
          <a:p>
            <a:r>
              <a:rPr lang="de-DE" b="1" dirty="0" smtClean="0">
                <a:solidFill>
                  <a:schemeClr val="accent1"/>
                </a:solidFill>
              </a:rPr>
              <a:t>y(L): Output</a:t>
            </a:r>
            <a:endParaRPr lang="de-DE" dirty="0">
              <a:solidFill>
                <a:schemeClr val="accent1"/>
              </a:solidFill>
            </a:endParaRPr>
          </a:p>
        </p:txBody>
      </p:sp>
      <p:sp>
        <p:nvSpPr>
          <p:cNvPr id="9" name="Rechteck 8"/>
          <p:cNvSpPr/>
          <p:nvPr/>
        </p:nvSpPr>
        <p:spPr>
          <a:xfrm>
            <a:off x="7281565" y="745443"/>
            <a:ext cx="1865767" cy="369332"/>
          </a:xfrm>
          <a:prstGeom prst="rect">
            <a:avLst/>
          </a:prstGeom>
        </p:spPr>
        <p:txBody>
          <a:bodyPr wrap="none">
            <a:spAutoFit/>
          </a:bodyPr>
          <a:lstStyle/>
          <a:p>
            <a:r>
              <a:rPr lang="el-GR" b="1" dirty="0" smtClean="0">
                <a:solidFill>
                  <a:schemeClr val="accent2"/>
                </a:solidFill>
              </a:rPr>
              <a:t>ω</a:t>
            </a:r>
            <a:r>
              <a:rPr lang="de-DE" b="1" baseline="-25000" dirty="0" smtClean="0">
                <a:solidFill>
                  <a:schemeClr val="accent2"/>
                </a:solidFill>
              </a:rPr>
              <a:t>1</a:t>
            </a:r>
            <a:r>
              <a:rPr lang="de-DE" b="1" dirty="0" smtClean="0">
                <a:solidFill>
                  <a:schemeClr val="accent2"/>
                </a:solidFill>
              </a:rPr>
              <a:t>L: reale Kosten</a:t>
            </a:r>
            <a:endParaRPr lang="de-DE" dirty="0">
              <a:solidFill>
                <a:schemeClr val="accent2"/>
              </a:solidFill>
            </a:endParaRPr>
          </a:p>
        </p:txBody>
      </p:sp>
      <p:sp>
        <p:nvSpPr>
          <p:cNvPr id="10" name="TextBox 2"/>
          <p:cNvSpPr txBox="1"/>
          <p:nvPr/>
        </p:nvSpPr>
        <p:spPr>
          <a:xfrm>
            <a:off x="7907256" y="1420400"/>
            <a:ext cx="4284744" cy="892552"/>
          </a:xfrm>
          <a:prstGeom prst="rect">
            <a:avLst/>
          </a:prstGeom>
          <a:noFill/>
        </p:spPr>
        <p:txBody>
          <a:bodyPr wrap="square" rtlCol="0">
            <a:spAutoFit/>
          </a:bodyPr>
          <a:lstStyle/>
          <a:p>
            <a:r>
              <a:rPr lang="en-US" sz="1200" dirty="0" err="1" smtClean="0">
                <a:latin typeface="Arial" panose="020B0604020202020204" pitchFamily="34" charset="0"/>
                <a:cs typeface="Arial" panose="020B0604020202020204" pitchFamily="34" charset="0"/>
              </a:rPr>
              <a:t>Gegeben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ein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Reallohnnivau</a:t>
            </a:r>
            <a:r>
              <a:rPr lang="en-US" sz="1200" dirty="0" smtClean="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von </a:t>
            </a:r>
            <a:r>
              <a:rPr lang="el-GR" sz="1400" dirty="0" smtClean="0"/>
              <a:t>ω</a:t>
            </a:r>
            <a:r>
              <a:rPr lang="de-DE" sz="1400" baseline="-25000" dirty="0" smtClean="0"/>
              <a:t>1</a:t>
            </a:r>
            <a:r>
              <a:rPr lang="de-DE" sz="1400" dirty="0" smtClean="0"/>
              <a:t> ergibt sich</a:t>
            </a:r>
            <a:r>
              <a:rPr lang="en-US" sz="1400" dirty="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grafisch</a:t>
            </a:r>
            <a:r>
              <a:rPr lang="en-US" sz="1200" dirty="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der </a:t>
            </a:r>
            <a:r>
              <a:rPr lang="en-US" sz="1200" dirty="0" err="1" smtClean="0">
                <a:latin typeface="Arial" panose="020B0604020202020204" pitchFamily="34" charset="0"/>
                <a:cs typeface="Arial" panose="020B0604020202020204" pitchFamily="34" charset="0"/>
              </a:rPr>
              <a:t>reale</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Gewinn</a:t>
            </a:r>
            <a:r>
              <a:rPr lang="en-US" sz="1200" dirty="0" smtClean="0">
                <a:latin typeface="Arial" panose="020B0604020202020204" pitchFamily="34" charset="0"/>
                <a:cs typeface="Arial" panose="020B0604020202020204" pitchFamily="34" charset="0"/>
              </a:rPr>
              <a:t> (</a:t>
            </a:r>
            <a:r>
              <a:rPr lang="el-GR" sz="1200" dirty="0" smtClean="0">
                <a:latin typeface="Arial" panose="020B0604020202020204" pitchFamily="34" charset="0"/>
                <a:cs typeface="Arial" panose="020B0604020202020204" pitchFamily="34" charset="0"/>
              </a:rPr>
              <a:t>π</a:t>
            </a:r>
            <a:r>
              <a:rPr lang="de-DE" sz="1200" dirty="0" smtClean="0">
                <a:latin typeface="Arial" panose="020B0604020202020204" pitchFamily="34" charset="0"/>
                <a:cs typeface="Arial" panose="020B0604020202020204" pitchFamily="34" charset="0"/>
              </a:rPr>
              <a:t>/p</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als</a:t>
            </a:r>
            <a:r>
              <a:rPr lang="en-US" sz="1200" dirty="0" smtClean="0">
                <a:latin typeface="Arial" panose="020B0604020202020204" pitchFamily="34" charset="0"/>
                <a:cs typeface="Arial" panose="020B0604020202020204" pitchFamily="34" charset="0"/>
              </a:rPr>
              <a:t> die </a:t>
            </a:r>
            <a:r>
              <a:rPr lang="en-US" sz="1200" dirty="0" err="1" smtClean="0">
                <a:latin typeface="Arial" panose="020B0604020202020204" pitchFamily="34" charset="0"/>
                <a:cs typeface="Arial" panose="020B0604020202020204" pitchFamily="34" charset="0"/>
              </a:rPr>
              <a:t>Differenz</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zwischen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dem</a:t>
            </a:r>
            <a:r>
              <a:rPr lang="en-US" sz="1200" dirty="0" smtClean="0">
                <a:latin typeface="Arial" panose="020B0604020202020204" pitchFamily="34" charset="0"/>
                <a:cs typeface="Arial" panose="020B0604020202020204" pitchFamily="34" charset="0"/>
              </a:rPr>
              <a:t> Output und den </a:t>
            </a:r>
            <a:r>
              <a:rPr lang="en-US" sz="1200" dirty="0" err="1" smtClean="0">
                <a:latin typeface="Arial" panose="020B0604020202020204" pitchFamily="34" charset="0"/>
                <a:cs typeface="Arial" panose="020B0604020202020204" pitchFamily="34" charset="0"/>
              </a:rPr>
              <a:t>realen</a:t>
            </a:r>
            <a:r>
              <a:rPr lang="en-US" sz="1200" dirty="0" smtClean="0">
                <a:latin typeface="Arial" panose="020B0604020202020204" pitchFamily="34" charset="0"/>
                <a:cs typeface="Arial" panose="020B0604020202020204" pitchFamily="34" charset="0"/>
              </a:rPr>
              <a:t> </a:t>
            </a:r>
            <a:r>
              <a:rPr lang="en-US" sz="1200" dirty="0" err="1">
                <a:latin typeface="Arial" panose="020B0604020202020204" pitchFamily="34" charset="0"/>
                <a:cs typeface="Arial" panose="020B0604020202020204" pitchFamily="34" charset="0"/>
              </a:rPr>
              <a:t>Kosten</a:t>
            </a:r>
            <a:r>
              <a:rPr lang="en-US" sz="1200" dirty="0">
                <a:latin typeface="Arial" panose="020B0604020202020204" pitchFamily="34" charset="0"/>
                <a:cs typeface="Arial" panose="020B0604020202020204" pitchFamily="34" charset="0"/>
              </a:rPr>
              <a:t> (y(L)-</a:t>
            </a:r>
            <a:r>
              <a:rPr lang="el-GR" sz="1200" dirty="0">
                <a:latin typeface="Arial" panose="020B0604020202020204" pitchFamily="34" charset="0"/>
                <a:cs typeface="Arial" panose="020B0604020202020204" pitchFamily="34" charset="0"/>
              </a:rPr>
              <a:t> ω</a:t>
            </a:r>
            <a:r>
              <a:rPr lang="de-DE" sz="1200" baseline="-25000" dirty="0">
                <a:latin typeface="Arial" panose="020B0604020202020204" pitchFamily="34" charset="0"/>
                <a:cs typeface="Arial" panose="020B0604020202020204" pitchFamily="34" charset="0"/>
              </a:rPr>
              <a:t>1</a:t>
            </a:r>
            <a:r>
              <a:rPr lang="de-DE" sz="1200" dirty="0">
                <a:latin typeface="Arial" panose="020B0604020202020204" pitchFamily="34" charset="0"/>
                <a:cs typeface="Arial" panose="020B0604020202020204" pitchFamily="34" charset="0"/>
              </a:rPr>
              <a:t>L</a:t>
            </a:r>
            <a:r>
              <a:rPr lang="en-US" sz="1200" dirty="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also die </a:t>
            </a:r>
            <a:r>
              <a:rPr lang="en-US" sz="1200" dirty="0" err="1" smtClean="0">
                <a:latin typeface="Arial" panose="020B0604020202020204" pitchFamily="34" charset="0"/>
                <a:cs typeface="Arial" panose="020B0604020202020204" pitchFamily="34" charset="0"/>
              </a:rPr>
              <a:t>Differenz</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zwischen</a:t>
            </a:r>
            <a:r>
              <a:rPr lang="en-US" sz="1200" dirty="0" smtClean="0">
                <a:latin typeface="Arial" panose="020B0604020202020204" pitchFamily="34" charset="0"/>
                <a:cs typeface="Arial" panose="020B0604020202020204" pitchFamily="34" charset="0"/>
              </a:rPr>
              <a:t> </a:t>
            </a:r>
            <a:r>
              <a:rPr lang="en-US" sz="1400" dirty="0" err="1">
                <a:solidFill>
                  <a:schemeClr val="accent1"/>
                </a:solidFill>
              </a:rPr>
              <a:t>blauer</a:t>
            </a:r>
            <a:r>
              <a:rPr lang="en-US" sz="1200" dirty="0" smtClean="0">
                <a:latin typeface="Arial" panose="020B0604020202020204" pitchFamily="34" charset="0"/>
                <a:cs typeface="Arial" panose="020B0604020202020204" pitchFamily="34" charset="0"/>
              </a:rPr>
              <a:t> und </a:t>
            </a:r>
            <a:r>
              <a:rPr lang="en-US" sz="1400" dirty="0" err="1">
                <a:solidFill>
                  <a:schemeClr val="accent2"/>
                </a:solidFill>
              </a:rPr>
              <a:t>gelber</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Kurve</a:t>
            </a:r>
            <a:r>
              <a:rPr lang="en-US" sz="1200" dirty="0" smtClean="0">
                <a:latin typeface="Arial" panose="020B0604020202020204" pitchFamily="34" charset="0"/>
                <a:cs typeface="Arial" panose="020B0604020202020204" pitchFamily="34" charset="0"/>
              </a:rPr>
              <a:t>. </a:t>
            </a:r>
            <a:endParaRPr lang="en-US" sz="1200" dirty="0">
              <a:latin typeface="Arial" panose="020B0604020202020204" pitchFamily="34" charset="0"/>
              <a:cs typeface="Arial" panose="020B0604020202020204" pitchFamily="34" charset="0"/>
            </a:endParaRPr>
          </a:p>
        </p:txBody>
      </p:sp>
      <p:cxnSp>
        <p:nvCxnSpPr>
          <p:cNvPr id="12" name="Gerade Verbindung mit Pfeil 11"/>
          <p:cNvCxnSpPr>
            <a:stCxn id="10" idx="1"/>
          </p:cNvCxnSpPr>
          <p:nvPr/>
        </p:nvCxnSpPr>
        <p:spPr>
          <a:xfrm flipH="1">
            <a:off x="4773336" y="1866676"/>
            <a:ext cx="3133920" cy="66072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2"/>
          <p:cNvSpPr txBox="1"/>
          <p:nvPr/>
        </p:nvSpPr>
        <p:spPr>
          <a:xfrm>
            <a:off x="7877066" y="2257213"/>
            <a:ext cx="4314934" cy="1015663"/>
          </a:xfrm>
          <a:prstGeom prst="rect">
            <a:avLst/>
          </a:prstGeom>
          <a:noFill/>
        </p:spPr>
        <p:txBody>
          <a:bodyPr wrap="square" rtlCol="0">
            <a:spAutoFit/>
          </a:bodyPr>
          <a:lstStyle/>
          <a:p>
            <a:r>
              <a:rPr lang="de-DE" sz="1200" dirty="0" smtClean="0">
                <a:latin typeface="Arial" panose="020B0604020202020204" pitchFamily="34" charset="0"/>
                <a:cs typeface="Arial" panose="020B0604020202020204" pitchFamily="34" charset="0"/>
              </a:rPr>
              <a:t>Das Gewinnmaximum liegt dann dort, wo der Abstand zwischen beiden Kurven am größten ist. Dies ist genau dort der Fall, wo die Tangente an die blaue Kurve gerade der Steigung der gelben Kurve entspricht. (Wertgrenzprodukt=Lohn).</a:t>
            </a:r>
            <a:endParaRPr lang="en-US" sz="1200" dirty="0">
              <a:latin typeface="Arial" panose="020B0604020202020204" pitchFamily="34" charset="0"/>
              <a:cs typeface="Arial" panose="020B0604020202020204" pitchFamily="34" charset="0"/>
            </a:endParaRPr>
          </a:p>
        </p:txBody>
      </p:sp>
      <p:sp>
        <p:nvSpPr>
          <p:cNvPr id="14" name="TextBox 2"/>
          <p:cNvSpPr txBox="1"/>
          <p:nvPr/>
        </p:nvSpPr>
        <p:spPr>
          <a:xfrm>
            <a:off x="7907256" y="3190553"/>
            <a:ext cx="4284744" cy="492443"/>
          </a:xfrm>
          <a:prstGeom prst="rect">
            <a:avLst/>
          </a:prstGeom>
          <a:noFill/>
        </p:spPr>
        <p:txBody>
          <a:bodyPr wrap="square" rtlCol="0">
            <a:spAutoFit/>
          </a:bodyPr>
          <a:lstStyle/>
          <a:p>
            <a:r>
              <a:rPr lang="de-DE" sz="1200" dirty="0" smtClean="0">
                <a:latin typeface="Arial" panose="020B0604020202020204" pitchFamily="34" charset="0"/>
                <a:cs typeface="Arial" panose="020B0604020202020204" pitchFamily="34" charset="0"/>
              </a:rPr>
              <a:t>Daraus erhalten wir die optimale Arbeitsnachfrage abhängig vom </a:t>
            </a:r>
            <a:r>
              <a:rPr lang="de-DE" sz="1200" dirty="0">
                <a:latin typeface="Arial" panose="020B0604020202020204" pitchFamily="34" charset="0"/>
                <a:cs typeface="Arial" panose="020B0604020202020204" pitchFamily="34" charset="0"/>
              </a:rPr>
              <a:t>R</a:t>
            </a:r>
            <a:r>
              <a:rPr lang="de-DE" sz="1200" dirty="0" smtClean="0">
                <a:latin typeface="Arial" panose="020B0604020202020204" pitchFamily="34" charset="0"/>
                <a:cs typeface="Arial" panose="020B0604020202020204" pitchFamily="34" charset="0"/>
              </a:rPr>
              <a:t>eallohn </a:t>
            </a:r>
            <a:r>
              <a:rPr lang="el-GR" sz="1400" dirty="0"/>
              <a:t>ω</a:t>
            </a:r>
            <a:r>
              <a:rPr lang="de-DE" sz="1400" baseline="-25000" dirty="0" smtClean="0"/>
              <a:t>1</a:t>
            </a:r>
            <a:r>
              <a:rPr lang="de-DE" sz="1400" dirty="0" smtClean="0"/>
              <a:t>.</a:t>
            </a:r>
            <a:endParaRPr lang="en-US" sz="1200" dirty="0">
              <a:latin typeface="Arial" panose="020B0604020202020204" pitchFamily="34" charset="0"/>
              <a:cs typeface="Arial" panose="020B0604020202020204" pitchFamily="34" charset="0"/>
            </a:endParaRPr>
          </a:p>
        </p:txBody>
      </p:sp>
      <p:sp>
        <p:nvSpPr>
          <p:cNvPr id="15" name="Rechteck 14"/>
          <p:cNvSpPr/>
          <p:nvPr/>
        </p:nvSpPr>
        <p:spPr>
          <a:xfrm>
            <a:off x="2420695" y="5641488"/>
            <a:ext cx="777777" cy="369332"/>
          </a:xfrm>
          <a:prstGeom prst="rect">
            <a:avLst/>
          </a:prstGeom>
        </p:spPr>
        <p:txBody>
          <a:bodyPr wrap="none">
            <a:spAutoFit/>
          </a:bodyPr>
          <a:lstStyle/>
          <a:p>
            <a:r>
              <a:rPr lang="de-DE" dirty="0" smtClean="0"/>
              <a:t>L*(</a:t>
            </a:r>
            <a:r>
              <a:rPr lang="el-GR" dirty="0" smtClean="0"/>
              <a:t>ω</a:t>
            </a:r>
            <a:r>
              <a:rPr lang="de-DE" baseline="-25000" dirty="0" smtClean="0"/>
              <a:t>1</a:t>
            </a:r>
            <a:r>
              <a:rPr lang="de-DE" dirty="0" smtClean="0"/>
              <a:t>)</a:t>
            </a:r>
            <a:endParaRPr lang="de-DE" dirty="0"/>
          </a:p>
        </p:txBody>
      </p:sp>
      <p:sp>
        <p:nvSpPr>
          <p:cNvPr id="16" name="Rechteck 15"/>
          <p:cNvSpPr/>
          <p:nvPr/>
        </p:nvSpPr>
        <p:spPr>
          <a:xfrm>
            <a:off x="1149378" y="5652881"/>
            <a:ext cx="777777" cy="369332"/>
          </a:xfrm>
          <a:prstGeom prst="rect">
            <a:avLst/>
          </a:prstGeom>
        </p:spPr>
        <p:txBody>
          <a:bodyPr wrap="none">
            <a:spAutoFit/>
          </a:bodyPr>
          <a:lstStyle/>
          <a:p>
            <a:r>
              <a:rPr lang="de-DE" dirty="0" smtClean="0"/>
              <a:t>L*(</a:t>
            </a:r>
            <a:r>
              <a:rPr lang="el-GR" dirty="0" smtClean="0"/>
              <a:t>ω</a:t>
            </a:r>
            <a:r>
              <a:rPr lang="de-DE" baseline="-25000" dirty="0" smtClean="0"/>
              <a:t>2</a:t>
            </a:r>
            <a:r>
              <a:rPr lang="de-DE" dirty="0" smtClean="0"/>
              <a:t>)</a:t>
            </a:r>
            <a:endParaRPr lang="de-DE" dirty="0"/>
          </a:p>
        </p:txBody>
      </p:sp>
      <p:sp>
        <p:nvSpPr>
          <p:cNvPr id="17" name="TextBox 2"/>
          <p:cNvSpPr txBox="1"/>
          <p:nvPr/>
        </p:nvSpPr>
        <p:spPr>
          <a:xfrm>
            <a:off x="7877066" y="3575601"/>
            <a:ext cx="4314934" cy="523220"/>
          </a:xfrm>
          <a:prstGeom prst="rect">
            <a:avLst/>
          </a:prstGeom>
          <a:noFill/>
        </p:spPr>
        <p:txBody>
          <a:bodyPr wrap="square" rtlCol="0">
            <a:spAutoFit/>
          </a:bodyPr>
          <a:lstStyle/>
          <a:p>
            <a:r>
              <a:rPr lang="de-DE" sz="1200" dirty="0" smtClean="0">
                <a:latin typeface="Arial" panose="020B0604020202020204" pitchFamily="34" charset="0"/>
                <a:cs typeface="Arial" panose="020B0604020202020204" pitchFamily="34" charset="0"/>
              </a:rPr>
              <a:t>Erhöhen wir den Reallohn v</a:t>
            </a:r>
            <a:r>
              <a:rPr lang="de-DE" sz="1400" dirty="0" smtClean="0">
                <a:latin typeface="Arial" panose="020B0604020202020204" pitchFamily="34" charset="0"/>
                <a:cs typeface="Arial" panose="020B0604020202020204" pitchFamily="34" charset="0"/>
              </a:rPr>
              <a:t>on </a:t>
            </a:r>
            <a:r>
              <a:rPr lang="el-GR" sz="1400" dirty="0" smtClean="0"/>
              <a:t>ω</a:t>
            </a:r>
            <a:r>
              <a:rPr lang="de-DE" sz="1400" baseline="-25000" dirty="0" smtClean="0"/>
              <a:t>1</a:t>
            </a:r>
            <a:r>
              <a:rPr lang="de-DE" sz="1400" dirty="0" smtClean="0"/>
              <a:t> auf</a:t>
            </a:r>
            <a:r>
              <a:rPr lang="de-DE" sz="1400" dirty="0" smtClean="0">
                <a:latin typeface="Arial" panose="020B0604020202020204" pitchFamily="34" charset="0"/>
                <a:cs typeface="Arial" panose="020B0604020202020204" pitchFamily="34" charset="0"/>
              </a:rPr>
              <a:t> </a:t>
            </a:r>
            <a:r>
              <a:rPr lang="el-GR" sz="1400" dirty="0" smtClean="0"/>
              <a:t>ω</a:t>
            </a:r>
            <a:r>
              <a:rPr lang="de-DE" sz="1400" baseline="-25000" dirty="0" smtClean="0"/>
              <a:t>2</a:t>
            </a:r>
            <a:r>
              <a:rPr lang="de-DE" sz="1400" dirty="0" smtClean="0"/>
              <a:t>&gt;</a:t>
            </a:r>
            <a:r>
              <a:rPr lang="de-DE" sz="1400" dirty="0" smtClean="0">
                <a:latin typeface="Arial" panose="020B0604020202020204" pitchFamily="34" charset="0"/>
                <a:cs typeface="Arial" panose="020B0604020202020204" pitchFamily="34" charset="0"/>
              </a:rPr>
              <a:t> </a:t>
            </a:r>
            <a:r>
              <a:rPr lang="el-GR" sz="1400" dirty="0"/>
              <a:t>ω</a:t>
            </a:r>
            <a:r>
              <a:rPr lang="de-DE" sz="1400" baseline="-25000" dirty="0" smtClean="0"/>
              <a:t>1</a:t>
            </a:r>
            <a:r>
              <a:rPr lang="de-DE" sz="1400" dirty="0" smtClean="0"/>
              <a:t>, so dreht sich Kurve der realen Kosten nach links</a:t>
            </a:r>
            <a:endParaRPr lang="en-US" sz="1400" dirty="0">
              <a:latin typeface="Arial" panose="020B0604020202020204" pitchFamily="34" charset="0"/>
              <a:cs typeface="Arial" panose="020B0604020202020204" pitchFamily="34" charset="0"/>
            </a:endParaRPr>
          </a:p>
        </p:txBody>
      </p:sp>
      <p:sp>
        <p:nvSpPr>
          <p:cNvPr id="18" name="TextBox 2"/>
          <p:cNvSpPr txBox="1"/>
          <p:nvPr/>
        </p:nvSpPr>
        <p:spPr>
          <a:xfrm>
            <a:off x="7892161" y="4018675"/>
            <a:ext cx="4284744" cy="492443"/>
          </a:xfrm>
          <a:prstGeom prst="rect">
            <a:avLst/>
          </a:prstGeom>
          <a:noFill/>
        </p:spPr>
        <p:txBody>
          <a:bodyPr wrap="square" rtlCol="0">
            <a:spAutoFit/>
          </a:bodyPr>
          <a:lstStyle/>
          <a:p>
            <a:r>
              <a:rPr lang="de-DE" sz="1200" dirty="0" smtClean="0">
                <a:latin typeface="Arial" panose="020B0604020202020204" pitchFamily="34" charset="0"/>
                <a:cs typeface="Arial" panose="020B0604020202020204" pitchFamily="34" charset="0"/>
              </a:rPr>
              <a:t>Und es ergibt sich eine neue jetzt niedrigere optimale Arbeitsnachfrage</a:t>
            </a:r>
            <a:r>
              <a:rPr lang="de-DE" sz="1400" dirty="0" smtClean="0">
                <a:latin typeface="Arial" panose="020B0604020202020204" pitchFamily="34" charset="0"/>
                <a:cs typeface="Arial" panose="020B0604020202020204" pitchFamily="34" charset="0"/>
              </a:rPr>
              <a:t> abhängig von</a:t>
            </a:r>
            <a:r>
              <a:rPr lang="el-GR" sz="1400" dirty="0"/>
              <a:t> </a:t>
            </a:r>
            <a:r>
              <a:rPr lang="el-GR" sz="1400" dirty="0" smtClean="0"/>
              <a:t>ω</a:t>
            </a:r>
            <a:r>
              <a:rPr lang="de-DE" sz="1400" baseline="-25000" dirty="0" smtClean="0"/>
              <a:t>2</a:t>
            </a:r>
            <a:r>
              <a:rPr lang="de-DE" sz="1400" dirty="0" smtClean="0"/>
              <a:t>.</a:t>
            </a:r>
            <a:r>
              <a:rPr lang="de-DE" sz="1400" dirty="0" smtClean="0">
                <a:latin typeface="Arial" panose="020B0604020202020204" pitchFamily="34" charset="0"/>
                <a:cs typeface="Arial" panose="020B0604020202020204" pitchFamily="34" charset="0"/>
              </a:rPr>
              <a:t> </a:t>
            </a:r>
            <a:endParaRPr lang="en-US" sz="1400" dirty="0">
              <a:latin typeface="Arial" panose="020B0604020202020204" pitchFamily="34" charset="0"/>
              <a:cs typeface="Arial" panose="020B0604020202020204" pitchFamily="34" charset="0"/>
            </a:endParaRPr>
          </a:p>
        </p:txBody>
      </p:sp>
      <p:sp>
        <p:nvSpPr>
          <p:cNvPr id="19" name="TextBox 2"/>
          <p:cNvSpPr txBox="1"/>
          <p:nvPr/>
        </p:nvSpPr>
        <p:spPr>
          <a:xfrm>
            <a:off x="7903882" y="4467112"/>
            <a:ext cx="4128410" cy="646331"/>
          </a:xfrm>
          <a:prstGeom prst="rect">
            <a:avLst/>
          </a:prstGeom>
          <a:noFill/>
        </p:spPr>
        <p:txBody>
          <a:bodyPr wrap="square" rtlCol="0">
            <a:spAutoFit/>
          </a:bodyPr>
          <a:lstStyle/>
          <a:p>
            <a:r>
              <a:rPr lang="de-DE" sz="1200" dirty="0" smtClean="0">
                <a:latin typeface="Arial" panose="020B0604020202020204" pitchFamily="34" charset="0"/>
                <a:cs typeface="Arial" panose="020B0604020202020204" pitchFamily="34" charset="0"/>
              </a:rPr>
              <a:t>Dieses Procedere wird mit allen Reallohnniveaus durchgeführt und wir erhalten den monoton fallenden Zusammenhang zwischen Arbeitsnachfrage und Reallohn</a:t>
            </a:r>
            <a:endParaRPr lang="en-US" sz="1400" dirty="0">
              <a:latin typeface="Arial" panose="020B0604020202020204" pitchFamily="34" charset="0"/>
              <a:cs typeface="Arial" panose="020B0604020202020204" pitchFamily="34" charset="0"/>
            </a:endParaRPr>
          </a:p>
        </p:txBody>
      </p:sp>
      <p:cxnSp>
        <p:nvCxnSpPr>
          <p:cNvPr id="23" name="Straight Arrow Connector 7"/>
          <p:cNvCxnSpPr/>
          <p:nvPr/>
        </p:nvCxnSpPr>
        <p:spPr>
          <a:xfrm>
            <a:off x="8496591" y="6435528"/>
            <a:ext cx="2358763"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9"/>
          <p:cNvCxnSpPr/>
          <p:nvPr/>
        </p:nvCxnSpPr>
        <p:spPr>
          <a:xfrm flipV="1">
            <a:off x="8496591" y="5184396"/>
            <a:ext cx="27045" cy="125113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Rechteck 30"/>
          <p:cNvSpPr/>
          <p:nvPr/>
        </p:nvSpPr>
        <p:spPr>
          <a:xfrm>
            <a:off x="8071852" y="5343234"/>
            <a:ext cx="521297" cy="276999"/>
          </a:xfrm>
          <a:prstGeom prst="rect">
            <a:avLst/>
          </a:prstGeom>
        </p:spPr>
        <p:txBody>
          <a:bodyPr wrap="none">
            <a:spAutoFit/>
          </a:bodyPr>
          <a:lstStyle/>
          <a:p>
            <a:r>
              <a:rPr lang="de-DE" sz="1200" b="1" dirty="0" smtClean="0"/>
              <a:t>L</a:t>
            </a:r>
            <a:r>
              <a:rPr lang="de-DE" sz="1200" b="1" baseline="30000" dirty="0"/>
              <a:t>D</a:t>
            </a:r>
            <a:r>
              <a:rPr lang="de-DE" sz="1200" b="1" dirty="0" smtClean="0"/>
              <a:t>(</a:t>
            </a:r>
            <a:r>
              <a:rPr lang="el-GR" sz="1200" b="1" dirty="0" smtClean="0"/>
              <a:t>ω</a:t>
            </a:r>
            <a:r>
              <a:rPr lang="de-DE" sz="1200" b="1" dirty="0" smtClean="0"/>
              <a:t>)</a:t>
            </a:r>
            <a:endParaRPr lang="de-DE" sz="1200" dirty="0"/>
          </a:p>
        </p:txBody>
      </p:sp>
      <p:sp>
        <p:nvSpPr>
          <p:cNvPr id="32" name="Rechteck 31"/>
          <p:cNvSpPr/>
          <p:nvPr/>
        </p:nvSpPr>
        <p:spPr>
          <a:xfrm>
            <a:off x="10410206" y="6435528"/>
            <a:ext cx="349776" cy="369332"/>
          </a:xfrm>
          <a:prstGeom prst="rect">
            <a:avLst/>
          </a:prstGeom>
        </p:spPr>
        <p:txBody>
          <a:bodyPr wrap="none">
            <a:spAutoFit/>
          </a:bodyPr>
          <a:lstStyle/>
          <a:p>
            <a:r>
              <a:rPr lang="el-GR" b="1" dirty="0"/>
              <a:t>ω</a:t>
            </a:r>
            <a:endParaRPr lang="de-DE" dirty="0"/>
          </a:p>
        </p:txBody>
      </p:sp>
      <p:sp>
        <p:nvSpPr>
          <p:cNvPr id="34" name="Freihandform 33"/>
          <p:cNvSpPr/>
          <p:nvPr/>
        </p:nvSpPr>
        <p:spPr>
          <a:xfrm>
            <a:off x="8732939" y="5335398"/>
            <a:ext cx="1275127" cy="981512"/>
          </a:xfrm>
          <a:custGeom>
            <a:avLst/>
            <a:gdLst>
              <a:gd name="connsiteX0" fmla="*/ 0 w 1275127"/>
              <a:gd name="connsiteY0" fmla="*/ 0 h 981512"/>
              <a:gd name="connsiteX1" fmla="*/ 385894 w 1275127"/>
              <a:gd name="connsiteY1" fmla="*/ 654341 h 981512"/>
              <a:gd name="connsiteX2" fmla="*/ 1275127 w 1275127"/>
              <a:gd name="connsiteY2" fmla="*/ 981512 h 981512"/>
            </a:gdLst>
            <a:ahLst/>
            <a:cxnLst>
              <a:cxn ang="0">
                <a:pos x="connsiteX0" y="connsiteY0"/>
              </a:cxn>
              <a:cxn ang="0">
                <a:pos x="connsiteX1" y="connsiteY1"/>
              </a:cxn>
              <a:cxn ang="0">
                <a:pos x="connsiteX2" y="connsiteY2"/>
              </a:cxn>
            </a:cxnLst>
            <a:rect l="l" t="t" r="r" b="b"/>
            <a:pathLst>
              <a:path w="1275127" h="981512">
                <a:moveTo>
                  <a:pt x="0" y="0"/>
                </a:moveTo>
                <a:cubicBezTo>
                  <a:pt x="86686" y="245378"/>
                  <a:pt x="173373" y="490756"/>
                  <a:pt x="385894" y="654341"/>
                </a:cubicBezTo>
                <a:cubicBezTo>
                  <a:pt x="598415" y="817926"/>
                  <a:pt x="936771" y="899719"/>
                  <a:pt x="1275127" y="98151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pic>
        <p:nvPicPr>
          <p:cNvPr id="35" name="Grafik 34"/>
          <p:cNvPicPr>
            <a:picLocks noChangeAspect="1"/>
          </p:cNvPicPr>
          <p:nvPr/>
        </p:nvPicPr>
        <p:blipFill>
          <a:blip r:embed="rId4"/>
          <a:stretch>
            <a:fillRect/>
          </a:stretch>
        </p:blipFill>
        <p:spPr>
          <a:xfrm>
            <a:off x="720000" y="1080000"/>
            <a:ext cx="7187256" cy="4320000"/>
          </a:xfrm>
          <a:prstGeom prst="rect">
            <a:avLst/>
          </a:prstGeom>
        </p:spPr>
      </p:pic>
      <p:pic>
        <p:nvPicPr>
          <p:cNvPr id="41" name="Grafik 40"/>
          <p:cNvPicPr>
            <a:picLocks noChangeAspect="1"/>
          </p:cNvPicPr>
          <p:nvPr/>
        </p:nvPicPr>
        <p:blipFill>
          <a:blip r:embed="rId5"/>
          <a:stretch>
            <a:fillRect/>
          </a:stretch>
        </p:blipFill>
        <p:spPr>
          <a:xfrm>
            <a:off x="720000" y="1080000"/>
            <a:ext cx="7187256" cy="4320000"/>
          </a:xfrm>
          <a:prstGeom prst="rect">
            <a:avLst/>
          </a:prstGeom>
        </p:spPr>
      </p:pic>
      <p:cxnSp>
        <p:nvCxnSpPr>
          <p:cNvPr id="39" name="Gerade Verbindung mit Pfeil 38"/>
          <p:cNvCxnSpPr/>
          <p:nvPr/>
        </p:nvCxnSpPr>
        <p:spPr>
          <a:xfrm flipV="1">
            <a:off x="1463323" y="5184396"/>
            <a:ext cx="145041" cy="45709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7" name="Gerade Verbindung mit Pfeil 36"/>
          <p:cNvCxnSpPr>
            <a:stCxn id="15" idx="0"/>
          </p:cNvCxnSpPr>
          <p:nvPr/>
        </p:nvCxnSpPr>
        <p:spPr>
          <a:xfrm flipH="1" flipV="1">
            <a:off x="2318657" y="5184397"/>
            <a:ext cx="490927" cy="4570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4" name="Textfeld 43"/>
          <p:cNvSpPr txBox="1"/>
          <p:nvPr/>
        </p:nvSpPr>
        <p:spPr>
          <a:xfrm>
            <a:off x="3328691" y="5920155"/>
            <a:ext cx="4408428" cy="520768"/>
          </a:xfrm>
          <a:prstGeom prst="rect">
            <a:avLst/>
          </a:prstGeom>
          <a:noFill/>
          <a:ln>
            <a:noFill/>
          </a:ln>
        </p:spPr>
        <p:txBody>
          <a:bodyPr vert="horz" wrap="square" lIns="81646" tIns="40823" rIns="81646" bIns="40823" anchorCtr="0" compatLnSpc="0">
            <a:spAutoFit/>
          </a:bodyPr>
          <a:lstStyle/>
          <a:p>
            <a:pPr>
              <a:defRPr/>
            </a:pPr>
            <a:r>
              <a:rPr lang="en-US" altLang="en-US" sz="1400" dirty="0" smtClean="0"/>
              <a:t>Die </a:t>
            </a:r>
            <a:r>
              <a:rPr lang="en-US" altLang="en-US" sz="1400" dirty="0" err="1" smtClean="0"/>
              <a:t>folgende</a:t>
            </a:r>
            <a:r>
              <a:rPr lang="en-US" altLang="en-US" sz="1400" dirty="0" smtClean="0"/>
              <a:t> </a:t>
            </a:r>
            <a:r>
              <a:rPr lang="en-US" altLang="en-US" sz="1400" dirty="0" err="1" smtClean="0"/>
              <a:t>Ableitung</a:t>
            </a:r>
            <a:r>
              <a:rPr lang="en-US" altLang="en-US" sz="1400" dirty="0" smtClean="0"/>
              <a:t> </a:t>
            </a:r>
            <a:r>
              <a:rPr lang="en-US" altLang="en-US" sz="1400" dirty="0" err="1" smtClean="0"/>
              <a:t>sollte</a:t>
            </a:r>
            <a:r>
              <a:rPr lang="en-US" altLang="en-US" sz="1400" dirty="0" smtClean="0"/>
              <a:t> </a:t>
            </a:r>
            <a:r>
              <a:rPr lang="en-US" altLang="en-US" sz="1400" dirty="0" err="1" smtClean="0"/>
              <a:t>auch</a:t>
            </a:r>
            <a:r>
              <a:rPr lang="en-US" altLang="en-US" sz="1400" dirty="0" smtClean="0"/>
              <a:t> </a:t>
            </a:r>
            <a:r>
              <a:rPr lang="en-US" altLang="en-US" sz="1400" dirty="0" err="1" smtClean="0"/>
              <a:t>aus</a:t>
            </a:r>
            <a:r>
              <a:rPr lang="en-US" altLang="en-US" sz="1400" dirty="0" smtClean="0"/>
              <a:t> </a:t>
            </a:r>
            <a:r>
              <a:rPr lang="en-US" altLang="en-US" sz="1400" dirty="0" err="1" smtClean="0"/>
              <a:t>Wirtschaftsmathe</a:t>
            </a:r>
            <a:r>
              <a:rPr lang="en-US" altLang="en-US" sz="1400" dirty="0" smtClean="0"/>
              <a:t> und </a:t>
            </a:r>
            <a:r>
              <a:rPr lang="en-US" altLang="en-US" sz="1400" dirty="0" err="1" smtClean="0"/>
              <a:t>anderen</a:t>
            </a:r>
            <a:r>
              <a:rPr lang="en-US" altLang="en-US" sz="1400" dirty="0" smtClean="0"/>
              <a:t> </a:t>
            </a:r>
            <a:r>
              <a:rPr lang="en-US" altLang="en-US" sz="1400" dirty="0" err="1" smtClean="0"/>
              <a:t>Einführungsveranstaltungen</a:t>
            </a:r>
            <a:r>
              <a:rPr lang="en-US" altLang="en-US" sz="1400" dirty="0" smtClean="0"/>
              <a:t> </a:t>
            </a:r>
            <a:r>
              <a:rPr lang="en-US" altLang="en-US" sz="1400" dirty="0" err="1" smtClean="0"/>
              <a:t>bekannt</a:t>
            </a:r>
            <a:r>
              <a:rPr lang="en-US" altLang="en-US" sz="1400" dirty="0" smtClean="0"/>
              <a:t> sein!</a:t>
            </a:r>
            <a:endParaRPr lang="en-US" altLang="en-US" sz="1400" dirty="0"/>
          </a:p>
        </p:txBody>
      </p:sp>
    </p:spTree>
    <p:extLst>
      <p:ext uri="{BB962C8B-B14F-4D97-AF65-F5344CB8AC3E}">
        <p14:creationId xmlns:p14="http://schemas.microsoft.com/office/powerpoint/2010/main" val="1394653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1"/>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4"/>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4" grpId="0"/>
      <p:bldP spid="15" grpId="0"/>
      <p:bldP spid="16" grpId="0"/>
      <p:bldP spid="17" grpId="0"/>
      <p:bldP spid="18" grpId="0"/>
      <p:bldP spid="19" grpId="0"/>
      <p:bldP spid="31" grpId="0"/>
      <p:bldP spid="32" grpId="0"/>
      <p:bldP spid="3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002145" y="0"/>
            <a:ext cx="5637923"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smtClean="0"/>
              <a:t>Neoklassik: Arbeitsmarkt − Arbeitsangebot</a:t>
            </a:r>
            <a:endParaRPr lang="de-DE" sz="2400" dirty="0">
              <a:latin typeface="Arial" pitchFamily="18"/>
              <a:ea typeface="Droid Sans Fallback" pitchFamily="2"/>
              <a:cs typeface="Lohit Hindi" pitchFamily="2"/>
            </a:endParaRPr>
          </a:p>
        </p:txBody>
      </p:sp>
      <p:pic>
        <p:nvPicPr>
          <p:cNvPr id="2" name="Grafik 1"/>
          <p:cNvPicPr>
            <a:picLocks noChangeAspect="1"/>
          </p:cNvPicPr>
          <p:nvPr/>
        </p:nvPicPr>
        <p:blipFill>
          <a:blip r:embed="rId3"/>
          <a:stretch>
            <a:fillRect/>
          </a:stretch>
        </p:blipFill>
        <p:spPr>
          <a:xfrm>
            <a:off x="217513" y="365679"/>
            <a:ext cx="9445963" cy="6253679"/>
          </a:xfrm>
          <a:prstGeom prst="rect">
            <a:avLst/>
          </a:prstGeom>
        </p:spPr>
      </p:pic>
      <p:sp>
        <p:nvSpPr>
          <p:cNvPr id="6" name="Textfeld 5"/>
          <p:cNvSpPr txBox="1"/>
          <p:nvPr/>
        </p:nvSpPr>
        <p:spPr>
          <a:xfrm>
            <a:off x="1577131" y="1466902"/>
            <a:ext cx="4907560" cy="520768"/>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Ersetzen</a:t>
            </a:r>
            <a:r>
              <a:rPr lang="en-US" altLang="en-US" sz="1400" dirty="0" smtClean="0"/>
              <a:t> </a:t>
            </a:r>
            <a:r>
              <a:rPr lang="en-US" altLang="en-US" sz="1400" dirty="0" err="1" smtClean="0"/>
              <a:t>Sie</a:t>
            </a:r>
            <a:r>
              <a:rPr lang="en-US" altLang="en-US" sz="1400" dirty="0" smtClean="0"/>
              <a:t> c und f </a:t>
            </a:r>
            <a:r>
              <a:rPr lang="en-US" altLang="en-US" sz="1400" dirty="0" err="1" smtClean="0"/>
              <a:t>mit</a:t>
            </a:r>
            <a:r>
              <a:rPr lang="en-US" altLang="en-US" sz="1400" dirty="0" smtClean="0"/>
              <a:t> x</a:t>
            </a:r>
            <a:r>
              <a:rPr lang="en-US" altLang="en-US" sz="1400" baseline="-25000" dirty="0" smtClean="0"/>
              <a:t>1</a:t>
            </a:r>
            <a:r>
              <a:rPr lang="en-US" altLang="en-US" sz="1400" dirty="0" smtClean="0"/>
              <a:t> und x</a:t>
            </a:r>
            <a:r>
              <a:rPr lang="en-US" altLang="en-US" sz="1400" baseline="-25000" dirty="0" smtClean="0"/>
              <a:t>2</a:t>
            </a:r>
            <a:r>
              <a:rPr lang="en-US" altLang="en-US" sz="1400" dirty="0" smtClean="0"/>
              <a:t> so </a:t>
            </a:r>
            <a:r>
              <a:rPr lang="en-US" altLang="en-US" sz="1400" dirty="0" err="1" smtClean="0"/>
              <a:t>erhalten</a:t>
            </a:r>
            <a:r>
              <a:rPr lang="en-US" altLang="en-US" sz="1400" dirty="0" smtClean="0"/>
              <a:t> </a:t>
            </a:r>
            <a:r>
              <a:rPr lang="en-US" altLang="en-US" sz="1400" dirty="0" err="1" smtClean="0"/>
              <a:t>sie</a:t>
            </a:r>
            <a:r>
              <a:rPr lang="en-US" altLang="en-US" sz="1400" dirty="0" smtClean="0"/>
              <a:t> das </a:t>
            </a:r>
            <a:r>
              <a:rPr lang="en-US" altLang="en-US" sz="1400" dirty="0" err="1" smtClean="0"/>
              <a:t>äquivalente</a:t>
            </a:r>
            <a:r>
              <a:rPr lang="en-US" altLang="en-US" sz="1400" dirty="0" smtClean="0"/>
              <a:t> </a:t>
            </a:r>
            <a:r>
              <a:rPr lang="en-US" altLang="en-US" sz="1400" dirty="0" err="1" smtClean="0"/>
              <a:t>Nutzenoptimierungsproblem</a:t>
            </a:r>
            <a:r>
              <a:rPr lang="en-US" altLang="en-US" sz="1400" dirty="0" smtClean="0"/>
              <a:t> </a:t>
            </a:r>
            <a:r>
              <a:rPr lang="en-US" altLang="en-US" sz="1400" dirty="0" err="1" smtClean="0"/>
              <a:t>aus</a:t>
            </a:r>
            <a:r>
              <a:rPr lang="en-US" altLang="en-US" sz="1400" dirty="0" smtClean="0"/>
              <a:t> der </a:t>
            </a:r>
            <a:r>
              <a:rPr lang="en-US" altLang="en-US" sz="1400" dirty="0" err="1" smtClean="0"/>
              <a:t>Haushaltstheorie</a:t>
            </a:r>
            <a:r>
              <a:rPr lang="en-US" altLang="en-US" sz="1400" dirty="0" smtClean="0"/>
              <a:t> </a:t>
            </a:r>
            <a:r>
              <a:rPr lang="en-US" altLang="en-US" sz="1400" dirty="0" err="1" smtClean="0"/>
              <a:t>aus</a:t>
            </a:r>
            <a:r>
              <a:rPr lang="en-US" altLang="en-US" sz="1400" dirty="0" smtClean="0"/>
              <a:t> </a:t>
            </a:r>
            <a:r>
              <a:rPr lang="en-US" altLang="en-US" sz="1400" dirty="0" err="1" smtClean="0"/>
              <a:t>Mikro</a:t>
            </a:r>
            <a:endParaRPr lang="en-US" altLang="en-US" sz="1400" dirty="0"/>
          </a:p>
        </p:txBody>
      </p:sp>
      <p:sp>
        <p:nvSpPr>
          <p:cNvPr id="7" name="Textfeld 6"/>
          <p:cNvSpPr txBox="1"/>
          <p:nvPr/>
        </p:nvSpPr>
        <p:spPr>
          <a:xfrm>
            <a:off x="7761216" y="2391089"/>
            <a:ext cx="3740090" cy="520768"/>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Aus</a:t>
            </a:r>
            <a:r>
              <a:rPr lang="en-US" altLang="en-US" sz="1400" dirty="0" smtClean="0"/>
              <a:t> der </a:t>
            </a:r>
            <a:r>
              <a:rPr lang="en-US" altLang="en-US" sz="1400" dirty="0" err="1" smtClean="0"/>
              <a:t>Haushaltstheorie</a:t>
            </a:r>
            <a:r>
              <a:rPr lang="en-US" altLang="en-US" sz="1400" dirty="0" smtClean="0"/>
              <a:t> </a:t>
            </a:r>
            <a:r>
              <a:rPr lang="en-US" altLang="en-US" sz="1400" dirty="0" err="1" smtClean="0"/>
              <a:t>ist</a:t>
            </a:r>
            <a:r>
              <a:rPr lang="en-US" altLang="en-US" sz="1400" dirty="0" smtClean="0"/>
              <a:t> das</a:t>
            </a:r>
          </a:p>
          <a:p>
            <a:pPr>
              <a:defRPr/>
            </a:pPr>
            <a:r>
              <a:rPr lang="en-US" altLang="en-US" sz="1400" dirty="0" err="1" smtClean="0"/>
              <a:t>Grenzrate</a:t>
            </a:r>
            <a:r>
              <a:rPr lang="en-US" altLang="en-US" sz="1400" dirty="0" smtClean="0"/>
              <a:t> der Substitution (GRS) = </a:t>
            </a:r>
            <a:r>
              <a:rPr lang="en-US" altLang="en-US" sz="1400" dirty="0" err="1" smtClean="0"/>
              <a:t>Preisverhältnis</a:t>
            </a:r>
            <a:endParaRPr lang="en-US" altLang="en-US" sz="1400" dirty="0"/>
          </a:p>
        </p:txBody>
      </p:sp>
      <p:sp>
        <p:nvSpPr>
          <p:cNvPr id="8" name="Textfeld 7"/>
          <p:cNvSpPr txBox="1"/>
          <p:nvPr/>
        </p:nvSpPr>
        <p:spPr>
          <a:xfrm>
            <a:off x="5911643" y="5408367"/>
            <a:ext cx="6095299" cy="1397419"/>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Zum</a:t>
            </a:r>
            <a:r>
              <a:rPr lang="en-US" altLang="en-US" sz="1400" dirty="0" smtClean="0"/>
              <a:t> </a:t>
            </a:r>
            <a:r>
              <a:rPr lang="en-US" altLang="en-US" sz="1400" dirty="0" err="1" smtClean="0"/>
              <a:t>einen</a:t>
            </a:r>
            <a:r>
              <a:rPr lang="en-US" altLang="en-US" sz="1400" dirty="0" smtClean="0"/>
              <a:t> </a:t>
            </a:r>
            <a:r>
              <a:rPr lang="en-US" altLang="en-US" sz="1400" dirty="0" err="1" smtClean="0"/>
              <a:t>ist</a:t>
            </a:r>
            <a:r>
              <a:rPr lang="en-US" altLang="en-US" sz="1400" dirty="0" smtClean="0"/>
              <a:t> </a:t>
            </a:r>
            <a:r>
              <a:rPr lang="en-US" altLang="en-US" sz="1400" dirty="0" err="1" smtClean="0"/>
              <a:t>diese</a:t>
            </a:r>
            <a:r>
              <a:rPr lang="en-US" altLang="en-US" sz="1400" dirty="0" smtClean="0"/>
              <a:t> </a:t>
            </a:r>
            <a:r>
              <a:rPr lang="en-US" altLang="en-US" sz="1400" dirty="0" err="1" smtClean="0"/>
              <a:t>Annahme</a:t>
            </a:r>
            <a:r>
              <a:rPr lang="en-US" altLang="en-US" sz="1400" dirty="0" smtClean="0"/>
              <a:t> </a:t>
            </a:r>
            <a:r>
              <a:rPr lang="en-US" altLang="en-US" sz="1400" dirty="0" err="1" smtClean="0"/>
              <a:t>aus</a:t>
            </a:r>
            <a:r>
              <a:rPr lang="en-US" altLang="en-US" sz="1400" dirty="0" smtClean="0"/>
              <a:t> der </a:t>
            </a:r>
            <a:r>
              <a:rPr lang="en-US" altLang="en-US" sz="1400" dirty="0" err="1" smtClean="0"/>
              <a:t>Empirie</a:t>
            </a:r>
            <a:r>
              <a:rPr lang="en-US" altLang="en-US" sz="1400" dirty="0" smtClean="0"/>
              <a:t> gut </a:t>
            </a:r>
            <a:r>
              <a:rPr lang="en-US" altLang="en-US" sz="1400" dirty="0" err="1" smtClean="0"/>
              <a:t>belegt</a:t>
            </a:r>
            <a:r>
              <a:rPr lang="en-US" altLang="en-US" sz="1400" dirty="0" smtClean="0"/>
              <a:t>, </a:t>
            </a:r>
            <a:r>
              <a:rPr lang="en-US" altLang="en-US" sz="1400" dirty="0" err="1" smtClean="0"/>
              <a:t>zum</a:t>
            </a:r>
            <a:r>
              <a:rPr lang="en-US" altLang="en-US" sz="1400" dirty="0" smtClean="0"/>
              <a:t> </a:t>
            </a:r>
            <a:r>
              <a:rPr lang="en-US" altLang="en-US" sz="1400" dirty="0" err="1" smtClean="0"/>
              <a:t>anderen</a:t>
            </a:r>
            <a:r>
              <a:rPr lang="en-US" altLang="en-US" sz="1400" dirty="0" smtClean="0"/>
              <a:t> </a:t>
            </a:r>
            <a:r>
              <a:rPr lang="en-US" altLang="en-US" sz="1400" dirty="0" err="1" smtClean="0"/>
              <a:t>ist</a:t>
            </a:r>
            <a:r>
              <a:rPr lang="en-US" altLang="en-US" sz="1400" dirty="0" smtClean="0"/>
              <a:t> in </a:t>
            </a:r>
            <a:r>
              <a:rPr lang="en-US" altLang="en-US" sz="1400" dirty="0" err="1" smtClean="0"/>
              <a:t>einer</a:t>
            </a:r>
            <a:r>
              <a:rPr lang="en-US" altLang="en-US" sz="1400" dirty="0" smtClean="0"/>
              <a:t> </a:t>
            </a:r>
            <a:r>
              <a:rPr lang="en-US" altLang="en-US" sz="1400" dirty="0" err="1" smtClean="0"/>
              <a:t>modernen</a:t>
            </a:r>
            <a:r>
              <a:rPr lang="en-US" altLang="en-US" sz="1400" dirty="0" smtClean="0"/>
              <a:t> </a:t>
            </a:r>
            <a:r>
              <a:rPr lang="en-US" altLang="en-US" sz="1400" dirty="0" err="1" smtClean="0"/>
              <a:t>Gesellschaft</a:t>
            </a:r>
            <a:r>
              <a:rPr lang="en-US" altLang="en-US" sz="1400" dirty="0" smtClean="0"/>
              <a:t> das </a:t>
            </a:r>
            <a:r>
              <a:rPr lang="en-US" altLang="en-US" sz="1400" dirty="0" err="1" smtClean="0"/>
              <a:t>Einkommen</a:t>
            </a:r>
            <a:r>
              <a:rPr lang="en-US" altLang="en-US" sz="1400" dirty="0" smtClean="0"/>
              <a:t> </a:t>
            </a:r>
            <a:r>
              <a:rPr lang="en-US" altLang="en-US" sz="1400" dirty="0" err="1" smtClean="0"/>
              <a:t>rechtsschief</a:t>
            </a:r>
            <a:r>
              <a:rPr lang="en-US" altLang="en-US" sz="1400" dirty="0" smtClean="0"/>
              <a:t> </a:t>
            </a:r>
            <a:r>
              <a:rPr lang="en-US" altLang="en-US" sz="1400" dirty="0" err="1" smtClean="0"/>
              <a:t>verteilt</a:t>
            </a:r>
            <a:r>
              <a:rPr lang="en-US" altLang="en-US" sz="1400" dirty="0" smtClean="0"/>
              <a:t>, </a:t>
            </a:r>
            <a:r>
              <a:rPr lang="en-US" altLang="en-US" sz="1400" dirty="0" err="1" smtClean="0"/>
              <a:t>d.h</a:t>
            </a:r>
            <a:r>
              <a:rPr lang="en-US" altLang="en-US" sz="1400" dirty="0" smtClean="0"/>
              <a:t>. </a:t>
            </a:r>
            <a:r>
              <a:rPr lang="en-US" altLang="en-US" sz="1400" dirty="0" err="1" smtClean="0"/>
              <a:t>es</a:t>
            </a:r>
            <a:r>
              <a:rPr lang="en-US" altLang="en-US" sz="1400" dirty="0" smtClean="0"/>
              <a:t> </a:t>
            </a:r>
            <a:r>
              <a:rPr lang="en-US" altLang="en-US" sz="1400" dirty="0" err="1" smtClean="0"/>
              <a:t>gibt</a:t>
            </a:r>
            <a:r>
              <a:rPr lang="en-US" altLang="en-US" sz="1400" dirty="0" smtClean="0"/>
              <a:t> </a:t>
            </a:r>
            <a:r>
              <a:rPr lang="en-US" altLang="en-US" sz="1400" dirty="0" err="1" smtClean="0"/>
              <a:t>viele</a:t>
            </a:r>
            <a:r>
              <a:rPr lang="en-US" altLang="en-US" sz="1400" dirty="0" smtClean="0"/>
              <a:t> </a:t>
            </a:r>
            <a:r>
              <a:rPr lang="en-US" altLang="en-US" sz="1400" dirty="0" err="1" smtClean="0"/>
              <a:t>mittlere</a:t>
            </a:r>
            <a:r>
              <a:rPr lang="en-US" altLang="en-US" sz="1400" dirty="0" smtClean="0"/>
              <a:t> und </a:t>
            </a:r>
            <a:r>
              <a:rPr lang="en-US" altLang="en-US" sz="1400" dirty="0" err="1" smtClean="0"/>
              <a:t>niedrige</a:t>
            </a:r>
            <a:r>
              <a:rPr lang="en-US" altLang="en-US" sz="1400" dirty="0" smtClean="0"/>
              <a:t> </a:t>
            </a:r>
            <a:r>
              <a:rPr lang="en-US" altLang="en-US" sz="1400" dirty="0" err="1" smtClean="0"/>
              <a:t>Einkommen</a:t>
            </a:r>
            <a:r>
              <a:rPr lang="en-US" altLang="en-US" sz="1400" dirty="0" smtClean="0"/>
              <a:t> und </a:t>
            </a:r>
            <a:r>
              <a:rPr lang="en-US" altLang="en-US" sz="1400" dirty="0" err="1" smtClean="0"/>
              <a:t>nur</a:t>
            </a:r>
            <a:r>
              <a:rPr lang="en-US" altLang="en-US" sz="1400" dirty="0" smtClean="0"/>
              <a:t> </a:t>
            </a:r>
            <a:r>
              <a:rPr lang="en-US" altLang="en-US" sz="1400" dirty="0" err="1" smtClean="0"/>
              <a:t>wenige</a:t>
            </a:r>
            <a:r>
              <a:rPr lang="en-US" altLang="en-US" sz="1400" dirty="0" smtClean="0"/>
              <a:t> </a:t>
            </a:r>
            <a:r>
              <a:rPr lang="en-US" altLang="en-US" sz="1400" dirty="0" err="1" smtClean="0"/>
              <a:t>sehr</a:t>
            </a:r>
            <a:r>
              <a:rPr lang="en-US" altLang="en-US" sz="1400" dirty="0" smtClean="0"/>
              <a:t> </a:t>
            </a:r>
            <a:r>
              <a:rPr lang="en-US" altLang="en-US" sz="1400" dirty="0" err="1" smtClean="0"/>
              <a:t>hohe</a:t>
            </a:r>
            <a:r>
              <a:rPr lang="en-US" altLang="en-US" sz="1400" dirty="0" smtClean="0"/>
              <a:t>. Und </a:t>
            </a:r>
            <a:r>
              <a:rPr lang="en-US" altLang="en-US" sz="1400" dirty="0" err="1" smtClean="0"/>
              <a:t>bei</a:t>
            </a:r>
            <a:r>
              <a:rPr lang="en-US" altLang="en-US" sz="1400" dirty="0" smtClean="0"/>
              <a:t> </a:t>
            </a:r>
            <a:r>
              <a:rPr lang="en-US" altLang="en-US" sz="1400" dirty="0" err="1" smtClean="0"/>
              <a:t>mittleren</a:t>
            </a:r>
            <a:r>
              <a:rPr lang="en-US" altLang="en-US" sz="1400" dirty="0" smtClean="0"/>
              <a:t> und </a:t>
            </a:r>
            <a:r>
              <a:rPr lang="en-US" altLang="en-US" sz="1400" dirty="0" err="1" smtClean="0"/>
              <a:t>insbesondere</a:t>
            </a:r>
            <a:r>
              <a:rPr lang="en-US" altLang="en-US" sz="1400" dirty="0" smtClean="0"/>
              <a:t> </a:t>
            </a:r>
            <a:r>
              <a:rPr lang="en-US" altLang="en-US" sz="1400" dirty="0" err="1" smtClean="0"/>
              <a:t>niedrigen</a:t>
            </a:r>
            <a:r>
              <a:rPr lang="en-US" altLang="en-US" sz="1400" dirty="0" smtClean="0"/>
              <a:t> </a:t>
            </a:r>
            <a:r>
              <a:rPr lang="en-US" altLang="en-US" sz="1400" dirty="0" err="1" smtClean="0"/>
              <a:t>Einkommen</a:t>
            </a:r>
            <a:r>
              <a:rPr lang="en-US" altLang="en-US" sz="1400" dirty="0" smtClean="0"/>
              <a:t> </a:t>
            </a:r>
            <a:r>
              <a:rPr lang="en-US" altLang="en-US" sz="1400" dirty="0" err="1" smtClean="0"/>
              <a:t>ist</a:t>
            </a:r>
            <a:r>
              <a:rPr lang="en-US" altLang="en-US" sz="1400" dirty="0" smtClean="0"/>
              <a:t> gut </a:t>
            </a:r>
            <a:r>
              <a:rPr lang="en-US" altLang="en-US" sz="1400" dirty="0" err="1" smtClean="0"/>
              <a:t>nachvollziehbar</a:t>
            </a:r>
            <a:r>
              <a:rPr lang="en-US" altLang="en-US" sz="1400" dirty="0" smtClean="0"/>
              <a:t>, </a:t>
            </a:r>
            <a:r>
              <a:rPr lang="en-US" altLang="en-US" sz="1400" dirty="0" err="1" smtClean="0"/>
              <a:t>dass</a:t>
            </a:r>
            <a:r>
              <a:rPr lang="en-US" altLang="en-US" sz="1400" dirty="0" smtClean="0"/>
              <a:t> </a:t>
            </a:r>
            <a:r>
              <a:rPr lang="en-US" altLang="en-US" sz="1400" dirty="0" err="1" smtClean="0"/>
              <a:t>dort</a:t>
            </a:r>
            <a:r>
              <a:rPr lang="en-US" altLang="en-US" sz="1400" dirty="0" smtClean="0"/>
              <a:t> der </a:t>
            </a:r>
            <a:r>
              <a:rPr lang="en-US" altLang="en-US" sz="1400" dirty="0" err="1" smtClean="0"/>
              <a:t>Substitutionseffekt</a:t>
            </a:r>
            <a:r>
              <a:rPr lang="en-US" altLang="en-US" sz="1400" dirty="0" smtClean="0"/>
              <a:t> </a:t>
            </a:r>
            <a:r>
              <a:rPr lang="en-US" altLang="en-US" sz="1400" dirty="0" err="1" smtClean="0"/>
              <a:t>überwiegt</a:t>
            </a:r>
            <a:r>
              <a:rPr lang="en-US" altLang="en-US" sz="1400" dirty="0" smtClean="0"/>
              <a:t>, </a:t>
            </a:r>
            <a:r>
              <a:rPr lang="en-US" altLang="en-US" sz="1400" dirty="0" err="1" smtClean="0"/>
              <a:t>denn</a:t>
            </a:r>
            <a:r>
              <a:rPr lang="en-US" altLang="en-US" sz="1400" dirty="0" smtClean="0"/>
              <a:t> das </a:t>
            </a:r>
            <a:r>
              <a:rPr lang="en-US" altLang="en-US" sz="1400" dirty="0" err="1" smtClean="0"/>
              <a:t>Bedürfnis</a:t>
            </a:r>
            <a:r>
              <a:rPr lang="en-US" altLang="en-US" sz="1400" dirty="0" smtClean="0"/>
              <a:t> </a:t>
            </a:r>
            <a:r>
              <a:rPr lang="en-US" altLang="en-US" sz="1400" dirty="0" err="1" smtClean="0"/>
              <a:t>bei</a:t>
            </a:r>
            <a:r>
              <a:rPr lang="en-US" altLang="en-US" sz="1400" dirty="0" smtClean="0"/>
              <a:t> </a:t>
            </a:r>
            <a:r>
              <a:rPr lang="en-US" altLang="en-US" sz="1400" dirty="0" err="1" smtClean="0"/>
              <a:t>Lohnsteigerungen</a:t>
            </a:r>
            <a:r>
              <a:rPr lang="en-US" altLang="en-US" sz="1400" dirty="0" smtClean="0"/>
              <a:t> </a:t>
            </a:r>
            <a:r>
              <a:rPr lang="en-US" altLang="en-US" sz="1400" dirty="0" err="1" smtClean="0"/>
              <a:t>sich</a:t>
            </a:r>
            <a:r>
              <a:rPr lang="en-US" altLang="en-US" sz="1400" dirty="0" smtClean="0"/>
              <a:t> </a:t>
            </a:r>
            <a:r>
              <a:rPr lang="en-US" altLang="en-US" sz="1400" dirty="0" err="1" smtClean="0"/>
              <a:t>durch</a:t>
            </a:r>
            <a:r>
              <a:rPr lang="en-US" altLang="en-US" sz="1400" dirty="0" smtClean="0"/>
              <a:t> </a:t>
            </a:r>
            <a:r>
              <a:rPr lang="en-US" altLang="en-US" sz="1400" dirty="0" err="1" smtClean="0"/>
              <a:t>Mehrarbeit</a:t>
            </a:r>
            <a:r>
              <a:rPr lang="en-US" altLang="en-US" sz="1400" dirty="0" smtClean="0"/>
              <a:t> </a:t>
            </a:r>
            <a:r>
              <a:rPr lang="en-US" altLang="en-US" sz="1400" dirty="0" err="1" smtClean="0"/>
              <a:t>mehr</a:t>
            </a:r>
            <a:r>
              <a:rPr lang="en-US" altLang="en-US" sz="1400" dirty="0" smtClean="0"/>
              <a:t> </a:t>
            </a:r>
            <a:r>
              <a:rPr lang="en-US" altLang="en-US" sz="1400" dirty="0" err="1" smtClean="0"/>
              <a:t>leisten</a:t>
            </a:r>
            <a:r>
              <a:rPr lang="en-US" altLang="en-US" sz="1400" dirty="0" smtClean="0"/>
              <a:t> </a:t>
            </a:r>
            <a:r>
              <a:rPr lang="en-US" altLang="en-US" sz="1400" dirty="0" err="1" smtClean="0"/>
              <a:t>zu</a:t>
            </a:r>
            <a:r>
              <a:rPr lang="en-US" altLang="en-US" sz="1400" dirty="0" smtClean="0"/>
              <a:t> </a:t>
            </a:r>
            <a:r>
              <a:rPr lang="en-US" altLang="en-US" sz="1400" dirty="0" err="1" smtClean="0"/>
              <a:t>können</a:t>
            </a:r>
            <a:r>
              <a:rPr lang="en-US" altLang="en-US" sz="1400" dirty="0" smtClean="0"/>
              <a:t> </a:t>
            </a:r>
            <a:r>
              <a:rPr lang="en-US" altLang="en-US" sz="1400" dirty="0" err="1" smtClean="0"/>
              <a:t>wird</a:t>
            </a:r>
            <a:r>
              <a:rPr lang="en-US" altLang="en-US" sz="1400" dirty="0" smtClean="0"/>
              <a:t> </a:t>
            </a:r>
            <a:r>
              <a:rPr lang="en-US" altLang="en-US" sz="1400" dirty="0" err="1" smtClean="0"/>
              <a:t>überwiegen</a:t>
            </a:r>
            <a:r>
              <a:rPr lang="en-US" altLang="en-US" sz="1400" dirty="0" smtClean="0"/>
              <a:t>.</a:t>
            </a:r>
            <a:endParaRPr lang="en-US" altLang="en-US" sz="1400" dirty="0"/>
          </a:p>
        </p:txBody>
      </p:sp>
    </p:spTree>
    <p:extLst>
      <p:ext uri="{BB962C8B-B14F-4D97-AF65-F5344CB8AC3E}">
        <p14:creationId xmlns:p14="http://schemas.microsoft.com/office/powerpoint/2010/main" val="7412083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7"/>
          <p:cNvCxnSpPr/>
          <p:nvPr/>
        </p:nvCxnSpPr>
        <p:spPr>
          <a:xfrm>
            <a:off x="714972" y="4841918"/>
            <a:ext cx="640178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9"/>
          <p:cNvCxnSpPr/>
          <p:nvPr/>
        </p:nvCxnSpPr>
        <p:spPr>
          <a:xfrm flipV="1">
            <a:off x="714972" y="1183754"/>
            <a:ext cx="0" cy="365816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Textfeld 6"/>
          <p:cNvSpPr txBox="1"/>
          <p:nvPr/>
        </p:nvSpPr>
        <p:spPr>
          <a:xfrm>
            <a:off x="66442" y="0"/>
            <a:ext cx="7244261"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smtClean="0"/>
              <a:t>Nutzenmaximierung bzgl. des Faktors Arbeit L (grafisch)</a:t>
            </a:r>
            <a:endParaRPr lang="de-DE" sz="2400" dirty="0">
              <a:latin typeface="Arial" pitchFamily="18"/>
              <a:ea typeface="Droid Sans Fallback" pitchFamily="2"/>
              <a:cs typeface="Lohit Hindi" pitchFamily="2"/>
            </a:endParaRPr>
          </a:p>
        </p:txBody>
      </p:sp>
      <p:sp>
        <p:nvSpPr>
          <p:cNvPr id="2" name="Rechteck 1"/>
          <p:cNvSpPr/>
          <p:nvPr/>
        </p:nvSpPr>
        <p:spPr>
          <a:xfrm>
            <a:off x="332603" y="1183754"/>
            <a:ext cx="280846" cy="369332"/>
          </a:xfrm>
          <a:prstGeom prst="rect">
            <a:avLst/>
          </a:prstGeom>
        </p:spPr>
        <p:txBody>
          <a:bodyPr wrap="none">
            <a:spAutoFit/>
          </a:bodyPr>
          <a:lstStyle/>
          <a:p>
            <a:r>
              <a:rPr lang="de-DE" b="1" dirty="0" smtClean="0"/>
              <a:t>c</a:t>
            </a:r>
            <a:endParaRPr lang="de-DE" dirty="0"/>
          </a:p>
        </p:txBody>
      </p:sp>
      <p:sp>
        <p:nvSpPr>
          <p:cNvPr id="8" name="Rechteck 7"/>
          <p:cNvSpPr/>
          <p:nvPr/>
        </p:nvSpPr>
        <p:spPr>
          <a:xfrm>
            <a:off x="6673994" y="4841918"/>
            <a:ext cx="258404" cy="369332"/>
          </a:xfrm>
          <a:prstGeom prst="rect">
            <a:avLst/>
          </a:prstGeom>
        </p:spPr>
        <p:txBody>
          <a:bodyPr wrap="none">
            <a:spAutoFit/>
          </a:bodyPr>
          <a:lstStyle/>
          <a:p>
            <a:r>
              <a:rPr lang="de-DE" b="1" dirty="0" smtClean="0"/>
              <a:t>f</a:t>
            </a:r>
            <a:endParaRPr lang="de-DE" dirty="0"/>
          </a:p>
        </p:txBody>
      </p:sp>
      <mc:AlternateContent xmlns:mc="http://schemas.openxmlformats.org/markup-compatibility/2006" xmlns:a14="http://schemas.microsoft.com/office/drawing/2010/main">
        <mc:Choice Requires="a14">
          <p:sp>
            <p:nvSpPr>
              <p:cNvPr id="9" name="Rechteck 8"/>
              <p:cNvSpPr/>
              <p:nvPr/>
            </p:nvSpPr>
            <p:spPr>
              <a:xfrm>
                <a:off x="7218281" y="-13209"/>
                <a:ext cx="5075793" cy="1206099"/>
              </a:xfrm>
              <a:prstGeom prst="rect">
                <a:avLst/>
              </a:prstGeom>
            </p:spPr>
            <p:txBody>
              <a:bodyPr wrap="square">
                <a:spAutoFit/>
              </a:bodyPr>
              <a:lstStyle/>
              <a:p>
                <a:r>
                  <a:rPr lang="de-DE" sz="1400" dirty="0" smtClean="0"/>
                  <a:t>w</a:t>
                </a:r>
                <a14:m>
                  <m:oMath xmlns:m="http://schemas.openxmlformats.org/officeDocument/2006/math">
                    <m:bar>
                      <m:barPr>
                        <m:pos m:val="top"/>
                        <m:ctrlPr>
                          <a:rPr lang="de-DE" sz="1400" i="1" smtClean="0">
                            <a:latin typeface="Cambria Math" panose="02040503050406030204" pitchFamily="18" charset="0"/>
                          </a:rPr>
                        </m:ctrlPr>
                      </m:barPr>
                      <m:e>
                        <m:r>
                          <m:rPr>
                            <m:nor/>
                          </m:rPr>
                          <a:rPr lang="de-DE" sz="1400" dirty="0"/>
                          <m:t>L</m:t>
                        </m:r>
                      </m:e>
                    </m:bar>
                  </m:oMath>
                </a14:m>
                <a:r>
                  <a:rPr lang="de-DE" sz="1400" dirty="0" smtClean="0"/>
                  <a:t>=</a:t>
                </a:r>
                <a:r>
                  <a:rPr lang="de-DE" sz="1400" dirty="0" err="1" smtClean="0"/>
                  <a:t>pc+wf</a:t>
                </a:r>
                <a:r>
                  <a:rPr lang="de-DE" sz="1400" dirty="0" smtClean="0"/>
                  <a:t> → c=(w/p)∙</a:t>
                </a:r>
                <a14:m>
                  <m:oMath xmlns:m="http://schemas.openxmlformats.org/officeDocument/2006/math">
                    <m:bar>
                      <m:barPr>
                        <m:pos m:val="top"/>
                        <m:ctrlPr>
                          <a:rPr lang="de-DE" sz="1400" i="1">
                            <a:latin typeface="Cambria Math" panose="02040503050406030204" pitchFamily="18" charset="0"/>
                          </a:rPr>
                        </m:ctrlPr>
                      </m:barPr>
                      <m:e>
                        <m:r>
                          <m:rPr>
                            <m:nor/>
                          </m:rPr>
                          <a:rPr lang="de-DE" sz="1400" dirty="0"/>
                          <m:t>L</m:t>
                        </m:r>
                      </m:e>
                    </m:bar>
                  </m:oMath>
                </a14:m>
                <a:r>
                  <a:rPr lang="de-DE" sz="1400" dirty="0" smtClean="0"/>
                  <a:t> − (w/p</a:t>
                </a:r>
                <a:r>
                  <a:rPr lang="de-DE" sz="1400" dirty="0"/>
                  <a:t>)</a:t>
                </a:r>
                <a:r>
                  <a:rPr lang="de-DE" sz="1400" dirty="0" smtClean="0"/>
                  <a:t>∙f	</a:t>
                </a:r>
                <a14:m>
                  <m:oMath xmlns:m="http://schemas.openxmlformats.org/officeDocument/2006/math">
                    <m:bar>
                      <m:barPr>
                        <m:pos m:val="top"/>
                        <m:ctrlPr>
                          <a:rPr lang="de-DE" sz="1400" i="1">
                            <a:latin typeface="Cambria Math" panose="02040503050406030204" pitchFamily="18" charset="0"/>
                          </a:rPr>
                        </m:ctrlPr>
                      </m:barPr>
                      <m:e>
                        <m:r>
                          <m:rPr>
                            <m:nor/>
                          </m:rPr>
                          <a:rPr lang="de-DE" sz="1400" dirty="0"/>
                          <m:t>L</m:t>
                        </m:r>
                      </m:e>
                    </m:bar>
                  </m:oMath>
                </a14:m>
                <a:r>
                  <a:rPr lang="de-DE" sz="1400" dirty="0" smtClean="0"/>
                  <a:t>: Maximales Lohnvolumen</a:t>
                </a:r>
              </a:p>
              <a:p>
                <a:r>
                  <a:rPr lang="de-DE" sz="1400" dirty="0" smtClean="0"/>
                  <a:t>			z.B. Erwerbspersonenzahl</a:t>
                </a:r>
              </a:p>
              <a:p>
                <a:r>
                  <a:rPr lang="de-DE" sz="1400" dirty="0"/>
                  <a:t>b</a:t>
                </a:r>
                <a:r>
                  <a:rPr lang="de-DE" sz="1400" dirty="0" smtClean="0"/>
                  <a:t>zw. mit </a:t>
                </a:r>
                <a:r>
                  <a:rPr lang="el-GR" sz="1400" dirty="0" smtClean="0"/>
                  <a:t>ω</a:t>
                </a:r>
                <a:r>
                  <a:rPr lang="de-DE" sz="1400" dirty="0" smtClean="0"/>
                  <a:t>:=w/p (Reallohn)</a:t>
                </a:r>
              </a:p>
              <a:p>
                <a:endParaRPr lang="de-DE" sz="1400" dirty="0" smtClean="0"/>
              </a:p>
              <a:p>
                <a:r>
                  <a:rPr lang="de-DE" sz="1400" dirty="0" smtClean="0"/>
                  <a:t>                c=</a:t>
                </a:r>
                <a:r>
                  <a:rPr lang="el-GR" sz="1400" dirty="0" smtClean="0"/>
                  <a:t>ω</a:t>
                </a:r>
                <a:r>
                  <a:rPr lang="de-DE" sz="1400" dirty="0" smtClean="0"/>
                  <a:t>∙</a:t>
                </a:r>
                <a14:m>
                  <m:oMath xmlns:m="http://schemas.openxmlformats.org/officeDocument/2006/math">
                    <m:bar>
                      <m:barPr>
                        <m:pos m:val="top"/>
                        <m:ctrlPr>
                          <a:rPr lang="de-DE" sz="1400" i="1">
                            <a:latin typeface="Cambria Math" panose="02040503050406030204" pitchFamily="18" charset="0"/>
                          </a:rPr>
                        </m:ctrlPr>
                      </m:barPr>
                      <m:e>
                        <m:r>
                          <m:rPr>
                            <m:nor/>
                          </m:rPr>
                          <a:rPr lang="de-DE" sz="1400" dirty="0"/>
                          <m:t>L</m:t>
                        </m:r>
                      </m:e>
                    </m:bar>
                  </m:oMath>
                </a14:m>
                <a:r>
                  <a:rPr lang="de-DE" sz="1400" dirty="0"/>
                  <a:t> − </a:t>
                </a:r>
                <a:r>
                  <a:rPr lang="el-GR" sz="1400" dirty="0"/>
                  <a:t>ω</a:t>
                </a:r>
                <a:r>
                  <a:rPr lang="de-DE" sz="1400" dirty="0" smtClean="0"/>
                  <a:t>∙f</a:t>
                </a:r>
                <a:endParaRPr lang="de-DE" sz="1400" dirty="0"/>
              </a:p>
            </p:txBody>
          </p:sp>
        </mc:Choice>
        <mc:Fallback xmlns="">
          <p:sp>
            <p:nvSpPr>
              <p:cNvPr id="9" name="Rechteck 8"/>
              <p:cNvSpPr>
                <a:spLocks noRot="1" noChangeAspect="1" noMove="1" noResize="1" noEditPoints="1" noAdjustHandles="1" noChangeArrowheads="1" noChangeShapeType="1" noTextEdit="1"/>
              </p:cNvSpPr>
              <p:nvPr/>
            </p:nvSpPr>
            <p:spPr>
              <a:xfrm>
                <a:off x="7218281" y="-13209"/>
                <a:ext cx="5075793" cy="1206099"/>
              </a:xfrm>
              <a:prstGeom prst="rect">
                <a:avLst/>
              </a:prstGeom>
              <a:blipFill>
                <a:blip r:embed="rId3"/>
                <a:stretch>
                  <a:fillRect l="-360" b="-4040"/>
                </a:stretch>
              </a:blipFill>
            </p:spPr>
            <p:txBody>
              <a:bodyPr/>
              <a:lstStyle/>
              <a:p>
                <a:r>
                  <a:rPr lang="de-DE">
                    <a:noFill/>
                  </a:rPr>
                  <a:t> </a:t>
                </a:r>
              </a:p>
            </p:txBody>
          </p:sp>
        </mc:Fallback>
      </mc:AlternateContent>
      <p:cxnSp>
        <p:nvCxnSpPr>
          <p:cNvPr id="10" name="Gerade Verbindung mit Pfeil 9"/>
          <p:cNvCxnSpPr/>
          <p:nvPr/>
        </p:nvCxnSpPr>
        <p:spPr>
          <a:xfrm flipH="1">
            <a:off x="9026953" y="906236"/>
            <a:ext cx="508933" cy="10811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3" name="Textfeld 12"/>
              <p:cNvSpPr txBox="1"/>
              <p:nvPr/>
            </p:nvSpPr>
            <p:spPr>
              <a:xfrm>
                <a:off x="9609365" y="458124"/>
                <a:ext cx="2579914" cy="762822"/>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Budgetgerade</a:t>
                </a:r>
                <a:r>
                  <a:rPr lang="en-US" altLang="en-US" sz="1400" dirty="0" smtClean="0"/>
                  <a:t> </a:t>
                </a:r>
                <a:r>
                  <a:rPr lang="en-US" altLang="en-US" sz="1400" dirty="0" err="1" smtClean="0"/>
                  <a:t>aus</a:t>
                </a:r>
                <a:r>
                  <a:rPr lang="en-US" altLang="en-US" sz="1400" dirty="0" smtClean="0"/>
                  <a:t> der </a:t>
                </a:r>
                <a:r>
                  <a:rPr lang="en-US" altLang="en-US" sz="1400" dirty="0" err="1" smtClean="0"/>
                  <a:t>Haushalts</a:t>
                </a:r>
                <a:r>
                  <a:rPr lang="en-US" altLang="en-US" sz="1400" dirty="0" smtClean="0"/>
                  <a:t>- </a:t>
                </a:r>
                <a:r>
                  <a:rPr lang="en-US" altLang="en-US" sz="1400" dirty="0" err="1" smtClean="0"/>
                  <a:t>theorie</a:t>
                </a:r>
                <a:r>
                  <a:rPr lang="en-US" altLang="en-US" sz="1400" dirty="0" smtClean="0"/>
                  <a:t> </a:t>
                </a:r>
                <a:r>
                  <a:rPr lang="en-US" altLang="en-US" sz="1400" dirty="0" err="1" smtClean="0"/>
                  <a:t>mit</a:t>
                </a:r>
                <a:r>
                  <a:rPr lang="en-US" altLang="en-US" sz="1400" dirty="0" smtClean="0"/>
                  <a:t> der </a:t>
                </a:r>
                <a:r>
                  <a:rPr lang="en-US" altLang="en-US" sz="1400" dirty="0" err="1" smtClean="0"/>
                  <a:t>maximalen</a:t>
                </a:r>
                <a:r>
                  <a:rPr lang="en-US" altLang="en-US" sz="1400" dirty="0" smtClean="0"/>
                  <a:t> </a:t>
                </a:r>
                <a:r>
                  <a:rPr lang="en-US" altLang="en-US" sz="1400" dirty="0" err="1" smtClean="0"/>
                  <a:t>Lohn</a:t>
                </a:r>
                <a:r>
                  <a:rPr lang="en-US" altLang="en-US" sz="1400" dirty="0" smtClean="0"/>
                  <a:t>- </a:t>
                </a:r>
                <a:r>
                  <a:rPr lang="en-US" altLang="en-US" sz="1400" dirty="0" err="1" smtClean="0"/>
                  <a:t>summe</a:t>
                </a:r>
                <a:r>
                  <a:rPr lang="en-US" altLang="en-US" sz="1400" dirty="0" smtClean="0"/>
                  <a:t> </a:t>
                </a:r>
                <a:r>
                  <a:rPr lang="el-GR" sz="1400" dirty="0"/>
                  <a:t>ω</a:t>
                </a:r>
                <a:r>
                  <a:rPr lang="de-DE" sz="1400" dirty="0"/>
                  <a:t>∙</a:t>
                </a:r>
                <a14:m>
                  <m:oMath xmlns:m="http://schemas.openxmlformats.org/officeDocument/2006/math">
                    <m:bar>
                      <m:barPr>
                        <m:pos m:val="top"/>
                        <m:ctrlPr>
                          <a:rPr lang="de-DE" sz="1400" i="1">
                            <a:latin typeface="Cambria Math" panose="02040503050406030204" pitchFamily="18" charset="0"/>
                          </a:rPr>
                        </m:ctrlPr>
                      </m:barPr>
                      <m:e>
                        <m:r>
                          <m:rPr>
                            <m:nor/>
                          </m:rPr>
                          <a:rPr lang="de-DE" sz="1400" dirty="0"/>
                          <m:t>L</m:t>
                        </m:r>
                      </m:e>
                    </m:bar>
                  </m:oMath>
                </a14:m>
                <a:r>
                  <a:rPr lang="en-US" altLang="en-US" sz="1400" dirty="0" smtClean="0"/>
                  <a:t> und der </a:t>
                </a:r>
                <a:r>
                  <a:rPr lang="en-US" altLang="en-US" sz="1400" dirty="0" err="1" smtClean="0"/>
                  <a:t>Steigung</a:t>
                </a:r>
                <a:r>
                  <a:rPr lang="en-US" altLang="en-US" sz="1400" dirty="0" smtClean="0"/>
                  <a:t> </a:t>
                </a:r>
                <a:r>
                  <a:rPr lang="el-GR" sz="1400" dirty="0" smtClean="0"/>
                  <a:t>ω</a:t>
                </a:r>
                <a:r>
                  <a:rPr lang="de-DE" sz="1400" dirty="0" smtClean="0"/>
                  <a:t>.</a:t>
                </a:r>
                <a:r>
                  <a:rPr lang="en-US" altLang="en-US" sz="1400" dirty="0" smtClean="0"/>
                  <a:t> </a:t>
                </a:r>
                <a:endParaRPr lang="en-US" altLang="en-US" sz="1400" dirty="0"/>
              </a:p>
            </p:txBody>
          </p:sp>
        </mc:Choice>
        <mc:Fallback xmlns="">
          <p:sp>
            <p:nvSpPr>
              <p:cNvPr id="13" name="Textfeld 12"/>
              <p:cNvSpPr txBox="1">
                <a:spLocks noRot="1" noChangeAspect="1" noMove="1" noResize="1" noEditPoints="1" noAdjustHandles="1" noChangeArrowheads="1" noChangeShapeType="1" noTextEdit="1"/>
              </p:cNvSpPr>
              <p:nvPr/>
            </p:nvSpPr>
            <p:spPr>
              <a:xfrm>
                <a:off x="9609365" y="458124"/>
                <a:ext cx="2579914" cy="762822"/>
              </a:xfrm>
              <a:prstGeom prst="rect">
                <a:avLst/>
              </a:prstGeom>
              <a:blipFill>
                <a:blip r:embed="rId4"/>
                <a:stretch>
                  <a:fillRect l="-1179" t="-2400" b="-8800"/>
                </a:stretch>
              </a:blipFill>
              <a:ln>
                <a:noFill/>
              </a:ln>
            </p:spPr>
            <p:txBody>
              <a:bodyPr/>
              <a:lstStyle/>
              <a:p>
                <a:r>
                  <a:rPr lang="de-DE">
                    <a:noFill/>
                  </a:rPr>
                  <a:t> </a:t>
                </a:r>
              </a:p>
            </p:txBody>
          </p:sp>
        </mc:Fallback>
      </mc:AlternateContent>
      <p:cxnSp>
        <p:nvCxnSpPr>
          <p:cNvPr id="16" name="Gerader Verbinder 15"/>
          <p:cNvCxnSpPr/>
          <p:nvPr/>
        </p:nvCxnSpPr>
        <p:spPr>
          <a:xfrm>
            <a:off x="714972" y="2824843"/>
            <a:ext cx="4101957" cy="20170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7" name="Rechteck 16"/>
              <p:cNvSpPr/>
              <p:nvPr/>
            </p:nvSpPr>
            <p:spPr>
              <a:xfrm>
                <a:off x="4649255" y="4906278"/>
                <a:ext cx="335348" cy="3928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bar>
                        <m:barPr>
                          <m:pos m:val="top"/>
                          <m:ctrlPr>
                            <a:rPr lang="de-DE" i="1">
                              <a:latin typeface="Cambria Math" panose="02040503050406030204" pitchFamily="18" charset="0"/>
                            </a:rPr>
                          </m:ctrlPr>
                        </m:barPr>
                        <m:e>
                          <m:r>
                            <m:rPr>
                              <m:nor/>
                            </m:rPr>
                            <a:rPr lang="de-DE" dirty="0"/>
                            <m:t>L</m:t>
                          </m:r>
                        </m:e>
                      </m:bar>
                    </m:oMath>
                  </m:oMathPara>
                </a14:m>
                <a:endParaRPr lang="de-DE" dirty="0"/>
              </a:p>
            </p:txBody>
          </p:sp>
        </mc:Choice>
        <mc:Fallback xmlns="">
          <p:sp>
            <p:nvSpPr>
              <p:cNvPr id="17" name="Rechteck 16"/>
              <p:cNvSpPr>
                <a:spLocks noRot="1" noChangeAspect="1" noMove="1" noResize="1" noEditPoints="1" noAdjustHandles="1" noChangeArrowheads="1" noChangeShapeType="1" noTextEdit="1"/>
              </p:cNvSpPr>
              <p:nvPr/>
            </p:nvSpPr>
            <p:spPr>
              <a:xfrm>
                <a:off x="4649255" y="4906278"/>
                <a:ext cx="335348" cy="392800"/>
              </a:xfrm>
              <a:prstGeom prst="rect">
                <a:avLst/>
              </a:prstGeom>
              <a:blipFill>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8" name="Rechteck 17"/>
              <p:cNvSpPr/>
              <p:nvPr/>
            </p:nvSpPr>
            <p:spPr>
              <a:xfrm>
                <a:off x="222797" y="2620036"/>
                <a:ext cx="579005" cy="392800"/>
              </a:xfrm>
              <a:prstGeom prst="rect">
                <a:avLst/>
              </a:prstGeom>
            </p:spPr>
            <p:txBody>
              <a:bodyPr wrap="none">
                <a:spAutoFit/>
              </a:bodyPr>
              <a:lstStyle/>
              <a:p>
                <a:r>
                  <a:rPr lang="el-GR" dirty="0" smtClean="0"/>
                  <a:t>ω</a:t>
                </a:r>
                <a:r>
                  <a:rPr lang="de-DE" baseline="-25000" dirty="0" smtClean="0"/>
                  <a:t>1</a:t>
                </a:r>
                <a:r>
                  <a:rPr lang="de-DE" dirty="0" smtClean="0"/>
                  <a:t>∙</a:t>
                </a:r>
                <a14:m>
                  <m:oMath xmlns:m="http://schemas.openxmlformats.org/officeDocument/2006/math">
                    <m:bar>
                      <m:barPr>
                        <m:pos m:val="top"/>
                        <m:ctrlPr>
                          <a:rPr lang="de-DE" i="1">
                            <a:latin typeface="Cambria Math" panose="02040503050406030204" pitchFamily="18" charset="0"/>
                          </a:rPr>
                        </m:ctrlPr>
                      </m:barPr>
                      <m:e>
                        <m:r>
                          <m:rPr>
                            <m:nor/>
                          </m:rPr>
                          <a:rPr lang="de-DE" dirty="0"/>
                          <m:t>L</m:t>
                        </m:r>
                      </m:e>
                    </m:bar>
                  </m:oMath>
                </a14:m>
                <a:endParaRPr lang="de-DE" dirty="0"/>
              </a:p>
            </p:txBody>
          </p:sp>
        </mc:Choice>
        <mc:Fallback xmlns="">
          <p:sp>
            <p:nvSpPr>
              <p:cNvPr id="18" name="Rechteck 17"/>
              <p:cNvSpPr>
                <a:spLocks noRot="1" noChangeAspect="1" noMove="1" noResize="1" noEditPoints="1" noAdjustHandles="1" noChangeArrowheads="1" noChangeShapeType="1" noTextEdit="1"/>
              </p:cNvSpPr>
              <p:nvPr/>
            </p:nvSpPr>
            <p:spPr>
              <a:xfrm>
                <a:off x="222797" y="2620036"/>
                <a:ext cx="579005" cy="392800"/>
              </a:xfrm>
              <a:prstGeom prst="rect">
                <a:avLst/>
              </a:prstGeom>
              <a:blipFill>
                <a:blip r:embed="rId6"/>
                <a:stretch>
                  <a:fillRect l="-9474" t="-3125" b="-25000"/>
                </a:stretch>
              </a:blipFill>
            </p:spPr>
            <p:txBody>
              <a:bodyPr/>
              <a:lstStyle/>
              <a:p>
                <a:r>
                  <a:rPr lang="de-DE">
                    <a:noFill/>
                  </a:rPr>
                  <a:t> </a:t>
                </a:r>
              </a:p>
            </p:txBody>
          </p:sp>
        </mc:Fallback>
      </mc:AlternateContent>
      <p:sp>
        <p:nvSpPr>
          <p:cNvPr id="19" name="Textfeld 18"/>
          <p:cNvSpPr txBox="1"/>
          <p:nvPr/>
        </p:nvSpPr>
        <p:spPr>
          <a:xfrm>
            <a:off x="6308774" y="1226146"/>
            <a:ext cx="5880506" cy="520768"/>
          </a:xfrm>
          <a:prstGeom prst="rect">
            <a:avLst/>
          </a:prstGeom>
          <a:noFill/>
          <a:ln>
            <a:noFill/>
          </a:ln>
        </p:spPr>
        <p:txBody>
          <a:bodyPr vert="horz" wrap="square" lIns="81646" tIns="40823" rIns="81646" bIns="40823" anchorCtr="0" compatLnSpc="0">
            <a:spAutoFit/>
          </a:bodyPr>
          <a:lstStyle/>
          <a:p>
            <a:pPr>
              <a:defRPr/>
            </a:pPr>
            <a:r>
              <a:rPr lang="de-DE" altLang="en-US" sz="1400" dirty="0" smtClean="0"/>
              <a:t>Wie bei der Gewinnmaximierung gehen wir wieder von einem fest vorgegebenen Reallohn </a:t>
            </a:r>
            <a:r>
              <a:rPr lang="el-GR" sz="1400" dirty="0" smtClean="0"/>
              <a:t>ω</a:t>
            </a:r>
            <a:r>
              <a:rPr lang="de-DE" sz="1400" baseline="-25000" dirty="0" smtClean="0"/>
              <a:t>1</a:t>
            </a:r>
            <a:r>
              <a:rPr lang="de-DE" sz="1400" dirty="0" smtClean="0"/>
              <a:t> aus. Die Budgetgerade ergibt sich dann zu:</a:t>
            </a:r>
            <a:endParaRPr lang="en-US" altLang="en-US" sz="1400" dirty="0"/>
          </a:p>
        </p:txBody>
      </p:sp>
      <mc:AlternateContent xmlns:mc="http://schemas.openxmlformats.org/markup-compatibility/2006" xmlns:a14="http://schemas.microsoft.com/office/drawing/2010/main">
        <mc:Choice Requires="a14">
          <p:sp>
            <p:nvSpPr>
              <p:cNvPr id="20" name="Textfeld 19"/>
              <p:cNvSpPr txBox="1"/>
              <p:nvPr/>
            </p:nvSpPr>
            <p:spPr>
              <a:xfrm>
                <a:off x="6308774" y="1716648"/>
                <a:ext cx="5758313" cy="1201148"/>
              </a:xfrm>
              <a:prstGeom prst="rect">
                <a:avLst/>
              </a:prstGeom>
              <a:noFill/>
              <a:ln>
                <a:noFill/>
              </a:ln>
            </p:spPr>
            <p:txBody>
              <a:bodyPr vert="horz" wrap="square" lIns="81646" tIns="40823" rIns="81646" bIns="40823" anchorCtr="0" compatLnSpc="0">
                <a:spAutoFit/>
              </a:bodyPr>
              <a:lstStyle/>
              <a:p>
                <a:pPr>
                  <a:defRPr/>
                </a:pPr>
                <a:r>
                  <a:rPr lang="de-DE" altLang="en-US" sz="1400" dirty="0" smtClean="0"/>
                  <a:t>Und das optimale Freizeitniveau erhält man grafisch, indem man die Indifferenzkurve </a:t>
                </a:r>
                <a:r>
                  <a:rPr lang="de-DE" sz="1400" dirty="0" smtClean="0"/>
                  <a:t>I*</a:t>
                </a:r>
                <a:r>
                  <a:rPr lang="de-DE" sz="1400" baseline="-25000" dirty="0" smtClean="0"/>
                  <a:t>1</a:t>
                </a:r>
                <a:r>
                  <a:rPr lang="de-DE" sz="1400" dirty="0" smtClean="0"/>
                  <a:t> </a:t>
                </a:r>
                <a:r>
                  <a:rPr lang="de-DE" altLang="en-US" sz="1400" dirty="0" smtClean="0"/>
                  <a:t>so weit wie möglich nach außen schiebt in den Punkt wo GRS=Reallohn gilt. </a:t>
                </a:r>
              </a:p>
              <a:p>
                <a:pPr>
                  <a:defRPr/>
                </a:pPr>
                <a:r>
                  <a:rPr lang="de-DE" altLang="en-US" sz="1400" dirty="0" smtClean="0"/>
                  <a:t>Daraus ergibt sich das optimale Arbeitsangebot als</a:t>
                </a:r>
              </a:p>
              <a:p>
                <a:pPr>
                  <a:defRPr/>
                </a:pPr>
                <a:r>
                  <a:rPr lang="de-DE" sz="1400" dirty="0" smtClean="0"/>
                  <a:t>L*(</a:t>
                </a:r>
                <a:r>
                  <a:rPr lang="el-GR" sz="1400" dirty="0"/>
                  <a:t>ω</a:t>
                </a:r>
                <a:r>
                  <a:rPr lang="de-DE" sz="1400" baseline="-25000" dirty="0"/>
                  <a:t>1</a:t>
                </a:r>
                <a:r>
                  <a:rPr lang="de-DE" sz="1400" dirty="0" smtClean="0"/>
                  <a:t>)=</a:t>
                </a:r>
                <a:r>
                  <a:rPr lang="el-GR" sz="1400" dirty="0" smtClean="0"/>
                  <a:t>ω</a:t>
                </a:r>
                <a:r>
                  <a:rPr lang="de-DE" sz="1400" baseline="-25000" dirty="0" smtClean="0"/>
                  <a:t>1</a:t>
                </a:r>
                <a14:m>
                  <m:oMath xmlns:m="http://schemas.openxmlformats.org/officeDocument/2006/math">
                    <m:bar>
                      <m:barPr>
                        <m:pos m:val="top"/>
                        <m:ctrlPr>
                          <a:rPr lang="de-DE" sz="1400" i="1">
                            <a:latin typeface="Cambria Math" panose="02040503050406030204" pitchFamily="18" charset="0"/>
                          </a:rPr>
                        </m:ctrlPr>
                      </m:barPr>
                      <m:e>
                        <m:r>
                          <m:rPr>
                            <m:nor/>
                          </m:rPr>
                          <a:rPr lang="de-DE" sz="1400" dirty="0"/>
                          <m:t>L</m:t>
                        </m:r>
                      </m:e>
                    </m:bar>
                    <m:r>
                      <m:rPr>
                        <m:nor/>
                      </m:rPr>
                      <a:rPr lang="de-DE" sz="1400" b="0" i="0" dirty="0" smtClean="0">
                        <a:latin typeface="Cambria Math" panose="02040503050406030204" pitchFamily="18" charset="0"/>
                      </a:rPr>
                      <m:t> </m:t>
                    </m:r>
                    <m:r>
                      <m:rPr>
                        <m:nor/>
                      </m:rPr>
                      <a:rPr lang="de-DE" sz="1400" dirty="0"/>
                      <m:t>−</m:t>
                    </m:r>
                    <m:r>
                      <m:rPr>
                        <m:nor/>
                      </m:rPr>
                      <a:rPr lang="de-DE" sz="1400" b="0" i="0" dirty="0" smtClean="0"/>
                      <m:t> </m:t>
                    </m:r>
                    <m:r>
                      <m:rPr>
                        <m:nor/>
                      </m:rPr>
                      <a:rPr lang="de-DE" sz="1400" b="0" i="0" dirty="0" smtClean="0"/>
                      <m:t>f</m:t>
                    </m:r>
                  </m:oMath>
                </a14:m>
                <a:r>
                  <a:rPr lang="de-DE" sz="1400" dirty="0" smtClean="0"/>
                  <a:t>*(</a:t>
                </a:r>
                <a:r>
                  <a:rPr lang="el-GR" sz="1400" dirty="0"/>
                  <a:t>ω</a:t>
                </a:r>
                <a:r>
                  <a:rPr lang="de-DE" sz="1400" baseline="-25000" dirty="0"/>
                  <a:t>1</a:t>
                </a:r>
                <a:r>
                  <a:rPr lang="de-DE" sz="1400" dirty="0" smtClean="0"/>
                  <a:t>)</a:t>
                </a:r>
                <a:endParaRPr lang="de-DE" sz="1400" dirty="0"/>
              </a:p>
            </p:txBody>
          </p:sp>
        </mc:Choice>
        <mc:Fallback xmlns="">
          <p:sp>
            <p:nvSpPr>
              <p:cNvPr id="20" name="Textfeld 19"/>
              <p:cNvSpPr txBox="1">
                <a:spLocks noRot="1" noChangeAspect="1" noMove="1" noResize="1" noEditPoints="1" noAdjustHandles="1" noChangeArrowheads="1" noChangeShapeType="1" noTextEdit="1"/>
              </p:cNvSpPr>
              <p:nvPr/>
            </p:nvSpPr>
            <p:spPr>
              <a:xfrm>
                <a:off x="6308774" y="1716648"/>
                <a:ext cx="5758313" cy="1201148"/>
              </a:xfrm>
              <a:prstGeom prst="rect">
                <a:avLst/>
              </a:prstGeom>
              <a:blipFill>
                <a:blip r:embed="rId7"/>
                <a:stretch>
                  <a:fillRect l="-529" t="-1523" b="-8122"/>
                </a:stretch>
              </a:blipFill>
              <a:ln>
                <a:noFill/>
              </a:ln>
            </p:spPr>
            <p:txBody>
              <a:bodyPr/>
              <a:lstStyle/>
              <a:p>
                <a:r>
                  <a:rPr lang="de-DE">
                    <a:noFill/>
                  </a:rPr>
                  <a:t> </a:t>
                </a:r>
              </a:p>
            </p:txBody>
          </p:sp>
        </mc:Fallback>
      </mc:AlternateContent>
      <p:sp>
        <p:nvSpPr>
          <p:cNvPr id="23" name="Rechteck 22"/>
          <p:cNvSpPr/>
          <p:nvPr/>
        </p:nvSpPr>
        <p:spPr>
          <a:xfrm>
            <a:off x="3467574" y="4047172"/>
            <a:ext cx="324128" cy="369332"/>
          </a:xfrm>
          <a:prstGeom prst="rect">
            <a:avLst/>
          </a:prstGeom>
        </p:spPr>
        <p:txBody>
          <a:bodyPr wrap="none">
            <a:spAutoFit/>
          </a:bodyPr>
          <a:lstStyle/>
          <a:p>
            <a:r>
              <a:rPr lang="de-DE" altLang="en-US" dirty="0"/>
              <a:t>●</a:t>
            </a:r>
            <a:endParaRPr lang="de-DE" dirty="0"/>
          </a:p>
        </p:txBody>
      </p:sp>
      <p:sp>
        <p:nvSpPr>
          <p:cNvPr id="24" name="Freihandform 23"/>
          <p:cNvSpPr/>
          <p:nvPr/>
        </p:nvSpPr>
        <p:spPr>
          <a:xfrm>
            <a:off x="1015068" y="1283516"/>
            <a:ext cx="4311941" cy="3280095"/>
          </a:xfrm>
          <a:custGeom>
            <a:avLst/>
            <a:gdLst>
              <a:gd name="connsiteX0" fmla="*/ 0 w 4311941"/>
              <a:gd name="connsiteY0" fmla="*/ 0 h 3280095"/>
              <a:gd name="connsiteX1" fmla="*/ 2114026 w 4311941"/>
              <a:gd name="connsiteY1" fmla="*/ 2667699 h 3280095"/>
              <a:gd name="connsiteX2" fmla="*/ 4311941 w 4311941"/>
              <a:gd name="connsiteY2" fmla="*/ 3280095 h 3280095"/>
            </a:gdLst>
            <a:ahLst/>
            <a:cxnLst>
              <a:cxn ang="0">
                <a:pos x="connsiteX0" y="connsiteY0"/>
              </a:cxn>
              <a:cxn ang="0">
                <a:pos x="connsiteX1" y="connsiteY1"/>
              </a:cxn>
              <a:cxn ang="0">
                <a:pos x="connsiteX2" y="connsiteY2"/>
              </a:cxn>
            </a:cxnLst>
            <a:rect l="l" t="t" r="r" b="b"/>
            <a:pathLst>
              <a:path w="4311941" h="3280095">
                <a:moveTo>
                  <a:pt x="0" y="0"/>
                </a:moveTo>
                <a:cubicBezTo>
                  <a:pt x="697684" y="1060508"/>
                  <a:pt x="1395369" y="2121017"/>
                  <a:pt x="2114026" y="2667699"/>
                </a:cubicBezTo>
                <a:cubicBezTo>
                  <a:pt x="2832683" y="3214382"/>
                  <a:pt x="3572312" y="3247238"/>
                  <a:pt x="4311941" y="328009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6" name="Gerader Verbinder 25"/>
          <p:cNvCxnSpPr/>
          <p:nvPr/>
        </p:nvCxnSpPr>
        <p:spPr>
          <a:xfrm>
            <a:off x="3624044" y="4253218"/>
            <a:ext cx="16778" cy="5887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Gerader Verbinder 26"/>
          <p:cNvCxnSpPr/>
          <p:nvPr/>
        </p:nvCxnSpPr>
        <p:spPr>
          <a:xfrm flipH="1" flipV="1">
            <a:off x="723363" y="4212486"/>
            <a:ext cx="2900680" cy="3613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9" name="Rechteck 28"/>
          <p:cNvSpPr/>
          <p:nvPr/>
        </p:nvSpPr>
        <p:spPr>
          <a:xfrm>
            <a:off x="140426" y="3430689"/>
            <a:ext cx="644728" cy="307777"/>
          </a:xfrm>
          <a:prstGeom prst="rect">
            <a:avLst/>
          </a:prstGeom>
        </p:spPr>
        <p:txBody>
          <a:bodyPr wrap="none">
            <a:spAutoFit/>
          </a:bodyPr>
          <a:lstStyle/>
          <a:p>
            <a:r>
              <a:rPr lang="de-DE" sz="1400" dirty="0"/>
              <a:t>c</a:t>
            </a:r>
            <a:r>
              <a:rPr lang="de-DE" sz="1400" dirty="0" smtClean="0"/>
              <a:t>*(</a:t>
            </a:r>
            <a:r>
              <a:rPr lang="el-GR" sz="1400" dirty="0" smtClean="0"/>
              <a:t>ω</a:t>
            </a:r>
            <a:r>
              <a:rPr lang="de-DE" sz="1400" baseline="-25000" dirty="0" smtClean="0"/>
              <a:t>2</a:t>
            </a:r>
            <a:r>
              <a:rPr lang="de-DE" sz="1400" dirty="0" smtClean="0"/>
              <a:t>)</a:t>
            </a:r>
            <a:endParaRPr lang="de-DE" sz="1400" dirty="0"/>
          </a:p>
        </p:txBody>
      </p:sp>
      <p:sp>
        <p:nvSpPr>
          <p:cNvPr id="30" name="Rechteck 29"/>
          <p:cNvSpPr/>
          <p:nvPr/>
        </p:nvSpPr>
        <p:spPr>
          <a:xfrm>
            <a:off x="3458937" y="4861732"/>
            <a:ext cx="623889" cy="307777"/>
          </a:xfrm>
          <a:prstGeom prst="rect">
            <a:avLst/>
          </a:prstGeom>
        </p:spPr>
        <p:txBody>
          <a:bodyPr wrap="none">
            <a:spAutoFit/>
          </a:bodyPr>
          <a:lstStyle/>
          <a:p>
            <a:r>
              <a:rPr lang="de-DE" sz="1400" dirty="0" smtClean="0"/>
              <a:t>f*(</a:t>
            </a:r>
            <a:r>
              <a:rPr lang="el-GR" sz="1400" dirty="0"/>
              <a:t>ω</a:t>
            </a:r>
            <a:r>
              <a:rPr lang="de-DE" sz="1400" baseline="-25000" dirty="0" smtClean="0"/>
              <a:t>1</a:t>
            </a:r>
            <a:r>
              <a:rPr lang="de-DE" sz="1400" dirty="0" smtClean="0"/>
              <a:t>)</a:t>
            </a:r>
            <a:endParaRPr lang="de-DE" sz="1400" dirty="0"/>
          </a:p>
        </p:txBody>
      </p:sp>
      <p:sp>
        <p:nvSpPr>
          <p:cNvPr id="31" name="Textfeld 30"/>
          <p:cNvSpPr txBox="1"/>
          <p:nvPr/>
        </p:nvSpPr>
        <p:spPr>
          <a:xfrm>
            <a:off x="6295699" y="2896901"/>
            <a:ext cx="5884877" cy="301606"/>
          </a:xfrm>
          <a:prstGeom prst="rect">
            <a:avLst/>
          </a:prstGeom>
          <a:noFill/>
          <a:ln>
            <a:noFill/>
          </a:ln>
        </p:spPr>
        <p:txBody>
          <a:bodyPr vert="horz" wrap="square" lIns="81646" tIns="40823" rIns="81646" bIns="40823" anchorCtr="0" compatLnSpc="0">
            <a:spAutoFit/>
          </a:bodyPr>
          <a:lstStyle/>
          <a:p>
            <a:pPr>
              <a:defRPr/>
            </a:pPr>
            <a:r>
              <a:rPr lang="de-DE" altLang="en-US" sz="1400" dirty="0" smtClean="0"/>
              <a:t>Steigt nun der Reallohn auf </a:t>
            </a:r>
            <a:r>
              <a:rPr lang="el-GR" sz="1400" dirty="0" smtClean="0"/>
              <a:t>ω</a:t>
            </a:r>
            <a:r>
              <a:rPr lang="de-DE" sz="1400" baseline="-25000" dirty="0" smtClean="0"/>
              <a:t>2</a:t>
            </a:r>
            <a:r>
              <a:rPr lang="de-DE" sz="1400" dirty="0" smtClean="0"/>
              <a:t>&gt;</a:t>
            </a:r>
            <a:r>
              <a:rPr lang="el-GR" sz="1400" dirty="0" smtClean="0"/>
              <a:t>ω</a:t>
            </a:r>
            <a:r>
              <a:rPr lang="de-DE" sz="1400" baseline="-25000" dirty="0" smtClean="0"/>
              <a:t>1</a:t>
            </a:r>
            <a:r>
              <a:rPr lang="de-DE" altLang="en-US" sz="1400" dirty="0" smtClean="0"/>
              <a:t>, so dreht sich die Budgetgerade nach rechts.</a:t>
            </a:r>
            <a:endParaRPr lang="en-US" altLang="en-US" sz="1400" dirty="0"/>
          </a:p>
        </p:txBody>
      </p:sp>
      <p:cxnSp>
        <p:nvCxnSpPr>
          <p:cNvPr id="32" name="Gerader Verbinder 31"/>
          <p:cNvCxnSpPr/>
          <p:nvPr/>
        </p:nvCxnSpPr>
        <p:spPr>
          <a:xfrm>
            <a:off x="723363" y="1887415"/>
            <a:ext cx="4094964" cy="29475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3" name="Rechteck 32"/>
              <p:cNvSpPr/>
              <p:nvPr/>
            </p:nvSpPr>
            <p:spPr>
              <a:xfrm>
                <a:off x="195244" y="1691014"/>
                <a:ext cx="579005" cy="392800"/>
              </a:xfrm>
              <a:prstGeom prst="rect">
                <a:avLst/>
              </a:prstGeom>
            </p:spPr>
            <p:txBody>
              <a:bodyPr wrap="none">
                <a:spAutoFit/>
              </a:bodyPr>
              <a:lstStyle/>
              <a:p>
                <a:r>
                  <a:rPr lang="el-GR" dirty="0" smtClean="0"/>
                  <a:t>ω</a:t>
                </a:r>
                <a:r>
                  <a:rPr lang="de-DE" baseline="-25000" dirty="0" smtClean="0"/>
                  <a:t>2</a:t>
                </a:r>
                <a:r>
                  <a:rPr lang="de-DE" dirty="0" smtClean="0"/>
                  <a:t>∙</a:t>
                </a:r>
                <a14:m>
                  <m:oMath xmlns:m="http://schemas.openxmlformats.org/officeDocument/2006/math">
                    <m:bar>
                      <m:barPr>
                        <m:pos m:val="top"/>
                        <m:ctrlPr>
                          <a:rPr lang="de-DE" i="1">
                            <a:latin typeface="Cambria Math" panose="02040503050406030204" pitchFamily="18" charset="0"/>
                          </a:rPr>
                        </m:ctrlPr>
                      </m:barPr>
                      <m:e>
                        <m:r>
                          <m:rPr>
                            <m:nor/>
                          </m:rPr>
                          <a:rPr lang="de-DE" dirty="0"/>
                          <m:t>L</m:t>
                        </m:r>
                      </m:e>
                    </m:bar>
                  </m:oMath>
                </a14:m>
                <a:endParaRPr lang="de-DE" dirty="0"/>
              </a:p>
            </p:txBody>
          </p:sp>
        </mc:Choice>
        <mc:Fallback xmlns="">
          <p:sp>
            <p:nvSpPr>
              <p:cNvPr id="33" name="Rechteck 32"/>
              <p:cNvSpPr>
                <a:spLocks noRot="1" noChangeAspect="1" noMove="1" noResize="1" noEditPoints="1" noAdjustHandles="1" noChangeArrowheads="1" noChangeShapeType="1" noTextEdit="1"/>
              </p:cNvSpPr>
              <p:nvPr/>
            </p:nvSpPr>
            <p:spPr>
              <a:xfrm>
                <a:off x="195244" y="1691014"/>
                <a:ext cx="579005" cy="392800"/>
              </a:xfrm>
              <a:prstGeom prst="rect">
                <a:avLst/>
              </a:prstGeom>
              <a:blipFill>
                <a:blip r:embed="rId8"/>
                <a:stretch>
                  <a:fillRect l="-8421" t="-1538" b="-23077"/>
                </a:stretch>
              </a:blipFill>
            </p:spPr>
            <p:txBody>
              <a:bodyPr/>
              <a:lstStyle/>
              <a:p>
                <a:r>
                  <a:rPr lang="de-DE">
                    <a:noFill/>
                  </a:rPr>
                  <a:t> </a:t>
                </a:r>
              </a:p>
            </p:txBody>
          </p:sp>
        </mc:Fallback>
      </mc:AlternateContent>
      <p:sp>
        <p:nvSpPr>
          <p:cNvPr id="35" name="Freihandform 34"/>
          <p:cNvSpPr/>
          <p:nvPr/>
        </p:nvSpPr>
        <p:spPr>
          <a:xfrm>
            <a:off x="1299723" y="1395552"/>
            <a:ext cx="3617622" cy="2665931"/>
          </a:xfrm>
          <a:custGeom>
            <a:avLst/>
            <a:gdLst>
              <a:gd name="connsiteX0" fmla="*/ 0 w 4311941"/>
              <a:gd name="connsiteY0" fmla="*/ 0 h 3280095"/>
              <a:gd name="connsiteX1" fmla="*/ 2114026 w 4311941"/>
              <a:gd name="connsiteY1" fmla="*/ 2667699 h 3280095"/>
              <a:gd name="connsiteX2" fmla="*/ 4311941 w 4311941"/>
              <a:gd name="connsiteY2" fmla="*/ 3280095 h 3280095"/>
            </a:gdLst>
            <a:ahLst/>
            <a:cxnLst>
              <a:cxn ang="0">
                <a:pos x="connsiteX0" y="connsiteY0"/>
              </a:cxn>
              <a:cxn ang="0">
                <a:pos x="connsiteX1" y="connsiteY1"/>
              </a:cxn>
              <a:cxn ang="0">
                <a:pos x="connsiteX2" y="connsiteY2"/>
              </a:cxn>
            </a:cxnLst>
            <a:rect l="l" t="t" r="r" b="b"/>
            <a:pathLst>
              <a:path w="4311941" h="3280095">
                <a:moveTo>
                  <a:pt x="0" y="0"/>
                </a:moveTo>
                <a:cubicBezTo>
                  <a:pt x="697684" y="1060508"/>
                  <a:pt x="1395369" y="2121017"/>
                  <a:pt x="2114026" y="2667699"/>
                </a:cubicBezTo>
                <a:cubicBezTo>
                  <a:pt x="2832683" y="3214382"/>
                  <a:pt x="3572312" y="3247238"/>
                  <a:pt x="4311941" y="328009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p:cNvSpPr/>
          <p:nvPr/>
        </p:nvSpPr>
        <p:spPr>
          <a:xfrm>
            <a:off x="5297792" y="4362902"/>
            <a:ext cx="436338" cy="369332"/>
          </a:xfrm>
          <a:prstGeom prst="rect">
            <a:avLst/>
          </a:prstGeom>
        </p:spPr>
        <p:txBody>
          <a:bodyPr wrap="none">
            <a:spAutoFit/>
          </a:bodyPr>
          <a:lstStyle/>
          <a:p>
            <a:r>
              <a:rPr lang="de-DE" dirty="0" smtClean="0"/>
              <a:t>I*</a:t>
            </a:r>
            <a:r>
              <a:rPr lang="de-DE" baseline="-25000" dirty="0" smtClean="0"/>
              <a:t>1</a:t>
            </a:r>
            <a:endParaRPr lang="de-DE" dirty="0"/>
          </a:p>
        </p:txBody>
      </p:sp>
      <p:sp>
        <p:nvSpPr>
          <p:cNvPr id="37" name="Rechteck 36"/>
          <p:cNvSpPr/>
          <p:nvPr/>
        </p:nvSpPr>
        <p:spPr>
          <a:xfrm>
            <a:off x="4887581" y="3833380"/>
            <a:ext cx="436338" cy="369332"/>
          </a:xfrm>
          <a:prstGeom prst="rect">
            <a:avLst/>
          </a:prstGeom>
        </p:spPr>
        <p:txBody>
          <a:bodyPr wrap="none">
            <a:spAutoFit/>
          </a:bodyPr>
          <a:lstStyle/>
          <a:p>
            <a:r>
              <a:rPr lang="de-DE" dirty="0" smtClean="0"/>
              <a:t>I*</a:t>
            </a:r>
            <a:r>
              <a:rPr lang="de-DE" baseline="-25000" dirty="0" smtClean="0"/>
              <a:t>2</a:t>
            </a:r>
            <a:endParaRPr lang="de-DE" dirty="0"/>
          </a:p>
        </p:txBody>
      </p:sp>
      <p:sp>
        <p:nvSpPr>
          <p:cNvPr id="38" name="Textfeld 37"/>
          <p:cNvSpPr txBox="1"/>
          <p:nvPr/>
        </p:nvSpPr>
        <p:spPr>
          <a:xfrm>
            <a:off x="6308774" y="3147914"/>
            <a:ext cx="5819163" cy="520768"/>
          </a:xfrm>
          <a:prstGeom prst="rect">
            <a:avLst/>
          </a:prstGeom>
          <a:noFill/>
          <a:ln>
            <a:noFill/>
          </a:ln>
        </p:spPr>
        <p:txBody>
          <a:bodyPr vert="horz" wrap="square" lIns="81646" tIns="40823" rIns="81646" bIns="40823" anchorCtr="0" compatLnSpc="0">
            <a:spAutoFit/>
          </a:bodyPr>
          <a:lstStyle/>
          <a:p>
            <a:pPr>
              <a:defRPr/>
            </a:pPr>
            <a:r>
              <a:rPr lang="de-DE" altLang="en-US" sz="1400" dirty="0" smtClean="0"/>
              <a:t>Mit der Annahme, dass der Substitutionseffekt größer als der Einkommens-effekt ist (SE&gt;EE) verschiebt sich dann der neue </a:t>
            </a:r>
            <a:r>
              <a:rPr lang="de-DE" altLang="en-US" sz="1400" dirty="0" err="1" smtClean="0"/>
              <a:t>Optimalpunkt</a:t>
            </a:r>
            <a:r>
              <a:rPr lang="de-DE" altLang="en-US" sz="1400" dirty="0" smtClean="0"/>
              <a:t> nach links oben</a:t>
            </a:r>
            <a:endParaRPr lang="en-US" altLang="en-US" sz="1400" dirty="0"/>
          </a:p>
        </p:txBody>
      </p:sp>
      <p:cxnSp>
        <p:nvCxnSpPr>
          <p:cNvPr id="39" name="Gerader Verbinder 38"/>
          <p:cNvCxnSpPr/>
          <p:nvPr/>
        </p:nvCxnSpPr>
        <p:spPr>
          <a:xfrm>
            <a:off x="3113713" y="3600274"/>
            <a:ext cx="26237" cy="122183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0" name="Gerader Verbinder 39"/>
          <p:cNvCxnSpPr/>
          <p:nvPr/>
        </p:nvCxnSpPr>
        <p:spPr>
          <a:xfrm flipH="1" flipV="1">
            <a:off x="713574" y="3576762"/>
            <a:ext cx="2400138" cy="2729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1" name="Rechteck 40"/>
          <p:cNvSpPr/>
          <p:nvPr/>
        </p:nvSpPr>
        <p:spPr>
          <a:xfrm>
            <a:off x="130222" y="4051071"/>
            <a:ext cx="644728" cy="307777"/>
          </a:xfrm>
          <a:prstGeom prst="rect">
            <a:avLst/>
          </a:prstGeom>
        </p:spPr>
        <p:txBody>
          <a:bodyPr wrap="none">
            <a:spAutoFit/>
          </a:bodyPr>
          <a:lstStyle/>
          <a:p>
            <a:r>
              <a:rPr lang="de-DE" sz="1400" dirty="0"/>
              <a:t>c</a:t>
            </a:r>
            <a:r>
              <a:rPr lang="de-DE" sz="1400" dirty="0" smtClean="0"/>
              <a:t>*(</a:t>
            </a:r>
            <a:r>
              <a:rPr lang="el-GR" sz="1400" dirty="0"/>
              <a:t>ω</a:t>
            </a:r>
            <a:r>
              <a:rPr lang="de-DE" sz="1400" baseline="-25000" dirty="0" smtClean="0"/>
              <a:t>1</a:t>
            </a:r>
            <a:r>
              <a:rPr lang="de-DE" sz="1400" dirty="0" smtClean="0"/>
              <a:t>)</a:t>
            </a:r>
            <a:endParaRPr lang="de-DE" sz="1400" dirty="0"/>
          </a:p>
        </p:txBody>
      </p:sp>
      <p:sp>
        <p:nvSpPr>
          <p:cNvPr id="42" name="Rechteck 41"/>
          <p:cNvSpPr/>
          <p:nvPr/>
        </p:nvSpPr>
        <p:spPr>
          <a:xfrm>
            <a:off x="2820725" y="4854838"/>
            <a:ext cx="623889" cy="307777"/>
          </a:xfrm>
          <a:prstGeom prst="rect">
            <a:avLst/>
          </a:prstGeom>
        </p:spPr>
        <p:txBody>
          <a:bodyPr wrap="none">
            <a:spAutoFit/>
          </a:bodyPr>
          <a:lstStyle/>
          <a:p>
            <a:r>
              <a:rPr lang="de-DE" sz="1400" dirty="0" smtClean="0"/>
              <a:t>f*(</a:t>
            </a:r>
            <a:r>
              <a:rPr lang="el-GR" sz="1400" dirty="0" smtClean="0"/>
              <a:t>ω</a:t>
            </a:r>
            <a:r>
              <a:rPr lang="de-DE" sz="1400" baseline="-25000" dirty="0" smtClean="0"/>
              <a:t>2</a:t>
            </a:r>
            <a:r>
              <a:rPr lang="de-DE" sz="1400" dirty="0" smtClean="0"/>
              <a:t>)</a:t>
            </a:r>
            <a:endParaRPr lang="de-DE" sz="1400" dirty="0"/>
          </a:p>
        </p:txBody>
      </p:sp>
      <p:sp>
        <p:nvSpPr>
          <p:cNvPr id="45" name="Rechteck 44"/>
          <p:cNvSpPr/>
          <p:nvPr/>
        </p:nvSpPr>
        <p:spPr>
          <a:xfrm>
            <a:off x="2960038" y="3392096"/>
            <a:ext cx="324128" cy="369332"/>
          </a:xfrm>
          <a:prstGeom prst="rect">
            <a:avLst/>
          </a:prstGeom>
        </p:spPr>
        <p:txBody>
          <a:bodyPr wrap="none">
            <a:spAutoFit/>
          </a:bodyPr>
          <a:lstStyle/>
          <a:p>
            <a:r>
              <a:rPr lang="de-DE" altLang="en-US" dirty="0"/>
              <a:t>●</a:t>
            </a:r>
            <a:endParaRPr lang="de-DE" dirty="0"/>
          </a:p>
        </p:txBody>
      </p:sp>
      <mc:AlternateContent xmlns:mc="http://schemas.openxmlformats.org/markup-compatibility/2006" xmlns:a14="http://schemas.microsoft.com/office/drawing/2010/main">
        <mc:Choice Requires="a14">
          <p:sp>
            <p:nvSpPr>
              <p:cNvPr id="48" name="Textfeld 47"/>
              <p:cNvSpPr txBox="1"/>
              <p:nvPr/>
            </p:nvSpPr>
            <p:spPr>
              <a:xfrm>
                <a:off x="6305684" y="3609531"/>
                <a:ext cx="5769724" cy="543660"/>
              </a:xfrm>
              <a:prstGeom prst="rect">
                <a:avLst/>
              </a:prstGeom>
              <a:noFill/>
              <a:ln>
                <a:noFill/>
              </a:ln>
            </p:spPr>
            <p:txBody>
              <a:bodyPr vert="horz" wrap="square" lIns="81646" tIns="40823" rIns="81646" bIns="40823" anchorCtr="0" compatLnSpc="0">
                <a:spAutoFit/>
              </a:bodyPr>
              <a:lstStyle/>
              <a:p>
                <a:pPr>
                  <a:defRPr/>
                </a:pPr>
                <a:r>
                  <a:rPr lang="de-DE" altLang="en-US" sz="1400" dirty="0" smtClean="0"/>
                  <a:t>Im neuen Optimum hat sich das optimale </a:t>
                </a:r>
                <a:r>
                  <a:rPr lang="de-DE" altLang="en-US" sz="1400" dirty="0"/>
                  <a:t>F</a:t>
                </a:r>
                <a:r>
                  <a:rPr lang="de-DE" altLang="en-US" sz="1400" dirty="0" smtClean="0"/>
                  <a:t>reizeitniveau auf </a:t>
                </a:r>
                <a:r>
                  <a:rPr lang="de-DE" sz="1400" dirty="0"/>
                  <a:t>f*(</a:t>
                </a:r>
                <a:r>
                  <a:rPr lang="el-GR" sz="1400" dirty="0"/>
                  <a:t>ω</a:t>
                </a:r>
                <a:r>
                  <a:rPr lang="de-DE" sz="1400" baseline="-25000" dirty="0" smtClean="0"/>
                  <a:t>2</a:t>
                </a:r>
                <a:r>
                  <a:rPr lang="de-DE" sz="1400" dirty="0" smtClean="0"/>
                  <a:t>) </a:t>
                </a:r>
                <a:r>
                  <a:rPr lang="de-DE" altLang="en-US" sz="1400" dirty="0" smtClean="0"/>
                  <a:t>verringert und damit das Arbeitsangebot auf </a:t>
                </a:r>
                <a:r>
                  <a:rPr lang="de-DE" sz="1400" dirty="0"/>
                  <a:t>L*(</a:t>
                </a:r>
                <a:r>
                  <a:rPr lang="el-GR" sz="1400" dirty="0" smtClean="0"/>
                  <a:t>ω</a:t>
                </a:r>
                <a:r>
                  <a:rPr lang="de-DE" sz="1400" baseline="-25000" dirty="0" smtClean="0"/>
                  <a:t>2</a:t>
                </a:r>
                <a:r>
                  <a:rPr lang="de-DE" sz="1400" dirty="0" smtClean="0"/>
                  <a:t>)=</a:t>
                </a:r>
                <a:r>
                  <a:rPr lang="el-GR" sz="1400" dirty="0" smtClean="0"/>
                  <a:t>ω</a:t>
                </a:r>
                <a:r>
                  <a:rPr lang="de-DE" sz="1400" baseline="-25000" dirty="0" smtClean="0"/>
                  <a:t>2</a:t>
                </a:r>
                <a14:m>
                  <m:oMath xmlns:m="http://schemas.openxmlformats.org/officeDocument/2006/math">
                    <m:bar>
                      <m:barPr>
                        <m:pos m:val="top"/>
                        <m:ctrlPr>
                          <a:rPr lang="de-DE" sz="1400" i="1">
                            <a:latin typeface="Cambria Math" panose="02040503050406030204" pitchFamily="18" charset="0"/>
                          </a:rPr>
                        </m:ctrlPr>
                      </m:barPr>
                      <m:e>
                        <m:r>
                          <m:rPr>
                            <m:nor/>
                          </m:rPr>
                          <a:rPr lang="de-DE" sz="1400" dirty="0"/>
                          <m:t>L</m:t>
                        </m:r>
                      </m:e>
                    </m:bar>
                    <m:r>
                      <m:rPr>
                        <m:nor/>
                      </m:rPr>
                      <a:rPr lang="de-DE" sz="1400" dirty="0">
                        <a:latin typeface="Cambria Math" panose="02040503050406030204" pitchFamily="18" charset="0"/>
                      </a:rPr>
                      <m:t> </m:t>
                    </m:r>
                    <m:r>
                      <m:rPr>
                        <m:nor/>
                      </m:rPr>
                      <a:rPr lang="de-DE" sz="1400" dirty="0"/>
                      <m:t>− </m:t>
                    </m:r>
                    <m:r>
                      <m:rPr>
                        <m:nor/>
                      </m:rPr>
                      <a:rPr lang="de-DE" sz="1400" b="0" i="0" dirty="0" smtClean="0"/>
                      <m:t>f</m:t>
                    </m:r>
                  </m:oMath>
                </a14:m>
                <a:r>
                  <a:rPr lang="de-DE" sz="1400" dirty="0" smtClean="0"/>
                  <a:t>*(</a:t>
                </a:r>
                <a:r>
                  <a:rPr lang="el-GR" sz="1400" dirty="0" smtClean="0"/>
                  <a:t>ω</a:t>
                </a:r>
                <a:r>
                  <a:rPr lang="de-DE" sz="1400" baseline="-25000" dirty="0" smtClean="0"/>
                  <a:t>2</a:t>
                </a:r>
                <a:r>
                  <a:rPr lang="de-DE" sz="1400" dirty="0" smtClean="0"/>
                  <a:t>) erhöht</a:t>
                </a:r>
                <a:endParaRPr lang="de-DE" sz="1400" dirty="0"/>
              </a:p>
            </p:txBody>
          </p:sp>
        </mc:Choice>
        <mc:Fallback xmlns="">
          <p:sp>
            <p:nvSpPr>
              <p:cNvPr id="48" name="Textfeld 47"/>
              <p:cNvSpPr txBox="1">
                <a:spLocks noRot="1" noChangeAspect="1" noMove="1" noResize="1" noEditPoints="1" noAdjustHandles="1" noChangeArrowheads="1" noChangeShapeType="1" noTextEdit="1"/>
              </p:cNvSpPr>
              <p:nvPr/>
            </p:nvSpPr>
            <p:spPr>
              <a:xfrm>
                <a:off x="6305684" y="3609531"/>
                <a:ext cx="5769724" cy="543660"/>
              </a:xfrm>
              <a:prstGeom prst="rect">
                <a:avLst/>
              </a:prstGeom>
              <a:blipFill>
                <a:blip r:embed="rId9"/>
                <a:stretch>
                  <a:fillRect l="-528" t="-3371" b="-19101"/>
                </a:stretch>
              </a:blipFill>
              <a:ln>
                <a:noFill/>
              </a:ln>
            </p:spPr>
            <p:txBody>
              <a:bodyPr/>
              <a:lstStyle/>
              <a:p>
                <a:r>
                  <a:rPr lang="de-DE">
                    <a:noFill/>
                  </a:rPr>
                  <a:t> </a:t>
                </a:r>
              </a:p>
            </p:txBody>
          </p:sp>
        </mc:Fallback>
      </mc:AlternateContent>
      <p:sp>
        <p:nvSpPr>
          <p:cNvPr id="50" name="Textfeld 49"/>
          <p:cNvSpPr txBox="1"/>
          <p:nvPr/>
        </p:nvSpPr>
        <p:spPr>
          <a:xfrm>
            <a:off x="7218281" y="4131047"/>
            <a:ext cx="4967582" cy="739931"/>
          </a:xfrm>
          <a:prstGeom prst="rect">
            <a:avLst/>
          </a:prstGeom>
          <a:noFill/>
          <a:ln>
            <a:noFill/>
          </a:ln>
        </p:spPr>
        <p:txBody>
          <a:bodyPr vert="horz" wrap="square" lIns="81646" tIns="40823" rIns="81646" bIns="40823" anchorCtr="0" compatLnSpc="0">
            <a:spAutoFit/>
          </a:bodyPr>
          <a:lstStyle/>
          <a:p>
            <a:pPr>
              <a:defRPr/>
            </a:pPr>
            <a:r>
              <a:rPr lang="de-DE" altLang="en-US" sz="1400" dirty="0" smtClean="0"/>
              <a:t>Dieses Procedere wird wieder für alle Reallohnniveaus durchgeführt und wir erhalten das gängige Ergebnis, dass wir bereit sind umso mehr zu arbeiten, je höher der Lohn ist</a:t>
            </a:r>
            <a:endParaRPr lang="de-DE" sz="1400" dirty="0"/>
          </a:p>
        </p:txBody>
      </p:sp>
      <p:cxnSp>
        <p:nvCxnSpPr>
          <p:cNvPr id="51" name="Straight Arrow Connector 7"/>
          <p:cNvCxnSpPr/>
          <p:nvPr/>
        </p:nvCxnSpPr>
        <p:spPr>
          <a:xfrm flipV="1">
            <a:off x="8132246" y="6467914"/>
            <a:ext cx="2272578" cy="1964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9"/>
          <p:cNvCxnSpPr/>
          <p:nvPr/>
        </p:nvCxnSpPr>
        <p:spPr>
          <a:xfrm flipV="1">
            <a:off x="8132246" y="4923931"/>
            <a:ext cx="5082" cy="156363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7" name="Rechteck 56"/>
          <p:cNvSpPr/>
          <p:nvPr/>
        </p:nvSpPr>
        <p:spPr>
          <a:xfrm>
            <a:off x="7779264" y="5037699"/>
            <a:ext cx="352982" cy="369332"/>
          </a:xfrm>
          <a:prstGeom prst="rect">
            <a:avLst/>
          </a:prstGeom>
        </p:spPr>
        <p:txBody>
          <a:bodyPr wrap="none">
            <a:spAutoFit/>
          </a:bodyPr>
          <a:lstStyle/>
          <a:p>
            <a:r>
              <a:rPr lang="de-DE" dirty="0" smtClean="0"/>
              <a:t>L</a:t>
            </a:r>
            <a:r>
              <a:rPr lang="de-DE" baseline="30000" dirty="0" smtClean="0"/>
              <a:t>S</a:t>
            </a:r>
            <a:endParaRPr lang="de-DE" baseline="30000" dirty="0"/>
          </a:p>
        </p:txBody>
      </p:sp>
      <p:sp>
        <p:nvSpPr>
          <p:cNvPr id="58" name="Rechteck 57"/>
          <p:cNvSpPr/>
          <p:nvPr/>
        </p:nvSpPr>
        <p:spPr>
          <a:xfrm>
            <a:off x="9951920" y="6419882"/>
            <a:ext cx="344966" cy="369332"/>
          </a:xfrm>
          <a:prstGeom prst="rect">
            <a:avLst/>
          </a:prstGeom>
        </p:spPr>
        <p:txBody>
          <a:bodyPr wrap="none">
            <a:spAutoFit/>
          </a:bodyPr>
          <a:lstStyle/>
          <a:p>
            <a:r>
              <a:rPr lang="el-GR" dirty="0"/>
              <a:t>ω</a:t>
            </a:r>
            <a:endParaRPr lang="de-DE" dirty="0"/>
          </a:p>
        </p:txBody>
      </p:sp>
      <p:sp>
        <p:nvSpPr>
          <p:cNvPr id="59" name="Freihandform 58"/>
          <p:cNvSpPr/>
          <p:nvPr/>
        </p:nvSpPr>
        <p:spPr>
          <a:xfrm>
            <a:off x="8388991" y="5318620"/>
            <a:ext cx="1577130" cy="931178"/>
          </a:xfrm>
          <a:custGeom>
            <a:avLst/>
            <a:gdLst>
              <a:gd name="connsiteX0" fmla="*/ 0 w 1577130"/>
              <a:gd name="connsiteY0" fmla="*/ 931178 h 931178"/>
              <a:gd name="connsiteX1" fmla="*/ 822121 w 1577130"/>
              <a:gd name="connsiteY1" fmla="*/ 595619 h 931178"/>
              <a:gd name="connsiteX2" fmla="*/ 1577130 w 1577130"/>
              <a:gd name="connsiteY2" fmla="*/ 0 h 931178"/>
            </a:gdLst>
            <a:ahLst/>
            <a:cxnLst>
              <a:cxn ang="0">
                <a:pos x="connsiteX0" y="connsiteY0"/>
              </a:cxn>
              <a:cxn ang="0">
                <a:pos x="connsiteX1" y="connsiteY1"/>
              </a:cxn>
              <a:cxn ang="0">
                <a:pos x="connsiteX2" y="connsiteY2"/>
              </a:cxn>
            </a:cxnLst>
            <a:rect l="l" t="t" r="r" b="b"/>
            <a:pathLst>
              <a:path w="1577130" h="931178">
                <a:moveTo>
                  <a:pt x="0" y="931178"/>
                </a:moveTo>
                <a:cubicBezTo>
                  <a:pt x="279633" y="840996"/>
                  <a:pt x="559266" y="750815"/>
                  <a:pt x="822121" y="595619"/>
                </a:cubicBezTo>
                <a:cubicBezTo>
                  <a:pt x="1084976" y="440423"/>
                  <a:pt x="1331053" y="220211"/>
                  <a:pt x="157713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spTree>
    <p:extLst>
      <p:ext uri="{BB962C8B-B14F-4D97-AF65-F5344CB8AC3E}">
        <p14:creationId xmlns:p14="http://schemas.microsoft.com/office/powerpoint/2010/main" val="7203465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5"/>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4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3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42"/>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40"/>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29"/>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50"/>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57"/>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59"/>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52"/>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51"/>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P spid="17" grpId="0"/>
      <p:bldP spid="18" grpId="0"/>
      <p:bldP spid="19" grpId="0"/>
      <p:bldP spid="20" grpId="0"/>
      <p:bldP spid="23" grpId="0"/>
      <p:bldP spid="24" grpId="0" animBg="1"/>
      <p:bldP spid="29" grpId="0"/>
      <p:bldP spid="30" grpId="0"/>
      <p:bldP spid="31" grpId="0"/>
      <p:bldP spid="33" grpId="0"/>
      <p:bldP spid="35" grpId="0" animBg="1"/>
      <p:bldP spid="36" grpId="0"/>
      <p:bldP spid="37" grpId="0"/>
      <p:bldP spid="38" grpId="0"/>
      <p:bldP spid="41" grpId="0"/>
      <p:bldP spid="42" grpId="0"/>
      <p:bldP spid="45" grpId="0"/>
      <p:bldP spid="48" grpId="0"/>
      <p:bldP spid="50" grpId="0"/>
      <p:bldP spid="57" grpId="0"/>
      <p:bldP spid="58" grpId="0"/>
      <p:bldP spid="5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780832" y="0"/>
            <a:ext cx="5736348" cy="593674"/>
          </a:xfrm>
          <a:prstGeom prst="rect">
            <a:avLst/>
          </a:prstGeom>
          <a:noFill/>
          <a:ln>
            <a:noFill/>
          </a:ln>
        </p:spPr>
        <p:txBody>
          <a:bodyPr vert="horz" wrap="none" lIns="81646" tIns="40823" rIns="81646" bIns="40823" anchorCtr="0" compatLnSpc="0">
            <a:spAutoFit/>
          </a:bodyPr>
          <a:lstStyle/>
          <a:p>
            <a:pPr lvl="0" hangingPunct="0">
              <a:defRPr sz="3600"/>
            </a:pPr>
            <a:r>
              <a:rPr lang="de-DE" sz="3266" b="1" dirty="0" smtClean="0"/>
              <a:t>Arbeitsmarkt und Güterangebot</a:t>
            </a:r>
            <a:endParaRPr lang="de-DE" sz="3266" dirty="0">
              <a:latin typeface="Arial" pitchFamily="18"/>
              <a:ea typeface="Droid Sans Fallback" pitchFamily="2"/>
              <a:cs typeface="Lohit Hindi" pitchFamily="2"/>
            </a:endParaRPr>
          </a:p>
        </p:txBody>
      </p:sp>
      <p:sp>
        <p:nvSpPr>
          <p:cNvPr id="4" name="Textfeld 3"/>
          <p:cNvSpPr txBox="1"/>
          <p:nvPr/>
        </p:nvSpPr>
        <p:spPr>
          <a:xfrm>
            <a:off x="81643" y="673401"/>
            <a:ext cx="11968843" cy="646059"/>
          </a:xfrm>
          <a:prstGeom prst="rect">
            <a:avLst/>
          </a:prstGeom>
          <a:noFill/>
          <a:ln>
            <a:noFill/>
          </a:ln>
        </p:spPr>
        <p:txBody>
          <a:bodyPr vert="horz" wrap="square" lIns="81646" tIns="40823" rIns="81646" bIns="40823" anchorCtr="0" compatLnSpc="0">
            <a:spAutoFit/>
          </a:bodyPr>
          <a:lstStyle/>
          <a:p>
            <a:r>
              <a:rPr lang="de-DE" dirty="0"/>
              <a:t>Das </a:t>
            </a:r>
            <a:r>
              <a:rPr lang="de-DE" dirty="0" smtClean="0"/>
              <a:t>Güterangebot </a:t>
            </a:r>
            <a:r>
              <a:rPr lang="de-DE" dirty="0"/>
              <a:t>wird in der Neoklassik vornehmlich durch den Arbeitsmarkt bestimmt </a:t>
            </a:r>
            <a:r>
              <a:rPr lang="de-DE" dirty="0" smtClean="0"/>
              <a:t>und damit erhalten wir aus dem Arbeitsmarktgleichgewicht auf dem sich der gleichgewichtige Reallohn bildet das Produktionsniveau Y</a:t>
            </a:r>
            <a:r>
              <a:rPr lang="de-DE" baseline="30000" dirty="0" smtClean="0"/>
              <a:t>S</a:t>
            </a:r>
            <a:r>
              <a:rPr lang="de-DE" dirty="0" smtClean="0"/>
              <a:t>(</a:t>
            </a:r>
            <a:r>
              <a:rPr lang="el-GR" dirty="0"/>
              <a:t>ω</a:t>
            </a:r>
            <a:r>
              <a:rPr lang="de-DE" dirty="0" smtClean="0"/>
              <a:t>*) der Volkswirtschaft</a:t>
            </a:r>
            <a:endParaRPr lang="en-US" altLang="en-US" sz="2000" dirty="0"/>
          </a:p>
        </p:txBody>
      </p:sp>
      <p:cxnSp>
        <p:nvCxnSpPr>
          <p:cNvPr id="6" name="Straight Arrow Connector 7"/>
          <p:cNvCxnSpPr/>
          <p:nvPr/>
        </p:nvCxnSpPr>
        <p:spPr>
          <a:xfrm flipV="1">
            <a:off x="4148068" y="3487939"/>
            <a:ext cx="2272578" cy="1964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9"/>
          <p:cNvCxnSpPr/>
          <p:nvPr/>
        </p:nvCxnSpPr>
        <p:spPr>
          <a:xfrm flipV="1">
            <a:off x="4148068" y="1943956"/>
            <a:ext cx="5082" cy="156363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Rechteck 7"/>
          <p:cNvSpPr/>
          <p:nvPr/>
        </p:nvSpPr>
        <p:spPr>
          <a:xfrm>
            <a:off x="3795086" y="2057724"/>
            <a:ext cx="282450" cy="369332"/>
          </a:xfrm>
          <a:prstGeom prst="rect">
            <a:avLst/>
          </a:prstGeom>
        </p:spPr>
        <p:txBody>
          <a:bodyPr wrap="none">
            <a:spAutoFit/>
          </a:bodyPr>
          <a:lstStyle/>
          <a:p>
            <a:r>
              <a:rPr lang="de-DE" dirty="0" smtClean="0"/>
              <a:t>L</a:t>
            </a:r>
            <a:endParaRPr lang="de-DE" baseline="30000" dirty="0"/>
          </a:p>
        </p:txBody>
      </p:sp>
      <p:sp>
        <p:nvSpPr>
          <p:cNvPr id="9" name="Rechteck 8"/>
          <p:cNvSpPr/>
          <p:nvPr/>
        </p:nvSpPr>
        <p:spPr>
          <a:xfrm>
            <a:off x="5967742" y="3439907"/>
            <a:ext cx="344966" cy="369332"/>
          </a:xfrm>
          <a:prstGeom prst="rect">
            <a:avLst/>
          </a:prstGeom>
        </p:spPr>
        <p:txBody>
          <a:bodyPr wrap="none">
            <a:spAutoFit/>
          </a:bodyPr>
          <a:lstStyle/>
          <a:p>
            <a:r>
              <a:rPr lang="el-GR" dirty="0"/>
              <a:t>ω</a:t>
            </a:r>
            <a:endParaRPr lang="de-DE" dirty="0"/>
          </a:p>
        </p:txBody>
      </p:sp>
      <p:sp>
        <p:nvSpPr>
          <p:cNvPr id="10" name="Freihandform 9"/>
          <p:cNvSpPr/>
          <p:nvPr/>
        </p:nvSpPr>
        <p:spPr>
          <a:xfrm>
            <a:off x="4404813" y="2338645"/>
            <a:ext cx="1577130" cy="931178"/>
          </a:xfrm>
          <a:custGeom>
            <a:avLst/>
            <a:gdLst>
              <a:gd name="connsiteX0" fmla="*/ 0 w 1577130"/>
              <a:gd name="connsiteY0" fmla="*/ 931178 h 931178"/>
              <a:gd name="connsiteX1" fmla="*/ 822121 w 1577130"/>
              <a:gd name="connsiteY1" fmla="*/ 595619 h 931178"/>
              <a:gd name="connsiteX2" fmla="*/ 1577130 w 1577130"/>
              <a:gd name="connsiteY2" fmla="*/ 0 h 931178"/>
            </a:gdLst>
            <a:ahLst/>
            <a:cxnLst>
              <a:cxn ang="0">
                <a:pos x="connsiteX0" y="connsiteY0"/>
              </a:cxn>
              <a:cxn ang="0">
                <a:pos x="connsiteX1" y="connsiteY1"/>
              </a:cxn>
              <a:cxn ang="0">
                <a:pos x="connsiteX2" y="connsiteY2"/>
              </a:cxn>
            </a:cxnLst>
            <a:rect l="l" t="t" r="r" b="b"/>
            <a:pathLst>
              <a:path w="1577130" h="931178">
                <a:moveTo>
                  <a:pt x="0" y="931178"/>
                </a:moveTo>
                <a:cubicBezTo>
                  <a:pt x="279633" y="840996"/>
                  <a:pt x="559266" y="750815"/>
                  <a:pt x="822121" y="595619"/>
                </a:cubicBezTo>
                <a:cubicBezTo>
                  <a:pt x="1084976" y="440423"/>
                  <a:pt x="1331053" y="220211"/>
                  <a:pt x="157713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sp>
        <p:nvSpPr>
          <p:cNvPr id="11" name="Rechteck 10"/>
          <p:cNvSpPr/>
          <p:nvPr/>
        </p:nvSpPr>
        <p:spPr>
          <a:xfrm>
            <a:off x="4324442" y="2322440"/>
            <a:ext cx="521297" cy="276999"/>
          </a:xfrm>
          <a:prstGeom prst="rect">
            <a:avLst/>
          </a:prstGeom>
        </p:spPr>
        <p:txBody>
          <a:bodyPr wrap="none">
            <a:spAutoFit/>
          </a:bodyPr>
          <a:lstStyle/>
          <a:p>
            <a:r>
              <a:rPr lang="de-DE" sz="1200" dirty="0" smtClean="0"/>
              <a:t>L</a:t>
            </a:r>
            <a:r>
              <a:rPr lang="de-DE" sz="1200" baseline="30000" dirty="0"/>
              <a:t>D</a:t>
            </a:r>
            <a:r>
              <a:rPr lang="de-DE" sz="1200" dirty="0" smtClean="0"/>
              <a:t>(</a:t>
            </a:r>
            <a:r>
              <a:rPr lang="el-GR" sz="1200" dirty="0" smtClean="0"/>
              <a:t>ω</a:t>
            </a:r>
            <a:r>
              <a:rPr lang="de-DE" sz="1200" dirty="0" smtClean="0"/>
              <a:t>)</a:t>
            </a:r>
            <a:endParaRPr lang="de-DE" sz="1200" dirty="0"/>
          </a:p>
        </p:txBody>
      </p:sp>
      <p:sp>
        <p:nvSpPr>
          <p:cNvPr id="12" name="Freihandform 11"/>
          <p:cNvSpPr/>
          <p:nvPr/>
        </p:nvSpPr>
        <p:spPr>
          <a:xfrm>
            <a:off x="4985529" y="2314604"/>
            <a:ext cx="1275127" cy="981512"/>
          </a:xfrm>
          <a:custGeom>
            <a:avLst/>
            <a:gdLst>
              <a:gd name="connsiteX0" fmla="*/ 0 w 1275127"/>
              <a:gd name="connsiteY0" fmla="*/ 0 h 981512"/>
              <a:gd name="connsiteX1" fmla="*/ 385894 w 1275127"/>
              <a:gd name="connsiteY1" fmla="*/ 654341 h 981512"/>
              <a:gd name="connsiteX2" fmla="*/ 1275127 w 1275127"/>
              <a:gd name="connsiteY2" fmla="*/ 981512 h 981512"/>
            </a:gdLst>
            <a:ahLst/>
            <a:cxnLst>
              <a:cxn ang="0">
                <a:pos x="connsiteX0" y="connsiteY0"/>
              </a:cxn>
              <a:cxn ang="0">
                <a:pos x="connsiteX1" y="connsiteY1"/>
              </a:cxn>
              <a:cxn ang="0">
                <a:pos x="connsiteX2" y="connsiteY2"/>
              </a:cxn>
            </a:cxnLst>
            <a:rect l="l" t="t" r="r" b="b"/>
            <a:pathLst>
              <a:path w="1275127" h="981512">
                <a:moveTo>
                  <a:pt x="0" y="0"/>
                </a:moveTo>
                <a:cubicBezTo>
                  <a:pt x="86686" y="245378"/>
                  <a:pt x="173373" y="490756"/>
                  <a:pt x="385894" y="654341"/>
                </a:cubicBezTo>
                <a:cubicBezTo>
                  <a:pt x="598415" y="817926"/>
                  <a:pt x="936771" y="899719"/>
                  <a:pt x="1275127" y="98151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sp>
        <p:nvSpPr>
          <p:cNvPr id="13" name="Rechteck 12"/>
          <p:cNvSpPr/>
          <p:nvPr/>
        </p:nvSpPr>
        <p:spPr>
          <a:xfrm>
            <a:off x="5801665" y="2120529"/>
            <a:ext cx="495649" cy="276999"/>
          </a:xfrm>
          <a:prstGeom prst="rect">
            <a:avLst/>
          </a:prstGeom>
        </p:spPr>
        <p:txBody>
          <a:bodyPr wrap="none">
            <a:spAutoFit/>
          </a:bodyPr>
          <a:lstStyle/>
          <a:p>
            <a:r>
              <a:rPr lang="de-DE" sz="1200" dirty="0" smtClean="0"/>
              <a:t>L</a:t>
            </a:r>
            <a:r>
              <a:rPr lang="de-DE" sz="1200" baseline="30000" dirty="0" smtClean="0"/>
              <a:t>S</a:t>
            </a:r>
            <a:r>
              <a:rPr lang="de-DE" sz="1200" dirty="0" smtClean="0"/>
              <a:t>(</a:t>
            </a:r>
            <a:r>
              <a:rPr lang="el-GR" sz="1200" dirty="0" smtClean="0"/>
              <a:t>ω</a:t>
            </a:r>
            <a:r>
              <a:rPr lang="de-DE" sz="1200" dirty="0" smtClean="0"/>
              <a:t>)</a:t>
            </a:r>
            <a:endParaRPr lang="de-DE" sz="1200" dirty="0"/>
          </a:p>
        </p:txBody>
      </p:sp>
      <p:cxnSp>
        <p:nvCxnSpPr>
          <p:cNvPr id="14" name="Gerader Verbinder 13"/>
          <p:cNvCxnSpPr/>
          <p:nvPr/>
        </p:nvCxnSpPr>
        <p:spPr>
          <a:xfrm>
            <a:off x="5302686" y="2881174"/>
            <a:ext cx="16778" cy="5887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Gerader Verbinder 14"/>
          <p:cNvCxnSpPr/>
          <p:nvPr/>
        </p:nvCxnSpPr>
        <p:spPr>
          <a:xfrm flipH="1">
            <a:off x="4148068" y="2899239"/>
            <a:ext cx="1144678"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Rechteck 18"/>
          <p:cNvSpPr/>
          <p:nvPr/>
        </p:nvSpPr>
        <p:spPr>
          <a:xfrm>
            <a:off x="3813962" y="2696508"/>
            <a:ext cx="397866" cy="369332"/>
          </a:xfrm>
          <a:prstGeom prst="rect">
            <a:avLst/>
          </a:prstGeom>
        </p:spPr>
        <p:txBody>
          <a:bodyPr wrap="none">
            <a:spAutoFit/>
          </a:bodyPr>
          <a:lstStyle/>
          <a:p>
            <a:r>
              <a:rPr lang="de-DE" dirty="0" smtClean="0"/>
              <a:t>L*</a:t>
            </a:r>
            <a:endParaRPr lang="de-DE" baseline="30000" dirty="0"/>
          </a:p>
        </p:txBody>
      </p:sp>
      <p:sp>
        <p:nvSpPr>
          <p:cNvPr id="20" name="Rechteck 19"/>
          <p:cNvSpPr/>
          <p:nvPr/>
        </p:nvSpPr>
        <p:spPr>
          <a:xfrm>
            <a:off x="5146714" y="3487378"/>
            <a:ext cx="476378" cy="369332"/>
          </a:xfrm>
          <a:prstGeom prst="rect">
            <a:avLst/>
          </a:prstGeom>
        </p:spPr>
        <p:txBody>
          <a:bodyPr wrap="square">
            <a:spAutoFit/>
          </a:bodyPr>
          <a:lstStyle/>
          <a:p>
            <a:r>
              <a:rPr lang="el-GR" dirty="0" smtClean="0"/>
              <a:t>ω</a:t>
            </a:r>
            <a:r>
              <a:rPr lang="de-DE" dirty="0" smtClean="0"/>
              <a:t>*</a:t>
            </a:r>
            <a:endParaRPr lang="de-DE" baseline="30000" dirty="0"/>
          </a:p>
        </p:txBody>
      </p:sp>
      <p:sp>
        <p:nvSpPr>
          <p:cNvPr id="21" name="Textfeld 20"/>
          <p:cNvSpPr txBox="1"/>
          <p:nvPr/>
        </p:nvSpPr>
        <p:spPr>
          <a:xfrm>
            <a:off x="25943" y="4032383"/>
            <a:ext cx="11968843" cy="927868"/>
          </a:xfrm>
          <a:prstGeom prst="rect">
            <a:avLst/>
          </a:prstGeom>
          <a:noFill/>
          <a:ln>
            <a:noFill/>
          </a:ln>
        </p:spPr>
        <p:txBody>
          <a:bodyPr vert="horz" wrap="square" lIns="81646" tIns="40823" rIns="81646" bIns="40823" anchorCtr="0" compatLnSpc="0">
            <a:spAutoFit/>
          </a:bodyPr>
          <a:lstStyle/>
          <a:p>
            <a:r>
              <a:rPr lang="de-DE" dirty="0" smtClean="0"/>
              <a:t>Umgekehrt zum </a:t>
            </a:r>
            <a:r>
              <a:rPr lang="de-DE" dirty="0" err="1" smtClean="0"/>
              <a:t>Keynesianischen</a:t>
            </a:r>
            <a:r>
              <a:rPr lang="de-DE" dirty="0" smtClean="0"/>
              <a:t> Modell geht man in der Neoklassik von der </a:t>
            </a:r>
            <a:r>
              <a:rPr lang="de-DE" b="1" dirty="0" smtClean="0"/>
              <a:t>Angebotsseite Y</a:t>
            </a:r>
            <a:r>
              <a:rPr lang="de-DE" b="1" baseline="30000" dirty="0" smtClean="0"/>
              <a:t>S </a:t>
            </a:r>
            <a:r>
              <a:rPr lang="de-DE" dirty="0" smtClean="0"/>
              <a:t>aus und nimmt an, dass diese das Produktionsniveau der Volkswirtschaft bestimmt und es zum Ausgleich von Angebot und Nachfrage (</a:t>
            </a:r>
            <a:r>
              <a:rPr lang="de-DE" b="1" dirty="0" smtClean="0"/>
              <a:t>Y</a:t>
            </a:r>
            <a:r>
              <a:rPr lang="de-DE" b="1" baseline="30000" dirty="0" smtClean="0"/>
              <a:t>S</a:t>
            </a:r>
            <a:r>
              <a:rPr lang="de-DE" b="1" dirty="0" smtClean="0"/>
              <a:t>=Y</a:t>
            </a:r>
            <a:r>
              <a:rPr lang="de-DE" b="1" baseline="30000" dirty="0" smtClean="0"/>
              <a:t>D</a:t>
            </a:r>
            <a:r>
              <a:rPr lang="de-DE" dirty="0" smtClean="0"/>
              <a:t>) dadurch kommt, dass diesmal die Nachfrage dem Angebot folgt</a:t>
            </a:r>
            <a:endParaRPr lang="en-US" altLang="en-US" sz="2000" dirty="0"/>
          </a:p>
        </p:txBody>
      </p:sp>
      <mc:AlternateContent xmlns:mc="http://schemas.openxmlformats.org/markup-compatibility/2006" xmlns:p14="http://schemas.microsoft.com/office/powerpoint/2010/main">
        <mc:Choice Requires="p14">
          <p:contentPart p14:bwMode="auto" r:id="rId3">
            <p14:nvContentPartPr>
              <p14:cNvPr id="5" name="Freihand 4"/>
              <p14:cNvContentPartPr/>
              <p14:nvPr/>
            </p14:nvContentPartPr>
            <p14:xfrm>
              <a:off x="3185367" y="1589959"/>
              <a:ext cx="3934440" cy="2523600"/>
            </p14:xfrm>
          </p:contentPart>
        </mc:Choice>
        <mc:Fallback xmlns="">
          <p:pic>
            <p:nvPicPr>
              <p:cNvPr id="5" name="Freihand 4"/>
              <p:cNvPicPr/>
              <p:nvPr/>
            </p:nvPicPr>
            <p:blipFill>
              <a:blip r:embed="rId4"/>
              <a:stretch>
                <a:fillRect/>
              </a:stretch>
            </p:blipFill>
            <p:spPr>
              <a:xfrm>
                <a:off x="3169887" y="1574479"/>
                <a:ext cx="3965040" cy="25545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22" name="Freihand 21"/>
              <p14:cNvContentPartPr/>
              <p14:nvPr/>
            </p14:nvContentPartPr>
            <p14:xfrm>
              <a:off x="7992807" y="1470439"/>
              <a:ext cx="2896920" cy="993240"/>
            </p14:xfrm>
          </p:contentPart>
        </mc:Choice>
        <mc:Fallback xmlns="">
          <p:pic>
            <p:nvPicPr>
              <p:cNvPr id="22" name="Freihand 21"/>
              <p:cNvPicPr/>
              <p:nvPr/>
            </p:nvPicPr>
            <p:blipFill>
              <a:blip r:embed="rId6"/>
              <a:stretch>
                <a:fillRect/>
              </a:stretch>
            </p:blipFill>
            <p:spPr>
              <a:xfrm>
                <a:off x="7982367" y="1459639"/>
                <a:ext cx="2919600" cy="10202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2" name="Freihand 41"/>
              <p14:cNvContentPartPr/>
              <p14:nvPr/>
            </p14:nvContentPartPr>
            <p14:xfrm>
              <a:off x="7890567" y="1808839"/>
              <a:ext cx="3038040" cy="167400"/>
            </p14:xfrm>
          </p:contentPart>
        </mc:Choice>
        <mc:Fallback xmlns="">
          <p:pic>
            <p:nvPicPr>
              <p:cNvPr id="42" name="Freihand 41"/>
              <p:cNvPicPr/>
              <p:nvPr/>
            </p:nvPicPr>
            <p:blipFill>
              <a:blip r:embed="rId8"/>
              <a:stretch>
                <a:fillRect/>
              </a:stretch>
            </p:blipFill>
            <p:spPr>
              <a:xfrm>
                <a:off x="7873287" y="1796239"/>
                <a:ext cx="3067920" cy="1972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43" name="Freihand 42"/>
              <p14:cNvContentPartPr/>
              <p14:nvPr/>
            </p14:nvContentPartPr>
            <p14:xfrm>
              <a:off x="8048247" y="2455759"/>
              <a:ext cx="2662200" cy="317880"/>
            </p14:xfrm>
          </p:contentPart>
        </mc:Choice>
        <mc:Fallback xmlns="">
          <p:pic>
            <p:nvPicPr>
              <p:cNvPr id="43" name="Freihand 42"/>
              <p:cNvPicPr/>
              <p:nvPr/>
            </p:nvPicPr>
            <p:blipFill>
              <a:blip r:embed="rId10"/>
              <a:stretch>
                <a:fillRect/>
              </a:stretch>
            </p:blipFill>
            <p:spPr>
              <a:xfrm>
                <a:off x="8033847" y="2440639"/>
                <a:ext cx="2693520" cy="348120"/>
              </a:xfrm>
              <a:prstGeom prst="rect">
                <a:avLst/>
              </a:prstGeom>
            </p:spPr>
          </p:pic>
        </mc:Fallback>
      </mc:AlternateContent>
    </p:spTree>
    <p:extLst>
      <p:ext uri="{BB962C8B-B14F-4D97-AF65-F5344CB8AC3E}">
        <p14:creationId xmlns:p14="http://schemas.microsoft.com/office/powerpoint/2010/main" val="6541079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2" grpId="0" animBg="1"/>
      <p:bldP spid="13" grpId="0"/>
      <p:bldP spid="19" grpId="0"/>
      <p:bldP spid="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989146" y="90472"/>
            <a:ext cx="3350567" cy="593674"/>
          </a:xfrm>
          <a:prstGeom prst="rect">
            <a:avLst/>
          </a:prstGeom>
          <a:noFill/>
          <a:ln>
            <a:noFill/>
          </a:ln>
        </p:spPr>
        <p:txBody>
          <a:bodyPr vert="horz" wrap="none" lIns="81646" tIns="40823" rIns="81646" bIns="40823" anchorCtr="0" compatLnSpc="0">
            <a:spAutoFit/>
          </a:bodyPr>
          <a:lstStyle/>
          <a:p>
            <a:pPr lvl="0" hangingPunct="0">
              <a:defRPr sz="3600"/>
            </a:pPr>
            <a:r>
              <a:rPr lang="de-DE" sz="3266" b="1" dirty="0" smtClean="0"/>
              <a:t>Gesetz von </a:t>
            </a:r>
            <a:r>
              <a:rPr lang="de-DE" sz="3266" b="1" dirty="0" err="1" smtClean="0"/>
              <a:t>Walras</a:t>
            </a:r>
            <a:endParaRPr lang="de-DE" sz="3266" dirty="0">
              <a:latin typeface="Arial" pitchFamily="18"/>
              <a:ea typeface="Droid Sans Fallback" pitchFamily="2"/>
              <a:cs typeface="Lohit Hindi" pitchFamily="2"/>
            </a:endParaRPr>
          </a:p>
        </p:txBody>
      </p:sp>
      <p:pic>
        <p:nvPicPr>
          <p:cNvPr id="2" name="Grafik 1"/>
          <p:cNvPicPr>
            <a:picLocks noChangeAspect="1"/>
          </p:cNvPicPr>
          <p:nvPr/>
        </p:nvPicPr>
        <p:blipFill>
          <a:blip r:embed="rId3"/>
          <a:stretch>
            <a:fillRect/>
          </a:stretch>
        </p:blipFill>
        <p:spPr>
          <a:xfrm>
            <a:off x="726332" y="612407"/>
            <a:ext cx="10739336" cy="5861785"/>
          </a:xfrm>
          <a:prstGeom prst="rect">
            <a:avLst/>
          </a:prstGeom>
        </p:spPr>
      </p:pic>
    </p:spTree>
    <p:extLst>
      <p:ext uri="{BB962C8B-B14F-4D97-AF65-F5344CB8AC3E}">
        <p14:creationId xmlns:p14="http://schemas.microsoft.com/office/powerpoint/2010/main" val="380756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2281</Words>
  <Application>Microsoft Office PowerPoint</Application>
  <PresentationFormat>Breitbild</PresentationFormat>
  <Paragraphs>160</Paragraphs>
  <Slides>14</Slides>
  <Notes>13</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14</vt:i4>
      </vt:variant>
    </vt:vector>
  </HeadingPairs>
  <TitlesOfParts>
    <vt:vector size="23" baseType="lpstr">
      <vt:lpstr>Arial</vt:lpstr>
      <vt:lpstr>Calibri</vt:lpstr>
      <vt:lpstr>Calibri Light</vt:lpstr>
      <vt:lpstr>Cambria Math</vt:lpstr>
      <vt:lpstr>Droid Sans Fallback</vt:lpstr>
      <vt:lpstr>Lohit Hindi</vt:lpstr>
      <vt:lpstr>Sparkasse Rg</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649</cp:revision>
  <dcterms:created xsi:type="dcterms:W3CDTF">2019-02-11T10:45:01Z</dcterms:created>
  <dcterms:modified xsi:type="dcterms:W3CDTF">2021-11-30T09:45:10Z</dcterms:modified>
</cp:coreProperties>
</file>