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33" r:id="rId2"/>
    <p:sldId id="1334" r:id="rId3"/>
    <p:sldId id="1335" r:id="rId4"/>
    <p:sldId id="1336" r:id="rId5"/>
    <p:sldId id="1337" r:id="rId6"/>
    <p:sldId id="1338" r:id="rId7"/>
    <p:sldId id="1339" r:id="rId8"/>
    <p:sldId id="1340" r:id="rId9"/>
    <p:sldId id="1341" r:id="rId10"/>
    <p:sldId id="1342" r:id="rId11"/>
    <p:sldId id="1343" r:id="rId12"/>
    <p:sldId id="1344" r:id="rId13"/>
    <p:sldId id="1345" r:id="rId14"/>
    <p:sldId id="1346"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3" d="100"/>
          <a:sy n="83" d="100"/>
        </p:scale>
        <p:origin x="99"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16.11.2021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10</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11</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14</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3</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4</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5</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8</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9</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16.11.2021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16.11.2021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16.11.2021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16.11.2021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16.11.2021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16.11.2021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16.11.2021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16.11.2021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16.11.2021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16.11.2021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16.11.2021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16.11.2021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AS-AD-Modell</a:t>
            </a:r>
            <a:endParaRPr lang="de-DE" sz="2400" b="1" dirty="0">
              <a:solidFill>
                <a:srgbClr val="000000"/>
              </a:solidFill>
              <a:latin typeface="Sparkasse Rg" pitchFamily="34" charset="0"/>
            </a:endParaRP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Im </a:t>
            </a:r>
            <a:r>
              <a:rPr lang="de-DE" sz="1996" dirty="0" err="1" smtClean="0"/>
              <a:t>Keynesianschen</a:t>
            </a:r>
            <a:r>
              <a:rPr lang="de-DE" sz="1996" dirty="0" smtClean="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smtClean="0"/>
              <a:t>Aggregierte Angebotskurve: AS</a:t>
            </a:r>
          </a:p>
          <a:p>
            <a:pPr marL="800100" lvl="1" indent="-342900">
              <a:buFont typeface="Arial" panose="020B0604020202020204" pitchFamily="34" charset="0"/>
              <a:buChar char="•"/>
            </a:pPr>
            <a:r>
              <a:rPr lang="de-DE" sz="1996" b="1" dirty="0" smtClean="0"/>
              <a:t>Aggregierte Nachfragekurve: AD</a:t>
            </a:r>
          </a:p>
          <a:p>
            <a:pPr marL="342900" indent="-342900">
              <a:buFont typeface="Arial" panose="020B0604020202020204" pitchFamily="34" charset="0"/>
              <a:buChar char="•"/>
            </a:pPr>
            <a:endParaRPr lang="de-DE" sz="1996" dirty="0"/>
          </a:p>
          <a:p>
            <a:r>
              <a:rPr lang="de-DE" sz="1996" dirty="0"/>
              <a:t> </a:t>
            </a:r>
            <a:r>
              <a:rPr lang="de-DE" sz="1996" dirty="0" smtClean="0"/>
              <a:t>      abgeleitet</a:t>
            </a:r>
            <a:endParaRPr lang="de-DE" sz="1996" dirty="0"/>
          </a:p>
        </p:txBody>
      </p:sp>
      <p:sp>
        <p:nvSpPr>
          <p:cNvPr id="5" name="Textfeld 4"/>
          <p:cNvSpPr txBox="1"/>
          <p:nvPr/>
        </p:nvSpPr>
        <p:spPr>
          <a:xfrm>
            <a:off x="8437666" y="1019403"/>
            <a:ext cx="3754333" cy="792972"/>
          </a:xfrm>
          <a:prstGeom prst="rect">
            <a:avLst/>
          </a:prstGeom>
          <a:noFill/>
          <a:ln>
            <a:noFill/>
          </a:ln>
        </p:spPr>
        <p:txBody>
          <a:bodyPr vert="horz" wrap="square" lIns="81646" tIns="40823" rIns="81646" bIns="40823" anchorCtr="0" compatLnSpc="0">
            <a:noAutofit/>
          </a:bodyPr>
          <a:lstStyle/>
          <a:p>
            <a:r>
              <a:rPr lang="de-DE" sz="1400" dirty="0" smtClean="0"/>
              <a:t>Diese Annahme ist natürlich in einem Modell, das eine Ökonomie beschreiben soll nur in einem sehr kurzfristigen Zeithorizont vertretbar</a:t>
            </a:r>
            <a:endParaRPr lang="de-DE" sz="1400" dirty="0"/>
          </a:p>
          <a:p>
            <a:r>
              <a:rPr lang="de-DE" sz="1996" dirty="0" smtClean="0"/>
              <a:t>  </a:t>
            </a:r>
          </a:p>
        </p:txBody>
      </p:sp>
      <p:sp>
        <p:nvSpPr>
          <p:cNvPr id="7" name="Textfeld 6"/>
          <p:cNvSpPr txBox="1"/>
          <p:nvPr/>
        </p:nvSpPr>
        <p:spPr>
          <a:xfrm>
            <a:off x="8387475" y="2639222"/>
            <a:ext cx="3754333" cy="2014421"/>
          </a:xfrm>
          <a:prstGeom prst="rect">
            <a:avLst/>
          </a:prstGeom>
          <a:noFill/>
          <a:ln>
            <a:noFill/>
          </a:ln>
        </p:spPr>
        <p:txBody>
          <a:bodyPr vert="horz" wrap="square" lIns="81646" tIns="40823" rIns="81646" bIns="40823" anchorCtr="0" compatLnSpc="0">
            <a:noAutofit/>
          </a:bodyPr>
          <a:lstStyle/>
          <a:p>
            <a:r>
              <a:rPr lang="de-DE" sz="1400" dirty="0" smtClean="0"/>
              <a:t>Mit dieser Annahme wird daher immer noch nicht die Annahme von vollkommenen flexiblen Preisen gemacht, so wie sie es aus der Mikroökonomie kennen, wenn sie von vollkommener Konkurrenz ausgehen und die Marktteilnehmer nur noch Preisnehmer sind. Diese vollkommene Flexibilisierung der Preise werden wir dann zum Abschluss bei der Neoklassik einnehmen.</a:t>
            </a:r>
            <a:endParaRPr lang="de-DE" sz="1400" dirty="0"/>
          </a:p>
          <a:p>
            <a:r>
              <a:rPr lang="de-DE" sz="1996" dirty="0" smtClean="0"/>
              <a:t>  </a:t>
            </a:r>
          </a:p>
        </p:txBody>
      </p:sp>
    </p:spTree>
    <p:extLst>
      <p:ext uri="{BB962C8B-B14F-4D97-AF65-F5344CB8AC3E}">
        <p14:creationId xmlns:p14="http://schemas.microsoft.com/office/powerpoint/2010/main" val="300741163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smtClean="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a:t>
            </a:r>
            <a:endParaRPr lang="de-DE" sz="1633" baseline="33000" dirty="0">
              <a:latin typeface="Times New Roman"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348343" y="4343586"/>
            <a:ext cx="11611428" cy="2122527"/>
          </a:xfrm>
          <a:prstGeom prst="rect">
            <a:avLst/>
          </a:prstGeom>
          <a:noFill/>
          <a:ln>
            <a:noFill/>
          </a:ln>
        </p:spPr>
        <p:txBody>
          <a:bodyPr vert="horz" wrap="square" lIns="81646" tIns="40823" rIns="81646" bIns="40823" anchorCtr="0" compatLnSpc="0">
            <a:noAutofit/>
          </a:bodyPr>
          <a:lstStyle/>
          <a:p>
            <a:pPr hangingPunct="0"/>
            <a:r>
              <a:rPr lang="de-DE" sz="2359" dirty="0">
                <a:latin typeface="Times New Roman" pitchFamily="18"/>
                <a:ea typeface="Droid Sans Fallback" pitchFamily="2"/>
                <a:cs typeface="Lohit Hindi" pitchFamily="2"/>
              </a:rPr>
              <a:t>In der langen Frist werden alle Preise als </a:t>
            </a:r>
            <a:r>
              <a:rPr lang="de-DE" sz="2359" dirty="0" smtClean="0">
                <a:latin typeface="Times New Roman" pitchFamily="18"/>
                <a:ea typeface="Droid Sans Fallback" pitchFamily="2"/>
                <a:cs typeface="Lohit Hindi" pitchFamily="2"/>
              </a:rPr>
              <a:t>vollkommen flexibel </a:t>
            </a:r>
            <a:r>
              <a:rPr lang="de-DE" sz="2359" dirty="0">
                <a:latin typeface="Times New Roman" pitchFamily="18"/>
                <a:ea typeface="Droid Sans Fallback" pitchFamily="2"/>
                <a:cs typeface="Lohit Hindi" pitchFamily="2"/>
              </a:rPr>
              <a:t>angenommen und insbesondere gleichen sich die Preiserwartungen den tatsächlichen Preisen an. Damit hängt das langfristige Angebot (natürliches Angebot </a:t>
            </a:r>
            <a:r>
              <a:rPr lang="de-DE" sz="2359" dirty="0" err="1" smtClean="0">
                <a:latin typeface="Times New Roman" pitchFamily="18"/>
                <a:ea typeface="Droid Sans Fallback" pitchFamily="2"/>
                <a:cs typeface="Lohit Hindi" pitchFamily="2"/>
              </a:rPr>
              <a:t>Y</a:t>
            </a:r>
            <a:r>
              <a:rPr lang="de-DE" sz="2359" baseline="-25000" dirty="0" err="1" smtClean="0">
                <a:latin typeface="Times New Roman" pitchFamily="18"/>
                <a:ea typeface="Droid Sans Fallback" pitchFamily="2"/>
                <a:cs typeface="Lohit Hindi" pitchFamily="2"/>
              </a:rPr>
              <a:t>n</a:t>
            </a:r>
            <a:r>
              <a:rPr lang="de-DE" sz="2359" dirty="0" smtClean="0">
                <a:latin typeface="Times New Roman" pitchFamily="18"/>
                <a:ea typeface="Droid Sans Fallback" pitchFamily="2"/>
                <a:cs typeface="Lohit Hindi" pitchFamily="2"/>
              </a:rPr>
              <a:t>) vornehmlich </a:t>
            </a:r>
            <a:r>
              <a:rPr lang="de-DE" sz="2359" dirty="0">
                <a:latin typeface="Times New Roman" pitchFamily="18"/>
                <a:ea typeface="Droid Sans Fallback" pitchFamily="2"/>
                <a:cs typeface="Lohit Hindi" pitchFamily="2"/>
              </a:rPr>
              <a:t>von der Ausstattung mit Produktionsfaktoren </a:t>
            </a:r>
            <a:r>
              <a:rPr lang="de-DE" sz="2359" dirty="0" smtClean="0">
                <a:latin typeface="Times New Roman" pitchFamily="18"/>
                <a:ea typeface="Droid Sans Fallback" pitchFamily="2"/>
                <a:cs typeface="Lohit Hindi" pitchFamily="2"/>
              </a:rPr>
              <a:t>und den Rahmenbedingungen der Volkswirtschaft und </a:t>
            </a:r>
            <a:r>
              <a:rPr lang="de-DE" sz="2359" dirty="0">
                <a:latin typeface="Times New Roman" pitchFamily="18"/>
                <a:ea typeface="Droid Sans Fallback" pitchFamily="2"/>
                <a:cs typeface="Lohit Hindi" pitchFamily="2"/>
              </a:rPr>
              <a:t>der Technologie ab und ist damit </a:t>
            </a:r>
            <a:r>
              <a:rPr lang="de-DE" sz="2359" dirty="0" smtClean="0">
                <a:latin typeface="Times New Roman" pitchFamily="18"/>
                <a:ea typeface="Droid Sans Fallback" pitchFamily="2"/>
                <a:cs typeface="Lohit Hindi" pitchFamily="2"/>
              </a:rPr>
              <a:t>vollkommen preisunelastisch und damit senkrecht.</a:t>
            </a:r>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19" name="Textfeld 18"/>
          <p:cNvSpPr txBox="1"/>
          <p:nvPr/>
        </p:nvSpPr>
        <p:spPr>
          <a:xfrm>
            <a:off x="0" y="6044306"/>
            <a:ext cx="12104395" cy="630266"/>
          </a:xfrm>
          <a:prstGeom prst="rect">
            <a:avLst/>
          </a:prstGeom>
          <a:noFill/>
          <a:ln>
            <a:noFill/>
          </a:ln>
        </p:spPr>
        <p:txBody>
          <a:bodyPr vert="horz" wrap="square" lIns="81646" tIns="40823" rIns="81646" bIns="40823" anchorCtr="0" compatLnSpc="0">
            <a:noAutofit/>
          </a:bodyPr>
          <a:lstStyle/>
          <a:p>
            <a:r>
              <a:rPr lang="de-DE" sz="1400" dirty="0" smtClean="0"/>
              <a:t>Diese Annahme des vollkommen </a:t>
            </a:r>
            <a:r>
              <a:rPr lang="de-DE" sz="1400" dirty="0" err="1" smtClean="0"/>
              <a:t>preisunlelastischen</a:t>
            </a:r>
            <a:r>
              <a:rPr lang="de-DE" sz="1400" dirty="0" smtClean="0"/>
              <a:t> Angebots und nur von den Rahmenbedingungen abhängigen Angebots über die Produktionsfaktoren liegt der neoklassischen Theorie zu Grunde. In der langen </a:t>
            </a:r>
            <a:r>
              <a:rPr lang="de-DE" sz="1400" dirty="0"/>
              <a:t>F</a:t>
            </a:r>
            <a:r>
              <a:rPr lang="de-DE" sz="1400" dirty="0" smtClean="0"/>
              <a:t>rist ist diese Sichtweise sicher berechtigt, unsere aktuellen konjunkturellen Maßnahmen im Zuge der </a:t>
            </a:r>
            <a:r>
              <a:rPr lang="de-DE" sz="1400" dirty="0" err="1" smtClean="0"/>
              <a:t>Coronakrise</a:t>
            </a:r>
            <a:r>
              <a:rPr lang="de-DE" sz="1400" dirty="0" smtClean="0"/>
              <a:t> fußen aber eher der kurzfristigen </a:t>
            </a:r>
            <a:r>
              <a:rPr lang="de-DE" sz="1400" dirty="0" err="1" smtClean="0"/>
              <a:t>Keynesianischen</a:t>
            </a:r>
            <a:r>
              <a:rPr lang="de-DE" sz="1400" dirty="0" smtClean="0"/>
              <a:t> Theorie. Wichtig dabei ist, zu erkennen, dass sich diese Theorien nicht widersprechen, sondern ergänzen.</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a:t>
            </a:r>
            <a:r>
              <a:rPr lang="de-DE" sz="2903" dirty="0" smtClean="0">
                <a:latin typeface="Times New Roman" pitchFamily="18"/>
                <a:ea typeface="Droid Sans Fallback" pitchFamily="2"/>
                <a:cs typeface="Lohit Hindi" pitchFamily="2"/>
              </a:rPr>
              <a:t>expansiven </a:t>
            </a:r>
            <a:r>
              <a:rPr lang="de-DE" sz="2903" dirty="0">
                <a:latin typeface="Times New Roman" pitchFamily="18"/>
                <a:ea typeface="Droid Sans Fallback" pitchFamily="2"/>
                <a:cs typeface="Lohit Hindi" pitchFamily="2"/>
              </a:rPr>
              <a:t>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Tree>
    <p:extLst>
      <p:ext uri="{BB962C8B-B14F-4D97-AF65-F5344CB8AC3E}">
        <p14:creationId xmlns:p14="http://schemas.microsoft.com/office/powerpoint/2010/main" val="1754929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Fiskalpolitik im AS-AD-Modell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7"/>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3" name="Gerader Verbinder 72">
            <a:extLst>
              <a:ext uri="{FF2B5EF4-FFF2-40B4-BE49-F238E27FC236}">
                <a16:creationId xmlns:a16="http://schemas.microsoft.com/office/drawing/2014/main" id="{419709C2-3210-4DBE-A51B-7C7B0FAD369F}"/>
              </a:ext>
            </a:extLst>
          </p:cNvPr>
          <p:cNvSpPr/>
          <p:nvPr/>
        </p:nvSpPr>
        <p:spPr>
          <a:xfrm>
            <a:off x="1833460" y="970994"/>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4" name="Textfeld 73">
            <a:extLst>
              <a:ext uri="{FF2B5EF4-FFF2-40B4-BE49-F238E27FC236}">
                <a16:creationId xmlns:a16="http://schemas.microsoft.com/office/drawing/2014/main" id="{D5D15A0A-D009-4CC5-8C07-6D87AED0060B}"/>
              </a:ext>
            </a:extLst>
          </p:cNvPr>
          <p:cNvSpPr txBox="1"/>
          <p:nvPr/>
        </p:nvSpPr>
        <p:spPr>
          <a:xfrm>
            <a:off x="4250192" y="2212020"/>
            <a:ext cx="434256"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467420" y="312619"/>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738642" y="498341"/>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507862" y="4402850"/>
            <a:ext cx="324546"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396345" y="96262"/>
            <a:ext cx="6795656" cy="282336"/>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Steigen die Staatsaugaben, so verschiebt sich die IS-Kurve nach rechts auf IS‘</a:t>
            </a:r>
            <a:endParaRPr lang="de-DE" sz="1400" dirty="0">
              <a:latin typeface="Arial" pitchFamily="18"/>
              <a:ea typeface="Droid Sans Fallback" pitchFamily="2"/>
              <a:cs typeface="Lohit Hindi" pitchFamily="2"/>
            </a:endParaRPr>
          </a:p>
        </p:txBody>
      </p:sp>
      <p:sp>
        <p:nvSpPr>
          <p:cNvPr id="93" name="Textfeld 92">
            <a:extLst>
              <a:ext uri="{FF2B5EF4-FFF2-40B4-BE49-F238E27FC236}">
                <a16:creationId xmlns:a16="http://schemas.microsoft.com/office/drawing/2014/main" id="{D5B0D6F4-082D-4870-B1FD-1B48ECFC88F1}"/>
              </a:ext>
            </a:extLst>
          </p:cNvPr>
          <p:cNvSpPr txBox="1"/>
          <p:nvPr/>
        </p:nvSpPr>
        <p:spPr>
          <a:xfrm>
            <a:off x="5389414" y="456479"/>
            <a:ext cx="6795656" cy="679593"/>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steigt über den </a:t>
            </a:r>
            <a:r>
              <a:rPr lang="de-DE" sz="1400" dirty="0" err="1" smtClean="0">
                <a:latin typeface="Arial" pitchFamily="18"/>
                <a:ea typeface="Droid Sans Fallback" pitchFamily="2"/>
                <a:cs typeface="Lohit Hindi" pitchFamily="2"/>
              </a:rPr>
              <a:t>Multiplikatoreffekt</a:t>
            </a:r>
            <a:r>
              <a:rPr lang="de-DE" sz="1400" dirty="0" smtClean="0">
                <a:latin typeface="Arial" pitchFamily="18"/>
                <a:ea typeface="Droid Sans Fallback" pitchFamily="2"/>
                <a:cs typeface="Lohit Hindi" pitchFamily="2"/>
              </a:rPr>
              <a:t> aus dem IS-LM-Modell das Einkommen Y, allerdings bedeutet eine Steigerung des Einkommens entlang der AS-Kurve auch eine Steigerung des Preisniveaus p</a:t>
            </a:r>
            <a:endParaRPr lang="de-DE" sz="1400" dirty="0">
              <a:latin typeface="Arial" pitchFamily="18"/>
              <a:ea typeface="Droid Sans Fallback" pitchFamily="2"/>
              <a:cs typeface="Lohit Hindi" pitchFamily="2"/>
            </a:endParaRP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079933"/>
            <a:ext cx="6795656" cy="899124"/>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Steigerung des Preisniveaus p von </a:t>
            </a:r>
            <a:r>
              <a:rPr lang="de-DE" sz="1400" dirty="0" smtClean="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p‘ führt aber gemäß der Logik über die Ableitung der AD-Kurve zu einer Linksverschiebung der LM-kurve, denn die reale Geldmenge ist gesunken, dies wiederum impliziert eine Rechtsverschiebung der AD-Kurve auf AD‘</a:t>
            </a:r>
            <a:endParaRPr lang="de-DE" sz="1400" dirty="0">
              <a:latin typeface="Arial" pitchFamily="18"/>
              <a:ea typeface="Droid Sans Fallback" pitchFamily="2"/>
              <a:cs typeface="Lohit Hindi" pitchFamily="2"/>
            </a:endParaRP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1979057"/>
            <a:ext cx="6878140" cy="941412"/>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verringert dieser Preiseffekt zum Teil den fiskalischen Impuls, denn die Produzenten reagieren nicht nur mit einer Mengenausweitung, wie im IS-LM-Modell, sondern auch mit einer Preisanpassung nach oben. Damit erhöht sich der Output kurz-bis mittelfristig nur von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Y‘ und die Anpassung verläuft von A aus A‘</a:t>
            </a:r>
            <a:endParaRPr lang="de-DE" sz="1400" dirty="0">
              <a:latin typeface="Arial" pitchFamily="18"/>
              <a:ea typeface="Droid Sans Fallback" pitchFamily="2"/>
              <a:cs typeface="Lohit Hindi" pitchFamily="2"/>
            </a:endParaRP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r>
              <a:rPr lang="de-DE" dirty="0" smtClean="0">
                <a:latin typeface="Arial" pitchFamily="18"/>
                <a:ea typeface="Droid Sans Fallback" pitchFamily="2"/>
                <a:cs typeface="Lohit Hindi" pitchFamily="2"/>
              </a:rPr>
              <a:t>‘</a:t>
            </a:r>
            <a:endParaRPr lang="de-DE" dirty="0">
              <a:latin typeface="Arial" pitchFamily="18"/>
              <a:ea typeface="Droid Sans Fallback" pitchFamily="2"/>
              <a:cs typeface="Lohit Hindi" pitchFamily="2"/>
            </a:endParaRPr>
          </a:p>
        </p:txBody>
      </p:sp>
      <p:sp>
        <p:nvSpPr>
          <p:cNvPr id="97" name="Textfeld 96">
            <a:extLst>
              <a:ext uri="{FF2B5EF4-FFF2-40B4-BE49-F238E27FC236}">
                <a16:creationId xmlns:a16="http://schemas.microsoft.com/office/drawing/2014/main" id="{D5B0D6F4-082D-4870-B1FD-1B48ECFC88F1}"/>
              </a:ext>
            </a:extLst>
          </p:cNvPr>
          <p:cNvSpPr txBox="1"/>
          <p:nvPr/>
        </p:nvSpPr>
        <p:spPr>
          <a:xfrm>
            <a:off x="5244587" y="3011219"/>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 sich langfristig die </a:t>
            </a:r>
            <a:r>
              <a:rPr lang="de-DE" sz="1400" dirty="0">
                <a:latin typeface="Arial" pitchFamily="18"/>
                <a:ea typeface="Droid Sans Fallback" pitchFamily="2"/>
                <a:cs typeface="Lohit Hindi" pitchFamily="2"/>
              </a:rPr>
              <a:t>R</a:t>
            </a:r>
            <a:r>
              <a:rPr lang="de-DE" sz="1400" dirty="0" smtClean="0">
                <a:latin typeface="Arial" pitchFamily="18"/>
                <a:ea typeface="Droid Sans Fallback" pitchFamily="2"/>
                <a:cs typeface="Lohit Hindi" pitchFamily="2"/>
              </a:rPr>
              <a:t>ahmenbedingungen aber nicht geändert haben, gilt weiterhin das langfristige Angebot bei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dirty="0" smtClean="0">
                <a:latin typeface="Times New Roman" pitchFamily="18"/>
                <a:ea typeface="Droid Sans Fallback" pitchFamily="2"/>
                <a:cs typeface="Lohit Hindi" pitchFamily="2"/>
              </a:rPr>
              <a:t>‘‘</a:t>
            </a:r>
            <a:r>
              <a:rPr lang="de-DE" sz="1400" dirty="0" smtClean="0">
                <a:latin typeface="Arial" pitchFamily="18"/>
                <a:ea typeface="Droid Sans Fallback" pitchFamily="2"/>
                <a:cs typeface="Lohit Hindi" pitchFamily="2"/>
              </a:rPr>
              <a:t> steigen werden und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zurückgehen wird und sich die Ökonomie dann im neuen langfristigen Gleichgewicht A‘‘ befinden wird und AS sich auf AS‘‘ verschiebt.</a:t>
            </a:r>
            <a:endParaRPr lang="de-DE" sz="1400" dirty="0">
              <a:latin typeface="Arial" pitchFamily="18"/>
              <a:ea typeface="Droid Sans Fallback" pitchFamily="2"/>
              <a:cs typeface="Lohit Hindi" pitchFamily="2"/>
            </a:endParaRPr>
          </a:p>
        </p:txBody>
      </p:sp>
      <p:sp>
        <p:nvSpPr>
          <p:cNvPr id="48" name="Gerader Verbinder 47">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9" name="Textfeld 48">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50" name="Textfeld 49">
            <a:extLst>
              <a:ext uri="{FF2B5EF4-FFF2-40B4-BE49-F238E27FC236}">
                <a16:creationId xmlns:a16="http://schemas.microsoft.com/office/drawing/2014/main" id="{D5B0D6F4-082D-4870-B1FD-1B48ECFC88F1}"/>
              </a:ext>
            </a:extLst>
          </p:cNvPr>
          <p:cNvSpPr txBox="1"/>
          <p:nvPr/>
        </p:nvSpPr>
        <p:spPr>
          <a:xfrm>
            <a:off x="5304708" y="4161910"/>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Das neue langfristige Gleichgewicht der Ökonomie ist dann A‘‘ mit dem </a:t>
            </a:r>
            <a:r>
              <a:rPr lang="de-DE" sz="1400" dirty="0">
                <a:latin typeface="Arial" pitchFamily="18"/>
                <a:ea typeface="Droid Sans Fallback" pitchFamily="2"/>
                <a:cs typeface="Lohit Hindi" pitchFamily="2"/>
              </a:rPr>
              <a:t>O</a:t>
            </a:r>
            <a:r>
              <a:rPr lang="de-DE" sz="1400" dirty="0" smtClean="0">
                <a:latin typeface="Arial" pitchFamily="18"/>
                <a:ea typeface="Droid Sans Fallback" pitchFamily="2"/>
                <a:cs typeface="Lohit Hindi" pitchFamily="2"/>
              </a:rPr>
              <a:t>utput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und dem Preisniveau </a:t>
            </a:r>
            <a:r>
              <a:rPr lang="de-DE" sz="1400" dirty="0">
                <a:latin typeface="Times New Roman" pitchFamily="18"/>
                <a:ea typeface="Droid Sans Fallback" pitchFamily="2"/>
                <a:cs typeface="Lohit Hindi" pitchFamily="2"/>
              </a:rPr>
              <a:t>P</a:t>
            </a:r>
            <a:r>
              <a:rPr lang="de-DE" sz="1400" dirty="0" smtClean="0">
                <a:latin typeface="Times New Roman" pitchFamily="18"/>
                <a:ea typeface="Droid Sans Fallback" pitchFamily="2"/>
                <a:cs typeface="Lohit Hindi" pitchFamily="2"/>
              </a:rPr>
              <a:t>‘‘</a:t>
            </a:r>
            <a:r>
              <a:rPr lang="de-DE" sz="1400" dirty="0" smtClean="0">
                <a:latin typeface="Arial" pitchFamily="18"/>
                <a:ea typeface="Droid Sans Fallback" pitchFamily="2"/>
                <a:cs typeface="Lohit Hindi" pitchFamily="2"/>
              </a:rPr>
              <a:t>.</a:t>
            </a:r>
            <a:endParaRPr lang="de-DE" sz="1400"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51432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animBg="1"/>
      <p:bldP spid="49"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smtClean="0">
                <a:latin typeface="Arial" pitchFamily="18"/>
                <a:ea typeface="Droid Sans Fallback" pitchFamily="2"/>
                <a:cs typeface="Lohit Hindi" pitchFamily="2"/>
              </a:rPr>
              <a:t>Geldpolitik </a:t>
            </a:r>
            <a:r>
              <a:rPr lang="de-DE" dirty="0" smtClean="0">
                <a:latin typeface="Arial" pitchFamily="18"/>
                <a:ea typeface="Droid Sans Fallback" pitchFamily="2"/>
                <a:cs typeface="Lohit Hindi" pitchFamily="2"/>
              </a:rPr>
              <a:t>im AS-AD-Modell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931548" y="1303220"/>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1202770" y="1488942"/>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461983" y="4407406"/>
            <a:ext cx="324546"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244587" y="83127"/>
            <a:ext cx="6947414" cy="295471"/>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Steigt die nominale Geldmenge, so verschiebt sich die LM-Kurve nach rechts auf LM‘</a:t>
            </a:r>
            <a:endParaRPr lang="de-DE" sz="1400" dirty="0">
              <a:latin typeface="Arial" pitchFamily="18"/>
              <a:ea typeface="Droid Sans Fallback" pitchFamily="2"/>
              <a:cs typeface="Lohit Hindi" pitchFamily="2"/>
            </a:endParaRPr>
          </a:p>
        </p:txBody>
      </p:sp>
      <p:sp>
        <p:nvSpPr>
          <p:cNvPr id="93" name="Textfeld 92">
            <a:extLst>
              <a:ext uri="{FF2B5EF4-FFF2-40B4-BE49-F238E27FC236}">
                <a16:creationId xmlns:a16="http://schemas.microsoft.com/office/drawing/2014/main" id="{D5B0D6F4-082D-4870-B1FD-1B48ECFC88F1}"/>
              </a:ext>
            </a:extLst>
          </p:cNvPr>
          <p:cNvSpPr txBox="1"/>
          <p:nvPr/>
        </p:nvSpPr>
        <p:spPr>
          <a:xfrm>
            <a:off x="5265368" y="478203"/>
            <a:ext cx="6795656" cy="91417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steigt wieder über den </a:t>
            </a:r>
            <a:r>
              <a:rPr lang="de-DE" sz="1400" dirty="0" err="1" smtClean="0">
                <a:latin typeface="Arial" pitchFamily="18"/>
                <a:ea typeface="Droid Sans Fallback" pitchFamily="2"/>
                <a:cs typeface="Lohit Hindi" pitchFamily="2"/>
              </a:rPr>
              <a:t>Multiplikatoreffekt</a:t>
            </a:r>
            <a:r>
              <a:rPr lang="de-DE" sz="1400" dirty="0" smtClean="0">
                <a:latin typeface="Arial" pitchFamily="18"/>
                <a:ea typeface="Droid Sans Fallback" pitchFamily="2"/>
                <a:cs typeface="Lohit Hindi" pitchFamily="2"/>
              </a:rPr>
              <a:t> aus dem IS-LM-Modell das Einkommen Y, allerdings bedeutet hier ebenso, wie bei der Fiskalpolitik eine Steigerung des Einkommens entlang der AS-Kurve auch eine Steigerung des Preisniveaus p</a:t>
            </a:r>
            <a:endParaRPr lang="de-DE" sz="1400" dirty="0">
              <a:latin typeface="Arial" pitchFamily="18"/>
              <a:ea typeface="Droid Sans Fallback" pitchFamily="2"/>
              <a:cs typeface="Lohit Hindi" pitchFamily="2"/>
            </a:endParaRP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724170"/>
            <a:ext cx="6795656" cy="1587066"/>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Steigerung des Preisniveaus p von </a:t>
            </a:r>
            <a:r>
              <a:rPr lang="de-DE" sz="1400" dirty="0" smtClean="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p‘ führt aber wieder gemäß der Logik über die Ableitung der AD-Kurve zu einer Linksverschiebung der LM-kurve, auf LM‘‘, denn zuerst ist zwar die reale Geldmenge (bei konstanten Preisen) gestiegen, durch die über die Anpassung gemäß der AS-Kurve gestiegenen Preise sinkt die reale Geldmenge aber wieder und somit wird der expansive Geldmengenimpuls teilweise wieder zurückgenommen. Insgesamt impliziert die Preissteigerung eine Rechtsverschiebung der AD-Kurve auf AD‘</a:t>
            </a:r>
            <a:endParaRPr lang="de-DE" sz="1400" dirty="0">
              <a:latin typeface="Arial" pitchFamily="18"/>
              <a:ea typeface="Droid Sans Fallback" pitchFamily="2"/>
              <a:cs typeface="Lohit Hindi" pitchFamily="2"/>
            </a:endParaRP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3565402"/>
            <a:ext cx="6878140" cy="941412"/>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verringert dieser Preiseffekt genauso zum Teil den geldpolitischen Impuls, denn die Produzenten reagieren nicht nur mit einer Mengenausweitung, wie im IS-LM-Modell, sondern auch mit einer Preisanpassung nach oben. Damit erhöht sich der Output kurz-bis mittelfristig nur von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Y‘ und die Anpassung verläuft wieder von A aus A‘</a:t>
            </a:r>
            <a:endParaRPr lang="de-DE" sz="1400" dirty="0">
              <a:latin typeface="Arial" pitchFamily="18"/>
              <a:ea typeface="Droid Sans Fallback" pitchFamily="2"/>
              <a:cs typeface="Lohit Hindi" pitchFamily="2"/>
            </a:endParaRP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r>
              <a:rPr lang="de-DE" dirty="0" smtClean="0">
                <a:latin typeface="Arial" pitchFamily="18"/>
                <a:ea typeface="Droid Sans Fallback" pitchFamily="2"/>
                <a:cs typeface="Lohit Hindi" pitchFamily="2"/>
              </a:rPr>
              <a:t>‘</a:t>
            </a:r>
            <a:endParaRPr lang="de-DE" dirty="0">
              <a:latin typeface="Arial" pitchFamily="18"/>
              <a:ea typeface="Droid Sans Fallback" pitchFamily="2"/>
              <a:cs typeface="Lohit Hindi" pitchFamily="2"/>
            </a:endParaRPr>
          </a:p>
        </p:txBody>
      </p:sp>
      <p:sp>
        <p:nvSpPr>
          <p:cNvPr id="97" name="Textfeld 96">
            <a:extLst>
              <a:ext uri="{FF2B5EF4-FFF2-40B4-BE49-F238E27FC236}">
                <a16:creationId xmlns:a16="http://schemas.microsoft.com/office/drawing/2014/main" id="{D5B0D6F4-082D-4870-B1FD-1B48ECFC88F1}"/>
              </a:ext>
            </a:extLst>
          </p:cNvPr>
          <p:cNvSpPr txBox="1"/>
          <p:nvPr/>
        </p:nvSpPr>
        <p:spPr>
          <a:xfrm>
            <a:off x="5279224" y="4779370"/>
            <a:ext cx="6878140" cy="1302775"/>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 aber weiterhin sich langfristig die </a:t>
            </a:r>
            <a:r>
              <a:rPr lang="de-DE" sz="1400" dirty="0">
                <a:latin typeface="Arial" pitchFamily="18"/>
                <a:ea typeface="Droid Sans Fallback" pitchFamily="2"/>
                <a:cs typeface="Lohit Hindi" pitchFamily="2"/>
              </a:rPr>
              <a:t>R</a:t>
            </a:r>
            <a:r>
              <a:rPr lang="de-DE" sz="1400" dirty="0" smtClean="0">
                <a:latin typeface="Arial" pitchFamily="18"/>
                <a:ea typeface="Droid Sans Fallback" pitchFamily="2"/>
                <a:cs typeface="Lohit Hindi" pitchFamily="2"/>
              </a:rPr>
              <a:t>ahmenbedingungen nicht geändert haben, gilt auch hier immer noch das langfristige Angebot bei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Arial" pitchFamily="18"/>
                <a:ea typeface="Droid Sans Fallback" pitchFamily="2"/>
                <a:cs typeface="Lohit Hindi" pitchFamily="2"/>
              </a:rPr>
              <a:t> steigen werden,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zurückgehen wird und sich die Ökonomie dann im neuen langfristigen Gleichgewicht A‘‘ befinden wird. Letztlich verschiebt sich durch die neuerliche Preissteigerung die LM-Kurve wieder auf ihre Ausgangsposition und die AS-Kurve auf AS‘‘</a:t>
            </a:r>
            <a:endParaRPr lang="de-DE" sz="1400" dirty="0">
              <a:latin typeface="Arial" pitchFamily="18"/>
              <a:ea typeface="Droid Sans Fallback" pitchFamily="2"/>
              <a:cs typeface="Lohit Hindi" pitchFamily="2"/>
            </a:endParaRPr>
          </a:p>
        </p:txBody>
      </p:sp>
      <p:sp>
        <p:nvSpPr>
          <p:cNvPr id="48" name="Textfeld 47">
            <a:extLst>
              <a:ext uri="{FF2B5EF4-FFF2-40B4-BE49-F238E27FC236}">
                <a16:creationId xmlns:a16="http://schemas.microsoft.com/office/drawing/2014/main" id="{9E814E7B-F163-44EA-B867-EE48A8D2EBAD}"/>
              </a:ext>
            </a:extLst>
          </p:cNvPr>
          <p:cNvSpPr txBox="1"/>
          <p:nvPr/>
        </p:nvSpPr>
        <p:spPr>
          <a:xfrm>
            <a:off x="3723730" y="915292"/>
            <a:ext cx="58089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49" name="Gerader Verbinder 48">
            <a:extLst>
              <a:ext uri="{FF2B5EF4-FFF2-40B4-BE49-F238E27FC236}">
                <a16:creationId xmlns:a16="http://schemas.microsoft.com/office/drawing/2014/main" id="{492F06F8-8A84-4A83-B21E-7892AF57369C}"/>
              </a:ext>
            </a:extLst>
          </p:cNvPr>
          <p:cNvSpPr/>
          <p:nvPr/>
        </p:nvSpPr>
        <p:spPr>
          <a:xfrm flipV="1">
            <a:off x="994952" y="1101014"/>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0" name="Textfeld 49">
            <a:extLst>
              <a:ext uri="{FF2B5EF4-FFF2-40B4-BE49-F238E27FC236}">
                <a16:creationId xmlns:a16="http://schemas.microsoft.com/office/drawing/2014/main" id="{D5B0D6F4-082D-4870-B1FD-1B48ECFC88F1}"/>
              </a:ext>
            </a:extLst>
          </p:cNvPr>
          <p:cNvSpPr txBox="1"/>
          <p:nvPr/>
        </p:nvSpPr>
        <p:spPr>
          <a:xfrm>
            <a:off x="5347852" y="6127220"/>
            <a:ext cx="6878140" cy="358830"/>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langfristige Betrachtung steht damit im Einklang mit der Quantitätstheorie, denn auch diese besagt, dass eine Erhöhung der Geldmenge letztlich nur zur gleichen relativen Preiserhöhung also Inflation führt.</a:t>
            </a:r>
            <a:endParaRPr lang="de-DE" sz="1400" dirty="0">
              <a:latin typeface="Arial" pitchFamily="18"/>
              <a:ea typeface="Droid Sans Fallback" pitchFamily="2"/>
              <a:cs typeface="Lohit Hindi" pitchFamily="2"/>
            </a:endParaRPr>
          </a:p>
        </p:txBody>
      </p:sp>
      <p:sp>
        <p:nvSpPr>
          <p:cNvPr id="51" name="Gerader Verbinder 50">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p:bldP spid="49" grpId="0" animBg="1"/>
      <p:bldP spid="50" grpId="0"/>
      <p:bldP spid="51" grpId="0" animBg="1"/>
      <p:bldP spid="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88837" y="155782"/>
            <a:ext cx="7595190" cy="965442"/>
          </a:xfrm>
          <a:prstGeom prst="rect">
            <a:avLst/>
          </a:prstGeom>
          <a:noFill/>
          <a:ln>
            <a:noFill/>
          </a:ln>
        </p:spPr>
        <p:txBody>
          <a:bodyPr vert="horz" wrap="none" lIns="81646" tIns="40823" rIns="81646" bIns="40823" anchorCtr="0" compatLnSpc="0">
            <a:spAutoFit/>
          </a:bodyPr>
          <a:lstStyle/>
          <a:p>
            <a:pPr hangingPunct="0"/>
            <a:r>
              <a:rPr lang="de-DE" sz="2722">
                <a:latin typeface="Arial" pitchFamily="18"/>
                <a:ea typeface="Droid Sans Fallback" pitchFamily="2"/>
                <a:cs typeface="Lohit Hindi" pitchFamily="2"/>
              </a:rPr>
              <a:t>Zusammenfassung AS-AD-Modell/IS-LM-Modell</a:t>
            </a:r>
          </a:p>
          <a:p>
            <a:pPr hangingPunct="0"/>
            <a:r>
              <a:rPr lang="de-DE" sz="3266">
                <a:latin typeface="Arial" pitchFamily="18"/>
                <a:ea typeface="Droid Sans Fallback" pitchFamily="2"/>
                <a:cs typeface="Lohit Hindi" pitchFamily="2"/>
              </a:rPr>
              <a:t>	</a:t>
            </a:r>
          </a:p>
        </p:txBody>
      </p:sp>
      <p:sp>
        <p:nvSpPr>
          <p:cNvPr id="5" name="Textfeld 4"/>
          <p:cNvSpPr txBox="1"/>
          <p:nvPr/>
        </p:nvSpPr>
        <p:spPr>
          <a:xfrm>
            <a:off x="304028" y="765275"/>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a:t>
            </a:r>
            <a:r>
              <a:rPr lang="de-DE" sz="2000" dirty="0" smtClean="0"/>
              <a:t>kurzen bis mittleren </a:t>
            </a:r>
            <a:r>
              <a:rPr lang="de-DE" sz="2000" dirty="0"/>
              <a:t>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r>
              <a:rPr lang="de-DE" sz="2000" dirty="0" smtClean="0"/>
              <a:t>.</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smtClean="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a:t>
            </a:r>
            <a:r>
              <a:rPr lang="de-DE" sz="2000" dirty="0" smtClean="0"/>
              <a:t>wird.  </a:t>
            </a:r>
            <a:endParaRPr lang="de-DE" sz="2000" dirty="0"/>
          </a:p>
          <a:p>
            <a:endParaRPr lang="de-DE" sz="2800" dirty="0"/>
          </a:p>
          <a:p>
            <a:endParaRPr lang="de-DE" sz="2800" dirty="0"/>
          </a:p>
          <a:p>
            <a:endParaRPr lang="de-DE" sz="2800" dirty="0"/>
          </a:p>
          <a:p>
            <a:endParaRPr lang="de-DE" sz="1996" dirty="0" smtClean="0"/>
          </a:p>
          <a:p>
            <a:endParaRPr lang="de-DE" sz="1996" dirty="0"/>
          </a:p>
          <a:p>
            <a:endParaRPr lang="de-DE" sz="1996" dirty="0" smtClean="0"/>
          </a:p>
        </p:txBody>
      </p:sp>
      <p:sp>
        <p:nvSpPr>
          <p:cNvPr id="4" name="Textfeld 3">
            <a:extLst>
              <a:ext uri="{FF2B5EF4-FFF2-40B4-BE49-F238E27FC236}">
                <a16:creationId xmlns:a16="http://schemas.microsoft.com/office/drawing/2014/main" id="{D5B0D6F4-082D-4870-B1FD-1B48ECFC88F1}"/>
              </a:ext>
            </a:extLst>
          </p:cNvPr>
          <p:cNvSpPr txBox="1"/>
          <p:nvPr/>
        </p:nvSpPr>
        <p:spPr>
          <a:xfrm>
            <a:off x="0" y="4687806"/>
            <a:ext cx="12192000" cy="934665"/>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In welcher Weise sich letztlich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verändert ist die grundsätzliche Kontroverse der Wirtschaftspolitik. Während </a:t>
            </a:r>
            <a:r>
              <a:rPr lang="de-DE" sz="1400" dirty="0" err="1" smtClean="0">
                <a:latin typeface="Arial" pitchFamily="18"/>
                <a:ea typeface="Droid Sans Fallback" pitchFamily="2"/>
                <a:cs typeface="Lohit Hindi" pitchFamily="2"/>
              </a:rPr>
              <a:t>Keynesianer</a:t>
            </a:r>
            <a:r>
              <a:rPr lang="de-DE" sz="1400" dirty="0" smtClean="0">
                <a:latin typeface="Arial" pitchFamily="18"/>
                <a:ea typeface="Droid Sans Fallback" pitchFamily="2"/>
                <a:cs typeface="Lohit Hindi" pitchFamily="2"/>
              </a:rPr>
              <a:t> auch von einer längerfristigen positiven Wirkungen staatlicher Aktivität ausgehen, vertreten marktliberale Ökonomen die Sichtweise, dass aufgrund von Effizienz- unterschieden bei privater und öffentlicher wirtschaftlicher Aktivität, ein langfristig positiver Effekt durch staatliche Maßnahmen nur untergeordnet ist.</a:t>
            </a:r>
          </a:p>
          <a:p>
            <a:pPr hangingPunct="0"/>
            <a:r>
              <a:rPr lang="de-DE" sz="1400" dirty="0" smtClean="0">
                <a:latin typeface="Arial" pitchFamily="18"/>
                <a:ea typeface="Droid Sans Fallback" pitchFamily="2"/>
                <a:cs typeface="Lohit Hindi" pitchFamily="2"/>
              </a:rPr>
              <a:t>Letztlich kann diese Kontroverse nur durch die Ex </a:t>
            </a:r>
            <a:r>
              <a:rPr lang="de-DE" sz="1400" dirty="0" err="1" smtClean="0">
                <a:latin typeface="Arial" pitchFamily="18"/>
                <a:ea typeface="Droid Sans Fallback" pitchFamily="2"/>
                <a:cs typeface="Lohit Hindi" pitchFamily="2"/>
              </a:rPr>
              <a:t>post</a:t>
            </a:r>
            <a:r>
              <a:rPr lang="de-DE" sz="1400" dirty="0" smtClean="0">
                <a:latin typeface="Arial" pitchFamily="18"/>
                <a:ea typeface="Droid Sans Fallback" pitchFamily="2"/>
                <a:cs typeface="Lohit Hindi" pitchFamily="2"/>
              </a:rPr>
              <a:t> Evaluation der staatlichen Maßnahmen entschieden werden  </a:t>
            </a:r>
            <a:endParaRPr lang="de-DE" sz="1400" dirty="0">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D5B0D6F4-082D-4870-B1FD-1B48ECFC88F1}"/>
              </a:ext>
            </a:extLst>
          </p:cNvPr>
          <p:cNvSpPr txBox="1"/>
          <p:nvPr/>
        </p:nvSpPr>
        <p:spPr>
          <a:xfrm>
            <a:off x="0" y="5622471"/>
            <a:ext cx="12192000" cy="727374"/>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In der </a:t>
            </a:r>
            <a:r>
              <a:rPr lang="de-DE" sz="1400" dirty="0" err="1" smtClean="0">
                <a:latin typeface="Arial" pitchFamily="18"/>
                <a:ea typeface="Droid Sans Fallback" pitchFamily="2"/>
                <a:cs typeface="Lohit Hindi" pitchFamily="2"/>
              </a:rPr>
              <a:t>Coroankrise</a:t>
            </a:r>
            <a:r>
              <a:rPr lang="de-DE" sz="1400" dirty="0" smtClean="0">
                <a:latin typeface="Arial" pitchFamily="18"/>
                <a:ea typeface="Droid Sans Fallback" pitchFamily="2"/>
                <a:cs typeface="Lohit Hindi" pitchFamily="2"/>
              </a:rPr>
              <a:t> besteht allerdings ein weitgehender Konsens über die Notwendigkeit staatlicher Eingriffe, da es sich um einen gleichzeitigen Einbruch bei Angebot- und Nachfrage handelt. Markliberale Ökonomen warnen allerdings auch jetzt vor einer zu expansiven Geldpolitik, da sie aufgrund der Null- bzw. negativen Zinsen von keiner Wirkung mehr ausgehen. Nicht von der Hand zu weisen ist sicher das Argument, dass es sich bei einer Staatsverschuldung, die in der Eurozone zu etwa 1/3 bei der EZB liegt, es sich um eine Münchhausenfinanzierung handelt und um das außer Kraft setzen der klass. Marktmechanismen</a:t>
            </a:r>
            <a:endParaRPr lang="de-DE" sz="1400"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16477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smtClean="0">
                    <a:solidFill>
                      <a:srgbClr val="000000"/>
                    </a:solidFill>
                    <a:latin typeface="Sparkasse Rg" pitchFamily="34" charset="0"/>
                  </a:rPr>
                  <a:t>) – Allgemeine Erklärungsansätze</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smtClean="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smtClean="0"/>
              <a:t>Keynessche</a:t>
            </a:r>
            <a:r>
              <a:rPr lang="de-DE" sz="2800" dirty="0" smtClean="0"/>
              <a:t> </a:t>
            </a:r>
            <a:r>
              <a:rPr lang="de-DE" sz="2800" dirty="0"/>
              <a:t>Theorie der </a:t>
            </a:r>
            <a:r>
              <a:rPr lang="de-DE" sz="2800" dirty="0" smtClean="0"/>
              <a:t>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a:t>
            </a:r>
            <a:r>
              <a:rPr lang="de-DE" sz="2800" dirty="0" smtClean="0"/>
              <a:t>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smtClean="0"/>
          </a:p>
          <a:p>
            <a:endParaRPr lang="de-DE" sz="1996" dirty="0"/>
          </a:p>
          <a:p>
            <a:endParaRPr lang="de-DE" sz="1996" dirty="0" smtClean="0"/>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11799977"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a:t>
            </a:r>
            <a:r>
              <a:rPr lang="de-DE" sz="2400" dirty="0" smtClean="0"/>
              <a:t>bei steigenden Preisen einen </a:t>
            </a:r>
            <a:r>
              <a:rPr lang="de-DE" sz="2400" dirty="0"/>
              <a:t>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smtClean="0"/>
          </a:p>
          <a:p>
            <a:endParaRPr lang="de-DE" sz="1996" dirty="0"/>
          </a:p>
          <a:p>
            <a:endParaRPr lang="de-DE" sz="1996" dirty="0" smtClean="0"/>
          </a:p>
        </p:txBody>
      </p:sp>
    </p:spTree>
    <p:extLst>
      <p:ext uri="{BB962C8B-B14F-4D97-AF65-F5344CB8AC3E}">
        <p14:creationId xmlns:p14="http://schemas.microsoft.com/office/powerpoint/2010/main" val="2161021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11799977"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a:t>
            </a:r>
            <a:r>
              <a:rPr lang="de-DE" sz="2400" dirty="0" smtClean="0"/>
              <a:t>Preisanpassung </a:t>
            </a:r>
            <a:r>
              <a:rPr lang="de-DE" sz="2400" dirty="0"/>
              <a:t>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t>
            </a:r>
            <a:r>
              <a:rPr lang="de-DE" sz="2400" dirty="0" smtClean="0"/>
              <a:t>anpassen, </a:t>
            </a:r>
            <a:r>
              <a:rPr lang="de-DE" sz="2400" dirty="0"/>
              <a:t>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Tree>
    <p:extLst>
      <p:ext uri="{BB962C8B-B14F-4D97-AF65-F5344CB8AC3E}">
        <p14:creationId xmlns:p14="http://schemas.microsoft.com/office/powerpoint/2010/main" val="577781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10375232"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a:t>
            </a:r>
            <a:r>
              <a:rPr lang="de-DE" sz="2400" dirty="0" smtClean="0"/>
              <a:t>den </a:t>
            </a:r>
            <a:r>
              <a:rPr lang="de-DE" sz="2400" dirty="0"/>
              <a:t>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t>
            </a:r>
            <a:r>
              <a:rPr lang="de-DE" sz="2400" dirty="0" smtClean="0"/>
              <a:t>aus, so </a:t>
            </a:r>
            <a:r>
              <a:rPr lang="de-DE" sz="2400" dirty="0"/>
              <a:t>können Produzenten irrtümlich der Ansicht sein, dass die eigenen </a:t>
            </a:r>
            <a:r>
              <a:rPr lang="de-DE" sz="2400" dirty="0" err="1"/>
              <a:t>Outputpreise</a:t>
            </a:r>
            <a:r>
              <a:rPr lang="de-DE" sz="2400" dirty="0"/>
              <a:t> relativ zu anderen Preisen fallen, und reagieren deswegen mit Produktionsrückgängen</a:t>
            </a:r>
            <a:r>
              <a:rPr lang="de-DE" sz="2400" dirty="0" smtClean="0"/>
              <a: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Tree>
    <p:extLst>
      <p:ext uri="{BB962C8B-B14F-4D97-AF65-F5344CB8AC3E}">
        <p14:creationId xmlns:p14="http://schemas.microsoft.com/office/powerpoint/2010/main" val="1973247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Aggregiertes Angebot: AS</a:t>
                </a:r>
                <a:r>
                  <a:rPr lang="de-DE" sz="2400" b="1" dirty="0">
                    <a:solidFill>
                      <a:srgbClr val="000000"/>
                    </a:solidFill>
                    <a:latin typeface="Sparkasse Rg" pitchFamily="34" charset="0"/>
                  </a:rPr>
                  <a:t>AS</a:t>
                </a:r>
                <a:r>
                  <a:rPr lang="de-DE" sz="2400" b="1" dirty="0" smtClean="0">
                    <a:solidFill>
                      <a:srgbClr val="000000"/>
                    </a:solidFill>
                    <a:latin typeface="Sparkasse Rg" pitchFamily="34" charset="0"/>
                  </a:rPr>
                  <a:t>-Kurve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smtClean="0">
                    <a:solidFill>
                      <a:srgbClr val="000000"/>
                    </a:solidFill>
                    <a:latin typeface="Sparkasse Rg" pitchFamily="34" charset="0"/>
                  </a:rPr>
                  <a:t>)</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632994" y="5672178"/>
            <a:ext cx="8751978" cy="707365"/>
          </a:xfrm>
          <a:prstGeom prst="rect">
            <a:avLst/>
          </a:prstGeom>
          <a:noFill/>
          <a:ln>
            <a:noFill/>
          </a:ln>
        </p:spPr>
        <p:txBody>
          <a:bodyPr vert="horz" wrap="square" lIns="81646" tIns="40823" rIns="81646" bIns="40823" anchorCtr="0" compatLnSpc="0">
            <a:noAutofit/>
          </a:bodyPr>
          <a:lstStyle/>
          <a:p>
            <a:r>
              <a:rPr lang="de-DE" sz="1996" dirty="0" smtClean="0"/>
              <a:t>Bei gegebenen Preiserwartungen steigt das Preisniveau bei steigender Produktion</a:t>
            </a:r>
            <a:endParaRPr lang="de-DE" sz="2000" dirty="0"/>
          </a:p>
          <a:p>
            <a:endParaRPr lang="de-DE" sz="1996" dirty="0"/>
          </a:p>
          <a:p>
            <a:endParaRPr lang="de-DE" sz="1996" dirty="0" smtClean="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335237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335237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2960223" y="1077323"/>
            <a:ext cx="295274" cy="343620"/>
          </a:xfrm>
          <a:prstGeom prst="rect">
            <a:avLst/>
          </a:prstGeom>
          <a:noFill/>
        </p:spPr>
        <p:txBody>
          <a:bodyPr wrap="none" rtlCol="0">
            <a:spAutoFit/>
          </a:bodyPr>
          <a:lstStyle/>
          <a:p>
            <a:r>
              <a:rPr lang="de-DE" sz="1633" dirty="0" smtClean="0"/>
              <a:t>p</a:t>
            </a:r>
            <a:endParaRPr lang="de-DE" sz="1633" dirty="0"/>
          </a:p>
        </p:txBody>
      </p:sp>
      <p:sp>
        <p:nvSpPr>
          <p:cNvPr id="12" name="Textfeld 11"/>
          <p:cNvSpPr txBox="1"/>
          <p:nvPr/>
        </p:nvSpPr>
        <p:spPr>
          <a:xfrm>
            <a:off x="8700951" y="4727057"/>
            <a:ext cx="287258" cy="343620"/>
          </a:xfrm>
          <a:prstGeom prst="rect">
            <a:avLst/>
          </a:prstGeom>
          <a:noFill/>
        </p:spPr>
        <p:txBody>
          <a:bodyPr wrap="none" rtlCol="0">
            <a:spAutoFit/>
          </a:bodyPr>
          <a:lstStyle/>
          <a:p>
            <a:r>
              <a:rPr lang="de-DE" sz="1633" dirty="0" smtClean="0"/>
              <a:t>Y</a:t>
            </a:r>
            <a:endParaRPr lang="de-DE" sz="1633" dirty="0"/>
          </a:p>
        </p:txBody>
      </p:sp>
      <p:sp>
        <p:nvSpPr>
          <p:cNvPr id="3" name="Freihandform 2"/>
          <p:cNvSpPr/>
          <p:nvPr/>
        </p:nvSpPr>
        <p:spPr>
          <a:xfrm>
            <a:off x="3505201"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7409966"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7409966"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7004244" y="1077323"/>
            <a:ext cx="582211" cy="369332"/>
          </a:xfrm>
          <a:prstGeom prst="rect">
            <a:avLst/>
          </a:prstGeom>
        </p:spPr>
        <p:txBody>
          <a:bodyPr wrap="none">
            <a:spAutoFit/>
          </a:bodyPr>
          <a:lstStyle/>
          <a:p>
            <a:r>
              <a:rPr lang="de-DE" b="1" dirty="0" smtClean="0">
                <a:solidFill>
                  <a:srgbClr val="000000"/>
                </a:solidFill>
                <a:latin typeface="Sparkasse Rg" pitchFamily="34" charset="0"/>
              </a:rPr>
              <a:t>AS:</a:t>
            </a:r>
            <a:endParaRPr lang="de-DE" dirty="0"/>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Die Aggregierte Nachfrage</a:t>
            </a:r>
            <a:endParaRPr lang="de-DE" sz="2400"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smtClean="0"/>
                  <a:t>Die aggregierte Nachfrage </a:t>
                </a:r>
                <a:r>
                  <a:rPr lang="de-DE" sz="1996" dirty="0"/>
                  <a:t>leitet sich aus den Gleichgewichtsbedingungen für Güter-, </a:t>
                </a:r>
                <a:r>
                  <a:rPr lang="de-DE" sz="1996" dirty="0" smtClean="0"/>
                  <a:t>Geldmärkte aus dem      IS-LM-Modell ab:</a:t>
                </a:r>
              </a:p>
              <a:p>
                <a:endParaRPr lang="de-DE" sz="1996" dirty="0"/>
              </a:p>
              <a:p>
                <a:r>
                  <a:rPr lang="de-DE" sz="2000" dirty="0" smtClean="0">
                    <a:solidFill>
                      <a:srgbClr val="000000"/>
                    </a:solidFill>
                  </a:rPr>
                  <a:t>Y=Y</a:t>
                </a:r>
                <a:r>
                  <a:rPr lang="de-DE" sz="2000" baseline="30000" dirty="0" smtClean="0">
                    <a:solidFill>
                      <a:srgbClr val="000000"/>
                    </a:solidFill>
                  </a:rPr>
                  <a:t>D</a:t>
                </a:r>
                <a:r>
                  <a:rPr lang="de-DE" sz="2000" dirty="0" smtClean="0">
                    <a:solidFill>
                      <a:srgbClr val="000000"/>
                    </a:solidFill>
                  </a:rPr>
                  <a:t>=C</a:t>
                </a:r>
                <a:r>
                  <a:rPr lang="de-DE" sz="2000" baseline="-25000" dirty="0" smtClean="0">
                    <a:solidFill>
                      <a:srgbClr val="000000"/>
                    </a:solidFill>
                  </a:rPr>
                  <a:t>0</a:t>
                </a:r>
                <a:r>
                  <a:rPr lang="de-DE" sz="2000" dirty="0" smtClean="0">
                    <a:solidFill>
                      <a:srgbClr val="000000"/>
                    </a:solidFill>
                  </a:rPr>
                  <a:t>+c</a:t>
                </a:r>
                <a:r>
                  <a:rPr lang="de-DE" sz="2000" baseline="-25000" dirty="0" smtClean="0">
                    <a:solidFill>
                      <a:srgbClr val="000000"/>
                    </a:solidFill>
                  </a:rPr>
                  <a:t>y</a:t>
                </a:r>
                <a:r>
                  <a:rPr lang="de-DE" sz="2000" dirty="0" smtClean="0">
                    <a:solidFill>
                      <a:srgbClr val="000000"/>
                    </a:solidFill>
                  </a:rPr>
                  <a:t>Y</a:t>
                </a:r>
                <a:r>
                  <a:rPr lang="de-DE" sz="2000" dirty="0">
                    <a:solidFill>
                      <a:srgbClr val="000000"/>
                    </a:solidFill>
                  </a:rPr>
                  <a:t>+</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a:t>
                </a:r>
                <a:r>
                  <a:rPr lang="de-DE" sz="2000" dirty="0" smtClean="0">
                    <a:solidFill>
                      <a:srgbClr val="000000"/>
                    </a:solidFill>
                  </a:rPr>
                  <a:t>G	(</a:t>
                </a:r>
                <a:r>
                  <a:rPr lang="pt-BR" sz="2000" dirty="0" smtClean="0"/>
                  <a:t>i</a:t>
                </a:r>
                <a:r>
                  <a:rPr lang="pt-BR" sz="2000" baseline="-25000" dirty="0" smtClean="0"/>
                  <a:t>i</a:t>
                </a:r>
                <a:r>
                  <a:rPr lang="pt-BR" sz="2000" dirty="0" smtClean="0"/>
                  <a:t>&lt;0</a:t>
                </a:r>
                <a:r>
                  <a:rPr lang="de-DE" sz="2000" dirty="0" smtClean="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a:t>
                </a:r>
                <a:r>
                  <a:rPr lang="de-DE" sz="2000" dirty="0" err="1" smtClean="0">
                    <a:latin typeface="Times New Roman" panose="02020603050405020304" pitchFamily="18" charset="0"/>
                    <a:cs typeface="Times New Roman" panose="02020603050405020304" pitchFamily="18" charset="0"/>
                  </a:rPr>
                  <a:t>i</a:t>
                </a:r>
                <a:r>
                  <a:rPr lang="de-DE" sz="2000" dirty="0" smtClean="0">
                    <a:latin typeface="Times New Roman" panose="02020603050405020304" pitchFamily="18" charset="0"/>
                    <a:cs typeface="Times New Roman" panose="02020603050405020304" pitchFamily="18" charset="0"/>
                  </a:rPr>
                  <a:t>	</a:t>
                </a:r>
                <a:r>
                  <a:rPr lang="de-DE" sz="2000" dirty="0">
                    <a:solidFill>
                      <a:srgbClr val="000000"/>
                    </a:solidFill>
                  </a:rPr>
                  <a:t> </a:t>
                </a:r>
                <a:r>
                  <a:rPr lang="de-DE" sz="2000" dirty="0" smtClean="0">
                    <a:solidFill>
                      <a:srgbClr val="000000"/>
                    </a:solidFill>
                  </a:rPr>
                  <a:t>(l</a:t>
                </a:r>
                <a:r>
                  <a:rPr lang="pt-BR" sz="2000" baseline="-25000" dirty="0" smtClean="0"/>
                  <a:t>i</a:t>
                </a:r>
                <a:r>
                  <a:rPr lang="pt-BR" sz="2000" dirty="0" smtClean="0"/>
                  <a:t>&lt;0</a:t>
                </a:r>
                <a:r>
                  <a:rPr lang="de-DE" sz="2000" dirty="0">
                    <a:solidFill>
                      <a:srgbClr val="000000"/>
                    </a:solidFill>
                  </a:rPr>
                  <a:t>) </a:t>
                </a:r>
                <a:r>
                  <a:rPr lang="de-DE" sz="2000" dirty="0" smtClean="0">
                    <a:latin typeface="Times New Roman" panose="02020603050405020304" pitchFamily="18" charset="0"/>
                    <a:cs typeface="Times New Roman" panose="02020603050405020304" pitchFamily="18" charset="0"/>
                  </a:rPr>
                  <a:t>Geldmarkt</a:t>
                </a:r>
                <a:endParaRPr lang="de-DE" sz="2000" dirty="0"/>
              </a:p>
              <a:p>
                <a:endParaRPr lang="de-DE" sz="1996" dirty="0" smtClean="0"/>
              </a:p>
              <a:p>
                <a:endParaRPr lang="de-DE" sz="1996" dirty="0" smtClean="0"/>
              </a:p>
              <a:p>
                <a:r>
                  <a:rPr lang="de-DE" sz="1996" dirty="0" smtClean="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smtClean="0"/>
              </a:p>
              <a:p>
                <a:endParaRPr lang="de-DE" sz="1996" dirty="0"/>
              </a:p>
              <a:p>
                <a:endParaRPr lang="de-DE" sz="1996" dirty="0"/>
              </a:p>
              <a:p>
                <a:pPr algn="ctr"/>
                <a:r>
                  <a:rPr lang="de-DE" sz="1996" dirty="0" smtClean="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smtClean="0"/>
              </a:p>
              <a:p>
                <a:endParaRPr lang="de-DE" sz="1996" dirty="0"/>
              </a:p>
              <a:p>
                <a:r>
                  <a:rPr lang="de-DE" sz="1996" dirty="0" smtClean="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4" name="Textfeld 3"/>
          <p:cNvSpPr txBox="1"/>
          <p:nvPr/>
        </p:nvSpPr>
        <p:spPr>
          <a:xfrm>
            <a:off x="6526734" y="4258559"/>
            <a:ext cx="4057310" cy="672511"/>
          </a:xfrm>
          <a:prstGeom prst="rect">
            <a:avLst/>
          </a:prstGeom>
          <a:noFill/>
          <a:ln>
            <a:noFill/>
          </a:ln>
        </p:spPr>
        <p:txBody>
          <a:bodyPr vert="horz" wrap="square" lIns="81646" tIns="40823" rIns="81646" bIns="40823" anchorCtr="0" compatLnSpc="0">
            <a:noAutofit/>
          </a:bodyPr>
          <a:lstStyle/>
          <a:p>
            <a:r>
              <a:rPr lang="de-DE" sz="1400" dirty="0" smtClean="0"/>
              <a:t>Dieser Sachverhalt, wird auf den nächsten Folien näher </a:t>
            </a:r>
            <a:r>
              <a:rPr lang="de-DE" sz="1400" dirty="0" err="1" smtClean="0"/>
              <a:t>erläuert</a:t>
            </a:r>
            <a:r>
              <a:rPr lang="de-DE" sz="1400" dirty="0" smtClean="0"/>
              <a:t>.</a:t>
            </a:r>
            <a:endParaRPr lang="de-DE" sz="1400" dirty="0"/>
          </a:p>
          <a:p>
            <a:r>
              <a:rPr lang="de-DE" sz="1996" dirty="0" smtClean="0"/>
              <a:t>  </a:t>
            </a:r>
          </a:p>
        </p:txBody>
      </p:sp>
      <p:sp>
        <p:nvSpPr>
          <p:cNvPr id="5" name="Textfeld 4"/>
          <p:cNvSpPr txBox="1"/>
          <p:nvPr/>
        </p:nvSpPr>
        <p:spPr>
          <a:xfrm>
            <a:off x="6119587" y="1309666"/>
            <a:ext cx="5716370" cy="1280286"/>
          </a:xfrm>
          <a:prstGeom prst="rect">
            <a:avLst/>
          </a:prstGeom>
          <a:noFill/>
          <a:ln>
            <a:noFill/>
          </a:ln>
        </p:spPr>
        <p:txBody>
          <a:bodyPr vert="horz" wrap="square" lIns="81646" tIns="40823" rIns="81646" bIns="40823" anchorCtr="0" compatLnSpc="0">
            <a:noAutofit/>
          </a:bodyPr>
          <a:lstStyle/>
          <a:p>
            <a:r>
              <a:rPr lang="de-DE" sz="1400" dirty="0" smtClean="0"/>
              <a:t>Analytisch lässt sich die negative Abhängigkeit dadurch zeigen, dass man beide Gleichungen nach dem Zins i auflöst, gleichsetzt und daraus den direkten negativen Zusammenhang zwischen y und i erhält oder indem man das totale Differential bildet und dann nach </a:t>
            </a:r>
            <a:r>
              <a:rPr lang="de-DE" sz="1400" dirty="0" err="1" smtClean="0"/>
              <a:t>dy</a:t>
            </a:r>
            <a:r>
              <a:rPr lang="de-DE" sz="1400" dirty="0" smtClean="0"/>
              <a:t>/</a:t>
            </a:r>
            <a:r>
              <a:rPr lang="de-DE" sz="1400" dirty="0" err="1" smtClean="0"/>
              <a:t>dp</a:t>
            </a:r>
            <a:r>
              <a:rPr lang="de-DE" sz="1400" dirty="0" smtClean="0"/>
              <a:t> auflöst. Wir werden die AD-Kurve allerdings nur grafisch ableiten</a:t>
            </a:r>
            <a:endParaRPr lang="de-DE" sz="1400" dirty="0"/>
          </a:p>
          <a:p>
            <a:r>
              <a:rPr lang="de-DE" sz="1996" dirty="0" smtClean="0"/>
              <a:t>  </a:t>
            </a:r>
          </a:p>
        </p:txBody>
      </p:sp>
    </p:spTree>
    <p:extLst>
      <p:ext uri="{BB962C8B-B14F-4D97-AF65-F5344CB8AC3E}">
        <p14:creationId xmlns:p14="http://schemas.microsoft.com/office/powerpoint/2010/main" val="30406950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smtClean="0">
                <a:latin typeface="Arial" pitchFamily="18"/>
                <a:ea typeface="Droid Sans Fallback" pitchFamily="2"/>
                <a:cs typeface="Lohit Hindi" pitchFamily="2"/>
              </a:rPr>
              <a:t>Grafische Ableitung der Die AD-Kurve</a:t>
            </a:r>
            <a:endParaRPr lang="de-DE" sz="2800"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a:t>
            </a:r>
            <a:r>
              <a:rPr lang="de-DE" sz="2359" dirty="0" smtClean="0">
                <a:latin typeface="Arial" pitchFamily="18"/>
                <a:ea typeface="Droid Sans Fallback" pitchFamily="2"/>
                <a:cs typeface="Lohit Hindi" pitchFamily="2"/>
              </a:rPr>
              <a:t>(p</a:t>
            </a:r>
            <a:r>
              <a:rPr lang="de-DE" sz="2359" baseline="-33000" dirty="0" smtClean="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0" name="Gerader Verbinder 19">
            <a:extLst>
              <a:ext uri="{FF2B5EF4-FFF2-40B4-BE49-F238E27FC236}">
                <a16:creationId xmlns:a16="http://schemas.microsoft.com/office/drawing/2014/main" id="{B16C0873-CE63-4091-BA9E-B68EBBDDADA8}"/>
              </a:ext>
            </a:extLst>
          </p:cNvPr>
          <p:cNvSpPr/>
          <p:nvPr/>
        </p:nvSpPr>
        <p:spPr>
          <a:xfrm>
            <a:off x="2569247" y="422418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1" name="Gerader Verbinder 20">
            <a:extLst>
              <a:ext uri="{FF2B5EF4-FFF2-40B4-BE49-F238E27FC236}">
                <a16:creationId xmlns:a16="http://schemas.microsoft.com/office/drawing/2014/main" id="{492F06F8-8A84-4A83-B21E-7892AF57369C}"/>
              </a:ext>
            </a:extLst>
          </p:cNvPr>
          <p:cNvSpPr/>
          <p:nvPr/>
        </p:nvSpPr>
        <p:spPr>
          <a:xfrm flipV="1">
            <a:off x="2307325" y="598430"/>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2" name="Textfeld 21">
            <a:extLst>
              <a:ext uri="{FF2B5EF4-FFF2-40B4-BE49-F238E27FC236}">
                <a16:creationId xmlns:a16="http://schemas.microsoft.com/office/drawing/2014/main" id="{D5B0D6F4-082D-4870-B1FD-1B48ECFC88F1}"/>
              </a:ext>
            </a:extLst>
          </p:cNvPr>
          <p:cNvSpPr txBox="1"/>
          <p:nvPr/>
        </p:nvSpPr>
        <p:spPr>
          <a:xfrm>
            <a:off x="2471271" y="696733"/>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a:t>
            </a:r>
            <a:r>
              <a:rPr lang="de-DE" sz="2359" dirty="0" smtClean="0">
                <a:latin typeface="Arial" pitchFamily="18"/>
                <a:ea typeface="Droid Sans Fallback" pitchFamily="2"/>
                <a:cs typeface="Lohit Hindi" pitchFamily="2"/>
              </a:rPr>
              <a:t>(p</a:t>
            </a:r>
            <a:r>
              <a:rPr lang="de-DE" sz="2359" baseline="-33000" dirty="0" smtClean="0">
                <a:latin typeface="Arial" pitchFamily="18"/>
                <a:ea typeface="Droid Sans Fallback" pitchFamily="2"/>
                <a:cs typeface="Lohit Hindi" pitchFamily="2"/>
              </a:rPr>
              <a:t>1</a:t>
            </a:r>
            <a:r>
              <a:rPr lang="de-DE" sz="2359" dirty="0">
                <a:latin typeface="Arial" pitchFamily="18"/>
                <a:ea typeface="Droid Sans Fallback" pitchFamily="2"/>
                <a:cs typeface="Lohit Hindi" pitchFamily="2"/>
              </a:rPr>
              <a:t>)</a:t>
            </a:r>
          </a:p>
        </p:txBody>
      </p:sp>
      <p:sp>
        <p:nvSpPr>
          <p:cNvPr id="23" name="Gerader Verbinder 22">
            <a:extLst>
              <a:ext uri="{FF2B5EF4-FFF2-40B4-BE49-F238E27FC236}">
                <a16:creationId xmlns:a16="http://schemas.microsoft.com/office/drawing/2014/main" id="{3589DDD7-43B0-4AEA-B42F-AF9C9A2E993A}"/>
              </a:ext>
            </a:extLst>
          </p:cNvPr>
          <p:cNvSpPr/>
          <p:nvPr/>
        </p:nvSpPr>
        <p:spPr>
          <a:xfrm>
            <a:off x="3548350" y="1708821"/>
            <a:ext cx="0" cy="4605508"/>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5" name="Textfeld 24">
            <a:extLst>
              <a:ext uri="{FF2B5EF4-FFF2-40B4-BE49-F238E27FC236}">
                <a16:creationId xmlns:a16="http://schemas.microsoft.com/office/drawing/2014/main" id="{66046E30-EBE0-4259-BC9B-DF5490A9FF5F}"/>
              </a:ext>
            </a:extLst>
          </p:cNvPr>
          <p:cNvSpPr txBox="1"/>
          <p:nvPr/>
        </p:nvSpPr>
        <p:spPr>
          <a:xfrm>
            <a:off x="1624109" y="1505031"/>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0" name="Textfeld 29">
            <a:extLst>
              <a:ext uri="{FF2B5EF4-FFF2-40B4-BE49-F238E27FC236}">
                <a16:creationId xmlns:a16="http://schemas.microsoft.com/office/drawing/2014/main" id="{12EECB7E-43DD-430A-81BB-6B2C707BD7C4}"/>
              </a:ext>
            </a:extLst>
          </p:cNvPr>
          <p:cNvSpPr txBox="1"/>
          <p:nvPr/>
        </p:nvSpPr>
        <p:spPr>
          <a:xfrm>
            <a:off x="3247566" y="3440704"/>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1" name="Textfeld 30">
            <a:extLst>
              <a:ext uri="{FF2B5EF4-FFF2-40B4-BE49-F238E27FC236}">
                <a16:creationId xmlns:a16="http://schemas.microsoft.com/office/drawing/2014/main" id="{A35AC27F-8AE6-452B-80BE-7B5894ADB02A}"/>
              </a:ext>
            </a:extLst>
          </p:cNvPr>
          <p:cNvSpPr txBox="1"/>
          <p:nvPr/>
        </p:nvSpPr>
        <p:spPr>
          <a:xfrm>
            <a:off x="3247566"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3" name="Gerader Verbinder 32">
            <a:extLst>
              <a:ext uri="{FF2B5EF4-FFF2-40B4-BE49-F238E27FC236}">
                <a16:creationId xmlns:a16="http://schemas.microsoft.com/office/drawing/2014/main" id="{97DD9D2E-912D-4782-A7E2-A15EF314F791}"/>
              </a:ext>
            </a:extLst>
          </p:cNvPr>
          <p:cNvSpPr/>
          <p:nvPr/>
        </p:nvSpPr>
        <p:spPr>
          <a:xfrm flipH="1">
            <a:off x="2177018" y="476867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7" name="Gerader Verbinder 36">
            <a:extLst>
              <a:ext uri="{FF2B5EF4-FFF2-40B4-BE49-F238E27FC236}">
                <a16:creationId xmlns:a16="http://schemas.microsoft.com/office/drawing/2014/main" id="{36CD4470-5C01-43F8-B3A6-7BC6CCEB8404}"/>
              </a:ext>
            </a:extLst>
          </p:cNvPr>
          <p:cNvSpPr/>
          <p:nvPr/>
        </p:nvSpPr>
        <p:spPr>
          <a:xfrm flipH="1">
            <a:off x="2143170" y="1717752"/>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endParaRPr lang="de-DE" sz="1633" baseline="-33000" dirty="0">
              <a:latin typeface="Times New Roman" pitchFamily="18"/>
              <a:ea typeface="Droid Sans Fallback" pitchFamily="2"/>
              <a:cs typeface="Lohit Hindi" pitchFamily="2"/>
            </a:endParaRPr>
          </a:p>
        </p:txBody>
      </p:sp>
      <p:sp>
        <p:nvSpPr>
          <p:cNvPr id="39" name="Textfeld 38">
            <a:extLst>
              <a:ext uri="{FF2B5EF4-FFF2-40B4-BE49-F238E27FC236}">
                <a16:creationId xmlns:a16="http://schemas.microsoft.com/office/drawing/2014/main" id="{B02FF4F5-5C0A-4229-9940-BAC3557DDBB8}"/>
              </a:ext>
            </a:extLst>
          </p:cNvPr>
          <p:cNvSpPr txBox="1"/>
          <p:nvPr/>
        </p:nvSpPr>
        <p:spPr>
          <a:xfrm>
            <a:off x="1787402" y="4542276"/>
            <a:ext cx="339422"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endParaRPr lang="de-DE" sz="1633" baseline="-33000" dirty="0">
              <a:latin typeface="Times New Roman" pitchFamily="18"/>
              <a:ea typeface="Droid Sans Fallback" pitchFamily="2"/>
              <a:cs typeface="Lohit Hindi" pitchFamily="2"/>
            </a:endParaRP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2" name="Textfeld 41"/>
          <p:cNvSpPr txBox="1"/>
          <p:nvPr/>
        </p:nvSpPr>
        <p:spPr>
          <a:xfrm>
            <a:off x="7205454" y="567405"/>
            <a:ext cx="4986546" cy="733113"/>
          </a:xfrm>
          <a:prstGeom prst="rect">
            <a:avLst/>
          </a:prstGeom>
          <a:noFill/>
          <a:ln>
            <a:noFill/>
          </a:ln>
        </p:spPr>
        <p:txBody>
          <a:bodyPr vert="horz" wrap="square" lIns="81646" tIns="40823" rIns="81646" bIns="40823" anchorCtr="0" compatLnSpc="0">
            <a:noAutofit/>
          </a:bodyPr>
          <a:lstStyle/>
          <a:p>
            <a:r>
              <a:rPr lang="de-DE" sz="1400" dirty="0" smtClean="0"/>
              <a:t>Die Ableitung läuft über den Geldmarkt ab und der Beobachtung, dass eine Preissteigerung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a:latin typeface="Times New Roman" pitchFamily="18"/>
                <a:ea typeface="Droid Sans Fallback" pitchFamily="2"/>
                <a:cs typeface="Lohit Hindi" pitchFamily="2"/>
              </a:rPr>
              <a:t>&gt;p</a:t>
            </a:r>
            <a:r>
              <a:rPr lang="de-DE" sz="1400" baseline="-33000" dirty="0">
                <a:latin typeface="Times New Roman" pitchFamily="18"/>
                <a:ea typeface="Droid Sans Fallback" pitchFamily="2"/>
                <a:cs typeface="Lohit Hindi" pitchFamily="2"/>
              </a:rPr>
              <a:t>0</a:t>
            </a:r>
            <a:r>
              <a:rPr lang="de-DE" sz="1400" dirty="0">
                <a:latin typeface="Times New Roman" pitchFamily="18"/>
                <a:ea typeface="Droid Sans Fallback" pitchFamily="2"/>
                <a:cs typeface="Lohit Hindi" pitchFamily="2"/>
              </a:rPr>
              <a:t>) </a:t>
            </a:r>
            <a:r>
              <a:rPr lang="de-DE" sz="1400" dirty="0" smtClean="0">
                <a:latin typeface="Times New Roman" pitchFamily="18"/>
                <a:ea typeface="Droid Sans Fallback" pitchFamily="2"/>
                <a:cs typeface="Lohit Hindi" pitchFamily="2"/>
              </a:rPr>
              <a:t>bei konstanter nominaler Geldmenge M die reale </a:t>
            </a:r>
            <a:r>
              <a:rPr lang="de-DE" sz="1400" dirty="0">
                <a:latin typeface="Times New Roman" pitchFamily="18"/>
                <a:ea typeface="Droid Sans Fallback" pitchFamily="2"/>
                <a:cs typeface="Lohit Hindi" pitchFamily="2"/>
              </a:rPr>
              <a:t>G</a:t>
            </a:r>
            <a:r>
              <a:rPr lang="de-DE" sz="1400" dirty="0" smtClean="0">
                <a:latin typeface="Times New Roman" pitchFamily="18"/>
                <a:ea typeface="Droid Sans Fallback" pitchFamily="2"/>
                <a:cs typeface="Lohit Hindi" pitchFamily="2"/>
              </a:rPr>
              <a:t>eldmenge M/p senkt</a:t>
            </a:r>
            <a:endParaRPr lang="de-DE" sz="1400" dirty="0"/>
          </a:p>
          <a:p>
            <a:r>
              <a:rPr lang="de-DE" sz="1996" dirty="0" smtClean="0"/>
              <a:t>  </a:t>
            </a:r>
          </a:p>
        </p:txBody>
      </p:sp>
      <p:sp>
        <p:nvSpPr>
          <p:cNvPr id="43" name="Textfeld 42"/>
          <p:cNvSpPr txBox="1"/>
          <p:nvPr/>
        </p:nvSpPr>
        <p:spPr>
          <a:xfrm>
            <a:off x="7271396" y="1289505"/>
            <a:ext cx="4920604" cy="528165"/>
          </a:xfrm>
          <a:prstGeom prst="rect">
            <a:avLst/>
          </a:prstGeom>
          <a:noFill/>
          <a:ln>
            <a:noFill/>
          </a:ln>
        </p:spPr>
        <p:txBody>
          <a:bodyPr vert="horz" wrap="square" lIns="81646" tIns="40823" rIns="81646" bIns="40823" anchorCtr="0" compatLnSpc="0">
            <a:noAutofit/>
          </a:bodyPr>
          <a:lstStyle/>
          <a:p>
            <a:r>
              <a:rPr lang="de-DE" sz="1400" dirty="0" smtClean="0"/>
              <a:t>Eine Senkung der </a:t>
            </a:r>
            <a:r>
              <a:rPr lang="de-DE" sz="1400" dirty="0" smtClean="0">
                <a:latin typeface="Times New Roman" pitchFamily="18"/>
                <a:ea typeface="Droid Sans Fallback" pitchFamily="2"/>
                <a:cs typeface="Lohit Hindi" pitchFamily="2"/>
              </a:rPr>
              <a:t>realen </a:t>
            </a:r>
            <a:r>
              <a:rPr lang="de-DE" sz="1400" dirty="0">
                <a:latin typeface="Times New Roman" pitchFamily="18"/>
                <a:ea typeface="Droid Sans Fallback" pitchFamily="2"/>
                <a:cs typeface="Lohit Hindi" pitchFamily="2"/>
              </a:rPr>
              <a:t>G</a:t>
            </a:r>
            <a:r>
              <a:rPr lang="de-DE" sz="1400" dirty="0" smtClean="0">
                <a:latin typeface="Times New Roman" pitchFamily="18"/>
                <a:ea typeface="Droid Sans Fallback" pitchFamily="2"/>
                <a:cs typeface="Lohit Hindi" pitchFamily="2"/>
              </a:rPr>
              <a:t>eldmenge M/p impliziert aber eine Linksverschiebung der LM-Kurve</a:t>
            </a:r>
            <a:endParaRPr lang="de-DE" sz="1400" dirty="0"/>
          </a:p>
          <a:p>
            <a:r>
              <a:rPr lang="de-DE" sz="1996" dirty="0" smtClean="0"/>
              <a:t>  </a:t>
            </a:r>
          </a:p>
        </p:txBody>
      </p:sp>
      <p:cxnSp>
        <p:nvCxnSpPr>
          <p:cNvPr id="26" name="Gerade Verbindung mit Pfeil 25"/>
          <p:cNvCxnSpPr/>
          <p:nvPr/>
        </p:nvCxnSpPr>
        <p:spPr>
          <a:xfrm flipH="1">
            <a:off x="4332156" y="1311094"/>
            <a:ext cx="7184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4" name="Textfeld 43"/>
          <p:cNvSpPr txBox="1"/>
          <p:nvPr/>
        </p:nvSpPr>
        <p:spPr>
          <a:xfrm>
            <a:off x="7205454" y="1755048"/>
            <a:ext cx="4986546" cy="746038"/>
          </a:xfrm>
          <a:prstGeom prst="rect">
            <a:avLst/>
          </a:prstGeom>
          <a:noFill/>
          <a:ln>
            <a:noFill/>
          </a:ln>
        </p:spPr>
        <p:txBody>
          <a:bodyPr vert="horz" wrap="square" lIns="81646" tIns="40823" rIns="81646" bIns="40823" anchorCtr="0" compatLnSpc="0">
            <a:noAutofit/>
          </a:bodyPr>
          <a:lstStyle/>
          <a:p>
            <a:r>
              <a:rPr lang="de-DE" sz="1400" dirty="0" smtClean="0"/>
              <a:t>Damit verschiebt sich der Schnittpunkt von IS und LM entlang der IS-Kurve nach oben und wir erhalten ein niedrigeres Einkommensniveau </a:t>
            </a:r>
            <a:r>
              <a:rPr lang="de-DE" sz="1400" dirty="0">
                <a:latin typeface="Times New Roman" pitchFamily="18"/>
                <a:ea typeface="Droid Sans Fallback" pitchFamily="2"/>
                <a:cs typeface="Lohit Hindi" pitchFamily="2"/>
              </a:rPr>
              <a:t>Y</a:t>
            </a:r>
            <a:r>
              <a:rPr lang="de-DE" sz="1400" baseline="33000" dirty="0">
                <a:latin typeface="Times New Roman" pitchFamily="18"/>
                <a:ea typeface="Droid Sans Fallback" pitchFamily="2"/>
                <a:cs typeface="Lohit Hindi" pitchFamily="2"/>
              </a:rPr>
              <a:t>*</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smtClean="0">
                <a:latin typeface="Times New Roman" pitchFamily="18"/>
                <a:ea typeface="Droid Sans Fallback" pitchFamily="2"/>
                <a:cs typeface="Lohit Hindi" pitchFamily="2"/>
              </a:rPr>
              <a:t>) zugehörig zum höheren Preisniveau p</a:t>
            </a:r>
            <a:r>
              <a:rPr lang="de-DE" sz="1400" baseline="-33000" dirty="0" smtClean="0">
                <a:latin typeface="Times New Roman" pitchFamily="18"/>
                <a:ea typeface="Droid Sans Fallback" pitchFamily="2"/>
                <a:cs typeface="Lohit Hindi" pitchFamily="2"/>
              </a:rPr>
              <a:t>1</a:t>
            </a:r>
            <a:r>
              <a:rPr lang="de-DE" sz="1400" dirty="0" smtClean="0">
                <a:latin typeface="Times New Roman" pitchFamily="18"/>
                <a:ea typeface="Droid Sans Fallback" pitchFamily="2"/>
                <a:cs typeface="Lohit Hindi" pitchFamily="2"/>
              </a:rPr>
              <a:t>.</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sp>
        <p:nvSpPr>
          <p:cNvPr id="45" name="Textfeld 44"/>
          <p:cNvSpPr txBox="1"/>
          <p:nvPr/>
        </p:nvSpPr>
        <p:spPr>
          <a:xfrm>
            <a:off x="7271396" y="2539770"/>
            <a:ext cx="4920604" cy="746038"/>
          </a:xfrm>
          <a:prstGeom prst="rect">
            <a:avLst/>
          </a:prstGeom>
          <a:noFill/>
          <a:ln>
            <a:noFill/>
          </a:ln>
        </p:spPr>
        <p:txBody>
          <a:bodyPr vert="horz" wrap="square" lIns="81646" tIns="40823" rIns="81646" bIns="40823" anchorCtr="0" compatLnSpc="0">
            <a:noAutofit/>
          </a:bodyPr>
          <a:lstStyle/>
          <a:p>
            <a:r>
              <a:rPr lang="de-DE" sz="1400" dirty="0" smtClean="0"/>
              <a:t>Dieses Procedere kann wiederum für alle Preise durchgeführt werden und man erhält insgesamt den fallenden Zusammenhang zwischen Einkommen Y und Preis p</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cxnSp>
        <p:nvCxnSpPr>
          <p:cNvPr id="46" name="Gerade Verbindung mit Pfeil 45"/>
          <p:cNvCxnSpPr/>
          <p:nvPr/>
        </p:nvCxnSpPr>
        <p:spPr>
          <a:xfrm flipH="1" flipV="1">
            <a:off x="1720125" y="4865491"/>
            <a:ext cx="1" cy="3384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3" grpId="0" animBg="1"/>
      <p:bldP spid="25" grpId="0"/>
      <p:bldP spid="30" grpId="0"/>
      <p:bldP spid="31" grpId="0"/>
      <p:bldP spid="33" grpId="0" animBg="1"/>
      <p:bldP spid="37" grpId="0" animBg="1"/>
      <p:bldP spid="39" grpId="0"/>
      <p:bldP spid="40" grpId="0"/>
      <p:bldP spid="42" grpId="0"/>
      <p:bldP spid="43" grpId="0"/>
      <p:bldP spid="44" grpId="0"/>
      <p:bldP spid="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t>
            </a:r>
            <a:r>
              <a:rPr lang="de-DE" sz="3266" dirty="0" smtClean="0">
                <a:latin typeface="Arial" pitchFamily="18"/>
                <a:ea typeface="Droid Sans Fallback" pitchFamily="2"/>
                <a:cs typeface="Lohit Hindi" pitchFamily="2"/>
              </a:rPr>
              <a:t>AS-AD-Modell</a:t>
            </a:r>
            <a:endParaRPr lang="de-DE" sz="3266"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a:t>
            </a:r>
            <a:endParaRPr lang="de-DE" sz="1633" baseline="33000" dirty="0">
              <a:latin typeface="Times New Roman"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72572" y="4080255"/>
            <a:ext cx="11901714" cy="2676145"/>
          </a:xfrm>
          <a:prstGeom prst="rect">
            <a:avLst/>
          </a:prstGeom>
          <a:noFill/>
          <a:ln>
            <a:noFill/>
          </a:ln>
        </p:spPr>
        <p:txBody>
          <a:bodyPr vert="horz" wrap="square" lIns="81646" tIns="40823" rIns="81646" bIns="40823" anchorCtr="0" compatLnSpc="0">
            <a:noAutofit/>
          </a:bodyPr>
          <a:lstStyle/>
          <a:p>
            <a:pPr hangingPunct="0"/>
            <a:r>
              <a:rPr lang="de-DE" sz="22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endParaRPr lang="de-DE" sz="2200" dirty="0" smtClean="0">
              <a:latin typeface="Times New Roman" pitchFamily="18"/>
              <a:ea typeface="Droid Sans Fallback" pitchFamily="2"/>
              <a:cs typeface="Lohit Hindi" pitchFamily="2"/>
            </a:endParaRPr>
          </a:p>
          <a:p>
            <a:pPr hangingPunct="0"/>
            <a:endParaRPr lang="de-DE" sz="2200" dirty="0" smtClean="0">
              <a:latin typeface="Times New Roman" pitchFamily="18"/>
              <a:ea typeface="Droid Sans Fallback" pitchFamily="2"/>
              <a:cs typeface="Lohit Hindi" pitchFamily="2"/>
            </a:endParaRPr>
          </a:p>
          <a:p>
            <a:pPr hangingPunct="0"/>
            <a:r>
              <a:rPr lang="de-DE" sz="2200" dirty="0" smtClean="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200" dirty="0">
              <a:latin typeface="Times New Roman" pitchFamily="18"/>
              <a:ea typeface="Droid Sans Fallback" pitchFamily="2"/>
              <a:cs typeface="Lohit Hindi" pitchFamily="2"/>
            </a:endParaRPr>
          </a:p>
          <a:p>
            <a:pPr hangingPunct="0"/>
            <a:r>
              <a:rPr lang="de-DE" sz="2200" dirty="0" smtClean="0">
                <a:latin typeface="Times New Roman" pitchFamily="18"/>
                <a:ea typeface="Droid Sans Fallback" pitchFamily="2"/>
                <a:cs typeface="Lohit Hindi" pitchFamily="2"/>
              </a:rPr>
              <a:t>Insgesamt resultiert </a:t>
            </a:r>
            <a:r>
              <a:rPr lang="de-DE" sz="2200" dirty="0">
                <a:latin typeface="Times New Roman" pitchFamily="18"/>
                <a:ea typeface="Droid Sans Fallback" pitchFamily="2"/>
                <a:cs typeface="Lohit Hindi" pitchFamily="2"/>
              </a:rPr>
              <a:t>das (kurzfristige) gesamtwirtschaftliche Gleichgewicht </a:t>
            </a:r>
            <a:r>
              <a:rPr lang="de-DE" sz="2200" dirty="0" smtClean="0">
                <a:latin typeface="Times New Roman" pitchFamily="18"/>
                <a:ea typeface="Droid Sans Fallback" pitchFamily="2"/>
                <a:cs typeface="Lohit Hindi" pitchFamily="2"/>
              </a:rPr>
              <a:t>(p</a:t>
            </a:r>
            <a:r>
              <a:rPr lang="de-DE" sz="2200" baseline="33000" dirty="0" smtClean="0">
                <a:latin typeface="Times New Roman" pitchFamily="18"/>
                <a:ea typeface="Droid Sans Fallback" pitchFamily="2"/>
                <a:cs typeface="Lohit Hindi" pitchFamily="2"/>
              </a:rPr>
              <a:t>*</a:t>
            </a:r>
            <a:r>
              <a:rPr lang="de-DE" sz="2200" dirty="0" smtClean="0">
                <a:latin typeface="Times New Roman" pitchFamily="18"/>
                <a:ea typeface="Droid Sans Fallback" pitchFamily="2"/>
                <a:cs typeface="Lohit Hindi" pitchFamily="2"/>
              </a:rPr>
              <a:t>,</a:t>
            </a:r>
            <a:r>
              <a:rPr lang="de-DE" sz="2200" dirty="0">
                <a:latin typeface="Times New Roman" pitchFamily="18"/>
                <a:ea typeface="Droid Sans Fallback" pitchFamily="2"/>
                <a:cs typeface="Lohit Hindi" pitchFamily="2"/>
              </a:rPr>
              <a:t>Y</a:t>
            </a:r>
            <a:r>
              <a:rPr lang="de-DE" sz="2200" baseline="33000" dirty="0">
                <a:latin typeface="Times New Roman" pitchFamily="18"/>
                <a:ea typeface="Droid Sans Fallback" pitchFamily="2"/>
                <a:cs typeface="Lohit Hindi" pitchFamily="2"/>
              </a:rPr>
              <a:t>*</a:t>
            </a:r>
            <a:r>
              <a:rPr lang="de-DE" sz="2200" dirty="0">
                <a:latin typeface="Times New Roman" pitchFamily="18"/>
                <a:ea typeface="Droid Sans Fallback" pitchFamily="2"/>
                <a:cs typeface="Lohit Hindi" pitchFamily="2"/>
              </a:rPr>
              <a: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1935</Words>
  <Application>Microsoft Office PowerPoint</Application>
  <PresentationFormat>Breitbild</PresentationFormat>
  <Paragraphs>243</Paragraphs>
  <Slides>14</Slides>
  <Notes>12</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14</vt:i4>
      </vt:variant>
    </vt:vector>
  </HeadingPairs>
  <TitlesOfParts>
    <vt:vector size="24" baseType="lpstr">
      <vt:lpstr>Arial</vt:lpstr>
      <vt:lpstr>Calibri</vt:lpstr>
      <vt:lpstr>Calibri Light</vt:lpstr>
      <vt:lpstr>Cambria Math</vt:lpstr>
      <vt:lpstr>Droid Sans Fallback</vt:lpstr>
      <vt:lpstr>Lohit Hindi</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646</cp:revision>
  <dcterms:created xsi:type="dcterms:W3CDTF">2019-02-11T10:45:01Z</dcterms:created>
  <dcterms:modified xsi:type="dcterms:W3CDTF">2021-11-16T11:02:43Z</dcterms:modified>
</cp:coreProperties>
</file>