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1258" r:id="rId2"/>
    <p:sldId id="1259" r:id="rId3"/>
    <p:sldId id="1260" r:id="rId4"/>
    <p:sldId id="1261" r:id="rId5"/>
    <p:sldId id="848" r:id="rId6"/>
    <p:sldId id="1257" r:id="rId7"/>
    <p:sldId id="850" r:id="rId8"/>
    <p:sldId id="1262" r:id="rId9"/>
    <p:sldId id="1263" r:id="rId10"/>
    <p:sldId id="1264" r:id="rId11"/>
    <p:sldId id="1265" r:id="rId12"/>
    <p:sldId id="1266" r:id="rId13"/>
    <p:sldId id="1267" r:id="rId14"/>
    <p:sldId id="1268" r:id="rId15"/>
    <p:sldId id="1269" r:id="rId16"/>
    <p:sldId id="1270" r:id="rId17"/>
    <p:sldId id="1271" r:id="rId18"/>
    <p:sldId id="1272" r:id="rId19"/>
    <p:sldId id="1273" r:id="rId20"/>
    <p:sldId id="1274" r:id="rId21"/>
    <p:sldId id="1275" r:id="rId22"/>
    <p:sldId id="1276" r:id="rId23"/>
    <p:sldId id="1277" r:id="rId24"/>
    <p:sldId id="1278" r:id="rId25"/>
    <p:sldId id="1279" r:id="rId26"/>
    <p:sldId id="1280" r:id="rId27"/>
    <p:sldId id="1281" r:id="rId28"/>
    <p:sldId id="1282" r:id="rId29"/>
    <p:sldId id="1283" r:id="rId30"/>
    <p:sldId id="1284" r:id="rId31"/>
    <p:sldId id="1285" r:id="rId32"/>
    <p:sldId id="1286" r:id="rId33"/>
    <p:sldId id="1287" r:id="rId34"/>
    <p:sldId id="1288" r:id="rId35"/>
    <p:sldId id="1289" r:id="rId36"/>
    <p:sldId id="1290" r:id="rId37"/>
    <p:sldId id="1291" r:id="rId38"/>
    <p:sldId id="1292" r:id="rId39"/>
    <p:sldId id="1293" r:id="rId40"/>
    <p:sldId id="1294" r:id="rId41"/>
    <p:sldId id="1295" r:id="rId42"/>
    <p:sldId id="1296" r:id="rId43"/>
    <p:sldId id="1297" r:id="rId44"/>
    <p:sldId id="1298" r:id="rId45"/>
    <p:sldId id="1299" r:id="rId46"/>
    <p:sldId id="1300" r:id="rId47"/>
    <p:sldId id="1301" r:id="rId48"/>
    <p:sldId id="1302" r:id="rId49"/>
    <p:sldId id="1303" r:id="rId5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76" autoAdjust="0"/>
    <p:restoredTop sz="94660"/>
  </p:normalViewPr>
  <p:slideViewPr>
    <p:cSldViewPr snapToGrid="0">
      <p:cViewPr varScale="1">
        <p:scale>
          <a:sx n="75" d="100"/>
          <a:sy n="75" d="100"/>
        </p:scale>
        <p:origin x="60" y="2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28.10.2021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509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FF64E3D-4DF2-4B90-AE5E-992DD472CE4F}" type="slidenum">
              <a:rPr lang="de-DE" sz="1200">
                <a:solidFill>
                  <a:srgbClr val="000000"/>
                </a:solidFill>
                <a:latin typeface="Sparkasse Rg" pitchFamily="34" charset="0"/>
              </a:rPr>
              <a:pPr eaLnBrk="1" hangingPunct="1"/>
              <a:t>1</a:t>
            </a:fld>
            <a:endParaRPr lang="de-DE" sz="1200">
              <a:solidFill>
                <a:srgbClr val="000000"/>
              </a:solidFill>
              <a:latin typeface="Sparkasse Rg" pitchFamily="34" charset="0"/>
            </a:endParaRPr>
          </a:p>
        </p:txBody>
      </p:sp>
      <p:sp>
        <p:nvSpPr>
          <p:cNvPr id="345091" name="Rectangle 2"/>
          <p:cNvSpPr>
            <a:spLocks noGrp="1" noRot="1" noChangeAspect="1" noChangeArrowheads="1" noTextEdit="1"/>
          </p:cNvSpPr>
          <p:nvPr>
            <p:ph type="sldImg"/>
          </p:nvPr>
        </p:nvSpPr>
        <p:spPr>
          <a:xfrm>
            <a:off x="93663" y="742950"/>
            <a:ext cx="6619875" cy="3724275"/>
          </a:xfrm>
          <a:ln/>
        </p:spPr>
      </p:sp>
      <p:sp>
        <p:nvSpPr>
          <p:cNvPr id="34509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40697844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3197242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6554110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226718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6455276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5256403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908462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4736443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0897620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2092425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190575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2</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2</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6106639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9535511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174824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4920956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04853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1573086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8570272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3401216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1464830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381643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106198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71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2B96596-16DD-420B-B9E7-F17FD91BCEB0}" type="slidenum">
              <a:rPr lang="de-DE" sz="1200">
                <a:solidFill>
                  <a:srgbClr val="000000"/>
                </a:solidFill>
                <a:latin typeface="Sparkasse Rg" pitchFamily="34" charset="0"/>
              </a:rPr>
              <a:pPr eaLnBrk="1" hangingPunct="1"/>
              <a:t>3</a:t>
            </a:fld>
            <a:endParaRPr lang="de-DE" sz="1200">
              <a:solidFill>
                <a:srgbClr val="000000"/>
              </a:solidFill>
              <a:latin typeface="Sparkasse Rg" pitchFamily="34" charset="0"/>
            </a:endParaRPr>
          </a:p>
        </p:txBody>
      </p:sp>
      <p:sp>
        <p:nvSpPr>
          <p:cNvPr id="34713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C27C528B-F7E2-42B5-89AE-C64A0EC2784A}" type="slidenum">
              <a:rPr lang="de-DE" sz="1200">
                <a:solidFill>
                  <a:srgbClr val="000000"/>
                </a:solidFill>
                <a:latin typeface="Sparkasse Rg" pitchFamily="34" charset="0"/>
              </a:rPr>
              <a:pPr algn="r" eaLnBrk="1" hangingPunct="1">
                <a:buClrTx/>
                <a:buFontTx/>
                <a:buNone/>
              </a:pPr>
              <a:t>3</a:t>
            </a:fld>
            <a:endParaRPr lang="de-DE" sz="1200">
              <a:solidFill>
                <a:srgbClr val="000000"/>
              </a:solidFill>
              <a:latin typeface="Sparkasse Rg" pitchFamily="34" charset="0"/>
            </a:endParaRPr>
          </a:p>
        </p:txBody>
      </p:sp>
      <p:sp>
        <p:nvSpPr>
          <p:cNvPr id="347140"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7141"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6753603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869830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9967783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5517215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543511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34</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34</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8447761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3608298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1060282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37</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37</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50230317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38</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38</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311712406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39</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39</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327019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6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5D7A5FD-A29C-4971-A46C-3A436945F7C3}" type="slidenum">
              <a:rPr lang="de-DE" sz="1200">
                <a:solidFill>
                  <a:srgbClr val="000000"/>
                </a:solidFill>
                <a:latin typeface="Sparkasse Rg" pitchFamily="34" charset="0"/>
              </a:rPr>
              <a:pPr eaLnBrk="1" hangingPunct="1"/>
              <a:t>4</a:t>
            </a:fld>
            <a:endParaRPr lang="de-DE" sz="1200">
              <a:solidFill>
                <a:srgbClr val="000000"/>
              </a:solidFill>
              <a:latin typeface="Sparkasse Rg" pitchFamily="34" charset="0"/>
            </a:endParaRPr>
          </a:p>
        </p:txBody>
      </p:sp>
      <p:sp>
        <p:nvSpPr>
          <p:cNvPr id="34816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506F5D2-1BA7-431F-8CD4-0184588AF6F9}" type="slidenum">
              <a:rPr lang="de-DE" sz="1200">
                <a:solidFill>
                  <a:srgbClr val="000000"/>
                </a:solidFill>
                <a:latin typeface="Sparkasse Rg" pitchFamily="34" charset="0"/>
              </a:rPr>
              <a:pPr algn="r" eaLnBrk="1" hangingPunct="1">
                <a:buClrTx/>
                <a:buFontTx/>
                <a:buNone/>
              </a:pPr>
              <a:t>4</a:t>
            </a:fld>
            <a:endParaRPr lang="de-DE" sz="1200">
              <a:solidFill>
                <a:srgbClr val="000000"/>
              </a:solidFill>
              <a:latin typeface="Sparkasse Rg" pitchFamily="34" charset="0"/>
            </a:endParaRPr>
          </a:p>
        </p:txBody>
      </p:sp>
      <p:sp>
        <p:nvSpPr>
          <p:cNvPr id="34816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6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19069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40</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40</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54743318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33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D5AD5D0-AE5A-4A2A-850B-1A291916B2C7}" type="slidenum">
              <a:rPr lang="de-DE" sz="1200">
                <a:solidFill>
                  <a:srgbClr val="000000"/>
                </a:solidFill>
                <a:latin typeface="Sparkasse Rg" pitchFamily="34" charset="0"/>
              </a:rPr>
              <a:pPr eaLnBrk="1" hangingPunct="1"/>
              <a:t>41</a:t>
            </a:fld>
            <a:endParaRPr lang="de-DE" sz="1200">
              <a:solidFill>
                <a:srgbClr val="000000"/>
              </a:solidFill>
              <a:latin typeface="Sparkasse Rg" pitchFamily="34" charset="0"/>
            </a:endParaRPr>
          </a:p>
        </p:txBody>
      </p:sp>
      <p:sp>
        <p:nvSpPr>
          <p:cNvPr id="44339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75EDB5B-D3E5-48FF-8F21-84AF21E8E21D}" type="slidenum">
              <a:rPr lang="de-DE" sz="1200">
                <a:solidFill>
                  <a:srgbClr val="000000"/>
                </a:solidFill>
                <a:latin typeface="Sparkasse Rg" pitchFamily="34" charset="0"/>
              </a:rPr>
              <a:pPr algn="r" eaLnBrk="1" hangingPunct="1">
                <a:buClrTx/>
                <a:buFontTx/>
                <a:buNone/>
              </a:pPr>
              <a:t>41</a:t>
            </a:fld>
            <a:endParaRPr lang="de-DE" sz="1200">
              <a:solidFill>
                <a:srgbClr val="000000"/>
              </a:solidFill>
              <a:latin typeface="Sparkasse Rg" pitchFamily="34" charset="0"/>
            </a:endParaRPr>
          </a:p>
        </p:txBody>
      </p:sp>
      <p:sp>
        <p:nvSpPr>
          <p:cNvPr id="44339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339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3281916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33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D5AD5D0-AE5A-4A2A-850B-1A291916B2C7}" type="slidenum">
              <a:rPr lang="de-DE" sz="1200">
                <a:solidFill>
                  <a:srgbClr val="000000"/>
                </a:solidFill>
                <a:latin typeface="Sparkasse Rg" pitchFamily="34" charset="0"/>
              </a:rPr>
              <a:pPr eaLnBrk="1" hangingPunct="1"/>
              <a:t>42</a:t>
            </a:fld>
            <a:endParaRPr lang="de-DE" sz="1200">
              <a:solidFill>
                <a:srgbClr val="000000"/>
              </a:solidFill>
              <a:latin typeface="Sparkasse Rg" pitchFamily="34" charset="0"/>
            </a:endParaRPr>
          </a:p>
        </p:txBody>
      </p:sp>
      <p:sp>
        <p:nvSpPr>
          <p:cNvPr id="44339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75EDB5B-D3E5-48FF-8F21-84AF21E8E21D}" type="slidenum">
              <a:rPr lang="de-DE" sz="1200">
                <a:solidFill>
                  <a:srgbClr val="000000"/>
                </a:solidFill>
                <a:latin typeface="Sparkasse Rg" pitchFamily="34" charset="0"/>
              </a:rPr>
              <a:pPr algn="r" eaLnBrk="1" hangingPunct="1">
                <a:buClrTx/>
                <a:buFontTx/>
                <a:buNone/>
              </a:pPr>
              <a:t>42</a:t>
            </a:fld>
            <a:endParaRPr lang="de-DE" sz="1200">
              <a:solidFill>
                <a:srgbClr val="000000"/>
              </a:solidFill>
              <a:latin typeface="Sparkasse Rg" pitchFamily="34" charset="0"/>
            </a:endParaRPr>
          </a:p>
        </p:txBody>
      </p:sp>
      <p:sp>
        <p:nvSpPr>
          <p:cNvPr id="44339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339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09815590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81951869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9601335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7953771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78458376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297454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78195455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93964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91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A8ED098-C9AF-4EB7-995A-DBFE8CCAD845}" type="slidenum">
              <a:rPr lang="de-DE" sz="1200">
                <a:solidFill>
                  <a:srgbClr val="000000"/>
                </a:solidFill>
                <a:latin typeface="Sparkasse Rg" pitchFamily="34" charset="0"/>
              </a:rPr>
              <a:pPr eaLnBrk="1" hangingPunct="1"/>
              <a:t>5</a:t>
            </a:fld>
            <a:endParaRPr lang="de-DE" sz="1200">
              <a:solidFill>
                <a:srgbClr val="000000"/>
              </a:solidFill>
              <a:latin typeface="Sparkasse Rg" pitchFamily="34" charset="0"/>
            </a:endParaRPr>
          </a:p>
        </p:txBody>
      </p:sp>
      <p:sp>
        <p:nvSpPr>
          <p:cNvPr id="34918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7E537E24-34E2-4F98-BC3C-2144D737ED99}" type="slidenum">
              <a:rPr lang="de-DE" sz="1200">
                <a:solidFill>
                  <a:srgbClr val="000000"/>
                </a:solidFill>
                <a:latin typeface="Sparkasse Rg" pitchFamily="34" charset="0"/>
              </a:rPr>
              <a:pPr algn="r" eaLnBrk="1" hangingPunct="1">
                <a:buClrTx/>
                <a:buFontTx/>
                <a:buNone/>
              </a:pPr>
              <a:t>5</a:t>
            </a:fld>
            <a:endParaRPr lang="de-DE" sz="1200">
              <a:solidFill>
                <a:srgbClr val="000000"/>
              </a:solidFill>
              <a:latin typeface="Sparkasse Rg" pitchFamily="34" charset="0"/>
            </a:endParaRPr>
          </a:p>
        </p:txBody>
      </p:sp>
      <p:sp>
        <p:nvSpPr>
          <p:cNvPr id="34918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918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711347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2A043B-9C45-4FA2-98B7-822C5F74EC59}" type="slidenum">
              <a:rPr lang="de-DE" sz="1200">
                <a:solidFill>
                  <a:srgbClr val="000000"/>
                </a:solidFill>
                <a:latin typeface="Sparkasse Rg" pitchFamily="34" charset="0"/>
              </a:rPr>
              <a:pPr eaLnBrk="1" hangingPunct="1"/>
              <a:t>7</a:t>
            </a:fld>
            <a:endParaRPr lang="de-DE" sz="1200">
              <a:solidFill>
                <a:srgbClr val="000000"/>
              </a:solidFill>
              <a:latin typeface="Sparkasse Rg" pitchFamily="34" charset="0"/>
            </a:endParaRPr>
          </a:p>
        </p:txBody>
      </p:sp>
      <p:sp>
        <p:nvSpPr>
          <p:cNvPr id="351235" name="Rectangle 2"/>
          <p:cNvSpPr>
            <a:spLocks noGrp="1" noRot="1" noChangeAspect="1" noChangeArrowheads="1" noTextEdit="1"/>
          </p:cNvSpPr>
          <p:nvPr>
            <p:ph type="sldImg"/>
          </p:nvPr>
        </p:nvSpPr>
        <p:spPr>
          <a:xfrm>
            <a:off x="93663" y="742950"/>
            <a:ext cx="6619875" cy="3724275"/>
          </a:xfrm>
          <a:ln/>
        </p:spPr>
      </p:sp>
      <p:sp>
        <p:nvSpPr>
          <p:cNvPr id="3512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498926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92414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28.10.2021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28.10.2021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28.10.2021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28.10.2021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28.10.2021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28.10.2021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28.10.2021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28.10.2021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28.10.2021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28.10.2021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28.10.2021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28.10.2021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11.pn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8" Type="http://schemas.openxmlformats.org/officeDocument/2006/relationships/image" Target="../media/image1320.png"/><Relationship Id="rId3" Type="http://schemas.openxmlformats.org/officeDocument/2006/relationships/image" Target="../media/image811.png"/><Relationship Id="rId7" Type="http://schemas.openxmlformats.org/officeDocument/2006/relationships/image" Target="../media/image1270.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1100.png"/><Relationship Id="rId5" Type="http://schemas.openxmlformats.org/officeDocument/2006/relationships/image" Target="../media/image10.png"/><Relationship Id="rId4" Type="http://schemas.openxmlformats.org/officeDocument/2006/relationships/image" Target="../media/image911.png"/><Relationship Id="rId9" Type="http://schemas.openxmlformats.org/officeDocument/2006/relationships/image" Target="../media/image390.png"/></Relationships>
</file>

<file path=ppt/slides/_rels/slide16.xml.rels><?xml version="1.0" encoding="UTF-8" standalone="yes"?>
<Relationships xmlns="http://schemas.openxmlformats.org/package/2006/relationships"><Relationship Id="rId3" Type="http://schemas.openxmlformats.org/officeDocument/2006/relationships/hyperlink" Target="https://www.moneymuseum.com/pdf/gestern/05_neuzeit/31_John%20Law.pdf"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www.ecb.europa.eu/stats/money_credit_banking/monetary_aggregates/html/index.en.html"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60.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www.ecb.europa.eu/press/pressconf/2020/html/ecb.is200312~f857a21b6c.de.html"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hyperlink" Target="https://www.ecb.europa.eu/press/pr/date/2020/html/ecb.pr200318_1~3949d6f266.en.html"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s://www.ecb.europa.eu/mopo/implement/sf/html/index.en.html" TargetMode="External"/><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hyperlink" Target="https://www.youtube.com/watch?v=l-XIaQxD1h4&amp;t=1s"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hyperlink" Target="https://qz.com/1038954/whatever-it-takes-five-years-ago-today-mario-draghi-saved-the-euro-with-a-momentous-speech/" TargetMode="External"/><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7.xml"/><Relationship Id="rId1" Type="http://schemas.openxmlformats.org/officeDocument/2006/relationships/slideLayout" Target="../slideLayouts/slideLayout7.xml"/><Relationship Id="rId4" Type="http://schemas.openxmlformats.org/officeDocument/2006/relationships/hyperlink" Target="https://www.ecb.europa.eu/mopo/implement/omt/html/index.en.html"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2"/>
          <p:cNvSpPr>
            <a:spLocks noChangeArrowheads="1"/>
          </p:cNvSpPr>
          <p:nvPr/>
        </p:nvSpPr>
        <p:spPr bwMode="auto">
          <a:xfrm>
            <a:off x="3455910" y="249988"/>
            <a:ext cx="6648209" cy="4176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100" b="1" dirty="0">
                <a:solidFill>
                  <a:srgbClr val="000000"/>
                </a:solidFill>
                <a:latin typeface="Sparkasse Rg" pitchFamily="34" charset="0"/>
              </a:rPr>
              <a:t>Wirtschaftswachstum und Konjunkturzyklus</a:t>
            </a:r>
          </a:p>
        </p:txBody>
      </p:sp>
      <p:sp>
        <p:nvSpPr>
          <p:cNvPr id="113668" name="Text Box 3"/>
          <p:cNvSpPr txBox="1">
            <a:spLocks noChangeArrowheads="1"/>
          </p:cNvSpPr>
          <p:nvPr/>
        </p:nvSpPr>
        <p:spPr bwMode="auto">
          <a:xfrm>
            <a:off x="194319" y="249988"/>
            <a:ext cx="10388082" cy="508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Messgröße für das Wirtschaftswachstum und die Bewegung im </a:t>
            </a:r>
          </a:p>
          <a:p>
            <a:pPr eaLnBrk="1" hangingPunct="1">
              <a:buClrTx/>
              <a:buFontTx/>
              <a:buNone/>
            </a:pPr>
            <a:r>
              <a:rPr lang="de-DE" sz="2400" dirty="0">
                <a:solidFill>
                  <a:srgbClr val="000000"/>
                </a:solidFill>
              </a:rPr>
              <a:t>Konjunkturzyklus ist die Veränderung des </a:t>
            </a:r>
            <a:r>
              <a:rPr lang="de-DE" sz="2400" b="1" dirty="0">
                <a:solidFill>
                  <a:srgbClr val="000000"/>
                </a:solidFill>
              </a:rPr>
              <a:t>realen Bruttoinlandsprodukts</a:t>
            </a:r>
          </a:p>
          <a:p>
            <a:pPr eaLnBrk="1" hangingPunct="1">
              <a:buClrTx/>
              <a:buFontTx/>
              <a:buNone/>
            </a:pPr>
            <a:r>
              <a:rPr lang="de-DE" sz="2400" dirty="0">
                <a:solidFill>
                  <a:srgbClr val="000000"/>
                </a:solidFill>
              </a:rPr>
              <a:t>im Zeitverlauf.</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Der Konjunkturzyklus beschreibt dabei die Schwankung der </a:t>
            </a:r>
          </a:p>
          <a:p>
            <a:pPr eaLnBrk="1" hangingPunct="1">
              <a:buClrTx/>
              <a:buFontTx/>
              <a:buNone/>
            </a:pPr>
            <a:r>
              <a:rPr lang="de-DE" sz="2400" dirty="0">
                <a:solidFill>
                  <a:srgbClr val="000000"/>
                </a:solidFill>
              </a:rPr>
              <a:t>gesamtwirtschaftlichen Produktion um einen langfristigen </a:t>
            </a:r>
            <a:r>
              <a:rPr lang="de-DE" sz="2400" dirty="0" smtClean="0">
                <a:solidFill>
                  <a:srgbClr val="000000"/>
                </a:solidFill>
              </a:rPr>
              <a:t>Wachstumstrend</a:t>
            </a:r>
            <a:r>
              <a:rPr lang="de-DE" sz="2400" dirty="0">
                <a:solidFill>
                  <a:srgbClr val="000000"/>
                </a:solidFill>
              </a:rPr>
              <a:t>.</a:t>
            </a:r>
          </a:p>
          <a:p>
            <a:pPr eaLnBrk="1" hangingPunct="1">
              <a:buClrTx/>
              <a:buFontTx/>
              <a:buNone/>
            </a:pPr>
            <a:endParaRPr lang="de-DE" sz="2400" dirty="0">
              <a:solidFill>
                <a:srgbClr val="000000"/>
              </a:solidFill>
            </a:endParaRPr>
          </a:p>
        </p:txBody>
      </p:sp>
      <p:sp>
        <p:nvSpPr>
          <p:cNvPr id="4" name="Text Box 3"/>
          <p:cNvSpPr txBox="1">
            <a:spLocks noChangeArrowheads="1"/>
          </p:cNvSpPr>
          <p:nvPr/>
        </p:nvSpPr>
        <p:spPr bwMode="auto">
          <a:xfrm>
            <a:off x="3455910" y="4315833"/>
            <a:ext cx="7604064" cy="10189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1600" dirty="0" smtClean="0">
                <a:solidFill>
                  <a:srgbClr val="000000"/>
                </a:solidFill>
              </a:rPr>
              <a:t>Wichtig! Der Wachstumstrend ist nicht gleichzusetzen mit dem durchschnittlichen Wachstum der letzten Jahre, auch wenn dies oft als Näherung angesehen wird. Es geht um die Schwankung um das Produktionspotenzial, wird später erklärt</a:t>
            </a:r>
            <a:endParaRPr lang="de-DE" sz="1600" dirty="0">
              <a:solidFill>
                <a:srgbClr val="000000"/>
              </a:solidFill>
            </a:endParaRPr>
          </a:p>
        </p:txBody>
      </p:sp>
      <p:cxnSp>
        <p:nvCxnSpPr>
          <p:cNvPr id="3" name="Gerade Verbindung mit Pfeil 2"/>
          <p:cNvCxnSpPr/>
          <p:nvPr/>
        </p:nvCxnSpPr>
        <p:spPr>
          <a:xfrm flipV="1">
            <a:off x="7274740" y="3681876"/>
            <a:ext cx="404602" cy="5583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689569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690374" cy="593674"/>
          </a:xfrm>
          <a:prstGeom prst="rect">
            <a:avLst/>
          </a:prstGeom>
          <a:noFill/>
          <a:ln>
            <a:noFill/>
          </a:ln>
        </p:spPr>
        <p:txBody>
          <a:bodyPr vert="horz" wrap="none" lIns="81646" tIns="40823" rIns="81646" bIns="40823" anchorCtr="0" compatLnSpc="0">
            <a:spAutoFit/>
          </a:bodyPr>
          <a:lstStyle/>
          <a:p>
            <a:r>
              <a:rPr lang="de-DE" sz="3266" dirty="0"/>
              <a:t>Tauschmittel und Zahlungsmittel</a:t>
            </a:r>
          </a:p>
        </p:txBody>
      </p:sp>
      <p:sp>
        <p:nvSpPr>
          <p:cNvPr id="4" name="Textfeld 3"/>
          <p:cNvSpPr txBox="1"/>
          <p:nvPr/>
        </p:nvSpPr>
        <p:spPr>
          <a:xfrm>
            <a:off x="213773" y="831103"/>
            <a:ext cx="6009002" cy="5094890"/>
          </a:xfrm>
          <a:prstGeom prst="rect">
            <a:avLst/>
          </a:prstGeom>
          <a:noFill/>
          <a:ln>
            <a:noFill/>
          </a:ln>
        </p:spPr>
        <p:txBody>
          <a:bodyPr vert="horz" wrap="square" lIns="81646" tIns="40823" rIns="81646" bIns="40823" anchorCtr="0" compatLnSpc="0">
            <a:noAutofit/>
          </a:bodyPr>
          <a:lstStyle/>
          <a:p>
            <a:endParaRPr lang="de-DE" sz="2540" dirty="0"/>
          </a:p>
          <a:p>
            <a:r>
              <a:rPr lang="de-DE" sz="2000" dirty="0"/>
              <a:t>Geld vereinfacht Tauschvorgänge, indem Anbieter und </a:t>
            </a:r>
          </a:p>
          <a:p>
            <a:r>
              <a:rPr lang="de-DE" sz="2000" dirty="0"/>
              <a:t>Nachfrager eines realen Gutes sich nicht physisch </a:t>
            </a:r>
          </a:p>
          <a:p>
            <a:r>
              <a:rPr lang="de-DE" sz="2000" dirty="0"/>
              <a:t>treffen müssen</a:t>
            </a:r>
          </a:p>
          <a:p>
            <a:endParaRPr lang="de-DE" sz="2000" dirty="0"/>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r>
              <a:rPr lang="de-DE" sz="2000" dirty="0"/>
              <a:t>Die Transaktionskosten beim Tausch werden gesenkt</a:t>
            </a:r>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r>
              <a:rPr lang="de-DE" sz="2000" dirty="0"/>
              <a:t>Geld vereinfacht eine arbeitsteilige Produktion</a:t>
            </a:r>
          </a:p>
        </p:txBody>
      </p:sp>
      <p:sp>
        <p:nvSpPr>
          <p:cNvPr id="5" name="Textfeld 4"/>
          <p:cNvSpPr txBox="1"/>
          <p:nvPr/>
        </p:nvSpPr>
        <p:spPr>
          <a:xfrm>
            <a:off x="6732573" y="1221897"/>
            <a:ext cx="5459427" cy="738664"/>
          </a:xfrm>
          <a:prstGeom prst="rect">
            <a:avLst/>
          </a:prstGeom>
          <a:noFill/>
        </p:spPr>
        <p:txBody>
          <a:bodyPr wrap="square" rtlCol="0">
            <a:spAutoFit/>
          </a:bodyPr>
          <a:lstStyle/>
          <a:p>
            <a:r>
              <a:rPr lang="de-DE" sz="1400" dirty="0" smtClean="0"/>
              <a:t>Die örtliche und zeitliche Koinzidenz der Präferenzen der Individuen und der verfügbaren Gütern ist durch den „Zwischentausch“ mit Geld nicht mehr nötig   </a:t>
            </a:r>
            <a:endParaRPr lang="de-DE" sz="1400" dirty="0"/>
          </a:p>
        </p:txBody>
      </p:sp>
      <p:sp>
        <p:nvSpPr>
          <p:cNvPr id="2" name="Textfeld 1"/>
          <p:cNvSpPr txBox="1"/>
          <p:nvPr/>
        </p:nvSpPr>
        <p:spPr>
          <a:xfrm>
            <a:off x="10088642" y="5530592"/>
            <a:ext cx="309700" cy="369332"/>
          </a:xfrm>
          <a:prstGeom prst="rect">
            <a:avLst/>
          </a:prstGeom>
          <a:noFill/>
        </p:spPr>
        <p:txBody>
          <a:bodyPr wrap="none" rtlCol="0">
            <a:spAutoFit/>
          </a:bodyPr>
          <a:lstStyle/>
          <a:p>
            <a:r>
              <a:rPr lang="de-DE" dirty="0"/>
              <a:t>B</a:t>
            </a:r>
          </a:p>
        </p:txBody>
      </p:sp>
      <p:cxnSp>
        <p:nvCxnSpPr>
          <p:cNvPr id="7" name="Gerade Verbindung mit Pfeil 6"/>
          <p:cNvCxnSpPr/>
          <p:nvPr/>
        </p:nvCxnSpPr>
        <p:spPr>
          <a:xfrm>
            <a:off x="9281565" y="4536723"/>
            <a:ext cx="882032" cy="8092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p:nvPr/>
        </p:nvCxnSpPr>
        <p:spPr>
          <a:xfrm flipH="1">
            <a:off x="8779858" y="5715258"/>
            <a:ext cx="117199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V="1">
            <a:off x="8446166" y="4610531"/>
            <a:ext cx="429448" cy="6615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8919731" y="4241199"/>
            <a:ext cx="317716" cy="369332"/>
          </a:xfrm>
          <a:prstGeom prst="rect">
            <a:avLst/>
          </a:prstGeom>
          <a:noFill/>
        </p:spPr>
        <p:txBody>
          <a:bodyPr wrap="none" rtlCol="0">
            <a:spAutoFit/>
          </a:bodyPr>
          <a:lstStyle/>
          <a:p>
            <a:r>
              <a:rPr lang="de-DE" dirty="0" smtClean="0"/>
              <a:t>A</a:t>
            </a:r>
            <a:endParaRPr lang="de-DE" dirty="0"/>
          </a:p>
        </p:txBody>
      </p:sp>
      <p:sp>
        <p:nvSpPr>
          <p:cNvPr id="13" name="Textfeld 12"/>
          <p:cNvSpPr txBox="1"/>
          <p:nvPr/>
        </p:nvSpPr>
        <p:spPr>
          <a:xfrm>
            <a:off x="8136466" y="5549065"/>
            <a:ext cx="308098" cy="369332"/>
          </a:xfrm>
          <a:prstGeom prst="rect">
            <a:avLst/>
          </a:prstGeom>
          <a:noFill/>
        </p:spPr>
        <p:txBody>
          <a:bodyPr wrap="none" rtlCol="0">
            <a:spAutoFit/>
          </a:bodyPr>
          <a:lstStyle/>
          <a:p>
            <a:r>
              <a:rPr lang="de-DE" dirty="0" smtClean="0"/>
              <a:t>C</a:t>
            </a:r>
            <a:endParaRPr lang="de-DE" dirty="0"/>
          </a:p>
        </p:txBody>
      </p:sp>
      <p:sp>
        <p:nvSpPr>
          <p:cNvPr id="14" name="Textfeld 13"/>
          <p:cNvSpPr txBox="1"/>
          <p:nvPr/>
        </p:nvSpPr>
        <p:spPr>
          <a:xfrm>
            <a:off x="9111632" y="5345926"/>
            <a:ext cx="466809" cy="369332"/>
          </a:xfrm>
          <a:prstGeom prst="rect">
            <a:avLst/>
          </a:prstGeom>
          <a:noFill/>
        </p:spPr>
        <p:txBody>
          <a:bodyPr wrap="square" rtlCol="0">
            <a:spAutoFit/>
          </a:bodyPr>
          <a:lstStyle/>
          <a:p>
            <a:r>
              <a:rPr lang="de-DE" dirty="0" smtClean="0">
                <a:solidFill>
                  <a:schemeClr val="accent1"/>
                </a:solidFill>
              </a:rPr>
              <a:t>Y</a:t>
            </a:r>
            <a:endParaRPr lang="de-DE" dirty="0">
              <a:solidFill>
                <a:schemeClr val="accent1"/>
              </a:solidFill>
            </a:endParaRPr>
          </a:p>
        </p:txBody>
      </p:sp>
      <p:sp>
        <p:nvSpPr>
          <p:cNvPr id="15" name="Textfeld 14"/>
          <p:cNvSpPr txBox="1"/>
          <p:nvPr/>
        </p:nvSpPr>
        <p:spPr>
          <a:xfrm>
            <a:off x="9436662" y="4822804"/>
            <a:ext cx="304892" cy="369332"/>
          </a:xfrm>
          <a:prstGeom prst="rect">
            <a:avLst/>
          </a:prstGeom>
          <a:noFill/>
        </p:spPr>
        <p:txBody>
          <a:bodyPr wrap="none" rtlCol="0">
            <a:spAutoFit/>
          </a:bodyPr>
          <a:lstStyle/>
          <a:p>
            <a:r>
              <a:rPr lang="de-DE" dirty="0">
                <a:solidFill>
                  <a:schemeClr val="accent1"/>
                </a:solidFill>
              </a:rPr>
              <a:t>X</a:t>
            </a:r>
          </a:p>
        </p:txBody>
      </p:sp>
      <p:sp>
        <p:nvSpPr>
          <p:cNvPr id="16" name="Textfeld 15"/>
          <p:cNvSpPr txBox="1"/>
          <p:nvPr/>
        </p:nvSpPr>
        <p:spPr>
          <a:xfrm>
            <a:off x="8627663" y="4845709"/>
            <a:ext cx="292068" cy="369332"/>
          </a:xfrm>
          <a:prstGeom prst="rect">
            <a:avLst/>
          </a:prstGeom>
          <a:noFill/>
        </p:spPr>
        <p:txBody>
          <a:bodyPr wrap="none" rtlCol="0">
            <a:spAutoFit/>
          </a:bodyPr>
          <a:lstStyle/>
          <a:p>
            <a:r>
              <a:rPr lang="de-DE" dirty="0">
                <a:solidFill>
                  <a:schemeClr val="accent1"/>
                </a:solidFill>
              </a:rPr>
              <a:t>Z</a:t>
            </a:r>
          </a:p>
        </p:txBody>
      </p:sp>
      <p:sp>
        <p:nvSpPr>
          <p:cNvPr id="17" name="Textfeld 16"/>
          <p:cNvSpPr txBox="1"/>
          <p:nvPr/>
        </p:nvSpPr>
        <p:spPr>
          <a:xfrm>
            <a:off x="6706949" y="2005473"/>
            <a:ext cx="5459427" cy="1815882"/>
          </a:xfrm>
          <a:prstGeom prst="rect">
            <a:avLst/>
          </a:prstGeom>
          <a:noFill/>
        </p:spPr>
        <p:txBody>
          <a:bodyPr wrap="square" rtlCol="0">
            <a:spAutoFit/>
          </a:bodyPr>
          <a:lstStyle/>
          <a:p>
            <a:r>
              <a:rPr lang="de-DE" sz="1400" dirty="0" smtClean="0"/>
              <a:t>Beispiel:</a:t>
            </a:r>
          </a:p>
          <a:p>
            <a:r>
              <a:rPr lang="de-DE" sz="1400" dirty="0" smtClean="0"/>
              <a:t>A besitzt X; B </a:t>
            </a:r>
            <a:r>
              <a:rPr lang="de-DE" sz="1400" dirty="0"/>
              <a:t>besitzt Y</a:t>
            </a:r>
            <a:r>
              <a:rPr lang="de-DE" sz="1400" dirty="0" smtClean="0"/>
              <a:t>; C </a:t>
            </a:r>
            <a:r>
              <a:rPr lang="de-DE" sz="1400" dirty="0"/>
              <a:t>besitzt </a:t>
            </a:r>
            <a:r>
              <a:rPr lang="de-DE" sz="1400" dirty="0" smtClean="0"/>
              <a:t>Z</a:t>
            </a:r>
          </a:p>
          <a:p>
            <a:r>
              <a:rPr lang="de-DE" sz="1400" dirty="0"/>
              <a:t>A </a:t>
            </a:r>
            <a:r>
              <a:rPr lang="de-DE" sz="1400" dirty="0" smtClean="0"/>
              <a:t>möchte Z; </a:t>
            </a:r>
            <a:r>
              <a:rPr lang="de-DE" sz="1400" dirty="0"/>
              <a:t>B  </a:t>
            </a:r>
            <a:r>
              <a:rPr lang="de-DE" sz="1400" dirty="0" smtClean="0"/>
              <a:t>möchte X; </a:t>
            </a:r>
            <a:r>
              <a:rPr lang="de-DE" sz="1400" dirty="0"/>
              <a:t>C </a:t>
            </a:r>
            <a:r>
              <a:rPr lang="de-DE" sz="1400" dirty="0" smtClean="0"/>
              <a:t>möchte Y</a:t>
            </a:r>
          </a:p>
          <a:p>
            <a:r>
              <a:rPr lang="de-DE" sz="1400" dirty="0" smtClean="0"/>
              <a:t>Ohne Geld müssen sich alle drei Individuen mit Ihren Gütern an einem Ort zu einer bestimmten Zeit treffen (oder ein aufwendiges Vertragswerk abschließen!)</a:t>
            </a:r>
          </a:p>
          <a:p>
            <a:r>
              <a:rPr lang="de-DE" sz="1400" dirty="0" smtClean="0"/>
              <a:t>Mit Geld kann jedes Gut an unterschiedlichen Orten zu unterschiedlichen Zeiten getauscht werden </a:t>
            </a:r>
            <a:endParaRPr lang="de-DE" sz="1400" dirty="0"/>
          </a:p>
        </p:txBody>
      </p:sp>
      <p:cxnSp>
        <p:nvCxnSpPr>
          <p:cNvPr id="18" name="Gerade Verbindung mit Pfeil 17"/>
          <p:cNvCxnSpPr/>
          <p:nvPr/>
        </p:nvCxnSpPr>
        <p:spPr>
          <a:xfrm flipH="1" flipV="1">
            <a:off x="9406318" y="4386815"/>
            <a:ext cx="878659" cy="80532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a:off x="9913946" y="4425865"/>
            <a:ext cx="620683" cy="369332"/>
          </a:xfrm>
          <a:prstGeom prst="rect">
            <a:avLst/>
          </a:prstGeom>
          <a:noFill/>
          <a:ln>
            <a:solidFill>
              <a:srgbClr val="FF0000"/>
            </a:solidFill>
          </a:ln>
        </p:spPr>
        <p:txBody>
          <a:bodyPr wrap="none" rtlCol="0">
            <a:spAutoFit/>
          </a:bodyPr>
          <a:lstStyle/>
          <a:p>
            <a:r>
              <a:rPr lang="de-DE" dirty="0" smtClean="0">
                <a:solidFill>
                  <a:srgbClr val="FF0000"/>
                </a:solidFill>
              </a:rPr>
              <a:t>Geld</a:t>
            </a:r>
            <a:endParaRPr lang="de-DE" dirty="0">
              <a:solidFill>
                <a:srgbClr val="FF0000"/>
              </a:solidFill>
            </a:endParaRPr>
          </a:p>
        </p:txBody>
      </p:sp>
      <p:cxnSp>
        <p:nvCxnSpPr>
          <p:cNvPr id="21" name="Gerade Verbindung mit Pfeil 20"/>
          <p:cNvCxnSpPr/>
          <p:nvPr/>
        </p:nvCxnSpPr>
        <p:spPr>
          <a:xfrm flipH="1">
            <a:off x="8130686" y="4496471"/>
            <a:ext cx="607534" cy="94946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7745814" y="4602533"/>
            <a:ext cx="620683" cy="369332"/>
          </a:xfrm>
          <a:prstGeom prst="rect">
            <a:avLst/>
          </a:prstGeom>
          <a:noFill/>
          <a:ln>
            <a:solidFill>
              <a:srgbClr val="FF0000"/>
            </a:solidFill>
          </a:ln>
        </p:spPr>
        <p:txBody>
          <a:bodyPr wrap="none" rtlCol="0">
            <a:spAutoFit/>
          </a:bodyPr>
          <a:lstStyle/>
          <a:p>
            <a:r>
              <a:rPr lang="de-DE" dirty="0" smtClean="0">
                <a:solidFill>
                  <a:srgbClr val="FF0000"/>
                </a:solidFill>
              </a:rPr>
              <a:t>Geld</a:t>
            </a:r>
            <a:endParaRPr lang="de-DE" dirty="0">
              <a:solidFill>
                <a:srgbClr val="FF0000"/>
              </a:solidFill>
            </a:endParaRPr>
          </a:p>
        </p:txBody>
      </p:sp>
      <p:cxnSp>
        <p:nvCxnSpPr>
          <p:cNvPr id="26" name="Gerade Verbindung mit Pfeil 25"/>
          <p:cNvCxnSpPr/>
          <p:nvPr/>
        </p:nvCxnSpPr>
        <p:spPr>
          <a:xfrm flipV="1">
            <a:off x="8763584" y="5843819"/>
            <a:ext cx="1188271" cy="2669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7" name="Textfeld 26"/>
          <p:cNvSpPr txBox="1"/>
          <p:nvPr/>
        </p:nvSpPr>
        <p:spPr>
          <a:xfrm>
            <a:off x="9039186" y="5952549"/>
            <a:ext cx="620683" cy="369332"/>
          </a:xfrm>
          <a:prstGeom prst="rect">
            <a:avLst/>
          </a:prstGeom>
          <a:noFill/>
          <a:ln>
            <a:solidFill>
              <a:srgbClr val="FF0000"/>
            </a:solidFill>
          </a:ln>
        </p:spPr>
        <p:txBody>
          <a:bodyPr wrap="none" rtlCol="0">
            <a:spAutoFit/>
          </a:bodyPr>
          <a:lstStyle/>
          <a:p>
            <a:r>
              <a:rPr lang="de-DE" dirty="0" smtClean="0">
                <a:solidFill>
                  <a:srgbClr val="FF0000"/>
                </a:solidFill>
              </a:rPr>
              <a:t>Geld</a:t>
            </a:r>
            <a:endParaRPr lang="de-DE" dirty="0">
              <a:solidFill>
                <a:srgbClr val="FF0000"/>
              </a:solidFill>
            </a:endParaRPr>
          </a:p>
        </p:txBody>
      </p:sp>
    </p:spTree>
    <p:extLst>
      <p:ext uri="{BB962C8B-B14F-4D97-AF65-F5344CB8AC3E}">
        <p14:creationId xmlns:p14="http://schemas.microsoft.com/office/powerpoint/2010/main" val="4272802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12" grpId="0"/>
      <p:bldP spid="13" grpId="0"/>
      <p:bldP spid="14" grpId="0"/>
      <p:bldP spid="15" grpId="0"/>
      <p:bldP spid="16" grpId="0"/>
      <p:bldP spid="17" grpId="0"/>
      <p:bldP spid="20" grpId="0" animBg="1"/>
      <p:bldP spid="22" grpId="0" animBg="1"/>
      <p:bldP spid="2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4781535" cy="593674"/>
          </a:xfrm>
          <a:prstGeom prst="rect">
            <a:avLst/>
          </a:prstGeom>
          <a:noFill/>
          <a:ln>
            <a:noFill/>
          </a:ln>
        </p:spPr>
        <p:txBody>
          <a:bodyPr vert="horz" wrap="none" lIns="81646" tIns="40823" rIns="81646" bIns="40823" anchorCtr="0" compatLnSpc="0">
            <a:spAutoFit/>
          </a:bodyPr>
          <a:lstStyle/>
          <a:p>
            <a:r>
              <a:rPr lang="de-DE" sz="3266" dirty="0"/>
              <a:t>Wertaufbewahrungsmittel	</a:t>
            </a:r>
          </a:p>
        </p:txBody>
      </p:sp>
      <p:sp>
        <p:nvSpPr>
          <p:cNvPr id="4" name="Textfeld 3"/>
          <p:cNvSpPr txBox="1"/>
          <p:nvPr/>
        </p:nvSpPr>
        <p:spPr>
          <a:xfrm>
            <a:off x="1654154" y="1077732"/>
            <a:ext cx="8883125" cy="5094890"/>
          </a:xfrm>
          <a:prstGeom prst="rect">
            <a:avLst/>
          </a:prstGeom>
          <a:noFill/>
          <a:ln>
            <a:noFill/>
          </a:ln>
        </p:spPr>
        <p:txBody>
          <a:bodyPr vert="horz" wrap="square" lIns="81646" tIns="40823" rIns="81646" bIns="40823" anchorCtr="0" compatLnSpc="0">
            <a:noAutofit/>
          </a:bodyPr>
          <a:lstStyle/>
          <a:p>
            <a:pPr marL="414772" indent="-414772">
              <a:buFont typeface="Arial" panose="020B0604020202020204" pitchFamily="34" charset="0"/>
              <a:buChar char="•"/>
            </a:pPr>
            <a:r>
              <a:rPr lang="de-DE" sz="2540" dirty="0"/>
              <a:t>Bei zeitlicher Differenz zwischen Ein- und Ausgaben</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Verschiebung von Konsumplänen in die Zukunft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Geld konkurriert dabei mit anderen Vermögensarten                (z. B. Aktien, Immobilien). Geld weist im Allgemeinen           aber einen höheren Liquiditätsgrad </a:t>
            </a:r>
            <a:r>
              <a:rPr lang="de-DE" sz="2540" dirty="0" smtClean="0"/>
              <a:t>auf</a:t>
            </a:r>
            <a:endParaRPr lang="de-DE" sz="2540" dirty="0"/>
          </a:p>
          <a:p>
            <a:endParaRPr lang="de-DE" sz="2540" dirty="0"/>
          </a:p>
        </p:txBody>
      </p:sp>
    </p:spTree>
    <p:extLst>
      <p:ext uri="{BB962C8B-B14F-4D97-AF65-F5344CB8AC3E}">
        <p14:creationId xmlns:p14="http://schemas.microsoft.com/office/powerpoint/2010/main" val="11915810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6954759" cy="593674"/>
          </a:xfrm>
          <a:prstGeom prst="rect">
            <a:avLst/>
          </a:prstGeom>
          <a:noFill/>
          <a:ln>
            <a:noFill/>
          </a:ln>
        </p:spPr>
        <p:txBody>
          <a:bodyPr vert="horz" wrap="none" lIns="81646" tIns="40823" rIns="81646" bIns="40823" anchorCtr="0" compatLnSpc="0">
            <a:spAutoFit/>
          </a:bodyPr>
          <a:lstStyle/>
          <a:p>
            <a:r>
              <a:rPr lang="de-DE" sz="3266" dirty="0"/>
              <a:t>Bewertungsmaßstab und Recheneinheit</a:t>
            </a:r>
          </a:p>
        </p:txBody>
      </p:sp>
      <p:sp>
        <p:nvSpPr>
          <p:cNvPr id="4" name="Textfeld 3"/>
          <p:cNvSpPr txBox="1"/>
          <p:nvPr/>
        </p:nvSpPr>
        <p:spPr>
          <a:xfrm>
            <a:off x="1654154" y="1077732"/>
            <a:ext cx="8883125" cy="3769397"/>
          </a:xfrm>
          <a:prstGeom prst="rect">
            <a:avLst/>
          </a:prstGeom>
          <a:noFill/>
          <a:ln>
            <a:noFill/>
          </a:ln>
        </p:spPr>
        <p:txBody>
          <a:bodyPr vert="horz" wrap="square" lIns="81646" tIns="40823" rIns="81646" bIns="40823" anchorCtr="0" compatLnSpc="0">
            <a:noAutofit/>
          </a:bodyPr>
          <a:lstStyle/>
          <a:p>
            <a:pPr marL="414772" indent="-414772">
              <a:buFont typeface="Arial" panose="020B0604020202020204" pitchFamily="34" charset="0"/>
              <a:buChar char="•"/>
            </a:pPr>
            <a:r>
              <a:rPr lang="de-DE" sz="2540" dirty="0"/>
              <a:t>Standardisierung der Bewertung</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Die relativen Preisverhältnisse drücken das Tauschverhältnis zwischen realen Gütern aus</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Bildet die Grundlage der Wirtschaftsrechnung (z. B. VGR und Berechnung des </a:t>
            </a:r>
            <a:r>
              <a:rPr lang="de-DE" sz="2540" dirty="0" smtClean="0"/>
              <a:t>Bruttoinlandsprodukts</a:t>
            </a:r>
            <a:endParaRPr lang="de-DE" sz="2540" dirty="0"/>
          </a:p>
        </p:txBody>
      </p:sp>
      <p:sp>
        <p:nvSpPr>
          <p:cNvPr id="2" name="Rechteck 1"/>
          <p:cNvSpPr/>
          <p:nvPr/>
        </p:nvSpPr>
        <p:spPr>
          <a:xfrm>
            <a:off x="6095716" y="4724426"/>
            <a:ext cx="3634585" cy="369332"/>
          </a:xfrm>
          <a:prstGeom prst="rect">
            <a:avLst/>
          </a:prstGeom>
        </p:spPr>
        <p:txBody>
          <a:bodyPr wrap="none">
            <a:spAutoFit/>
          </a:bodyPr>
          <a:lstStyle/>
          <a:p>
            <a:r>
              <a:rPr lang="de-DE" dirty="0"/>
              <a:t>(</a:t>
            </a:r>
            <a:r>
              <a:rPr lang="de-DE" dirty="0" smtClean="0"/>
              <a:t>vgl</a:t>
            </a:r>
            <a:r>
              <a:rPr lang="de-DE" dirty="0"/>
              <a:t>. Definition des BIP! </a:t>
            </a:r>
            <a:r>
              <a:rPr lang="de-DE" dirty="0" smtClean="0"/>
              <a:t>Marktpreise!</a:t>
            </a:r>
            <a:endParaRPr lang="de-DE" dirty="0"/>
          </a:p>
        </p:txBody>
      </p:sp>
    </p:spTree>
    <p:extLst>
      <p:ext uri="{BB962C8B-B14F-4D97-AF65-F5344CB8AC3E}">
        <p14:creationId xmlns:p14="http://schemas.microsoft.com/office/powerpoint/2010/main" val="2468054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403197" y="15092"/>
            <a:ext cx="4220805" cy="593674"/>
          </a:xfrm>
          <a:prstGeom prst="rect">
            <a:avLst/>
          </a:prstGeom>
          <a:noFill/>
          <a:ln>
            <a:noFill/>
          </a:ln>
        </p:spPr>
        <p:txBody>
          <a:bodyPr vert="horz" wrap="none" lIns="81646" tIns="40823" rIns="81646" bIns="40823" anchorCtr="0" compatLnSpc="0">
            <a:spAutoFit/>
          </a:bodyPr>
          <a:lstStyle/>
          <a:p>
            <a:r>
              <a:rPr lang="de-DE" sz="3266" dirty="0"/>
              <a:t>Motive der Geldhaltung</a:t>
            </a:r>
          </a:p>
        </p:txBody>
      </p:sp>
      <p:sp>
        <p:nvSpPr>
          <p:cNvPr id="4" name="Textfeld 3"/>
          <p:cNvSpPr txBox="1"/>
          <p:nvPr/>
        </p:nvSpPr>
        <p:spPr>
          <a:xfrm>
            <a:off x="178025" y="380235"/>
            <a:ext cx="12013975" cy="5409520"/>
          </a:xfrm>
          <a:prstGeom prst="rect">
            <a:avLst/>
          </a:prstGeom>
          <a:noFill/>
          <a:ln>
            <a:noFill/>
          </a:ln>
        </p:spPr>
        <p:txBody>
          <a:bodyPr vert="horz" wrap="square" lIns="81646" tIns="40823" rIns="81646" bIns="40823" anchorCtr="0" compatLnSpc="0">
            <a:noAutofit/>
          </a:bodyPr>
          <a:lstStyle/>
          <a:p>
            <a:r>
              <a:rPr lang="de-DE" sz="1996" b="1" u="sng" dirty="0"/>
              <a:t>Tauschmotiv</a:t>
            </a:r>
            <a:endParaRPr lang="de-DE" sz="1996" dirty="0"/>
          </a:p>
          <a:p>
            <a:r>
              <a:rPr lang="de-DE" sz="1996" dirty="0"/>
              <a:t>Das Tauschmotiv ist auf das häufige zeitliche und örtliche Auseinanderfallen von Einnahmen und Ausgaben in einer arbeitsteiligen Wirtschaft zurückzuführen 		</a:t>
            </a:r>
          </a:p>
          <a:p>
            <a:endParaRPr lang="de-DE" sz="1996" dirty="0"/>
          </a:p>
          <a:p>
            <a:endParaRPr lang="de-DE" sz="1996" b="1" u="sng" dirty="0" smtClean="0"/>
          </a:p>
          <a:p>
            <a:endParaRPr lang="de-DE" sz="1996" b="1" u="sng" dirty="0"/>
          </a:p>
          <a:p>
            <a:r>
              <a:rPr lang="de-DE" sz="1996" b="1" u="sng" dirty="0" smtClean="0"/>
              <a:t>Vorsichtsmotiv</a:t>
            </a:r>
            <a:endParaRPr lang="de-DE" sz="1996" dirty="0"/>
          </a:p>
          <a:p>
            <a:r>
              <a:rPr lang="de-DE" sz="1996" dirty="0"/>
              <a:t>Das Vorsichtsmotiv ergibt sich aus der großen Unsicherheit, die üblicherweise über die zukünftige Wirtschaftsentwicklung herrscht</a:t>
            </a:r>
          </a:p>
          <a:p>
            <a:endParaRPr lang="de-DE" sz="1996" dirty="0" smtClean="0"/>
          </a:p>
          <a:p>
            <a:endParaRPr lang="de-DE" sz="1996" dirty="0"/>
          </a:p>
          <a:p>
            <a:r>
              <a:rPr lang="de-DE" sz="1996" b="1" u="sng" dirty="0" smtClean="0"/>
              <a:t>Spekulationsmotiv</a:t>
            </a:r>
            <a:endParaRPr lang="de-DE" sz="1996" dirty="0"/>
          </a:p>
          <a:p>
            <a:r>
              <a:rPr lang="de-DE" sz="1996" dirty="0"/>
              <a:t>Das Spekulationsmotiv folgt aus der Überlegung, dass die handelnden Akteure in der Wirtschaft umso mehr Geld halten werden, je geringer die Zinsen für festverzinsliche Wertpapiere ausfallen. Da bei niedrigen Zinsen die Kurse der entsprechenden Wertpapiere hoch sind, wird auf einen Kursverfall spekuliert. Geld zu halten bietet die Möglichkeit, Verluste zu vermeiden und bei besseren Preisen einzusteigen. Die sogenannten Opportunitätskosten der Geldhaltung, also die entgangene Rendite einer Wertpapieranlage, sind sehr niedrig oder sogar negativ.</a:t>
            </a:r>
          </a:p>
        </p:txBody>
      </p:sp>
      <p:sp>
        <p:nvSpPr>
          <p:cNvPr id="5" name="Rechteck 4"/>
          <p:cNvSpPr/>
          <p:nvPr/>
        </p:nvSpPr>
        <p:spPr>
          <a:xfrm>
            <a:off x="526754" y="1430970"/>
            <a:ext cx="10957680" cy="523220"/>
          </a:xfrm>
          <a:prstGeom prst="rect">
            <a:avLst/>
          </a:prstGeom>
        </p:spPr>
        <p:txBody>
          <a:bodyPr wrap="square">
            <a:spAutoFit/>
          </a:bodyPr>
          <a:lstStyle/>
          <a:p>
            <a:r>
              <a:rPr lang="de-DE" sz="1400" dirty="0" smtClean="0"/>
              <a:t>Sie werden hoffentlich in Zukunft wieder umso mehr Geld Samstags mitnehmen, bzw. darauf achten, dass ihr Konto für die EC oder Kreditkarte gedeckt ist, je mehr sie in der Fußgängerzone einkaufen möchten</a:t>
            </a:r>
            <a:endParaRPr lang="de-DE" sz="1400" dirty="0"/>
          </a:p>
        </p:txBody>
      </p:sp>
      <p:sp>
        <p:nvSpPr>
          <p:cNvPr id="6" name="Rechteck 5"/>
          <p:cNvSpPr/>
          <p:nvPr/>
        </p:nvSpPr>
        <p:spPr>
          <a:xfrm>
            <a:off x="606326" y="3133308"/>
            <a:ext cx="10957680" cy="738664"/>
          </a:xfrm>
          <a:prstGeom prst="rect">
            <a:avLst/>
          </a:prstGeom>
        </p:spPr>
        <p:txBody>
          <a:bodyPr wrap="square">
            <a:spAutoFit/>
          </a:bodyPr>
          <a:lstStyle/>
          <a:p>
            <a:r>
              <a:rPr lang="de-DE" sz="1400" dirty="0" smtClean="0"/>
              <a:t>Wenn sie hoffentlich wieder in den Urlaub fahren können, werden sie eine gewisse „Sicherheitskasse“  für unvorhergesehene Ausgaben bilden. Bei instabiler Konjunkturentwicklung werden Unternehmen Rückstellungen bilden, um eine Absatzschwäche abfedern zu können.</a:t>
            </a:r>
          </a:p>
          <a:p>
            <a:r>
              <a:rPr lang="de-DE" sz="1400" dirty="0" smtClean="0"/>
              <a:t>(Bei </a:t>
            </a:r>
            <a:r>
              <a:rPr lang="de-DE" sz="1400" dirty="0" err="1" smtClean="0"/>
              <a:t>Vapiano</a:t>
            </a:r>
            <a:r>
              <a:rPr lang="de-DE" sz="1400" dirty="0" smtClean="0"/>
              <a:t>, einer der ersten gemeldeten Insolvenzen, war auch ohne die Corona-Krise ein Liquiditätsengpass gemeldet)</a:t>
            </a:r>
            <a:endParaRPr lang="de-DE" sz="1400" dirty="0"/>
          </a:p>
        </p:txBody>
      </p:sp>
      <p:sp>
        <p:nvSpPr>
          <p:cNvPr id="7" name="Rechteck 6"/>
          <p:cNvSpPr/>
          <p:nvPr/>
        </p:nvSpPr>
        <p:spPr>
          <a:xfrm>
            <a:off x="178025" y="5626778"/>
            <a:ext cx="11735909" cy="1092607"/>
          </a:xfrm>
          <a:prstGeom prst="rect">
            <a:avLst/>
          </a:prstGeom>
        </p:spPr>
        <p:txBody>
          <a:bodyPr wrap="square">
            <a:spAutoFit/>
          </a:bodyPr>
          <a:lstStyle/>
          <a:p>
            <a:r>
              <a:rPr lang="de-DE" sz="1300" dirty="0" smtClean="0"/>
              <a:t>Genau diese Situation, dass bei niedrigem (bzw. negativem) Zinsniveau die Leute Ihr Geld auf Tagesgeldkonten gehalten haben und eben nicht investiert haben, hatten wir die letzten Jahre. Die </a:t>
            </a:r>
            <a:r>
              <a:rPr lang="de-DE" sz="1300" dirty="0" err="1" smtClean="0"/>
              <a:t>Coronakrise</a:t>
            </a:r>
            <a:r>
              <a:rPr lang="de-DE" sz="1300" dirty="0" smtClean="0"/>
              <a:t> hat nur zu einem kurzfristigen Einbruch an den Aktienmärkten geführt. Zusätzlich zeigen die ersten Signale, dass auch das Ergebnis der US-Präsidentschaftswahlen zu einer weiteren Konsolidierung an den Aktienmärkten führt. Bezeichnend ist, dass vor Corona, die Aktienmärkte insbesondere von </a:t>
            </a:r>
            <a:r>
              <a:rPr lang="de-DE" sz="1300" dirty="0" err="1" smtClean="0"/>
              <a:t>Trumpels</a:t>
            </a:r>
            <a:r>
              <a:rPr lang="de-DE" sz="1300" dirty="0" smtClean="0"/>
              <a:t> Wirtschaftspolitik getrieben worden sind. Insgesamt können die Kapitalmärkte können damit als hochgradig „neutral“ in Bezug auf die </a:t>
            </a:r>
            <a:r>
              <a:rPr lang="de-DE" sz="1300" dirty="0" err="1" smtClean="0"/>
              <a:t>Coronakrise</a:t>
            </a:r>
            <a:r>
              <a:rPr lang="de-DE" sz="1300" dirty="0" smtClean="0"/>
              <a:t> angesehen werden. Letztlich ist dies wohl darauf zurückzuführen, dass dem Kapital aufgrund der künstlich niedrig gehaltenen Zinsen die alternative Anlageform zum </a:t>
            </a:r>
            <a:r>
              <a:rPr lang="de-DE" sz="1300" dirty="0" err="1" smtClean="0"/>
              <a:t>Aaktienmarkt</a:t>
            </a:r>
            <a:r>
              <a:rPr lang="de-DE" sz="1300" dirty="0" smtClean="0"/>
              <a:t> fehlt.</a:t>
            </a:r>
            <a:endParaRPr lang="de-DE" sz="1300" dirty="0"/>
          </a:p>
        </p:txBody>
      </p:sp>
    </p:spTree>
    <p:extLst>
      <p:ext uri="{BB962C8B-B14F-4D97-AF65-F5344CB8AC3E}">
        <p14:creationId xmlns:p14="http://schemas.microsoft.com/office/powerpoint/2010/main" val="96281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243901" y="129219"/>
            <a:ext cx="7879636" cy="744863"/>
          </a:xfrm>
          <a:prstGeom prst="rect">
            <a:avLst/>
          </a:prstGeom>
          <a:noFill/>
          <a:ln>
            <a:noFill/>
          </a:ln>
        </p:spPr>
        <p:txBody>
          <a:bodyPr lIns="81638" tIns="40819" rIns="81638" bIns="40819" anchor="ctr" anchorCtr="1"/>
          <a:lstStyle/>
          <a:p>
            <a:r>
              <a:rPr lang="de-DE" altLang="de-DE" sz="3628" b="1" dirty="0">
                <a:solidFill>
                  <a:srgbClr val="000000"/>
                </a:solidFill>
                <a:latin typeface="Sparkasse Rg" pitchFamily="34" charset="0"/>
              </a:rPr>
              <a:t>Geldnachfragefunktion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976050" y="874082"/>
                <a:ext cx="9980567" cy="4493310"/>
              </a:xfrm>
              <a:prstGeom prst="rect">
                <a:avLst/>
              </a:prstGeom>
              <a:noFill/>
            </p:spPr>
            <p:txBody>
              <a:bodyPr wrap="square" rtlCol="0">
                <a:noAutofit/>
              </a:bodyPr>
              <a:lstStyle/>
              <a:p>
                <a:pPr marL="342900" indent="-342900">
                  <a:buFont typeface="Arial" panose="020B0604020202020204" pitchFamily="34" charset="0"/>
                  <a:buChar char="•"/>
                </a:pPr>
                <a:r>
                  <a:rPr lang="de-DE" sz="2400" dirty="0"/>
                  <a:t>Im Allgemeinen wird das Niveau der Transaktionen proportional zum Gesamteinkommen sein. Damit ergibt aus dem Transaktionsmotiv eine positive Abhängigkeit vom Einkommen.</a:t>
                </a:r>
                <a:endParaRPr lang="de-DE" sz="2400" b="1"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Die Vorsichtskasse wird prinzipiell abhängig von den erwarteten Transaktionen in der Zukunft sein. Damit ergibt auch aus dem Vorsichtsmotiv eine positive Abhängigkeit vom Einkommen.</a:t>
                </a:r>
                <a:endParaRPr lang="de-DE" sz="2400" b="1"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 die Opportunitätskosten bei niedrigen Zinsen niedrig sind, ergibt sich aus dem Spekulationsmotiv eine negative Abhängigkeit vom Zinssatz.</a:t>
                </a:r>
              </a:p>
              <a:p>
                <a:endParaRPr lang="de-DE" sz="2400" dirty="0"/>
              </a:p>
              <a:p>
                <a:pPr algn="ctr"/>
                <a:r>
                  <a:rPr lang="de-DE" sz="2400" dirty="0"/>
                  <a:t>G</a:t>
                </a:r>
                <a14:m>
                  <m:oMath xmlns:m="http://schemas.openxmlformats.org/officeDocument/2006/math">
                    <m:r>
                      <m:rPr>
                        <m:sty m:val="p"/>
                      </m:rPr>
                      <a:rPr lang="de-DE" sz="2400" b="0" i="0" smtClean="0">
                        <a:latin typeface="Cambria Math" panose="02040503050406030204" pitchFamily="18" charset="0"/>
                      </a:rPr>
                      <m:t>eldnachfrage</m:t>
                    </m:r>
                    <m:r>
                      <a:rPr lang="de-DE" sz="2400">
                        <a:latin typeface="Cambria Math" panose="02040503050406030204" pitchFamily="18" charset="0"/>
                      </a:rPr>
                      <m:t>=</m:t>
                    </m:r>
                    <m:sSup>
                      <m:sSupPr>
                        <m:ctrlPr>
                          <a:rPr lang="de-DE" sz="2400" i="1">
                            <a:latin typeface="Cambria Math" panose="02040503050406030204" pitchFamily="18" charset="0"/>
                          </a:rPr>
                        </m:ctrlPr>
                      </m:sSupPr>
                      <m:e>
                        <m:r>
                          <a:rPr lang="de-DE" sz="2400" i="1">
                            <a:latin typeface="Cambria Math" panose="02040503050406030204" pitchFamily="18" charset="0"/>
                          </a:rPr>
                          <m:t>𝐿</m:t>
                        </m:r>
                      </m:e>
                      <m:sup>
                        <m:r>
                          <a:rPr lang="de-DE" sz="2400" i="1">
                            <a:latin typeface="Cambria Math" panose="02040503050406030204" pitchFamily="18" charset="0"/>
                          </a:rPr>
                          <m:t>𝐷</m:t>
                        </m:r>
                      </m:sup>
                    </m:sSup>
                    <m:r>
                      <a:rPr lang="de-DE" sz="2400" i="1">
                        <a:latin typeface="Cambria Math" panose="02040503050406030204" pitchFamily="18" charset="0"/>
                      </a:rPr>
                      <m:t>(</m:t>
                    </m:r>
                    <m:r>
                      <a:rPr lang="de-DE" sz="2400" i="1">
                        <a:latin typeface="Cambria Math" panose="02040503050406030204" pitchFamily="18" charset="0"/>
                      </a:rPr>
                      <m:t>𝑌</m:t>
                    </m:r>
                    <m:r>
                      <a:rPr lang="de-DE" sz="2400" i="1">
                        <a:latin typeface="Cambria Math" panose="02040503050406030204" pitchFamily="18" charset="0"/>
                      </a:rPr>
                      <m:t>,</m:t>
                    </m:r>
                    <m:r>
                      <a:rPr lang="de-DE" sz="2400" i="1">
                        <a:latin typeface="Cambria Math" panose="02040503050406030204" pitchFamily="18" charset="0"/>
                      </a:rPr>
                      <m:t>𝑖</m:t>
                    </m:r>
                    <m:r>
                      <a:rPr lang="de-DE" sz="2400" i="1">
                        <a:latin typeface="Cambria Math" panose="02040503050406030204" pitchFamily="18" charset="0"/>
                      </a:rPr>
                      <m:t>)</m:t>
                    </m:r>
                  </m:oMath>
                </a14:m>
                <a:endParaRPr lang="de-DE" sz="2400" dirty="0" smtClean="0"/>
              </a:p>
              <a:p>
                <a:pPr algn="ctr"/>
                <a:endParaRPr lang="de-DE" sz="2400" dirty="0"/>
              </a:p>
              <a:p>
                <a:endParaRPr lang="de-DE" sz="2400" dirty="0"/>
              </a:p>
              <a:p>
                <a:endParaRPr lang="de-DE" sz="2400" b="1"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976050" y="874082"/>
                <a:ext cx="9980567" cy="4493310"/>
              </a:xfrm>
              <a:prstGeom prst="rect">
                <a:avLst/>
              </a:prstGeom>
              <a:blipFill>
                <a:blip r:embed="rId3"/>
                <a:stretch>
                  <a:fillRect l="-794" t="-1085" r="-1038" b="-2849"/>
                </a:stretch>
              </a:blipFill>
            </p:spPr>
            <p:txBody>
              <a:bodyPr/>
              <a:lstStyle/>
              <a:p>
                <a:r>
                  <a:rPr lang="de-DE">
                    <a:noFill/>
                  </a:rPr>
                  <a:t> </a:t>
                </a:r>
              </a:p>
            </p:txBody>
          </p:sp>
        </mc:Fallback>
      </mc:AlternateContent>
      <p:sp>
        <p:nvSpPr>
          <p:cNvPr id="2" name="Textfeld 1">
            <a:extLst>
              <a:ext uri="{FF2B5EF4-FFF2-40B4-BE49-F238E27FC236}">
                <a16:creationId xmlns:a16="http://schemas.microsoft.com/office/drawing/2014/main" id="{B57B2530-8644-4D44-82CC-2E1579D09983}"/>
              </a:ext>
            </a:extLst>
          </p:cNvPr>
          <p:cNvSpPr txBox="1"/>
          <p:nvPr/>
        </p:nvSpPr>
        <p:spPr>
          <a:xfrm>
            <a:off x="6998916" y="4759855"/>
            <a:ext cx="300082" cy="369332"/>
          </a:xfrm>
          <a:prstGeom prst="rect">
            <a:avLst/>
          </a:prstGeom>
          <a:noFill/>
        </p:spPr>
        <p:txBody>
          <a:bodyPr wrap="none" rtlCol="0">
            <a:spAutoFit/>
          </a:bodyPr>
          <a:lstStyle/>
          <a:p>
            <a:r>
              <a:rPr lang="de-DE" dirty="0"/>
              <a:t>+</a:t>
            </a:r>
          </a:p>
        </p:txBody>
      </p:sp>
      <p:sp>
        <p:nvSpPr>
          <p:cNvPr id="8" name="Textfeld 7">
            <a:extLst>
              <a:ext uri="{FF2B5EF4-FFF2-40B4-BE49-F238E27FC236}">
                <a16:creationId xmlns:a16="http://schemas.microsoft.com/office/drawing/2014/main" id="{7558E943-6F68-4701-A5C0-E070B128BCDD}"/>
              </a:ext>
            </a:extLst>
          </p:cNvPr>
          <p:cNvSpPr txBox="1"/>
          <p:nvPr/>
        </p:nvSpPr>
        <p:spPr>
          <a:xfrm>
            <a:off x="7298998" y="4759855"/>
            <a:ext cx="255198" cy="369332"/>
          </a:xfrm>
          <a:prstGeom prst="rect">
            <a:avLst/>
          </a:prstGeom>
          <a:noFill/>
        </p:spPr>
        <p:txBody>
          <a:bodyPr wrap="none" rtlCol="0">
            <a:spAutoFit/>
          </a:bodyPr>
          <a:lstStyle/>
          <a:p>
            <a:r>
              <a:rPr lang="de-DE" dirty="0"/>
              <a:t>-</a:t>
            </a:r>
          </a:p>
        </p:txBody>
      </p:sp>
      <p:sp>
        <p:nvSpPr>
          <p:cNvPr id="9" name="Rechteck 8"/>
          <p:cNvSpPr/>
          <p:nvPr/>
        </p:nvSpPr>
        <p:spPr>
          <a:xfrm>
            <a:off x="267028" y="6030666"/>
            <a:ext cx="4916691" cy="307777"/>
          </a:xfrm>
          <a:prstGeom prst="rect">
            <a:avLst/>
          </a:prstGeom>
        </p:spPr>
        <p:txBody>
          <a:bodyPr wrap="square">
            <a:spAutoFit/>
          </a:bodyPr>
          <a:lstStyle/>
          <a:p>
            <a:r>
              <a:rPr lang="de-DE" sz="1400" dirty="0" smtClean="0"/>
              <a:t>Für das totale Differential erhalten wir (brauchen wir später!)	</a:t>
            </a:r>
            <a:endParaRPr lang="de-DE" sz="1400" dirty="0"/>
          </a:p>
        </p:txBody>
      </p:sp>
      <mc:AlternateContent xmlns:mc="http://schemas.openxmlformats.org/markup-compatibility/2006" xmlns:a14="http://schemas.microsoft.com/office/drawing/2010/main">
        <mc:Choice Requires="a14">
          <p:sp>
            <p:nvSpPr>
              <p:cNvPr id="10" name="Rechteck 9"/>
              <p:cNvSpPr/>
              <p:nvPr/>
            </p:nvSpPr>
            <p:spPr>
              <a:xfrm>
                <a:off x="4886454" y="6005965"/>
                <a:ext cx="2262503" cy="434991"/>
              </a:xfrm>
              <a:prstGeom prst="rect">
                <a:avLst/>
              </a:prstGeom>
            </p:spPr>
            <p:txBody>
              <a:bodyPr wrap="square">
                <a:spAutoFit/>
              </a:bodyPr>
              <a:lstStyle/>
              <a:p>
                <a14:m>
                  <m:oMath xmlns:m="http://schemas.openxmlformats.org/officeDocument/2006/math">
                    <m:r>
                      <a:rPr lang="de-DE" sz="1400" b="0" i="1" smtClean="0">
                        <a:latin typeface="Cambria Math" panose="02040503050406030204" pitchFamily="18" charset="0"/>
                      </a:rPr>
                      <m:t>𝑑</m:t>
                    </m:r>
                    <m:sSup>
                      <m:sSupPr>
                        <m:ctrlPr>
                          <a:rPr lang="de-DE" sz="1400" i="1">
                            <a:latin typeface="Cambria Math" panose="02040503050406030204" pitchFamily="18" charset="0"/>
                          </a:rPr>
                        </m:ctrlPr>
                      </m:sSupPr>
                      <m:e>
                        <m:r>
                          <a:rPr lang="de-DE" sz="1400" i="1">
                            <a:latin typeface="Cambria Math" panose="02040503050406030204" pitchFamily="18" charset="0"/>
                          </a:rPr>
                          <m:t>𝐿</m:t>
                        </m:r>
                      </m:e>
                      <m:sup>
                        <m:r>
                          <a:rPr lang="de-DE" sz="1400" i="1">
                            <a:latin typeface="Cambria Math" panose="02040503050406030204" pitchFamily="18" charset="0"/>
                          </a:rPr>
                          <m:t>𝐷</m:t>
                        </m:r>
                      </m:sup>
                    </m:sSup>
                    <m:r>
                      <a:rPr lang="de-DE" sz="1400" b="0" i="1" smtClean="0">
                        <a:latin typeface="Cambria Math" panose="02040503050406030204" pitchFamily="18" charset="0"/>
                      </a:rPr>
                      <m:t>=</m:t>
                    </m:r>
                    <m:f>
                      <m:fPr>
                        <m:ctrlPr>
                          <a:rPr lang="de-DE" sz="1400" i="1" smtClean="0">
                            <a:latin typeface="Cambria Math" panose="02040503050406030204" pitchFamily="18" charset="0"/>
                          </a:rPr>
                        </m:ctrlPr>
                      </m:fPr>
                      <m:num>
                        <m:r>
                          <a:rPr lang="de-DE" sz="1400" i="1">
                            <a:latin typeface="Cambria Math" panose="02040503050406030204" pitchFamily="18" charset="0"/>
                          </a:rPr>
                          <m:t>𝜕</m:t>
                        </m:r>
                        <m:sSup>
                          <m:sSupPr>
                            <m:ctrlPr>
                              <a:rPr lang="de-DE" sz="1400" i="1">
                                <a:latin typeface="Cambria Math" panose="02040503050406030204" pitchFamily="18" charset="0"/>
                              </a:rPr>
                            </m:ctrlPr>
                          </m:sSupPr>
                          <m:e>
                            <m:r>
                              <a:rPr lang="de-DE" sz="1400" i="1">
                                <a:latin typeface="Cambria Math" panose="02040503050406030204" pitchFamily="18" charset="0"/>
                              </a:rPr>
                              <m:t>𝐿</m:t>
                            </m:r>
                          </m:e>
                          <m:sup>
                            <m:r>
                              <a:rPr lang="de-DE" sz="1400" i="1">
                                <a:latin typeface="Cambria Math" panose="02040503050406030204" pitchFamily="18" charset="0"/>
                              </a:rPr>
                              <m:t>𝐷</m:t>
                            </m:r>
                          </m:sup>
                        </m:sSup>
                      </m:num>
                      <m:den>
                        <m:r>
                          <a:rPr lang="de-DE" sz="1400" i="1">
                            <a:latin typeface="Cambria Math" panose="02040503050406030204" pitchFamily="18" charset="0"/>
                          </a:rPr>
                          <m:t>𝜕</m:t>
                        </m:r>
                        <m:r>
                          <a:rPr lang="de-DE" sz="1400" i="1">
                            <a:latin typeface="Cambria Math" panose="02040503050406030204" pitchFamily="18" charset="0"/>
                          </a:rPr>
                          <m:t>𝑌</m:t>
                        </m:r>
                      </m:den>
                    </m:f>
                    <m:r>
                      <a:rPr lang="de-DE" sz="1400" b="0" i="1" smtClean="0">
                        <a:latin typeface="Cambria Math" panose="02040503050406030204" pitchFamily="18" charset="0"/>
                      </a:rPr>
                      <m:t>𝑑𝑌</m:t>
                    </m:r>
                    <m:r>
                      <a:rPr lang="de-DE" sz="1400" b="0" i="1" smtClean="0">
                        <a:latin typeface="Cambria Math" panose="02040503050406030204" pitchFamily="18" charset="0"/>
                      </a:rPr>
                      <m:t>+</m:t>
                    </m:r>
                    <m:f>
                      <m:fPr>
                        <m:ctrlPr>
                          <a:rPr lang="de-DE" sz="1400" i="1">
                            <a:latin typeface="Cambria Math" panose="02040503050406030204" pitchFamily="18" charset="0"/>
                          </a:rPr>
                        </m:ctrlPr>
                      </m:fPr>
                      <m:num>
                        <m:r>
                          <a:rPr lang="de-DE" sz="1400" i="1">
                            <a:latin typeface="Cambria Math" panose="02040503050406030204" pitchFamily="18" charset="0"/>
                          </a:rPr>
                          <m:t>𝜕</m:t>
                        </m:r>
                        <m:sSup>
                          <m:sSupPr>
                            <m:ctrlPr>
                              <a:rPr lang="de-DE" sz="1400" i="1">
                                <a:latin typeface="Cambria Math" panose="02040503050406030204" pitchFamily="18" charset="0"/>
                              </a:rPr>
                            </m:ctrlPr>
                          </m:sSupPr>
                          <m:e>
                            <m:r>
                              <a:rPr lang="de-DE" sz="1400" i="1">
                                <a:latin typeface="Cambria Math" panose="02040503050406030204" pitchFamily="18" charset="0"/>
                              </a:rPr>
                              <m:t>𝐿</m:t>
                            </m:r>
                          </m:e>
                          <m:sup>
                            <m:r>
                              <a:rPr lang="de-DE" sz="1400" i="1">
                                <a:latin typeface="Cambria Math" panose="02040503050406030204" pitchFamily="18" charset="0"/>
                              </a:rPr>
                              <m:t>𝐷</m:t>
                            </m:r>
                          </m:sup>
                        </m:sSup>
                      </m:num>
                      <m:den>
                        <m:r>
                          <a:rPr lang="de-DE" sz="1400" i="1">
                            <a:latin typeface="Cambria Math" panose="02040503050406030204" pitchFamily="18" charset="0"/>
                          </a:rPr>
                          <m:t>𝜕</m:t>
                        </m:r>
                        <m:r>
                          <a:rPr lang="de-DE" sz="1400" i="1">
                            <a:latin typeface="Cambria Math" panose="02040503050406030204" pitchFamily="18" charset="0"/>
                          </a:rPr>
                          <m:t>𝑖</m:t>
                        </m:r>
                      </m:den>
                    </m:f>
                    <m:r>
                      <a:rPr lang="de-DE" sz="1400" b="0" i="1" smtClean="0">
                        <a:latin typeface="Cambria Math" panose="02040503050406030204" pitchFamily="18" charset="0"/>
                      </a:rPr>
                      <m:t>𝑑𝑖</m:t>
                    </m:r>
                  </m:oMath>
                </a14:m>
                <a:r>
                  <a:rPr lang="de-DE" sz="1400" dirty="0" smtClean="0"/>
                  <a:t>	</a:t>
                </a:r>
                <a:endParaRPr lang="de-DE" sz="1400" dirty="0"/>
              </a:p>
            </p:txBody>
          </p:sp>
        </mc:Choice>
        <mc:Fallback xmlns="">
          <p:sp>
            <p:nvSpPr>
              <p:cNvPr id="10" name="Rechteck 9"/>
              <p:cNvSpPr>
                <a:spLocks noRot="1" noChangeAspect="1" noMove="1" noResize="1" noEditPoints="1" noAdjustHandles="1" noChangeArrowheads="1" noChangeShapeType="1" noTextEdit="1"/>
              </p:cNvSpPr>
              <p:nvPr/>
            </p:nvSpPr>
            <p:spPr>
              <a:xfrm>
                <a:off x="4886454" y="6005965"/>
                <a:ext cx="2262503" cy="434991"/>
              </a:xfrm>
              <a:prstGeom prst="rect">
                <a:avLst/>
              </a:prstGeom>
              <a:blipFill>
                <a:blip r:embed="rId4"/>
                <a:stretch>
                  <a:fillRect/>
                </a:stretch>
              </a:blipFill>
            </p:spPr>
            <p:txBody>
              <a:bodyPr/>
              <a:lstStyle/>
              <a:p>
                <a:r>
                  <a:rPr lang="de-DE">
                    <a:noFill/>
                  </a:rPr>
                  <a:t> </a:t>
                </a:r>
              </a:p>
            </p:txBody>
          </p:sp>
        </mc:Fallback>
      </mc:AlternateContent>
      <p:sp>
        <p:nvSpPr>
          <p:cNvPr id="11" name="Rechteck 10"/>
          <p:cNvSpPr/>
          <p:nvPr/>
        </p:nvSpPr>
        <p:spPr>
          <a:xfrm>
            <a:off x="763919" y="5661335"/>
            <a:ext cx="2665755" cy="523220"/>
          </a:xfrm>
          <a:prstGeom prst="rect">
            <a:avLst/>
          </a:prstGeom>
        </p:spPr>
        <p:txBody>
          <a:bodyPr wrap="square">
            <a:spAutoFit/>
          </a:bodyPr>
          <a:lstStyle/>
          <a:p>
            <a:r>
              <a:rPr lang="de-DE" sz="1400" dirty="0" smtClean="0"/>
              <a:t>Oder mit den bösen Ableitungen:	</a:t>
            </a:r>
            <a:endParaRPr lang="de-DE" sz="1400" dirty="0"/>
          </a:p>
        </p:txBody>
      </p:sp>
      <mc:AlternateContent xmlns:mc="http://schemas.openxmlformats.org/markup-compatibility/2006" xmlns:a14="http://schemas.microsoft.com/office/drawing/2010/main">
        <mc:Choice Requires="a14">
          <p:sp>
            <p:nvSpPr>
              <p:cNvPr id="12" name="Rechteck 11"/>
              <p:cNvSpPr/>
              <p:nvPr/>
            </p:nvSpPr>
            <p:spPr>
              <a:xfrm>
                <a:off x="3351950" y="5536654"/>
                <a:ext cx="2665755" cy="650434"/>
              </a:xfrm>
              <a:prstGeom prst="rect">
                <a:avLst/>
              </a:prstGeom>
            </p:spPr>
            <p:txBody>
              <a:bodyPr wrap="square">
                <a:spAutoFit/>
              </a:bodyPr>
              <a:lstStyle/>
              <a:p>
                <a14:m>
                  <m:oMath xmlns:m="http://schemas.openxmlformats.org/officeDocument/2006/math">
                    <m:f>
                      <m:fPr>
                        <m:ctrlPr>
                          <a:rPr lang="de-DE" sz="1400" i="1" smtClean="0">
                            <a:latin typeface="Cambria Math" panose="02040503050406030204" pitchFamily="18" charset="0"/>
                          </a:rPr>
                        </m:ctrlPr>
                      </m:fPr>
                      <m:num>
                        <m:r>
                          <a:rPr lang="de-DE" sz="1400" i="1">
                            <a:latin typeface="Cambria Math" panose="02040503050406030204" pitchFamily="18" charset="0"/>
                          </a:rPr>
                          <m:t>𝜕</m:t>
                        </m:r>
                        <m:sSup>
                          <m:sSupPr>
                            <m:ctrlPr>
                              <a:rPr lang="de-DE" sz="1400" i="1">
                                <a:latin typeface="Cambria Math" panose="02040503050406030204" pitchFamily="18" charset="0"/>
                              </a:rPr>
                            </m:ctrlPr>
                          </m:sSupPr>
                          <m:e>
                            <m:r>
                              <a:rPr lang="de-DE" sz="1400" i="1">
                                <a:latin typeface="Cambria Math" panose="02040503050406030204" pitchFamily="18" charset="0"/>
                              </a:rPr>
                              <m:t>𝐿</m:t>
                            </m:r>
                          </m:e>
                          <m:sup>
                            <m:r>
                              <a:rPr lang="de-DE" sz="1400" i="1">
                                <a:latin typeface="Cambria Math" panose="02040503050406030204" pitchFamily="18" charset="0"/>
                              </a:rPr>
                              <m:t>𝐷</m:t>
                            </m:r>
                          </m:sup>
                        </m:sSup>
                      </m:num>
                      <m:den>
                        <m:r>
                          <a:rPr lang="de-DE" sz="1400" i="1">
                            <a:latin typeface="Cambria Math" panose="02040503050406030204" pitchFamily="18" charset="0"/>
                          </a:rPr>
                          <m:t>𝜕</m:t>
                        </m:r>
                        <m:r>
                          <a:rPr lang="de-DE" sz="1400" i="1">
                            <a:latin typeface="Cambria Math" panose="02040503050406030204" pitchFamily="18" charset="0"/>
                          </a:rPr>
                          <m:t>𝑌</m:t>
                        </m:r>
                      </m:den>
                    </m:f>
                    <m:r>
                      <a:rPr lang="de-DE" sz="1400" i="1">
                        <a:latin typeface="Cambria Math" panose="02040503050406030204" pitchFamily="18" charset="0"/>
                      </a:rPr>
                      <m:t>&gt;0</m:t>
                    </m:r>
                  </m:oMath>
                </a14:m>
                <a:r>
                  <a:rPr lang="de-DE" sz="1400" dirty="0"/>
                  <a:t>	und	</a:t>
                </a:r>
                <a14:m>
                  <m:oMath xmlns:m="http://schemas.openxmlformats.org/officeDocument/2006/math">
                    <m:f>
                      <m:fPr>
                        <m:ctrlPr>
                          <a:rPr lang="de-DE" sz="1400" i="1">
                            <a:latin typeface="Cambria Math" panose="02040503050406030204" pitchFamily="18" charset="0"/>
                          </a:rPr>
                        </m:ctrlPr>
                      </m:fPr>
                      <m:num>
                        <m:r>
                          <a:rPr lang="de-DE" sz="1400" i="1">
                            <a:latin typeface="Cambria Math" panose="02040503050406030204" pitchFamily="18" charset="0"/>
                          </a:rPr>
                          <m:t>𝜕</m:t>
                        </m:r>
                        <m:sSup>
                          <m:sSupPr>
                            <m:ctrlPr>
                              <a:rPr lang="de-DE" sz="1400" i="1">
                                <a:latin typeface="Cambria Math" panose="02040503050406030204" pitchFamily="18" charset="0"/>
                              </a:rPr>
                            </m:ctrlPr>
                          </m:sSupPr>
                          <m:e>
                            <m:r>
                              <a:rPr lang="de-DE" sz="1400" i="1">
                                <a:latin typeface="Cambria Math" panose="02040503050406030204" pitchFamily="18" charset="0"/>
                              </a:rPr>
                              <m:t>𝐿</m:t>
                            </m:r>
                          </m:e>
                          <m:sup>
                            <m:r>
                              <a:rPr lang="de-DE" sz="1400" i="1">
                                <a:latin typeface="Cambria Math" panose="02040503050406030204" pitchFamily="18" charset="0"/>
                              </a:rPr>
                              <m:t>𝐷</m:t>
                            </m:r>
                          </m:sup>
                        </m:sSup>
                      </m:num>
                      <m:den>
                        <m:r>
                          <a:rPr lang="de-DE" sz="1400" i="1">
                            <a:latin typeface="Cambria Math" panose="02040503050406030204" pitchFamily="18" charset="0"/>
                          </a:rPr>
                          <m:t>𝜕</m:t>
                        </m:r>
                        <m:r>
                          <a:rPr lang="de-DE" sz="1400" i="1">
                            <a:latin typeface="Cambria Math" panose="02040503050406030204" pitchFamily="18" charset="0"/>
                          </a:rPr>
                          <m:t>𝑖</m:t>
                        </m:r>
                      </m:den>
                    </m:f>
                    <m:r>
                      <a:rPr lang="de-DE" sz="1400" b="0" i="1" smtClean="0">
                        <a:latin typeface="Cambria Math" panose="02040503050406030204" pitchFamily="18" charset="0"/>
                      </a:rPr>
                      <m:t>&lt;</m:t>
                    </m:r>
                    <m:r>
                      <a:rPr lang="de-DE" sz="1400" i="1">
                        <a:latin typeface="Cambria Math" panose="02040503050406030204" pitchFamily="18" charset="0"/>
                      </a:rPr>
                      <m:t>0</m:t>
                    </m:r>
                  </m:oMath>
                </a14:m>
                <a:endParaRPr lang="de-DE" sz="1400" dirty="0"/>
              </a:p>
              <a:p>
                <a:r>
                  <a:rPr lang="de-DE" sz="1400" dirty="0" smtClean="0"/>
                  <a:t>	</a:t>
                </a:r>
                <a:endParaRPr lang="de-DE" sz="1400" dirty="0"/>
              </a:p>
            </p:txBody>
          </p:sp>
        </mc:Choice>
        <mc:Fallback xmlns="">
          <p:sp>
            <p:nvSpPr>
              <p:cNvPr id="12" name="Rechteck 11"/>
              <p:cNvSpPr>
                <a:spLocks noRot="1" noChangeAspect="1" noMove="1" noResize="1" noEditPoints="1" noAdjustHandles="1" noChangeArrowheads="1" noChangeShapeType="1" noTextEdit="1"/>
              </p:cNvSpPr>
              <p:nvPr/>
            </p:nvSpPr>
            <p:spPr>
              <a:xfrm>
                <a:off x="3351950" y="5536654"/>
                <a:ext cx="2665755" cy="650434"/>
              </a:xfrm>
              <a:prstGeom prst="rect">
                <a:avLst/>
              </a:prstGeom>
              <a:blipFill>
                <a:blip r:embed="rId5"/>
                <a:stretch>
                  <a:fillRect/>
                </a:stretch>
              </a:blipFill>
            </p:spPr>
            <p:txBody>
              <a:bodyPr/>
              <a:lstStyle/>
              <a:p>
                <a:r>
                  <a:rPr lang="de-DE">
                    <a:noFill/>
                  </a:rPr>
                  <a:t> </a:t>
                </a:r>
              </a:p>
            </p:txBody>
          </p:sp>
        </mc:Fallback>
      </mc:AlternateContent>
      <p:sp>
        <p:nvSpPr>
          <p:cNvPr id="13" name="Rechteck 12"/>
          <p:cNvSpPr/>
          <p:nvPr/>
        </p:nvSpPr>
        <p:spPr>
          <a:xfrm>
            <a:off x="7790659" y="4682911"/>
            <a:ext cx="3466040" cy="523220"/>
          </a:xfrm>
          <a:prstGeom prst="rect">
            <a:avLst/>
          </a:prstGeom>
        </p:spPr>
        <p:txBody>
          <a:bodyPr wrap="square">
            <a:spAutoFit/>
          </a:bodyPr>
          <a:lstStyle/>
          <a:p>
            <a:r>
              <a:rPr lang="de-DE" sz="1400" dirty="0" smtClean="0"/>
              <a:t>Dies werden wir später als </a:t>
            </a:r>
            <a:r>
              <a:rPr lang="de-DE" sz="1400" dirty="0" err="1" smtClean="0"/>
              <a:t>Keynesianische</a:t>
            </a:r>
            <a:r>
              <a:rPr lang="de-DE" sz="1400" dirty="0" smtClean="0"/>
              <a:t> Geldnachfrage bezeichnen	</a:t>
            </a:r>
            <a:endParaRPr lang="de-DE" sz="1400" dirty="0"/>
          </a:p>
        </p:txBody>
      </p:sp>
    </p:spTree>
    <p:extLst>
      <p:ext uri="{BB962C8B-B14F-4D97-AF65-F5344CB8AC3E}">
        <p14:creationId xmlns:p14="http://schemas.microsoft.com/office/powerpoint/2010/main" val="28223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15</a:t>
            </a:fld>
            <a:endParaRPr lang="de-DE" dirty="0"/>
          </a:p>
        </p:txBody>
      </p:sp>
      <p:sp>
        <p:nvSpPr>
          <p:cNvPr id="7" name="TextShape 2"/>
          <p:cNvSpPr txBox="1"/>
          <p:nvPr/>
        </p:nvSpPr>
        <p:spPr>
          <a:xfrm>
            <a:off x="1600740" y="29522"/>
            <a:ext cx="8610060" cy="744863"/>
          </a:xfrm>
          <a:prstGeom prst="rect">
            <a:avLst/>
          </a:prstGeom>
          <a:noFill/>
          <a:ln>
            <a:noFill/>
          </a:ln>
        </p:spPr>
        <p:txBody>
          <a:bodyPr lIns="81638" tIns="40819" rIns="81638" bIns="40819" anchor="ctr" anchorCtr="1"/>
          <a:lstStyle/>
          <a:p>
            <a:r>
              <a:rPr lang="de-DE" altLang="de-DE" sz="3628" b="1" dirty="0">
                <a:solidFill>
                  <a:srgbClr val="000000"/>
                </a:solidFill>
                <a:latin typeface="Sparkasse Rg" pitchFamily="34" charset="0"/>
              </a:rPr>
              <a:t>Zinsen und Inflation – Fisher Relation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377238" y="595593"/>
                <a:ext cx="6719477" cy="5472607"/>
              </a:xfrm>
              <a:prstGeom prst="rect">
                <a:avLst/>
              </a:prstGeom>
              <a:noFill/>
            </p:spPr>
            <p:txBody>
              <a:bodyPr wrap="square" rtlCol="0">
                <a:noAutofit/>
              </a:bodyPr>
              <a:lstStyle/>
              <a:p>
                <a:r>
                  <a:rPr lang="en-US" sz="2400" b="1" dirty="0" err="1"/>
                  <a:t>Angenommen</a:t>
                </a:r>
                <a:r>
                  <a:rPr lang="en-US" sz="2400" b="1" dirty="0"/>
                  <a:t> man </a:t>
                </a:r>
                <a:r>
                  <a:rPr lang="en-US" sz="2400" b="1" dirty="0" err="1"/>
                  <a:t>investiert</a:t>
                </a:r>
                <a:r>
                  <a:rPr lang="en-US" sz="2400" b="1" dirty="0"/>
                  <a:t> </a:t>
                </a:r>
                <a:r>
                  <a:rPr lang="en-US" sz="2400" b="1" dirty="0" err="1" smtClean="0"/>
                  <a:t>einen</a:t>
                </a:r>
                <a:r>
                  <a:rPr lang="en-US" sz="2400" b="1" dirty="0" smtClean="0"/>
                  <a:t> </a:t>
                </a:r>
                <a:r>
                  <a:rPr lang="en-US" sz="2400" b="1" dirty="0" err="1" smtClean="0"/>
                  <a:t>Betrag</a:t>
                </a:r>
                <a:r>
                  <a:rPr lang="en-US" sz="2400" b="1" dirty="0" smtClean="0"/>
                  <a:t> </a:t>
                </a:r>
                <a:r>
                  <a:rPr lang="en-US" sz="2400" b="1" dirty="0" err="1" smtClean="0"/>
                  <a:t>vpmK</a:t>
                </a:r>
                <a:r>
                  <a:rPr lang="en-US" sz="2400" b="1" dirty="0" smtClean="0"/>
                  <a:t> </a:t>
                </a:r>
                <a:r>
                  <a:rPr lang="en-US" sz="2400" b="1" dirty="0" err="1"/>
                  <a:t>zum</a:t>
                </a:r>
                <a:r>
                  <a:rPr lang="en-US" sz="2400" b="1" dirty="0"/>
                  <a:t> </a:t>
                </a:r>
                <a:r>
                  <a:rPr lang="en-US" sz="2400" b="1" dirty="0" err="1"/>
                  <a:t>nominalen</a:t>
                </a:r>
                <a:r>
                  <a:rPr lang="en-US" sz="2400" b="1" dirty="0"/>
                  <a:t> </a:t>
                </a:r>
                <a:r>
                  <a:rPr lang="en-US" sz="2400" b="1" dirty="0" err="1"/>
                  <a:t>Zinssatz</a:t>
                </a:r>
                <a:r>
                  <a:rPr lang="en-US" sz="2400" b="1" dirty="0"/>
                  <a:t> i:</a:t>
                </a:r>
              </a:p>
              <a:p>
                <a:endParaRPr lang="en-US" sz="2000" dirty="0"/>
              </a:p>
              <a:p>
                <a:pPr marL="342900" indent="-342900">
                  <a:buFont typeface="Arial" panose="020B0604020202020204" pitchFamily="34" charset="0"/>
                  <a:buChar char="•"/>
                </a:pPr>
                <a:r>
                  <a:rPr lang="en-US" sz="2000" dirty="0" err="1"/>
                  <a:t>Nach</a:t>
                </a:r>
                <a:r>
                  <a:rPr lang="en-US" sz="2000" dirty="0"/>
                  <a:t> </a:t>
                </a:r>
                <a:r>
                  <a:rPr lang="en-US" sz="2000" dirty="0" err="1"/>
                  <a:t>einem</a:t>
                </a:r>
                <a:r>
                  <a:rPr lang="en-US" sz="2000" dirty="0"/>
                  <a:t> </a:t>
                </a:r>
                <a:r>
                  <a:rPr lang="en-US" sz="2000" dirty="0" err="1"/>
                  <a:t>Jahr</a:t>
                </a:r>
                <a:r>
                  <a:rPr lang="en-US" sz="2000" dirty="0"/>
                  <a:t> </a:t>
                </a:r>
                <a:r>
                  <a:rPr lang="en-US" sz="2000" dirty="0" err="1"/>
                  <a:t>erhält</a:t>
                </a:r>
                <a:r>
                  <a:rPr lang="en-US" sz="2000" dirty="0"/>
                  <a:t> man K(1+i) Euro</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Aber bei einer Inflation von </a:t>
                </a:r>
                <a14:m>
                  <m:oMath xmlns:m="http://schemas.openxmlformats.org/officeDocument/2006/math">
                    <m:r>
                      <a:rPr lang="el-GR" sz="2000" i="1">
                        <a:latin typeface="Cambria Math" panose="02040503050406030204" pitchFamily="18" charset="0"/>
                      </a:rPr>
                      <m:t>𝜋</m:t>
                    </m:r>
                  </m:oMath>
                </a14:m>
                <a:r>
                  <a:rPr lang="de-DE" sz="2000" dirty="0"/>
                  <a:t> benötigt man  K(1+</a:t>
                </a:r>
                <a:r>
                  <a:rPr lang="el-GR" sz="2000" dirty="0"/>
                  <a:t> </a:t>
                </a:r>
                <a14:m>
                  <m:oMath xmlns:m="http://schemas.openxmlformats.org/officeDocument/2006/math">
                    <m:r>
                      <a:rPr lang="el-GR" sz="2000" i="1">
                        <a:latin typeface="Cambria Math" panose="02040503050406030204" pitchFamily="18" charset="0"/>
                      </a:rPr>
                      <m:t>𝜋</m:t>
                    </m:r>
                  </m:oMath>
                </a14:m>
                <a:r>
                  <a:rPr lang="de-DE" sz="2000" dirty="0"/>
                  <a:t>) Euro um einen gleichwertigen Warenkorb wie in der Vorperiode erwerben zu können</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In realen Einheiten müssen die  </a:t>
                </a:r>
                <a:r>
                  <a:rPr lang="en-US" sz="2000" dirty="0"/>
                  <a:t>K(1+i) Euro </a:t>
                </a:r>
                <a:r>
                  <a:rPr lang="en-US" sz="2000" dirty="0" err="1"/>
                  <a:t>mit</a:t>
                </a:r>
                <a:r>
                  <a:rPr lang="en-US" sz="2000" dirty="0"/>
                  <a:t> 1/</a:t>
                </a:r>
                <a:r>
                  <a:rPr lang="de-DE" sz="2000" dirty="0"/>
                  <a:t>(1+</a:t>
                </a:r>
                <a:r>
                  <a:rPr lang="el-GR" sz="2000" dirty="0"/>
                  <a:t> </a:t>
                </a:r>
                <a14:m>
                  <m:oMath xmlns:m="http://schemas.openxmlformats.org/officeDocument/2006/math">
                    <m:r>
                      <a:rPr lang="el-GR" sz="2000" i="1">
                        <a:latin typeface="Cambria Math" panose="02040503050406030204" pitchFamily="18" charset="0"/>
                      </a:rPr>
                      <m:t>𝜋</m:t>
                    </m:r>
                  </m:oMath>
                </a14:m>
                <a:r>
                  <a:rPr lang="de-DE" sz="2000" dirty="0"/>
                  <a:t>) diskontiert </a:t>
                </a:r>
                <a:r>
                  <a:rPr lang="de-DE" sz="2000" dirty="0" smtClean="0"/>
                  <a:t>werden</a:t>
                </a:r>
                <a:endParaRPr lang="de-DE" sz="2400" dirty="0"/>
              </a:p>
              <a:p>
                <a:pPr algn="ctr"/>
                <a:r>
                  <a:rPr lang="de-DE" sz="2000" dirty="0"/>
                  <a:t>→	</a:t>
                </a:r>
                <a14:m>
                  <m:oMath xmlns:m="http://schemas.openxmlformats.org/officeDocument/2006/math">
                    <m:r>
                      <a:rPr lang="de-DE" sz="2000" i="1">
                        <a:latin typeface="Cambria Math" panose="02040503050406030204" pitchFamily="18" charset="0"/>
                      </a:rPr>
                      <m:t>1+</m:t>
                    </m:r>
                    <m:r>
                      <a:rPr lang="de-DE" sz="2000" i="1">
                        <a:latin typeface="Cambria Math" panose="02040503050406030204" pitchFamily="18" charset="0"/>
                      </a:rPr>
                      <m:t>𝑟</m:t>
                    </m:r>
                    <m:r>
                      <a:rPr lang="de-DE" sz="2000" i="1">
                        <a:latin typeface="Cambria Math" panose="02040503050406030204" pitchFamily="18" charset="0"/>
                      </a:rPr>
                      <m:t>=</m:t>
                    </m:r>
                    <m:f>
                      <m:fPr>
                        <m:ctrlPr>
                          <a:rPr lang="de-DE" sz="2000" i="1">
                            <a:latin typeface="Cambria Math" panose="02040503050406030204" pitchFamily="18" charset="0"/>
                          </a:rPr>
                        </m:ctrlPr>
                      </m:fPr>
                      <m:num>
                        <m:r>
                          <a:rPr lang="de-DE" sz="2000" i="1">
                            <a:latin typeface="Cambria Math" panose="02040503050406030204" pitchFamily="18" charset="0"/>
                          </a:rPr>
                          <m:t>1+</m:t>
                        </m:r>
                        <m:r>
                          <a:rPr lang="de-DE" sz="2000" i="1">
                            <a:latin typeface="Cambria Math" panose="02040503050406030204" pitchFamily="18" charset="0"/>
                          </a:rPr>
                          <m:t>𝑖</m:t>
                        </m:r>
                      </m:num>
                      <m:den>
                        <m:r>
                          <a:rPr lang="de-DE" sz="2000" i="1">
                            <a:latin typeface="Cambria Math" panose="02040503050406030204" pitchFamily="18" charset="0"/>
                          </a:rPr>
                          <m:t>1+</m:t>
                        </m:r>
                        <m:r>
                          <a:rPr lang="el-GR" sz="2000" i="1">
                            <a:latin typeface="Cambria Math" panose="02040503050406030204" pitchFamily="18" charset="0"/>
                          </a:rPr>
                          <m:t>𝜋</m:t>
                        </m:r>
                      </m:den>
                    </m:f>
                  </m:oMath>
                </a14:m>
                <a:r>
                  <a:rPr lang="de-DE" sz="2000" dirty="0"/>
                  <a:t>	(r: Realzins i: Nominalzins</a:t>
                </a:r>
                <a:r>
                  <a:rPr lang="de-DE" sz="2000" dirty="0" smtClean="0"/>
                  <a:t>)</a:t>
                </a:r>
                <a:endParaRPr lang="de-DE" sz="2000" dirty="0"/>
              </a:p>
              <a:p>
                <a:pPr algn="ctr"/>
                <a:r>
                  <a:rPr lang="de-DE" sz="2000" dirty="0"/>
                  <a:t>Für „kleine“ i,</a:t>
                </a:r>
                <a14:m>
                  <m:oMath xmlns:m="http://schemas.openxmlformats.org/officeDocument/2006/math">
                    <m:r>
                      <a:rPr lang="el-GR" sz="2000" i="1">
                        <a:latin typeface="Cambria Math" panose="02040503050406030204" pitchFamily="18" charset="0"/>
                      </a:rPr>
                      <m:t>𝜋</m:t>
                    </m:r>
                  </m:oMath>
                </a14:m>
                <a:r>
                  <a:rPr lang="de-DE" sz="2000" dirty="0"/>
                  <a:t> (&lt;10%) erhält man </a:t>
                </a:r>
              </a:p>
              <a:p>
                <a:pPr algn="ctr"/>
                <a:r>
                  <a:rPr lang="de-DE" sz="2000" dirty="0"/>
                  <a:t>		</a:t>
                </a:r>
                <a14:m>
                  <m:oMath xmlns:m="http://schemas.openxmlformats.org/officeDocument/2006/math">
                    <m:r>
                      <a:rPr lang="de-DE" sz="2000" i="1">
                        <a:latin typeface="Cambria Math" panose="02040503050406030204" pitchFamily="18" charset="0"/>
                      </a:rPr>
                      <m:t>𝑟</m:t>
                    </m:r>
                    <m:r>
                      <a:rPr lang="de-DE" sz="2000" i="1">
                        <a:latin typeface="Cambria Math" panose="02040503050406030204" pitchFamily="18" charset="0"/>
                      </a:rPr>
                      <m:t>=</m:t>
                    </m:r>
                    <m:r>
                      <a:rPr lang="de-DE" sz="2000" i="1">
                        <a:latin typeface="Cambria Math" panose="02040503050406030204" pitchFamily="18" charset="0"/>
                      </a:rPr>
                      <m:t>𝑖</m:t>
                    </m:r>
                    <m:r>
                      <a:rPr lang="de-DE" sz="2000" i="1">
                        <a:latin typeface="Cambria Math" panose="02040503050406030204" pitchFamily="18" charset="0"/>
                      </a:rPr>
                      <m:t>−</m:t>
                    </m:r>
                    <m:r>
                      <a:rPr lang="el-GR" sz="2000" i="1">
                        <a:latin typeface="Cambria Math" panose="02040503050406030204" pitchFamily="18" charset="0"/>
                      </a:rPr>
                      <m:t>𝜋</m:t>
                    </m:r>
                  </m:oMath>
                </a14:m>
                <a:r>
                  <a:rPr lang="de-DE" sz="2000" dirty="0"/>
                  <a:t>	(Fisher Relation)</a:t>
                </a:r>
              </a:p>
              <a:p>
                <a:pPr algn="ctr"/>
                <a:endParaRPr lang="de-DE" sz="2000" dirty="0"/>
              </a:p>
              <a:p>
                <a:pPr algn="ctr"/>
                <a:r>
                  <a:rPr lang="de-DE" sz="2000" dirty="0"/>
                  <a:t>Da Investitionen oft in der Zukunft liegen verwendet man </a:t>
                </a:r>
                <a:r>
                  <a:rPr lang="de-DE" sz="2000" dirty="0" smtClean="0"/>
                  <a:t>auch</a:t>
                </a:r>
                <a:endParaRPr lang="de-DE" sz="2000" dirty="0"/>
              </a:p>
              <a:p>
                <a:pPr algn="ctr"/>
                <a:r>
                  <a:rPr lang="de-DE" sz="2000" dirty="0"/>
                  <a:t>		</a:t>
                </a:r>
                <a14:m>
                  <m:oMath xmlns:m="http://schemas.openxmlformats.org/officeDocument/2006/math">
                    <m:r>
                      <a:rPr lang="de-DE" sz="2000" i="1" dirty="0">
                        <a:latin typeface="Cambria Math" panose="02040503050406030204" pitchFamily="18" charset="0"/>
                      </a:rPr>
                      <m:t>𝑟</m:t>
                    </m:r>
                    <m:r>
                      <a:rPr lang="de-DE" sz="2000" i="1" dirty="0">
                        <a:latin typeface="Cambria Math" panose="02040503050406030204" pitchFamily="18" charset="0"/>
                      </a:rPr>
                      <m:t>=</m:t>
                    </m:r>
                    <m:r>
                      <a:rPr lang="de-DE" sz="2000" i="1" dirty="0">
                        <a:latin typeface="Cambria Math" panose="02040503050406030204" pitchFamily="18" charset="0"/>
                      </a:rPr>
                      <m:t>𝑖</m:t>
                    </m:r>
                    <m:r>
                      <a:rPr lang="de-DE" sz="2000" i="1" dirty="0">
                        <a:latin typeface="Cambria Math" panose="02040503050406030204" pitchFamily="18" charset="0"/>
                      </a:rPr>
                      <m:t>−</m:t>
                    </m:r>
                    <m:sSup>
                      <m:sSupPr>
                        <m:ctrlPr>
                          <a:rPr lang="de-DE"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i="1" dirty="0">
                            <a:latin typeface="Cambria Math" panose="02040503050406030204" pitchFamily="18" charset="0"/>
                          </a:rPr>
                          <m:t>𝑒</m:t>
                        </m:r>
                      </m:sup>
                    </m:sSup>
                  </m:oMath>
                </a14:m>
                <a:r>
                  <a:rPr lang="de-DE" sz="2000" dirty="0"/>
                  <a:t>	(</a:t>
                </a:r>
                <a14:m>
                  <m:oMath xmlns:m="http://schemas.openxmlformats.org/officeDocument/2006/math">
                    <m:sSup>
                      <m:sSupPr>
                        <m:ctrlPr>
                          <a:rPr lang="de-DE"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i="1" dirty="0">
                            <a:latin typeface="Cambria Math" panose="02040503050406030204" pitchFamily="18" charset="0"/>
                          </a:rPr>
                          <m:t>𝑒</m:t>
                        </m:r>
                      </m:sup>
                    </m:sSup>
                  </m:oMath>
                </a14:m>
                <a:r>
                  <a:rPr lang="de-DE" sz="2000" dirty="0"/>
                  <a:t>: Erwartete Inflation)</a:t>
                </a:r>
              </a:p>
              <a:p>
                <a:pPr algn="ctr"/>
                <a:endParaRPr lang="de-DE" sz="24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377238" y="595593"/>
                <a:ext cx="6719477" cy="5472607"/>
              </a:xfrm>
              <a:prstGeom prst="rect">
                <a:avLst/>
              </a:prstGeom>
              <a:blipFill>
                <a:blip r:embed="rId3"/>
                <a:stretch>
                  <a:fillRect l="-1452" t="-892" r="-363" b="-3233"/>
                </a:stretch>
              </a:blipFill>
            </p:spPr>
            <p:txBody>
              <a:bodyPr/>
              <a:lstStyle/>
              <a:p>
                <a:r>
                  <a:rPr lang="de-DE">
                    <a:noFill/>
                  </a:rPr>
                  <a:t> </a:t>
                </a:r>
              </a:p>
            </p:txBody>
          </p:sp>
        </mc:Fallback>
      </mc:AlternateContent>
      <p:sp>
        <p:nvSpPr>
          <p:cNvPr id="8" name="Rechteck 7"/>
          <p:cNvSpPr/>
          <p:nvPr/>
        </p:nvSpPr>
        <p:spPr>
          <a:xfrm>
            <a:off x="8166781" y="1788185"/>
            <a:ext cx="3363275" cy="1384995"/>
          </a:xfrm>
          <a:prstGeom prst="rect">
            <a:avLst/>
          </a:prstGeom>
        </p:spPr>
        <p:txBody>
          <a:bodyPr wrap="square">
            <a:spAutoFit/>
          </a:bodyPr>
          <a:lstStyle/>
          <a:p>
            <a:r>
              <a:rPr lang="de-DE" sz="1400" dirty="0" smtClean="0"/>
              <a:t>Wenn gleichzeitig aber die Preise um 3% gestiegen sind, können sie sich nur Waren im Gegenwert von 1260/(1+3%)=1223,31 kaufen. Damit erhalten Sie letztlich aus ihren 1200 Euro nur einen Zuwachs von </a:t>
            </a:r>
          </a:p>
          <a:p>
            <a:r>
              <a:rPr lang="de-DE" sz="1400" dirty="0" smtClean="0"/>
              <a:t>(1223,31-1200)/1200=1,94%</a:t>
            </a:r>
          </a:p>
        </p:txBody>
      </p:sp>
      <mc:AlternateContent xmlns:mc="http://schemas.openxmlformats.org/markup-compatibility/2006" xmlns:a14="http://schemas.microsoft.com/office/drawing/2010/main">
        <mc:Choice Requires="a14">
          <p:sp>
            <p:nvSpPr>
              <p:cNvPr id="9" name="Rechteck 8"/>
              <p:cNvSpPr/>
              <p:nvPr/>
            </p:nvSpPr>
            <p:spPr>
              <a:xfrm>
                <a:off x="8223427" y="578189"/>
                <a:ext cx="3363275" cy="523220"/>
              </a:xfrm>
              <a:prstGeom prst="rect">
                <a:avLst/>
              </a:prstGeom>
            </p:spPr>
            <p:txBody>
              <a:bodyPr wrap="square">
                <a:spAutoFit/>
              </a:bodyPr>
              <a:lstStyle/>
              <a:p>
                <a:r>
                  <a:rPr lang="de-DE" sz="1400" dirty="0" smtClean="0"/>
                  <a:t>Beispiel: K=1200 Euro; i=5%; </a:t>
                </a:r>
                <a14:m>
                  <m:oMath xmlns:m="http://schemas.openxmlformats.org/officeDocument/2006/math">
                    <m:r>
                      <a:rPr lang="el-GR" sz="1400" i="1">
                        <a:latin typeface="Cambria Math" panose="02040503050406030204" pitchFamily="18" charset="0"/>
                      </a:rPr>
                      <m:t>𝜋</m:t>
                    </m:r>
                    <m:r>
                      <a:rPr lang="de-DE" sz="1400" b="0" i="1" smtClean="0">
                        <a:latin typeface="Cambria Math" panose="02040503050406030204" pitchFamily="18" charset="0"/>
                      </a:rPr>
                      <m:t>=3%</m:t>
                    </m:r>
                  </m:oMath>
                </a14:m>
                <a:endParaRPr lang="de-DE" sz="1400" b="0" i="1" dirty="0" smtClean="0">
                  <a:latin typeface="Cambria Math" panose="02040503050406030204" pitchFamily="18" charset="0"/>
                </a:endParaRPr>
              </a:p>
              <a:p>
                <a:r>
                  <a:rPr lang="de-DE" sz="1400" dirty="0" smtClean="0"/>
                  <a:t>Bestimmen Sie exakt den realen Zinssatz</a:t>
                </a:r>
                <a14:m>
                  <m:oMath xmlns:m="http://schemas.openxmlformats.org/officeDocument/2006/math">
                    <m:r>
                      <a:rPr lang="de-DE" sz="1400" b="0" i="1" smtClean="0">
                        <a:latin typeface="Cambria Math" panose="02040503050406030204" pitchFamily="18" charset="0"/>
                      </a:rPr>
                      <m:t>!</m:t>
                    </m:r>
                  </m:oMath>
                </a14:m>
                <a:endParaRPr lang="de-DE" sz="1400" dirty="0"/>
              </a:p>
            </p:txBody>
          </p:sp>
        </mc:Choice>
        <mc:Fallback xmlns="">
          <p:sp>
            <p:nvSpPr>
              <p:cNvPr id="9" name="Rechteck 8"/>
              <p:cNvSpPr>
                <a:spLocks noRot="1" noChangeAspect="1" noMove="1" noResize="1" noEditPoints="1" noAdjustHandles="1" noChangeArrowheads="1" noChangeShapeType="1" noTextEdit="1"/>
              </p:cNvSpPr>
              <p:nvPr/>
            </p:nvSpPr>
            <p:spPr>
              <a:xfrm>
                <a:off x="8223427" y="578189"/>
                <a:ext cx="3363275" cy="523220"/>
              </a:xfrm>
              <a:prstGeom prst="rect">
                <a:avLst/>
              </a:prstGeom>
              <a:blipFill>
                <a:blip r:embed="rId4"/>
                <a:stretch>
                  <a:fillRect l="-543" t="-1163" b="-10465"/>
                </a:stretch>
              </a:blipFill>
            </p:spPr>
            <p:txBody>
              <a:bodyPr/>
              <a:lstStyle/>
              <a:p>
                <a:r>
                  <a:rPr lang="de-DE">
                    <a:noFill/>
                  </a:rPr>
                  <a:t> </a:t>
                </a:r>
              </a:p>
            </p:txBody>
          </p:sp>
        </mc:Fallback>
      </mc:AlternateContent>
      <p:sp>
        <p:nvSpPr>
          <p:cNvPr id="10" name="Rechteck 9"/>
          <p:cNvSpPr/>
          <p:nvPr/>
        </p:nvSpPr>
        <p:spPr>
          <a:xfrm>
            <a:off x="8375826" y="1049521"/>
            <a:ext cx="3363275" cy="738664"/>
          </a:xfrm>
          <a:prstGeom prst="rect">
            <a:avLst/>
          </a:prstGeom>
        </p:spPr>
        <p:txBody>
          <a:bodyPr wrap="square">
            <a:spAutoFit/>
          </a:bodyPr>
          <a:lstStyle/>
          <a:p>
            <a:r>
              <a:rPr lang="de-DE" sz="1400" dirty="0" smtClean="0"/>
              <a:t>Aus 1200 Euro werden zu einem Zinssatz von 5% nach einem Jahr</a:t>
            </a:r>
          </a:p>
          <a:p>
            <a:r>
              <a:rPr lang="de-DE" sz="1400" dirty="0" smtClean="0"/>
              <a:t>1200(1+5%)=1260</a:t>
            </a:r>
          </a:p>
        </p:txBody>
      </p:sp>
      <mc:AlternateContent xmlns:mc="http://schemas.openxmlformats.org/markup-compatibility/2006" xmlns:a14="http://schemas.microsoft.com/office/drawing/2010/main">
        <mc:Choice Requires="a14">
          <p:sp>
            <p:nvSpPr>
              <p:cNvPr id="11" name="Rechteck 10"/>
              <p:cNvSpPr/>
              <p:nvPr/>
            </p:nvSpPr>
            <p:spPr>
              <a:xfrm>
                <a:off x="8300562" y="4779893"/>
                <a:ext cx="3363275" cy="307777"/>
              </a:xfrm>
              <a:prstGeom prst="rect">
                <a:avLst/>
              </a:prstGeom>
            </p:spPr>
            <p:txBody>
              <a:bodyPr wrap="square">
                <a:spAutoFit/>
              </a:bodyPr>
              <a:lstStyle/>
              <a:p>
                <a:r>
                  <a:rPr lang="de-DE" sz="1400" dirty="0"/>
                  <a:t>(1+</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a:t>)(</a:t>
                </a:r>
                <a:r>
                  <a:rPr lang="de-DE" sz="1400" dirty="0" smtClean="0"/>
                  <a:t>1+r)=(1+i) ausmultiplizieren</a:t>
                </a:r>
              </a:p>
            </p:txBody>
          </p:sp>
        </mc:Choice>
        <mc:Fallback xmlns="">
          <p:sp>
            <p:nvSpPr>
              <p:cNvPr id="11" name="Rechteck 10"/>
              <p:cNvSpPr>
                <a:spLocks noRot="1" noChangeAspect="1" noMove="1" noResize="1" noEditPoints="1" noAdjustHandles="1" noChangeArrowheads="1" noChangeShapeType="1" noTextEdit="1"/>
              </p:cNvSpPr>
              <p:nvPr/>
            </p:nvSpPr>
            <p:spPr>
              <a:xfrm>
                <a:off x="8300562" y="4779893"/>
                <a:ext cx="3363275" cy="307777"/>
              </a:xfrm>
              <a:prstGeom prst="rect">
                <a:avLst/>
              </a:prstGeom>
              <a:blipFill>
                <a:blip r:embed="rId5"/>
                <a:stretch>
                  <a:fillRect l="-544" t="-3922" b="-19608"/>
                </a:stretch>
              </a:blipFill>
            </p:spPr>
            <p:txBody>
              <a:bodyPr/>
              <a:lstStyle/>
              <a:p>
                <a:r>
                  <a:rPr lang="de-DE">
                    <a:noFill/>
                  </a:rPr>
                  <a:t> </a:t>
                </a:r>
              </a:p>
            </p:txBody>
          </p:sp>
        </mc:Fallback>
      </mc:AlternateContent>
      <p:sp>
        <p:nvSpPr>
          <p:cNvPr id="12" name="Rechteck 11"/>
          <p:cNvSpPr/>
          <p:nvPr/>
        </p:nvSpPr>
        <p:spPr>
          <a:xfrm>
            <a:off x="8166780" y="3103662"/>
            <a:ext cx="3363275" cy="1384995"/>
          </a:xfrm>
          <a:prstGeom prst="rect">
            <a:avLst/>
          </a:prstGeom>
        </p:spPr>
        <p:txBody>
          <a:bodyPr wrap="square">
            <a:spAutoFit/>
          </a:bodyPr>
          <a:lstStyle/>
          <a:p>
            <a:r>
              <a:rPr lang="de-DE" sz="1400" dirty="0" smtClean="0"/>
              <a:t>Diese Ergebnis ist natürlich unabhängig von dem Anlagekapital K=1200</a:t>
            </a:r>
          </a:p>
          <a:p>
            <a:endParaRPr lang="de-DE" sz="1400" dirty="0"/>
          </a:p>
          <a:p>
            <a:r>
              <a:rPr lang="de-DE" sz="1400" dirty="0" smtClean="0"/>
              <a:t>1200(1+1,94%)=1200(1+5%)/(1+4%)</a:t>
            </a:r>
          </a:p>
          <a:p>
            <a:r>
              <a:rPr lang="de-DE" sz="1400" dirty="0" smtClean="0"/>
              <a:t>-&gt;(1+1,94%)=(1+5</a:t>
            </a:r>
            <a:r>
              <a:rPr lang="de-DE" sz="1400" dirty="0"/>
              <a:t>%)/(1+4</a:t>
            </a:r>
            <a:r>
              <a:rPr lang="de-DE" sz="1400" dirty="0" smtClean="0"/>
              <a:t>%)</a:t>
            </a:r>
          </a:p>
          <a:p>
            <a:r>
              <a:rPr lang="de-DE" sz="1400" dirty="0" smtClean="0"/>
              <a:t>Oder allgemein:</a:t>
            </a:r>
          </a:p>
        </p:txBody>
      </p:sp>
      <mc:AlternateContent xmlns:mc="http://schemas.openxmlformats.org/markup-compatibility/2006" xmlns:a14="http://schemas.microsoft.com/office/drawing/2010/main">
        <mc:Choice Requires="a14">
          <p:sp>
            <p:nvSpPr>
              <p:cNvPr id="13" name="Rechteck 12"/>
              <p:cNvSpPr/>
              <p:nvPr/>
            </p:nvSpPr>
            <p:spPr>
              <a:xfrm>
                <a:off x="8319181" y="4521907"/>
                <a:ext cx="3363275" cy="307777"/>
              </a:xfrm>
              <a:prstGeom prst="rect">
                <a:avLst/>
              </a:prstGeom>
            </p:spPr>
            <p:txBody>
              <a:bodyPr wrap="square">
                <a:spAutoFit/>
              </a:bodyPr>
              <a:lstStyle/>
              <a:p>
                <a:r>
                  <a:rPr lang="de-DE" sz="1400" dirty="0"/>
                  <a:t>(</a:t>
                </a:r>
                <a:r>
                  <a:rPr lang="de-DE" sz="1400" dirty="0" smtClean="0"/>
                  <a:t>1+r)=(1+i)/(1+</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smtClean="0"/>
                  <a:t>) multipliziere mit </a:t>
                </a:r>
                <a:r>
                  <a:rPr lang="de-DE" sz="1400" dirty="0"/>
                  <a:t>(1+</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a:t>)</a:t>
                </a:r>
                <a:r>
                  <a:rPr lang="de-DE" sz="1400" dirty="0" smtClean="0"/>
                  <a:t> </a:t>
                </a:r>
              </a:p>
            </p:txBody>
          </p:sp>
        </mc:Choice>
        <mc:Fallback xmlns="">
          <p:sp>
            <p:nvSpPr>
              <p:cNvPr id="13" name="Rechteck 12"/>
              <p:cNvSpPr>
                <a:spLocks noRot="1" noChangeAspect="1" noMove="1" noResize="1" noEditPoints="1" noAdjustHandles="1" noChangeArrowheads="1" noChangeShapeType="1" noTextEdit="1"/>
              </p:cNvSpPr>
              <p:nvPr/>
            </p:nvSpPr>
            <p:spPr>
              <a:xfrm>
                <a:off x="8319181" y="4521907"/>
                <a:ext cx="3363275" cy="307777"/>
              </a:xfrm>
              <a:prstGeom prst="rect">
                <a:avLst/>
              </a:prstGeom>
              <a:blipFill>
                <a:blip r:embed="rId6"/>
                <a:stretch>
                  <a:fillRect l="-544" t="-4000" b="-2000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Rechteck 13"/>
              <p:cNvSpPr/>
              <p:nvPr/>
            </p:nvSpPr>
            <p:spPr>
              <a:xfrm>
                <a:off x="8319180" y="5031026"/>
                <a:ext cx="3872820" cy="307777"/>
              </a:xfrm>
              <a:prstGeom prst="rect">
                <a:avLst/>
              </a:prstGeom>
            </p:spPr>
            <p:txBody>
              <a:bodyPr wrap="square">
                <a:spAutoFit/>
              </a:bodyPr>
              <a:lstStyle/>
              <a:p>
                <a:r>
                  <a:rPr lang="de-DE" sz="1400" dirty="0" smtClean="0"/>
                  <a:t>1</a:t>
                </a:r>
                <a:r>
                  <a:rPr lang="de-DE" sz="1400" dirty="0"/>
                  <a:t>+</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smtClean="0"/>
                  <a:t>+r+</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smtClean="0"/>
                  <a:t>r=1+i -&gt; </a:t>
                </a:r>
                <a14:m>
                  <m:oMath xmlns:m="http://schemas.openxmlformats.org/officeDocument/2006/math">
                    <m:r>
                      <a:rPr lang="el-GR" sz="1400" i="1">
                        <a:latin typeface="Cambria Math" panose="02040503050406030204" pitchFamily="18" charset="0"/>
                      </a:rPr>
                      <m:t>𝜋</m:t>
                    </m:r>
                  </m:oMath>
                </a14:m>
                <a:r>
                  <a:rPr lang="de-DE" sz="1400" dirty="0"/>
                  <a:t>+r+</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smtClean="0"/>
                  <a:t>r=i   </a:t>
                </a:r>
              </a:p>
            </p:txBody>
          </p:sp>
        </mc:Choice>
        <mc:Fallback xmlns="">
          <p:sp>
            <p:nvSpPr>
              <p:cNvPr id="14" name="Rechteck 13"/>
              <p:cNvSpPr>
                <a:spLocks noRot="1" noChangeAspect="1" noMove="1" noResize="1" noEditPoints="1" noAdjustHandles="1" noChangeArrowheads="1" noChangeShapeType="1" noTextEdit="1"/>
              </p:cNvSpPr>
              <p:nvPr/>
            </p:nvSpPr>
            <p:spPr>
              <a:xfrm>
                <a:off x="8319180" y="5031026"/>
                <a:ext cx="3872820" cy="307777"/>
              </a:xfrm>
              <a:prstGeom prst="rect">
                <a:avLst/>
              </a:prstGeom>
              <a:blipFill>
                <a:blip r:embed="rId7"/>
                <a:stretch>
                  <a:fillRect l="-472" t="-1961" b="-1960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5" name="Rechteck 14"/>
              <p:cNvSpPr/>
              <p:nvPr/>
            </p:nvSpPr>
            <p:spPr>
              <a:xfrm>
                <a:off x="8274390" y="5256720"/>
                <a:ext cx="3872820" cy="307777"/>
              </a:xfrm>
              <a:prstGeom prst="rect">
                <a:avLst/>
              </a:prstGeom>
            </p:spPr>
            <p:txBody>
              <a:bodyPr wrap="square">
                <a:spAutoFit/>
              </a:bodyPr>
              <a:lstStyle/>
              <a:p>
                <a:r>
                  <a:rPr lang="de-DE" sz="1400" dirty="0" smtClean="0"/>
                  <a:t>1</a:t>
                </a:r>
                <a:r>
                  <a:rPr lang="de-DE" sz="1400" dirty="0"/>
                  <a:t>+</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smtClean="0"/>
                  <a:t>+r+</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smtClean="0"/>
                  <a:t>r=1+i -&gt; </a:t>
                </a:r>
                <a14:m>
                  <m:oMath xmlns:m="http://schemas.openxmlformats.org/officeDocument/2006/math">
                    <m:r>
                      <a:rPr lang="el-GR" sz="1400" i="1">
                        <a:latin typeface="Cambria Math" panose="02040503050406030204" pitchFamily="18" charset="0"/>
                      </a:rPr>
                      <m:t>𝜋</m:t>
                    </m:r>
                  </m:oMath>
                </a14:m>
                <a:r>
                  <a:rPr lang="de-DE" sz="1400" dirty="0"/>
                  <a:t>+r+</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smtClean="0"/>
                  <a:t>r=i   </a:t>
                </a:r>
              </a:p>
            </p:txBody>
          </p:sp>
        </mc:Choice>
        <mc:Fallback xmlns="">
          <p:sp>
            <p:nvSpPr>
              <p:cNvPr id="15" name="Rechteck 14"/>
              <p:cNvSpPr>
                <a:spLocks noRot="1" noChangeAspect="1" noMove="1" noResize="1" noEditPoints="1" noAdjustHandles="1" noChangeArrowheads="1" noChangeShapeType="1" noTextEdit="1"/>
              </p:cNvSpPr>
              <p:nvPr/>
            </p:nvSpPr>
            <p:spPr>
              <a:xfrm>
                <a:off x="8274390" y="5256720"/>
                <a:ext cx="3872820" cy="307777"/>
              </a:xfrm>
              <a:prstGeom prst="rect">
                <a:avLst/>
              </a:prstGeom>
              <a:blipFill>
                <a:blip r:embed="rId8"/>
                <a:stretch>
                  <a:fillRect l="-472" t="-1961" b="-1960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Rechteck 15"/>
              <p:cNvSpPr/>
              <p:nvPr/>
            </p:nvSpPr>
            <p:spPr>
              <a:xfrm>
                <a:off x="7809636" y="5495316"/>
                <a:ext cx="3872820" cy="1169551"/>
              </a:xfrm>
              <a:prstGeom prst="rect">
                <a:avLst/>
              </a:prstGeom>
            </p:spPr>
            <p:txBody>
              <a:bodyPr wrap="square">
                <a:spAutoFit/>
              </a:bodyPr>
              <a:lstStyle/>
              <a:p>
                <a:r>
                  <a:rPr lang="de-DE" sz="1400" dirty="0" smtClean="0"/>
                  <a:t>Für kleine Zinsen und Inflation (&lt;10%) kann man den Term </a:t>
                </a:r>
                <a14:m>
                  <m:oMath xmlns:m="http://schemas.openxmlformats.org/officeDocument/2006/math">
                    <m:r>
                      <a:rPr lang="el-GR" sz="1400" i="1">
                        <a:latin typeface="Cambria Math" panose="02040503050406030204" pitchFamily="18" charset="0"/>
                      </a:rPr>
                      <m:t>𝜋</m:t>
                    </m:r>
                  </m:oMath>
                </a14:m>
                <a:r>
                  <a:rPr lang="de-DE" sz="1400" dirty="0" smtClean="0"/>
                  <a:t>r in 1. Näherung weglassen und man erhält </a:t>
                </a:r>
                <a14:m>
                  <m:oMath xmlns:m="http://schemas.openxmlformats.org/officeDocument/2006/math">
                    <m:r>
                      <a:rPr lang="de-DE" sz="1400" i="1">
                        <a:latin typeface="Cambria Math" panose="02040503050406030204" pitchFamily="18" charset="0"/>
                      </a:rPr>
                      <m:t>𝑟</m:t>
                    </m:r>
                    <m:r>
                      <a:rPr lang="de-DE" sz="1400" i="1">
                        <a:latin typeface="Cambria Math" panose="02040503050406030204" pitchFamily="18" charset="0"/>
                      </a:rPr>
                      <m:t>=</m:t>
                    </m:r>
                    <m:r>
                      <a:rPr lang="de-DE" sz="1400" i="1">
                        <a:latin typeface="Cambria Math" panose="02040503050406030204" pitchFamily="18" charset="0"/>
                      </a:rPr>
                      <m:t>𝑖</m:t>
                    </m:r>
                    <m:r>
                      <a:rPr lang="de-DE" sz="1400" i="1">
                        <a:latin typeface="Cambria Math" panose="02040503050406030204" pitchFamily="18" charset="0"/>
                      </a:rPr>
                      <m:t>−</m:t>
                    </m:r>
                    <m:r>
                      <a:rPr lang="el-GR" sz="1400" i="1">
                        <a:latin typeface="Cambria Math" panose="02040503050406030204" pitchFamily="18" charset="0"/>
                      </a:rPr>
                      <m:t>𝜋</m:t>
                    </m:r>
                  </m:oMath>
                </a14:m>
                <a:endParaRPr lang="de-DE" sz="1400" dirty="0" smtClean="0"/>
              </a:p>
              <a:p>
                <a:r>
                  <a:rPr lang="de-DE" sz="1400" dirty="0" smtClean="0"/>
                  <a:t>Berechnen für ein Beispiel mit i=17% und </a:t>
                </a:r>
                <a14:m>
                  <m:oMath xmlns:m="http://schemas.openxmlformats.org/officeDocument/2006/math">
                    <m:r>
                      <a:rPr lang="el-GR" sz="1400" i="1">
                        <a:latin typeface="Cambria Math" panose="02040503050406030204" pitchFamily="18" charset="0"/>
                      </a:rPr>
                      <m:t>𝜋</m:t>
                    </m:r>
                  </m:oMath>
                </a14:m>
                <a:r>
                  <a:rPr lang="de-DE" sz="1400" dirty="0" smtClean="0"/>
                  <a:t>=11% die Abweichung zur 1. Näherung</a:t>
                </a:r>
              </a:p>
            </p:txBody>
          </p:sp>
        </mc:Choice>
        <mc:Fallback xmlns="">
          <p:sp>
            <p:nvSpPr>
              <p:cNvPr id="16" name="Rechteck 15"/>
              <p:cNvSpPr>
                <a:spLocks noRot="1" noChangeAspect="1" noMove="1" noResize="1" noEditPoints="1" noAdjustHandles="1" noChangeArrowheads="1" noChangeShapeType="1" noTextEdit="1"/>
              </p:cNvSpPr>
              <p:nvPr/>
            </p:nvSpPr>
            <p:spPr>
              <a:xfrm>
                <a:off x="7809636" y="5495316"/>
                <a:ext cx="3872820" cy="1169551"/>
              </a:xfrm>
              <a:prstGeom prst="rect">
                <a:avLst/>
              </a:prstGeom>
              <a:blipFill>
                <a:blip r:embed="rId9"/>
                <a:stretch>
                  <a:fillRect l="-472" t="-521" b="-4688"/>
                </a:stretch>
              </a:blipFill>
            </p:spPr>
            <p:txBody>
              <a:bodyPr/>
              <a:lstStyle/>
              <a:p>
                <a:r>
                  <a:rPr lang="de-DE">
                    <a:noFill/>
                  </a:rPr>
                  <a:t> </a:t>
                </a:r>
              </a:p>
            </p:txBody>
          </p:sp>
        </mc:Fallback>
      </mc:AlternateContent>
    </p:spTree>
    <p:extLst>
      <p:ext uri="{BB962C8B-B14F-4D97-AF65-F5344CB8AC3E}">
        <p14:creationId xmlns:p14="http://schemas.microsoft.com/office/powerpoint/2010/main" val="4223954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5"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641544" cy="593674"/>
          </a:xfrm>
          <a:prstGeom prst="rect">
            <a:avLst/>
          </a:prstGeom>
          <a:noFill/>
          <a:ln>
            <a:noFill/>
          </a:ln>
        </p:spPr>
        <p:txBody>
          <a:bodyPr vert="horz" wrap="none" lIns="81646" tIns="40823" rIns="81646" bIns="40823" anchorCtr="0" compatLnSpc="0">
            <a:spAutoFit/>
          </a:bodyPr>
          <a:lstStyle/>
          <a:p>
            <a:r>
              <a:rPr lang="de-DE" sz="3266" dirty="0"/>
              <a:t>Heutiger Geldbegriff</a:t>
            </a:r>
          </a:p>
        </p:txBody>
      </p:sp>
      <p:sp>
        <p:nvSpPr>
          <p:cNvPr id="4" name="Textfeld 3"/>
          <p:cNvSpPr txBox="1"/>
          <p:nvPr/>
        </p:nvSpPr>
        <p:spPr>
          <a:xfrm>
            <a:off x="885410" y="899708"/>
            <a:ext cx="8883125" cy="5094890"/>
          </a:xfrm>
          <a:prstGeom prst="rect">
            <a:avLst/>
          </a:prstGeom>
          <a:noFill/>
          <a:ln>
            <a:noFill/>
          </a:ln>
        </p:spPr>
        <p:txBody>
          <a:bodyPr vert="horz" wrap="square" lIns="81646" tIns="40823" rIns="81646" bIns="40823" anchorCtr="0" compatLnSpc="0">
            <a:noAutofit/>
          </a:bodyPr>
          <a:lstStyle/>
          <a:p>
            <a:endParaRPr lang="de-DE" sz="2540" dirty="0"/>
          </a:p>
          <a:p>
            <a:pPr marL="414772" indent="-414772">
              <a:buFont typeface="Arial" panose="020B0604020202020204" pitchFamily="34" charset="0"/>
              <a:buChar char="•"/>
            </a:pPr>
            <a:r>
              <a:rPr lang="de-DE" sz="2540" dirty="0"/>
              <a:t>Im heutigen Weltwährungssystem von weitgehend flexiblen Wechselkursen existiert kein physischer Anker wie im Goldstandard (bis 1931) und dem System von Bretton Woods bzgl. US-Dollar (bis 1973)</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Heutiges Geld basiert „nur“ auf dem Zahlungsversprechen der Notenbanken und damit allein auf dem Vertrauen in die Stabilität der Staaten → man spricht von „fiat </a:t>
            </a:r>
            <a:r>
              <a:rPr lang="de-DE" sz="2540" dirty="0" err="1"/>
              <a:t>money</a:t>
            </a:r>
            <a:r>
              <a:rPr lang="de-DE" sz="2540" dirty="0"/>
              <a:t>“</a:t>
            </a:r>
          </a:p>
        </p:txBody>
      </p:sp>
      <p:sp>
        <p:nvSpPr>
          <p:cNvPr id="5" name="Rechteck 4"/>
          <p:cNvSpPr/>
          <p:nvPr/>
        </p:nvSpPr>
        <p:spPr>
          <a:xfrm>
            <a:off x="1474670" y="4923612"/>
            <a:ext cx="9352474" cy="523220"/>
          </a:xfrm>
          <a:prstGeom prst="rect">
            <a:avLst/>
          </a:prstGeom>
        </p:spPr>
        <p:txBody>
          <a:bodyPr wrap="square">
            <a:spAutoFit/>
          </a:bodyPr>
          <a:lstStyle/>
          <a:p>
            <a:r>
              <a:rPr lang="de-DE" sz="1400" dirty="0" smtClean="0"/>
              <a:t>Damit ist die Krise auch ein „Test“ für unser Geld! Denn wir müssen das Vertrauen haben, dass wir uns mit dem jetzt an Haushalte und Unternehmen seitens des Staates ausgeschüttetem Geld auch tatsächlich etwas kaufen können!</a:t>
            </a:r>
            <a:endParaRPr lang="de-DE" sz="1400" dirty="0"/>
          </a:p>
        </p:txBody>
      </p:sp>
      <p:sp>
        <p:nvSpPr>
          <p:cNvPr id="6" name="Rechteck 5"/>
          <p:cNvSpPr/>
          <p:nvPr/>
        </p:nvSpPr>
        <p:spPr>
          <a:xfrm>
            <a:off x="6029137" y="2721230"/>
            <a:ext cx="3363275" cy="523220"/>
          </a:xfrm>
          <a:prstGeom prst="rect">
            <a:avLst/>
          </a:prstGeom>
        </p:spPr>
        <p:txBody>
          <a:bodyPr wrap="square">
            <a:spAutoFit/>
          </a:bodyPr>
          <a:lstStyle/>
          <a:p>
            <a:r>
              <a:rPr lang="de-DE" sz="1400" dirty="0" smtClean="0"/>
              <a:t>Vgl. Ziel des außenwirtschaftlichen Gleichgewichts im Magischen Viereck</a:t>
            </a:r>
            <a:endParaRPr lang="de-DE" sz="1400" dirty="0"/>
          </a:p>
        </p:txBody>
      </p:sp>
      <p:sp>
        <p:nvSpPr>
          <p:cNvPr id="7" name="Rechteck 6"/>
          <p:cNvSpPr/>
          <p:nvPr/>
        </p:nvSpPr>
        <p:spPr>
          <a:xfrm>
            <a:off x="1474670" y="5666731"/>
            <a:ext cx="9352474" cy="738664"/>
          </a:xfrm>
          <a:prstGeom prst="rect">
            <a:avLst/>
          </a:prstGeom>
        </p:spPr>
        <p:txBody>
          <a:bodyPr wrap="square">
            <a:spAutoFit/>
          </a:bodyPr>
          <a:lstStyle/>
          <a:p>
            <a:r>
              <a:rPr lang="de-DE" sz="1400" dirty="0" smtClean="0"/>
              <a:t>1720 hat das ganze unter dem Herzog von Orleans (Vormund von Ludwig dem XV) und dessen </a:t>
            </a:r>
            <a:r>
              <a:rPr lang="de-DE" sz="1400" dirty="0" err="1" smtClean="0"/>
              <a:t>Finanzmisister</a:t>
            </a:r>
            <a:r>
              <a:rPr lang="de-DE" sz="1400" dirty="0" smtClean="0"/>
              <a:t> John Law nicht geklappt. Trotzdem kann man sagen, dass dahinter die Idee unseres modernen Geldes liegt</a:t>
            </a:r>
          </a:p>
          <a:p>
            <a:r>
              <a:rPr lang="de-DE" sz="1400" dirty="0">
                <a:hlinkClick r:id="rId3"/>
              </a:rPr>
              <a:t>https://www.moneymuseum.com/pdf/gestern/05_neuzeit/31_John%20Law.pdf</a:t>
            </a:r>
            <a:endParaRPr lang="de-DE" sz="1400" dirty="0"/>
          </a:p>
        </p:txBody>
      </p:sp>
    </p:spTree>
    <p:extLst>
      <p:ext uri="{BB962C8B-B14F-4D97-AF65-F5344CB8AC3E}">
        <p14:creationId xmlns:p14="http://schemas.microsoft.com/office/powerpoint/2010/main" val="2555899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3823260" cy="593674"/>
          </a:xfrm>
          <a:prstGeom prst="rect">
            <a:avLst/>
          </a:prstGeom>
          <a:noFill/>
          <a:ln>
            <a:noFill/>
          </a:ln>
        </p:spPr>
        <p:txBody>
          <a:bodyPr vert="horz" wrap="none" lIns="81646" tIns="40823" rIns="81646" bIns="40823" anchorCtr="0" compatLnSpc="0">
            <a:spAutoFit/>
          </a:bodyPr>
          <a:lstStyle/>
          <a:p>
            <a:r>
              <a:rPr lang="de-DE" sz="3266" dirty="0" err="1"/>
              <a:t>Geldmenenaggregate</a:t>
            </a:r>
            <a:endParaRPr lang="de-DE" sz="3266" dirty="0"/>
          </a:p>
        </p:txBody>
      </p:sp>
      <p:sp>
        <p:nvSpPr>
          <p:cNvPr id="4" name="Textfeld 3"/>
          <p:cNvSpPr txBox="1"/>
          <p:nvPr/>
        </p:nvSpPr>
        <p:spPr>
          <a:xfrm>
            <a:off x="820675" y="980628"/>
            <a:ext cx="8883125" cy="5094890"/>
          </a:xfrm>
          <a:prstGeom prst="rect">
            <a:avLst/>
          </a:prstGeom>
          <a:noFill/>
          <a:ln>
            <a:noFill/>
          </a:ln>
        </p:spPr>
        <p:txBody>
          <a:bodyPr vert="horz" wrap="square" lIns="81646" tIns="40823" rIns="81646" bIns="40823" anchorCtr="0" compatLnSpc="0">
            <a:noAutofit/>
          </a:bodyPr>
          <a:lstStyle/>
          <a:p>
            <a:r>
              <a:rPr lang="de-DE" sz="2177" dirty="0"/>
              <a:t>MO	: 	Bargeld	(im Euroraum nicht definiert)</a:t>
            </a:r>
          </a:p>
          <a:p>
            <a:endParaRPr lang="de-DE" sz="2177" dirty="0"/>
          </a:p>
          <a:p>
            <a:r>
              <a:rPr lang="de-DE" sz="2177" dirty="0"/>
              <a:t>M1	:	Bargeld	+ Sichtguthaben (täglich fällig)</a:t>
            </a:r>
          </a:p>
          <a:p>
            <a:r>
              <a:rPr lang="de-DE" sz="2177" dirty="0"/>
              <a:t>		 </a:t>
            </a:r>
          </a:p>
          <a:p>
            <a:r>
              <a:rPr lang="de-DE" sz="2177" dirty="0"/>
              <a:t>M2	:	Bargeld + Sichtguthaben + 						Spareinlagen (bis zu 3 Monate) +</a:t>
            </a:r>
          </a:p>
          <a:p>
            <a:r>
              <a:rPr lang="de-DE" sz="2177" dirty="0"/>
              <a:t>		kurzfristige Termineinlagen (bis zu 2 Jahre) +</a:t>
            </a:r>
          </a:p>
          <a:p>
            <a:endParaRPr lang="de-DE" sz="2177" dirty="0"/>
          </a:p>
          <a:p>
            <a:endParaRPr lang="de-DE" sz="2177" dirty="0"/>
          </a:p>
          <a:p>
            <a:r>
              <a:rPr lang="de-DE" sz="2177" dirty="0"/>
              <a:t>M3	:	Bargeld + Sichtguthaben + </a:t>
            </a:r>
          </a:p>
          <a:p>
            <a:r>
              <a:rPr lang="de-DE" sz="2177" dirty="0"/>
              <a:t>		kurzfristige Termin- und Spareinlagen +</a:t>
            </a:r>
          </a:p>
          <a:p>
            <a:r>
              <a:rPr lang="de-DE" sz="2177" dirty="0"/>
              <a:t>		kurzfristige Bankschuldverschreibungen (bis zu 2 Jahre) +</a:t>
            </a:r>
          </a:p>
          <a:p>
            <a:r>
              <a:rPr lang="de-DE" sz="2177" dirty="0"/>
              <a:t>		Geldmarktfondsanteile +</a:t>
            </a:r>
          </a:p>
          <a:p>
            <a:r>
              <a:rPr lang="de-DE" sz="2177" dirty="0"/>
              <a:t>		</a:t>
            </a:r>
            <a:r>
              <a:rPr lang="de-DE" sz="2177" dirty="0" err="1"/>
              <a:t>Repogeschäfte</a:t>
            </a:r>
            <a:endParaRPr lang="de-DE" sz="2177" dirty="0"/>
          </a:p>
          <a:p>
            <a:endParaRPr lang="de-DE" sz="2177" dirty="0"/>
          </a:p>
        </p:txBody>
      </p:sp>
      <p:sp>
        <p:nvSpPr>
          <p:cNvPr id="5" name="Rechteck 4"/>
          <p:cNvSpPr/>
          <p:nvPr/>
        </p:nvSpPr>
        <p:spPr>
          <a:xfrm>
            <a:off x="7470302" y="1722115"/>
            <a:ext cx="3829266" cy="307777"/>
          </a:xfrm>
          <a:prstGeom prst="rect">
            <a:avLst/>
          </a:prstGeom>
        </p:spPr>
        <p:txBody>
          <a:bodyPr wrap="square">
            <a:spAutoFit/>
          </a:bodyPr>
          <a:lstStyle/>
          <a:p>
            <a:r>
              <a:rPr lang="de-DE" sz="1400" dirty="0" smtClean="0"/>
              <a:t>Dies sind Ihre Girokonten und Kreditkarten</a:t>
            </a:r>
            <a:endParaRPr lang="de-DE" sz="1400" dirty="0"/>
          </a:p>
        </p:txBody>
      </p:sp>
      <p:sp>
        <p:nvSpPr>
          <p:cNvPr id="6" name="Rechteck 5"/>
          <p:cNvSpPr/>
          <p:nvPr/>
        </p:nvSpPr>
        <p:spPr>
          <a:xfrm>
            <a:off x="7470302" y="2554302"/>
            <a:ext cx="3829266" cy="1169551"/>
          </a:xfrm>
          <a:prstGeom prst="rect">
            <a:avLst/>
          </a:prstGeom>
        </p:spPr>
        <p:txBody>
          <a:bodyPr wrap="square">
            <a:spAutoFit/>
          </a:bodyPr>
          <a:lstStyle/>
          <a:p>
            <a:r>
              <a:rPr lang="de-DE" sz="1400" dirty="0" smtClean="0"/>
              <a:t>Falls Sie eine etwas längerfristige Anlage haben, z.B. ein jährlich kündbares Sparbuch, werden sie unter Vorlage dieser Sicherheit durchaus Tauschgeschäfte tätigen können, wodurch auch diese Anlageform alle Geldfunktionen erfüllt</a:t>
            </a:r>
            <a:endParaRPr lang="de-DE" sz="1400" dirty="0"/>
          </a:p>
        </p:txBody>
      </p:sp>
      <p:sp>
        <p:nvSpPr>
          <p:cNvPr id="7" name="Rechteck 6"/>
          <p:cNvSpPr/>
          <p:nvPr/>
        </p:nvSpPr>
        <p:spPr>
          <a:xfrm>
            <a:off x="7470302" y="5121411"/>
            <a:ext cx="3829266" cy="954107"/>
          </a:xfrm>
          <a:prstGeom prst="rect">
            <a:avLst/>
          </a:prstGeom>
        </p:spPr>
        <p:txBody>
          <a:bodyPr wrap="square">
            <a:spAutoFit/>
          </a:bodyPr>
          <a:lstStyle/>
          <a:p>
            <a:r>
              <a:rPr lang="de-DE" sz="1400" dirty="0" smtClean="0"/>
              <a:t>Die letzten drei Anlageformen beziehen sich zu einem Großteil auf Geschäfte im Finanzsektor und den Tausch der dortigen Institutionen (Banken, Versicherungen, Fonds,…. </a:t>
            </a:r>
            <a:endParaRPr lang="de-DE" sz="1400" dirty="0"/>
          </a:p>
        </p:txBody>
      </p:sp>
      <p:sp>
        <p:nvSpPr>
          <p:cNvPr id="8" name="Rechteck 7"/>
          <p:cNvSpPr/>
          <p:nvPr/>
        </p:nvSpPr>
        <p:spPr>
          <a:xfrm>
            <a:off x="2714647" y="5989467"/>
            <a:ext cx="7787037" cy="523220"/>
          </a:xfrm>
          <a:prstGeom prst="rect">
            <a:avLst/>
          </a:prstGeom>
        </p:spPr>
        <p:txBody>
          <a:bodyPr wrap="square">
            <a:spAutoFit/>
          </a:bodyPr>
          <a:lstStyle/>
          <a:p>
            <a:r>
              <a:rPr lang="de-DE" sz="1400" dirty="0" smtClean="0"/>
              <a:t>Wenn man von „der Geldmenge“ spricht bezieht man sich, wenn nichts anderes gesagt wird auf M3</a:t>
            </a:r>
          </a:p>
          <a:p>
            <a:r>
              <a:rPr lang="de-DE" sz="1400" dirty="0">
                <a:hlinkClick r:id="rId3"/>
              </a:rPr>
              <a:t>https://www.ecb.europa.eu/stats/money_credit_banking/monetary_aggregates/html/index.en.html</a:t>
            </a:r>
            <a:endParaRPr lang="de-DE" sz="1400" dirty="0"/>
          </a:p>
        </p:txBody>
      </p:sp>
    </p:spTree>
    <p:extLst>
      <p:ext uri="{BB962C8B-B14F-4D97-AF65-F5344CB8AC3E}">
        <p14:creationId xmlns:p14="http://schemas.microsoft.com/office/powerpoint/2010/main" val="2277212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19268" y="97459"/>
            <a:ext cx="6409160" cy="593674"/>
          </a:xfrm>
          <a:prstGeom prst="rect">
            <a:avLst/>
          </a:prstGeom>
          <a:noFill/>
          <a:ln>
            <a:noFill/>
          </a:ln>
        </p:spPr>
        <p:txBody>
          <a:bodyPr vert="horz" wrap="none" lIns="81646" tIns="40823" rIns="81646" bIns="40823" anchorCtr="0" compatLnSpc="0">
            <a:spAutoFit/>
          </a:bodyPr>
          <a:lstStyle/>
          <a:p>
            <a:r>
              <a:rPr lang="de-DE" sz="3266" dirty="0"/>
              <a:t>Geldmengenaggregate im Euroraum</a:t>
            </a:r>
          </a:p>
        </p:txBody>
      </p:sp>
      <p:sp>
        <p:nvSpPr>
          <p:cNvPr id="4" name="Textfeld 3"/>
          <p:cNvSpPr txBox="1"/>
          <p:nvPr/>
        </p:nvSpPr>
        <p:spPr>
          <a:xfrm>
            <a:off x="8611268" y="32723"/>
            <a:ext cx="2538320" cy="2424387"/>
          </a:xfrm>
          <a:prstGeom prst="rect">
            <a:avLst/>
          </a:prstGeom>
          <a:noFill/>
          <a:ln>
            <a:noFill/>
          </a:ln>
        </p:spPr>
        <p:txBody>
          <a:bodyPr vert="horz" wrap="square" lIns="81646" tIns="40823" rIns="81646" bIns="40823" anchorCtr="0" compatLnSpc="0">
            <a:noAutofit/>
          </a:bodyPr>
          <a:lstStyle/>
          <a:p>
            <a:r>
              <a:rPr lang="de-DE" sz="2177" dirty="0" smtClean="0"/>
              <a:t>Sep 2021</a:t>
            </a:r>
            <a:endParaRPr lang="de-DE" sz="2177" dirty="0"/>
          </a:p>
          <a:p>
            <a:endParaRPr lang="de-DE" sz="2177" dirty="0"/>
          </a:p>
          <a:p>
            <a:r>
              <a:rPr lang="de-DE" sz="2177" dirty="0"/>
              <a:t>M3: </a:t>
            </a:r>
            <a:r>
              <a:rPr lang="de-DE" sz="2177" dirty="0" smtClean="0"/>
              <a:t>15,2 </a:t>
            </a:r>
            <a:r>
              <a:rPr lang="de-DE" sz="2177" dirty="0"/>
              <a:t>Bio. Euro</a:t>
            </a:r>
          </a:p>
          <a:p>
            <a:endParaRPr lang="de-DE" sz="2177" dirty="0"/>
          </a:p>
          <a:p>
            <a:r>
              <a:rPr lang="de-DE" sz="2177" dirty="0"/>
              <a:t>M2:  </a:t>
            </a:r>
            <a:r>
              <a:rPr lang="de-DE" sz="2177" dirty="0" smtClean="0"/>
              <a:t>14,4 </a:t>
            </a:r>
            <a:r>
              <a:rPr lang="de-DE" sz="2177" dirty="0"/>
              <a:t>Bio. Euro</a:t>
            </a:r>
          </a:p>
          <a:p>
            <a:endParaRPr lang="de-DE" sz="2177" dirty="0"/>
          </a:p>
          <a:p>
            <a:r>
              <a:rPr lang="de-DE" sz="2177" dirty="0"/>
              <a:t>M1:   </a:t>
            </a:r>
            <a:r>
              <a:rPr lang="de-DE" sz="2177" dirty="0" smtClean="0"/>
              <a:t>11,0 </a:t>
            </a:r>
            <a:r>
              <a:rPr lang="de-DE" sz="2177" dirty="0"/>
              <a:t>Bio. Euro</a:t>
            </a:r>
          </a:p>
        </p:txBody>
      </p:sp>
      <p:sp>
        <p:nvSpPr>
          <p:cNvPr id="6" name="Rechteck 5"/>
          <p:cNvSpPr/>
          <p:nvPr/>
        </p:nvSpPr>
        <p:spPr>
          <a:xfrm>
            <a:off x="8281967" y="2410334"/>
            <a:ext cx="3910034" cy="523220"/>
          </a:xfrm>
          <a:prstGeom prst="rect">
            <a:avLst/>
          </a:prstGeom>
        </p:spPr>
        <p:txBody>
          <a:bodyPr wrap="square">
            <a:spAutoFit/>
          </a:bodyPr>
          <a:lstStyle/>
          <a:p>
            <a:r>
              <a:rPr lang="de-DE" sz="1400" dirty="0" smtClean="0"/>
              <a:t>Ist die Geldmenge M3 von der Größenordnung her nachvollziehbar?</a:t>
            </a:r>
          </a:p>
        </p:txBody>
      </p:sp>
      <p:sp>
        <p:nvSpPr>
          <p:cNvPr id="7" name="Rechteck 6"/>
          <p:cNvSpPr/>
          <p:nvPr/>
        </p:nvSpPr>
        <p:spPr>
          <a:xfrm>
            <a:off x="8281967" y="2933554"/>
            <a:ext cx="3910034" cy="523220"/>
          </a:xfrm>
          <a:prstGeom prst="rect">
            <a:avLst/>
          </a:prstGeom>
        </p:spPr>
        <p:txBody>
          <a:bodyPr wrap="square">
            <a:spAutoFit/>
          </a:bodyPr>
          <a:lstStyle/>
          <a:p>
            <a:r>
              <a:rPr lang="de-DE" sz="1400" dirty="0" smtClean="0"/>
              <a:t>Das Geld wird benötigt, um die Transaktionen in der Eurozone zu gewährleisten</a:t>
            </a:r>
          </a:p>
        </p:txBody>
      </p:sp>
      <p:sp>
        <p:nvSpPr>
          <p:cNvPr id="8" name="Rechteck 7"/>
          <p:cNvSpPr/>
          <p:nvPr/>
        </p:nvSpPr>
        <p:spPr>
          <a:xfrm>
            <a:off x="8281967" y="3409998"/>
            <a:ext cx="3910034" cy="523220"/>
          </a:xfrm>
          <a:prstGeom prst="rect">
            <a:avLst/>
          </a:prstGeom>
        </p:spPr>
        <p:txBody>
          <a:bodyPr wrap="square">
            <a:spAutoFit/>
          </a:bodyPr>
          <a:lstStyle/>
          <a:p>
            <a:r>
              <a:rPr lang="de-DE" sz="1400" dirty="0" smtClean="0"/>
              <a:t>Wie groß ist das nominale BIP der Eurozone? Ohne das Smartphone anzuwerfen!!! </a:t>
            </a:r>
          </a:p>
        </p:txBody>
      </p:sp>
      <p:sp>
        <p:nvSpPr>
          <p:cNvPr id="9" name="Rechteck 8"/>
          <p:cNvSpPr/>
          <p:nvPr/>
        </p:nvSpPr>
        <p:spPr>
          <a:xfrm>
            <a:off x="8281967" y="3933218"/>
            <a:ext cx="3910034" cy="523220"/>
          </a:xfrm>
          <a:prstGeom prst="rect">
            <a:avLst/>
          </a:prstGeom>
        </p:spPr>
        <p:txBody>
          <a:bodyPr wrap="square">
            <a:spAutoFit/>
          </a:bodyPr>
          <a:lstStyle/>
          <a:p>
            <a:r>
              <a:rPr lang="de-DE" sz="1400" dirty="0" smtClean="0"/>
              <a:t>Deutschland hat ein BIP von 3,4 Bio Euro. Wieviel % der Eurozone macht D aus?</a:t>
            </a:r>
          </a:p>
        </p:txBody>
      </p:sp>
      <p:sp>
        <p:nvSpPr>
          <p:cNvPr id="10" name="Rechteck 9"/>
          <p:cNvSpPr/>
          <p:nvPr/>
        </p:nvSpPr>
        <p:spPr>
          <a:xfrm>
            <a:off x="502823" y="5815917"/>
            <a:ext cx="10332413" cy="307777"/>
          </a:xfrm>
          <a:prstGeom prst="rect">
            <a:avLst/>
          </a:prstGeom>
        </p:spPr>
        <p:txBody>
          <a:bodyPr wrap="square">
            <a:spAutoFit/>
          </a:bodyPr>
          <a:lstStyle/>
          <a:p>
            <a:r>
              <a:rPr lang="de-DE" sz="1400" dirty="0" smtClean="0"/>
              <a:t>-&gt; da D vom Lebensstandard her etwas über dem Durchschnitt liegt mach D ca. 25% der gesamtwirtschaftlichen Leistung der Eurozone aus  </a:t>
            </a:r>
          </a:p>
        </p:txBody>
      </p:sp>
      <p:sp>
        <p:nvSpPr>
          <p:cNvPr id="11" name="Rechteck 10"/>
          <p:cNvSpPr/>
          <p:nvPr/>
        </p:nvSpPr>
        <p:spPr>
          <a:xfrm>
            <a:off x="8341584" y="4460623"/>
            <a:ext cx="3910034" cy="1169551"/>
          </a:xfrm>
          <a:prstGeom prst="rect">
            <a:avLst/>
          </a:prstGeom>
        </p:spPr>
        <p:txBody>
          <a:bodyPr wrap="square">
            <a:spAutoFit/>
          </a:bodyPr>
          <a:lstStyle/>
          <a:p>
            <a:r>
              <a:rPr lang="de-DE" sz="1400" dirty="0" smtClean="0"/>
              <a:t>Da wir doch aller Unkenrufe zum Trotz mittlerweile recht ähnliche Lebensstandards in der EU und insb. Der Eurozone haben ist für die rel. Größenordnung einer Volkswirtschaft, das Verhältnis der Einwohnerzahlen ein guter Parameter</a:t>
            </a:r>
          </a:p>
        </p:txBody>
      </p:sp>
      <p:sp>
        <p:nvSpPr>
          <p:cNvPr id="12" name="Rechteck 11"/>
          <p:cNvSpPr/>
          <p:nvPr/>
        </p:nvSpPr>
        <p:spPr>
          <a:xfrm>
            <a:off x="502823" y="5563206"/>
            <a:ext cx="6851487" cy="307777"/>
          </a:xfrm>
          <a:prstGeom prst="rect">
            <a:avLst/>
          </a:prstGeom>
        </p:spPr>
        <p:txBody>
          <a:bodyPr wrap="square">
            <a:spAutoFit/>
          </a:bodyPr>
          <a:lstStyle/>
          <a:p>
            <a:r>
              <a:rPr lang="de-DE" sz="1400" dirty="0" smtClean="0"/>
              <a:t>D=80 Fr=65Mio IT=60Mio ESP=45Mio BE+IRL+NL+AUT=40 </a:t>
            </a:r>
            <a:r>
              <a:rPr lang="de-DE" sz="1400" dirty="0" err="1" smtClean="0"/>
              <a:t>Mio</a:t>
            </a:r>
            <a:r>
              <a:rPr lang="de-DE" sz="1400" dirty="0" smtClean="0"/>
              <a:t> Rest=50 –Gesamt 340Mio</a:t>
            </a:r>
          </a:p>
        </p:txBody>
      </p:sp>
      <p:sp>
        <p:nvSpPr>
          <p:cNvPr id="13" name="Rechteck 12"/>
          <p:cNvSpPr/>
          <p:nvPr/>
        </p:nvSpPr>
        <p:spPr>
          <a:xfrm>
            <a:off x="80920" y="6084914"/>
            <a:ext cx="11968121" cy="738664"/>
          </a:xfrm>
          <a:prstGeom prst="rect">
            <a:avLst/>
          </a:prstGeom>
        </p:spPr>
        <p:txBody>
          <a:bodyPr wrap="square">
            <a:spAutoFit/>
          </a:bodyPr>
          <a:lstStyle/>
          <a:p>
            <a:r>
              <a:rPr lang="de-DE" sz="1400" dirty="0" smtClean="0"/>
              <a:t>-&gt; BIP (EUR) ungefähr 3,4 Bio Euro x 4 = 13,6 Bio Euro (tatsächlich sind es 11,32 Bio (2020)), aber wir sehen mit dieser Abschätzung, dass die Geldmenge in etwa die jährliche Wirtschaftsleistung der Eurozone widerspiegelt. Denken Sie daran Kompetenz heißt nicht nur das Smartphone anwerfen, sondern Sachverhalte miteinander verknüpfen zu können!</a:t>
            </a:r>
          </a:p>
        </p:txBody>
      </p:sp>
      <p:pic>
        <p:nvPicPr>
          <p:cNvPr id="2" name="Grafik 1"/>
          <p:cNvPicPr>
            <a:picLocks noChangeAspect="1"/>
          </p:cNvPicPr>
          <p:nvPr/>
        </p:nvPicPr>
        <p:blipFill>
          <a:blip r:embed="rId3"/>
          <a:stretch>
            <a:fillRect/>
          </a:stretch>
        </p:blipFill>
        <p:spPr>
          <a:xfrm>
            <a:off x="0" y="540000"/>
            <a:ext cx="7920000" cy="4861241"/>
          </a:xfrm>
          <a:prstGeom prst="rect">
            <a:avLst/>
          </a:prstGeom>
        </p:spPr>
      </p:pic>
    </p:spTree>
    <p:extLst>
      <p:ext uri="{BB962C8B-B14F-4D97-AF65-F5344CB8AC3E}">
        <p14:creationId xmlns:p14="http://schemas.microsoft.com/office/powerpoint/2010/main" val="308540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3191421" cy="593674"/>
          </a:xfrm>
          <a:prstGeom prst="rect">
            <a:avLst/>
          </a:prstGeom>
          <a:noFill/>
          <a:ln>
            <a:noFill/>
          </a:ln>
        </p:spPr>
        <p:txBody>
          <a:bodyPr vert="horz" wrap="none" lIns="81646" tIns="40823" rIns="81646" bIns="40823" anchorCtr="0" compatLnSpc="0">
            <a:spAutoFit/>
          </a:bodyPr>
          <a:lstStyle/>
          <a:p>
            <a:r>
              <a:rPr lang="de-DE" sz="3266" dirty="0"/>
              <a:t>Quantitätstheorie</a:t>
            </a:r>
          </a:p>
        </p:txBody>
      </p:sp>
      <p:sp>
        <p:nvSpPr>
          <p:cNvPr id="5" name="Text Box 3">
            <a:extLst>
              <a:ext uri="{FF2B5EF4-FFF2-40B4-BE49-F238E27FC236}">
                <a16:creationId xmlns:a16="http://schemas.microsoft.com/office/drawing/2014/main" id="{0D16ED0A-49DA-4594-AC26-D5D5F00401DC}"/>
              </a:ext>
            </a:extLst>
          </p:cNvPr>
          <p:cNvSpPr txBox="1">
            <a:spLocks noChangeArrowheads="1"/>
          </p:cNvSpPr>
          <p:nvPr/>
        </p:nvSpPr>
        <p:spPr bwMode="auto">
          <a:xfrm>
            <a:off x="0" y="568480"/>
            <a:ext cx="12192000" cy="4861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800" dirty="0">
                <a:solidFill>
                  <a:srgbClr val="000000"/>
                </a:solidFill>
              </a:rPr>
              <a:t>						</a:t>
            </a:r>
          </a:p>
          <a:p>
            <a:pPr eaLnBrk="1" hangingPunct="1">
              <a:buClrTx/>
              <a:buFontTx/>
              <a:buNone/>
            </a:pPr>
            <a:endParaRPr lang="de-DE" sz="2800" dirty="0">
              <a:solidFill>
                <a:srgbClr val="000000"/>
              </a:solidFill>
            </a:endParaRPr>
          </a:p>
          <a:p>
            <a:pPr eaLnBrk="1" hangingPunct="1">
              <a:buClrTx/>
              <a:buFontTx/>
              <a:buNone/>
            </a:pPr>
            <a:r>
              <a:rPr lang="de-DE" sz="2800" dirty="0">
                <a:solidFill>
                  <a:srgbClr val="000000"/>
                </a:solidFill>
              </a:rPr>
              <a:t>						</a:t>
            </a:r>
            <a:r>
              <a:rPr lang="de-DE" sz="2400" dirty="0">
                <a:solidFill>
                  <a:srgbClr val="000000"/>
                </a:solidFill>
              </a:rPr>
              <a:t>(Geldmenge)	x	(Umlaufgeschwindigkeit)</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(Preisniveau)	x 	(Produktion)</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cs typeface="Times New Roman" pitchFamily="18" charset="0"/>
              </a:rPr>
              <a:t>→	</a:t>
            </a:r>
            <a:r>
              <a:rPr lang="de-DE" sz="2400" dirty="0">
                <a:solidFill>
                  <a:srgbClr val="000000"/>
                </a:solidFill>
              </a:rPr>
              <a:t>Bei kurzfristig konstanter Umlaufgeschwindigkeit des  Geldes und konstanter Produktion setzt 		sich ein Anstieg der Geldmenge in einen proportionalen Anstieg des Preisniveaus um.</a:t>
            </a:r>
          </a:p>
          <a:p>
            <a:pPr eaLnBrk="1" hangingPunct="1">
              <a:buClrTx/>
              <a:buFontTx/>
              <a:buNone/>
            </a:pPr>
            <a:endParaRPr lang="de-DE" sz="2400" dirty="0">
              <a:solidFill>
                <a:srgbClr val="000000"/>
              </a:solidFill>
            </a:endParaRPr>
          </a:p>
        </p:txBody>
      </p:sp>
      <p:sp>
        <p:nvSpPr>
          <p:cNvPr id="4" name="Rechteck 3"/>
          <p:cNvSpPr/>
          <p:nvPr/>
        </p:nvSpPr>
        <p:spPr>
          <a:xfrm>
            <a:off x="502822" y="5168146"/>
            <a:ext cx="11092019" cy="523220"/>
          </a:xfrm>
          <a:prstGeom prst="rect">
            <a:avLst/>
          </a:prstGeom>
        </p:spPr>
        <p:txBody>
          <a:bodyPr wrap="square">
            <a:spAutoFit/>
          </a:bodyPr>
          <a:lstStyle/>
          <a:p>
            <a:r>
              <a:rPr lang="de-DE" sz="1400" dirty="0" smtClean="0"/>
              <a:t>Prinzipiell sagt diese Theorie nichts anderes aus, als dass die Geldmenge bei gegebenem Preisniveau so hoch ist, dass damit alle Transaktionen getätigt werden können</a:t>
            </a:r>
          </a:p>
        </p:txBody>
      </p:sp>
      <p:sp>
        <p:nvSpPr>
          <p:cNvPr id="6" name="Rechteck 5"/>
          <p:cNvSpPr/>
          <p:nvPr/>
        </p:nvSpPr>
        <p:spPr>
          <a:xfrm>
            <a:off x="551374" y="5731826"/>
            <a:ext cx="10332413" cy="307777"/>
          </a:xfrm>
          <a:prstGeom prst="rect">
            <a:avLst/>
          </a:prstGeom>
        </p:spPr>
        <p:txBody>
          <a:bodyPr wrap="square">
            <a:spAutoFit/>
          </a:bodyPr>
          <a:lstStyle/>
          <a:p>
            <a:r>
              <a:rPr lang="de-DE" sz="1400" dirty="0" smtClean="0"/>
              <a:t>Die Umlaufgeschwindigkeit bedeutet dabei, wie häufig sie in einer vorgegebenen Periode mit 1 Euro durchschnittlich bezahlen können.</a:t>
            </a:r>
          </a:p>
        </p:txBody>
      </p:sp>
    </p:spTree>
    <p:extLst>
      <p:ext uri="{BB962C8B-B14F-4D97-AF65-F5344CB8AC3E}">
        <p14:creationId xmlns:p14="http://schemas.microsoft.com/office/powerpoint/2010/main" val="315963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Allgemeiner Konjunkturzyklus</a:t>
            </a:r>
          </a:p>
        </p:txBody>
      </p:sp>
      <p:cxnSp>
        <p:nvCxnSpPr>
          <p:cNvPr id="3" name="Gerade Verbindung mit Pfeil 2">
            <a:extLst>
              <a:ext uri="{FF2B5EF4-FFF2-40B4-BE49-F238E27FC236}">
                <a16:creationId xmlns:a16="http://schemas.microsoft.com/office/drawing/2014/main" id="{61DA8E8B-7569-4BBF-8169-74EE80988E0E}"/>
              </a:ext>
            </a:extLst>
          </p:cNvPr>
          <p:cNvCxnSpPr>
            <a:cxnSpLocks/>
          </p:cNvCxnSpPr>
          <p:nvPr/>
        </p:nvCxnSpPr>
        <p:spPr>
          <a:xfrm flipV="1">
            <a:off x="2018371" y="925550"/>
            <a:ext cx="0" cy="5006899"/>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a:extLst>
              <a:ext uri="{FF2B5EF4-FFF2-40B4-BE49-F238E27FC236}">
                <a16:creationId xmlns:a16="http://schemas.microsoft.com/office/drawing/2014/main" id="{8432A3A4-D5A9-41BA-AAA9-D68D7B43D629}"/>
              </a:ext>
            </a:extLst>
          </p:cNvPr>
          <p:cNvCxnSpPr>
            <a:cxnSpLocks/>
          </p:cNvCxnSpPr>
          <p:nvPr/>
        </p:nvCxnSpPr>
        <p:spPr>
          <a:xfrm flipV="1">
            <a:off x="1694987" y="5549591"/>
            <a:ext cx="9174574" cy="1"/>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Freihandform: Form 8">
            <a:extLst>
              <a:ext uri="{FF2B5EF4-FFF2-40B4-BE49-F238E27FC236}">
                <a16:creationId xmlns:a16="http://schemas.microsoft.com/office/drawing/2014/main" id="{2161B6EE-D55A-468C-9B6A-7CC28FB05C23}"/>
              </a:ext>
            </a:extLst>
          </p:cNvPr>
          <p:cNvSpPr/>
          <p:nvPr/>
        </p:nvSpPr>
        <p:spPr>
          <a:xfrm>
            <a:off x="2462981" y="2241755"/>
            <a:ext cx="7846142" cy="2713703"/>
          </a:xfrm>
          <a:custGeom>
            <a:avLst/>
            <a:gdLst>
              <a:gd name="connsiteX0" fmla="*/ 0 w 7226709"/>
              <a:gd name="connsiteY0" fmla="*/ 2713703 h 2713703"/>
              <a:gd name="connsiteX1" fmla="*/ 4306529 w 7226709"/>
              <a:gd name="connsiteY1" fmla="*/ 1253613 h 2713703"/>
              <a:gd name="connsiteX2" fmla="*/ 7226709 w 7226709"/>
              <a:gd name="connsiteY2" fmla="*/ 0 h 2713703"/>
            </a:gdLst>
            <a:ahLst/>
            <a:cxnLst>
              <a:cxn ang="0">
                <a:pos x="connsiteX0" y="connsiteY0"/>
              </a:cxn>
              <a:cxn ang="0">
                <a:pos x="connsiteX1" y="connsiteY1"/>
              </a:cxn>
              <a:cxn ang="0">
                <a:pos x="connsiteX2" y="connsiteY2"/>
              </a:cxn>
            </a:cxnLst>
            <a:rect l="l" t="t" r="r" b="b"/>
            <a:pathLst>
              <a:path w="7226709" h="2713703">
                <a:moveTo>
                  <a:pt x="0" y="2713703"/>
                </a:moveTo>
                <a:cubicBezTo>
                  <a:pt x="1551039" y="2209800"/>
                  <a:pt x="3102078" y="1705897"/>
                  <a:pt x="4306529" y="1253613"/>
                </a:cubicBezTo>
                <a:cubicBezTo>
                  <a:pt x="5510981" y="801329"/>
                  <a:pt x="6368845" y="400664"/>
                  <a:pt x="7226709"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Freihandform: Form 10">
            <a:extLst>
              <a:ext uri="{FF2B5EF4-FFF2-40B4-BE49-F238E27FC236}">
                <a16:creationId xmlns:a16="http://schemas.microsoft.com/office/drawing/2014/main" id="{2CC28C69-9060-44ED-80BF-107CA28A9A31}"/>
              </a:ext>
            </a:extLst>
          </p:cNvPr>
          <p:cNvSpPr/>
          <p:nvPr/>
        </p:nvSpPr>
        <p:spPr>
          <a:xfrm>
            <a:off x="2584771" y="1917290"/>
            <a:ext cx="7399887" cy="3465870"/>
          </a:xfrm>
          <a:custGeom>
            <a:avLst/>
            <a:gdLst>
              <a:gd name="connsiteX0" fmla="*/ 0 w 7182464"/>
              <a:gd name="connsiteY0" fmla="*/ 2905433 h 2905433"/>
              <a:gd name="connsiteX1" fmla="*/ 1371600 w 7182464"/>
              <a:gd name="connsiteY1" fmla="*/ 1032387 h 2905433"/>
              <a:gd name="connsiteX2" fmla="*/ 3775587 w 7182464"/>
              <a:gd name="connsiteY2" fmla="*/ 1666568 h 2905433"/>
              <a:gd name="connsiteX3" fmla="*/ 6002593 w 7182464"/>
              <a:gd name="connsiteY3" fmla="*/ 2020529 h 2905433"/>
              <a:gd name="connsiteX4" fmla="*/ 7182464 w 7182464"/>
              <a:gd name="connsiteY4" fmla="*/ 0 h 29054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64" h="2905433">
                <a:moveTo>
                  <a:pt x="0" y="2905433"/>
                </a:moveTo>
                <a:cubicBezTo>
                  <a:pt x="371168" y="2072148"/>
                  <a:pt x="742336" y="1238864"/>
                  <a:pt x="1371600" y="1032387"/>
                </a:cubicBezTo>
                <a:cubicBezTo>
                  <a:pt x="2000864" y="825910"/>
                  <a:pt x="3003755" y="1501878"/>
                  <a:pt x="3775587" y="1666568"/>
                </a:cubicBezTo>
                <a:cubicBezTo>
                  <a:pt x="4547419" y="1831258"/>
                  <a:pt x="5434780" y="2298290"/>
                  <a:pt x="6002593" y="2020529"/>
                </a:cubicBezTo>
                <a:cubicBezTo>
                  <a:pt x="6570406" y="1742768"/>
                  <a:pt x="6876435" y="871384"/>
                  <a:pt x="718246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F1707DED-0474-4FC4-BF00-F43A34275868}"/>
              </a:ext>
            </a:extLst>
          </p:cNvPr>
          <p:cNvSpPr txBox="1"/>
          <p:nvPr/>
        </p:nvSpPr>
        <p:spPr>
          <a:xfrm>
            <a:off x="10042191" y="5973229"/>
            <a:ext cx="651269" cy="461665"/>
          </a:xfrm>
          <a:prstGeom prst="rect">
            <a:avLst/>
          </a:prstGeom>
          <a:noFill/>
        </p:spPr>
        <p:txBody>
          <a:bodyPr wrap="none" rtlCol="0">
            <a:spAutoFit/>
          </a:bodyPr>
          <a:lstStyle/>
          <a:p>
            <a:r>
              <a:rPr lang="de-DE" sz="2400" dirty="0"/>
              <a:t>Zeit</a:t>
            </a:r>
          </a:p>
        </p:txBody>
      </p:sp>
      <p:sp>
        <p:nvSpPr>
          <p:cNvPr id="17" name="Textfeld 16">
            <a:extLst>
              <a:ext uri="{FF2B5EF4-FFF2-40B4-BE49-F238E27FC236}">
                <a16:creationId xmlns:a16="http://schemas.microsoft.com/office/drawing/2014/main" id="{F55D6EEB-5F70-4415-B7FF-47C8B53E7681}"/>
              </a:ext>
            </a:extLst>
          </p:cNvPr>
          <p:cNvSpPr txBox="1"/>
          <p:nvPr/>
        </p:nvSpPr>
        <p:spPr>
          <a:xfrm>
            <a:off x="588070" y="944792"/>
            <a:ext cx="1463286" cy="461665"/>
          </a:xfrm>
          <a:prstGeom prst="rect">
            <a:avLst/>
          </a:prstGeom>
          <a:noFill/>
        </p:spPr>
        <p:txBody>
          <a:bodyPr wrap="none" rtlCol="0">
            <a:spAutoFit/>
          </a:bodyPr>
          <a:lstStyle/>
          <a:p>
            <a:r>
              <a:rPr lang="de-DE" sz="2400" dirty="0" smtClean="0"/>
              <a:t>Reales BIP</a:t>
            </a:r>
            <a:endParaRPr lang="de-DE" sz="2400" dirty="0"/>
          </a:p>
        </p:txBody>
      </p:sp>
      <p:sp>
        <p:nvSpPr>
          <p:cNvPr id="14" name="Textfeld 13">
            <a:extLst>
              <a:ext uri="{FF2B5EF4-FFF2-40B4-BE49-F238E27FC236}">
                <a16:creationId xmlns:a16="http://schemas.microsoft.com/office/drawing/2014/main" id="{F7F25198-4E91-470D-8F85-D4ABA4DDFBE3}"/>
              </a:ext>
            </a:extLst>
          </p:cNvPr>
          <p:cNvSpPr txBox="1"/>
          <p:nvPr/>
        </p:nvSpPr>
        <p:spPr>
          <a:xfrm>
            <a:off x="2051356" y="5734370"/>
            <a:ext cx="1332609" cy="369332"/>
          </a:xfrm>
          <a:prstGeom prst="rect">
            <a:avLst/>
          </a:prstGeom>
          <a:noFill/>
        </p:spPr>
        <p:txBody>
          <a:bodyPr wrap="none" rtlCol="0">
            <a:spAutoFit/>
          </a:bodyPr>
          <a:lstStyle/>
          <a:p>
            <a:r>
              <a:rPr lang="de-DE" dirty="0"/>
              <a:t>Aufschwung</a:t>
            </a:r>
          </a:p>
        </p:txBody>
      </p:sp>
      <p:sp>
        <p:nvSpPr>
          <p:cNvPr id="19" name="Textfeld 18">
            <a:extLst>
              <a:ext uri="{FF2B5EF4-FFF2-40B4-BE49-F238E27FC236}">
                <a16:creationId xmlns:a16="http://schemas.microsoft.com/office/drawing/2014/main" id="{9725D671-3D82-4E24-9826-38544209292F}"/>
              </a:ext>
            </a:extLst>
          </p:cNvPr>
          <p:cNvSpPr txBox="1"/>
          <p:nvPr/>
        </p:nvSpPr>
        <p:spPr>
          <a:xfrm>
            <a:off x="3787449" y="5714822"/>
            <a:ext cx="737702" cy="369332"/>
          </a:xfrm>
          <a:prstGeom prst="rect">
            <a:avLst/>
          </a:prstGeom>
          <a:noFill/>
        </p:spPr>
        <p:txBody>
          <a:bodyPr wrap="none" rtlCol="0">
            <a:spAutoFit/>
          </a:bodyPr>
          <a:lstStyle/>
          <a:p>
            <a:pPr algn="ctr"/>
            <a:r>
              <a:rPr lang="de-DE" dirty="0"/>
              <a:t>Boom</a:t>
            </a:r>
          </a:p>
        </p:txBody>
      </p:sp>
      <p:sp>
        <p:nvSpPr>
          <p:cNvPr id="20" name="Textfeld 19">
            <a:extLst>
              <a:ext uri="{FF2B5EF4-FFF2-40B4-BE49-F238E27FC236}">
                <a16:creationId xmlns:a16="http://schemas.microsoft.com/office/drawing/2014/main" id="{5B5B26A3-A445-4C30-9AA3-6C8429BA1BAC}"/>
              </a:ext>
            </a:extLst>
          </p:cNvPr>
          <p:cNvSpPr txBox="1"/>
          <p:nvPr/>
        </p:nvSpPr>
        <p:spPr>
          <a:xfrm>
            <a:off x="5178900" y="5722595"/>
            <a:ext cx="1263936" cy="369332"/>
          </a:xfrm>
          <a:prstGeom prst="rect">
            <a:avLst/>
          </a:prstGeom>
          <a:noFill/>
        </p:spPr>
        <p:txBody>
          <a:bodyPr wrap="none" rtlCol="0">
            <a:spAutoFit/>
          </a:bodyPr>
          <a:lstStyle/>
          <a:p>
            <a:pPr algn="ctr"/>
            <a:r>
              <a:rPr lang="de-DE" dirty="0"/>
              <a:t>Abschwung</a:t>
            </a:r>
          </a:p>
        </p:txBody>
      </p:sp>
      <p:sp>
        <p:nvSpPr>
          <p:cNvPr id="21" name="Textfeld 20">
            <a:extLst>
              <a:ext uri="{FF2B5EF4-FFF2-40B4-BE49-F238E27FC236}">
                <a16:creationId xmlns:a16="http://schemas.microsoft.com/office/drawing/2014/main" id="{3965B6B7-71B8-4109-8D6F-09360A1691CC}"/>
              </a:ext>
            </a:extLst>
          </p:cNvPr>
          <p:cNvSpPr txBox="1"/>
          <p:nvPr/>
        </p:nvSpPr>
        <p:spPr>
          <a:xfrm>
            <a:off x="7808684" y="5744897"/>
            <a:ext cx="639534" cy="369332"/>
          </a:xfrm>
          <a:prstGeom prst="rect">
            <a:avLst/>
          </a:prstGeom>
          <a:noFill/>
        </p:spPr>
        <p:txBody>
          <a:bodyPr wrap="none" rtlCol="0">
            <a:spAutoFit/>
          </a:bodyPr>
          <a:lstStyle/>
          <a:p>
            <a:pPr algn="ctr"/>
            <a:r>
              <a:rPr lang="de-DE" dirty="0"/>
              <a:t>Krise</a:t>
            </a:r>
          </a:p>
        </p:txBody>
      </p:sp>
      <p:cxnSp>
        <p:nvCxnSpPr>
          <p:cNvPr id="16" name="Gerader Verbinder 15">
            <a:extLst>
              <a:ext uri="{FF2B5EF4-FFF2-40B4-BE49-F238E27FC236}">
                <a16:creationId xmlns:a16="http://schemas.microsoft.com/office/drawing/2014/main" id="{13AB4FBE-CF02-4621-BB04-F7FC71350BA7}"/>
              </a:ext>
            </a:extLst>
          </p:cNvPr>
          <p:cNvCxnSpPr>
            <a:cxnSpLocks/>
          </p:cNvCxnSpPr>
          <p:nvPr/>
        </p:nvCxnSpPr>
        <p:spPr>
          <a:xfrm>
            <a:off x="3436374" y="2846439"/>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576DF315-D762-4A42-8766-7C4E3E8305BA}"/>
              </a:ext>
            </a:extLst>
          </p:cNvPr>
          <p:cNvCxnSpPr>
            <a:cxnSpLocks/>
          </p:cNvCxnSpPr>
          <p:nvPr/>
        </p:nvCxnSpPr>
        <p:spPr>
          <a:xfrm>
            <a:off x="4857135" y="2807115"/>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Gerader Verbinder 28">
            <a:extLst>
              <a:ext uri="{FF2B5EF4-FFF2-40B4-BE49-F238E27FC236}">
                <a16:creationId xmlns:a16="http://schemas.microsoft.com/office/drawing/2014/main" id="{151BE2C0-A385-4932-85E0-F67525950819}"/>
              </a:ext>
            </a:extLst>
          </p:cNvPr>
          <p:cNvCxnSpPr>
            <a:cxnSpLocks/>
          </p:cNvCxnSpPr>
          <p:nvPr/>
        </p:nvCxnSpPr>
        <p:spPr>
          <a:xfrm>
            <a:off x="7030065" y="2723542"/>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F2C0F40F-E512-4C2D-88B5-930113BC0353}"/>
              </a:ext>
            </a:extLst>
          </p:cNvPr>
          <p:cNvCxnSpPr>
            <a:cxnSpLocks/>
          </p:cNvCxnSpPr>
          <p:nvPr/>
        </p:nvCxnSpPr>
        <p:spPr>
          <a:xfrm>
            <a:off x="9276736" y="2610471"/>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Text Box 3"/>
          <p:cNvSpPr txBox="1">
            <a:spLocks noChangeArrowheads="1"/>
          </p:cNvSpPr>
          <p:nvPr/>
        </p:nvSpPr>
        <p:spPr bwMode="auto">
          <a:xfrm>
            <a:off x="2260306" y="986012"/>
            <a:ext cx="7604064" cy="9312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1600" dirty="0" smtClean="0">
                <a:solidFill>
                  <a:srgbClr val="000000"/>
                </a:solidFill>
              </a:rPr>
              <a:t>Nimmt man für den Trend eine konstante Wachstumsrate über die Zeit an, ist dies </a:t>
            </a:r>
            <a:r>
              <a:rPr lang="de-DE" sz="1600" b="1" dirty="0" smtClean="0">
                <a:solidFill>
                  <a:srgbClr val="000000"/>
                </a:solidFill>
              </a:rPr>
              <a:t>keine </a:t>
            </a:r>
            <a:r>
              <a:rPr lang="de-DE" sz="1600" dirty="0" smtClean="0">
                <a:solidFill>
                  <a:srgbClr val="000000"/>
                </a:solidFill>
              </a:rPr>
              <a:t>Gerade, sondern eine </a:t>
            </a:r>
            <a:r>
              <a:rPr lang="de-DE" sz="1600" dirty="0" err="1" smtClean="0">
                <a:solidFill>
                  <a:srgbClr val="000000"/>
                </a:solidFill>
              </a:rPr>
              <a:t>Exponetialfunktion</a:t>
            </a:r>
            <a:r>
              <a:rPr lang="de-DE" sz="1600" dirty="0" smtClean="0">
                <a:solidFill>
                  <a:srgbClr val="000000"/>
                </a:solidFill>
              </a:rPr>
              <a:t>. Gerade in diesen Zeiten lernen wir ja gerade, was ein </a:t>
            </a:r>
            <a:r>
              <a:rPr lang="de-DE" sz="1600" dirty="0" err="1" smtClean="0">
                <a:solidFill>
                  <a:srgbClr val="000000"/>
                </a:solidFill>
              </a:rPr>
              <a:t>Wachstumsprozeß</a:t>
            </a:r>
            <a:r>
              <a:rPr lang="de-DE" sz="1600" dirty="0" smtClean="0">
                <a:solidFill>
                  <a:srgbClr val="000000"/>
                </a:solidFill>
              </a:rPr>
              <a:t> ist!</a:t>
            </a:r>
            <a:endParaRPr lang="de-DE" sz="1600" dirty="0">
              <a:solidFill>
                <a:srgbClr val="000000"/>
              </a:solidFill>
            </a:endParaRPr>
          </a:p>
        </p:txBody>
      </p:sp>
      <p:cxnSp>
        <p:nvCxnSpPr>
          <p:cNvPr id="22" name="Gerade Verbindung mit Pfeil 21"/>
          <p:cNvCxnSpPr/>
          <p:nvPr/>
        </p:nvCxnSpPr>
        <p:spPr>
          <a:xfrm>
            <a:off x="5065614" y="1750859"/>
            <a:ext cx="3066882" cy="10955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772347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5055841" cy="593674"/>
          </a:xfrm>
          <a:prstGeom prst="rect">
            <a:avLst/>
          </a:prstGeom>
          <a:noFill/>
          <a:ln>
            <a:noFill/>
          </a:ln>
        </p:spPr>
        <p:txBody>
          <a:bodyPr vert="horz" wrap="none" lIns="81646" tIns="40823" rIns="81646" bIns="40823" anchorCtr="0" compatLnSpc="0">
            <a:spAutoFit/>
          </a:bodyPr>
          <a:lstStyle/>
          <a:p>
            <a:r>
              <a:rPr lang="de-DE" sz="3266" dirty="0"/>
              <a:t>Quantitätstheorie – Historie</a:t>
            </a:r>
          </a:p>
        </p:txBody>
      </p:sp>
      <p:sp>
        <p:nvSpPr>
          <p:cNvPr id="5" name="Text Box 3">
            <a:extLst>
              <a:ext uri="{FF2B5EF4-FFF2-40B4-BE49-F238E27FC236}">
                <a16:creationId xmlns:a16="http://schemas.microsoft.com/office/drawing/2014/main" id="{0D16ED0A-49DA-4594-AC26-D5D5F00401DC}"/>
              </a:ext>
            </a:extLst>
          </p:cNvPr>
          <p:cNvSpPr txBox="1">
            <a:spLocks noChangeArrowheads="1"/>
          </p:cNvSpPr>
          <p:nvPr/>
        </p:nvSpPr>
        <p:spPr bwMode="auto">
          <a:xfrm>
            <a:off x="0" y="824954"/>
            <a:ext cx="12192000" cy="59549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ClrTx/>
              <a:buFont typeface="Arial" panose="020B0604020202020204" pitchFamily="34" charset="0"/>
              <a:buChar char="•"/>
            </a:pPr>
            <a:r>
              <a:rPr lang="de-DE" sz="2000" dirty="0">
                <a:solidFill>
                  <a:srgbClr val="000000"/>
                </a:solidFill>
              </a:rPr>
              <a:t>Im Zuge des Zuflusses von Silber im 16. Jh. aus Südamerika nach Europa stellte man einen deutlichen Preisanstieg fest, aus dem der französische Philosoph Jean Bodin erstmals auf einen Zusammenhang ähnlich der Quantitätsgleichung schloss.</a:t>
            </a:r>
          </a:p>
          <a:p>
            <a:pPr marL="342900" indent="-342900" eaLnBrk="1" hangingPunct="1">
              <a:buClrTx/>
              <a:buFont typeface="Arial" panose="020B0604020202020204" pitchFamily="34" charset="0"/>
              <a:buChar char="•"/>
            </a:pPr>
            <a:endParaRPr lang="de-DE" sz="2000" dirty="0">
              <a:solidFill>
                <a:srgbClr val="000000"/>
              </a:solidFill>
            </a:endParaRPr>
          </a:p>
          <a:p>
            <a:pPr marL="342900" indent="-342900" eaLnBrk="1" hangingPunct="1">
              <a:buClrTx/>
              <a:buFont typeface="Arial" panose="020B0604020202020204" pitchFamily="34" charset="0"/>
              <a:buChar char="•"/>
            </a:pPr>
            <a:r>
              <a:rPr lang="de-DE" sz="2000" dirty="0">
                <a:solidFill>
                  <a:srgbClr val="000000"/>
                </a:solidFill>
              </a:rPr>
              <a:t>Der Bimetallismus (Deckung der Währung durch Gold und Silber) in Preußen des 18./19.Jh. war nicht zuletzt dem schnellen Aufholprozess in der Industriellen Revolution geschuldet und </a:t>
            </a:r>
            <a:r>
              <a:rPr lang="de-DE" sz="2000" dirty="0" smtClean="0">
                <a:solidFill>
                  <a:srgbClr val="000000"/>
                </a:solidFill>
              </a:rPr>
              <a:t>aufgrund </a:t>
            </a:r>
            <a:r>
              <a:rPr lang="de-DE" sz="2000" dirty="0">
                <a:solidFill>
                  <a:srgbClr val="000000"/>
                </a:solidFill>
              </a:rPr>
              <a:t>des in diesem Zusammenhang stark steigenden Handelsvolumens verlangte die Wirtschaft nach mehr Zahlungsmitteln, die allein durch Gold nicht gedeckt werden </a:t>
            </a:r>
            <a:r>
              <a:rPr lang="de-DE" sz="2000" dirty="0" smtClean="0">
                <a:solidFill>
                  <a:srgbClr val="000000"/>
                </a:solidFill>
              </a:rPr>
              <a:t>konnten. </a:t>
            </a:r>
            <a:endParaRPr lang="de-DE" sz="2000" dirty="0">
              <a:solidFill>
                <a:srgbClr val="000000"/>
              </a:solidFill>
            </a:endParaRPr>
          </a:p>
          <a:p>
            <a:pPr marL="342900" indent="-342900" eaLnBrk="1" hangingPunct="1">
              <a:buClrTx/>
              <a:buFont typeface="Arial" panose="020B0604020202020204" pitchFamily="34" charset="0"/>
              <a:buChar char="•"/>
            </a:pPr>
            <a:endParaRPr lang="de-DE" sz="2000" dirty="0">
              <a:solidFill>
                <a:srgbClr val="000000"/>
              </a:solidFill>
            </a:endParaRPr>
          </a:p>
          <a:p>
            <a:pPr marL="342900" indent="-342900" eaLnBrk="1" hangingPunct="1">
              <a:buClrTx/>
              <a:buFont typeface="Arial" panose="020B0604020202020204" pitchFamily="34" charset="0"/>
              <a:buChar char="•"/>
            </a:pPr>
            <a:r>
              <a:rPr lang="de-DE" sz="2000" dirty="0">
                <a:solidFill>
                  <a:srgbClr val="000000"/>
                </a:solidFill>
              </a:rPr>
              <a:t>Die erste moderne Formulierung der Quantitätstheorie erfolgte durch Irving Fisher</a:t>
            </a:r>
            <a:r>
              <a:rPr lang="de-DE" sz="2000" baseline="30000" dirty="0">
                <a:solidFill>
                  <a:srgbClr val="000000"/>
                </a:solidFill>
              </a:rPr>
              <a:t>1</a:t>
            </a:r>
            <a:r>
              <a:rPr lang="de-DE" sz="2000" dirty="0">
                <a:solidFill>
                  <a:srgbClr val="000000"/>
                </a:solidFill>
              </a:rPr>
              <a:t> (1911). Er argumentierte gegen die damals oft genannte These, dass mehr Inflation den Handel fördere. Vielmehr würden langfristige Faktoren, wie natürliche Ressourcen oder der technologische Stand die Wirtschaft beeinflussen und nicht die Preise oder die Nachfrage nach Geld.</a:t>
            </a:r>
          </a:p>
          <a:p>
            <a:pPr marL="342900" indent="-342900" eaLnBrk="1" hangingPunct="1">
              <a:buClrTx/>
              <a:buFont typeface="Arial" panose="020B0604020202020204" pitchFamily="34" charset="0"/>
              <a:buChar char="•"/>
            </a:pPr>
            <a:endParaRPr lang="de-DE" sz="2000" dirty="0">
              <a:solidFill>
                <a:srgbClr val="000000"/>
              </a:solidFill>
            </a:endParaRPr>
          </a:p>
          <a:p>
            <a:pPr marL="342900" indent="-342900" eaLnBrk="1" hangingPunct="1">
              <a:buClrTx/>
              <a:buFont typeface="Arial" panose="020B0604020202020204" pitchFamily="34" charset="0"/>
              <a:buChar char="•"/>
            </a:pPr>
            <a:r>
              <a:rPr lang="de-DE" sz="2000" dirty="0">
                <a:solidFill>
                  <a:srgbClr val="000000"/>
                </a:solidFill>
              </a:rPr>
              <a:t>Die heutige Formulierung geht auf Milton Friedmann</a:t>
            </a:r>
            <a:r>
              <a:rPr lang="de-DE" sz="2000" baseline="30000" dirty="0">
                <a:solidFill>
                  <a:srgbClr val="000000"/>
                </a:solidFill>
              </a:rPr>
              <a:t>2</a:t>
            </a:r>
            <a:r>
              <a:rPr lang="de-DE" sz="2000" dirty="0">
                <a:solidFill>
                  <a:srgbClr val="000000"/>
                </a:solidFill>
              </a:rPr>
              <a:t> (1963) zurück, der gemäß des Zusammenhangs MV=PY konstatierte: „</a:t>
            </a:r>
            <a:r>
              <a:rPr lang="en-US" sz="2000" dirty="0">
                <a:solidFill>
                  <a:srgbClr val="000000"/>
                </a:solidFill>
              </a:rPr>
              <a:t>Inflation is always and everywhere a monetary phenomenon”.</a:t>
            </a:r>
            <a:r>
              <a:rPr lang="de-DE" sz="2000" dirty="0">
                <a:solidFill>
                  <a:srgbClr val="000000"/>
                </a:solidFill>
              </a:rPr>
              <a:t> </a:t>
            </a:r>
          </a:p>
          <a:p>
            <a:pPr eaLnBrk="1" hangingPunct="1">
              <a:buClrTx/>
              <a:buFontTx/>
              <a:buNone/>
            </a:pPr>
            <a:endParaRPr lang="de-DE" sz="2000" dirty="0">
              <a:solidFill>
                <a:srgbClr val="000000"/>
              </a:solidFill>
            </a:endParaRPr>
          </a:p>
          <a:p>
            <a:pPr eaLnBrk="1" hangingPunct="1">
              <a:buClrTx/>
              <a:buFontTx/>
              <a:buNone/>
            </a:pPr>
            <a:endParaRPr lang="de-DE" sz="2000" dirty="0">
              <a:solidFill>
                <a:srgbClr val="000000"/>
              </a:solidFill>
            </a:endParaRPr>
          </a:p>
          <a:p>
            <a:pPr eaLnBrk="1" hangingPunct="1">
              <a:buClrTx/>
              <a:buFontTx/>
              <a:buNone/>
            </a:pPr>
            <a:r>
              <a:rPr lang="de-DE" sz="1100" dirty="0">
                <a:solidFill>
                  <a:srgbClr val="000000"/>
                </a:solidFill>
              </a:rPr>
              <a:t>1) Fisher, I. (1911) </a:t>
            </a:r>
            <a:r>
              <a:rPr lang="en-US" sz="1100" dirty="0">
                <a:solidFill>
                  <a:srgbClr val="000000"/>
                </a:solidFill>
              </a:rPr>
              <a:t>The Purchasing Power of Money, Publications of the American Statistical Association, Vol. 12, No. 96 (Dec., 1911), pp.818-829</a:t>
            </a:r>
            <a:endParaRPr lang="de-DE" sz="1100" dirty="0">
              <a:solidFill>
                <a:srgbClr val="000000"/>
              </a:solidFill>
            </a:endParaRPr>
          </a:p>
          <a:p>
            <a:pPr eaLnBrk="1" hangingPunct="1">
              <a:buClrTx/>
              <a:buFontTx/>
              <a:buNone/>
            </a:pPr>
            <a:r>
              <a:rPr lang="de-DE" sz="1100" dirty="0">
                <a:solidFill>
                  <a:srgbClr val="000000"/>
                </a:solidFill>
              </a:rPr>
              <a:t>2) Friedman, M. and Schwartz, A. </a:t>
            </a:r>
            <a:r>
              <a:rPr lang="en-US" sz="1100" dirty="0">
                <a:solidFill>
                  <a:srgbClr val="000000"/>
                </a:solidFill>
              </a:rPr>
              <a:t>(1963) A Monetary History of the United States, Princeton University Press</a:t>
            </a:r>
            <a:r>
              <a:rPr lang="de-DE" sz="1100" dirty="0">
                <a:solidFill>
                  <a:srgbClr val="000000"/>
                </a:solidFill>
              </a:rPr>
              <a:t>  </a:t>
            </a:r>
            <a:endParaRPr lang="de-DE" sz="2400" dirty="0">
              <a:solidFill>
                <a:srgbClr val="000000"/>
              </a:solidFill>
            </a:endParaRPr>
          </a:p>
          <a:p>
            <a:pPr eaLnBrk="1" hangingPunct="1">
              <a:buClrTx/>
              <a:buFontTx/>
              <a:buNone/>
            </a:pPr>
            <a:r>
              <a:rPr lang="de-DE" sz="2400" dirty="0">
                <a:solidFill>
                  <a:srgbClr val="000000"/>
                </a:solidFill>
              </a:rPr>
              <a:t> </a:t>
            </a:r>
          </a:p>
        </p:txBody>
      </p:sp>
      <p:sp>
        <p:nvSpPr>
          <p:cNvPr id="4" name="Rechteck 3"/>
          <p:cNvSpPr/>
          <p:nvPr/>
        </p:nvSpPr>
        <p:spPr>
          <a:xfrm>
            <a:off x="4498391" y="4811896"/>
            <a:ext cx="4079166" cy="307777"/>
          </a:xfrm>
          <a:prstGeom prst="rect">
            <a:avLst/>
          </a:prstGeom>
        </p:spPr>
        <p:txBody>
          <a:bodyPr wrap="square">
            <a:spAutoFit/>
          </a:bodyPr>
          <a:lstStyle/>
          <a:p>
            <a:r>
              <a:rPr lang="de-DE" sz="1400" dirty="0" smtClean="0"/>
              <a:t>Erklärung dieses </a:t>
            </a:r>
            <a:r>
              <a:rPr lang="de-DE" sz="1400" dirty="0" err="1" smtClean="0"/>
              <a:t>Zsh</a:t>
            </a:r>
            <a:r>
              <a:rPr lang="de-DE" sz="1400" dirty="0" smtClean="0"/>
              <a:t>. Kommt auf der nächsten Folie!</a:t>
            </a:r>
          </a:p>
        </p:txBody>
      </p:sp>
      <p:sp>
        <p:nvSpPr>
          <p:cNvPr id="6" name="Rechteck 5"/>
          <p:cNvSpPr/>
          <p:nvPr/>
        </p:nvSpPr>
        <p:spPr>
          <a:xfrm>
            <a:off x="7839053" y="3459410"/>
            <a:ext cx="3363275" cy="307777"/>
          </a:xfrm>
          <a:prstGeom prst="rect">
            <a:avLst/>
          </a:prstGeom>
        </p:spPr>
        <p:txBody>
          <a:bodyPr wrap="square">
            <a:spAutoFit/>
          </a:bodyPr>
          <a:lstStyle/>
          <a:p>
            <a:r>
              <a:rPr lang="de-DE" sz="1400" dirty="0" smtClean="0"/>
              <a:t>Vgl. Fisher-Gleichung!</a:t>
            </a:r>
          </a:p>
        </p:txBody>
      </p:sp>
      <p:sp>
        <p:nvSpPr>
          <p:cNvPr id="7" name="Rechteck 6"/>
          <p:cNvSpPr/>
          <p:nvPr/>
        </p:nvSpPr>
        <p:spPr>
          <a:xfrm>
            <a:off x="572404" y="5795916"/>
            <a:ext cx="11411899" cy="738664"/>
          </a:xfrm>
          <a:prstGeom prst="rect">
            <a:avLst/>
          </a:prstGeom>
        </p:spPr>
        <p:txBody>
          <a:bodyPr wrap="square">
            <a:spAutoFit/>
          </a:bodyPr>
          <a:lstStyle/>
          <a:p>
            <a:r>
              <a:rPr lang="de-DE" sz="1400" dirty="0" smtClean="0"/>
              <a:t>Friedman ging sogar soweit zu sagen, dass </a:t>
            </a:r>
            <a:r>
              <a:rPr lang="de-DE" sz="1400" dirty="0" smtClean="0">
                <a:solidFill>
                  <a:srgbClr val="000000"/>
                </a:solidFill>
              </a:rPr>
              <a:t>MV=PY gar keine Theorie, sondern ein rein buchungstechnischer </a:t>
            </a:r>
            <a:r>
              <a:rPr lang="de-DE" sz="1400" dirty="0" err="1" smtClean="0">
                <a:solidFill>
                  <a:srgbClr val="000000"/>
                </a:solidFill>
              </a:rPr>
              <a:t>Zsh</a:t>
            </a:r>
            <a:r>
              <a:rPr lang="de-DE" sz="1400" dirty="0" smtClean="0">
                <a:solidFill>
                  <a:srgbClr val="000000"/>
                </a:solidFill>
              </a:rPr>
              <a:t>. Ist. Also ähnlich der Identität von S=I am Pol der Vermögensveränderung in der VGR und dem Wirtschaftskreislauf. Hoffen wir mal, dass er nicht recht hat, wenn dieses Jahr die Druckerpressen 									               bei FED und EZB	angeworfen werden</a:t>
            </a:r>
            <a:r>
              <a:rPr lang="de-DE" sz="1400" dirty="0" smtClean="0"/>
              <a:t> </a:t>
            </a:r>
          </a:p>
        </p:txBody>
      </p:sp>
    </p:spTree>
    <p:extLst>
      <p:ext uri="{BB962C8B-B14F-4D97-AF65-F5344CB8AC3E}">
        <p14:creationId xmlns:p14="http://schemas.microsoft.com/office/powerpoint/2010/main" val="1068128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Quantitätstheorie und Geldnachfrage</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1744435" y="595325"/>
                <a:ext cx="8928993" cy="4772694"/>
              </a:xfrm>
              <a:prstGeom prst="rect">
                <a:avLst/>
              </a:prstGeom>
              <a:noFill/>
            </p:spPr>
            <p:txBody>
              <a:bodyPr wrap="square" rtlCol="0">
                <a:noAutofit/>
              </a:bodyPr>
              <a:lstStyle/>
              <a:p>
                <a:pPr algn="ctr"/>
                <a:r>
                  <a:rPr lang="en-US" sz="2400" dirty="0"/>
                  <a:t>M∙V </a:t>
                </a:r>
                <a:r>
                  <a:rPr lang="de-DE" sz="2400" dirty="0"/>
                  <a:t>= </a:t>
                </a:r>
                <a:r>
                  <a:rPr lang="en-US" sz="2400" dirty="0"/>
                  <a:t>P∙Y → M </a:t>
                </a:r>
                <a:r>
                  <a:rPr lang="de-DE" sz="2400" dirty="0"/>
                  <a:t>= </a:t>
                </a:r>
                <a:r>
                  <a:rPr lang="en-US" sz="2400" dirty="0"/>
                  <a:t>P∙Y/V </a:t>
                </a:r>
              </a:p>
              <a:p>
                <a:pPr algn="ctr"/>
                <a:endParaRPr lang="en-US" sz="2400" dirty="0"/>
              </a:p>
              <a:p>
                <a:pPr algn="ctr"/>
                <a:r>
                  <a:rPr lang="en-US" sz="2400" dirty="0" err="1"/>
                  <a:t>Im</a:t>
                </a:r>
                <a:r>
                  <a:rPr lang="en-US" sz="2400" dirty="0"/>
                  <a:t> </a:t>
                </a:r>
                <a:r>
                  <a:rPr lang="en-US" sz="2400" dirty="0" err="1"/>
                  <a:t>Geldmarktgleichgewicht</a:t>
                </a:r>
                <a:r>
                  <a:rPr lang="en-US" sz="2400" dirty="0"/>
                  <a:t> gilt:</a:t>
                </a:r>
              </a:p>
              <a:p>
                <a:pPr algn="ctr"/>
                <a:endParaRPr lang="en-US" sz="2400" dirty="0"/>
              </a:p>
              <a:p>
                <a:pPr algn="ctr"/>
                <a:r>
                  <a:rPr lang="en-US" sz="2400" dirty="0"/>
                  <a:t>M=M</a:t>
                </a:r>
                <a:r>
                  <a:rPr lang="en-US" sz="2400" baseline="30000" dirty="0"/>
                  <a:t>d</a:t>
                </a:r>
                <a:r>
                  <a:rPr lang="en-US" sz="2400" dirty="0"/>
                  <a:t> (</a:t>
                </a:r>
                <a:r>
                  <a:rPr lang="en-US" sz="2400" dirty="0" err="1"/>
                  <a:t>Geldnachfrage</a:t>
                </a:r>
                <a:r>
                  <a:rPr lang="en-US" sz="2400" dirty="0"/>
                  <a:t>)</a:t>
                </a:r>
              </a:p>
              <a:p>
                <a:pPr algn="ctr"/>
                <a:endParaRPr lang="en-US" sz="2400" dirty="0"/>
              </a:p>
              <a:p>
                <a:pPr algn="ctr"/>
                <a:r>
                  <a:rPr lang="en-US" sz="2400" dirty="0" err="1"/>
                  <a:t>Kassenhaltungskoeffizient</a:t>
                </a:r>
                <a:r>
                  <a:rPr lang="en-US" sz="2400" dirty="0"/>
                  <a:t> k = 1/V → M</a:t>
                </a:r>
                <a:r>
                  <a:rPr lang="en-US" sz="2400" baseline="30000" dirty="0"/>
                  <a:t>d</a:t>
                </a:r>
                <a:r>
                  <a:rPr lang="en-US" sz="2400" dirty="0"/>
                  <a:t> = k ∙ P ∙ Y </a:t>
                </a:r>
              </a:p>
              <a:p>
                <a:endParaRPr lang="en-US" sz="2400" dirty="0"/>
              </a:p>
              <a:p>
                <a:r>
                  <a:rPr lang="en-US" sz="2400" dirty="0"/>
                  <a:t>Falls k </a:t>
                </a:r>
                <a:r>
                  <a:rPr lang="en-US" sz="2400" dirty="0" err="1"/>
                  <a:t>konstant</a:t>
                </a:r>
                <a:r>
                  <a:rPr lang="en-US" sz="2400" dirty="0"/>
                  <a:t>, </a:t>
                </a:r>
                <a:r>
                  <a:rPr lang="en-US" sz="2400" dirty="0" err="1"/>
                  <a:t>dann</a:t>
                </a:r>
                <a:r>
                  <a:rPr lang="en-US" sz="2400" dirty="0"/>
                  <a:t> </a:t>
                </a:r>
                <a:r>
                  <a:rPr lang="en-US" sz="2400" dirty="0" err="1"/>
                  <a:t>determiniert</a:t>
                </a:r>
                <a:r>
                  <a:rPr lang="en-US" sz="2400" dirty="0"/>
                  <a:t> das </a:t>
                </a:r>
                <a:r>
                  <a:rPr lang="en-US" sz="2400" dirty="0" err="1"/>
                  <a:t>Niveau</a:t>
                </a:r>
                <a:r>
                  <a:rPr lang="en-US" sz="2400" dirty="0"/>
                  <a:t> der </a:t>
                </a:r>
                <a:r>
                  <a:rPr lang="en-US" sz="2400" dirty="0" err="1"/>
                  <a:t>Transaktionen</a:t>
                </a:r>
                <a:r>
                  <a:rPr lang="en-US" sz="2400" dirty="0"/>
                  <a:t> </a:t>
                </a:r>
                <a:r>
                  <a:rPr lang="en-US" sz="2400" dirty="0" err="1"/>
                  <a:t>gegeben</a:t>
                </a:r>
                <a:r>
                  <a:rPr lang="en-US" sz="2400" dirty="0"/>
                  <a:t> </a:t>
                </a:r>
                <a:r>
                  <a:rPr lang="en-US" sz="2400" dirty="0" err="1"/>
                  <a:t>durch</a:t>
                </a:r>
                <a:r>
                  <a:rPr lang="en-US" sz="2400" dirty="0"/>
                  <a:t> das </a:t>
                </a:r>
                <a:r>
                  <a:rPr lang="en-US" sz="2400" dirty="0" err="1"/>
                  <a:t>Niveau</a:t>
                </a:r>
                <a:r>
                  <a:rPr lang="en-US" sz="2400" dirty="0"/>
                  <a:t> von PY die </a:t>
                </a:r>
                <a:r>
                  <a:rPr lang="en-US" sz="2400" dirty="0" err="1"/>
                  <a:t>Gößenordnung</a:t>
                </a:r>
                <a:r>
                  <a:rPr lang="en-US" sz="2400" dirty="0"/>
                  <a:t> der </a:t>
                </a:r>
                <a:r>
                  <a:rPr lang="en-US" sz="2400" dirty="0" err="1"/>
                  <a:t>Geldnachfrage</a:t>
                </a:r>
                <a:r>
                  <a:rPr lang="en-US" sz="2400" dirty="0"/>
                  <a:t> M</a:t>
                </a:r>
                <a:r>
                  <a:rPr lang="en-US" sz="2400" baseline="30000" dirty="0"/>
                  <a:t>d</a:t>
                </a:r>
                <a:r>
                  <a:rPr lang="en-US" sz="2400" dirty="0"/>
                  <a:t> </a:t>
                </a:r>
              </a:p>
              <a:p>
                <a:endParaRPr lang="en-US" sz="2400" dirty="0"/>
              </a:p>
              <a:p>
                <a:r>
                  <a:rPr lang="en-US" sz="2400" dirty="0"/>
                  <a:t>→	Die </a:t>
                </a:r>
                <a:r>
                  <a:rPr lang="en-US" sz="2400" dirty="0" err="1"/>
                  <a:t>reale</a:t>
                </a:r>
                <a:r>
                  <a:rPr lang="en-US" sz="2400" dirty="0"/>
                  <a:t> </a:t>
                </a:r>
                <a:r>
                  <a:rPr lang="en-US" sz="2400" dirty="0" err="1"/>
                  <a:t>Geldmenge</a:t>
                </a:r>
                <a:r>
                  <a:rPr lang="en-US" sz="2400" dirty="0"/>
                  <a:t> M</a:t>
                </a:r>
                <a:r>
                  <a:rPr lang="en-US" sz="2400" baseline="30000" dirty="0"/>
                  <a:t>d</a:t>
                </a:r>
                <a:r>
                  <a:rPr lang="en-US" sz="2400" dirty="0"/>
                  <a:t>/P </a:t>
                </a:r>
                <a:r>
                  <a:rPr lang="en-US" sz="2400" dirty="0" err="1"/>
                  <a:t>wird</a:t>
                </a:r>
                <a:r>
                  <a:rPr lang="en-US" sz="2400" dirty="0"/>
                  <a:t> </a:t>
                </a:r>
                <a:r>
                  <a:rPr lang="en-US" sz="2400" dirty="0" err="1"/>
                  <a:t>nicht</a:t>
                </a:r>
                <a:r>
                  <a:rPr lang="en-US" sz="2400" dirty="0"/>
                  <a:t> </a:t>
                </a:r>
                <a:r>
                  <a:rPr lang="en-US" sz="2400" dirty="0" err="1"/>
                  <a:t>durch</a:t>
                </a:r>
                <a:r>
                  <a:rPr lang="en-US" sz="2400" dirty="0"/>
                  <a:t> den Zins 		</a:t>
                </a:r>
                <a:r>
                  <a:rPr lang="en-US" sz="2400" dirty="0" err="1"/>
                  <a:t>beeinflusst</a:t>
                </a:r>
                <a:r>
                  <a:rPr lang="en-US" sz="2400" dirty="0"/>
                  <a:t> und </a:t>
                </a:r>
                <a:r>
                  <a:rPr lang="en-US" sz="2400" dirty="0" err="1"/>
                  <a:t>hängt</a:t>
                </a:r>
                <a:r>
                  <a:rPr lang="en-US" sz="2400" dirty="0"/>
                  <a:t> </a:t>
                </a:r>
                <a:r>
                  <a:rPr lang="en-US" sz="2400" dirty="0" err="1"/>
                  <a:t>nur</a:t>
                </a:r>
                <a:r>
                  <a:rPr lang="en-US" sz="2400" dirty="0"/>
                  <a:t> </a:t>
                </a:r>
                <a:r>
                  <a:rPr lang="en-US" sz="2400" dirty="0" err="1"/>
                  <a:t>vom</a:t>
                </a:r>
                <a:r>
                  <a:rPr lang="en-US" sz="2400" dirty="0"/>
                  <a:t> </a:t>
                </a:r>
                <a:r>
                  <a:rPr lang="en-US" sz="2400" dirty="0" err="1"/>
                  <a:t>Einkommen</a:t>
                </a:r>
                <a:r>
                  <a:rPr lang="en-US" sz="2400" dirty="0"/>
                  <a:t> Y ab.</a:t>
                </a:r>
              </a:p>
              <a:p>
                <a:r>
                  <a:rPr lang="de-DE" sz="2800" dirty="0"/>
                  <a:t>		</a:t>
                </a:r>
              </a:p>
              <a:p>
                <a:r>
                  <a:rPr lang="de-DE" sz="2800" dirty="0"/>
                  <a:t>		G</a:t>
                </a:r>
                <a14:m>
                  <m:oMath xmlns:m="http://schemas.openxmlformats.org/officeDocument/2006/math">
                    <m:r>
                      <m:rPr>
                        <m:sty m:val="p"/>
                      </m:rPr>
                      <a:rPr lang="de-DE" sz="2800">
                        <a:latin typeface="Cambria Math" panose="02040503050406030204" pitchFamily="18" charset="0"/>
                      </a:rPr>
                      <m:t>eldnachfrage</m:t>
                    </m:r>
                    <m:r>
                      <a:rPr lang="de-DE" sz="2800">
                        <a:latin typeface="Cambria Math" panose="02040503050406030204" pitchFamily="18" charset="0"/>
                      </a:rPr>
                      <m:t>=</m:t>
                    </m:r>
                    <m:sSup>
                      <m:sSupPr>
                        <m:ctrlPr>
                          <a:rPr lang="de-DE" sz="2800" i="1">
                            <a:latin typeface="Cambria Math" panose="02040503050406030204" pitchFamily="18" charset="0"/>
                          </a:rPr>
                        </m:ctrlPr>
                      </m:sSupPr>
                      <m:e>
                        <m:r>
                          <a:rPr lang="de-DE" sz="2800" i="1">
                            <a:latin typeface="Cambria Math" panose="02040503050406030204" pitchFamily="18" charset="0"/>
                          </a:rPr>
                          <m:t>𝐿</m:t>
                        </m:r>
                      </m:e>
                      <m:sup>
                        <m:r>
                          <a:rPr lang="de-DE" sz="2800" i="1">
                            <a:latin typeface="Cambria Math" panose="02040503050406030204" pitchFamily="18" charset="0"/>
                          </a:rPr>
                          <m:t>𝐷</m:t>
                        </m:r>
                      </m:sup>
                    </m:sSup>
                    <m:r>
                      <a:rPr lang="de-DE" sz="2800" i="1">
                        <a:latin typeface="Cambria Math" panose="02040503050406030204" pitchFamily="18" charset="0"/>
                      </a:rPr>
                      <m:t>(</m:t>
                    </m:r>
                    <m:r>
                      <a:rPr lang="de-DE" sz="2800" i="1">
                        <a:latin typeface="Cambria Math" panose="02040503050406030204" pitchFamily="18" charset="0"/>
                      </a:rPr>
                      <m:t>𝑌</m:t>
                    </m:r>
                    <m:r>
                      <a:rPr lang="de-DE" sz="2800" i="1">
                        <a:latin typeface="Cambria Math" panose="02040503050406030204" pitchFamily="18" charset="0"/>
                      </a:rPr>
                      <m:t>)</m:t>
                    </m:r>
                  </m:oMath>
                </a14:m>
                <a:endParaRPr lang="de-DE" sz="2800" dirty="0"/>
              </a:p>
              <a:p>
                <a:endParaRPr lang="en-US" sz="28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1744435" y="595325"/>
                <a:ext cx="8928993" cy="4772694"/>
              </a:xfrm>
              <a:prstGeom prst="rect">
                <a:avLst/>
              </a:prstGeom>
              <a:blipFill>
                <a:blip r:embed="rId3"/>
                <a:stretch>
                  <a:fillRect l="-1024" t="-1022" b="-30779"/>
                </a:stretch>
              </a:blipFill>
            </p:spPr>
            <p:txBody>
              <a:bodyPr/>
              <a:lstStyle/>
              <a:p>
                <a:r>
                  <a:rPr lang="de-DE">
                    <a:noFill/>
                  </a:rPr>
                  <a:t> </a:t>
                </a:r>
              </a:p>
            </p:txBody>
          </p:sp>
        </mc:Fallback>
      </mc:AlternateContent>
      <p:sp>
        <p:nvSpPr>
          <p:cNvPr id="5" name="Rechteck 4"/>
          <p:cNvSpPr/>
          <p:nvPr/>
        </p:nvSpPr>
        <p:spPr>
          <a:xfrm>
            <a:off x="7693554" y="5936634"/>
            <a:ext cx="3466040" cy="307777"/>
          </a:xfrm>
          <a:prstGeom prst="rect">
            <a:avLst/>
          </a:prstGeom>
        </p:spPr>
        <p:txBody>
          <a:bodyPr wrap="square">
            <a:spAutoFit/>
          </a:bodyPr>
          <a:lstStyle/>
          <a:p>
            <a:r>
              <a:rPr lang="de-DE" sz="1400" dirty="0" smtClean="0"/>
              <a:t>Vgl. </a:t>
            </a:r>
            <a:r>
              <a:rPr lang="de-DE" sz="1400" dirty="0" err="1" smtClean="0"/>
              <a:t>Keynesianische</a:t>
            </a:r>
            <a:r>
              <a:rPr lang="de-DE" sz="1400" dirty="0" smtClean="0"/>
              <a:t> Geldnachfrage	</a:t>
            </a:r>
            <a:endParaRPr lang="de-DE" sz="1400" dirty="0"/>
          </a:p>
        </p:txBody>
      </p:sp>
    </p:spTree>
    <p:extLst>
      <p:ext uri="{BB962C8B-B14F-4D97-AF65-F5344CB8AC3E}">
        <p14:creationId xmlns:p14="http://schemas.microsoft.com/office/powerpoint/2010/main" val="365535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Geldmengenwachstum und Inflation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970157" y="1032570"/>
                <a:ext cx="10694020" cy="5323780"/>
              </a:xfrm>
              <a:prstGeom prst="rect">
                <a:avLst/>
              </a:prstGeom>
              <a:noFill/>
            </p:spPr>
            <p:txBody>
              <a:bodyPr wrap="square" rtlCol="0">
                <a:noAutofit/>
              </a:bodyPr>
              <a:lstStyle/>
              <a:p>
                <a:pPr algn="ctr"/>
                <a:r>
                  <a:rPr lang="en-US" sz="2400" dirty="0"/>
                  <a:t>Berechne das </a:t>
                </a:r>
                <a:r>
                  <a:rPr lang="en-US" sz="2400" dirty="0" err="1"/>
                  <a:t>totale</a:t>
                </a:r>
                <a:r>
                  <a:rPr lang="en-US" sz="2400" dirty="0"/>
                  <a:t> Differential von M∙V </a:t>
                </a:r>
                <a:r>
                  <a:rPr lang="de-DE" sz="2400" dirty="0"/>
                  <a:t>= </a:t>
                </a:r>
                <a:r>
                  <a:rPr lang="en-US" sz="2400" dirty="0"/>
                  <a:t>P∙Y → </a:t>
                </a:r>
                <a:r>
                  <a:rPr lang="el-GR" sz="2400" dirty="0"/>
                  <a:t>Δ</a:t>
                </a:r>
                <a:r>
                  <a:rPr lang="en-US" sz="2400" dirty="0"/>
                  <a:t>M/M+ </a:t>
                </a:r>
                <a:r>
                  <a:rPr lang="el-GR" sz="2400" dirty="0"/>
                  <a:t>Δ</a:t>
                </a:r>
                <a:r>
                  <a:rPr lang="en-US" sz="2400" dirty="0"/>
                  <a:t>V/V </a:t>
                </a:r>
                <a:r>
                  <a:rPr lang="de-DE" sz="2400" dirty="0"/>
                  <a:t>= </a:t>
                </a:r>
                <a:r>
                  <a:rPr lang="el-GR" sz="2400" dirty="0"/>
                  <a:t>Δ</a:t>
                </a:r>
                <a:r>
                  <a:rPr lang="en-US" sz="2400" dirty="0"/>
                  <a:t>P/P+</a:t>
                </a:r>
                <a:r>
                  <a:rPr lang="el-GR" sz="2400" dirty="0"/>
                  <a:t> Δ</a:t>
                </a:r>
                <a:r>
                  <a:rPr lang="en-US" sz="2400" dirty="0"/>
                  <a:t>Y/Y</a:t>
                </a:r>
              </a:p>
              <a:p>
                <a:pPr algn="ctr"/>
                <a:endParaRPr lang="en-US" sz="2000" dirty="0"/>
              </a:p>
              <a:p>
                <a:pPr algn="ctr"/>
                <a:r>
                  <a:rPr lang="en-US" sz="2000" dirty="0" err="1"/>
                  <a:t>Kurzfristig</a:t>
                </a:r>
                <a:r>
                  <a:rPr lang="en-US" sz="2000" dirty="0"/>
                  <a:t> </a:t>
                </a:r>
                <a:r>
                  <a:rPr lang="en-US" sz="2000" dirty="0" err="1"/>
                  <a:t>ist</a:t>
                </a:r>
                <a:r>
                  <a:rPr lang="en-US" sz="2000" dirty="0"/>
                  <a:t> die </a:t>
                </a:r>
                <a:r>
                  <a:rPr lang="en-US" sz="2000" dirty="0" err="1"/>
                  <a:t>Umlaufgeschwindigkeit</a:t>
                </a:r>
                <a:r>
                  <a:rPr lang="en-US" sz="2000" dirty="0"/>
                  <a:t> </a:t>
                </a:r>
                <a:r>
                  <a:rPr lang="en-US" sz="2000" dirty="0" err="1"/>
                  <a:t>konstant</a:t>
                </a:r>
                <a:endParaRPr lang="en-US" sz="2000" dirty="0"/>
              </a:p>
              <a:p>
                <a:pPr algn="ctr"/>
                <a:r>
                  <a:rPr lang="en-US" sz="2000" dirty="0"/>
                  <a:t>→</a:t>
                </a:r>
              </a:p>
              <a:p>
                <a:pPr algn="ctr"/>
                <a:endParaRPr lang="en-US" sz="2000" dirty="0"/>
              </a:p>
              <a:p>
                <a:pPr algn="ctr"/>
                <a14:m>
                  <m:oMathPara xmlns:m="http://schemas.openxmlformats.org/officeDocument/2006/math">
                    <m:oMathParaPr>
                      <m:jc m:val="centerGroup"/>
                    </m:oMathParaPr>
                    <m:oMath xmlns:m="http://schemas.openxmlformats.org/officeDocument/2006/math">
                      <m:r>
                        <a:rPr lang="de-DE" sz="2000" i="1">
                          <a:latin typeface="Cambria Math"/>
                          <a:ea typeface="Cambria Math"/>
                        </a:rPr>
                        <m:t>𝜋</m:t>
                      </m:r>
                      <m:r>
                        <a:rPr lang="de-DE" sz="2000" i="1">
                          <a:latin typeface="Cambria Math" panose="02040503050406030204" pitchFamily="18" charset="0"/>
                          <a:ea typeface="Cambria Math"/>
                        </a:rPr>
                        <m:t>(</m:t>
                      </m:r>
                      <m:r>
                        <a:rPr lang="de-DE" sz="2000" i="1">
                          <a:latin typeface="Cambria Math" panose="02040503050406030204" pitchFamily="18" charset="0"/>
                          <a:ea typeface="Cambria Math"/>
                        </a:rPr>
                        <m:t>𝑖𝑛𝑓𝑙𝑎𝑡𝑖𝑜𝑛</m:t>
                      </m:r>
                      <m:r>
                        <a:rPr lang="de-DE" sz="2000" i="1">
                          <a:latin typeface="Cambria Math" panose="02040503050406030204" pitchFamily="18" charset="0"/>
                          <a:ea typeface="Cambria Math"/>
                        </a:rPr>
                        <m:t>)=</m:t>
                      </m:r>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𝑀</m:t>
                          </m:r>
                        </m:sub>
                      </m:sSub>
                      <m:r>
                        <a:rPr lang="de-DE" sz="2000" i="1">
                          <a:latin typeface="Cambria Math" panose="02040503050406030204" pitchFamily="18" charset="0"/>
                        </a:rPr>
                        <m:t>(</m:t>
                      </m:r>
                      <m:r>
                        <a:rPr lang="de-DE" sz="2000" b="0" i="1" smtClean="0">
                          <a:latin typeface="Cambria Math" panose="02040503050406030204" pitchFamily="18" charset="0"/>
                        </a:rPr>
                        <m:t>𝐺𝑒𝑙𝑑𝑚𝑒𝑛𝑔𝑒𝑛𝑤𝑎𝑐h𝑠𝑡𝑢𝑚𝑟𝑎𝑡𝑒</m:t>
                      </m:r>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r>
                        <a:rPr lang="de-DE" sz="2000" b="0" i="1" smtClean="0">
                          <a:latin typeface="Cambria Math" panose="02040503050406030204" pitchFamily="18" charset="0"/>
                        </a:rPr>
                        <m:t>(</m:t>
                      </m:r>
                      <m:r>
                        <a:rPr lang="de-DE" sz="2000" b="0" i="1" smtClean="0">
                          <a:latin typeface="Cambria Math" panose="02040503050406030204" pitchFamily="18" charset="0"/>
                        </a:rPr>
                        <m:t>𝐵𝐼𝑃</m:t>
                      </m:r>
                      <m:r>
                        <a:rPr lang="de-DE" sz="2000" b="0" i="1" smtClean="0">
                          <a:latin typeface="Cambria Math" panose="02040503050406030204" pitchFamily="18" charset="0"/>
                        </a:rPr>
                        <m:t>−</m:t>
                      </m:r>
                      <m:r>
                        <a:rPr lang="de-DE" sz="2000" b="0" i="1" smtClean="0">
                          <a:latin typeface="Cambria Math" panose="02040503050406030204" pitchFamily="18" charset="0"/>
                        </a:rPr>
                        <m:t>𝑊𝑎𝑐h𝑠𝑡𝑢𝑚</m:t>
                      </m:r>
                      <m:r>
                        <a:rPr lang="de-DE" sz="2000" i="1">
                          <a:latin typeface="Cambria Math" panose="02040503050406030204" pitchFamily="18" charset="0"/>
                        </a:rPr>
                        <m:t>)</m:t>
                      </m:r>
                    </m:oMath>
                  </m:oMathPara>
                </a14:m>
                <a:endParaRPr lang="de-DE" sz="2000" dirty="0"/>
              </a:p>
              <a:p>
                <a:pPr algn="ctr"/>
                <a:endParaRPr lang="en-US" sz="2000" dirty="0"/>
              </a:p>
              <a:p>
                <a:pPr marL="342900" indent="-342900">
                  <a:lnSpc>
                    <a:spcPct val="105000"/>
                  </a:lnSpc>
                  <a:spcBef>
                    <a:spcPct val="50000"/>
                  </a:spcBef>
                  <a:buFont typeface="Arial" panose="020B0604020202020204" pitchFamily="34" charset="0"/>
                  <a:buChar char="•"/>
                </a:pPr>
                <a:r>
                  <a:rPr lang="en-US" altLang="en-US" sz="2000" dirty="0"/>
                  <a:t>“</a:t>
                </a:r>
                <a:r>
                  <a:rPr lang="en-US" altLang="en-US" sz="2000" dirty="0" err="1"/>
                  <a:t>Normales</a:t>
                </a:r>
                <a:r>
                  <a:rPr lang="en-US" altLang="en-US" sz="2000" dirty="0"/>
                  <a:t>” </a:t>
                </a:r>
                <a:r>
                  <a:rPr lang="en-US" altLang="en-US" sz="2000" dirty="0" err="1"/>
                  <a:t>Wirtschaftswachstum</a:t>
                </a:r>
                <a:r>
                  <a:rPr lang="en-US" altLang="en-US" sz="2000" dirty="0"/>
                  <a:t> (</a:t>
                </a:r>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r>
                      <a:rPr lang="de-DE" sz="2000" i="1">
                        <a:latin typeface="Cambria Math" panose="02040503050406030204" pitchFamily="18" charset="0"/>
                      </a:rPr>
                      <m:t>&gt;0</m:t>
                    </m:r>
                  </m:oMath>
                </a14:m>
                <a:r>
                  <a:rPr lang="en-US" altLang="en-US" sz="2000" dirty="0"/>
                  <a:t>, </a:t>
                </a:r>
                <a:r>
                  <a:rPr lang="en-US" altLang="en-US" sz="2000" dirty="0" err="1"/>
                  <a:t>für</a:t>
                </a:r>
                <a:r>
                  <a:rPr lang="en-US" altLang="en-US" sz="2000" dirty="0"/>
                  <a:t> </a:t>
                </a:r>
                <a:r>
                  <a:rPr lang="en-US" altLang="en-US" sz="2000" dirty="0" err="1"/>
                  <a:t>ungefähr</a:t>
                </a:r>
                <a:r>
                  <a:rPr lang="en-US" altLang="en-US" sz="2000" dirty="0"/>
                  <a:t> 2-3% </a:t>
                </a:r>
                <a:r>
                  <a:rPr lang="en-US" altLang="en-US" sz="2000" dirty="0" err="1"/>
                  <a:t>für</a:t>
                </a:r>
                <a:r>
                  <a:rPr lang="en-US" altLang="en-US" sz="2000" dirty="0"/>
                  <a:t> </a:t>
                </a:r>
                <a:r>
                  <a:rPr lang="en-US" altLang="en-US" sz="2000" dirty="0" err="1"/>
                  <a:t>enwicklete</a:t>
                </a:r>
                <a:r>
                  <a:rPr lang="en-US" altLang="en-US" sz="2000" dirty="0"/>
                  <a:t> </a:t>
                </a:r>
                <a:r>
                  <a:rPr lang="en-US" altLang="en-US" sz="2000" dirty="0" err="1"/>
                  <a:t>Volkswirtschaften</a:t>
                </a:r>
                <a:r>
                  <a:rPr lang="en-US" altLang="en-US" sz="2000" dirty="0"/>
                  <a:t> </a:t>
                </a:r>
                <a:r>
                  <a:rPr lang="en-US" altLang="en-US" sz="2000" dirty="0" err="1"/>
                  <a:t>benötigen</a:t>
                </a:r>
                <a:r>
                  <a:rPr lang="en-US" altLang="en-US" sz="2000" dirty="0"/>
                  <a:t> </a:t>
                </a:r>
                <a:r>
                  <a:rPr lang="en-US" altLang="en-US" sz="2000" dirty="0" err="1"/>
                  <a:t>ein</a:t>
                </a:r>
                <a:r>
                  <a:rPr lang="en-US" altLang="en-US" sz="2000" dirty="0"/>
                  <a:t> </a:t>
                </a:r>
                <a:r>
                  <a:rPr lang="en-US" altLang="en-US" sz="2000" dirty="0" err="1"/>
                  <a:t>gewisses</a:t>
                </a:r>
                <a:r>
                  <a:rPr lang="en-US" altLang="en-US" sz="2000" dirty="0"/>
                  <a:t> </a:t>
                </a:r>
                <a:r>
                  <a:rPr lang="en-US" altLang="en-US" sz="2000" dirty="0" err="1"/>
                  <a:t>Geldmengenwachstum</a:t>
                </a:r>
                <a:r>
                  <a:rPr lang="en-US" altLang="en-US" sz="2000" dirty="0"/>
                  <a:t> </a:t>
                </a:r>
                <a:r>
                  <a:rPr lang="en-US" altLang="en-US" sz="2000" dirty="0" err="1"/>
                  <a:t>aufgrund</a:t>
                </a:r>
                <a:r>
                  <a:rPr lang="en-US" altLang="en-US" sz="2000" dirty="0"/>
                  <a:t> der </a:t>
                </a:r>
                <a:r>
                  <a:rPr lang="en-US" altLang="en-US" sz="2000" dirty="0" err="1"/>
                  <a:t>Zunahme</a:t>
                </a:r>
                <a:r>
                  <a:rPr lang="en-US" altLang="en-US" sz="2000" dirty="0"/>
                  <a:t> der </a:t>
                </a:r>
                <a:r>
                  <a:rPr lang="en-US" altLang="en-US" sz="2000" dirty="0" err="1"/>
                  <a:t>Transaktionen</a:t>
                </a:r>
                <a:r>
                  <a:rPr lang="en-US" altLang="en-US" sz="2000" dirty="0"/>
                  <a:t>)</a:t>
                </a:r>
              </a:p>
              <a:p>
                <a:pPr marL="342900" indent="-342900">
                  <a:lnSpc>
                    <a:spcPct val="105000"/>
                  </a:lnSpc>
                  <a:spcBef>
                    <a:spcPct val="50000"/>
                  </a:spcBef>
                  <a:buFont typeface="Arial" panose="020B0604020202020204" pitchFamily="34" charset="0"/>
                  <a:buChar char="•"/>
                </a:pPr>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oMath>
                </a14:m>
                <a:r>
                  <a:rPr lang="en-US" altLang="en-US" sz="2000" dirty="0"/>
                  <a:t> </a:t>
                </a:r>
                <a:r>
                  <a:rPr lang="en-US" altLang="en-US" sz="2000" dirty="0" err="1"/>
                  <a:t>hängt</a:t>
                </a:r>
                <a:r>
                  <a:rPr lang="en-US" altLang="en-US" sz="2000" dirty="0"/>
                  <a:t> </a:t>
                </a:r>
                <a:r>
                  <a:rPr lang="en-US" altLang="en-US" sz="2000" dirty="0" err="1"/>
                  <a:t>vom</a:t>
                </a:r>
                <a:r>
                  <a:rPr lang="en-US" altLang="en-US" sz="2000" dirty="0"/>
                  <a:t> </a:t>
                </a:r>
                <a:r>
                  <a:rPr lang="en-US" altLang="en-US" sz="2000" dirty="0" err="1"/>
                  <a:t>Wachstum</a:t>
                </a:r>
                <a:r>
                  <a:rPr lang="en-US" altLang="en-US" sz="2000" dirty="0"/>
                  <a:t> der </a:t>
                </a:r>
                <a:r>
                  <a:rPr lang="en-US" altLang="en-US" sz="2000" dirty="0" err="1"/>
                  <a:t>Produktionsfaktoren</a:t>
                </a:r>
                <a:r>
                  <a:rPr lang="en-US" altLang="en-US" sz="2000" dirty="0"/>
                  <a:t> und der </a:t>
                </a:r>
                <a:r>
                  <a:rPr lang="en-US" altLang="en-US" sz="2000" dirty="0" err="1"/>
                  <a:t>totalen</a:t>
                </a:r>
                <a:r>
                  <a:rPr lang="en-US" altLang="en-US" sz="2000" dirty="0"/>
                  <a:t> </a:t>
                </a:r>
                <a:r>
                  <a:rPr lang="en-US" altLang="en-US" sz="2000" dirty="0" err="1"/>
                  <a:t>Faktorproduktivität</a:t>
                </a:r>
                <a:r>
                  <a:rPr lang="en-US" altLang="en-US" sz="2000" dirty="0"/>
                  <a:t> (dem </a:t>
                </a:r>
                <a:r>
                  <a:rPr lang="en-US" altLang="en-US" sz="2000" dirty="0" err="1"/>
                  <a:t>technologischen</a:t>
                </a:r>
                <a:r>
                  <a:rPr lang="en-US" altLang="en-US" sz="2000" dirty="0"/>
                  <a:t> </a:t>
                </a:r>
                <a:r>
                  <a:rPr lang="en-US" altLang="en-US" sz="2000" dirty="0" err="1"/>
                  <a:t>Fortschritt</a:t>
                </a:r>
                <a:r>
                  <a:rPr lang="en-US" altLang="en-US" sz="2000" dirty="0"/>
                  <a:t>) ab</a:t>
                </a:r>
                <a:r>
                  <a:rPr lang="de-DE" sz="2000" i="1" dirty="0">
                    <a:latin typeface="Cambria Math" panose="02040503050406030204" pitchFamily="18" charset="0"/>
                  </a:rPr>
                  <a:t/>
                </a:r>
                <a:br>
                  <a:rPr lang="de-DE" sz="2000" i="1" dirty="0">
                    <a:latin typeface="Cambria Math" panose="02040503050406030204" pitchFamily="18" charset="0"/>
                  </a:rPr>
                </a:br>
                <a:endParaRPr lang="en-US" altLang="en-US" sz="2000" dirty="0"/>
              </a:p>
              <a:p>
                <a:pPr algn="ctr">
                  <a:lnSpc>
                    <a:spcPct val="105000"/>
                  </a:lnSpc>
                  <a:spcBef>
                    <a:spcPct val="50000"/>
                  </a:spcBef>
                  <a:buClr>
                    <a:schemeClr val="accent1"/>
                  </a:buClr>
                </a:pPr>
                <a:r>
                  <a:rPr lang="en-US" sz="2400" dirty="0"/>
                  <a:t>→ </a:t>
                </a:r>
                <a:r>
                  <a:rPr lang="en-US" altLang="en-US" sz="2400" dirty="0" err="1"/>
                  <a:t>übermäßiges</a:t>
                </a:r>
                <a:r>
                  <a:rPr lang="en-US" altLang="en-US" sz="2400" dirty="0"/>
                  <a:t> </a:t>
                </a:r>
                <a:r>
                  <a:rPr lang="en-US" altLang="en-US" sz="2400" dirty="0" err="1"/>
                  <a:t>Geldmengenwachstum</a:t>
                </a:r>
                <a:r>
                  <a:rPr lang="en-US" altLang="en-US" sz="2400" dirty="0"/>
                  <a:t> </a:t>
                </a:r>
                <a:r>
                  <a:rPr lang="en-US" altLang="en-US" sz="2400" dirty="0" err="1"/>
                  <a:t>führt</a:t>
                </a:r>
                <a:r>
                  <a:rPr lang="en-US" altLang="en-US" sz="2400" dirty="0"/>
                  <a:t> </a:t>
                </a:r>
                <a:r>
                  <a:rPr lang="en-US" altLang="en-US" sz="2400" dirty="0" err="1"/>
                  <a:t>zu</a:t>
                </a:r>
                <a:r>
                  <a:rPr lang="en-US" altLang="en-US" sz="2400" dirty="0"/>
                  <a:t> Inflation </a:t>
                </a:r>
                <a:r>
                  <a:rPr lang="en-US" altLang="en-US" sz="2400" dirty="0" err="1"/>
                  <a:t>nach</a:t>
                </a:r>
                <a:r>
                  <a:rPr lang="en-US" altLang="en-US" sz="2400" dirty="0"/>
                  <a:t> der </a:t>
                </a:r>
                <a:r>
                  <a:rPr lang="en-US" altLang="en-US" sz="2400" dirty="0" err="1"/>
                  <a:t>Quantitationstheorie</a:t>
                </a:r>
                <a:endParaRPr lang="en-US" altLang="en-US" sz="2400" dirty="0"/>
              </a:p>
              <a:p>
                <a:pPr algn="ctr"/>
                <a:endParaRPr lang="en-US" sz="24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970157" y="1032570"/>
                <a:ext cx="10694020" cy="5323780"/>
              </a:xfrm>
              <a:prstGeom prst="rect">
                <a:avLst/>
              </a:prstGeom>
              <a:blipFill>
                <a:blip r:embed="rId3"/>
                <a:stretch>
                  <a:fillRect l="-513" t="-915"/>
                </a:stretch>
              </a:blipFill>
            </p:spPr>
            <p:txBody>
              <a:bodyPr/>
              <a:lstStyle/>
              <a:p>
                <a:r>
                  <a:rPr lang="de-DE">
                    <a:noFill/>
                  </a:rPr>
                  <a:t> </a:t>
                </a:r>
              </a:p>
            </p:txBody>
          </p:sp>
        </mc:Fallback>
      </mc:AlternateContent>
      <p:sp>
        <p:nvSpPr>
          <p:cNvPr id="4" name="Rechteck 3"/>
          <p:cNvSpPr/>
          <p:nvPr/>
        </p:nvSpPr>
        <p:spPr>
          <a:xfrm>
            <a:off x="386447" y="1421821"/>
            <a:ext cx="3466040" cy="307777"/>
          </a:xfrm>
          <a:prstGeom prst="rect">
            <a:avLst/>
          </a:prstGeom>
        </p:spPr>
        <p:txBody>
          <a:bodyPr wrap="square">
            <a:spAutoFit/>
          </a:bodyPr>
          <a:lstStyle/>
          <a:p>
            <a:r>
              <a:rPr lang="de-DE" sz="1400" dirty="0" smtClean="0"/>
              <a:t>Machen wir in einer Übungsaufgabe	</a:t>
            </a:r>
            <a:endParaRPr lang="de-DE" sz="1400" dirty="0"/>
          </a:p>
        </p:txBody>
      </p:sp>
      <p:sp>
        <p:nvSpPr>
          <p:cNvPr id="5" name="Rechteck 4"/>
          <p:cNvSpPr/>
          <p:nvPr/>
        </p:nvSpPr>
        <p:spPr>
          <a:xfrm>
            <a:off x="1523999" y="6202461"/>
            <a:ext cx="6956453" cy="307777"/>
          </a:xfrm>
          <a:prstGeom prst="rect">
            <a:avLst/>
          </a:prstGeom>
        </p:spPr>
        <p:txBody>
          <a:bodyPr wrap="square">
            <a:spAutoFit/>
          </a:bodyPr>
          <a:lstStyle/>
          <a:p>
            <a:r>
              <a:rPr lang="de-DE" sz="1400" dirty="0" smtClean="0"/>
              <a:t>Dieses Jahr werden wir voraussichtlich ein gigantisches </a:t>
            </a:r>
            <a:r>
              <a:rPr lang="de-DE" sz="1400" dirty="0"/>
              <a:t>G</a:t>
            </a:r>
            <a:r>
              <a:rPr lang="de-DE" sz="1400" dirty="0" smtClean="0"/>
              <a:t>eldmengenwachstum haben</a:t>
            </a:r>
            <a:endParaRPr lang="de-DE" sz="1400" dirty="0"/>
          </a:p>
        </p:txBody>
      </p:sp>
    </p:spTree>
    <p:extLst>
      <p:ext uri="{BB962C8B-B14F-4D97-AF65-F5344CB8AC3E}">
        <p14:creationId xmlns:p14="http://schemas.microsoft.com/office/powerpoint/2010/main" val="2360240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Klassische </a:t>
            </a:r>
            <a:r>
              <a:rPr lang="de-DE" altLang="de-DE" sz="3200" b="1" dirty="0" err="1">
                <a:solidFill>
                  <a:srgbClr val="000000"/>
                </a:solidFill>
                <a:latin typeface="Sparkasse Rg" pitchFamily="34" charset="0"/>
              </a:rPr>
              <a:t>Dichotomy</a:t>
            </a:r>
            <a:endParaRPr lang="de-DE" altLang="de-DE" sz="3200" b="1" dirty="0">
              <a:solidFill>
                <a:srgbClr val="000000"/>
              </a:solidFill>
              <a:latin typeface="Sparkasse Rg" pitchFamily="34" charset="0"/>
            </a:endParaRPr>
          </a:p>
        </p:txBody>
      </p:sp>
      <p:sp>
        <p:nvSpPr>
          <p:cNvPr id="6" name="Textfeld 5">
            <a:extLst>
              <a:ext uri="{FF2B5EF4-FFF2-40B4-BE49-F238E27FC236}">
                <a16:creationId xmlns:a16="http://schemas.microsoft.com/office/drawing/2014/main" id="{6BE30830-6FB1-4289-BC97-C5EBBBF3610D}"/>
              </a:ext>
            </a:extLst>
          </p:cNvPr>
          <p:cNvSpPr txBox="1"/>
          <p:nvPr/>
        </p:nvSpPr>
        <p:spPr>
          <a:xfrm>
            <a:off x="0" y="620688"/>
            <a:ext cx="12192000" cy="4772694"/>
          </a:xfrm>
          <a:prstGeom prst="rect">
            <a:avLst/>
          </a:prstGeom>
          <a:noFill/>
        </p:spPr>
        <p:txBody>
          <a:bodyPr wrap="square" rtlCol="0">
            <a:noAutofit/>
          </a:bodyPr>
          <a:lstStyle/>
          <a:p>
            <a:r>
              <a:rPr lang="en-US" sz="2800" b="1" dirty="0" err="1"/>
              <a:t>Reale</a:t>
            </a:r>
            <a:r>
              <a:rPr lang="en-US" sz="2800" b="1" dirty="0"/>
              <a:t> </a:t>
            </a:r>
            <a:r>
              <a:rPr lang="en-US" sz="2800" b="1" dirty="0" err="1"/>
              <a:t>Variablen</a:t>
            </a:r>
            <a:r>
              <a:rPr lang="en-US" sz="2800" b="1" dirty="0"/>
              <a:t>: </a:t>
            </a:r>
            <a:r>
              <a:rPr lang="en-US" sz="2800" dirty="0" err="1"/>
              <a:t>gemessen</a:t>
            </a:r>
            <a:r>
              <a:rPr lang="en-US" sz="2800" dirty="0"/>
              <a:t> in </a:t>
            </a:r>
            <a:r>
              <a:rPr lang="en-US" sz="2800" dirty="0" err="1"/>
              <a:t>physisichen</a:t>
            </a:r>
            <a:r>
              <a:rPr lang="en-US" sz="2800" dirty="0"/>
              <a:t> </a:t>
            </a:r>
            <a:r>
              <a:rPr lang="en-US" sz="2800" dirty="0" err="1"/>
              <a:t>Einheiten</a:t>
            </a:r>
            <a:r>
              <a:rPr lang="en-US" sz="2800" dirty="0"/>
              <a:t> – Mengen und relative </a:t>
            </a:r>
            <a:r>
              <a:rPr lang="en-US" sz="2800" dirty="0" err="1"/>
              <a:t>Preise</a:t>
            </a:r>
            <a:endParaRPr lang="en-US" sz="2800" dirty="0"/>
          </a:p>
          <a:p>
            <a:endParaRPr lang="en-US" sz="2800" dirty="0"/>
          </a:p>
          <a:p>
            <a:pPr marL="914400" lvl="1" indent="-457200">
              <a:buFont typeface="Arial" panose="020B0604020202020204" pitchFamily="34" charset="0"/>
              <a:buChar char="•"/>
            </a:pPr>
            <a:r>
              <a:rPr lang="en-US" sz="2200" dirty="0" err="1"/>
              <a:t>Menge</a:t>
            </a:r>
            <a:r>
              <a:rPr lang="en-US" sz="2200" dirty="0"/>
              <a:t> des Outputs</a:t>
            </a:r>
          </a:p>
          <a:p>
            <a:pPr marL="914400" lvl="1" indent="-457200">
              <a:buFont typeface="Arial" panose="020B0604020202020204" pitchFamily="34" charset="0"/>
              <a:buChar char="•"/>
            </a:pPr>
            <a:r>
              <a:rPr lang="en-US" sz="2200" dirty="0" err="1"/>
              <a:t>Reallöhne</a:t>
            </a:r>
            <a:r>
              <a:rPr lang="en-US" sz="2200" dirty="0"/>
              <a:t>: Output pro </a:t>
            </a:r>
            <a:r>
              <a:rPr lang="en-US" sz="2200" dirty="0" err="1"/>
              <a:t>Arbeitsstunde</a:t>
            </a:r>
            <a:r>
              <a:rPr lang="en-US" sz="2200" dirty="0"/>
              <a:t> </a:t>
            </a:r>
          </a:p>
          <a:p>
            <a:pPr marL="914400" lvl="1" indent="-457200">
              <a:buFont typeface="Arial" panose="020B0604020202020204" pitchFamily="34" charset="0"/>
              <a:buChar char="•"/>
            </a:pPr>
            <a:r>
              <a:rPr lang="en-US" sz="2200" dirty="0" err="1"/>
              <a:t>Realzinsen</a:t>
            </a:r>
            <a:r>
              <a:rPr lang="en-US" sz="2200" dirty="0"/>
              <a:t>: </a:t>
            </a:r>
            <a:r>
              <a:rPr lang="en-US" sz="2200" dirty="0" err="1"/>
              <a:t>Zukünftiger</a:t>
            </a:r>
            <a:r>
              <a:rPr lang="en-US" sz="2200" dirty="0"/>
              <a:t> Output </a:t>
            </a:r>
            <a:r>
              <a:rPr lang="en-US" sz="2200" dirty="0" err="1"/>
              <a:t>generiert</a:t>
            </a:r>
            <a:r>
              <a:rPr lang="en-US" sz="2200" dirty="0"/>
              <a:t> </a:t>
            </a:r>
            <a:r>
              <a:rPr lang="en-US" sz="2200" dirty="0" err="1"/>
              <a:t>durch</a:t>
            </a:r>
            <a:r>
              <a:rPr lang="en-US" sz="2200" dirty="0"/>
              <a:t> </a:t>
            </a:r>
            <a:r>
              <a:rPr lang="en-US" sz="2200" dirty="0" err="1"/>
              <a:t>heutiges</a:t>
            </a:r>
            <a:r>
              <a:rPr lang="en-US" sz="2200" dirty="0"/>
              <a:t> </a:t>
            </a:r>
            <a:r>
              <a:rPr lang="en-US" sz="2200" dirty="0" err="1"/>
              <a:t>Verleihen</a:t>
            </a:r>
            <a:r>
              <a:rPr lang="en-US" sz="2200" dirty="0"/>
              <a:t> </a:t>
            </a:r>
            <a:r>
              <a:rPr lang="en-US" sz="2200" dirty="0" err="1"/>
              <a:t>einer</a:t>
            </a:r>
            <a:r>
              <a:rPr lang="en-US" sz="2200" dirty="0"/>
              <a:t> Einheit Output</a:t>
            </a:r>
          </a:p>
          <a:p>
            <a:pPr marL="914400" lvl="1" indent="-457200">
              <a:buFont typeface="Arial" panose="020B0604020202020204" pitchFamily="34" charset="0"/>
              <a:buChar char="•"/>
            </a:pPr>
            <a:endParaRPr lang="en-US" sz="2800" dirty="0"/>
          </a:p>
          <a:p>
            <a:pPr marL="914400" lvl="1" indent="-457200">
              <a:buFont typeface="Arial" panose="020B0604020202020204" pitchFamily="34" charset="0"/>
              <a:buChar char="•"/>
            </a:pPr>
            <a:endParaRPr lang="en-US" sz="2800" dirty="0"/>
          </a:p>
          <a:p>
            <a:r>
              <a:rPr lang="en-US" sz="2800" b="1" dirty="0" err="1"/>
              <a:t>Nominale</a:t>
            </a:r>
            <a:r>
              <a:rPr lang="en-US" sz="2800" b="1" dirty="0"/>
              <a:t> </a:t>
            </a:r>
            <a:r>
              <a:rPr lang="en-US" sz="2800" b="1" dirty="0" err="1"/>
              <a:t>Variablen</a:t>
            </a:r>
            <a:r>
              <a:rPr lang="en-US" sz="2800" b="1" dirty="0"/>
              <a:t>: </a:t>
            </a:r>
            <a:r>
              <a:rPr lang="en-US" sz="2800" dirty="0"/>
              <a:t> </a:t>
            </a:r>
            <a:r>
              <a:rPr lang="en-US" sz="2800" dirty="0" err="1"/>
              <a:t>gemessen</a:t>
            </a:r>
            <a:r>
              <a:rPr lang="en-US" sz="2800" dirty="0"/>
              <a:t> in Geld </a:t>
            </a:r>
          </a:p>
          <a:p>
            <a:endParaRPr lang="en-US" sz="2800" dirty="0"/>
          </a:p>
          <a:p>
            <a:pPr marL="914400" lvl="1" indent="-457200">
              <a:buFont typeface="Arial" panose="020B0604020202020204" pitchFamily="34" charset="0"/>
              <a:buChar char="•"/>
            </a:pPr>
            <a:r>
              <a:rPr lang="en-US" sz="2200" dirty="0" err="1"/>
              <a:t>Nominallohn</a:t>
            </a:r>
            <a:r>
              <a:rPr lang="en-US" sz="2200" dirty="0"/>
              <a:t>: Euro pro </a:t>
            </a:r>
            <a:r>
              <a:rPr lang="en-US" sz="2200" dirty="0" err="1"/>
              <a:t>Stunde</a:t>
            </a:r>
            <a:r>
              <a:rPr lang="en-US" sz="2200" dirty="0"/>
              <a:t>. </a:t>
            </a:r>
          </a:p>
          <a:p>
            <a:pPr marL="914400" lvl="1" indent="-457200">
              <a:buFont typeface="Arial" panose="020B0604020202020204" pitchFamily="34" charset="0"/>
              <a:buChar char="•"/>
            </a:pPr>
            <a:r>
              <a:rPr lang="en-US" sz="2200" dirty="0" err="1"/>
              <a:t>Nominalzins</a:t>
            </a:r>
            <a:r>
              <a:rPr lang="en-US" sz="2200" dirty="0"/>
              <a:t>: </a:t>
            </a:r>
            <a:r>
              <a:rPr lang="en-US" sz="2200" dirty="0" err="1"/>
              <a:t>Zukunftige</a:t>
            </a:r>
            <a:r>
              <a:rPr lang="en-US" sz="2200" dirty="0"/>
              <a:t> Euro </a:t>
            </a:r>
            <a:r>
              <a:rPr lang="en-US" sz="2200" dirty="0" err="1"/>
              <a:t>generiert</a:t>
            </a:r>
            <a:r>
              <a:rPr lang="en-US" sz="2200" dirty="0"/>
              <a:t> </a:t>
            </a:r>
            <a:r>
              <a:rPr lang="en-US" sz="2200" dirty="0" err="1"/>
              <a:t>durch</a:t>
            </a:r>
            <a:r>
              <a:rPr lang="en-US" sz="2200" dirty="0"/>
              <a:t> </a:t>
            </a:r>
            <a:r>
              <a:rPr lang="en-US" sz="2200" dirty="0" err="1"/>
              <a:t>heutiges</a:t>
            </a:r>
            <a:r>
              <a:rPr lang="en-US" sz="2200" dirty="0"/>
              <a:t> </a:t>
            </a:r>
            <a:r>
              <a:rPr lang="en-US" sz="2200" dirty="0" err="1"/>
              <a:t>verleihen</a:t>
            </a:r>
            <a:r>
              <a:rPr lang="en-US" sz="2200" dirty="0"/>
              <a:t> von 1 Euro</a:t>
            </a:r>
          </a:p>
          <a:p>
            <a:pPr marL="914400" lvl="1" indent="-457200">
              <a:buFont typeface="Arial" panose="020B0604020202020204" pitchFamily="34" charset="0"/>
              <a:buChar char="•"/>
            </a:pPr>
            <a:r>
              <a:rPr lang="en-US" sz="2200" dirty="0" err="1"/>
              <a:t>Preisniveau</a:t>
            </a:r>
            <a:r>
              <a:rPr lang="en-US" sz="2200" dirty="0"/>
              <a:t>: </a:t>
            </a:r>
            <a:r>
              <a:rPr lang="en-US" sz="2200" dirty="0" err="1"/>
              <a:t>Menge</a:t>
            </a:r>
            <a:r>
              <a:rPr lang="en-US" sz="2200" dirty="0"/>
              <a:t> an Euro, die </a:t>
            </a:r>
            <a:r>
              <a:rPr lang="en-US" sz="2200" dirty="0" err="1"/>
              <a:t>zum</a:t>
            </a:r>
            <a:r>
              <a:rPr lang="en-US" sz="2200" dirty="0"/>
              <a:t> </a:t>
            </a:r>
            <a:r>
              <a:rPr lang="en-US" sz="2200" dirty="0" err="1"/>
              <a:t>Kauf</a:t>
            </a:r>
            <a:r>
              <a:rPr lang="en-US" sz="2200" dirty="0"/>
              <a:t> </a:t>
            </a:r>
            <a:r>
              <a:rPr lang="en-US" sz="2200" dirty="0" err="1"/>
              <a:t>eines</a:t>
            </a:r>
            <a:r>
              <a:rPr lang="en-US" sz="2200" dirty="0"/>
              <a:t> </a:t>
            </a:r>
            <a:r>
              <a:rPr lang="en-US" sz="2200" dirty="0" err="1"/>
              <a:t>repräsentativen</a:t>
            </a:r>
            <a:r>
              <a:rPr lang="en-US" sz="2200" dirty="0"/>
              <a:t> </a:t>
            </a:r>
            <a:r>
              <a:rPr lang="en-US" sz="2200" dirty="0" err="1"/>
              <a:t>Warenkorbs</a:t>
            </a:r>
            <a:r>
              <a:rPr lang="en-US" sz="2200" dirty="0"/>
              <a:t> </a:t>
            </a:r>
            <a:r>
              <a:rPr lang="en-US" sz="2200" dirty="0" err="1"/>
              <a:t>benötigt</a:t>
            </a:r>
            <a:r>
              <a:rPr lang="en-US" sz="2200" dirty="0"/>
              <a:t> </a:t>
            </a:r>
            <a:r>
              <a:rPr lang="en-US" sz="2200" dirty="0" err="1"/>
              <a:t>werden</a:t>
            </a:r>
            <a:r>
              <a:rPr lang="en-US" sz="2200" dirty="0"/>
              <a:t> </a:t>
            </a:r>
          </a:p>
          <a:p>
            <a:pPr algn="ctr"/>
            <a:endParaRPr lang="en-US" sz="2400" dirty="0"/>
          </a:p>
          <a:p>
            <a:pPr algn="ctr"/>
            <a:r>
              <a:rPr lang="en-US" sz="2400" dirty="0"/>
              <a:t> </a:t>
            </a:r>
            <a:endParaRPr lang="en-US" sz="2800" dirty="0"/>
          </a:p>
        </p:txBody>
      </p:sp>
    </p:spTree>
    <p:extLst>
      <p:ext uri="{BB962C8B-B14F-4D97-AF65-F5344CB8AC3E}">
        <p14:creationId xmlns:p14="http://schemas.microsoft.com/office/powerpoint/2010/main" val="24330387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Klassische </a:t>
            </a:r>
            <a:r>
              <a:rPr lang="de-DE" altLang="de-DE" sz="3200" b="1" dirty="0" err="1">
                <a:solidFill>
                  <a:srgbClr val="000000"/>
                </a:solidFill>
                <a:latin typeface="Sparkasse Rg" pitchFamily="34" charset="0"/>
              </a:rPr>
              <a:t>Dichotomy</a:t>
            </a:r>
            <a:endParaRPr lang="de-DE" altLang="de-DE" sz="3200" b="1" dirty="0">
              <a:solidFill>
                <a:srgbClr val="000000"/>
              </a:solidFill>
              <a:latin typeface="Sparkasse Rg" pitchFamily="34" charset="0"/>
            </a:endParaRPr>
          </a:p>
        </p:txBody>
      </p:sp>
      <p:sp>
        <p:nvSpPr>
          <p:cNvPr id="6" name="Textfeld 5">
            <a:extLst>
              <a:ext uri="{FF2B5EF4-FFF2-40B4-BE49-F238E27FC236}">
                <a16:creationId xmlns:a16="http://schemas.microsoft.com/office/drawing/2014/main" id="{6BE30830-6FB1-4289-BC97-C5EBBBF3610D}"/>
              </a:ext>
            </a:extLst>
          </p:cNvPr>
          <p:cNvSpPr txBox="1"/>
          <p:nvPr/>
        </p:nvSpPr>
        <p:spPr>
          <a:xfrm>
            <a:off x="1631504" y="1412776"/>
            <a:ext cx="9564320" cy="3037843"/>
          </a:xfrm>
          <a:prstGeom prst="rect">
            <a:avLst/>
          </a:prstGeom>
          <a:noFill/>
        </p:spPr>
        <p:txBody>
          <a:bodyPr wrap="square" rtlCol="0">
            <a:noAutofit/>
          </a:bodyPr>
          <a:lstStyle/>
          <a:p>
            <a:r>
              <a:rPr lang="de-DE" altLang="de-DE" sz="2800" b="1" dirty="0">
                <a:solidFill>
                  <a:srgbClr val="000000"/>
                </a:solidFill>
                <a:latin typeface="Sparkasse Rg" pitchFamily="34" charset="0"/>
              </a:rPr>
              <a:t>Klassische </a:t>
            </a:r>
            <a:r>
              <a:rPr lang="de-DE" altLang="de-DE" sz="2800" b="1" dirty="0" err="1">
                <a:solidFill>
                  <a:srgbClr val="000000"/>
                </a:solidFill>
                <a:latin typeface="Sparkasse Rg" pitchFamily="34" charset="0"/>
              </a:rPr>
              <a:t>Dichotomy</a:t>
            </a:r>
            <a:r>
              <a:rPr lang="en-US" sz="2800" b="1" dirty="0"/>
              <a:t>: </a:t>
            </a:r>
            <a:r>
              <a:rPr lang="en-US" sz="2800" dirty="0" err="1"/>
              <a:t>theoretische</a:t>
            </a:r>
            <a:r>
              <a:rPr lang="en-US" sz="2800" dirty="0"/>
              <a:t> </a:t>
            </a:r>
            <a:r>
              <a:rPr lang="en-US" sz="2800" dirty="0" err="1"/>
              <a:t>Unabhängikeit</a:t>
            </a:r>
            <a:r>
              <a:rPr lang="en-US" sz="2800" dirty="0"/>
              <a:t> von </a:t>
            </a:r>
            <a:r>
              <a:rPr lang="en-US" sz="2800" dirty="0" err="1"/>
              <a:t>realen</a:t>
            </a:r>
            <a:r>
              <a:rPr lang="en-US" sz="2800" dirty="0"/>
              <a:t> und </a:t>
            </a:r>
            <a:r>
              <a:rPr lang="en-US" sz="2800" dirty="0" err="1"/>
              <a:t>nominalen</a:t>
            </a:r>
            <a:r>
              <a:rPr lang="en-US" sz="2800" dirty="0"/>
              <a:t> </a:t>
            </a:r>
            <a:r>
              <a:rPr lang="en-US" sz="2800" dirty="0" err="1"/>
              <a:t>Variablen</a:t>
            </a:r>
            <a:r>
              <a:rPr lang="en-US" sz="2800" dirty="0"/>
              <a:t>.</a:t>
            </a:r>
          </a:p>
          <a:p>
            <a:endParaRPr lang="en-US" sz="2800" dirty="0"/>
          </a:p>
          <a:p>
            <a:r>
              <a:rPr lang="en-US" sz="2800" b="1" dirty="0" err="1"/>
              <a:t>Neutralität</a:t>
            </a:r>
            <a:r>
              <a:rPr lang="en-US" sz="2800" b="1" dirty="0"/>
              <a:t> des </a:t>
            </a:r>
            <a:r>
              <a:rPr lang="en-US" sz="2800" b="1" dirty="0" err="1"/>
              <a:t>Geldes</a:t>
            </a:r>
            <a:r>
              <a:rPr lang="en-US" sz="2800" b="1" dirty="0"/>
              <a:t>: </a:t>
            </a:r>
            <a:r>
              <a:rPr lang="en-US" sz="2800" dirty="0" err="1"/>
              <a:t>Veränderungen</a:t>
            </a:r>
            <a:r>
              <a:rPr lang="en-US" sz="2800" dirty="0"/>
              <a:t> der </a:t>
            </a:r>
            <a:r>
              <a:rPr lang="en-US" sz="2800" dirty="0" err="1"/>
              <a:t>Geldmenge</a:t>
            </a:r>
            <a:r>
              <a:rPr lang="en-US" sz="2800" dirty="0"/>
              <a:t> </a:t>
            </a:r>
            <a:r>
              <a:rPr lang="en-US" sz="2800" dirty="0" err="1"/>
              <a:t>haben</a:t>
            </a:r>
            <a:r>
              <a:rPr lang="en-US" sz="2800" dirty="0"/>
              <a:t> </a:t>
            </a:r>
            <a:r>
              <a:rPr lang="en-US" sz="2800" dirty="0" err="1"/>
              <a:t>keinen</a:t>
            </a:r>
            <a:r>
              <a:rPr lang="en-US" sz="2800" dirty="0"/>
              <a:t> </a:t>
            </a:r>
            <a:r>
              <a:rPr lang="en-US" sz="2800" dirty="0" err="1"/>
              <a:t>Effekt</a:t>
            </a:r>
            <a:r>
              <a:rPr lang="en-US" sz="2800" dirty="0"/>
              <a:t> auf </a:t>
            </a:r>
            <a:r>
              <a:rPr lang="en-US" sz="2800" dirty="0" err="1"/>
              <a:t>reale</a:t>
            </a:r>
            <a:r>
              <a:rPr lang="en-US" sz="2800" dirty="0"/>
              <a:t> </a:t>
            </a:r>
            <a:r>
              <a:rPr lang="en-US" sz="2800" dirty="0" err="1"/>
              <a:t>Variablen</a:t>
            </a:r>
            <a:r>
              <a:rPr lang="en-US" sz="2800" dirty="0"/>
              <a:t>. In der </a:t>
            </a:r>
            <a:r>
              <a:rPr lang="en-US" sz="2800" dirty="0" err="1"/>
              <a:t>realen</a:t>
            </a:r>
            <a:r>
              <a:rPr lang="en-US" sz="2800" dirty="0"/>
              <a:t> Welt </a:t>
            </a:r>
            <a:r>
              <a:rPr lang="en-US" sz="2800" dirty="0" err="1"/>
              <a:t>ist</a:t>
            </a:r>
            <a:r>
              <a:rPr lang="en-US" sz="2800" dirty="0"/>
              <a:t> Geld </a:t>
            </a:r>
            <a:r>
              <a:rPr lang="en-US" sz="2800" dirty="0" err="1"/>
              <a:t>zumindest</a:t>
            </a:r>
            <a:r>
              <a:rPr lang="en-US" sz="2800" dirty="0"/>
              <a:t> </a:t>
            </a:r>
            <a:r>
              <a:rPr lang="en-US" sz="2800" dirty="0" err="1"/>
              <a:t>langfristig</a:t>
            </a:r>
            <a:r>
              <a:rPr lang="en-US" sz="2800" dirty="0"/>
              <a:t> neutral und </a:t>
            </a:r>
            <a:r>
              <a:rPr lang="en-US" sz="2800" dirty="0" err="1"/>
              <a:t>damit</a:t>
            </a:r>
            <a:r>
              <a:rPr lang="en-US" sz="2800" dirty="0"/>
              <a:t> </a:t>
            </a:r>
            <a:r>
              <a:rPr lang="en-US" sz="2800" dirty="0" err="1"/>
              <a:t>nur</a:t>
            </a:r>
            <a:r>
              <a:rPr lang="en-US" sz="2800" dirty="0"/>
              <a:t> </a:t>
            </a:r>
            <a:r>
              <a:rPr lang="en-US" sz="2800" dirty="0" err="1"/>
              <a:t>ein</a:t>
            </a:r>
            <a:r>
              <a:rPr lang="en-US" sz="2800" dirty="0"/>
              <a:t> </a:t>
            </a:r>
            <a:r>
              <a:rPr lang="en-US" sz="2800" dirty="0" err="1"/>
              <a:t>Schleier</a:t>
            </a:r>
            <a:r>
              <a:rPr lang="en-US" sz="2800" dirty="0"/>
              <a:t>.</a:t>
            </a:r>
            <a:r>
              <a:rPr lang="en-US" sz="2400" dirty="0"/>
              <a:t> </a:t>
            </a:r>
            <a:endParaRPr lang="en-US" sz="2800" dirty="0"/>
          </a:p>
        </p:txBody>
      </p:sp>
      <p:sp>
        <p:nvSpPr>
          <p:cNvPr id="4" name="Rechteck 3"/>
          <p:cNvSpPr/>
          <p:nvPr/>
        </p:nvSpPr>
        <p:spPr>
          <a:xfrm>
            <a:off x="1631504" y="4450619"/>
            <a:ext cx="8898228" cy="523220"/>
          </a:xfrm>
          <a:prstGeom prst="rect">
            <a:avLst/>
          </a:prstGeom>
        </p:spPr>
        <p:txBody>
          <a:bodyPr wrap="square">
            <a:spAutoFit/>
          </a:bodyPr>
          <a:lstStyle/>
          <a:p>
            <a:r>
              <a:rPr lang="de-DE" sz="1400" dirty="0" smtClean="0"/>
              <a:t>Die aktuellen Maßnahmen zielen darauf ab, dass die klassische Theorie in der derzeitigen Situation nur begrenzt anwendbar ist, sondern dass wir einen </a:t>
            </a:r>
            <a:r>
              <a:rPr lang="de-DE" sz="1400" dirty="0" err="1" smtClean="0"/>
              <a:t>Keynesianischen</a:t>
            </a:r>
            <a:r>
              <a:rPr lang="de-DE" sz="1400" dirty="0" smtClean="0"/>
              <a:t> Impuls via Geld- und Fiskalpolitik setzten können</a:t>
            </a:r>
            <a:endParaRPr lang="de-DE" sz="1400" dirty="0"/>
          </a:p>
        </p:txBody>
      </p:sp>
      <p:sp>
        <p:nvSpPr>
          <p:cNvPr id="5" name="Rechteck 4"/>
          <p:cNvSpPr/>
          <p:nvPr/>
        </p:nvSpPr>
        <p:spPr>
          <a:xfrm>
            <a:off x="1631504" y="4973839"/>
            <a:ext cx="8898228" cy="307777"/>
          </a:xfrm>
          <a:prstGeom prst="rect">
            <a:avLst/>
          </a:prstGeom>
        </p:spPr>
        <p:txBody>
          <a:bodyPr wrap="square">
            <a:spAutoFit/>
          </a:bodyPr>
          <a:lstStyle/>
          <a:p>
            <a:r>
              <a:rPr lang="de-DE" sz="1400" dirty="0" smtClean="0"/>
              <a:t>Dazu später, wenn wir die theoretischen Modelle behandeln, mehr</a:t>
            </a:r>
            <a:endParaRPr lang="de-DE" sz="1400" dirty="0"/>
          </a:p>
        </p:txBody>
      </p:sp>
      <p:sp>
        <p:nvSpPr>
          <p:cNvPr id="8" name="Rechteck 7"/>
          <p:cNvSpPr/>
          <p:nvPr/>
        </p:nvSpPr>
        <p:spPr>
          <a:xfrm>
            <a:off x="1646340" y="5377091"/>
            <a:ext cx="8898228" cy="954107"/>
          </a:xfrm>
          <a:prstGeom prst="rect">
            <a:avLst/>
          </a:prstGeom>
        </p:spPr>
        <p:txBody>
          <a:bodyPr wrap="square">
            <a:spAutoFit/>
          </a:bodyPr>
          <a:lstStyle/>
          <a:p>
            <a:r>
              <a:rPr lang="de-DE" sz="1400" dirty="0" smtClean="0"/>
              <a:t>Nichtsdestotrotz sehen wir gerade die enorme Bedeutung sich in diesen Dingen auszukennen, denn dann können Sie hoffentlich die ein oder andere aktuelle wirtschaftspolitische Maßnahme nachvollziehen bzw. fundiert bewerten und müssen nicht irgendwelchen Verschwörungstheoretikern hinterherlaufen, die jetzt erzählen, dass ganze wäre dafür ausgelöst worden, um das Bargeld abzuschaffen!</a:t>
            </a:r>
            <a:endParaRPr lang="de-DE" sz="1400" dirty="0"/>
          </a:p>
        </p:txBody>
      </p:sp>
    </p:spTree>
    <p:extLst>
      <p:ext uri="{BB962C8B-B14F-4D97-AF65-F5344CB8AC3E}">
        <p14:creationId xmlns:p14="http://schemas.microsoft.com/office/powerpoint/2010/main" val="2836472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6585170" cy="593674"/>
          </a:xfrm>
          <a:prstGeom prst="rect">
            <a:avLst/>
          </a:prstGeom>
          <a:noFill/>
          <a:ln>
            <a:noFill/>
          </a:ln>
        </p:spPr>
        <p:txBody>
          <a:bodyPr vert="horz" wrap="none" lIns="81646" tIns="40823" rIns="81646" bIns="40823" anchorCtr="0" compatLnSpc="0">
            <a:spAutoFit/>
          </a:bodyPr>
          <a:lstStyle/>
          <a:p>
            <a:r>
              <a:rPr lang="de-DE" sz="3266" dirty="0"/>
              <a:t>Zentralbankbilanz und Geldschöpfung</a:t>
            </a:r>
          </a:p>
        </p:txBody>
      </p:sp>
      <p:pic>
        <p:nvPicPr>
          <p:cNvPr id="6" name="Picture 4"/>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915242" y="1207973"/>
            <a:ext cx="7674565" cy="181171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2"/>
          <p:cNvSpPr txBox="1">
            <a:spLocks noChangeArrowheads="1"/>
          </p:cNvSpPr>
          <p:nvPr/>
        </p:nvSpPr>
        <p:spPr bwMode="auto">
          <a:xfrm>
            <a:off x="1847083" y="3494324"/>
            <a:ext cx="7969797" cy="24828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lstStyle>
            <a:lvl1pPr marL="342900" indent="-3429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lvl="1" eaLnBrk="1" hangingPunct="1">
              <a:buClrTx/>
              <a:buFontTx/>
              <a:buNone/>
            </a:pPr>
            <a:r>
              <a:rPr lang="de-DE" sz="2177" dirty="0">
                <a:solidFill>
                  <a:srgbClr val="000000"/>
                </a:solidFill>
              </a:rPr>
              <a:t>Das Zentralbankgeld stellt eine Verbindlichkeit gegenüber den</a:t>
            </a:r>
          </a:p>
          <a:p>
            <a:pPr lvl="1" eaLnBrk="1" hangingPunct="1">
              <a:buClrTx/>
              <a:buFontTx/>
              <a:buNone/>
            </a:pPr>
            <a:r>
              <a:rPr lang="de-DE" sz="2177" dirty="0">
                <a:solidFill>
                  <a:srgbClr val="000000"/>
                </a:solidFill>
              </a:rPr>
              <a:t>Einlegern dar und erscheint auf der Passivseite der Notenbank</a:t>
            </a:r>
          </a:p>
          <a:p>
            <a:pPr lvl="1" eaLnBrk="1" hangingPunct="1">
              <a:buClrTx/>
              <a:buFontTx/>
              <a:buNone/>
            </a:pPr>
            <a:endParaRPr lang="de-DE" sz="2177" dirty="0">
              <a:solidFill>
                <a:srgbClr val="000000"/>
              </a:solidFill>
            </a:endParaRPr>
          </a:p>
          <a:p>
            <a:pPr lvl="1" eaLnBrk="1" hangingPunct="1">
              <a:buClrTx/>
              <a:buFontTx/>
              <a:buNone/>
            </a:pPr>
            <a:r>
              <a:rPr lang="de-DE" sz="2177" dirty="0">
                <a:solidFill>
                  <a:srgbClr val="000000"/>
                </a:solidFill>
              </a:rPr>
              <a:t>Ein Änderung der Aktivseite, z. B. durch Währungsankauf oder</a:t>
            </a:r>
          </a:p>
          <a:p>
            <a:pPr lvl="1" eaLnBrk="1" hangingPunct="1">
              <a:buClrTx/>
              <a:buFontTx/>
              <a:buNone/>
            </a:pPr>
            <a:r>
              <a:rPr lang="de-DE" sz="2177" dirty="0">
                <a:solidFill>
                  <a:srgbClr val="000000"/>
                </a:solidFill>
              </a:rPr>
              <a:t>zusätzliche Ausgabe von Refinanzierungskrediten erhöht damit </a:t>
            </a:r>
          </a:p>
          <a:p>
            <a:pPr lvl="1" eaLnBrk="1" hangingPunct="1">
              <a:buClrTx/>
              <a:buFontTx/>
              <a:buNone/>
            </a:pPr>
            <a:r>
              <a:rPr lang="de-DE" sz="2177" dirty="0">
                <a:solidFill>
                  <a:srgbClr val="000000"/>
                </a:solidFill>
              </a:rPr>
              <a:t>auch die Geldbasis </a:t>
            </a:r>
          </a:p>
        </p:txBody>
      </p:sp>
    </p:spTree>
    <p:extLst>
      <p:ext uri="{BB962C8B-B14F-4D97-AF65-F5344CB8AC3E}">
        <p14:creationId xmlns:p14="http://schemas.microsoft.com/office/powerpoint/2010/main" val="38668868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6354530" cy="480053"/>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540" b="1" dirty="0">
                <a:solidFill>
                  <a:srgbClr val="000000"/>
                </a:solidFill>
                <a:latin typeface="Sparkasse Rg" pitchFamily="34" charset="0"/>
              </a:rPr>
              <a:t>Aktive Geldschöpfung durch Geschäftsbanken</a:t>
            </a:r>
          </a:p>
        </p:txBody>
      </p:sp>
      <p:sp>
        <p:nvSpPr>
          <p:cNvPr id="6" name="Text Box 2"/>
          <p:cNvSpPr txBox="1">
            <a:spLocks noChangeArrowheads="1"/>
          </p:cNvSpPr>
          <p:nvPr/>
        </p:nvSpPr>
        <p:spPr bwMode="auto">
          <a:xfrm>
            <a:off x="1523520" y="954821"/>
            <a:ext cx="8295271" cy="50304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725851" lvl="1" indent="-311079" eaLnBrk="1" hangingPunct="1">
              <a:buFont typeface="Arial" panose="020B0604020202020204" pitchFamily="34" charset="0"/>
              <a:buChar char="•"/>
            </a:pPr>
            <a:r>
              <a:rPr lang="de-DE" sz="2177" dirty="0">
                <a:solidFill>
                  <a:srgbClr val="000000"/>
                </a:solidFill>
              </a:rPr>
              <a:t>Die Geschäftsbanken erhalten auf der Passivseite Einlagen </a:t>
            </a:r>
            <a:br>
              <a:rPr lang="de-DE" sz="2177" dirty="0">
                <a:solidFill>
                  <a:srgbClr val="000000"/>
                </a:solidFill>
              </a:rPr>
            </a:br>
            <a:r>
              <a:rPr lang="de-DE" sz="2177" dirty="0">
                <a:solidFill>
                  <a:srgbClr val="000000"/>
                </a:solidFill>
              </a:rPr>
              <a:t>durch ihre Kunden. </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Diese Einlagen werden teilweise wieder ausgeliehen und </a:t>
            </a:r>
            <a:br>
              <a:rPr lang="de-DE" sz="2177" dirty="0">
                <a:solidFill>
                  <a:srgbClr val="000000"/>
                </a:solidFill>
              </a:rPr>
            </a:br>
            <a:r>
              <a:rPr lang="de-DE" sz="2177" dirty="0">
                <a:solidFill>
                  <a:srgbClr val="000000"/>
                </a:solidFill>
              </a:rPr>
              <a:t>erscheinen an anderer Stelle als neue Sichtguthaben.</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Durch diesen Prozess wird die sogenannte multiple </a:t>
            </a:r>
            <a:br>
              <a:rPr lang="de-DE" sz="2177" dirty="0">
                <a:solidFill>
                  <a:srgbClr val="000000"/>
                </a:solidFill>
              </a:rPr>
            </a:br>
            <a:r>
              <a:rPr lang="de-DE" sz="2177" dirty="0" err="1">
                <a:solidFill>
                  <a:srgbClr val="000000"/>
                </a:solidFill>
              </a:rPr>
              <a:t>Giralgeldschöpfung</a:t>
            </a:r>
            <a:r>
              <a:rPr lang="de-DE" sz="2177" dirty="0">
                <a:solidFill>
                  <a:srgbClr val="000000"/>
                </a:solidFill>
              </a:rPr>
              <a:t> in Gang gesetzt.</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Da bei der Weitergabe der Einlagen die Banken dazu verpflichtet </a:t>
            </a:r>
            <a:br>
              <a:rPr lang="de-DE" sz="2177" dirty="0">
                <a:solidFill>
                  <a:srgbClr val="000000"/>
                </a:solidFill>
              </a:rPr>
            </a:br>
            <a:r>
              <a:rPr lang="de-DE" sz="2177" dirty="0">
                <a:solidFill>
                  <a:srgbClr val="000000"/>
                </a:solidFill>
              </a:rPr>
              <a:t>sind, einen gewissen Mindestreservesatz zurückzubehalten und </a:t>
            </a:r>
            <a:br>
              <a:rPr lang="de-DE" sz="2177" dirty="0">
                <a:solidFill>
                  <a:srgbClr val="000000"/>
                </a:solidFill>
              </a:rPr>
            </a:br>
            <a:r>
              <a:rPr lang="de-DE" sz="2177" dirty="0">
                <a:solidFill>
                  <a:srgbClr val="000000"/>
                </a:solidFill>
              </a:rPr>
              <a:t>zusätzlich den Einlegern jederzeit zu garantieren, ihre  </a:t>
            </a:r>
            <a:br>
              <a:rPr lang="de-DE" sz="2177" dirty="0">
                <a:solidFill>
                  <a:srgbClr val="000000"/>
                </a:solidFill>
              </a:rPr>
            </a:br>
            <a:r>
              <a:rPr lang="de-DE" sz="2177" dirty="0">
                <a:solidFill>
                  <a:srgbClr val="000000"/>
                </a:solidFill>
              </a:rPr>
              <a:t>kurzfristigen Einlagen abheben zu können, werden Banken im </a:t>
            </a:r>
            <a:br>
              <a:rPr lang="de-DE" sz="2177" dirty="0">
                <a:solidFill>
                  <a:srgbClr val="000000"/>
                </a:solidFill>
              </a:rPr>
            </a:br>
            <a:r>
              <a:rPr lang="de-DE" sz="2177" dirty="0">
                <a:solidFill>
                  <a:srgbClr val="000000"/>
                </a:solidFill>
              </a:rPr>
              <a:t>Rahmen ihrer Liquiditätsvorsorge ihre Einlagen nicht komplett </a:t>
            </a:r>
            <a:br>
              <a:rPr lang="de-DE" sz="2177" dirty="0">
                <a:solidFill>
                  <a:srgbClr val="000000"/>
                </a:solidFill>
              </a:rPr>
            </a:br>
            <a:r>
              <a:rPr lang="de-DE" sz="2177" dirty="0">
                <a:solidFill>
                  <a:srgbClr val="000000"/>
                </a:solidFill>
              </a:rPr>
              <a:t>weiterreichen, sondern einen gewissen Reservesatz zurückbehalten.</a:t>
            </a:r>
          </a:p>
        </p:txBody>
      </p:sp>
    </p:spTree>
    <p:extLst>
      <p:ext uri="{BB962C8B-B14F-4D97-AF65-F5344CB8AC3E}">
        <p14:creationId xmlns:p14="http://schemas.microsoft.com/office/powerpoint/2010/main" val="25104622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966184" cy="593674"/>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3266" b="1" dirty="0">
                <a:solidFill>
                  <a:srgbClr val="000000"/>
                </a:solidFill>
                <a:latin typeface="Sparkasse Rg" pitchFamily="34" charset="0"/>
              </a:rPr>
              <a:t>Aktive Geldschöpfung</a:t>
            </a:r>
          </a:p>
        </p:txBody>
      </p:sp>
      <p:sp>
        <p:nvSpPr>
          <p:cNvPr id="4" name="Textfeld 3"/>
          <p:cNvSpPr txBox="1"/>
          <p:nvPr/>
        </p:nvSpPr>
        <p:spPr>
          <a:xfrm>
            <a:off x="1654154" y="1077732"/>
            <a:ext cx="8883125" cy="5094890"/>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Geschäftsbank 1 hat Einlagen in Höhe von 1 </a:t>
            </a:r>
            <a:r>
              <a:rPr lang="de-DE" sz="2177" dirty="0" err="1">
                <a:solidFill>
                  <a:srgbClr val="000000"/>
                </a:solidFill>
              </a:rPr>
              <a:t>Mio</a:t>
            </a:r>
            <a:r>
              <a:rPr lang="de-DE" sz="2177" dirty="0">
                <a:solidFill>
                  <a:srgbClr val="000000"/>
                </a:solidFill>
              </a:rPr>
              <a:t> Euro. Sie hat </a:t>
            </a:r>
          </a:p>
          <a:p>
            <a:r>
              <a:rPr lang="de-DE" sz="2177" dirty="0">
                <a:solidFill>
                  <a:srgbClr val="000000"/>
                </a:solidFill>
              </a:rPr>
              <a:t>einen Reservesatz von 10% und gibt den Rest an Geschäftsbank 2</a:t>
            </a:r>
          </a:p>
          <a:p>
            <a:r>
              <a:rPr lang="de-DE" sz="2177" dirty="0">
                <a:solidFill>
                  <a:srgbClr val="000000"/>
                </a:solidFill>
              </a:rPr>
              <a:t>weiter.</a:t>
            </a:r>
          </a:p>
          <a:p>
            <a:endParaRPr lang="de-DE" sz="2177" dirty="0">
              <a:solidFill>
                <a:srgbClr val="000000"/>
              </a:solidFill>
            </a:endParaRPr>
          </a:p>
          <a:p>
            <a:r>
              <a:rPr lang="de-DE" sz="2177" dirty="0">
                <a:solidFill>
                  <a:srgbClr val="000000"/>
                </a:solidFill>
              </a:rPr>
              <a:t>1. 	Wie viel Einlagen erhält Geschäftsbank 2?</a:t>
            </a:r>
          </a:p>
          <a:p>
            <a:endParaRPr lang="de-DE" sz="2177" dirty="0">
              <a:solidFill>
                <a:srgbClr val="000000"/>
              </a:solidFill>
            </a:endParaRPr>
          </a:p>
          <a:p>
            <a:r>
              <a:rPr lang="de-DE" sz="2177" dirty="0">
                <a:solidFill>
                  <a:srgbClr val="000000"/>
                </a:solidFill>
              </a:rPr>
              <a:t>Geschäftsbank 2 hat ebenfalls einen Reservesatz von 10% und gibt den</a:t>
            </a:r>
          </a:p>
          <a:p>
            <a:r>
              <a:rPr lang="de-DE" sz="2177" dirty="0">
                <a:solidFill>
                  <a:srgbClr val="000000"/>
                </a:solidFill>
              </a:rPr>
              <a:t>Rest an Geschäftsbank 3 weiter, die wiederum einen Reservesatz von</a:t>
            </a:r>
          </a:p>
          <a:p>
            <a:r>
              <a:rPr lang="de-DE" sz="2177" dirty="0">
                <a:solidFill>
                  <a:srgbClr val="000000"/>
                </a:solidFill>
              </a:rPr>
              <a:t>10% hat. </a:t>
            </a:r>
          </a:p>
          <a:p>
            <a:endParaRPr lang="de-DE" sz="2177" dirty="0">
              <a:solidFill>
                <a:srgbClr val="000000"/>
              </a:solidFill>
            </a:endParaRPr>
          </a:p>
          <a:p>
            <a:r>
              <a:rPr lang="de-DE" sz="2177" dirty="0">
                <a:solidFill>
                  <a:srgbClr val="000000"/>
                </a:solidFill>
              </a:rPr>
              <a:t>2. 	Wie viel neue Einlagen entstehen, wenn dieser Prozess immer</a:t>
            </a:r>
          </a:p>
          <a:p>
            <a:r>
              <a:rPr lang="de-DE" sz="2177" dirty="0">
                <a:solidFill>
                  <a:srgbClr val="000000"/>
                </a:solidFill>
              </a:rPr>
              <a:t>	weiter fortgeführt wird?</a:t>
            </a:r>
          </a:p>
        </p:txBody>
      </p:sp>
    </p:spTree>
    <p:extLst>
      <p:ext uri="{BB962C8B-B14F-4D97-AF65-F5344CB8AC3E}">
        <p14:creationId xmlns:p14="http://schemas.microsoft.com/office/powerpoint/2010/main" val="2831166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966184" cy="593674"/>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3266" b="1" dirty="0">
                <a:solidFill>
                  <a:srgbClr val="000000"/>
                </a:solidFill>
                <a:latin typeface="Sparkasse Rg" pitchFamily="34" charset="0"/>
              </a:rPr>
              <a:t>Aktive Geldschöpfung</a:t>
            </a:r>
          </a:p>
        </p:txBody>
      </p:sp>
      <p:sp>
        <p:nvSpPr>
          <p:cNvPr id="4" name="Textfeld 3"/>
          <p:cNvSpPr txBox="1"/>
          <p:nvPr/>
        </p:nvSpPr>
        <p:spPr>
          <a:xfrm>
            <a:off x="1014883" y="831103"/>
            <a:ext cx="8883125" cy="427387"/>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k</a:t>
            </a:r>
            <a:r>
              <a:rPr lang="de-DE" sz="2177" dirty="0" smtClean="0">
                <a:solidFill>
                  <a:srgbClr val="000000"/>
                </a:solidFill>
              </a:rPr>
              <a:t>=0 -&gt; Bank1 erhält 1 </a:t>
            </a:r>
            <a:r>
              <a:rPr lang="de-DE" sz="2177" dirty="0" err="1" smtClean="0">
                <a:solidFill>
                  <a:srgbClr val="000000"/>
                </a:solidFill>
              </a:rPr>
              <a:t>Mio</a:t>
            </a:r>
            <a:r>
              <a:rPr lang="de-DE" sz="2177" dirty="0" smtClean="0">
                <a:solidFill>
                  <a:srgbClr val="000000"/>
                </a:solidFill>
              </a:rPr>
              <a:t> Zentralbank-Euro (originäre Geldschöpfung der ZB)</a:t>
            </a:r>
          </a:p>
        </p:txBody>
      </p:sp>
      <p:sp>
        <p:nvSpPr>
          <p:cNvPr id="5" name="Textfeld 4"/>
          <p:cNvSpPr txBox="1"/>
          <p:nvPr/>
        </p:nvSpPr>
        <p:spPr>
          <a:xfrm>
            <a:off x="1029719" y="1169619"/>
            <a:ext cx="8883125" cy="1031415"/>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k=1 -&gt; Bank1 hält 10% als 100TSD-Euro als Reserve zurück und vergibt Kredite von 900TSD Euro. Der Einfachheit halber nehmen wir an, dass diese bei Bank2 als Sichtguthaben eingezahlt werden</a:t>
            </a:r>
          </a:p>
        </p:txBody>
      </p:sp>
      <p:sp>
        <p:nvSpPr>
          <p:cNvPr id="6" name="Textfeld 5"/>
          <p:cNvSpPr txBox="1"/>
          <p:nvPr/>
        </p:nvSpPr>
        <p:spPr>
          <a:xfrm>
            <a:off x="1028371" y="2115035"/>
            <a:ext cx="8883125" cy="741453"/>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k=2 -&gt; Bank2 hält 10% als 90TSD-Euro als Reserve zurück und vergibt Kredite von 810TSD Euro, die als Sichtguthaben bei Bank3 entstehen</a:t>
            </a:r>
          </a:p>
        </p:txBody>
      </p:sp>
      <p:sp>
        <p:nvSpPr>
          <p:cNvPr id="7" name="Textfeld 6"/>
          <p:cNvSpPr txBox="1"/>
          <p:nvPr/>
        </p:nvSpPr>
        <p:spPr>
          <a:xfrm>
            <a:off x="1083667" y="2688219"/>
            <a:ext cx="8883125" cy="741453"/>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k=3 -&gt; Bank3 hält 10% als 81TSD-Euro als Reserve zurück und vergibt Kredite von 729TSD Euro, die als Sichtguthaben bei Bank4 entstehen</a:t>
            </a:r>
          </a:p>
        </p:txBody>
      </p:sp>
      <p:sp>
        <p:nvSpPr>
          <p:cNvPr id="8" name="Textfeld 7"/>
          <p:cNvSpPr txBox="1"/>
          <p:nvPr/>
        </p:nvSpPr>
        <p:spPr>
          <a:xfrm>
            <a:off x="1082319" y="3358507"/>
            <a:ext cx="8883125" cy="1181125"/>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Wieviel Geld ist jetzt gemäß der allg. </a:t>
            </a:r>
            <a:r>
              <a:rPr lang="de-DE" sz="2177" dirty="0" err="1" smtClean="0">
                <a:solidFill>
                  <a:srgbClr val="000000"/>
                </a:solidFill>
              </a:rPr>
              <a:t>Geldmengendef</a:t>
            </a:r>
            <a:r>
              <a:rPr lang="de-DE" sz="2177" dirty="0" smtClean="0">
                <a:solidFill>
                  <a:srgbClr val="000000"/>
                </a:solidFill>
              </a:rPr>
              <a:t>. im Umlauf?</a:t>
            </a:r>
          </a:p>
          <a:p>
            <a:r>
              <a:rPr lang="de-DE" sz="2177" dirty="0" smtClean="0">
                <a:solidFill>
                  <a:srgbClr val="000000"/>
                </a:solidFill>
              </a:rPr>
              <a:t>Wie läuft der Prozess weiter?</a:t>
            </a:r>
          </a:p>
          <a:p>
            <a:r>
              <a:rPr lang="de-DE" sz="2177" dirty="0" smtClean="0">
                <a:solidFill>
                  <a:srgbClr val="000000"/>
                </a:solidFill>
              </a:rPr>
              <a:t>Wie kann man die gesamte Geldmenge sinnvoll aufschreiben?</a:t>
            </a:r>
          </a:p>
        </p:txBody>
      </p:sp>
      <p:sp>
        <p:nvSpPr>
          <p:cNvPr id="9" name="Textfeld 8"/>
          <p:cNvSpPr txBox="1"/>
          <p:nvPr/>
        </p:nvSpPr>
        <p:spPr>
          <a:xfrm>
            <a:off x="142295" y="4451088"/>
            <a:ext cx="8883125" cy="347489"/>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M=1000TSD+900TSD+810TSD+720TSD+….</a:t>
            </a:r>
          </a:p>
        </p:txBody>
      </p:sp>
      <p:sp>
        <p:nvSpPr>
          <p:cNvPr id="10" name="Textfeld 9"/>
          <p:cNvSpPr txBox="1"/>
          <p:nvPr/>
        </p:nvSpPr>
        <p:spPr>
          <a:xfrm>
            <a:off x="390452" y="4860083"/>
            <a:ext cx="8883125" cy="347489"/>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=1000TSD(1+0,9+0,81+0,729+….)</a:t>
            </a:r>
          </a:p>
        </p:txBody>
      </p:sp>
      <p:sp>
        <p:nvSpPr>
          <p:cNvPr id="11" name="Textfeld 10"/>
          <p:cNvSpPr txBox="1"/>
          <p:nvPr/>
        </p:nvSpPr>
        <p:spPr>
          <a:xfrm>
            <a:off x="390452" y="5249966"/>
            <a:ext cx="7167510" cy="351303"/>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=1000TSD(0,9</a:t>
            </a:r>
            <a:r>
              <a:rPr lang="de-DE" sz="2177" baseline="30000" dirty="0" smtClean="0">
                <a:solidFill>
                  <a:srgbClr val="000000"/>
                </a:solidFill>
              </a:rPr>
              <a:t>0</a:t>
            </a:r>
            <a:r>
              <a:rPr lang="de-DE" sz="2177" dirty="0" smtClean="0">
                <a:solidFill>
                  <a:srgbClr val="000000"/>
                </a:solidFill>
              </a:rPr>
              <a:t>+0,9</a:t>
            </a:r>
            <a:r>
              <a:rPr lang="de-DE" sz="2177" baseline="30000" dirty="0" smtClean="0">
                <a:solidFill>
                  <a:srgbClr val="000000"/>
                </a:solidFill>
              </a:rPr>
              <a:t>1</a:t>
            </a:r>
            <a:r>
              <a:rPr lang="de-DE" sz="2177" dirty="0" smtClean="0">
                <a:solidFill>
                  <a:srgbClr val="000000"/>
                </a:solidFill>
              </a:rPr>
              <a:t>+0,9</a:t>
            </a:r>
            <a:r>
              <a:rPr lang="de-DE" sz="2177" baseline="30000" dirty="0" smtClean="0">
                <a:solidFill>
                  <a:srgbClr val="000000"/>
                </a:solidFill>
              </a:rPr>
              <a:t>2</a:t>
            </a:r>
            <a:r>
              <a:rPr lang="de-DE" sz="2177" dirty="0" smtClean="0">
                <a:solidFill>
                  <a:srgbClr val="000000"/>
                </a:solidFill>
              </a:rPr>
              <a:t>+0,9</a:t>
            </a:r>
            <a:r>
              <a:rPr lang="de-DE" sz="2177" baseline="30000" dirty="0" smtClean="0">
                <a:solidFill>
                  <a:srgbClr val="000000"/>
                </a:solidFill>
              </a:rPr>
              <a:t>3</a:t>
            </a:r>
            <a:r>
              <a:rPr lang="de-DE" sz="2177" dirty="0" smtClean="0">
                <a:solidFill>
                  <a:srgbClr val="000000"/>
                </a:solidFill>
              </a:rPr>
              <a:t>+….) Was ist das für eine Reihe?</a:t>
            </a:r>
          </a:p>
        </p:txBody>
      </p:sp>
      <p:sp>
        <p:nvSpPr>
          <p:cNvPr id="12" name="Textfeld 11"/>
          <p:cNvSpPr txBox="1"/>
          <p:nvPr/>
        </p:nvSpPr>
        <p:spPr>
          <a:xfrm>
            <a:off x="7557962" y="4574402"/>
            <a:ext cx="4571999" cy="347489"/>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Geometrische Reihe! </a:t>
            </a:r>
            <a:r>
              <a:rPr lang="de-DE" sz="1400" dirty="0" smtClean="0">
                <a:solidFill>
                  <a:srgbClr val="000000"/>
                </a:solidFill>
              </a:rPr>
              <a:t>Jeden Tag, wenn sie in den Nachrichten etwas über die RKI-Zahlen hören und lesen geht es um nichts anderes als dieses verdammte geometrische (exponentielle) Wachstum</a:t>
            </a:r>
          </a:p>
        </p:txBody>
      </p:sp>
      <p:sp>
        <p:nvSpPr>
          <p:cNvPr id="13" name="Textfeld 12"/>
          <p:cNvSpPr txBox="1"/>
          <p:nvPr/>
        </p:nvSpPr>
        <p:spPr>
          <a:xfrm>
            <a:off x="389103" y="5601270"/>
            <a:ext cx="11376715" cy="362792"/>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Für die geometrische Reihe kann mal allg. </a:t>
            </a:r>
            <a:r>
              <a:rPr lang="de-DE" sz="2177" dirty="0">
                <a:solidFill>
                  <a:srgbClr val="000000"/>
                </a:solidFill>
              </a:rPr>
              <a:t>zeigen </a:t>
            </a:r>
            <a:r>
              <a:rPr lang="de-DE" sz="2177" dirty="0" smtClean="0">
                <a:solidFill>
                  <a:srgbClr val="000000"/>
                </a:solidFill>
              </a:rPr>
              <a:t>q</a:t>
            </a:r>
            <a:r>
              <a:rPr lang="de-DE" sz="2177" baseline="30000" dirty="0" smtClean="0">
                <a:solidFill>
                  <a:srgbClr val="000000"/>
                </a:solidFill>
              </a:rPr>
              <a:t>0</a:t>
            </a:r>
            <a:r>
              <a:rPr lang="de-DE" sz="2177" dirty="0" smtClean="0">
                <a:solidFill>
                  <a:srgbClr val="000000"/>
                </a:solidFill>
              </a:rPr>
              <a:t>+q</a:t>
            </a:r>
            <a:r>
              <a:rPr lang="de-DE" sz="2177" baseline="30000" dirty="0" smtClean="0">
                <a:solidFill>
                  <a:srgbClr val="000000"/>
                </a:solidFill>
              </a:rPr>
              <a:t>1</a:t>
            </a:r>
            <a:r>
              <a:rPr lang="de-DE" sz="2177" dirty="0" smtClean="0">
                <a:solidFill>
                  <a:srgbClr val="000000"/>
                </a:solidFill>
              </a:rPr>
              <a:t>+q</a:t>
            </a:r>
            <a:r>
              <a:rPr lang="de-DE" sz="2177" baseline="30000" dirty="0" smtClean="0">
                <a:solidFill>
                  <a:srgbClr val="000000"/>
                </a:solidFill>
              </a:rPr>
              <a:t>2</a:t>
            </a:r>
            <a:r>
              <a:rPr lang="de-DE" sz="2177" dirty="0" smtClean="0">
                <a:solidFill>
                  <a:srgbClr val="000000"/>
                </a:solidFill>
              </a:rPr>
              <a:t>+q</a:t>
            </a:r>
            <a:r>
              <a:rPr lang="de-DE" sz="2177" baseline="30000" dirty="0" smtClean="0">
                <a:solidFill>
                  <a:srgbClr val="000000"/>
                </a:solidFill>
              </a:rPr>
              <a:t>3</a:t>
            </a:r>
            <a:r>
              <a:rPr lang="de-DE" sz="2177" dirty="0" smtClean="0">
                <a:solidFill>
                  <a:srgbClr val="000000"/>
                </a:solidFill>
              </a:rPr>
              <a:t>+….=1/(1-q)</a:t>
            </a:r>
          </a:p>
        </p:txBody>
      </p:sp>
      <p:sp>
        <p:nvSpPr>
          <p:cNvPr id="14" name="Textfeld 13"/>
          <p:cNvSpPr txBox="1"/>
          <p:nvPr/>
        </p:nvSpPr>
        <p:spPr>
          <a:xfrm>
            <a:off x="7370499" y="5960487"/>
            <a:ext cx="4571999" cy="347489"/>
          </a:xfrm>
          <a:prstGeom prst="rect">
            <a:avLst/>
          </a:prstGeom>
          <a:noFill/>
          <a:ln>
            <a:noFill/>
          </a:ln>
        </p:spPr>
        <p:txBody>
          <a:bodyPr vert="horz" wrap="square" lIns="81646" tIns="40823" rIns="81646" bIns="40823" anchorCtr="0" compatLnSpc="0">
            <a:noAutofit/>
          </a:bodyPr>
          <a:lstStyle/>
          <a:p>
            <a:r>
              <a:rPr lang="de-DE" sz="1400" dirty="0" smtClean="0">
                <a:solidFill>
                  <a:srgbClr val="000000"/>
                </a:solidFill>
              </a:rPr>
              <a:t>Das sollten Sie in Mathe in der 11/12 Klasse gemacht haben und in Finanzmathe!</a:t>
            </a:r>
          </a:p>
        </p:txBody>
      </p:sp>
      <p:sp>
        <p:nvSpPr>
          <p:cNvPr id="15" name="Textfeld 14"/>
          <p:cNvSpPr txBox="1"/>
          <p:nvPr/>
        </p:nvSpPr>
        <p:spPr>
          <a:xfrm>
            <a:off x="296046" y="6070516"/>
            <a:ext cx="7167510" cy="351303"/>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=1000TSD/(1-0,9)=10Mio (Ver-10-Fachung!)</a:t>
            </a:r>
          </a:p>
        </p:txBody>
      </p:sp>
    </p:spTree>
    <p:extLst>
      <p:ext uri="{BB962C8B-B14F-4D97-AF65-F5344CB8AC3E}">
        <p14:creationId xmlns:p14="http://schemas.microsoft.com/office/powerpoint/2010/main" val="814184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9" grpId="0"/>
      <p:bldP spid="10" grpId="0"/>
      <p:bldP spid="11" grpId="0"/>
      <p:bldP spid="12" grpId="0"/>
      <p:bldP spid="13" grpId="0"/>
      <p:bldP spid="14" grpId="0"/>
      <p:bldP spid="1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3160" y="97458"/>
            <a:ext cx="5254485" cy="764040"/>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a:solidFill>
                  <a:srgbClr val="000000"/>
                </a:solidFill>
                <a:latin typeface="Sparkasse Rg" pitchFamily="34" charset="0"/>
              </a:rPr>
              <a:t>Aktive Geldschöpfung durch die</a:t>
            </a:r>
          </a:p>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err="1">
                <a:solidFill>
                  <a:srgbClr val="000000"/>
                </a:solidFill>
                <a:latin typeface="Sparkasse Rg" pitchFamily="34" charset="0"/>
              </a:rPr>
              <a:t>Geschäftbanken</a:t>
            </a:r>
            <a:r>
              <a:rPr lang="de-DE" sz="2177" b="1" dirty="0">
                <a:solidFill>
                  <a:srgbClr val="000000"/>
                </a:solidFill>
                <a:latin typeface="Sparkasse Rg" pitchFamily="34" charset="0"/>
              </a:rPr>
              <a:t> (Geldmengenmultiplikator)</a:t>
            </a:r>
          </a:p>
        </p:txBody>
      </p:sp>
      <p:sp>
        <p:nvSpPr>
          <p:cNvPr id="4" name="Textfeld 3"/>
          <p:cNvSpPr txBox="1"/>
          <p:nvPr/>
        </p:nvSpPr>
        <p:spPr>
          <a:xfrm>
            <a:off x="901594" y="956351"/>
            <a:ext cx="8883125" cy="5094890"/>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Geschäftsbank 1 (GB 1) hält Depositen D und hat einen Reservesatz r</a:t>
            </a:r>
          </a:p>
          <a:p>
            <a:endParaRPr lang="de-DE" sz="2177" dirty="0">
              <a:solidFill>
                <a:srgbClr val="000000"/>
              </a:solidFill>
            </a:endParaRPr>
          </a:p>
          <a:p>
            <a:r>
              <a:rPr lang="de-DE" sz="2177" dirty="0">
                <a:solidFill>
                  <a:srgbClr val="000000"/>
                </a:solidFill>
              </a:rPr>
              <a:t>→	GB 1 behält den Anteil r zurück, und vergibt </a:t>
            </a:r>
          </a:p>
          <a:p>
            <a:r>
              <a:rPr lang="de-DE" sz="2177" dirty="0">
                <a:solidFill>
                  <a:srgbClr val="000000"/>
                </a:solidFill>
              </a:rPr>
              <a:t>		(1-r)D an neuen Krediten an GB 2</a:t>
            </a:r>
          </a:p>
          <a:p>
            <a:endParaRPr lang="de-DE" sz="2177" dirty="0">
              <a:solidFill>
                <a:srgbClr val="000000"/>
              </a:solidFill>
            </a:endParaRPr>
          </a:p>
          <a:p>
            <a:r>
              <a:rPr lang="de-DE" sz="2177" dirty="0">
                <a:solidFill>
                  <a:srgbClr val="000000"/>
                </a:solidFill>
              </a:rPr>
              <a:t>→	GB 2 mit Reservesatz r erhält (1-r)D an Einlagen und vergibt </a:t>
            </a:r>
          </a:p>
          <a:p>
            <a:r>
              <a:rPr lang="de-DE" sz="2177" dirty="0">
                <a:solidFill>
                  <a:srgbClr val="000000"/>
                </a:solidFill>
              </a:rPr>
              <a:t>		(1-r)(1-r)D an neuen Krediten	.</a:t>
            </a:r>
          </a:p>
          <a:p>
            <a:r>
              <a:rPr lang="de-DE" sz="2177" dirty="0">
                <a:solidFill>
                  <a:srgbClr val="000000"/>
                </a:solidFill>
              </a:rPr>
              <a:t>									.</a:t>
            </a:r>
          </a:p>
          <a:p>
            <a:r>
              <a:rPr lang="de-DE" sz="2177" dirty="0">
                <a:solidFill>
                  <a:srgbClr val="000000"/>
                </a:solidFill>
              </a:rPr>
              <a:t>									.</a:t>
            </a:r>
          </a:p>
          <a:p>
            <a:r>
              <a:rPr lang="de-DE" sz="2177" dirty="0">
                <a:solidFill>
                  <a:srgbClr val="000000"/>
                </a:solidFill>
              </a:rPr>
              <a:t>→	Gesamte Kreditvergabe:</a:t>
            </a:r>
          </a:p>
          <a:p>
            <a:endParaRPr lang="de-DE" sz="2177" dirty="0">
              <a:solidFill>
                <a:srgbClr val="000000"/>
              </a:solidFill>
            </a:endParaRPr>
          </a:p>
          <a:p>
            <a:r>
              <a:rPr lang="de-DE" sz="2177" dirty="0">
                <a:solidFill>
                  <a:srgbClr val="000000"/>
                </a:solidFill>
              </a:rPr>
              <a:t>					[(1-r)+(1-r)</a:t>
            </a:r>
            <a:r>
              <a:rPr lang="de-DE" sz="2177" baseline="30000" dirty="0">
                <a:solidFill>
                  <a:srgbClr val="000000"/>
                </a:solidFill>
              </a:rPr>
              <a:t>2</a:t>
            </a:r>
            <a:r>
              <a:rPr lang="de-DE" sz="2177" dirty="0">
                <a:solidFill>
                  <a:srgbClr val="000000"/>
                </a:solidFill>
              </a:rPr>
              <a:t>+(1-r)</a:t>
            </a:r>
            <a:r>
              <a:rPr lang="de-DE" sz="2177" baseline="30000" dirty="0">
                <a:solidFill>
                  <a:srgbClr val="000000"/>
                </a:solidFill>
              </a:rPr>
              <a:t>3</a:t>
            </a:r>
            <a:r>
              <a:rPr lang="de-DE" sz="2177" dirty="0">
                <a:solidFill>
                  <a:srgbClr val="000000"/>
                </a:solidFill>
              </a:rPr>
              <a:t>+….]D=D/r</a:t>
            </a:r>
          </a:p>
          <a:p>
            <a:endParaRPr lang="de-DE" sz="2177" dirty="0">
              <a:solidFill>
                <a:srgbClr val="000000"/>
              </a:solidFill>
            </a:endParaRPr>
          </a:p>
          <a:p>
            <a:r>
              <a:rPr lang="de-DE" sz="2177" dirty="0">
                <a:solidFill>
                  <a:srgbClr val="000000"/>
                </a:solidFill>
              </a:rPr>
              <a:t>→	1/r bezeichnet man als Geldmengenmultiplikator</a:t>
            </a:r>
          </a:p>
        </p:txBody>
      </p:sp>
      <p:sp>
        <p:nvSpPr>
          <p:cNvPr id="5" name="Textfeld 4"/>
          <p:cNvSpPr txBox="1"/>
          <p:nvPr/>
        </p:nvSpPr>
        <p:spPr>
          <a:xfrm>
            <a:off x="6586253" y="4175491"/>
            <a:ext cx="4111418" cy="519470"/>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Vgl. die Rechnung aus dem Beispiel</a:t>
            </a:r>
          </a:p>
        </p:txBody>
      </p:sp>
    </p:spTree>
    <p:extLst>
      <p:ext uri="{BB962C8B-B14F-4D97-AF65-F5344CB8AC3E}">
        <p14:creationId xmlns:p14="http://schemas.microsoft.com/office/powerpoint/2010/main" val="3905677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1"/>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Konjunkturzyklen-Beschreibung</a:t>
            </a:r>
          </a:p>
        </p:txBody>
      </p:sp>
      <p:sp>
        <p:nvSpPr>
          <p:cNvPr id="115716" name="Text Box 2"/>
          <p:cNvSpPr txBox="1">
            <a:spLocks noChangeArrowheads="1"/>
          </p:cNvSpPr>
          <p:nvPr/>
        </p:nvSpPr>
        <p:spPr bwMode="auto">
          <a:xfrm>
            <a:off x="1420012" y="981077"/>
            <a:ext cx="9109075" cy="1317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Aufschwung:	Anstieg der Produktion; Auftragseingänge</a:t>
            </a:r>
          </a:p>
          <a:p>
            <a:pPr eaLnBrk="1" hangingPunct="1"/>
            <a:r>
              <a:rPr lang="de-DE" sz="2400" dirty="0">
                <a:solidFill>
                  <a:srgbClr val="000000"/>
                </a:solidFill>
              </a:rPr>
              <a:t>					höhere Auslastung der Produktionskapazitäten;</a:t>
            </a:r>
          </a:p>
          <a:p>
            <a:pPr eaLnBrk="1" hangingPunct="1"/>
            <a:r>
              <a:rPr lang="de-DE" sz="2400" dirty="0">
                <a:solidFill>
                  <a:srgbClr val="000000"/>
                </a:solidFill>
              </a:rPr>
              <a:t>					sinkende Arbeitslosigkeit; moderat steigende Preise</a:t>
            </a:r>
          </a:p>
          <a:p>
            <a:pPr eaLnBrk="1" hangingPunct="1"/>
            <a:endParaRPr lang="de-DE" sz="2400" dirty="0">
              <a:solidFill>
                <a:srgbClr val="000000"/>
              </a:solidFill>
            </a:endParaRPr>
          </a:p>
        </p:txBody>
      </p:sp>
      <p:sp>
        <p:nvSpPr>
          <p:cNvPr id="6" name="Text Box 2"/>
          <p:cNvSpPr txBox="1">
            <a:spLocks noChangeArrowheads="1"/>
          </p:cNvSpPr>
          <p:nvPr/>
        </p:nvSpPr>
        <p:spPr bwMode="auto">
          <a:xfrm>
            <a:off x="1420013" y="2298139"/>
            <a:ext cx="9109075" cy="161705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smtClean="0">
                <a:solidFill>
                  <a:srgbClr val="000000"/>
                </a:solidFill>
              </a:rPr>
              <a:t>Boom</a:t>
            </a:r>
            <a:r>
              <a:rPr lang="de-DE" sz="2400" dirty="0">
                <a:solidFill>
                  <a:srgbClr val="000000"/>
                </a:solidFill>
              </a:rPr>
              <a:t>:			Voll- bzw. Überauslastung der Produktionskapazitäten;</a:t>
            </a:r>
          </a:p>
          <a:p>
            <a:pPr eaLnBrk="1" hangingPunct="1"/>
            <a:r>
              <a:rPr lang="de-DE" sz="2400" dirty="0">
                <a:solidFill>
                  <a:srgbClr val="000000"/>
                </a:solidFill>
              </a:rPr>
              <a:t>					Aufbau von Überstunden; steigende Löhne und </a:t>
            </a:r>
          </a:p>
          <a:p>
            <a:pPr eaLnBrk="1" hangingPunct="1"/>
            <a:r>
              <a:rPr lang="de-DE" sz="2400" dirty="0">
                <a:solidFill>
                  <a:srgbClr val="000000"/>
                </a:solidFill>
              </a:rPr>
              <a:t>					Preise; Anfang von Stagnation, da die Nachfrage nicht </a:t>
            </a:r>
          </a:p>
          <a:p>
            <a:pPr eaLnBrk="1" hangingPunct="1"/>
            <a:r>
              <a:rPr lang="de-DE" sz="2400" dirty="0">
                <a:solidFill>
                  <a:srgbClr val="000000"/>
                </a:solidFill>
              </a:rPr>
              <a:t>					mehr befriedigt werden </a:t>
            </a:r>
            <a:r>
              <a:rPr lang="de-DE" sz="2400" dirty="0" smtClean="0">
                <a:solidFill>
                  <a:srgbClr val="000000"/>
                </a:solidFill>
              </a:rPr>
              <a:t>kann</a:t>
            </a:r>
            <a:endParaRPr lang="de-DE" sz="2400" dirty="0">
              <a:solidFill>
                <a:srgbClr val="000000"/>
              </a:solidFill>
            </a:endParaRPr>
          </a:p>
        </p:txBody>
      </p:sp>
      <p:sp>
        <p:nvSpPr>
          <p:cNvPr id="7" name="Text Box 2"/>
          <p:cNvSpPr txBox="1">
            <a:spLocks noChangeArrowheads="1"/>
          </p:cNvSpPr>
          <p:nvPr/>
        </p:nvSpPr>
        <p:spPr bwMode="auto">
          <a:xfrm>
            <a:off x="1420012" y="3980525"/>
            <a:ext cx="9109075" cy="10446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smtClean="0">
                <a:solidFill>
                  <a:srgbClr val="000000"/>
                </a:solidFill>
              </a:rPr>
              <a:t>Abschwung</a:t>
            </a:r>
            <a:r>
              <a:rPr lang="de-DE" sz="2400" dirty="0">
                <a:solidFill>
                  <a:srgbClr val="000000"/>
                </a:solidFill>
              </a:rPr>
              <a:t>:	Rückgang der Produktion; rückläufige Auftragseingänge</a:t>
            </a:r>
          </a:p>
          <a:p>
            <a:pPr eaLnBrk="1" hangingPunct="1"/>
            <a:r>
              <a:rPr lang="de-DE" sz="2400" dirty="0">
                <a:solidFill>
                  <a:srgbClr val="000000"/>
                </a:solidFill>
              </a:rPr>
              <a:t>					steigende Arbeitslosigkeit; nachlassende </a:t>
            </a:r>
            <a:r>
              <a:rPr lang="de-DE" sz="2400" dirty="0" smtClean="0">
                <a:solidFill>
                  <a:srgbClr val="000000"/>
                </a:solidFill>
              </a:rPr>
              <a:t>Konsumnachfrage</a:t>
            </a:r>
            <a:endParaRPr lang="de-DE" sz="2400" dirty="0">
              <a:solidFill>
                <a:srgbClr val="000000"/>
              </a:solidFill>
            </a:endParaRPr>
          </a:p>
        </p:txBody>
      </p:sp>
      <p:sp>
        <p:nvSpPr>
          <p:cNvPr id="8" name="Text Box 2"/>
          <p:cNvSpPr txBox="1">
            <a:spLocks noChangeArrowheads="1"/>
          </p:cNvSpPr>
          <p:nvPr/>
        </p:nvSpPr>
        <p:spPr bwMode="auto">
          <a:xfrm>
            <a:off x="1420012" y="5025154"/>
            <a:ext cx="9109075" cy="9835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smtClean="0">
                <a:solidFill>
                  <a:srgbClr val="000000"/>
                </a:solidFill>
              </a:rPr>
              <a:t>Krise</a:t>
            </a:r>
            <a:r>
              <a:rPr lang="de-DE" sz="2400" dirty="0">
                <a:solidFill>
                  <a:srgbClr val="000000"/>
                </a:solidFill>
              </a:rPr>
              <a:t>:			Niedriges Niveau der Produktion und der </a:t>
            </a:r>
          </a:p>
          <a:p>
            <a:pPr eaLnBrk="1" hangingPunct="1"/>
            <a:r>
              <a:rPr lang="de-DE" sz="2400" dirty="0">
                <a:solidFill>
                  <a:srgbClr val="000000"/>
                </a:solidFill>
              </a:rPr>
              <a:t>					Auftragsbestände; hohe Arbeitslosigkeit</a:t>
            </a:r>
          </a:p>
        </p:txBody>
      </p:sp>
    </p:spTree>
    <p:extLst>
      <p:ext uri="{BB962C8B-B14F-4D97-AF65-F5344CB8AC3E}">
        <p14:creationId xmlns:p14="http://schemas.microsoft.com/office/powerpoint/2010/main" val="353623204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6" grpId="0"/>
      <p:bldP spid="6" grpId="0"/>
      <p:bldP spid="7" grpId="0"/>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5574637" cy="423242"/>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a:solidFill>
                  <a:srgbClr val="000000"/>
                </a:solidFill>
                <a:latin typeface="Sparkasse Rg" pitchFamily="34" charset="0"/>
              </a:rPr>
              <a:t>Passive Geldschöpfung durch Geschäftsbanken</a:t>
            </a:r>
          </a:p>
        </p:txBody>
      </p:sp>
      <p:sp>
        <p:nvSpPr>
          <p:cNvPr id="4" name="Textfeld 3"/>
          <p:cNvSpPr txBox="1"/>
          <p:nvPr/>
        </p:nvSpPr>
        <p:spPr>
          <a:xfrm>
            <a:off x="1654154" y="1077732"/>
            <a:ext cx="8883125" cy="5094890"/>
          </a:xfrm>
          <a:prstGeom prst="rect">
            <a:avLst/>
          </a:prstGeom>
          <a:noFill/>
          <a:ln>
            <a:noFill/>
          </a:ln>
        </p:spPr>
        <p:txBody>
          <a:bodyPr vert="horz" wrap="square" lIns="81646" tIns="40823" rIns="81646" bIns="40823" anchorCtr="0" compatLnSpc="0">
            <a:noAutofit/>
          </a:bodyPr>
          <a:lstStyle/>
          <a:p>
            <a:r>
              <a:rPr lang="de-DE" sz="2540" dirty="0">
                <a:solidFill>
                  <a:srgbClr val="000000"/>
                </a:solidFill>
              </a:rPr>
              <a:t>Kunden schichten ihre längerfristigen Einlagen bei ihrer Geschäftsbank in Sichteinlagen um</a:t>
            </a:r>
          </a:p>
          <a:p>
            <a:endParaRPr lang="de-DE" sz="2540" dirty="0">
              <a:solidFill>
                <a:srgbClr val="000000"/>
              </a:solidFill>
            </a:endParaRPr>
          </a:p>
          <a:p>
            <a:r>
              <a:rPr lang="de-DE" sz="2540" dirty="0">
                <a:solidFill>
                  <a:srgbClr val="000000"/>
                </a:solidFill>
                <a:cs typeface="Times New Roman" pitchFamily="18" charset="0"/>
              </a:rPr>
              <a:t>→	im Volumen ändern sich die Einlagen der Kunden bei der 	Geschäftsbank zwar nicht, aber die neu entstandenen 	Sichteinlagen werden jetzt der Geldmenge zugeordnet, 	während die längerfristigen Einlagen nicht als Geld 	bezeichnet werden, da sie nicht als Zahlungsmittel dienen. </a:t>
            </a:r>
          </a:p>
        </p:txBody>
      </p:sp>
    </p:spTree>
    <p:extLst>
      <p:ext uri="{BB962C8B-B14F-4D97-AF65-F5344CB8AC3E}">
        <p14:creationId xmlns:p14="http://schemas.microsoft.com/office/powerpoint/2010/main" val="37826729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140838" y="137903"/>
            <a:ext cx="5706404" cy="593674"/>
          </a:xfrm>
          <a:prstGeom prst="rect">
            <a:avLst/>
          </a:prstGeom>
          <a:noFill/>
          <a:ln>
            <a:noFill/>
          </a:ln>
        </p:spPr>
        <p:txBody>
          <a:bodyPr vert="horz" wrap="none" lIns="81646" tIns="40823" rIns="81646" bIns="40823" anchorCtr="0" compatLnSpc="0">
            <a:spAutoFit/>
          </a:bodyPr>
          <a:lstStyle/>
          <a:p>
            <a:r>
              <a:rPr lang="de-DE" sz="3266" b="1" dirty="0"/>
              <a:t>Geldpolitische Strategie der EZB</a:t>
            </a:r>
            <a:endParaRPr lang="de-DE" sz="3266" dirty="0"/>
          </a:p>
        </p:txBody>
      </p:sp>
      <p:sp>
        <p:nvSpPr>
          <p:cNvPr id="4" name="Textfeld 3"/>
          <p:cNvSpPr txBox="1"/>
          <p:nvPr/>
        </p:nvSpPr>
        <p:spPr>
          <a:xfrm>
            <a:off x="721375" y="900527"/>
            <a:ext cx="10649531" cy="2408732"/>
          </a:xfrm>
          <a:prstGeom prst="rect">
            <a:avLst/>
          </a:prstGeom>
          <a:noFill/>
          <a:ln>
            <a:noFill/>
          </a:ln>
        </p:spPr>
        <p:txBody>
          <a:bodyPr vert="horz" wrap="square" lIns="81646" tIns="40823" rIns="81646" bIns="40823" anchorCtr="0" compatLnSpc="0">
            <a:noAutofit/>
          </a:bodyPr>
          <a:lstStyle/>
          <a:p>
            <a:r>
              <a:rPr lang="de-DE" sz="2540" dirty="0"/>
              <a:t>Das vorrangige Ziel der EZB ist laut Statuten die Preisstabilität</a:t>
            </a:r>
          </a:p>
          <a:p>
            <a:endParaRPr lang="de-DE" sz="2540" dirty="0"/>
          </a:p>
          <a:p>
            <a:r>
              <a:rPr lang="de-DE" sz="2540" dirty="0">
                <a:solidFill>
                  <a:srgbClr val="000000"/>
                </a:solidFill>
              </a:rPr>
              <a:t>Der EZB-Rat sieht Preisstabilität bei einem Anstieg des Harmonisierten Verbraucherpreisindex (HVPI) gegenüber dem Vorjahr bei nahe aber unter 2%.</a:t>
            </a:r>
          </a:p>
          <a:p>
            <a:r>
              <a:rPr lang="de-DE" sz="2540" dirty="0">
                <a:solidFill>
                  <a:srgbClr val="000000"/>
                </a:solidFill>
              </a:rPr>
              <a:t>Ziel ist es, dieses Niveau mittelfristig zu erreichen.</a:t>
            </a:r>
          </a:p>
          <a:p>
            <a:endParaRPr lang="de-DE" sz="2540" dirty="0"/>
          </a:p>
        </p:txBody>
      </p:sp>
      <p:sp>
        <p:nvSpPr>
          <p:cNvPr id="5" name="Textfeld 4"/>
          <p:cNvSpPr txBox="1"/>
          <p:nvPr/>
        </p:nvSpPr>
        <p:spPr>
          <a:xfrm>
            <a:off x="522322" y="3109070"/>
            <a:ext cx="10649531" cy="950045"/>
          </a:xfrm>
          <a:prstGeom prst="rect">
            <a:avLst/>
          </a:prstGeom>
          <a:noFill/>
          <a:ln>
            <a:noFill/>
          </a:ln>
        </p:spPr>
        <p:txBody>
          <a:bodyPr vert="horz" wrap="square" lIns="81646" tIns="40823" rIns="81646" bIns="40823" anchorCtr="0" compatLnSpc="0">
            <a:noAutofit/>
          </a:bodyPr>
          <a:lstStyle/>
          <a:p>
            <a:r>
              <a:rPr lang="de-DE" dirty="0" smtClean="0"/>
              <a:t>Siehe Inflationsbegriff im Euroraum!</a:t>
            </a:r>
          </a:p>
          <a:p>
            <a:r>
              <a:rPr lang="de-DE" dirty="0" smtClean="0">
                <a:solidFill>
                  <a:srgbClr val="000000"/>
                </a:solidFill>
              </a:rPr>
              <a:t>Aktuell werden wir von den Ereignissen überholt!</a:t>
            </a:r>
          </a:p>
          <a:p>
            <a:r>
              <a:rPr lang="de-DE" dirty="0" smtClean="0">
                <a:solidFill>
                  <a:srgbClr val="000000"/>
                </a:solidFill>
              </a:rPr>
              <a:t>Neben den Grundsätzlich günstigen Refinanzierungsbedingung mit Leitzinsen von 0%,</a:t>
            </a:r>
          </a:p>
        </p:txBody>
      </p:sp>
      <p:sp>
        <p:nvSpPr>
          <p:cNvPr id="6" name="Textfeld 5"/>
          <p:cNvSpPr txBox="1"/>
          <p:nvPr/>
        </p:nvSpPr>
        <p:spPr>
          <a:xfrm>
            <a:off x="721375" y="3971583"/>
            <a:ext cx="10649531" cy="676347"/>
          </a:xfrm>
          <a:prstGeom prst="rect">
            <a:avLst/>
          </a:prstGeom>
          <a:noFill/>
          <a:ln>
            <a:noFill/>
          </a:ln>
        </p:spPr>
        <p:txBody>
          <a:bodyPr vert="horz" wrap="square" lIns="81646" tIns="40823" rIns="81646" bIns="40823" anchorCtr="0" compatLnSpc="0">
            <a:noAutofit/>
          </a:bodyPr>
          <a:lstStyle/>
          <a:p>
            <a:r>
              <a:rPr lang="de-DE" dirty="0" smtClean="0">
                <a:solidFill>
                  <a:srgbClr val="000000"/>
                </a:solidFill>
              </a:rPr>
              <a:t>hat </a:t>
            </a:r>
            <a:r>
              <a:rPr lang="de-DE" dirty="0">
                <a:solidFill>
                  <a:srgbClr val="000000"/>
                </a:solidFill>
              </a:rPr>
              <a:t>die EZB am 12.03 </a:t>
            </a:r>
            <a:r>
              <a:rPr lang="de-DE" dirty="0" smtClean="0">
                <a:solidFill>
                  <a:srgbClr val="000000"/>
                </a:solidFill>
              </a:rPr>
              <a:t>„</a:t>
            </a:r>
            <a:r>
              <a:rPr lang="de-DE" dirty="0" smtClean="0">
                <a:solidFill>
                  <a:srgbClr val="000000"/>
                </a:solidFill>
                <a:hlinkClick r:id="rId3"/>
              </a:rPr>
              <a:t>bis </a:t>
            </a:r>
            <a:r>
              <a:rPr lang="de-DE" dirty="0">
                <a:solidFill>
                  <a:srgbClr val="000000"/>
                </a:solidFill>
                <a:hlinkClick r:id="rId3"/>
              </a:rPr>
              <a:t>zum Ende des Jahres vorübergehend einen Rahmen zusätzlicher Nettoankäufe von Vermögenswerten in Höhe von 120 </a:t>
            </a:r>
            <a:r>
              <a:rPr lang="de-DE" dirty="0" err="1">
                <a:solidFill>
                  <a:srgbClr val="000000"/>
                </a:solidFill>
                <a:hlinkClick r:id="rId3"/>
              </a:rPr>
              <a:t>Mrd</a:t>
            </a:r>
            <a:r>
              <a:rPr lang="de-DE" dirty="0">
                <a:solidFill>
                  <a:srgbClr val="000000"/>
                </a:solidFill>
                <a:hlinkClick r:id="rId3"/>
              </a:rPr>
              <a:t> </a:t>
            </a:r>
            <a:r>
              <a:rPr lang="de-DE" dirty="0" smtClean="0">
                <a:solidFill>
                  <a:srgbClr val="000000"/>
                </a:solidFill>
                <a:hlinkClick r:id="rId3"/>
              </a:rPr>
              <a:t>€</a:t>
            </a:r>
            <a:r>
              <a:rPr lang="de-DE" dirty="0" smtClean="0">
                <a:solidFill>
                  <a:srgbClr val="000000"/>
                </a:solidFill>
              </a:rPr>
              <a:t>“,</a:t>
            </a:r>
          </a:p>
        </p:txBody>
      </p:sp>
      <p:sp>
        <p:nvSpPr>
          <p:cNvPr id="7" name="Textfeld 6"/>
          <p:cNvSpPr txBox="1"/>
          <p:nvPr/>
        </p:nvSpPr>
        <p:spPr>
          <a:xfrm>
            <a:off x="855113" y="4611792"/>
            <a:ext cx="10649531" cy="370755"/>
          </a:xfrm>
          <a:prstGeom prst="rect">
            <a:avLst/>
          </a:prstGeom>
          <a:noFill/>
          <a:ln>
            <a:noFill/>
          </a:ln>
        </p:spPr>
        <p:txBody>
          <a:bodyPr vert="horz" wrap="square" lIns="81646" tIns="40823" rIns="81646" bIns="40823" anchorCtr="0" compatLnSpc="0">
            <a:noAutofit/>
          </a:bodyPr>
          <a:lstStyle/>
          <a:p>
            <a:r>
              <a:rPr lang="de-DE" dirty="0">
                <a:solidFill>
                  <a:srgbClr val="000000"/>
                </a:solidFill>
              </a:rPr>
              <a:t>u</a:t>
            </a:r>
            <a:r>
              <a:rPr lang="de-DE" dirty="0" smtClean="0">
                <a:solidFill>
                  <a:srgbClr val="000000"/>
                </a:solidFill>
              </a:rPr>
              <a:t>nd am 19.03 </a:t>
            </a:r>
            <a:r>
              <a:rPr lang="de-DE" dirty="0" smtClean="0">
                <a:solidFill>
                  <a:srgbClr val="000000"/>
                </a:solidFill>
                <a:hlinkClick r:id="rId4"/>
              </a:rPr>
              <a:t>ein „</a:t>
            </a:r>
            <a:r>
              <a:rPr lang="en-US" dirty="0" smtClean="0">
                <a:solidFill>
                  <a:srgbClr val="000000"/>
                </a:solidFill>
                <a:hlinkClick r:id="rId4"/>
              </a:rPr>
              <a:t>Pandemic </a:t>
            </a:r>
            <a:r>
              <a:rPr lang="en-US" dirty="0">
                <a:solidFill>
                  <a:srgbClr val="000000"/>
                </a:solidFill>
                <a:hlinkClick r:id="rId4"/>
              </a:rPr>
              <a:t>Emergency Purchase </a:t>
            </a:r>
            <a:r>
              <a:rPr lang="en-US" dirty="0" err="1">
                <a:solidFill>
                  <a:srgbClr val="000000"/>
                </a:solidFill>
                <a:hlinkClick r:id="rId4"/>
              </a:rPr>
              <a:t>Programme</a:t>
            </a:r>
            <a:r>
              <a:rPr lang="en-US" dirty="0">
                <a:solidFill>
                  <a:srgbClr val="000000"/>
                </a:solidFill>
                <a:hlinkClick r:id="rId4"/>
              </a:rPr>
              <a:t> (PEPP</a:t>
            </a:r>
            <a:r>
              <a:rPr lang="en-US" dirty="0" smtClean="0">
                <a:solidFill>
                  <a:srgbClr val="000000"/>
                </a:solidFill>
                <a:hlinkClick r:id="rId4"/>
              </a:rPr>
              <a:t>)” in </a:t>
            </a:r>
            <a:r>
              <a:rPr lang="en-US" dirty="0" err="1" smtClean="0">
                <a:solidFill>
                  <a:srgbClr val="000000"/>
                </a:solidFill>
                <a:hlinkClick r:id="rId4"/>
              </a:rPr>
              <a:t>Höhe</a:t>
            </a:r>
            <a:r>
              <a:rPr lang="en-US" dirty="0" smtClean="0">
                <a:solidFill>
                  <a:srgbClr val="000000"/>
                </a:solidFill>
                <a:hlinkClick r:id="rId4"/>
              </a:rPr>
              <a:t> von 750 </a:t>
            </a:r>
            <a:r>
              <a:rPr lang="en-US" dirty="0" err="1" smtClean="0">
                <a:solidFill>
                  <a:srgbClr val="000000"/>
                </a:solidFill>
                <a:hlinkClick r:id="rId4"/>
              </a:rPr>
              <a:t>Mrd</a:t>
            </a:r>
            <a:r>
              <a:rPr lang="en-US" dirty="0" smtClean="0">
                <a:solidFill>
                  <a:srgbClr val="000000"/>
                </a:solidFill>
                <a:hlinkClick r:id="rId4"/>
              </a:rPr>
              <a:t>. Euro </a:t>
            </a:r>
            <a:r>
              <a:rPr lang="en-US" dirty="0" err="1" smtClean="0">
                <a:solidFill>
                  <a:srgbClr val="000000"/>
                </a:solidFill>
              </a:rPr>
              <a:t>aufgelegt</a:t>
            </a:r>
            <a:r>
              <a:rPr lang="en-US" dirty="0" smtClean="0">
                <a:solidFill>
                  <a:srgbClr val="000000"/>
                </a:solidFill>
              </a:rPr>
              <a:t>!</a:t>
            </a:r>
          </a:p>
        </p:txBody>
      </p:sp>
      <p:sp>
        <p:nvSpPr>
          <p:cNvPr id="8" name="Textfeld 7"/>
          <p:cNvSpPr txBox="1"/>
          <p:nvPr/>
        </p:nvSpPr>
        <p:spPr>
          <a:xfrm>
            <a:off x="1001296" y="4973262"/>
            <a:ext cx="11153384" cy="1211637"/>
          </a:xfrm>
          <a:prstGeom prst="rect">
            <a:avLst/>
          </a:prstGeom>
          <a:noFill/>
          <a:ln>
            <a:noFill/>
          </a:ln>
        </p:spPr>
        <p:txBody>
          <a:bodyPr vert="horz" wrap="square" lIns="81646" tIns="40823" rIns="81646" bIns="40823" anchorCtr="0" compatLnSpc="0">
            <a:noAutofit/>
          </a:bodyPr>
          <a:lstStyle/>
          <a:p>
            <a:r>
              <a:rPr lang="de-DE" dirty="0" smtClean="0">
                <a:solidFill>
                  <a:srgbClr val="000000"/>
                </a:solidFill>
              </a:rPr>
              <a:t>Noch hat sich in den </a:t>
            </a:r>
            <a:r>
              <a:rPr lang="de-DE" dirty="0">
                <a:solidFill>
                  <a:srgbClr val="000000"/>
                </a:solidFill>
              </a:rPr>
              <a:t>S</a:t>
            </a:r>
            <a:r>
              <a:rPr lang="de-DE" dirty="0" smtClean="0">
                <a:solidFill>
                  <a:srgbClr val="000000"/>
                </a:solidFill>
              </a:rPr>
              <a:t>tatuten der EZB nichts geändert, aber de facto verfolgt die EZB seit der Finanzkrise 2008/09 auch das Ziel der Finanzmarktstabilität. Im Zuge der </a:t>
            </a:r>
            <a:r>
              <a:rPr lang="de-DE" dirty="0" err="1" smtClean="0">
                <a:solidFill>
                  <a:srgbClr val="000000"/>
                </a:solidFill>
              </a:rPr>
              <a:t>Coronakrise</a:t>
            </a:r>
            <a:r>
              <a:rPr lang="de-DE" dirty="0" smtClean="0">
                <a:solidFill>
                  <a:srgbClr val="000000"/>
                </a:solidFill>
              </a:rPr>
              <a:t> wird sich aller Voraussicht nach diese Rolle noch verstärken. Ein Aspekt dieser Tatsache ist die Anpassung des Inflationsziels, welches jetzt auch mittelfristig höhere Inflationsraten als 2% zulässt.</a:t>
            </a:r>
            <a:endParaRPr lang="en-US" dirty="0" smtClean="0">
              <a:solidFill>
                <a:srgbClr val="000000"/>
              </a:solidFill>
            </a:endParaRPr>
          </a:p>
        </p:txBody>
      </p:sp>
    </p:spTree>
    <p:extLst>
      <p:ext uri="{BB962C8B-B14F-4D97-AF65-F5344CB8AC3E}">
        <p14:creationId xmlns:p14="http://schemas.microsoft.com/office/powerpoint/2010/main" val="2165622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9618" y="0"/>
            <a:ext cx="6869351" cy="593674"/>
          </a:xfrm>
          <a:prstGeom prst="rect">
            <a:avLst/>
          </a:prstGeom>
          <a:noFill/>
          <a:ln>
            <a:noFill/>
          </a:ln>
        </p:spPr>
        <p:txBody>
          <a:bodyPr vert="horz" wrap="none" lIns="81646" tIns="40823" rIns="81646" bIns="40823" anchorCtr="0" compatLnSpc="0">
            <a:spAutoFit/>
          </a:bodyPr>
          <a:lstStyle/>
          <a:p>
            <a:r>
              <a:rPr lang="de-DE" sz="3266" b="1" dirty="0"/>
              <a:t>Klassische geldpolitische Instrumente I</a:t>
            </a:r>
            <a:endParaRPr lang="de-DE" sz="3266" dirty="0"/>
          </a:p>
        </p:txBody>
      </p:sp>
      <p:sp>
        <p:nvSpPr>
          <p:cNvPr id="4" name="Textfeld 3"/>
          <p:cNvSpPr txBox="1"/>
          <p:nvPr/>
        </p:nvSpPr>
        <p:spPr>
          <a:xfrm>
            <a:off x="0" y="470631"/>
            <a:ext cx="12192000" cy="5094890"/>
          </a:xfrm>
          <a:prstGeom prst="rect">
            <a:avLst/>
          </a:prstGeom>
          <a:noFill/>
          <a:ln>
            <a:noFill/>
          </a:ln>
        </p:spPr>
        <p:txBody>
          <a:bodyPr vert="horz" wrap="square" lIns="81646" tIns="40823" rIns="81646" bIns="40823" anchorCtr="0" compatLnSpc="0">
            <a:noAutofit/>
          </a:bodyPr>
          <a:lstStyle/>
          <a:p>
            <a:r>
              <a:rPr lang="de-DE" sz="2400" u="sng" dirty="0"/>
              <a:t>Offenmarktgeschäfte:</a:t>
            </a:r>
          </a:p>
          <a:p>
            <a:endParaRPr lang="de-DE" sz="2177" dirty="0"/>
          </a:p>
          <a:p>
            <a:pPr marL="414772" indent="-414772">
              <a:buFont typeface="Arial" panose="020B0604020202020204" pitchFamily="34" charset="0"/>
              <a:buChar char="•"/>
            </a:pPr>
            <a:r>
              <a:rPr lang="de-DE" sz="2177" b="1" u="sng" dirty="0"/>
              <a:t>Hauptrefinanzierungsgeschäfte:</a:t>
            </a:r>
            <a:r>
              <a:rPr lang="de-DE" sz="2177" dirty="0"/>
              <a:t> 	Angebot wöchentlich zu dem Zinssatz (</a:t>
            </a:r>
            <a:r>
              <a:rPr lang="de-DE" sz="2177" b="1" dirty="0"/>
              <a:t>Leitzins</a:t>
            </a:r>
            <a:r>
              <a:rPr lang="de-DE" sz="2177" dirty="0"/>
              <a:t>), zu dem sich 						Banken eine Woche lang Geld bei der EZB leihen können. Für die 						bereitgestellte Liquidität müssen sie Sicherheiten hinterlegen.</a:t>
            </a:r>
          </a:p>
          <a:p>
            <a:pPr marL="414772" indent="-414772">
              <a:buFont typeface="Arial" panose="020B0604020202020204" pitchFamily="34" charset="0"/>
              <a:buChar char="•"/>
            </a:pPr>
            <a:endParaRPr lang="de-DE" sz="2177" dirty="0"/>
          </a:p>
          <a:p>
            <a:pPr marL="414772" indent="-414772">
              <a:buFont typeface="Arial" panose="020B0604020202020204" pitchFamily="34" charset="0"/>
              <a:buChar char="•"/>
            </a:pPr>
            <a:endParaRPr lang="de-DE" sz="2177" u="sng" dirty="0" smtClean="0"/>
          </a:p>
          <a:p>
            <a:pPr marL="414772" indent="-414772">
              <a:buFont typeface="Arial" panose="020B0604020202020204" pitchFamily="34" charset="0"/>
              <a:buChar char="•"/>
            </a:pPr>
            <a:endParaRPr lang="de-DE" sz="2177" u="sng" dirty="0" smtClean="0"/>
          </a:p>
          <a:p>
            <a:pPr marL="414772" indent="-414772">
              <a:buFont typeface="Arial" panose="020B0604020202020204" pitchFamily="34" charset="0"/>
              <a:buChar char="•"/>
            </a:pPr>
            <a:endParaRPr lang="de-DE" sz="2177" u="sng" dirty="0" smtClean="0"/>
          </a:p>
          <a:p>
            <a:pPr marL="414772" indent="-414772">
              <a:buFont typeface="Arial" panose="020B0604020202020204" pitchFamily="34" charset="0"/>
              <a:buChar char="•"/>
            </a:pPr>
            <a:endParaRPr lang="de-DE" sz="2177" u="sng" dirty="0" smtClean="0"/>
          </a:p>
          <a:p>
            <a:pPr marL="414772" indent="-414772">
              <a:buFont typeface="Arial" panose="020B0604020202020204" pitchFamily="34" charset="0"/>
              <a:buChar char="•"/>
            </a:pPr>
            <a:r>
              <a:rPr lang="de-DE" sz="2177" u="sng" dirty="0" smtClean="0"/>
              <a:t>Längerfristige </a:t>
            </a:r>
            <a:r>
              <a:rPr lang="de-DE" sz="2177" u="sng" dirty="0"/>
              <a:t>Refinanzierungsgeschäfte:</a:t>
            </a:r>
            <a:r>
              <a:rPr lang="de-DE" sz="2177" dirty="0"/>
              <a:t> Angebot monatlich mit einer Laufzeit von drei Monaten </a:t>
            </a:r>
            <a:endParaRPr lang="de-DE" sz="2177" u="sng" dirty="0" smtClean="0"/>
          </a:p>
          <a:p>
            <a:pPr marL="414772" indent="-414772">
              <a:buFont typeface="Arial" panose="020B0604020202020204" pitchFamily="34" charset="0"/>
              <a:buChar char="•"/>
            </a:pPr>
            <a:r>
              <a:rPr lang="de-DE" sz="2177" u="sng" dirty="0" smtClean="0"/>
              <a:t>Feinsteuerungsoperationen</a:t>
            </a:r>
            <a:r>
              <a:rPr lang="de-DE" sz="2177" u="sng" dirty="0"/>
              <a:t>:</a:t>
            </a:r>
            <a:r>
              <a:rPr lang="de-DE" sz="2177" dirty="0"/>
              <a:t> Angebot je nach geldpolitischer Lage mit angepasster </a:t>
            </a:r>
            <a:r>
              <a:rPr lang="de-DE" sz="2177" dirty="0" smtClean="0"/>
              <a:t>Laufzeit</a:t>
            </a:r>
            <a:endParaRPr lang="de-DE" sz="2177" u="sng" dirty="0" smtClean="0"/>
          </a:p>
          <a:p>
            <a:pPr marL="414772" indent="-414772">
              <a:buFont typeface="Arial" panose="020B0604020202020204" pitchFamily="34" charset="0"/>
              <a:buChar char="•"/>
            </a:pPr>
            <a:r>
              <a:rPr lang="de-DE" sz="2177" u="sng" dirty="0" smtClean="0"/>
              <a:t>Strukturelle </a:t>
            </a:r>
            <a:r>
              <a:rPr lang="de-DE" sz="2177" u="sng" dirty="0"/>
              <a:t>Operationen:</a:t>
            </a:r>
            <a:r>
              <a:rPr lang="de-DE" sz="2177" dirty="0"/>
              <a:t> Angebot je nach geldpolitischer Lage mit angepasster Laufzeit</a:t>
            </a:r>
          </a:p>
          <a:p>
            <a:endParaRPr lang="de-DE" sz="2177" dirty="0"/>
          </a:p>
        </p:txBody>
      </p:sp>
      <p:sp>
        <p:nvSpPr>
          <p:cNvPr id="5" name="Textfeld 4"/>
          <p:cNvSpPr txBox="1"/>
          <p:nvPr/>
        </p:nvSpPr>
        <p:spPr>
          <a:xfrm>
            <a:off x="988852" y="2263095"/>
            <a:ext cx="10649531" cy="1475370"/>
          </a:xfrm>
          <a:prstGeom prst="rect">
            <a:avLst/>
          </a:prstGeom>
          <a:noFill/>
          <a:ln>
            <a:noFill/>
          </a:ln>
        </p:spPr>
        <p:txBody>
          <a:bodyPr vert="horz" wrap="square" lIns="81646" tIns="40823" rIns="81646" bIns="40823" anchorCtr="0" compatLnSpc="0">
            <a:noAutofit/>
          </a:bodyPr>
          <a:lstStyle/>
          <a:p>
            <a:r>
              <a:rPr lang="de-DE" dirty="0" smtClean="0"/>
              <a:t>Diese sind die Geldgeschäfte zwischen der Zentralbank und den Geschäftsbanken sind prinzipiell das wesentliche geldpolitische Instrument. Daher bezeichnet man den Zinssatz, zu dem diese Geschäfte ablaufen auch den Leitzins in einer Volkswirtschaft. </a:t>
            </a:r>
          </a:p>
          <a:p>
            <a:r>
              <a:rPr lang="de-DE" dirty="0" smtClean="0">
                <a:solidFill>
                  <a:srgbClr val="000000"/>
                </a:solidFill>
              </a:rPr>
              <a:t>Wir werden aber später sehen, dass die Geldmärkte seit der Finanzkrise nicht mehr dem Leitzins folgen, wodurch der Zinssatz der Hauptrefinanzierungsgeschäfte de facto seine Rolle als Leitzins verloren hat</a:t>
            </a:r>
          </a:p>
        </p:txBody>
      </p:sp>
      <p:sp>
        <p:nvSpPr>
          <p:cNvPr id="6" name="Textfeld 5"/>
          <p:cNvSpPr txBox="1"/>
          <p:nvPr/>
        </p:nvSpPr>
        <p:spPr>
          <a:xfrm>
            <a:off x="1054168" y="5009399"/>
            <a:ext cx="10649531" cy="931091"/>
          </a:xfrm>
          <a:prstGeom prst="rect">
            <a:avLst/>
          </a:prstGeom>
          <a:noFill/>
          <a:ln>
            <a:noFill/>
          </a:ln>
        </p:spPr>
        <p:txBody>
          <a:bodyPr vert="horz" wrap="square" lIns="81646" tIns="40823" rIns="81646" bIns="40823" anchorCtr="0" compatLnSpc="0">
            <a:noAutofit/>
          </a:bodyPr>
          <a:lstStyle/>
          <a:p>
            <a:r>
              <a:rPr lang="de-DE" dirty="0" smtClean="0"/>
              <a:t>Diese drei Geschäfte/Operationen waren zu Zeiten der Einführung des Euro/EZB für „kleine“ Eingriffe und Sondermaßnahmen vorgesehen.</a:t>
            </a:r>
          </a:p>
          <a:p>
            <a:r>
              <a:rPr lang="de-DE" dirty="0" smtClean="0">
                <a:solidFill>
                  <a:srgbClr val="000000"/>
                </a:solidFill>
              </a:rPr>
              <a:t>Letztlich sind aber unter diese drei Begriffe die Sondermaßnahmen seit der Finanzkrise subsummiert worden</a:t>
            </a:r>
          </a:p>
        </p:txBody>
      </p:sp>
      <p:sp>
        <p:nvSpPr>
          <p:cNvPr id="7" name="Textfeld 6"/>
          <p:cNvSpPr txBox="1"/>
          <p:nvPr/>
        </p:nvSpPr>
        <p:spPr>
          <a:xfrm>
            <a:off x="1054167" y="5905364"/>
            <a:ext cx="10649531" cy="657167"/>
          </a:xfrm>
          <a:prstGeom prst="rect">
            <a:avLst/>
          </a:prstGeom>
          <a:noFill/>
          <a:ln>
            <a:noFill/>
          </a:ln>
        </p:spPr>
        <p:txBody>
          <a:bodyPr vert="horz" wrap="square" lIns="81646" tIns="40823" rIns="81646" bIns="40823" anchorCtr="0" compatLnSpc="0">
            <a:noAutofit/>
          </a:bodyPr>
          <a:lstStyle/>
          <a:p>
            <a:r>
              <a:rPr lang="de-DE" dirty="0" smtClean="0"/>
              <a:t>Wir bezeichnen </a:t>
            </a:r>
            <a:r>
              <a:rPr lang="de-DE" dirty="0"/>
              <a:t>diese drei </a:t>
            </a:r>
            <a:r>
              <a:rPr lang="de-DE" dirty="0" smtClean="0"/>
              <a:t>Geschäfte/Operationen trotzdem als klassische Instrumente und beziehen uns dabei auf ihre ursprüngliche Bedeutung für </a:t>
            </a:r>
            <a:r>
              <a:rPr lang="de-DE" dirty="0"/>
              <a:t>„kleine“ Eingriffe und </a:t>
            </a:r>
            <a:r>
              <a:rPr lang="de-DE" dirty="0" smtClean="0"/>
              <a:t>Sondermaßnahmen.</a:t>
            </a:r>
            <a:endParaRPr lang="de-DE" dirty="0" smtClean="0">
              <a:solidFill>
                <a:srgbClr val="000000"/>
              </a:solidFill>
            </a:endParaRPr>
          </a:p>
        </p:txBody>
      </p:sp>
    </p:spTree>
    <p:extLst>
      <p:ext uri="{BB962C8B-B14F-4D97-AF65-F5344CB8AC3E}">
        <p14:creationId xmlns:p14="http://schemas.microsoft.com/office/powerpoint/2010/main" val="3020774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9618" y="0"/>
            <a:ext cx="6980983" cy="593674"/>
          </a:xfrm>
          <a:prstGeom prst="rect">
            <a:avLst/>
          </a:prstGeom>
          <a:noFill/>
          <a:ln>
            <a:noFill/>
          </a:ln>
        </p:spPr>
        <p:txBody>
          <a:bodyPr vert="horz" wrap="none" lIns="81646" tIns="40823" rIns="81646" bIns="40823" anchorCtr="0" compatLnSpc="0">
            <a:spAutoFit/>
          </a:bodyPr>
          <a:lstStyle/>
          <a:p>
            <a:r>
              <a:rPr lang="de-DE" sz="3266" b="1" dirty="0"/>
              <a:t>Klassische geldpolitische Instrumente II</a:t>
            </a:r>
            <a:endParaRPr lang="de-DE" sz="3266" dirty="0"/>
          </a:p>
        </p:txBody>
      </p:sp>
      <p:sp>
        <p:nvSpPr>
          <p:cNvPr id="4" name="Textfeld 3"/>
          <p:cNvSpPr txBox="1"/>
          <p:nvPr/>
        </p:nvSpPr>
        <p:spPr>
          <a:xfrm>
            <a:off x="18565" y="593674"/>
            <a:ext cx="12192000" cy="6085906"/>
          </a:xfrm>
          <a:prstGeom prst="rect">
            <a:avLst/>
          </a:prstGeom>
          <a:noFill/>
          <a:ln>
            <a:noFill/>
          </a:ln>
        </p:spPr>
        <p:txBody>
          <a:bodyPr vert="horz" wrap="square" lIns="81646" tIns="40823" rIns="81646" bIns="40823" anchorCtr="0" compatLnSpc="0">
            <a:noAutofit/>
          </a:bodyPr>
          <a:lstStyle/>
          <a:p>
            <a:r>
              <a:rPr lang="de-DE" b="1" u="sng" dirty="0" smtClean="0"/>
              <a:t>Ständige </a:t>
            </a:r>
            <a:r>
              <a:rPr lang="de-DE" b="1" u="sng" dirty="0"/>
              <a:t>Fazilitäten</a:t>
            </a:r>
            <a:r>
              <a:rPr lang="de-DE" b="1" u="sng" dirty="0" smtClean="0"/>
              <a:t>:</a:t>
            </a:r>
            <a:endParaRPr lang="de-DE" dirty="0"/>
          </a:p>
          <a:p>
            <a:pPr marL="311079" indent="-311079">
              <a:buFont typeface="Arial" panose="020B0604020202020204" pitchFamily="34" charset="0"/>
              <a:buChar char="•"/>
            </a:pPr>
            <a:r>
              <a:rPr lang="de-DE" dirty="0"/>
              <a:t>Einlagenfazilität: 	Er gibt die Höhe der Zinsen vor, die Banken erhalten, wenn sie bis zum nächsten 				</a:t>
            </a:r>
            <a:r>
              <a:rPr lang="de-DE" dirty="0" smtClean="0"/>
              <a:t>	Geschäftstag </a:t>
            </a:r>
            <a:r>
              <a:rPr lang="de-DE" dirty="0"/>
              <a:t>Geld bei der Zentralbank anlegen</a:t>
            </a:r>
            <a:r>
              <a:rPr lang="de-DE" dirty="0" smtClean="0"/>
              <a:t>.</a:t>
            </a:r>
          </a:p>
          <a:p>
            <a:pPr marL="311079" indent="-311079">
              <a:buFont typeface="Arial" panose="020B0604020202020204" pitchFamily="34" charset="0"/>
              <a:buChar char="•"/>
            </a:pPr>
            <a:endParaRPr lang="de-DE" dirty="0" smtClean="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endParaRPr lang="de-DE" dirty="0" smtClean="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r>
              <a:rPr lang="de-DE" dirty="0"/>
              <a:t>Spitzenrefinanzierungsfazilität: Der Zinssatz für die Spitzenrefinanzierungsfazilität ist jener Zinssatz, zu 					   dem sich Banken bis zum nächsten Geschäftstag Geld bei der EZB leihen 				   können. Für die bereitgestellte Liquidität müssen sie Sicherheiten 					   hinterlegen, beispielsweise Wertpapiere</a:t>
            </a:r>
          </a:p>
          <a:p>
            <a:endParaRPr lang="de-DE" dirty="0" smtClean="0"/>
          </a:p>
          <a:p>
            <a:endParaRPr lang="de-DE" dirty="0"/>
          </a:p>
          <a:p>
            <a:endParaRPr lang="de-DE" dirty="0"/>
          </a:p>
          <a:p>
            <a:r>
              <a:rPr lang="de-DE" b="1" u="sng" dirty="0" smtClean="0"/>
              <a:t>Mindestreserve:</a:t>
            </a:r>
            <a:r>
              <a:rPr lang="de-DE" b="1" dirty="0" smtClean="0"/>
              <a:t>	</a:t>
            </a:r>
            <a:r>
              <a:rPr lang="de-DE" dirty="0" smtClean="0"/>
              <a:t>Die </a:t>
            </a:r>
            <a:r>
              <a:rPr lang="de-DE" dirty="0"/>
              <a:t>Banken im Eurogebiet sind verpflichtet, Mittel in Höhe des Mindestreservesatzes     			 </a:t>
            </a:r>
            <a:r>
              <a:rPr lang="de-DE" dirty="0" smtClean="0"/>
              <a:t>		(</a:t>
            </a:r>
            <a:r>
              <a:rPr lang="de-DE" dirty="0"/>
              <a:t>bezogen in erster Linie auf die Höhe der Kundeeinlagen) als Einlagen auf einem Konto bei </a:t>
            </a:r>
            <a:r>
              <a:rPr lang="de-DE" dirty="0" smtClean="0"/>
              <a:t>ihrer </a:t>
            </a:r>
            <a:r>
              <a:rPr lang="de-DE" dirty="0"/>
              <a:t>jeweiligen </a:t>
            </a:r>
            <a:r>
              <a:rPr lang="de-DE" dirty="0" smtClean="0"/>
              <a:t>			nationalen </a:t>
            </a:r>
            <a:r>
              <a:rPr lang="de-DE" dirty="0"/>
              <a:t>Zentralbank zu halten. Die Mindestreservepflicht einer Bank </a:t>
            </a:r>
            <a:r>
              <a:rPr lang="de-DE" dirty="0" smtClean="0"/>
              <a:t>wird </a:t>
            </a:r>
            <a:r>
              <a:rPr lang="de-DE" dirty="0"/>
              <a:t>für jeweils sechs Wochen </a:t>
            </a:r>
            <a:r>
              <a:rPr lang="de-DE" dirty="0" smtClean="0"/>
              <a:t>			festgelegt</a:t>
            </a:r>
            <a:r>
              <a:rPr lang="de-DE" dirty="0"/>
              <a:t>, innerhalb derer die Banken die Mindestreserve </a:t>
            </a:r>
            <a:r>
              <a:rPr lang="de-DE" dirty="0" smtClean="0"/>
              <a:t>im </a:t>
            </a:r>
            <a:r>
              <a:rPr lang="de-DE" dirty="0"/>
              <a:t>Durchschnitt halten müssen</a:t>
            </a:r>
          </a:p>
        </p:txBody>
      </p:sp>
      <p:sp>
        <p:nvSpPr>
          <p:cNvPr id="5" name="Textfeld 4"/>
          <p:cNvSpPr txBox="1"/>
          <p:nvPr/>
        </p:nvSpPr>
        <p:spPr>
          <a:xfrm>
            <a:off x="130436" y="1578851"/>
            <a:ext cx="11968258" cy="965296"/>
          </a:xfrm>
          <a:prstGeom prst="rect">
            <a:avLst/>
          </a:prstGeom>
          <a:noFill/>
          <a:ln>
            <a:noFill/>
          </a:ln>
        </p:spPr>
        <p:txBody>
          <a:bodyPr vert="horz" wrap="square" lIns="81646" tIns="40823" rIns="81646" bIns="40823" anchorCtr="0" compatLnSpc="0">
            <a:noAutofit/>
          </a:bodyPr>
          <a:lstStyle/>
          <a:p>
            <a:r>
              <a:rPr lang="de-DE" sz="1400" dirty="0" smtClean="0"/>
              <a:t>Früher, war dieses „Geschäft“ dafür vorgesehen, wenn das </a:t>
            </a:r>
            <a:r>
              <a:rPr lang="de-DE" sz="1400" dirty="0" err="1" smtClean="0"/>
              <a:t>Cashmanagement</a:t>
            </a:r>
            <a:r>
              <a:rPr lang="de-DE" sz="1400" dirty="0" smtClean="0"/>
              <a:t> der Bank nicht richtig funktioniert hat und die Bank kurzfristig keine Alternativanlage mehr hatte, Geld „</a:t>
            </a:r>
            <a:r>
              <a:rPr lang="de-DE" sz="1400" dirty="0" err="1" smtClean="0"/>
              <a:t>zwischnzuparken</a:t>
            </a:r>
            <a:r>
              <a:rPr lang="de-DE" sz="1400" dirty="0" smtClean="0"/>
              <a:t>“. Denn dieser Zinssatz lag </a:t>
            </a:r>
            <a:r>
              <a:rPr lang="de-DE" sz="1400" dirty="0" err="1" smtClean="0"/>
              <a:t>gängigerweise</a:t>
            </a:r>
            <a:r>
              <a:rPr lang="de-DE" sz="1400" dirty="0" smtClean="0"/>
              <a:t> 50 Basispunkte unter dem Leitzins. Heute ist dies, obwohl der </a:t>
            </a:r>
            <a:r>
              <a:rPr lang="de-DE" sz="1400" dirty="0" smtClean="0">
                <a:hlinkClick r:id="rId3"/>
              </a:rPr>
              <a:t>Zinssatz aktuell negativ bei -0,5% liegt</a:t>
            </a:r>
            <a:r>
              <a:rPr lang="de-DE" sz="1400" dirty="0" smtClean="0"/>
              <a:t>, der Zinssatz, an dem sich die Märkte orientieren. Grund dafür ist, dass das gegenseitige Vertrauen der privaten Finanzinstitutionen immer noch nicht wieder da ist, und die Banken daher ihr Geld lieber gegen eine „Gebühr“ -0,5% bei der EZB parken.  </a:t>
            </a:r>
            <a:endParaRPr lang="de-DE" sz="1400" dirty="0" smtClean="0">
              <a:solidFill>
                <a:srgbClr val="000000"/>
              </a:solidFill>
            </a:endParaRPr>
          </a:p>
        </p:txBody>
      </p:sp>
      <p:sp>
        <p:nvSpPr>
          <p:cNvPr id="6" name="Textfeld 5"/>
          <p:cNvSpPr txBox="1"/>
          <p:nvPr/>
        </p:nvSpPr>
        <p:spPr>
          <a:xfrm>
            <a:off x="354178" y="2544147"/>
            <a:ext cx="11968258" cy="309043"/>
          </a:xfrm>
          <a:prstGeom prst="rect">
            <a:avLst/>
          </a:prstGeom>
          <a:noFill/>
          <a:ln>
            <a:noFill/>
          </a:ln>
        </p:spPr>
        <p:txBody>
          <a:bodyPr vert="horz" wrap="square" lIns="81646" tIns="40823" rIns="81646" bIns="40823" anchorCtr="0" compatLnSpc="0">
            <a:noAutofit/>
          </a:bodyPr>
          <a:lstStyle/>
          <a:p>
            <a:r>
              <a:rPr lang="de-DE" sz="1400" dirty="0" smtClean="0"/>
              <a:t>Mittlerweile nimmt aber die </a:t>
            </a:r>
            <a:r>
              <a:rPr lang="de-DE" sz="1400" dirty="0"/>
              <a:t>T</a:t>
            </a:r>
            <a:r>
              <a:rPr lang="de-DE" sz="1400" dirty="0" smtClean="0"/>
              <a:t>endenz bei den Banken zu größere Tresorkapazitäten aufzubauen, denn „Cash“ hat prinzipiell eine Verzinsung von 0%!</a:t>
            </a:r>
            <a:endParaRPr lang="de-DE" sz="1400" dirty="0" smtClean="0">
              <a:solidFill>
                <a:srgbClr val="000000"/>
              </a:solidFill>
            </a:endParaRPr>
          </a:p>
        </p:txBody>
      </p:sp>
      <p:sp>
        <p:nvSpPr>
          <p:cNvPr id="7" name="Textfeld 6"/>
          <p:cNvSpPr txBox="1"/>
          <p:nvPr/>
        </p:nvSpPr>
        <p:spPr>
          <a:xfrm>
            <a:off x="405881" y="4067997"/>
            <a:ext cx="11611947" cy="698388"/>
          </a:xfrm>
          <a:prstGeom prst="rect">
            <a:avLst/>
          </a:prstGeom>
          <a:noFill/>
          <a:ln>
            <a:noFill/>
          </a:ln>
        </p:spPr>
        <p:txBody>
          <a:bodyPr vert="horz" wrap="square" lIns="81646" tIns="40823" rIns="81646" bIns="40823" anchorCtr="0" compatLnSpc="0">
            <a:noAutofit/>
          </a:bodyPr>
          <a:lstStyle/>
          <a:p>
            <a:r>
              <a:rPr lang="de-DE" sz="1400" dirty="0" smtClean="0"/>
              <a:t>Ursprünglich hatte auch dieses „Geschäft“ bis zur Finanzkrise nur untergeordnete Bedeutung, denn die Wahrnehmung dieser Fazilität war prinzipiell ein Signal für den Finanzmarkt, dass die Bank bei anderen Banken keinen Kredit mehr bekam, als ein Signal, dass die Bank ein Problem hat. Da seit der Finanzkrise aber es Grundsätzlich an Vertrauen der Finanzinstitutionen untereinander mangelt, finden sich in dieser Bilanzposition immer wieder dreistellige </a:t>
            </a:r>
            <a:r>
              <a:rPr lang="de-DE" sz="1400" dirty="0" err="1" smtClean="0"/>
              <a:t>Mrd</a:t>
            </a:r>
            <a:r>
              <a:rPr lang="de-DE" sz="1400" dirty="0" smtClean="0"/>
              <a:t>-Beträge</a:t>
            </a:r>
            <a:endParaRPr lang="de-DE" sz="1400" dirty="0" smtClean="0">
              <a:solidFill>
                <a:srgbClr val="000000"/>
              </a:solidFill>
            </a:endParaRPr>
          </a:p>
        </p:txBody>
      </p:sp>
      <p:sp>
        <p:nvSpPr>
          <p:cNvPr id="8" name="Textfeld 7"/>
          <p:cNvSpPr txBox="1"/>
          <p:nvPr/>
        </p:nvSpPr>
        <p:spPr>
          <a:xfrm>
            <a:off x="308591" y="5981192"/>
            <a:ext cx="11611947" cy="351184"/>
          </a:xfrm>
          <a:prstGeom prst="rect">
            <a:avLst/>
          </a:prstGeom>
          <a:noFill/>
          <a:ln>
            <a:noFill/>
          </a:ln>
        </p:spPr>
        <p:txBody>
          <a:bodyPr vert="horz" wrap="square" lIns="81646" tIns="40823" rIns="81646" bIns="40823" anchorCtr="0" compatLnSpc="0">
            <a:noAutofit/>
          </a:bodyPr>
          <a:lstStyle/>
          <a:p>
            <a:r>
              <a:rPr lang="de-DE" sz="1400" dirty="0" smtClean="0"/>
              <a:t>Siehe Geldmengenmultiplikator! Die Mindestreserve ist damit eines der ganz ursprünglichen geldpolitischen Instrumente zur Steuerung der Geldmenge </a:t>
            </a:r>
            <a:endParaRPr lang="de-DE" sz="1400" dirty="0" smtClean="0">
              <a:solidFill>
                <a:srgbClr val="000000"/>
              </a:solidFill>
            </a:endParaRPr>
          </a:p>
        </p:txBody>
      </p:sp>
    </p:spTree>
    <p:extLst>
      <p:ext uri="{BB962C8B-B14F-4D97-AF65-F5344CB8AC3E}">
        <p14:creationId xmlns:p14="http://schemas.microsoft.com/office/powerpoint/2010/main" val="3831722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813263" y="198503"/>
            <a:ext cx="1777318"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Geldpolitik</a:t>
            </a:r>
          </a:p>
        </p:txBody>
      </p:sp>
      <p:sp>
        <p:nvSpPr>
          <p:cNvPr id="5" name="Text Box 2">
            <a:extLst>
              <a:ext uri="{FF2B5EF4-FFF2-40B4-BE49-F238E27FC236}">
                <a16:creationId xmlns:a16="http://schemas.microsoft.com/office/drawing/2014/main" id="{7695E815-8449-4C77-AC70-4E1E1EF46910}"/>
              </a:ext>
            </a:extLst>
          </p:cNvPr>
          <p:cNvSpPr txBox="1">
            <a:spLocks noChangeArrowheads="1"/>
          </p:cNvSpPr>
          <p:nvPr/>
        </p:nvSpPr>
        <p:spPr bwMode="auto">
          <a:xfrm>
            <a:off x="0" y="1052512"/>
            <a:ext cx="11686478" cy="48630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Font typeface="Arial" panose="020B0604020202020204" pitchFamily="34" charset="0"/>
              <a:buChar char="•"/>
            </a:pPr>
            <a:r>
              <a:rPr lang="de-DE" dirty="0">
                <a:solidFill>
                  <a:schemeClr val="tx1"/>
                </a:solidFill>
              </a:rPr>
              <a:t>Moderne Zentralbanken versuchen vornehmlich über ihre Zinspolitik Einfluss auf die wirtschaftliche Entwicklung zu nehmen. Sie sind allerdings zu keiner Globalsteuerung der Zinsen in der Lage, sondern können direkt nur die kurzfristigen Zinsen am Geldmarkt beeinflussen. In Europa auf den EONIA (Euro </a:t>
            </a:r>
            <a:r>
              <a:rPr lang="de-DE" dirty="0" err="1">
                <a:solidFill>
                  <a:schemeClr val="tx1"/>
                </a:solidFill>
              </a:rPr>
              <a:t>OverNight</a:t>
            </a:r>
            <a:r>
              <a:rPr lang="de-DE" dirty="0">
                <a:solidFill>
                  <a:schemeClr val="tx1"/>
                </a:solidFill>
              </a:rPr>
              <a:t> Index Average</a:t>
            </a:r>
            <a:r>
              <a:rPr lang="de-DE" dirty="0" smtClean="0">
                <a:solidFill>
                  <a:schemeClr val="tx1"/>
                </a:solidFill>
              </a:rPr>
              <a:t>).</a:t>
            </a:r>
          </a:p>
          <a:p>
            <a:pPr marL="342900" indent="-342900" eaLnBrk="1" hangingPunct="1">
              <a:buFont typeface="Arial" panose="020B0604020202020204" pitchFamily="34" charset="0"/>
              <a:buChar char="•"/>
            </a:pPr>
            <a:endParaRPr lang="de-DE" dirty="0">
              <a:solidFill>
                <a:schemeClr val="tx1"/>
              </a:solidFill>
            </a:endParaRPr>
          </a:p>
          <a:p>
            <a:pPr marL="342900" indent="-342900" eaLnBrk="1" hangingPunct="1">
              <a:buFont typeface="Arial" panose="020B0604020202020204" pitchFamily="34" charset="0"/>
              <a:buChar char="•"/>
            </a:pPr>
            <a:endParaRPr lang="de-DE" dirty="0">
              <a:solidFill>
                <a:schemeClr val="tx1"/>
              </a:solidFill>
            </a:endParaRPr>
          </a:p>
          <a:p>
            <a:pPr marL="800100" lvl="1" indent="-342900" eaLnBrk="1" hangingPunct="1">
              <a:buFont typeface="Wingdings" panose="05000000000000000000" pitchFamily="2" charset="2"/>
              <a:buChar char="Ø"/>
            </a:pPr>
            <a:r>
              <a:rPr lang="de-DE" u="sng" dirty="0">
                <a:solidFill>
                  <a:schemeClr val="tx1"/>
                </a:solidFill>
              </a:rPr>
              <a:t>Wirkung einer Zinssenkung durch die Zentralbank:</a:t>
            </a:r>
          </a:p>
          <a:p>
            <a:pPr marL="1257300" lvl="2" indent="-342900" eaLnBrk="1" hangingPunct="1">
              <a:buFont typeface="Wingdings" panose="05000000000000000000" pitchFamily="2" charset="2"/>
              <a:buChar char="Ø"/>
            </a:pPr>
            <a:r>
              <a:rPr lang="de-DE" dirty="0">
                <a:solidFill>
                  <a:schemeClr val="tx1"/>
                </a:solidFill>
              </a:rPr>
              <a:t>Kurzfristiger Zins</a:t>
            </a:r>
            <a:r>
              <a:rPr lang="de-DE" dirty="0">
                <a:solidFill>
                  <a:schemeClr val="tx1"/>
                </a:solidFill>
                <a:cs typeface="Times New Roman" pitchFamily="18" charset="0"/>
              </a:rPr>
              <a:t>↓	→	Umschichtung der Anlagen in höher </a:t>
            </a:r>
            <a:r>
              <a:rPr lang="de-DE" dirty="0" smtClean="0">
                <a:solidFill>
                  <a:schemeClr val="tx1"/>
                </a:solidFill>
                <a:cs typeface="Times New Roman" pitchFamily="18" charset="0"/>
              </a:rPr>
              <a:t>verzinsliche</a:t>
            </a:r>
          </a:p>
          <a:p>
            <a:pPr lvl="2" eaLnBrk="1" hangingPunct="1"/>
            <a:endParaRPr lang="de-DE" dirty="0">
              <a:solidFill>
                <a:schemeClr val="tx1"/>
              </a:solidFill>
              <a:cs typeface="Times New Roman" pitchFamily="18" charset="0"/>
            </a:endParaRPr>
          </a:p>
          <a:p>
            <a:pPr marL="1714500" lvl="3" indent="-342900" eaLnBrk="1" hangingPunct="1">
              <a:buFont typeface="Wingdings" panose="05000000000000000000" pitchFamily="2" charset="2"/>
              <a:buChar char="Ø"/>
            </a:pPr>
            <a:r>
              <a:rPr lang="de-DE" dirty="0">
                <a:solidFill>
                  <a:schemeClr val="tx1"/>
                </a:solidFill>
                <a:cs typeface="Times New Roman" pitchFamily="18" charset="0"/>
              </a:rPr>
              <a:t>Länger laufende Anleihen</a:t>
            </a:r>
            <a:r>
              <a:rPr lang="de-DE" dirty="0">
                <a:solidFill>
                  <a:schemeClr val="tx1"/>
                </a:solidFill>
              </a:rPr>
              <a:t>	→	Angleichung der Zinssätze über die Laufzeiten</a:t>
            </a:r>
          </a:p>
          <a:p>
            <a:pPr marL="342900" indent="-342900" eaLnBrk="1" hangingPunct="1">
              <a:buFont typeface="Arial" panose="020B0604020202020204" pitchFamily="34" charset="0"/>
              <a:buChar char="•"/>
            </a:pPr>
            <a:endParaRPr lang="de-DE" dirty="0">
              <a:solidFill>
                <a:schemeClr val="tx1"/>
              </a:solidFill>
            </a:endParaRPr>
          </a:p>
          <a:p>
            <a:pPr marL="342900" indent="-342900" eaLnBrk="1" hangingPunct="1">
              <a:buFont typeface="Arial" panose="020B0604020202020204" pitchFamily="34" charset="0"/>
              <a:buChar char="•"/>
            </a:pPr>
            <a:endParaRPr lang="de-DE" dirty="0" smtClean="0">
              <a:solidFill>
                <a:schemeClr val="tx1"/>
              </a:solidFill>
            </a:endParaRPr>
          </a:p>
          <a:p>
            <a:pPr marL="342900" indent="-342900" eaLnBrk="1" hangingPunct="1">
              <a:buFont typeface="Arial" panose="020B0604020202020204" pitchFamily="34" charset="0"/>
              <a:buChar char="•"/>
            </a:pPr>
            <a:r>
              <a:rPr lang="de-DE" dirty="0" smtClean="0">
                <a:solidFill>
                  <a:schemeClr val="tx1"/>
                </a:solidFill>
              </a:rPr>
              <a:t>Im </a:t>
            </a:r>
            <a:r>
              <a:rPr lang="de-DE" dirty="0">
                <a:solidFill>
                  <a:schemeClr val="tx1"/>
                </a:solidFill>
              </a:rPr>
              <a:t>allgemeinen werden allerdings der längerfristige Zinsen und kurzfristige Zinsen auseinanderfallen. Diesen Zusammenhang nennt man </a:t>
            </a:r>
            <a:r>
              <a:rPr lang="de-DE" dirty="0" err="1">
                <a:solidFill>
                  <a:schemeClr val="tx1"/>
                </a:solidFill>
              </a:rPr>
              <a:t>Zinsstrukurkurve</a:t>
            </a:r>
            <a:r>
              <a:rPr lang="de-DE" dirty="0">
                <a:solidFill>
                  <a:schemeClr val="tx1"/>
                </a:solidFill>
              </a:rPr>
              <a:t> (engl. </a:t>
            </a:r>
            <a:r>
              <a:rPr lang="de-DE" dirty="0" err="1">
                <a:solidFill>
                  <a:schemeClr val="tx1"/>
                </a:solidFill>
              </a:rPr>
              <a:t>Yield</a:t>
            </a:r>
            <a:r>
              <a:rPr lang="de-DE" dirty="0">
                <a:solidFill>
                  <a:schemeClr val="tx1"/>
                </a:solidFill>
              </a:rPr>
              <a:t> </a:t>
            </a:r>
            <a:r>
              <a:rPr lang="de-DE" dirty="0" err="1">
                <a:solidFill>
                  <a:schemeClr val="tx1"/>
                </a:solidFill>
              </a:rPr>
              <a:t>cruve</a:t>
            </a:r>
            <a:r>
              <a:rPr lang="de-DE" dirty="0">
                <a:solidFill>
                  <a:schemeClr val="tx1"/>
                </a:solidFill>
              </a:rPr>
              <a:t>)</a:t>
            </a:r>
          </a:p>
        </p:txBody>
      </p:sp>
      <p:sp>
        <p:nvSpPr>
          <p:cNvPr id="4" name="Textfeld 3"/>
          <p:cNvSpPr txBox="1"/>
          <p:nvPr/>
        </p:nvSpPr>
        <p:spPr>
          <a:xfrm>
            <a:off x="5996088" y="3794449"/>
            <a:ext cx="4049871" cy="309043"/>
          </a:xfrm>
          <a:prstGeom prst="rect">
            <a:avLst/>
          </a:prstGeom>
          <a:noFill/>
          <a:ln>
            <a:noFill/>
          </a:ln>
        </p:spPr>
        <p:txBody>
          <a:bodyPr vert="horz" wrap="square" lIns="81646" tIns="40823" rIns="81646" bIns="40823" anchorCtr="0" compatLnSpc="0">
            <a:noAutofit/>
          </a:bodyPr>
          <a:lstStyle/>
          <a:p>
            <a:r>
              <a:rPr lang="de-DE" sz="1400" dirty="0" smtClean="0"/>
              <a:t>Wieder das klassische Opportunitätskostenargument!</a:t>
            </a:r>
            <a:endParaRPr lang="de-DE" sz="1400" dirty="0" smtClean="0">
              <a:solidFill>
                <a:srgbClr val="000000"/>
              </a:solidFill>
            </a:endParaRPr>
          </a:p>
        </p:txBody>
      </p:sp>
      <p:sp>
        <p:nvSpPr>
          <p:cNvPr id="6" name="Textfeld 5"/>
          <p:cNvSpPr txBox="1"/>
          <p:nvPr/>
        </p:nvSpPr>
        <p:spPr>
          <a:xfrm>
            <a:off x="2092782" y="4467785"/>
            <a:ext cx="8531675" cy="309043"/>
          </a:xfrm>
          <a:prstGeom prst="rect">
            <a:avLst/>
          </a:prstGeom>
          <a:noFill/>
          <a:ln>
            <a:noFill/>
          </a:ln>
        </p:spPr>
        <p:txBody>
          <a:bodyPr vert="horz" wrap="square" lIns="81646" tIns="40823" rIns="81646" bIns="40823" anchorCtr="0" compatLnSpc="0">
            <a:noAutofit/>
          </a:bodyPr>
          <a:lstStyle/>
          <a:p>
            <a:r>
              <a:rPr lang="de-DE" sz="1400" dirty="0" smtClean="0"/>
              <a:t>Durch den Marktprozess (Verschiebung von Angebot und Nachfrage nähern sich die Zinsen einander an</a:t>
            </a:r>
            <a:endParaRPr lang="de-DE" sz="1400" dirty="0" smtClean="0">
              <a:solidFill>
                <a:srgbClr val="000000"/>
              </a:solidFill>
            </a:endParaRPr>
          </a:p>
        </p:txBody>
      </p:sp>
      <p:sp>
        <p:nvSpPr>
          <p:cNvPr id="7" name="Textfeld 6"/>
          <p:cNvSpPr txBox="1"/>
          <p:nvPr/>
        </p:nvSpPr>
        <p:spPr>
          <a:xfrm>
            <a:off x="2151876" y="5970857"/>
            <a:ext cx="8531675" cy="309043"/>
          </a:xfrm>
          <a:prstGeom prst="rect">
            <a:avLst/>
          </a:prstGeom>
          <a:noFill/>
          <a:ln>
            <a:noFill/>
          </a:ln>
        </p:spPr>
        <p:txBody>
          <a:bodyPr vert="horz" wrap="square" lIns="81646" tIns="40823" rIns="81646" bIns="40823" anchorCtr="0" compatLnSpc="0">
            <a:noAutofit/>
          </a:bodyPr>
          <a:lstStyle/>
          <a:p>
            <a:r>
              <a:rPr lang="de-DE" sz="1400" dirty="0" smtClean="0"/>
              <a:t>Dazu später mehr. Die Zinsstrukturkurve ist einer der ganz wesentlichen Zusammenhänge am Finanzmarkt!</a:t>
            </a:r>
            <a:endParaRPr lang="de-DE" sz="1400" dirty="0" smtClean="0">
              <a:solidFill>
                <a:srgbClr val="000000"/>
              </a:solidFill>
            </a:endParaRPr>
          </a:p>
        </p:txBody>
      </p:sp>
    </p:spTree>
    <p:extLst>
      <p:ext uri="{BB962C8B-B14F-4D97-AF65-F5344CB8AC3E}">
        <p14:creationId xmlns:p14="http://schemas.microsoft.com/office/powerpoint/2010/main" val="338233341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8932928" cy="480053"/>
          </a:xfrm>
          <a:prstGeom prst="rect">
            <a:avLst/>
          </a:prstGeom>
          <a:noFill/>
          <a:ln>
            <a:noFill/>
          </a:ln>
        </p:spPr>
        <p:txBody>
          <a:bodyPr vert="horz" wrap="none" lIns="81646" tIns="40823" rIns="81646" bIns="40823" anchorCtr="0" compatLnSpc="0">
            <a:spAutoFit/>
          </a:bodyPr>
          <a:lstStyle/>
          <a:p>
            <a:r>
              <a:rPr lang="de-DE" sz="2540" b="1" dirty="0"/>
              <a:t>Klassische Wirkung von Geldpolitik auf Konsum und Investitionen</a:t>
            </a:r>
            <a:endParaRPr lang="de-DE" sz="2540" dirty="0"/>
          </a:p>
        </p:txBody>
      </p:sp>
      <p:sp>
        <p:nvSpPr>
          <p:cNvPr id="4" name="Textfeld 3"/>
          <p:cNvSpPr txBox="1"/>
          <p:nvPr/>
        </p:nvSpPr>
        <p:spPr>
          <a:xfrm>
            <a:off x="254562" y="717481"/>
            <a:ext cx="8354483" cy="5094890"/>
          </a:xfrm>
          <a:prstGeom prst="rect">
            <a:avLst/>
          </a:prstGeom>
          <a:noFill/>
          <a:ln>
            <a:noFill/>
          </a:ln>
        </p:spPr>
        <p:txBody>
          <a:bodyPr vert="horz" wrap="square" lIns="81646" tIns="40823" rIns="81646" bIns="40823" anchorCtr="0" compatLnSpc="0">
            <a:noAutofit/>
          </a:bodyPr>
          <a:lstStyle/>
          <a:p>
            <a:r>
              <a:rPr lang="de-DE" sz="1996" dirty="0"/>
              <a:t>Die Zentralbank nimmt über die Steuerung des Leitzinses starken</a:t>
            </a:r>
          </a:p>
          <a:p>
            <a:r>
              <a:rPr lang="de-DE" sz="1996" dirty="0"/>
              <a:t>Einfluss auf das allgemeine Zinsniveau der Volkswirtschaft:</a:t>
            </a:r>
          </a:p>
          <a:p>
            <a:endParaRPr lang="de-DE" sz="1996" dirty="0"/>
          </a:p>
          <a:p>
            <a:r>
              <a:rPr lang="de-DE" sz="1996" dirty="0"/>
              <a:t>Eine Zinssenkung führt tendenziell zu einer Ausweitung der Kreditnachfrage</a:t>
            </a:r>
          </a:p>
          <a:p>
            <a:endParaRPr lang="de-DE" sz="1996" dirty="0"/>
          </a:p>
          <a:p>
            <a:r>
              <a:rPr lang="de-DE" sz="1996" dirty="0"/>
              <a:t>→ dies zieht eine Ausweitung von Investitionen und Konsum nach sich</a:t>
            </a:r>
          </a:p>
          <a:p>
            <a:endParaRPr lang="de-DE" sz="1996" dirty="0"/>
          </a:p>
          <a:p>
            <a:r>
              <a:rPr lang="de-DE" sz="1996" dirty="0"/>
              <a:t>→ dies lässt wiederum die Produktionsauslastung steigen. </a:t>
            </a:r>
          </a:p>
          <a:p>
            <a:endParaRPr lang="de-DE" sz="1996" dirty="0"/>
          </a:p>
          <a:p>
            <a:r>
              <a:rPr lang="de-DE" sz="1996" dirty="0"/>
              <a:t>→ produzieren die Unternehmen allerdings an der Kapazitätsgrenze, </a:t>
            </a:r>
          </a:p>
          <a:p>
            <a:r>
              <a:rPr lang="de-DE" sz="1996" dirty="0"/>
              <a:t>     stagnieren bzw. sinken die erwarteten Gewinne</a:t>
            </a:r>
          </a:p>
          <a:p>
            <a:endParaRPr lang="de-DE" sz="1996" dirty="0"/>
          </a:p>
          <a:p>
            <a:r>
              <a:rPr lang="de-DE" sz="1996" dirty="0"/>
              <a:t>→ eine hohe Liquiditätszuführung führt nicht mehr zu weiteren </a:t>
            </a:r>
          </a:p>
          <a:p>
            <a:r>
              <a:rPr lang="de-DE" sz="1996" dirty="0"/>
              <a:t>     Investitionen</a:t>
            </a:r>
          </a:p>
          <a:p>
            <a:r>
              <a:rPr lang="de-DE" sz="1996" dirty="0"/>
              <a:t> </a:t>
            </a:r>
          </a:p>
          <a:p>
            <a:r>
              <a:rPr lang="de-DE" sz="1996" dirty="0"/>
              <a:t>→ letztlich </a:t>
            </a:r>
            <a:r>
              <a:rPr lang="de-DE" sz="1996" dirty="0" smtClean="0"/>
              <a:t>löst </a:t>
            </a:r>
            <a:r>
              <a:rPr lang="de-DE" sz="1996" dirty="0"/>
              <a:t>die zusätzliche Geldmenge nur noch einen </a:t>
            </a:r>
          </a:p>
          <a:p>
            <a:r>
              <a:rPr lang="de-DE" sz="1996" dirty="0"/>
              <a:t>     Preisanstieg aus</a:t>
            </a:r>
          </a:p>
        </p:txBody>
      </p:sp>
      <p:sp>
        <p:nvSpPr>
          <p:cNvPr id="5" name="Textfeld 4"/>
          <p:cNvSpPr txBox="1"/>
          <p:nvPr/>
        </p:nvSpPr>
        <p:spPr>
          <a:xfrm>
            <a:off x="8170123" y="1705925"/>
            <a:ext cx="1956702" cy="321929"/>
          </a:xfrm>
          <a:prstGeom prst="rect">
            <a:avLst/>
          </a:prstGeom>
          <a:noFill/>
          <a:ln>
            <a:noFill/>
          </a:ln>
        </p:spPr>
        <p:txBody>
          <a:bodyPr vert="horz" wrap="square" lIns="81646" tIns="40823" rIns="81646" bIns="40823" anchorCtr="0" compatLnSpc="0">
            <a:noAutofit/>
          </a:bodyPr>
          <a:lstStyle/>
          <a:p>
            <a:r>
              <a:rPr lang="de-DE" sz="1400" dirty="0" smtClean="0"/>
              <a:t>Kredite werden billiger!</a:t>
            </a:r>
            <a:endParaRPr lang="de-DE" sz="1400" dirty="0" smtClean="0">
              <a:solidFill>
                <a:srgbClr val="000000"/>
              </a:solidFill>
            </a:endParaRPr>
          </a:p>
        </p:txBody>
      </p:sp>
      <p:sp>
        <p:nvSpPr>
          <p:cNvPr id="7" name="Textfeld 6"/>
          <p:cNvSpPr txBox="1"/>
          <p:nvPr/>
        </p:nvSpPr>
        <p:spPr>
          <a:xfrm>
            <a:off x="6531044" y="2782032"/>
            <a:ext cx="5020253" cy="664074"/>
          </a:xfrm>
          <a:prstGeom prst="rect">
            <a:avLst/>
          </a:prstGeom>
          <a:noFill/>
          <a:ln>
            <a:noFill/>
          </a:ln>
        </p:spPr>
        <p:txBody>
          <a:bodyPr vert="horz" wrap="square" lIns="81646" tIns="40823" rIns="81646" bIns="40823" anchorCtr="0" compatLnSpc="0">
            <a:noAutofit/>
          </a:bodyPr>
          <a:lstStyle/>
          <a:p>
            <a:r>
              <a:rPr lang="de-DE" sz="1400" dirty="0" smtClean="0"/>
              <a:t>Auf die höhere Nachfrage folgt ein verstärktes Angebot! Argumentationsrichtung beachten! Erst Nachfrage, dann Angebot! Dies werden wir später </a:t>
            </a:r>
            <a:r>
              <a:rPr lang="de-DE" sz="1400" dirty="0"/>
              <a:t>m</a:t>
            </a:r>
            <a:r>
              <a:rPr lang="de-DE" sz="1400" dirty="0" smtClean="0"/>
              <a:t>odelltheoretisch diskutieren</a:t>
            </a:r>
            <a:endParaRPr lang="de-DE" sz="1400" dirty="0" smtClean="0">
              <a:solidFill>
                <a:srgbClr val="000000"/>
              </a:solidFill>
            </a:endParaRPr>
          </a:p>
        </p:txBody>
      </p:sp>
      <p:sp>
        <p:nvSpPr>
          <p:cNvPr id="8" name="Textfeld 7"/>
          <p:cNvSpPr txBox="1"/>
          <p:nvPr/>
        </p:nvSpPr>
        <p:spPr>
          <a:xfrm>
            <a:off x="7635167" y="2185978"/>
            <a:ext cx="4124514" cy="321929"/>
          </a:xfrm>
          <a:prstGeom prst="rect">
            <a:avLst/>
          </a:prstGeom>
          <a:noFill/>
          <a:ln>
            <a:noFill/>
          </a:ln>
        </p:spPr>
        <p:txBody>
          <a:bodyPr vert="horz" wrap="square" lIns="81646" tIns="40823" rIns="81646" bIns="40823" anchorCtr="0" compatLnSpc="0">
            <a:noAutofit/>
          </a:bodyPr>
          <a:lstStyle/>
          <a:p>
            <a:r>
              <a:rPr lang="de-DE" sz="1400" dirty="0" smtClean="0"/>
              <a:t>Kreditfinanzierter Konsum und Investitionen können verstärkt getätigt werden</a:t>
            </a:r>
            <a:endParaRPr lang="de-DE" sz="1400" dirty="0" smtClean="0">
              <a:solidFill>
                <a:srgbClr val="000000"/>
              </a:solidFill>
            </a:endParaRPr>
          </a:p>
        </p:txBody>
      </p:sp>
      <p:sp>
        <p:nvSpPr>
          <p:cNvPr id="9" name="Textfeld 8"/>
          <p:cNvSpPr txBox="1"/>
          <p:nvPr/>
        </p:nvSpPr>
        <p:spPr>
          <a:xfrm>
            <a:off x="6857809" y="4663706"/>
            <a:ext cx="5020253" cy="1030478"/>
          </a:xfrm>
          <a:prstGeom prst="rect">
            <a:avLst/>
          </a:prstGeom>
          <a:noFill/>
          <a:ln>
            <a:noFill/>
          </a:ln>
        </p:spPr>
        <p:txBody>
          <a:bodyPr vert="horz" wrap="square" lIns="81646" tIns="40823" rIns="81646" bIns="40823" anchorCtr="0" compatLnSpc="0">
            <a:noAutofit/>
          </a:bodyPr>
          <a:lstStyle/>
          <a:p>
            <a:r>
              <a:rPr lang="de-DE" sz="1400" dirty="0" smtClean="0"/>
              <a:t>Durch die erhöhte Nachfrage wird auf der Angebotsseite nicht mehr durch Mengenausweitung reagiert, sondern die erhöhte Geldmenge wird nur noch durch Preiserhöhungen absorbiert.</a:t>
            </a:r>
          </a:p>
          <a:p>
            <a:r>
              <a:rPr lang="de-DE" sz="1400" dirty="0" smtClean="0">
                <a:solidFill>
                  <a:srgbClr val="000000"/>
                </a:solidFill>
              </a:rPr>
              <a:t>Vgl. </a:t>
            </a:r>
            <a:r>
              <a:rPr lang="de-DE" sz="1400" dirty="0" err="1" smtClean="0">
                <a:solidFill>
                  <a:srgbClr val="000000"/>
                </a:solidFill>
              </a:rPr>
              <a:t>Quantitästheorie</a:t>
            </a:r>
            <a:r>
              <a:rPr lang="de-DE" sz="1400" dirty="0" smtClean="0">
                <a:solidFill>
                  <a:srgbClr val="000000"/>
                </a:solidFill>
              </a:rPr>
              <a:t>!</a:t>
            </a:r>
          </a:p>
        </p:txBody>
      </p:sp>
    </p:spTree>
    <p:extLst>
      <p:ext uri="{BB962C8B-B14F-4D97-AF65-F5344CB8AC3E}">
        <p14:creationId xmlns:p14="http://schemas.microsoft.com/office/powerpoint/2010/main" val="1634140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472554" y="215126"/>
            <a:ext cx="9613435" cy="593674"/>
          </a:xfrm>
          <a:prstGeom prst="rect">
            <a:avLst/>
          </a:prstGeom>
          <a:noFill/>
          <a:ln>
            <a:noFill/>
          </a:ln>
        </p:spPr>
        <p:txBody>
          <a:bodyPr vert="horz" wrap="none" lIns="81646" tIns="40823" rIns="81646" bIns="40823" anchorCtr="0" compatLnSpc="0">
            <a:spAutoFit/>
          </a:bodyPr>
          <a:lstStyle/>
          <a:p>
            <a:r>
              <a:rPr lang="de-DE" sz="3266" b="1" dirty="0"/>
              <a:t>Klassische Wirkung von Geldpolitik über Aktienmärkte</a:t>
            </a:r>
            <a:endParaRPr lang="de-DE" sz="3266" dirty="0"/>
          </a:p>
        </p:txBody>
      </p:sp>
      <p:sp>
        <p:nvSpPr>
          <p:cNvPr id="4" name="Textfeld 3"/>
          <p:cNvSpPr txBox="1"/>
          <p:nvPr/>
        </p:nvSpPr>
        <p:spPr>
          <a:xfrm>
            <a:off x="61729" y="1003087"/>
            <a:ext cx="8883125" cy="5094890"/>
          </a:xfrm>
          <a:prstGeom prst="rect">
            <a:avLst/>
          </a:prstGeom>
          <a:noFill/>
          <a:ln>
            <a:noFill/>
          </a:ln>
        </p:spPr>
        <p:txBody>
          <a:bodyPr vert="horz" wrap="square" lIns="81646" tIns="40823" rIns="81646" bIns="40823" anchorCtr="0" compatLnSpc="0">
            <a:noAutofit/>
          </a:bodyPr>
          <a:lstStyle/>
          <a:p>
            <a:r>
              <a:rPr lang="de-DE" sz="1996" dirty="0"/>
              <a:t>Senkt die Zentralbank den Leitzins</a:t>
            </a:r>
          </a:p>
          <a:p>
            <a:r>
              <a:rPr lang="de-DE" sz="1996" dirty="0"/>
              <a:t> </a:t>
            </a:r>
          </a:p>
          <a:p>
            <a:r>
              <a:rPr lang="de-DE" sz="1996" dirty="0"/>
              <a:t>→ Renditen festverzinslicher Wertpapiere sinken.</a:t>
            </a:r>
          </a:p>
          <a:p>
            <a:endParaRPr lang="de-DE" sz="1996" dirty="0"/>
          </a:p>
          <a:p>
            <a:r>
              <a:rPr lang="de-DE" sz="1996" dirty="0"/>
              <a:t>→ Kurzfristig wird die Rendite einer Aktienanlage noch höher liegen als</a:t>
            </a:r>
          </a:p>
          <a:p>
            <a:r>
              <a:rPr lang="de-DE" sz="1996" dirty="0"/>
              <a:t>     die festverzinsliche Alternativanlage.</a:t>
            </a:r>
          </a:p>
          <a:p>
            <a:endParaRPr lang="de-DE" sz="1996" dirty="0"/>
          </a:p>
          <a:p>
            <a:r>
              <a:rPr lang="de-DE" sz="1996" dirty="0"/>
              <a:t>→ Dies wird im allgemeinen einen Anstieg des Aktienpreises auslösen,</a:t>
            </a:r>
          </a:p>
          <a:p>
            <a:r>
              <a:rPr lang="de-DE" sz="1996" dirty="0"/>
              <a:t>     bis sich die Aktienrendite des festverzinslichen Papiers angeglichen hat.</a:t>
            </a:r>
          </a:p>
          <a:p>
            <a:endParaRPr lang="de-DE" sz="1996" dirty="0"/>
          </a:p>
          <a:p>
            <a:r>
              <a:rPr lang="de-DE" sz="1996" dirty="0"/>
              <a:t>→ Über den allgemeinen Preisanstieg an den Kapitalmärkten werden die </a:t>
            </a:r>
          </a:p>
          <a:p>
            <a:r>
              <a:rPr lang="de-DE" sz="1996" dirty="0"/>
              <a:t>     Anleger reicher, und sie werden ihre Nachfrage ausweiten. </a:t>
            </a:r>
          </a:p>
          <a:p>
            <a:endParaRPr lang="de-DE" sz="1996" dirty="0"/>
          </a:p>
          <a:p>
            <a:r>
              <a:rPr lang="de-DE" sz="1996" dirty="0"/>
              <a:t>→ Bei steigender Produktionsauslastung wird dies wiederum eine</a:t>
            </a:r>
          </a:p>
          <a:p>
            <a:r>
              <a:rPr lang="de-DE" sz="1996" dirty="0"/>
              <a:t>     Preissteigerung nach sich ziehen</a:t>
            </a:r>
          </a:p>
        </p:txBody>
      </p:sp>
      <p:sp>
        <p:nvSpPr>
          <p:cNvPr id="5" name="Textfeld 4"/>
          <p:cNvSpPr txBox="1"/>
          <p:nvPr/>
        </p:nvSpPr>
        <p:spPr>
          <a:xfrm>
            <a:off x="7688424" y="3018408"/>
            <a:ext cx="4503576" cy="912890"/>
          </a:xfrm>
          <a:prstGeom prst="rect">
            <a:avLst/>
          </a:prstGeom>
          <a:noFill/>
          <a:ln>
            <a:noFill/>
          </a:ln>
        </p:spPr>
        <p:txBody>
          <a:bodyPr vert="horz" wrap="square" lIns="81646" tIns="40823" rIns="81646" bIns="40823" anchorCtr="0" compatLnSpc="0">
            <a:noAutofit/>
          </a:bodyPr>
          <a:lstStyle/>
          <a:p>
            <a:r>
              <a:rPr lang="de-DE" sz="1400" dirty="0" smtClean="0"/>
              <a:t>Wieder die Opportunitätskostenüberlegung! Die höhere Rendite bei Aktien erhöht dort die Nachfrage, diese zusätzliche Nachfrage eröffnet wieder die Möglichkeit für steigende Aktienpreise, als einen Kursanstieg! </a:t>
            </a:r>
            <a:endParaRPr lang="de-DE" sz="1400" dirty="0" smtClean="0">
              <a:solidFill>
                <a:srgbClr val="000000"/>
              </a:solidFill>
            </a:endParaRPr>
          </a:p>
        </p:txBody>
      </p:sp>
      <p:sp>
        <p:nvSpPr>
          <p:cNvPr id="6" name="Textfeld 5"/>
          <p:cNvSpPr txBox="1"/>
          <p:nvPr/>
        </p:nvSpPr>
        <p:spPr>
          <a:xfrm>
            <a:off x="7579568" y="4101746"/>
            <a:ext cx="4503576" cy="1596147"/>
          </a:xfrm>
          <a:prstGeom prst="rect">
            <a:avLst/>
          </a:prstGeom>
          <a:noFill/>
          <a:ln>
            <a:noFill/>
          </a:ln>
        </p:spPr>
        <p:txBody>
          <a:bodyPr vert="horz" wrap="square" lIns="81646" tIns="40823" rIns="81646" bIns="40823" anchorCtr="0" compatLnSpc="0">
            <a:noAutofit/>
          </a:bodyPr>
          <a:lstStyle/>
          <a:p>
            <a:r>
              <a:rPr lang="de-DE" sz="1400" dirty="0" smtClean="0"/>
              <a:t>Aktienbesitzer werden dadurch reicher, deren Einkommen wird also erhöht! Vgl. VGR Verteilungsrechnung -&gt; das Volkseinkommen steigt, da die Gewinn- und Kapitaleinkommen steigen -&gt; bei „normalen“ Gütern (vgl. Mikro!) steigt bei steigendem Einkommen auch die Nachfrage -&gt; dann schließt sich die gleiche Argumentation auf der Folie vorher an!</a:t>
            </a:r>
            <a:endParaRPr lang="de-DE" sz="1400" dirty="0" smtClean="0">
              <a:solidFill>
                <a:srgbClr val="000000"/>
              </a:solidFill>
            </a:endParaRPr>
          </a:p>
        </p:txBody>
      </p:sp>
    </p:spTree>
    <p:extLst>
      <p:ext uri="{BB962C8B-B14F-4D97-AF65-F5344CB8AC3E}">
        <p14:creationId xmlns:p14="http://schemas.microsoft.com/office/powerpoint/2010/main" val="254485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071938" y="63002"/>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a:t>
            </a:r>
            <a:r>
              <a:rPr lang="de-DE" b="1" dirty="0" smtClean="0">
                <a:solidFill>
                  <a:srgbClr val="000000"/>
                </a:solidFill>
                <a:latin typeface="Sparkasse Rg" pitchFamily="34" charset="0"/>
              </a:rPr>
              <a:t>Erwartungswerttheorie (Beispiel)</a:t>
            </a:r>
            <a:endParaRPr lang="de-DE" b="1" dirty="0">
              <a:solidFill>
                <a:srgbClr val="000000"/>
              </a:solidFill>
              <a:latin typeface="Sparkasse Rg" pitchFamily="34" charset="0"/>
            </a:endParaRPr>
          </a:p>
        </p:txBody>
      </p:sp>
      <p:sp>
        <p:nvSpPr>
          <p:cNvPr id="210948" name="Text Box 2"/>
          <p:cNvSpPr txBox="1">
            <a:spLocks noChangeArrowheads="1"/>
          </p:cNvSpPr>
          <p:nvPr/>
        </p:nvSpPr>
        <p:spPr bwMode="auto">
          <a:xfrm>
            <a:off x="21778" y="6428507"/>
            <a:ext cx="12192000" cy="398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r>
              <a:rPr lang="de-DE" sz="1800" dirty="0">
                <a:solidFill>
                  <a:schemeClr val="tx1"/>
                </a:solidFill>
              </a:rPr>
              <a:t>→ </a:t>
            </a:r>
            <a:r>
              <a:rPr lang="de-DE" sz="1800" b="1" dirty="0" smtClean="0">
                <a:solidFill>
                  <a:schemeClr val="tx1"/>
                </a:solidFill>
              </a:rPr>
              <a:t>Der </a:t>
            </a:r>
            <a:r>
              <a:rPr lang="de-DE" sz="1800" b="1" dirty="0">
                <a:solidFill>
                  <a:schemeClr val="tx1"/>
                </a:solidFill>
              </a:rPr>
              <a:t>kurzfristige erwartete Zins = der langfristige heutige Zins + Differenz aus langfristigem und kurzfristigem </a:t>
            </a:r>
            <a:r>
              <a:rPr lang="de-DE" sz="1900" b="1" dirty="0">
                <a:solidFill>
                  <a:schemeClr val="tx1"/>
                </a:solidFill>
              </a:rPr>
              <a:t>Zins </a:t>
            </a:r>
          </a:p>
        </p:txBody>
      </p:sp>
      <p:cxnSp>
        <p:nvCxnSpPr>
          <p:cNvPr id="3" name="Gerade Verbindung mit Pfeil 2">
            <a:extLst>
              <a:ext uri="{FF2B5EF4-FFF2-40B4-BE49-F238E27FC236}">
                <a16:creationId xmlns:a16="http://schemas.microsoft.com/office/drawing/2014/main" id="{3DD9729C-D1BE-4015-99DC-C200CFD4927B}"/>
              </a:ext>
            </a:extLst>
          </p:cNvPr>
          <p:cNvCxnSpPr>
            <a:cxnSpLocks/>
          </p:cNvCxnSpPr>
          <p:nvPr/>
        </p:nvCxnSpPr>
        <p:spPr>
          <a:xfrm flipH="1">
            <a:off x="1212980" y="2533040"/>
            <a:ext cx="3946047" cy="8434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513130D6-3975-40CE-B858-BA10FB059F1E}"/>
              </a:ext>
            </a:extLst>
          </p:cNvPr>
          <p:cNvCxnSpPr>
            <a:cxnSpLocks/>
          </p:cNvCxnSpPr>
          <p:nvPr/>
        </p:nvCxnSpPr>
        <p:spPr>
          <a:xfrm>
            <a:off x="5363799" y="2533040"/>
            <a:ext cx="4623954" cy="7596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7726" y="466938"/>
            <a:ext cx="5204976" cy="1077218"/>
          </a:xfrm>
          <a:prstGeom prst="rect">
            <a:avLst/>
          </a:prstGeom>
        </p:spPr>
        <p:txBody>
          <a:bodyPr wrap="square">
            <a:spAutoFit/>
          </a:bodyPr>
          <a:lstStyle/>
          <a:p>
            <a:r>
              <a:rPr lang="de-DE" sz="1600" dirty="0">
                <a:cs typeface="Times New Roman" pitchFamily="18" charset="0"/>
              </a:rPr>
              <a:t>i</a:t>
            </a:r>
            <a:r>
              <a:rPr lang="de-DE" sz="1600" baseline="-25000" dirty="0">
                <a:cs typeface="Times New Roman" pitchFamily="18" charset="0"/>
              </a:rPr>
              <a:t>1</a:t>
            </a:r>
            <a:r>
              <a:rPr lang="de-DE" sz="1600" dirty="0">
                <a:cs typeface="Times New Roman" pitchFamily="18" charset="0"/>
              </a:rPr>
              <a:t>:	Zinssatz 1 Jahr (p.a.) 2%</a:t>
            </a:r>
          </a:p>
          <a:p>
            <a:r>
              <a:rPr lang="de-DE" sz="1600" dirty="0">
                <a:cs typeface="Times New Roman" pitchFamily="18" charset="0"/>
              </a:rPr>
              <a:t>i</a:t>
            </a:r>
            <a:r>
              <a:rPr lang="de-DE" sz="1600" baseline="-25000" dirty="0">
                <a:cs typeface="Times New Roman" pitchFamily="18" charset="0"/>
              </a:rPr>
              <a:t>2</a:t>
            </a:r>
            <a:r>
              <a:rPr lang="de-DE" sz="1600" dirty="0">
                <a:cs typeface="Times New Roman" pitchFamily="18" charset="0"/>
              </a:rPr>
              <a:t>:	</a:t>
            </a:r>
            <a:r>
              <a:rPr lang="de-DE" sz="1600" dirty="0"/>
              <a:t>Zinssatz 2 Jahre (p.a.) 4%</a:t>
            </a:r>
          </a:p>
          <a:p>
            <a:r>
              <a:rPr lang="de-DE" sz="1600" dirty="0"/>
              <a:t>i</a:t>
            </a:r>
            <a:r>
              <a:rPr lang="de-DE" sz="1600" baseline="-25000" dirty="0"/>
              <a:t>1</a:t>
            </a:r>
            <a:r>
              <a:rPr lang="de-DE" sz="1600" baseline="30000" dirty="0"/>
              <a:t>e</a:t>
            </a:r>
            <a:r>
              <a:rPr lang="de-DE" sz="1600" dirty="0"/>
              <a:t>:	Erwarteter Zinssatz 1 Jahr in 1 Jahr (p.a</a:t>
            </a:r>
            <a:r>
              <a:rPr lang="de-DE" sz="1600" dirty="0" smtClean="0"/>
              <a:t>.)???</a:t>
            </a:r>
          </a:p>
          <a:p>
            <a:r>
              <a:rPr lang="de-DE" sz="1600" dirty="0" smtClean="0"/>
              <a:t>Anlage 1 Euro</a:t>
            </a:r>
            <a:endParaRPr lang="de-DE" sz="1600" dirty="0"/>
          </a:p>
        </p:txBody>
      </p:sp>
      <p:sp>
        <p:nvSpPr>
          <p:cNvPr id="7" name="Rechteck 6"/>
          <p:cNvSpPr/>
          <p:nvPr/>
        </p:nvSpPr>
        <p:spPr>
          <a:xfrm>
            <a:off x="4603102" y="465366"/>
            <a:ext cx="7588898" cy="646331"/>
          </a:xfrm>
          <a:prstGeom prst="rect">
            <a:avLst/>
          </a:prstGeom>
        </p:spPr>
        <p:txBody>
          <a:bodyPr wrap="square">
            <a:spAutoFit/>
          </a:bodyPr>
          <a:lstStyle/>
          <a:p>
            <a:r>
              <a:rPr lang="de-DE" dirty="0" smtClean="0">
                <a:cs typeface="Times New Roman" pitchFamily="18" charset="0"/>
              </a:rPr>
              <a:t>Wir </a:t>
            </a:r>
            <a:r>
              <a:rPr lang="de-DE" b="1" dirty="0" smtClean="0">
                <a:cs typeface="Times New Roman" pitchFamily="18" charset="0"/>
              </a:rPr>
              <a:t>nehmen perfekte </a:t>
            </a:r>
            <a:r>
              <a:rPr lang="de-DE" b="1" dirty="0">
                <a:cs typeface="Times New Roman" pitchFamily="18" charset="0"/>
              </a:rPr>
              <a:t>Substituierbarkeit </a:t>
            </a:r>
            <a:r>
              <a:rPr lang="de-DE" dirty="0">
                <a:cs typeface="Times New Roman" pitchFamily="18" charset="0"/>
              </a:rPr>
              <a:t>kurzfristiger und langfristiger </a:t>
            </a:r>
            <a:r>
              <a:rPr lang="de-DE" dirty="0" smtClean="0">
                <a:cs typeface="Times New Roman" pitchFamily="18" charset="0"/>
              </a:rPr>
              <a:t>An- lagen</a:t>
            </a:r>
            <a:r>
              <a:rPr lang="de-DE" dirty="0">
                <a:cs typeface="Times New Roman" pitchFamily="18" charset="0"/>
              </a:rPr>
              <a:t>, </a:t>
            </a:r>
            <a:r>
              <a:rPr lang="de-DE" dirty="0" smtClean="0">
                <a:cs typeface="Times New Roman" pitchFamily="18" charset="0"/>
              </a:rPr>
              <a:t>einen </a:t>
            </a:r>
            <a:r>
              <a:rPr lang="de-DE" b="1" dirty="0" smtClean="0">
                <a:cs typeface="Times New Roman" pitchFamily="18" charset="0"/>
              </a:rPr>
              <a:t>risikoneutrale</a:t>
            </a:r>
            <a:r>
              <a:rPr lang="de-DE" dirty="0" smtClean="0">
                <a:cs typeface="Times New Roman" pitchFamily="18" charset="0"/>
              </a:rPr>
              <a:t>n </a:t>
            </a:r>
            <a:r>
              <a:rPr lang="de-DE" dirty="0">
                <a:cs typeface="Times New Roman" pitchFamily="18" charset="0"/>
              </a:rPr>
              <a:t>Anleger und einem </a:t>
            </a:r>
            <a:r>
              <a:rPr lang="de-DE" b="1" dirty="0">
                <a:cs typeface="Times New Roman" pitchFamily="18" charset="0"/>
              </a:rPr>
              <a:t>vollständigen </a:t>
            </a:r>
            <a:r>
              <a:rPr lang="de-DE" b="1" dirty="0" smtClean="0">
                <a:cs typeface="Times New Roman" pitchFamily="18" charset="0"/>
              </a:rPr>
              <a:t>Kapitalmarkt an</a:t>
            </a:r>
            <a:endParaRPr lang="de-DE" b="1" dirty="0"/>
          </a:p>
        </p:txBody>
      </p:sp>
      <p:sp>
        <p:nvSpPr>
          <p:cNvPr id="9" name="Rechteck 8"/>
          <p:cNvSpPr/>
          <p:nvPr/>
        </p:nvSpPr>
        <p:spPr>
          <a:xfrm>
            <a:off x="4603102" y="1056440"/>
            <a:ext cx="7588898" cy="646331"/>
          </a:xfrm>
          <a:prstGeom prst="rect">
            <a:avLst/>
          </a:prstGeom>
        </p:spPr>
        <p:txBody>
          <a:bodyPr wrap="square">
            <a:spAutoFit/>
          </a:bodyPr>
          <a:lstStyle/>
          <a:p>
            <a:r>
              <a:rPr lang="de-DE" sz="1200" dirty="0" smtClean="0">
                <a:cs typeface="Times New Roman" pitchFamily="18" charset="0"/>
              </a:rPr>
              <a:t>D.h. einem Anleger ist es egal, ob sie Ihr Geld kurz- oder lang weggibt und nur in unterschiedlichen Zeiten an das Geld herankommt und es finden sich am Kapitalmarkt zu jeder Zeit immer genügend Anlagen, in die man investieren kann, ohne dass es irgendwelche Beschränkungen gibt</a:t>
            </a:r>
            <a:endParaRPr lang="de-DE" sz="1200" b="1" dirty="0"/>
          </a:p>
        </p:txBody>
      </p:sp>
      <p:sp>
        <p:nvSpPr>
          <p:cNvPr id="10" name="Rechteck 9"/>
          <p:cNvSpPr/>
          <p:nvPr/>
        </p:nvSpPr>
        <p:spPr>
          <a:xfrm>
            <a:off x="4599996" y="1606944"/>
            <a:ext cx="7588898" cy="461665"/>
          </a:xfrm>
          <a:prstGeom prst="rect">
            <a:avLst/>
          </a:prstGeom>
        </p:spPr>
        <p:txBody>
          <a:bodyPr wrap="square">
            <a:spAutoFit/>
          </a:bodyPr>
          <a:lstStyle/>
          <a:p>
            <a:r>
              <a:rPr lang="de-DE" sz="1200" dirty="0" smtClean="0">
                <a:cs typeface="Times New Roman" pitchFamily="18" charset="0"/>
              </a:rPr>
              <a:t>Daraus folgt wieder aus dem Opportunitätskostenargument, dass sich über Angebot und Nachfrage letztlich die Renditen (Preise) von kurz- und langfristigen Anlagen angleichen müssen</a:t>
            </a:r>
            <a:endParaRPr lang="de-DE" sz="1200" b="1" dirty="0"/>
          </a:p>
        </p:txBody>
      </p:sp>
      <p:sp>
        <p:nvSpPr>
          <p:cNvPr id="4" name="Rechteck 3"/>
          <p:cNvSpPr/>
          <p:nvPr/>
        </p:nvSpPr>
        <p:spPr>
          <a:xfrm>
            <a:off x="4851703" y="2090562"/>
            <a:ext cx="786882" cy="369332"/>
          </a:xfrm>
          <a:prstGeom prst="rect">
            <a:avLst/>
          </a:prstGeom>
        </p:spPr>
        <p:txBody>
          <a:bodyPr wrap="none">
            <a:spAutoFit/>
          </a:bodyPr>
          <a:lstStyle/>
          <a:p>
            <a:r>
              <a:rPr lang="de-DE" dirty="0"/>
              <a:t>1 Euro</a:t>
            </a:r>
          </a:p>
        </p:txBody>
      </p:sp>
      <p:sp>
        <p:nvSpPr>
          <p:cNvPr id="11" name="Rechteck 10"/>
          <p:cNvSpPr/>
          <p:nvPr/>
        </p:nvSpPr>
        <p:spPr>
          <a:xfrm>
            <a:off x="2106693" y="2386748"/>
            <a:ext cx="1230530" cy="369332"/>
          </a:xfrm>
          <a:prstGeom prst="rect">
            <a:avLst/>
          </a:prstGeom>
        </p:spPr>
        <p:txBody>
          <a:bodyPr wrap="none">
            <a:spAutoFit/>
          </a:bodyPr>
          <a:lstStyle/>
          <a:p>
            <a:r>
              <a:rPr lang="de-DE" dirty="0" smtClean="0"/>
              <a:t>Kurzfristig?</a:t>
            </a:r>
            <a:endParaRPr lang="de-DE" dirty="0"/>
          </a:p>
        </p:txBody>
      </p:sp>
      <p:sp>
        <p:nvSpPr>
          <p:cNvPr id="12" name="Rechteck 11"/>
          <p:cNvSpPr/>
          <p:nvPr/>
        </p:nvSpPr>
        <p:spPr>
          <a:xfrm>
            <a:off x="8726830" y="2265341"/>
            <a:ext cx="1260923" cy="369332"/>
          </a:xfrm>
          <a:prstGeom prst="rect">
            <a:avLst/>
          </a:prstGeom>
        </p:spPr>
        <p:txBody>
          <a:bodyPr wrap="none">
            <a:spAutoFit/>
          </a:bodyPr>
          <a:lstStyle/>
          <a:p>
            <a:r>
              <a:rPr lang="de-DE" dirty="0" smtClean="0"/>
              <a:t>Langfristig?</a:t>
            </a:r>
            <a:endParaRPr lang="de-DE" dirty="0"/>
          </a:p>
        </p:txBody>
      </p:sp>
      <p:sp>
        <p:nvSpPr>
          <p:cNvPr id="5" name="Rechteck 4"/>
          <p:cNvSpPr/>
          <p:nvPr/>
        </p:nvSpPr>
        <p:spPr>
          <a:xfrm>
            <a:off x="265282" y="3415721"/>
            <a:ext cx="1548309" cy="646331"/>
          </a:xfrm>
          <a:prstGeom prst="rect">
            <a:avLst/>
          </a:prstGeom>
        </p:spPr>
        <p:txBody>
          <a:bodyPr wrap="none">
            <a:spAutoFit/>
          </a:bodyPr>
          <a:lstStyle/>
          <a:p>
            <a:r>
              <a:rPr lang="de-DE" dirty="0" smtClean="0"/>
              <a:t>1 Euro (1</a:t>
            </a:r>
            <a:r>
              <a:rPr lang="de-DE" dirty="0"/>
              <a:t>+</a:t>
            </a:r>
            <a:r>
              <a:rPr lang="de-DE" dirty="0">
                <a:cs typeface="Times New Roman" pitchFamily="18" charset="0"/>
              </a:rPr>
              <a:t> </a:t>
            </a:r>
            <a:r>
              <a:rPr lang="de-DE" dirty="0" smtClean="0">
                <a:cs typeface="Times New Roman" pitchFamily="18" charset="0"/>
              </a:rPr>
              <a:t>2%</a:t>
            </a:r>
            <a:r>
              <a:rPr lang="de-DE" dirty="0" smtClean="0"/>
              <a:t>)</a:t>
            </a:r>
          </a:p>
          <a:p>
            <a:r>
              <a:rPr lang="de-DE" dirty="0" smtClean="0"/>
              <a:t>=1,02 Euro</a:t>
            </a:r>
            <a:endParaRPr lang="de-DE" dirty="0"/>
          </a:p>
        </p:txBody>
      </p:sp>
      <p:sp>
        <p:nvSpPr>
          <p:cNvPr id="6" name="Rechteck 5"/>
          <p:cNvSpPr/>
          <p:nvPr/>
        </p:nvSpPr>
        <p:spPr>
          <a:xfrm>
            <a:off x="8339016" y="3392078"/>
            <a:ext cx="3708644" cy="646331"/>
          </a:xfrm>
          <a:prstGeom prst="rect">
            <a:avLst/>
          </a:prstGeom>
        </p:spPr>
        <p:txBody>
          <a:bodyPr wrap="none">
            <a:spAutoFit/>
          </a:bodyPr>
          <a:lstStyle/>
          <a:p>
            <a:r>
              <a:rPr lang="de-DE" dirty="0" smtClean="0"/>
              <a:t>1 Euro (1+4%)</a:t>
            </a:r>
            <a:r>
              <a:rPr lang="de-DE" baseline="30000" dirty="0" smtClean="0"/>
              <a:t>2</a:t>
            </a:r>
            <a:r>
              <a:rPr lang="de-DE" dirty="0" smtClean="0"/>
              <a:t>=1 Euro (1+4%) </a:t>
            </a:r>
            <a:r>
              <a:rPr lang="de-DE" dirty="0"/>
              <a:t>(</a:t>
            </a:r>
            <a:r>
              <a:rPr lang="de-DE" dirty="0" smtClean="0"/>
              <a:t>1+</a:t>
            </a:r>
            <a:r>
              <a:rPr lang="de-DE" dirty="0"/>
              <a:t>4</a:t>
            </a:r>
            <a:r>
              <a:rPr lang="de-DE" dirty="0" smtClean="0"/>
              <a:t>%)</a:t>
            </a:r>
          </a:p>
          <a:p>
            <a:r>
              <a:rPr lang="de-DE" dirty="0" smtClean="0"/>
              <a:t>=1,0816 Euro</a:t>
            </a:r>
            <a:endParaRPr lang="de-DE" dirty="0"/>
          </a:p>
        </p:txBody>
      </p:sp>
      <p:sp>
        <p:nvSpPr>
          <p:cNvPr id="16" name="Rechteck 15"/>
          <p:cNvSpPr/>
          <p:nvPr/>
        </p:nvSpPr>
        <p:spPr>
          <a:xfrm>
            <a:off x="4071938" y="2727593"/>
            <a:ext cx="2838820" cy="276999"/>
          </a:xfrm>
          <a:prstGeom prst="rect">
            <a:avLst/>
          </a:prstGeom>
        </p:spPr>
        <p:txBody>
          <a:bodyPr wrap="square">
            <a:spAutoFit/>
          </a:bodyPr>
          <a:lstStyle/>
          <a:p>
            <a:r>
              <a:rPr lang="de-DE" sz="1200" dirty="0" smtClean="0">
                <a:cs typeface="Times New Roman" pitchFamily="18" charset="0"/>
              </a:rPr>
              <a:t>Sind die beiden Beträge so vergleichbar?</a:t>
            </a:r>
            <a:endParaRPr lang="de-DE" sz="1200" b="1" dirty="0"/>
          </a:p>
        </p:txBody>
      </p:sp>
      <p:sp>
        <p:nvSpPr>
          <p:cNvPr id="19" name="Rechteck 18"/>
          <p:cNvSpPr/>
          <p:nvPr/>
        </p:nvSpPr>
        <p:spPr>
          <a:xfrm>
            <a:off x="3054921" y="2941714"/>
            <a:ext cx="4701927" cy="461665"/>
          </a:xfrm>
          <a:prstGeom prst="rect">
            <a:avLst/>
          </a:prstGeom>
        </p:spPr>
        <p:txBody>
          <a:bodyPr wrap="square">
            <a:spAutoFit/>
          </a:bodyPr>
          <a:lstStyle/>
          <a:p>
            <a:pPr algn="ctr"/>
            <a:r>
              <a:rPr lang="de-DE" sz="1200" dirty="0" smtClean="0">
                <a:cs typeface="Times New Roman" pitchFamily="18" charset="0"/>
              </a:rPr>
              <a:t>So noch nicht, denn die Lauzeiten sind unterschiedlich und damit gibt es bei der langfristigen Anlage 2x Zinsausschüttungen! </a:t>
            </a:r>
            <a:endParaRPr lang="de-DE" sz="1200" b="1" dirty="0"/>
          </a:p>
        </p:txBody>
      </p:sp>
      <p:sp>
        <p:nvSpPr>
          <p:cNvPr id="20" name="Rechteck 19"/>
          <p:cNvSpPr/>
          <p:nvPr/>
        </p:nvSpPr>
        <p:spPr>
          <a:xfrm>
            <a:off x="2260743" y="3323235"/>
            <a:ext cx="6206112" cy="646331"/>
          </a:xfrm>
          <a:prstGeom prst="rect">
            <a:avLst/>
          </a:prstGeom>
        </p:spPr>
        <p:txBody>
          <a:bodyPr wrap="square">
            <a:spAutoFit/>
          </a:bodyPr>
          <a:lstStyle/>
          <a:p>
            <a:pPr algn="ctr"/>
            <a:r>
              <a:rPr lang="de-DE" sz="1200" dirty="0" smtClean="0">
                <a:cs typeface="Times New Roman" pitchFamily="18" charset="0"/>
              </a:rPr>
              <a:t>Um die Anlagen vergleichbar zu machen, müssen die Laufzeiten angeglichen werden. Aufgrund der </a:t>
            </a:r>
            <a:r>
              <a:rPr lang="de-DE" sz="1200" dirty="0">
                <a:cs typeface="Times New Roman" pitchFamily="18" charset="0"/>
              </a:rPr>
              <a:t>V</a:t>
            </a:r>
            <a:r>
              <a:rPr lang="de-DE" sz="1200" dirty="0" smtClean="0">
                <a:cs typeface="Times New Roman" pitchFamily="18" charset="0"/>
              </a:rPr>
              <a:t>ollständigkeit der Kapitalmärkte können wir davon ausgehen, dass in einem Jahr auch wieder Anlageformen für 1 Jahr zur Verfügung stehen. Allerdings ist dafür der Zinssatz unbekannt</a:t>
            </a:r>
            <a:endParaRPr lang="de-DE" sz="1200" b="1" dirty="0"/>
          </a:p>
        </p:txBody>
      </p:sp>
      <p:sp>
        <p:nvSpPr>
          <p:cNvPr id="21" name="Rechteck 20"/>
          <p:cNvSpPr/>
          <p:nvPr/>
        </p:nvSpPr>
        <p:spPr>
          <a:xfrm>
            <a:off x="950006" y="4414229"/>
            <a:ext cx="2235997" cy="369332"/>
          </a:xfrm>
          <a:prstGeom prst="rect">
            <a:avLst/>
          </a:prstGeom>
        </p:spPr>
        <p:txBody>
          <a:bodyPr wrap="none">
            <a:spAutoFit/>
          </a:bodyPr>
          <a:lstStyle/>
          <a:p>
            <a:r>
              <a:rPr lang="de-DE" dirty="0" smtClean="0"/>
              <a:t>1 Euro (1</a:t>
            </a:r>
            <a:r>
              <a:rPr lang="de-DE" dirty="0"/>
              <a:t>+</a:t>
            </a:r>
            <a:r>
              <a:rPr lang="de-DE" dirty="0">
                <a:cs typeface="Times New Roman" pitchFamily="18" charset="0"/>
              </a:rPr>
              <a:t> </a:t>
            </a:r>
            <a:r>
              <a:rPr lang="de-DE" dirty="0" smtClean="0">
                <a:cs typeface="Times New Roman" pitchFamily="18" charset="0"/>
              </a:rPr>
              <a:t>2%</a:t>
            </a:r>
            <a:r>
              <a:rPr lang="de-DE" dirty="0" smtClean="0"/>
              <a:t>)</a:t>
            </a:r>
            <a:r>
              <a:rPr lang="de-DE" dirty="0"/>
              <a:t> (1+ i</a:t>
            </a:r>
            <a:r>
              <a:rPr lang="de-DE" baseline="-25000" dirty="0"/>
              <a:t>1</a:t>
            </a:r>
            <a:r>
              <a:rPr lang="de-DE" baseline="30000" dirty="0"/>
              <a:t>e</a:t>
            </a:r>
            <a:r>
              <a:rPr lang="de-DE" dirty="0"/>
              <a:t>)</a:t>
            </a:r>
            <a:endParaRPr lang="de-DE" dirty="0" smtClean="0"/>
          </a:p>
        </p:txBody>
      </p:sp>
      <p:sp>
        <p:nvSpPr>
          <p:cNvPr id="17" name="Rechteck 16"/>
          <p:cNvSpPr/>
          <p:nvPr/>
        </p:nvSpPr>
        <p:spPr>
          <a:xfrm>
            <a:off x="7559384" y="4357516"/>
            <a:ext cx="2203937" cy="369332"/>
          </a:xfrm>
          <a:prstGeom prst="rect">
            <a:avLst/>
          </a:prstGeom>
        </p:spPr>
        <p:txBody>
          <a:bodyPr wrap="none">
            <a:spAutoFit/>
          </a:bodyPr>
          <a:lstStyle/>
          <a:p>
            <a:r>
              <a:rPr lang="de-DE" dirty="0" smtClean="0"/>
              <a:t>1 </a:t>
            </a:r>
            <a:r>
              <a:rPr lang="de-DE" dirty="0"/>
              <a:t>Euro (1+4%) (1+4%)</a:t>
            </a:r>
          </a:p>
        </p:txBody>
      </p:sp>
      <p:sp>
        <p:nvSpPr>
          <p:cNvPr id="23" name="Rechteck 22"/>
          <p:cNvSpPr/>
          <p:nvPr/>
        </p:nvSpPr>
        <p:spPr>
          <a:xfrm>
            <a:off x="4058858" y="4079111"/>
            <a:ext cx="2609882" cy="646331"/>
          </a:xfrm>
          <a:prstGeom prst="rect">
            <a:avLst/>
          </a:prstGeom>
        </p:spPr>
        <p:txBody>
          <a:bodyPr wrap="none">
            <a:spAutoFit/>
          </a:bodyPr>
          <a:lstStyle/>
          <a:p>
            <a:pPr algn="ctr"/>
            <a:r>
              <a:rPr lang="de-DE" dirty="0" smtClean="0"/>
              <a:t>Angleichung der Renditen</a:t>
            </a:r>
          </a:p>
          <a:p>
            <a:pPr algn="ctr"/>
            <a:r>
              <a:rPr lang="de-DE" dirty="0" smtClean="0"/>
              <a:t>=</a:t>
            </a:r>
            <a:endParaRPr lang="de-DE" dirty="0"/>
          </a:p>
        </p:txBody>
      </p:sp>
      <p:sp>
        <p:nvSpPr>
          <p:cNvPr id="18" name="Rechteck 17"/>
          <p:cNvSpPr/>
          <p:nvPr/>
        </p:nvSpPr>
        <p:spPr>
          <a:xfrm>
            <a:off x="2610214" y="4891454"/>
            <a:ext cx="6096000" cy="369332"/>
          </a:xfrm>
          <a:prstGeom prst="rect">
            <a:avLst/>
          </a:prstGeom>
        </p:spPr>
        <p:txBody>
          <a:bodyPr>
            <a:spAutoFit/>
          </a:bodyPr>
          <a:lstStyle/>
          <a:p>
            <a:r>
              <a:rPr lang="de-DE" dirty="0" smtClean="0"/>
              <a:t>→	(</a:t>
            </a:r>
            <a:r>
              <a:rPr lang="de-DE" dirty="0"/>
              <a:t>1+</a:t>
            </a:r>
            <a:r>
              <a:rPr lang="de-DE" dirty="0">
                <a:cs typeface="Times New Roman" pitchFamily="18" charset="0"/>
              </a:rPr>
              <a:t> </a:t>
            </a:r>
            <a:r>
              <a:rPr lang="de-DE" dirty="0" smtClean="0">
                <a:cs typeface="Times New Roman" pitchFamily="18" charset="0"/>
              </a:rPr>
              <a:t>2%</a:t>
            </a:r>
            <a:r>
              <a:rPr lang="de-DE" dirty="0" smtClean="0"/>
              <a:t>)(</a:t>
            </a:r>
            <a:r>
              <a:rPr lang="de-DE" dirty="0"/>
              <a:t>1+ i</a:t>
            </a:r>
            <a:r>
              <a:rPr lang="de-DE" baseline="-25000" dirty="0"/>
              <a:t>1</a:t>
            </a:r>
            <a:r>
              <a:rPr lang="de-DE" baseline="30000" dirty="0"/>
              <a:t>e</a:t>
            </a:r>
            <a:r>
              <a:rPr lang="de-DE" dirty="0" smtClean="0"/>
              <a:t>) = (1+4%)(1+</a:t>
            </a:r>
            <a:r>
              <a:rPr lang="de-DE" dirty="0"/>
              <a:t>4%</a:t>
            </a:r>
            <a:r>
              <a:rPr lang="de-DE" dirty="0" smtClean="0"/>
              <a:t>)</a:t>
            </a:r>
            <a:endParaRPr lang="de-DE" dirty="0"/>
          </a:p>
        </p:txBody>
      </p:sp>
      <p:sp>
        <p:nvSpPr>
          <p:cNvPr id="25" name="Rechteck 24"/>
          <p:cNvSpPr/>
          <p:nvPr/>
        </p:nvSpPr>
        <p:spPr>
          <a:xfrm>
            <a:off x="2590585" y="5282430"/>
            <a:ext cx="4525562" cy="369332"/>
          </a:xfrm>
          <a:prstGeom prst="rect">
            <a:avLst/>
          </a:prstGeom>
        </p:spPr>
        <p:txBody>
          <a:bodyPr wrap="square">
            <a:spAutoFit/>
          </a:bodyPr>
          <a:lstStyle/>
          <a:p>
            <a:r>
              <a:rPr lang="de-DE" dirty="0" smtClean="0"/>
              <a:t>→	1</a:t>
            </a:r>
            <a:r>
              <a:rPr lang="de-DE" dirty="0"/>
              <a:t>+</a:t>
            </a:r>
            <a:r>
              <a:rPr lang="de-DE" dirty="0">
                <a:cs typeface="Times New Roman" pitchFamily="18" charset="0"/>
              </a:rPr>
              <a:t> </a:t>
            </a:r>
            <a:r>
              <a:rPr lang="de-DE" dirty="0" smtClean="0">
                <a:cs typeface="Times New Roman" pitchFamily="18" charset="0"/>
              </a:rPr>
              <a:t>2%</a:t>
            </a:r>
            <a:r>
              <a:rPr lang="de-DE" dirty="0" smtClean="0"/>
              <a:t>+ i</a:t>
            </a:r>
            <a:r>
              <a:rPr lang="de-DE" baseline="-25000" dirty="0" smtClean="0"/>
              <a:t>1</a:t>
            </a:r>
            <a:r>
              <a:rPr lang="de-DE" baseline="30000" dirty="0" smtClean="0"/>
              <a:t>e</a:t>
            </a:r>
            <a:r>
              <a:rPr lang="de-DE" dirty="0" smtClean="0"/>
              <a:t>+ </a:t>
            </a:r>
            <a:r>
              <a:rPr lang="de-DE" dirty="0">
                <a:cs typeface="Times New Roman" pitchFamily="18" charset="0"/>
              </a:rPr>
              <a:t>2</a:t>
            </a:r>
            <a:r>
              <a:rPr lang="de-DE" dirty="0" smtClean="0">
                <a:cs typeface="Times New Roman" pitchFamily="18" charset="0"/>
              </a:rPr>
              <a:t>%∙</a:t>
            </a:r>
            <a:r>
              <a:rPr lang="de-DE" dirty="0" smtClean="0"/>
              <a:t>i</a:t>
            </a:r>
            <a:r>
              <a:rPr lang="de-DE" baseline="-25000" dirty="0" smtClean="0"/>
              <a:t>1</a:t>
            </a:r>
            <a:r>
              <a:rPr lang="de-DE" baseline="30000" dirty="0" smtClean="0"/>
              <a:t>e</a:t>
            </a:r>
            <a:r>
              <a:rPr lang="de-DE" dirty="0" smtClean="0"/>
              <a:t> = 1+4%+4%+(4</a:t>
            </a:r>
            <a:r>
              <a:rPr lang="de-DE" dirty="0"/>
              <a:t>%)</a:t>
            </a:r>
            <a:r>
              <a:rPr lang="de-DE" baseline="30000" dirty="0"/>
              <a:t>2</a:t>
            </a:r>
            <a:endParaRPr lang="de-DE" dirty="0"/>
          </a:p>
        </p:txBody>
      </p:sp>
      <p:sp>
        <p:nvSpPr>
          <p:cNvPr id="26" name="Rechteck 25"/>
          <p:cNvSpPr/>
          <p:nvPr/>
        </p:nvSpPr>
        <p:spPr>
          <a:xfrm>
            <a:off x="2588922" y="5690245"/>
            <a:ext cx="4525562" cy="369332"/>
          </a:xfrm>
          <a:prstGeom prst="rect">
            <a:avLst/>
          </a:prstGeom>
        </p:spPr>
        <p:txBody>
          <a:bodyPr wrap="square">
            <a:spAutoFit/>
          </a:bodyPr>
          <a:lstStyle/>
          <a:p>
            <a:r>
              <a:rPr lang="de-DE" dirty="0" smtClean="0"/>
              <a:t>→	</a:t>
            </a:r>
            <a:r>
              <a:rPr lang="de-DE" dirty="0" smtClean="0">
                <a:cs typeface="Times New Roman" pitchFamily="18" charset="0"/>
              </a:rPr>
              <a:t>2%</a:t>
            </a:r>
            <a:r>
              <a:rPr lang="de-DE" dirty="0" smtClean="0"/>
              <a:t>+ i</a:t>
            </a:r>
            <a:r>
              <a:rPr lang="de-DE" baseline="-25000" dirty="0" smtClean="0"/>
              <a:t>1</a:t>
            </a:r>
            <a:r>
              <a:rPr lang="de-DE" baseline="30000" dirty="0" smtClean="0"/>
              <a:t>e</a:t>
            </a:r>
            <a:r>
              <a:rPr lang="de-DE" dirty="0" smtClean="0"/>
              <a:t> ≈ 4%+4%</a:t>
            </a:r>
            <a:endParaRPr lang="de-DE" dirty="0"/>
          </a:p>
        </p:txBody>
      </p:sp>
      <p:sp>
        <p:nvSpPr>
          <p:cNvPr id="27" name="Rechteck 26"/>
          <p:cNvSpPr/>
          <p:nvPr/>
        </p:nvSpPr>
        <p:spPr>
          <a:xfrm>
            <a:off x="6418260" y="5616274"/>
            <a:ext cx="5770633" cy="646331"/>
          </a:xfrm>
          <a:prstGeom prst="rect">
            <a:avLst/>
          </a:prstGeom>
        </p:spPr>
        <p:txBody>
          <a:bodyPr wrap="square">
            <a:spAutoFit/>
          </a:bodyPr>
          <a:lstStyle/>
          <a:p>
            <a:r>
              <a:rPr lang="de-DE" sz="1200" dirty="0" smtClean="0"/>
              <a:t>Für „kleine“ Zinsen (&lt;10%) können wir wieder annehmen, dass (zins</a:t>
            </a:r>
            <a:r>
              <a:rPr lang="de-DE" sz="1200" dirty="0" smtClean="0">
                <a:cs typeface="Times New Roman" pitchFamily="18" charset="0"/>
              </a:rPr>
              <a:t> ∙ zins) deutlich kleiner ist, als der Zins selber (vgl. </a:t>
            </a:r>
            <a:r>
              <a:rPr lang="de-DE" sz="1200" dirty="0" err="1" smtClean="0">
                <a:cs typeface="Times New Roman" pitchFamily="18" charset="0"/>
              </a:rPr>
              <a:t>Fishergleichung</a:t>
            </a:r>
            <a:r>
              <a:rPr lang="de-DE" sz="1200" dirty="0" smtClean="0">
                <a:cs typeface="Times New Roman" pitchFamily="18" charset="0"/>
              </a:rPr>
              <a:t>, bzw. arithmetisches/geometrisches Mittel beim Wirtschaftswachstum</a:t>
            </a:r>
            <a:endParaRPr lang="de-DE" sz="1200" dirty="0"/>
          </a:p>
        </p:txBody>
      </p:sp>
      <p:sp>
        <p:nvSpPr>
          <p:cNvPr id="28" name="Rechteck 27"/>
          <p:cNvSpPr/>
          <p:nvPr/>
        </p:nvSpPr>
        <p:spPr>
          <a:xfrm>
            <a:off x="2585817" y="6041693"/>
            <a:ext cx="4525562" cy="369332"/>
          </a:xfrm>
          <a:prstGeom prst="rect">
            <a:avLst/>
          </a:prstGeom>
        </p:spPr>
        <p:txBody>
          <a:bodyPr wrap="square">
            <a:spAutoFit/>
          </a:bodyPr>
          <a:lstStyle/>
          <a:p>
            <a:r>
              <a:rPr lang="de-DE" dirty="0" smtClean="0"/>
              <a:t>→	i</a:t>
            </a:r>
            <a:r>
              <a:rPr lang="de-DE" baseline="-25000" dirty="0" smtClean="0"/>
              <a:t>1</a:t>
            </a:r>
            <a:r>
              <a:rPr lang="de-DE" baseline="30000" dirty="0" smtClean="0"/>
              <a:t>e</a:t>
            </a:r>
            <a:r>
              <a:rPr lang="de-DE" dirty="0" smtClean="0"/>
              <a:t> ≈ 4%+(4%-</a:t>
            </a:r>
            <a:r>
              <a:rPr lang="de-DE" dirty="0">
                <a:cs typeface="Times New Roman" pitchFamily="18" charset="0"/>
              </a:rPr>
              <a:t> 2</a:t>
            </a:r>
            <a:r>
              <a:rPr lang="de-DE" dirty="0" smtClean="0">
                <a:cs typeface="Times New Roman" pitchFamily="18" charset="0"/>
              </a:rPr>
              <a:t>%</a:t>
            </a:r>
            <a:r>
              <a:rPr lang="de-DE" dirty="0"/>
              <a:t>)</a:t>
            </a:r>
          </a:p>
        </p:txBody>
      </p:sp>
    </p:spTree>
    <p:extLst>
      <p:ext uri="{BB962C8B-B14F-4D97-AF65-F5344CB8AC3E}">
        <p14:creationId xmlns:p14="http://schemas.microsoft.com/office/powerpoint/2010/main" val="359756356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5"/>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6"/>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8"/>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109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p:bldP spid="2" grpId="0"/>
      <p:bldP spid="7" grpId="0"/>
      <p:bldP spid="9" grpId="0"/>
      <p:bldP spid="10" grpId="0"/>
      <p:bldP spid="4" grpId="0"/>
      <p:bldP spid="11" grpId="0"/>
      <p:bldP spid="12" grpId="0"/>
      <p:bldP spid="5" grpId="0"/>
      <p:bldP spid="6" grpId="0"/>
      <p:bldP spid="16" grpId="0"/>
      <p:bldP spid="19" grpId="0"/>
      <p:bldP spid="20" grpId="0"/>
      <p:bldP spid="21" grpId="0"/>
      <p:bldP spid="17" grpId="0"/>
      <p:bldP spid="23" grpId="0"/>
      <p:bldP spid="18" grpId="0"/>
      <p:bldP spid="25" grpId="0"/>
      <p:bldP spid="26" grpId="0"/>
      <p:bldP spid="27" grpId="0"/>
      <p:bldP spid="2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889518" y="29910"/>
            <a:ext cx="10941698" cy="3869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Der kurzfristige erwartete Zins = der langfristige heutige Zins + Differenz aus langfristigem und kurzfristigem </a:t>
            </a:r>
            <a:r>
              <a:rPr lang="de-DE" sz="1900" b="1" dirty="0"/>
              <a:t>Zins</a:t>
            </a:r>
            <a:endParaRPr lang="de-DE" b="1" dirty="0">
              <a:solidFill>
                <a:srgbClr val="000000"/>
              </a:solidFill>
              <a:latin typeface="Sparkasse Rg" pitchFamily="34" charset="0"/>
            </a:endParaRPr>
          </a:p>
        </p:txBody>
      </p:sp>
      <p:sp>
        <p:nvSpPr>
          <p:cNvPr id="210948" name="Text Box 2"/>
          <p:cNvSpPr txBox="1">
            <a:spLocks noChangeArrowheads="1"/>
          </p:cNvSpPr>
          <p:nvPr/>
        </p:nvSpPr>
        <p:spPr bwMode="auto">
          <a:xfrm>
            <a:off x="304800" y="354609"/>
            <a:ext cx="5660571" cy="4851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smtClean="0">
                <a:solidFill>
                  <a:schemeClr val="tx1"/>
                </a:solidFill>
                <a:cs typeface="Times New Roman" pitchFamily="18" charset="0"/>
              </a:rPr>
              <a:t>Was ist die Bedeutung dieses Zusammenhangs?</a:t>
            </a:r>
            <a:endParaRPr lang="de-DE" sz="1600" b="1" dirty="0">
              <a:solidFill>
                <a:schemeClr val="tx1"/>
              </a:solidFill>
            </a:endParaRPr>
          </a:p>
        </p:txBody>
      </p:sp>
      <p:sp>
        <p:nvSpPr>
          <p:cNvPr id="6" name="Text Box 2"/>
          <p:cNvSpPr txBox="1">
            <a:spLocks noChangeArrowheads="1"/>
          </p:cNvSpPr>
          <p:nvPr/>
        </p:nvSpPr>
        <p:spPr bwMode="auto">
          <a:xfrm>
            <a:off x="304800" y="643345"/>
            <a:ext cx="11112758" cy="4851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smtClean="0">
                <a:solidFill>
                  <a:schemeClr val="tx1"/>
                </a:solidFill>
                <a:cs typeface="Times New Roman" pitchFamily="18" charset="0"/>
              </a:rPr>
              <a:t>Am Markt kann man direkt die Zinsen für kurz- und langfristige Anlagen ablesen. Um nicht an dieser Stelle auf die Problematik von negativen Zinsen eingehen zu müssen ist hier die Zinsstruktur aus dem März 2005 (vor dem Aufschwung zur WM) angegeben.</a:t>
            </a:r>
            <a:endParaRPr lang="de-DE" sz="1600" b="1" dirty="0">
              <a:solidFill>
                <a:schemeClr val="tx1"/>
              </a:solidFill>
            </a:endParaRPr>
          </a:p>
        </p:txBody>
      </p:sp>
      <p:pic>
        <p:nvPicPr>
          <p:cNvPr id="2" name="Grafik 1"/>
          <p:cNvPicPr>
            <a:picLocks noChangeAspect="1"/>
          </p:cNvPicPr>
          <p:nvPr/>
        </p:nvPicPr>
        <p:blipFill>
          <a:blip r:embed="rId3"/>
          <a:stretch>
            <a:fillRect/>
          </a:stretch>
        </p:blipFill>
        <p:spPr>
          <a:xfrm>
            <a:off x="390763" y="1361741"/>
            <a:ext cx="2950720" cy="2243522"/>
          </a:xfrm>
          <a:prstGeom prst="rect">
            <a:avLst/>
          </a:prstGeom>
        </p:spPr>
      </p:pic>
      <p:sp>
        <p:nvSpPr>
          <p:cNvPr id="9" name="Text Box 2"/>
          <p:cNvSpPr txBox="1">
            <a:spLocks noChangeArrowheads="1"/>
          </p:cNvSpPr>
          <p:nvPr/>
        </p:nvSpPr>
        <p:spPr bwMode="auto">
          <a:xfrm>
            <a:off x="3430553" y="1361741"/>
            <a:ext cx="7987005" cy="3364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i</a:t>
            </a:r>
            <a:r>
              <a:rPr lang="de-DE" sz="1600" baseline="-25000" dirty="0" smtClean="0">
                <a:solidFill>
                  <a:schemeClr val="tx1"/>
                </a:solidFill>
                <a:cs typeface="Times New Roman" pitchFamily="18" charset="0"/>
              </a:rPr>
              <a:t>1</a:t>
            </a:r>
            <a:r>
              <a:rPr lang="de-DE" sz="1600" dirty="0" smtClean="0">
                <a:solidFill>
                  <a:schemeClr val="tx1"/>
                </a:solidFill>
                <a:cs typeface="Times New Roman" pitchFamily="18" charset="0"/>
              </a:rPr>
              <a:t> und i</a:t>
            </a:r>
            <a:r>
              <a:rPr lang="de-DE" sz="1600" baseline="-25000" dirty="0" smtClean="0">
                <a:solidFill>
                  <a:schemeClr val="tx1"/>
                </a:solidFill>
                <a:cs typeface="Times New Roman" pitchFamily="18" charset="0"/>
              </a:rPr>
              <a:t>2</a:t>
            </a:r>
            <a:r>
              <a:rPr lang="de-DE" sz="1600" dirty="0" smtClean="0">
                <a:solidFill>
                  <a:schemeClr val="tx1"/>
                </a:solidFill>
                <a:cs typeface="Times New Roman" pitchFamily="18" charset="0"/>
              </a:rPr>
              <a:t> sind also durch den Markt festgelegt!</a:t>
            </a:r>
            <a:endParaRPr lang="de-DE" sz="1600" b="1" dirty="0">
              <a:solidFill>
                <a:schemeClr val="tx1"/>
              </a:solidFill>
            </a:endParaRPr>
          </a:p>
        </p:txBody>
      </p:sp>
      <p:sp>
        <p:nvSpPr>
          <p:cNvPr id="10" name="Text Box 2"/>
          <p:cNvSpPr txBox="1">
            <a:spLocks noChangeArrowheads="1"/>
          </p:cNvSpPr>
          <p:nvPr/>
        </p:nvSpPr>
        <p:spPr bwMode="auto">
          <a:xfrm>
            <a:off x="3452327" y="1750513"/>
            <a:ext cx="7987005" cy="9056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Nehmen wir jetzt die oben abgeleitete Bedingung aus der Erwartungswerttheorie, bedeutet dies, dass wir aus zwei durch den Markt gegebenen Zinsen auf in der Zukunft unbekannte Zinssätze schließen können!</a:t>
            </a:r>
            <a:endParaRPr lang="de-DE" sz="1600" b="1" dirty="0">
              <a:solidFill>
                <a:schemeClr val="tx1"/>
              </a:solidFill>
            </a:endParaRPr>
          </a:p>
        </p:txBody>
      </p:sp>
      <p:sp>
        <p:nvSpPr>
          <p:cNvPr id="11" name="Text Box 2"/>
          <p:cNvSpPr txBox="1">
            <a:spLocks noChangeArrowheads="1"/>
          </p:cNvSpPr>
          <p:nvPr/>
        </p:nvSpPr>
        <p:spPr bwMode="auto">
          <a:xfrm>
            <a:off x="3452327" y="2564812"/>
            <a:ext cx="7987005" cy="4147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Die Erwartungswerttheorie eignet sich damit als Prognoseinstrument!</a:t>
            </a:r>
            <a:endParaRPr lang="de-DE" sz="1600" b="1" dirty="0">
              <a:solidFill>
                <a:schemeClr val="tx1"/>
              </a:solidFill>
            </a:endParaRPr>
          </a:p>
        </p:txBody>
      </p:sp>
      <p:sp>
        <p:nvSpPr>
          <p:cNvPr id="12" name="Text Box 2"/>
          <p:cNvSpPr txBox="1">
            <a:spLocks noChangeArrowheads="1"/>
          </p:cNvSpPr>
          <p:nvPr/>
        </p:nvSpPr>
        <p:spPr bwMode="auto">
          <a:xfrm>
            <a:off x="3492764" y="2947365"/>
            <a:ext cx="8338452" cy="6578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Noch mehr lässt sich aus diesem Zusammenhang ablesen! Denn vorher haben wir schon darüber gesprochen, dass insbesondere die Zentralbank Einfluss auf die kurzfristigen Zinsen nimmt</a:t>
            </a:r>
            <a:endParaRPr lang="de-DE" sz="1600" b="1" dirty="0">
              <a:solidFill>
                <a:schemeClr val="tx1"/>
              </a:solidFill>
            </a:endParaRPr>
          </a:p>
        </p:txBody>
      </p:sp>
      <p:sp>
        <p:nvSpPr>
          <p:cNvPr id="13" name="Text Box 2"/>
          <p:cNvSpPr txBox="1">
            <a:spLocks noChangeArrowheads="1"/>
          </p:cNvSpPr>
          <p:nvPr/>
        </p:nvSpPr>
        <p:spPr bwMode="auto">
          <a:xfrm>
            <a:off x="0" y="3634718"/>
            <a:ext cx="12192000" cy="3530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Von welchem Verhalten gehen der EZB gehen also die Märkte im Vorfeld der WM in Deutschland im März 2005 aus?</a:t>
            </a:r>
            <a:endParaRPr lang="de-DE" sz="1600" b="1" dirty="0">
              <a:solidFill>
                <a:schemeClr val="tx1"/>
              </a:solidFill>
            </a:endParaRPr>
          </a:p>
        </p:txBody>
      </p:sp>
      <p:sp>
        <p:nvSpPr>
          <p:cNvPr id="14" name="Text Box 2"/>
          <p:cNvSpPr txBox="1">
            <a:spLocks noChangeArrowheads="1"/>
          </p:cNvSpPr>
          <p:nvPr/>
        </p:nvSpPr>
        <p:spPr bwMode="auto">
          <a:xfrm>
            <a:off x="0" y="3955068"/>
            <a:ext cx="12192000" cy="3530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Die Differenz aus langfristigen und kurzfristigen Zins ist deutlich positiv, also gehen die Märkte von einer Zinserhöhung der Zentralbank aus!</a:t>
            </a:r>
            <a:endParaRPr lang="de-DE" sz="1600" b="1" dirty="0">
              <a:solidFill>
                <a:schemeClr val="tx1"/>
              </a:solidFill>
            </a:endParaRPr>
          </a:p>
        </p:txBody>
      </p:sp>
      <p:sp>
        <p:nvSpPr>
          <p:cNvPr id="15" name="Text Box 2"/>
          <p:cNvSpPr txBox="1">
            <a:spLocks noChangeArrowheads="1"/>
          </p:cNvSpPr>
          <p:nvPr/>
        </p:nvSpPr>
        <p:spPr bwMode="auto">
          <a:xfrm>
            <a:off x="9336" y="4256756"/>
            <a:ext cx="12192000" cy="3530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In welchem Status des Konjunkturzyklus wird die Zentralbank die Zinsen erhöhen?</a:t>
            </a:r>
            <a:endParaRPr lang="de-DE" sz="1600" b="1" dirty="0">
              <a:solidFill>
                <a:schemeClr val="tx1"/>
              </a:solidFill>
            </a:endParaRPr>
          </a:p>
        </p:txBody>
      </p:sp>
      <p:sp>
        <p:nvSpPr>
          <p:cNvPr id="16" name="Text Box 2"/>
          <p:cNvSpPr txBox="1">
            <a:spLocks noChangeArrowheads="1"/>
          </p:cNvSpPr>
          <p:nvPr/>
        </p:nvSpPr>
        <p:spPr bwMode="auto">
          <a:xfrm>
            <a:off x="6233" y="4552221"/>
            <a:ext cx="12192000" cy="3530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Gemäß der vorher eingeführten Argumentation wird eine Zinserhöhung prinzipiell die Wirtschaft bremsen (geringere Investitionen und Konsum!)</a:t>
            </a:r>
            <a:endParaRPr lang="de-DE" sz="1600" b="1" dirty="0">
              <a:solidFill>
                <a:schemeClr val="tx1"/>
              </a:solidFill>
            </a:endParaRPr>
          </a:p>
        </p:txBody>
      </p:sp>
      <p:sp>
        <p:nvSpPr>
          <p:cNvPr id="17" name="Text Box 2"/>
          <p:cNvSpPr txBox="1">
            <a:spLocks noChangeArrowheads="1"/>
          </p:cNvSpPr>
          <p:nvPr/>
        </p:nvSpPr>
        <p:spPr bwMode="auto">
          <a:xfrm>
            <a:off x="15565" y="4860129"/>
            <a:ext cx="12192000" cy="6256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Diese Bremswirkung wird dann erwünscht sein, wenn sich die Wirtschaft in einem steilen Aufschwung bzw. Boom befindet, damit die Wirtschaft sich nicht überhitzt!</a:t>
            </a:r>
            <a:endParaRPr lang="de-DE" sz="1600" b="1" dirty="0">
              <a:solidFill>
                <a:schemeClr val="tx1"/>
              </a:solidFill>
            </a:endParaRPr>
          </a:p>
        </p:txBody>
      </p:sp>
      <p:sp>
        <p:nvSpPr>
          <p:cNvPr id="18" name="Text Box 2"/>
          <p:cNvSpPr txBox="1">
            <a:spLocks noChangeArrowheads="1"/>
          </p:cNvSpPr>
          <p:nvPr/>
        </p:nvSpPr>
        <p:spPr bwMode="auto">
          <a:xfrm>
            <a:off x="6239" y="5373311"/>
            <a:ext cx="12192000" cy="6256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Damit ist in der Situation März 2005 der Markt davon ausgegangen, dass sich die Wirtschaft im Aufschwung bzw. Boom befunden hat, was ex </a:t>
            </a:r>
            <a:r>
              <a:rPr lang="de-DE" sz="1600" dirty="0" err="1" smtClean="0">
                <a:solidFill>
                  <a:schemeClr val="tx1"/>
                </a:solidFill>
                <a:cs typeface="Times New Roman" pitchFamily="18" charset="0"/>
              </a:rPr>
              <a:t>post</a:t>
            </a:r>
            <a:r>
              <a:rPr lang="de-DE" sz="1600" dirty="0" smtClean="0">
                <a:solidFill>
                  <a:schemeClr val="tx1"/>
                </a:solidFill>
                <a:cs typeface="Times New Roman" pitchFamily="18" charset="0"/>
              </a:rPr>
              <a:t> als „richtig“ bezeichnet werden kann! </a:t>
            </a:r>
            <a:endParaRPr lang="de-DE" sz="1600" b="1" dirty="0">
              <a:solidFill>
                <a:schemeClr val="tx1"/>
              </a:solidFill>
            </a:endParaRPr>
          </a:p>
        </p:txBody>
      </p:sp>
      <p:sp>
        <p:nvSpPr>
          <p:cNvPr id="19" name="Text Box 2"/>
          <p:cNvSpPr txBox="1">
            <a:spLocks noChangeArrowheads="1"/>
          </p:cNvSpPr>
          <p:nvPr/>
        </p:nvSpPr>
        <p:spPr bwMode="auto">
          <a:xfrm>
            <a:off x="21791" y="5948696"/>
            <a:ext cx="12192000" cy="3588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Die Zinsstrukturkurve ist damit als so etwas wie ein Konjunkturindikator zu bezeichnen!</a:t>
            </a:r>
            <a:endParaRPr lang="de-DE" sz="1600" b="1" dirty="0">
              <a:solidFill>
                <a:schemeClr val="tx1"/>
              </a:solidFill>
            </a:endParaRPr>
          </a:p>
        </p:txBody>
      </p:sp>
      <p:sp>
        <p:nvSpPr>
          <p:cNvPr id="20" name="Text Box 2"/>
          <p:cNvSpPr txBox="1">
            <a:spLocks noChangeArrowheads="1"/>
          </p:cNvSpPr>
          <p:nvPr/>
        </p:nvSpPr>
        <p:spPr bwMode="auto">
          <a:xfrm>
            <a:off x="37345" y="6219282"/>
            <a:ext cx="12192000" cy="3588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Langfristiger Zins – kurzfristigen Zins &gt; 0 </a:t>
            </a:r>
            <a:r>
              <a:rPr lang="de-DE" sz="1600" dirty="0" smtClean="0">
                <a:solidFill>
                  <a:schemeClr val="tx1"/>
                </a:solidFill>
              </a:rPr>
              <a:t>→ Aufschwung/Boom</a:t>
            </a:r>
            <a:r>
              <a:rPr lang="de-DE" sz="1600" dirty="0" smtClean="0">
                <a:solidFill>
                  <a:schemeClr val="tx1"/>
                </a:solidFill>
                <a:cs typeface="Times New Roman" pitchFamily="18" charset="0"/>
              </a:rPr>
              <a:t> </a:t>
            </a:r>
            <a:endParaRPr lang="de-DE" sz="1600" b="1" dirty="0">
              <a:solidFill>
                <a:schemeClr val="tx1"/>
              </a:solidFill>
            </a:endParaRPr>
          </a:p>
        </p:txBody>
      </p:sp>
      <p:sp>
        <p:nvSpPr>
          <p:cNvPr id="21" name="Text Box 2"/>
          <p:cNvSpPr txBox="1">
            <a:spLocks noChangeArrowheads="1"/>
          </p:cNvSpPr>
          <p:nvPr/>
        </p:nvSpPr>
        <p:spPr bwMode="auto">
          <a:xfrm>
            <a:off x="9348" y="6514750"/>
            <a:ext cx="5783677" cy="3588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Langfristiger Zins – kurzfristigen Zins &lt; 0 </a:t>
            </a:r>
            <a:r>
              <a:rPr lang="de-DE" sz="1600" dirty="0" smtClean="0">
                <a:solidFill>
                  <a:schemeClr val="tx1"/>
                </a:solidFill>
              </a:rPr>
              <a:t>→ Abschwung/</a:t>
            </a:r>
            <a:r>
              <a:rPr lang="de-DE" sz="1600" dirty="0">
                <a:solidFill>
                  <a:schemeClr val="tx1"/>
                </a:solidFill>
              </a:rPr>
              <a:t>R</a:t>
            </a:r>
            <a:r>
              <a:rPr lang="de-DE" sz="1600" dirty="0" smtClean="0">
                <a:solidFill>
                  <a:schemeClr val="tx1"/>
                </a:solidFill>
              </a:rPr>
              <a:t>ezession</a:t>
            </a:r>
            <a:endParaRPr lang="de-DE" sz="1600" b="1" dirty="0">
              <a:solidFill>
                <a:schemeClr val="tx1"/>
              </a:solidFill>
            </a:endParaRPr>
          </a:p>
        </p:txBody>
      </p:sp>
      <p:sp>
        <p:nvSpPr>
          <p:cNvPr id="3" name="Rechteck 2"/>
          <p:cNvSpPr/>
          <p:nvPr/>
        </p:nvSpPr>
        <p:spPr>
          <a:xfrm>
            <a:off x="6695753" y="6128097"/>
            <a:ext cx="5386475" cy="646331"/>
          </a:xfrm>
          <a:prstGeom prst="rect">
            <a:avLst/>
          </a:prstGeom>
        </p:spPr>
        <p:txBody>
          <a:bodyPr wrap="none">
            <a:spAutoFit/>
          </a:bodyPr>
          <a:lstStyle/>
          <a:p>
            <a:pPr algn="ctr"/>
            <a:r>
              <a:rPr lang="de-DE" dirty="0" smtClean="0"/>
              <a:t>Video zur Zinsstruktur!</a:t>
            </a:r>
          </a:p>
          <a:p>
            <a:pPr algn="ctr"/>
            <a:r>
              <a:rPr lang="de-DE" dirty="0" smtClean="0">
                <a:hlinkClick r:id="rId4"/>
              </a:rPr>
              <a:t>https</a:t>
            </a:r>
            <a:r>
              <a:rPr lang="de-DE" dirty="0">
                <a:hlinkClick r:id="rId4"/>
              </a:rPr>
              <a:t>://</a:t>
            </a:r>
            <a:r>
              <a:rPr lang="de-DE" dirty="0" smtClean="0">
                <a:hlinkClick r:id="rId4"/>
              </a:rPr>
              <a:t>www.youtube.com/watch?v=l-XIaQxD1h4&amp;t=1s</a:t>
            </a:r>
            <a:endParaRPr lang="de-DE" dirty="0" smtClean="0"/>
          </a:p>
        </p:txBody>
      </p:sp>
    </p:spTree>
    <p:extLst>
      <p:ext uri="{BB962C8B-B14F-4D97-AF65-F5344CB8AC3E}">
        <p14:creationId xmlns:p14="http://schemas.microsoft.com/office/powerpoint/2010/main" val="226831239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09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p:bldP spid="6" grpId="0"/>
      <p:bldP spid="9" grpId="0"/>
      <p:bldP spid="10" grpId="0"/>
      <p:bldP spid="11" grpId="0"/>
      <p:bldP spid="12" grpId="0"/>
      <p:bldP spid="13" grpId="0"/>
      <p:bldP spid="14" grpId="0"/>
      <p:bldP spid="15" grpId="0"/>
      <p:bldP spid="16" grpId="0"/>
      <p:bldP spid="17" grpId="0"/>
      <p:bldP spid="18" grpId="0"/>
      <p:bldP spid="19" grpId="0"/>
      <p:bldP spid="20" grpId="0"/>
      <p:bldP spid="2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367213" y="263507"/>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Liquiditätsprämientheorie</a:t>
            </a:r>
          </a:p>
        </p:txBody>
      </p:sp>
      <p:sp>
        <p:nvSpPr>
          <p:cNvPr id="210948" name="Text Box 2"/>
          <p:cNvSpPr txBox="1">
            <a:spLocks noChangeArrowheads="1"/>
          </p:cNvSpPr>
          <p:nvPr/>
        </p:nvSpPr>
        <p:spPr bwMode="auto">
          <a:xfrm>
            <a:off x="3825" y="660629"/>
            <a:ext cx="7323818" cy="44898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800" dirty="0">
                <a:solidFill>
                  <a:schemeClr val="tx1"/>
                </a:solidFill>
                <a:cs typeface="Times New Roman" pitchFamily="18" charset="0"/>
              </a:rPr>
              <a:t>Die Präferenzen von Kreditgeber und Kreditnehmer fallen auseinander:</a:t>
            </a:r>
          </a:p>
          <a:p>
            <a:pPr eaLnBrk="1" hangingPunct="1"/>
            <a:endParaRPr lang="de-DE" sz="1800" dirty="0">
              <a:solidFill>
                <a:schemeClr val="tx1"/>
              </a:solidFill>
              <a:cs typeface="Times New Roman" pitchFamily="18" charset="0"/>
            </a:endParaRPr>
          </a:p>
          <a:p>
            <a:pPr eaLnBrk="1" hangingPunct="1"/>
            <a:r>
              <a:rPr lang="de-DE" sz="1800" dirty="0">
                <a:solidFill>
                  <a:schemeClr val="tx1"/>
                </a:solidFill>
                <a:cs typeface="Times New Roman" pitchFamily="18" charset="0"/>
              </a:rPr>
              <a:t>Der Kreditgeber wird eher </a:t>
            </a:r>
            <a:r>
              <a:rPr lang="de-DE" sz="1800" dirty="0">
                <a:solidFill>
                  <a:schemeClr val="tx1"/>
                </a:solidFill>
              </a:rPr>
              <a:t>kürzere Laufzeiten bevorzugen, da diese bei </a:t>
            </a:r>
          </a:p>
          <a:p>
            <a:pPr eaLnBrk="1" hangingPunct="1"/>
            <a:r>
              <a:rPr lang="de-DE" sz="1800" dirty="0">
                <a:solidFill>
                  <a:schemeClr val="tx1"/>
                </a:solidFill>
              </a:rPr>
              <a:t>Liquiditätsproblemen schneller veräußert werden können</a:t>
            </a:r>
          </a:p>
          <a:p>
            <a:pPr eaLnBrk="1" hangingPunct="1"/>
            <a:endParaRPr lang="de-DE" sz="1800" dirty="0">
              <a:solidFill>
                <a:schemeClr val="tx1"/>
              </a:solidFill>
            </a:endParaRPr>
          </a:p>
          <a:p>
            <a:pPr eaLnBrk="1" hangingPunct="1"/>
            <a:r>
              <a:rPr lang="de-DE" sz="1800" dirty="0">
                <a:solidFill>
                  <a:schemeClr val="tx1"/>
                </a:solidFill>
              </a:rPr>
              <a:t>Der Kreditnehmer wird dagegen für langfristige Investitionsprojekte eher </a:t>
            </a:r>
          </a:p>
          <a:p>
            <a:pPr eaLnBrk="1" hangingPunct="1"/>
            <a:r>
              <a:rPr lang="de-DE" sz="1800" dirty="0">
                <a:solidFill>
                  <a:schemeClr val="tx1"/>
                </a:solidFill>
              </a:rPr>
              <a:t>länger laufende Anlagen bevorzugen</a:t>
            </a:r>
          </a:p>
          <a:p>
            <a:pPr eaLnBrk="1" hangingPunct="1"/>
            <a:endParaRPr lang="de-DE" sz="1800" dirty="0">
              <a:solidFill>
                <a:schemeClr val="tx1"/>
              </a:solidFill>
            </a:endParaRPr>
          </a:p>
          <a:p>
            <a:pPr eaLnBrk="1" hangingPunct="1"/>
            <a:r>
              <a:rPr lang="de-DE" sz="1800" dirty="0">
                <a:solidFill>
                  <a:schemeClr val="tx1"/>
                </a:solidFill>
              </a:rPr>
              <a:t>		</a:t>
            </a:r>
          </a:p>
          <a:p>
            <a:pPr eaLnBrk="1" hangingPunct="1"/>
            <a:r>
              <a:rPr lang="de-DE" sz="1800" dirty="0">
                <a:solidFill>
                  <a:schemeClr val="tx1"/>
                </a:solidFill>
              </a:rPr>
              <a:t>		→	Der </a:t>
            </a:r>
            <a:r>
              <a:rPr lang="de-DE" sz="1800" dirty="0" smtClean="0">
                <a:solidFill>
                  <a:schemeClr val="tx1"/>
                </a:solidFill>
              </a:rPr>
              <a:t>Kreditgeber </a:t>
            </a:r>
            <a:r>
              <a:rPr lang="de-DE" sz="1800" dirty="0">
                <a:solidFill>
                  <a:schemeClr val="tx1"/>
                </a:solidFill>
              </a:rPr>
              <a:t>verlangt einen Aufschlag, die „ Liquiditätsprämie“,</a:t>
            </a:r>
          </a:p>
          <a:p>
            <a:pPr eaLnBrk="1" hangingPunct="1"/>
            <a:r>
              <a:rPr lang="de-DE" sz="1800" dirty="0">
                <a:solidFill>
                  <a:schemeClr val="tx1"/>
                </a:solidFill>
              </a:rPr>
              <a:t>			bei Vergabe des längerfristigen Kredits gegenüber einer Anlage </a:t>
            </a:r>
            <a:r>
              <a:rPr lang="de-DE" sz="1800" dirty="0" smtClean="0">
                <a:solidFill>
                  <a:schemeClr val="tx1"/>
                </a:solidFill>
              </a:rPr>
              <a:t>mit 			kurzer Laufzeit, denn für fehlende Möglichkeit zwischendurch an 			sein Geld zu kommen (liquide zu sein) will 	er entschädigt werden! </a:t>
            </a:r>
            <a:endParaRPr lang="de-DE" sz="1800" dirty="0">
              <a:solidFill>
                <a:schemeClr val="tx1"/>
              </a:solidFill>
            </a:endParaRPr>
          </a:p>
        </p:txBody>
      </p:sp>
      <p:sp>
        <p:nvSpPr>
          <p:cNvPr id="4" name="Text Box 2"/>
          <p:cNvSpPr txBox="1">
            <a:spLocks noChangeArrowheads="1"/>
          </p:cNvSpPr>
          <p:nvPr/>
        </p:nvSpPr>
        <p:spPr bwMode="auto">
          <a:xfrm>
            <a:off x="7252996" y="2831012"/>
            <a:ext cx="5032311" cy="8079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Aus der Erwartungswerttheorie konnten wir „nur“ das Auseinanderfallen der Zinssätze für Anlangen unterschied- </a:t>
            </a:r>
            <a:r>
              <a:rPr lang="de-DE" sz="1600" dirty="0" err="1" smtClean="0">
                <a:solidFill>
                  <a:schemeClr val="tx1"/>
                </a:solidFill>
                <a:cs typeface="Times New Roman" pitchFamily="18" charset="0"/>
              </a:rPr>
              <a:t>licher</a:t>
            </a:r>
            <a:r>
              <a:rPr lang="de-DE" sz="1600" dirty="0" smtClean="0">
                <a:solidFill>
                  <a:schemeClr val="tx1"/>
                </a:solidFill>
                <a:cs typeface="Times New Roman" pitchFamily="18" charset="0"/>
              </a:rPr>
              <a:t> Laufzeiten erklären, nicht aber das Vorzeichen!</a:t>
            </a:r>
            <a:endParaRPr lang="de-DE" sz="1600" b="1" dirty="0">
              <a:solidFill>
                <a:schemeClr val="tx1"/>
              </a:solidFill>
            </a:endParaRPr>
          </a:p>
        </p:txBody>
      </p:sp>
      <p:sp>
        <p:nvSpPr>
          <p:cNvPr id="5" name="Text Box 2"/>
          <p:cNvSpPr txBox="1">
            <a:spLocks noChangeArrowheads="1"/>
          </p:cNvSpPr>
          <p:nvPr/>
        </p:nvSpPr>
        <p:spPr bwMode="auto">
          <a:xfrm>
            <a:off x="7240555" y="3714311"/>
            <a:ext cx="4951445" cy="8017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Mit der Liquiditätsprämientheorie kommen wir zu dem Schluss, dass im Allgemeinen die längerfristigen Zinsen über den kurzfristigen Zinsen liegen.</a:t>
            </a:r>
            <a:endParaRPr lang="de-DE" sz="1600" b="1" dirty="0">
              <a:solidFill>
                <a:schemeClr val="tx1"/>
              </a:solidFill>
            </a:endParaRPr>
          </a:p>
        </p:txBody>
      </p:sp>
      <p:sp>
        <p:nvSpPr>
          <p:cNvPr id="6" name="Text Box 2"/>
          <p:cNvSpPr txBox="1">
            <a:spLocks noChangeArrowheads="1"/>
          </p:cNvSpPr>
          <p:nvPr/>
        </p:nvSpPr>
        <p:spPr bwMode="auto">
          <a:xfrm>
            <a:off x="21789" y="4606938"/>
            <a:ext cx="12170211" cy="381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Daher spricht man </a:t>
            </a:r>
            <a:r>
              <a:rPr lang="de-DE" sz="1600" dirty="0">
                <a:solidFill>
                  <a:schemeClr val="tx1"/>
                </a:solidFill>
                <a:cs typeface="Times New Roman" pitchFamily="18" charset="0"/>
              </a:rPr>
              <a:t>auch bei die längerfristigen Zinsen </a:t>
            </a:r>
            <a:r>
              <a:rPr lang="de-DE" sz="1600" dirty="0" smtClean="0">
                <a:solidFill>
                  <a:schemeClr val="tx1"/>
                </a:solidFill>
                <a:cs typeface="Times New Roman" pitchFamily="18" charset="0"/>
              </a:rPr>
              <a:t>&gt; kurzfristigen Zinsen </a:t>
            </a:r>
            <a:r>
              <a:rPr lang="de-DE" sz="1600" dirty="0" smtClean="0">
                <a:solidFill>
                  <a:schemeClr val="tx1"/>
                </a:solidFill>
              </a:rPr>
              <a:t>→ Normale Zinsstruktur</a:t>
            </a:r>
            <a:r>
              <a:rPr lang="de-DE" sz="1600" dirty="0" smtClean="0">
                <a:solidFill>
                  <a:schemeClr val="tx1"/>
                </a:solidFill>
                <a:cs typeface="Times New Roman" pitchFamily="18" charset="0"/>
              </a:rPr>
              <a:t> </a:t>
            </a:r>
            <a:endParaRPr lang="de-DE" sz="1600" b="1" dirty="0">
              <a:solidFill>
                <a:schemeClr val="tx1"/>
              </a:solidFill>
            </a:endParaRPr>
          </a:p>
        </p:txBody>
      </p:sp>
      <p:sp>
        <p:nvSpPr>
          <p:cNvPr id="7" name="Text Box 2"/>
          <p:cNvSpPr txBox="1">
            <a:spLocks noChangeArrowheads="1"/>
          </p:cNvSpPr>
          <p:nvPr/>
        </p:nvSpPr>
        <p:spPr bwMode="auto">
          <a:xfrm>
            <a:off x="-6201" y="4927288"/>
            <a:ext cx="12170211" cy="381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						       längerfristigen </a:t>
            </a:r>
            <a:r>
              <a:rPr lang="de-DE" sz="1600" dirty="0">
                <a:solidFill>
                  <a:schemeClr val="tx1"/>
                </a:solidFill>
                <a:cs typeface="Times New Roman" pitchFamily="18" charset="0"/>
              </a:rPr>
              <a:t>Zinsen &lt;</a:t>
            </a:r>
            <a:r>
              <a:rPr lang="de-DE" sz="1600" dirty="0" smtClean="0">
                <a:solidFill>
                  <a:schemeClr val="tx1"/>
                </a:solidFill>
                <a:cs typeface="Times New Roman" pitchFamily="18" charset="0"/>
              </a:rPr>
              <a:t> kurzfristigen Zinsen </a:t>
            </a:r>
            <a:r>
              <a:rPr lang="de-DE" sz="1600" dirty="0" smtClean="0">
                <a:solidFill>
                  <a:schemeClr val="tx1"/>
                </a:solidFill>
              </a:rPr>
              <a:t>→ Inverse Zinsstruktur</a:t>
            </a:r>
            <a:r>
              <a:rPr lang="de-DE" sz="1600" dirty="0" smtClean="0">
                <a:solidFill>
                  <a:schemeClr val="tx1"/>
                </a:solidFill>
                <a:cs typeface="Times New Roman" pitchFamily="18" charset="0"/>
              </a:rPr>
              <a:t> </a:t>
            </a:r>
            <a:endParaRPr lang="de-DE" sz="1600" b="1" dirty="0">
              <a:solidFill>
                <a:schemeClr val="tx1"/>
              </a:solidFill>
            </a:endParaRPr>
          </a:p>
        </p:txBody>
      </p:sp>
      <p:sp>
        <p:nvSpPr>
          <p:cNvPr id="8" name="Text Box 2"/>
          <p:cNvSpPr txBox="1">
            <a:spLocks noChangeArrowheads="1"/>
          </p:cNvSpPr>
          <p:nvPr/>
        </p:nvSpPr>
        <p:spPr bwMode="auto">
          <a:xfrm>
            <a:off x="15573" y="5272520"/>
            <a:ext cx="12170211" cy="381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						       längerfristigen </a:t>
            </a:r>
            <a:r>
              <a:rPr lang="de-DE" sz="1600" dirty="0">
                <a:solidFill>
                  <a:schemeClr val="tx1"/>
                </a:solidFill>
                <a:cs typeface="Times New Roman" pitchFamily="18" charset="0"/>
              </a:rPr>
              <a:t>Zinsen </a:t>
            </a:r>
            <a:r>
              <a:rPr lang="de-DE" sz="1600" dirty="0">
                <a:solidFill>
                  <a:schemeClr val="tx1"/>
                </a:solidFill>
              </a:rPr>
              <a:t>≈</a:t>
            </a:r>
            <a:r>
              <a:rPr lang="de-DE" sz="1600" dirty="0" smtClean="0">
                <a:solidFill>
                  <a:schemeClr val="tx1"/>
                </a:solidFill>
                <a:cs typeface="Times New Roman" pitchFamily="18" charset="0"/>
              </a:rPr>
              <a:t> kurzfristigen Zinsen </a:t>
            </a:r>
            <a:r>
              <a:rPr lang="de-DE" sz="1600" dirty="0" smtClean="0">
                <a:solidFill>
                  <a:schemeClr val="tx1"/>
                </a:solidFill>
              </a:rPr>
              <a:t>→ flache Zinsstruktur</a:t>
            </a:r>
            <a:r>
              <a:rPr lang="de-DE" sz="1600" dirty="0" smtClean="0">
                <a:solidFill>
                  <a:schemeClr val="tx1"/>
                </a:solidFill>
                <a:cs typeface="Times New Roman" pitchFamily="18" charset="0"/>
              </a:rPr>
              <a:t> </a:t>
            </a:r>
            <a:endParaRPr lang="de-DE" sz="1600" b="1" dirty="0">
              <a:solidFill>
                <a:schemeClr val="tx1"/>
              </a:solidFill>
            </a:endParaRPr>
          </a:p>
        </p:txBody>
      </p:sp>
      <p:sp>
        <p:nvSpPr>
          <p:cNvPr id="9" name="Text Box 2"/>
          <p:cNvSpPr txBox="1">
            <a:spLocks noChangeArrowheads="1"/>
          </p:cNvSpPr>
          <p:nvPr/>
        </p:nvSpPr>
        <p:spPr bwMode="auto">
          <a:xfrm>
            <a:off x="12470" y="5636410"/>
            <a:ext cx="12170211" cy="381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Steht dies der Argumentation der Zinsstruktur als Konjunkturindikator aus der Erwartungswerttheorie entgegen?</a:t>
            </a:r>
            <a:endParaRPr lang="de-DE" sz="1600" b="1" dirty="0">
              <a:solidFill>
                <a:schemeClr val="tx1"/>
              </a:solidFill>
            </a:endParaRPr>
          </a:p>
        </p:txBody>
      </p:sp>
      <p:sp>
        <p:nvSpPr>
          <p:cNvPr id="10" name="Text Box 2"/>
          <p:cNvSpPr txBox="1">
            <a:spLocks noChangeArrowheads="1"/>
          </p:cNvSpPr>
          <p:nvPr/>
        </p:nvSpPr>
        <p:spPr bwMode="auto">
          <a:xfrm>
            <a:off x="3825" y="5864892"/>
            <a:ext cx="12170211" cy="5808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Nein! Denn beide Theorien können wir dadurch zusammenführen, dass wir beispielsweise in dem Beispiel mit i</a:t>
            </a:r>
            <a:r>
              <a:rPr lang="de-DE" sz="1600" baseline="-25000" dirty="0" smtClean="0">
                <a:solidFill>
                  <a:schemeClr val="tx1"/>
                </a:solidFill>
                <a:cs typeface="Times New Roman" pitchFamily="18" charset="0"/>
              </a:rPr>
              <a:t>2</a:t>
            </a:r>
            <a:r>
              <a:rPr lang="de-DE" sz="1600" dirty="0" smtClean="0">
                <a:solidFill>
                  <a:schemeClr val="tx1"/>
                </a:solidFill>
                <a:cs typeface="Times New Roman" pitchFamily="18" charset="0"/>
              </a:rPr>
              <a:t>= 4% davon ausgehen,</a:t>
            </a:r>
          </a:p>
          <a:p>
            <a:r>
              <a:rPr lang="de-DE" sz="1600" dirty="0" smtClean="0">
                <a:solidFill>
                  <a:schemeClr val="tx1"/>
                </a:solidFill>
                <a:cs typeface="Times New Roman" pitchFamily="18" charset="0"/>
              </a:rPr>
              <a:t>dass 1%-Punkte auf die Aufschlag gemäß der Liquiditätsprämientheorie zurückzuführen sind. </a:t>
            </a:r>
            <a:endParaRPr lang="de-DE" sz="1600" b="1" dirty="0">
              <a:solidFill>
                <a:schemeClr val="tx1"/>
              </a:solidFill>
            </a:endParaRPr>
          </a:p>
        </p:txBody>
      </p:sp>
      <p:sp>
        <p:nvSpPr>
          <p:cNvPr id="11" name="Text Box 2"/>
          <p:cNvSpPr txBox="1">
            <a:spLocks noChangeArrowheads="1"/>
          </p:cNvSpPr>
          <p:nvPr/>
        </p:nvSpPr>
        <p:spPr bwMode="auto">
          <a:xfrm>
            <a:off x="12469" y="6345533"/>
            <a:ext cx="12170211" cy="5124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D.h. nach Abzug der Liquiditätsprämie von den Langfristigen Zinsen, ist die gleiche Argumentation gemäß der Erwartungswerttheorie wie vorher möglich!</a:t>
            </a:r>
            <a:endParaRPr lang="de-DE" sz="1600" b="1" dirty="0">
              <a:solidFill>
                <a:schemeClr val="tx1"/>
              </a:solidFill>
            </a:endParaRPr>
          </a:p>
        </p:txBody>
      </p:sp>
    </p:spTree>
    <p:extLst>
      <p:ext uri="{BB962C8B-B14F-4D97-AF65-F5344CB8AC3E}">
        <p14:creationId xmlns:p14="http://schemas.microsoft.com/office/powerpoint/2010/main" val="172768981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1"/>
          <p:cNvSpPr>
            <a:spLocks noChangeArrowheads="1"/>
          </p:cNvSpPr>
          <p:nvPr/>
        </p:nvSpPr>
        <p:spPr bwMode="auto">
          <a:xfrm>
            <a:off x="3204446" y="215752"/>
            <a:ext cx="699206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Stetiges und angemessenes Wachstum</a:t>
            </a:r>
          </a:p>
        </p:txBody>
      </p:sp>
      <p:sp>
        <p:nvSpPr>
          <p:cNvPr id="116740" name="Text Box 2"/>
          <p:cNvSpPr txBox="1">
            <a:spLocks noChangeArrowheads="1"/>
          </p:cNvSpPr>
          <p:nvPr/>
        </p:nvSpPr>
        <p:spPr bwMode="auto">
          <a:xfrm>
            <a:off x="249408" y="719925"/>
            <a:ext cx="7251909"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000" dirty="0">
                <a:solidFill>
                  <a:srgbClr val="000000"/>
                </a:solidFill>
              </a:rPr>
              <a:t>Wirtschaftspolitisches Ziel ist es, die Schwankungen im Konjunkturzyklus auf ein angemessenes Maß zu begrenzen.</a:t>
            </a:r>
          </a:p>
          <a:p>
            <a:pPr eaLnBrk="1" hangingPunct="1"/>
            <a:endParaRPr lang="de-DE" sz="2000" dirty="0">
              <a:solidFill>
                <a:srgbClr val="000000"/>
              </a:solidFill>
            </a:endParaRPr>
          </a:p>
          <a:p>
            <a:pPr eaLnBrk="1" hangingPunct="1"/>
            <a:r>
              <a:rPr lang="de-DE" sz="2000" dirty="0">
                <a:solidFill>
                  <a:srgbClr val="000000"/>
                </a:solidFill>
              </a:rPr>
              <a:t>Dazu wird auf das Konzept des </a:t>
            </a:r>
            <a:r>
              <a:rPr lang="de-DE" sz="2000" b="1" u="sng" dirty="0">
                <a:solidFill>
                  <a:srgbClr val="000000"/>
                </a:solidFill>
              </a:rPr>
              <a:t>Produktionspotenzials</a:t>
            </a:r>
            <a:r>
              <a:rPr lang="de-DE" sz="2000" dirty="0">
                <a:solidFill>
                  <a:srgbClr val="000000"/>
                </a:solidFill>
              </a:rPr>
              <a:t> zurückgegriffen:</a:t>
            </a:r>
          </a:p>
          <a:p>
            <a:pPr eaLnBrk="1" hangingPunct="1"/>
            <a:r>
              <a:rPr lang="de-DE" sz="2000" b="1" dirty="0">
                <a:solidFill>
                  <a:srgbClr val="000000"/>
                </a:solidFill>
              </a:rPr>
              <a:t>Darunter versteht man die mögliche gesamtwirtschaftliche Produktion bei Vollauslastung der Kapazitäten.</a:t>
            </a:r>
          </a:p>
          <a:p>
            <a:pPr eaLnBrk="1" hangingPunct="1"/>
            <a:endParaRPr lang="de-DE" sz="2000" b="1" dirty="0">
              <a:solidFill>
                <a:srgbClr val="000000"/>
              </a:solidFill>
            </a:endParaRPr>
          </a:p>
          <a:p>
            <a:pPr eaLnBrk="1" hangingPunct="1"/>
            <a:r>
              <a:rPr lang="de-DE" sz="2000" dirty="0">
                <a:solidFill>
                  <a:srgbClr val="000000"/>
                </a:solidFill>
              </a:rPr>
              <a:t>Langfristig sollte es daher das Ziel sein, das Produktionspotenzial zu </a:t>
            </a:r>
          </a:p>
          <a:p>
            <a:pPr eaLnBrk="1" hangingPunct="1"/>
            <a:r>
              <a:rPr lang="de-DE" sz="2000" dirty="0">
                <a:solidFill>
                  <a:srgbClr val="000000"/>
                </a:solidFill>
              </a:rPr>
              <a:t>erhöhen und nicht nur die reine BIP-Entwicklung. Denn die reine </a:t>
            </a:r>
          </a:p>
          <a:p>
            <a:pPr eaLnBrk="1" hangingPunct="1"/>
            <a:r>
              <a:rPr lang="de-DE" sz="2000" dirty="0">
                <a:solidFill>
                  <a:srgbClr val="000000"/>
                </a:solidFill>
              </a:rPr>
              <a:t>BIP-Entwicklung kann die Produktionsmöglichkeiten eines Landes </a:t>
            </a:r>
          </a:p>
          <a:p>
            <a:pPr eaLnBrk="1" hangingPunct="1"/>
            <a:r>
              <a:rPr lang="de-DE" sz="2000" dirty="0">
                <a:solidFill>
                  <a:srgbClr val="000000"/>
                </a:solidFill>
              </a:rPr>
              <a:t>stark über- oder unterzeichnen.</a:t>
            </a:r>
          </a:p>
          <a:p>
            <a:pPr eaLnBrk="1" hangingPunct="1"/>
            <a:r>
              <a:rPr lang="de-DE" sz="2000" dirty="0">
                <a:solidFill>
                  <a:srgbClr val="000000"/>
                </a:solidFill>
              </a:rPr>
              <a:t> </a:t>
            </a:r>
          </a:p>
          <a:p>
            <a:pPr eaLnBrk="1" hangingPunct="1"/>
            <a:r>
              <a:rPr lang="de-DE" sz="2000" dirty="0">
                <a:solidFill>
                  <a:srgbClr val="000000"/>
                </a:solidFill>
              </a:rPr>
              <a:t>Allerdings handelt es sich bei dem </a:t>
            </a:r>
            <a:r>
              <a:rPr lang="de-DE" sz="2000" b="1" dirty="0">
                <a:solidFill>
                  <a:srgbClr val="000000"/>
                </a:solidFill>
              </a:rPr>
              <a:t>Produktionspotenzial</a:t>
            </a:r>
            <a:r>
              <a:rPr lang="de-DE" sz="2000" dirty="0">
                <a:solidFill>
                  <a:srgbClr val="000000"/>
                </a:solidFill>
              </a:rPr>
              <a:t> um ein </a:t>
            </a:r>
          </a:p>
          <a:p>
            <a:pPr eaLnBrk="1" hangingPunct="1"/>
            <a:r>
              <a:rPr lang="de-DE" sz="2000" b="1" dirty="0">
                <a:solidFill>
                  <a:srgbClr val="000000"/>
                </a:solidFill>
              </a:rPr>
              <a:t>theoretisches Konzept</a:t>
            </a:r>
            <a:r>
              <a:rPr lang="de-DE" sz="2000" dirty="0">
                <a:solidFill>
                  <a:srgbClr val="000000"/>
                </a:solidFill>
              </a:rPr>
              <a:t>, weshalb sich der  tatsächliche Wert nur schwer </a:t>
            </a:r>
            <a:r>
              <a:rPr lang="de-DE" sz="2000" dirty="0" smtClean="0">
                <a:solidFill>
                  <a:srgbClr val="000000"/>
                </a:solidFill>
              </a:rPr>
              <a:t>ermitteln </a:t>
            </a:r>
            <a:r>
              <a:rPr lang="de-DE" sz="2000" dirty="0">
                <a:solidFill>
                  <a:srgbClr val="000000"/>
                </a:solidFill>
              </a:rPr>
              <a:t>lässt. </a:t>
            </a:r>
          </a:p>
          <a:p>
            <a:pPr eaLnBrk="1" hangingPunct="1"/>
            <a:endParaRPr lang="de-DE" sz="2000" dirty="0">
              <a:solidFill>
                <a:srgbClr val="000000"/>
              </a:solidFill>
            </a:endParaRPr>
          </a:p>
          <a:p>
            <a:pPr eaLnBrk="1" hangingPunct="1"/>
            <a:endParaRPr lang="de-DE" sz="2400" dirty="0">
              <a:solidFill>
                <a:srgbClr val="000000"/>
              </a:solidFill>
            </a:endParaRPr>
          </a:p>
        </p:txBody>
      </p:sp>
      <p:sp>
        <p:nvSpPr>
          <p:cNvPr id="4" name="Text Box 2"/>
          <p:cNvSpPr txBox="1">
            <a:spLocks noChangeArrowheads="1"/>
          </p:cNvSpPr>
          <p:nvPr/>
        </p:nvSpPr>
        <p:spPr bwMode="auto">
          <a:xfrm>
            <a:off x="7865457" y="1118642"/>
            <a:ext cx="3924637" cy="14950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Also ähnlich der Überlegung, wenn man den Maschinenbestand und Personalbestand in einem Unternehmen betrachtet und sich dann fragt, wie viel dieses Unternehmen in einem Jahr produzieren</a:t>
            </a:r>
            <a:r>
              <a:rPr lang="de-DE" sz="1400" b="1" dirty="0">
                <a:solidFill>
                  <a:srgbClr val="000000"/>
                </a:solidFill>
              </a:rPr>
              <a:t> </a:t>
            </a:r>
            <a:r>
              <a:rPr lang="de-DE" sz="1400" b="1" dirty="0" smtClean="0">
                <a:solidFill>
                  <a:srgbClr val="000000"/>
                </a:solidFill>
              </a:rPr>
              <a:t>kann. </a:t>
            </a:r>
            <a:r>
              <a:rPr lang="de-DE" sz="1400" dirty="0" smtClean="0">
                <a:solidFill>
                  <a:srgbClr val="000000"/>
                </a:solidFill>
              </a:rPr>
              <a:t>Was aber tatsächlich produziert wird, wird aber mit aller Wahrscheinlichkeit davon abweichen</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sp>
        <p:nvSpPr>
          <p:cNvPr id="5" name="Text Box 2"/>
          <p:cNvSpPr txBox="1">
            <a:spLocks noChangeArrowheads="1"/>
          </p:cNvSpPr>
          <p:nvPr/>
        </p:nvSpPr>
        <p:spPr bwMode="auto">
          <a:xfrm>
            <a:off x="7865456" y="2938001"/>
            <a:ext cx="3924637" cy="4040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Wie sind dann Abweichungen nach oben möglich?</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sp>
        <p:nvSpPr>
          <p:cNvPr id="6" name="Text Box 2"/>
          <p:cNvSpPr txBox="1">
            <a:spLocks noChangeArrowheads="1"/>
          </p:cNvSpPr>
          <p:nvPr/>
        </p:nvSpPr>
        <p:spPr bwMode="auto">
          <a:xfrm>
            <a:off x="7865455" y="3491700"/>
            <a:ext cx="3924637" cy="15010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Hier geht man in der Makroökonomie davon aus, dass für die Berechnung des Produktionspotenzials die Normalarbeitszeit veranschlagt wird und eine „normale“ </a:t>
            </a:r>
            <a:r>
              <a:rPr lang="de-DE" sz="1400" dirty="0" err="1" smtClean="0">
                <a:solidFill>
                  <a:srgbClr val="000000"/>
                </a:solidFill>
              </a:rPr>
              <a:t>Machinenauslastung</a:t>
            </a:r>
            <a:r>
              <a:rPr lang="de-DE" sz="1400" dirty="0" smtClean="0">
                <a:solidFill>
                  <a:srgbClr val="000000"/>
                </a:solidFill>
              </a:rPr>
              <a:t>. In </a:t>
            </a:r>
            <a:r>
              <a:rPr lang="de-DE" sz="1400" dirty="0" err="1" smtClean="0">
                <a:solidFill>
                  <a:srgbClr val="000000"/>
                </a:solidFill>
              </a:rPr>
              <a:t>Boomzeiten</a:t>
            </a:r>
            <a:r>
              <a:rPr lang="de-DE" sz="1400" dirty="0" smtClean="0">
                <a:solidFill>
                  <a:srgbClr val="000000"/>
                </a:solidFill>
              </a:rPr>
              <a:t> kann es dann zu einem Aufbau von Überstunden kommen und zumindest zeitl. begrenzt können Maschinen auch mit mehr als 100% der Normalleistung laufen</a:t>
            </a:r>
          </a:p>
          <a:p>
            <a:pPr eaLnBrk="1" hangingPunct="1"/>
            <a:endParaRPr lang="de-DE" sz="1400" b="1" dirty="0">
              <a:solidFill>
                <a:srgbClr val="000000"/>
              </a:solidFill>
            </a:endParaRPr>
          </a:p>
          <a:p>
            <a:pPr eaLnBrk="1" hangingPunct="1"/>
            <a:r>
              <a:rPr lang="de-DE" sz="1400" b="1" dirty="0" smtClean="0">
                <a:solidFill>
                  <a:srgbClr val="000000"/>
                </a:solidFill>
              </a:rPr>
              <a:t> </a:t>
            </a:r>
            <a:endParaRPr lang="de-DE" sz="1400" b="1" dirty="0">
              <a:solidFill>
                <a:srgbClr val="000000"/>
              </a:solidFill>
            </a:endParaRPr>
          </a:p>
          <a:p>
            <a:pPr eaLnBrk="1" hangingPunct="1"/>
            <a:endParaRPr lang="de-DE" sz="1400" dirty="0">
              <a:solidFill>
                <a:srgbClr val="000000"/>
              </a:solidFill>
            </a:endParaRPr>
          </a:p>
        </p:txBody>
      </p:sp>
    </p:spTree>
    <p:extLst>
      <p:ext uri="{BB962C8B-B14F-4D97-AF65-F5344CB8AC3E}">
        <p14:creationId xmlns:p14="http://schemas.microsoft.com/office/powerpoint/2010/main" val="239046456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367213" y="263507"/>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Marktsegmentierungstheorie</a:t>
            </a:r>
          </a:p>
        </p:txBody>
      </p:sp>
      <p:sp>
        <p:nvSpPr>
          <p:cNvPr id="6" name="Text Box 2">
            <a:extLst>
              <a:ext uri="{FF2B5EF4-FFF2-40B4-BE49-F238E27FC236}">
                <a16:creationId xmlns:a16="http://schemas.microsoft.com/office/drawing/2014/main" id="{6A416600-EBF1-4217-915B-356234073D34}"/>
              </a:ext>
            </a:extLst>
          </p:cNvPr>
          <p:cNvSpPr txBox="1">
            <a:spLocks noChangeArrowheads="1"/>
          </p:cNvSpPr>
          <p:nvPr/>
        </p:nvSpPr>
        <p:spPr bwMode="auto">
          <a:xfrm>
            <a:off x="242690" y="774112"/>
            <a:ext cx="8565407" cy="381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a:solidFill>
                  <a:schemeClr val="tx1"/>
                </a:solidFill>
              </a:rPr>
              <a:t>Für einen Anleger entsteht ein Risiko, wenn sich der Anlagehorizont nicht</a:t>
            </a:r>
          </a:p>
          <a:p>
            <a:pPr eaLnBrk="1" hangingPunct="1"/>
            <a:r>
              <a:rPr lang="de-DE" sz="1600" dirty="0">
                <a:solidFill>
                  <a:schemeClr val="tx1"/>
                </a:solidFill>
              </a:rPr>
              <a:t>mit der Laufzeit des Wertpapiers deckt</a:t>
            </a:r>
          </a:p>
          <a:p>
            <a:pPr eaLnBrk="1" hangingPunct="1"/>
            <a:endParaRPr lang="de-DE" sz="1600" dirty="0">
              <a:solidFill>
                <a:schemeClr val="tx1"/>
              </a:solidFill>
            </a:endParaRPr>
          </a:p>
          <a:p>
            <a:pPr eaLnBrk="1" hangingPunct="1"/>
            <a:r>
              <a:rPr lang="de-DE" sz="1600" dirty="0">
                <a:solidFill>
                  <a:schemeClr val="tx1"/>
                </a:solidFill>
              </a:rPr>
              <a:t>Laufzeit &gt; Anlagehorizont	→	Kursrisiko</a:t>
            </a:r>
          </a:p>
          <a:p>
            <a:pPr eaLnBrk="1" hangingPunct="1"/>
            <a:endParaRPr lang="de-DE" sz="1600" dirty="0">
              <a:solidFill>
                <a:schemeClr val="tx1"/>
              </a:solidFill>
            </a:endParaRPr>
          </a:p>
          <a:p>
            <a:pPr eaLnBrk="1" hangingPunct="1"/>
            <a:r>
              <a:rPr lang="de-DE" sz="1600" dirty="0">
                <a:solidFill>
                  <a:schemeClr val="tx1"/>
                </a:solidFill>
              </a:rPr>
              <a:t>Laufzeit &lt; Anlagehorizont	→	Einnahmerisiko</a:t>
            </a:r>
          </a:p>
          <a:p>
            <a:pPr eaLnBrk="1" hangingPunct="1"/>
            <a:endParaRPr lang="de-DE" sz="1600" dirty="0">
              <a:solidFill>
                <a:schemeClr val="tx1"/>
              </a:solidFill>
            </a:endParaRPr>
          </a:p>
          <a:p>
            <a:pPr eaLnBrk="1" hangingPunct="1"/>
            <a:r>
              <a:rPr lang="de-DE" sz="1600" dirty="0">
                <a:solidFill>
                  <a:schemeClr val="tx1"/>
                </a:solidFill>
              </a:rPr>
              <a:t>Finanzakteure möchten das Risiko reduzieren</a:t>
            </a:r>
          </a:p>
          <a:p>
            <a:pPr eaLnBrk="1" hangingPunct="1"/>
            <a:endParaRPr lang="de-DE" sz="1600" dirty="0">
              <a:solidFill>
                <a:schemeClr val="tx1"/>
              </a:solidFill>
            </a:endParaRPr>
          </a:p>
          <a:p>
            <a:pPr eaLnBrk="1" hangingPunct="1"/>
            <a:r>
              <a:rPr lang="de-DE" sz="1600" dirty="0">
                <a:solidFill>
                  <a:schemeClr val="tx1"/>
                </a:solidFill>
              </a:rPr>
              <a:t>		→	</a:t>
            </a:r>
            <a:r>
              <a:rPr lang="de-DE" sz="1600" dirty="0" smtClean="0">
                <a:solidFill>
                  <a:schemeClr val="tx1"/>
                </a:solidFill>
              </a:rPr>
              <a:t>Sind die Finanzakteure </a:t>
            </a:r>
            <a:r>
              <a:rPr lang="de-DE" sz="1600" b="1" dirty="0" err="1" smtClean="0">
                <a:solidFill>
                  <a:schemeClr val="tx1"/>
                </a:solidFill>
              </a:rPr>
              <a:t>risikoavers</a:t>
            </a:r>
            <a:endParaRPr lang="de-DE" sz="1600" b="1" dirty="0">
              <a:solidFill>
                <a:schemeClr val="tx1"/>
              </a:solidFill>
            </a:endParaRPr>
          </a:p>
          <a:p>
            <a:pPr eaLnBrk="1" hangingPunct="1"/>
            <a:endParaRPr lang="de-DE" sz="1600" dirty="0">
              <a:solidFill>
                <a:schemeClr val="tx1"/>
              </a:solidFill>
            </a:endParaRPr>
          </a:p>
          <a:p>
            <a:pPr eaLnBrk="1" hangingPunct="1"/>
            <a:r>
              <a:rPr lang="de-DE" sz="1600" dirty="0">
                <a:solidFill>
                  <a:schemeClr val="tx1"/>
                </a:solidFill>
              </a:rPr>
              <a:t>			→	</a:t>
            </a:r>
            <a:r>
              <a:rPr lang="de-DE" sz="1600" dirty="0" smtClean="0">
                <a:solidFill>
                  <a:schemeClr val="tx1"/>
                </a:solidFill>
              </a:rPr>
              <a:t>werden sich Segmente bilden bei denen Anlagehorizont und Laufzeit zusammenpassen</a:t>
            </a:r>
          </a:p>
          <a:p>
            <a:pPr eaLnBrk="1" hangingPunct="1"/>
            <a:r>
              <a:rPr lang="de-DE" sz="1600" dirty="0">
                <a:solidFill>
                  <a:schemeClr val="tx1"/>
                </a:solidFill>
              </a:rPr>
              <a:t>	</a:t>
            </a:r>
            <a:r>
              <a:rPr lang="de-DE" sz="1600" dirty="0" smtClean="0">
                <a:solidFill>
                  <a:schemeClr val="tx1"/>
                </a:solidFill>
              </a:rPr>
              <a:t>			-&gt; 	der </a:t>
            </a:r>
            <a:r>
              <a:rPr lang="de-DE" sz="1600" dirty="0">
                <a:solidFill>
                  <a:schemeClr val="tx1"/>
                </a:solidFill>
              </a:rPr>
              <a:t>Wertpapiermarkt zerfällt in zeitlich abgegrenzte Segmente</a:t>
            </a:r>
          </a:p>
          <a:p>
            <a:pPr eaLnBrk="1" hangingPunct="1"/>
            <a:r>
              <a:rPr lang="de-DE" sz="1600" dirty="0">
                <a:solidFill>
                  <a:schemeClr val="tx1"/>
                </a:solidFill>
              </a:rPr>
              <a:t>				</a:t>
            </a:r>
            <a:r>
              <a:rPr lang="de-DE" sz="1600" dirty="0" smtClean="0">
                <a:solidFill>
                  <a:schemeClr val="tx1"/>
                </a:solidFill>
              </a:rPr>
              <a:t>	und </a:t>
            </a:r>
            <a:r>
              <a:rPr lang="de-DE" sz="1600" dirty="0">
                <a:solidFill>
                  <a:schemeClr val="tx1"/>
                </a:solidFill>
              </a:rPr>
              <a:t>Finanztitel sind damit </a:t>
            </a:r>
            <a:r>
              <a:rPr lang="de-DE" sz="1600" b="1" dirty="0">
                <a:solidFill>
                  <a:schemeClr val="tx1"/>
                </a:solidFill>
              </a:rPr>
              <a:t>nicht mehr vollständig substituierbar</a:t>
            </a:r>
          </a:p>
          <a:p>
            <a:pPr eaLnBrk="1" hangingPunct="1"/>
            <a:r>
              <a:rPr lang="de-DE" dirty="0">
                <a:solidFill>
                  <a:schemeClr val="tx1"/>
                </a:solidFill>
              </a:rPr>
              <a:t>							</a:t>
            </a:r>
          </a:p>
          <a:p>
            <a:pPr eaLnBrk="1" hangingPunct="1"/>
            <a:endParaRPr lang="de-DE" dirty="0">
              <a:solidFill>
                <a:schemeClr val="tx1"/>
              </a:solidFill>
            </a:endParaRPr>
          </a:p>
        </p:txBody>
      </p:sp>
      <p:sp>
        <p:nvSpPr>
          <p:cNvPr id="4" name="Text Box 2"/>
          <p:cNvSpPr txBox="1">
            <a:spLocks noChangeArrowheads="1"/>
          </p:cNvSpPr>
          <p:nvPr/>
        </p:nvSpPr>
        <p:spPr bwMode="auto">
          <a:xfrm>
            <a:off x="3925076" y="1450745"/>
            <a:ext cx="8266923" cy="5584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Bspw. Ist der Anlagehorizont 7 Jahre, die Laufzeit eines adäquaten Papiers ist aber 10 Jahre. Dann muss der Anleger das Papier vor der Endfälligkeit verkaufen und zu diesem Zeitpunkt kennt er den Kurs zum Anlagezeitpunkt noch nicht -&gt; Kursrisiko!</a:t>
            </a:r>
            <a:endParaRPr lang="de-DE" sz="1200" b="1" dirty="0">
              <a:solidFill>
                <a:schemeClr val="tx1"/>
              </a:solidFill>
            </a:endParaRPr>
          </a:p>
        </p:txBody>
      </p:sp>
      <p:sp>
        <p:nvSpPr>
          <p:cNvPr id="5" name="Text Box 2"/>
          <p:cNvSpPr txBox="1">
            <a:spLocks noChangeArrowheads="1"/>
          </p:cNvSpPr>
          <p:nvPr/>
        </p:nvSpPr>
        <p:spPr bwMode="auto">
          <a:xfrm>
            <a:off x="258147" y="4763965"/>
            <a:ext cx="11756571" cy="8079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Der Vollständigkeit halber noch die Marktsegmentierungstheorie. Jedoch ist zu bemerken, dass es in </a:t>
            </a:r>
            <a:r>
              <a:rPr lang="de-DE" sz="1600" dirty="0" err="1" smtClean="0">
                <a:solidFill>
                  <a:schemeClr val="tx1"/>
                </a:solidFill>
                <a:cs typeface="Times New Roman" pitchFamily="18" charset="0"/>
              </a:rPr>
              <a:t>tasächlichen</a:t>
            </a:r>
            <a:r>
              <a:rPr lang="de-DE" sz="1600" dirty="0" smtClean="0">
                <a:solidFill>
                  <a:schemeClr val="tx1"/>
                </a:solidFill>
                <a:cs typeface="Times New Roman" pitchFamily="18" charset="0"/>
              </a:rPr>
              <a:t> Daten relativ wenig Evidenz für diesen Erklärungsansatz gibt</a:t>
            </a:r>
            <a:endParaRPr lang="de-DE" sz="1600" b="1" dirty="0">
              <a:solidFill>
                <a:schemeClr val="tx1"/>
              </a:solidFill>
            </a:endParaRPr>
          </a:p>
        </p:txBody>
      </p:sp>
      <p:sp>
        <p:nvSpPr>
          <p:cNvPr id="7" name="Text Box 2"/>
          <p:cNvSpPr txBox="1">
            <a:spLocks noChangeArrowheads="1"/>
          </p:cNvSpPr>
          <p:nvPr/>
        </p:nvSpPr>
        <p:spPr bwMode="auto">
          <a:xfrm>
            <a:off x="4367213" y="1914161"/>
            <a:ext cx="7762583" cy="5584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Bspw. Ist der Anlagehorizont 10 Jahre, die Laufzeit eines adäquaten Papiers ist aber 7 Jahre. Dann muss der Anleger nach der Endfälligkeit den Erlös weitere drei Jahre zu heute nicht bekannten Konditionen Anlegen (ähnlich wie bei der Erwartungswerttheorie!) -&gt; Einnahmerisiko</a:t>
            </a:r>
            <a:endParaRPr lang="de-DE" sz="1200" b="1" dirty="0">
              <a:solidFill>
                <a:schemeClr val="tx1"/>
              </a:solidFill>
            </a:endParaRPr>
          </a:p>
        </p:txBody>
      </p:sp>
    </p:spTree>
    <p:extLst>
      <p:ext uri="{BB962C8B-B14F-4D97-AF65-F5344CB8AC3E}">
        <p14:creationId xmlns:p14="http://schemas.microsoft.com/office/powerpoint/2010/main" val="351245077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3"/>
          <a:stretch>
            <a:fillRect/>
          </a:stretch>
        </p:blipFill>
        <p:spPr>
          <a:xfrm>
            <a:off x="0" y="1440000"/>
            <a:ext cx="7920000" cy="4760426"/>
          </a:xfrm>
          <a:prstGeom prst="rect">
            <a:avLst/>
          </a:prstGeom>
        </p:spPr>
      </p:pic>
      <p:sp>
        <p:nvSpPr>
          <p:cNvPr id="211971" name="Rectangle 1"/>
          <p:cNvSpPr>
            <a:spLocks noChangeArrowheads="1"/>
          </p:cNvSpPr>
          <p:nvPr/>
        </p:nvSpPr>
        <p:spPr bwMode="auto">
          <a:xfrm>
            <a:off x="1631951" y="158081"/>
            <a:ext cx="7377423"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im zeitlichen Vergleich (Deutschland)</a:t>
            </a:r>
          </a:p>
        </p:txBody>
      </p:sp>
      <p:sp>
        <p:nvSpPr>
          <p:cNvPr id="211974" name="Text Box 6"/>
          <p:cNvSpPr txBox="1">
            <a:spLocks noChangeArrowheads="1"/>
          </p:cNvSpPr>
          <p:nvPr/>
        </p:nvSpPr>
        <p:spPr bwMode="auto">
          <a:xfrm>
            <a:off x="1631951" y="6219826"/>
            <a:ext cx="4373057"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 (börsennotierte Bundeswertpapiere)</a:t>
            </a:r>
          </a:p>
        </p:txBody>
      </p:sp>
      <p:sp>
        <p:nvSpPr>
          <p:cNvPr id="3" name="Rechteck 2"/>
          <p:cNvSpPr/>
          <p:nvPr/>
        </p:nvSpPr>
        <p:spPr>
          <a:xfrm>
            <a:off x="2633314" y="5665601"/>
            <a:ext cx="1302488" cy="41622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 Box 2"/>
          <p:cNvSpPr txBox="1">
            <a:spLocks noChangeArrowheads="1"/>
          </p:cNvSpPr>
          <p:nvPr/>
        </p:nvSpPr>
        <p:spPr bwMode="auto">
          <a:xfrm>
            <a:off x="7920000" y="209549"/>
            <a:ext cx="4209796" cy="5365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In den letzten 20 Jahren finden sich alle möglichen Verläufe der Zinsstruktur normal/invers/flach!</a:t>
            </a:r>
            <a:endParaRPr lang="de-DE" sz="1200" b="1" dirty="0">
              <a:solidFill>
                <a:schemeClr val="tx1"/>
              </a:solidFill>
            </a:endParaRPr>
          </a:p>
        </p:txBody>
      </p:sp>
      <p:sp>
        <p:nvSpPr>
          <p:cNvPr id="8" name="Text Box 2"/>
          <p:cNvSpPr txBox="1">
            <a:spLocks noChangeArrowheads="1"/>
          </p:cNvSpPr>
          <p:nvPr/>
        </p:nvSpPr>
        <p:spPr bwMode="auto">
          <a:xfrm>
            <a:off x="7920000" y="626750"/>
            <a:ext cx="4209796" cy="273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Was ist das Besondere am 15.09.2008? </a:t>
            </a:r>
            <a:endParaRPr lang="de-DE" sz="1200" b="1" dirty="0">
              <a:solidFill>
                <a:schemeClr val="tx1"/>
              </a:solidFill>
            </a:endParaRPr>
          </a:p>
        </p:txBody>
      </p:sp>
      <p:sp>
        <p:nvSpPr>
          <p:cNvPr id="9" name="Text Box 2"/>
          <p:cNvSpPr txBox="1">
            <a:spLocks noChangeArrowheads="1"/>
          </p:cNvSpPr>
          <p:nvPr/>
        </p:nvSpPr>
        <p:spPr bwMode="auto">
          <a:xfrm>
            <a:off x="7938661" y="797594"/>
            <a:ext cx="4209796" cy="2908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Vortag der Lehman-Pleite</a:t>
            </a:r>
            <a:endParaRPr lang="de-DE" sz="1200" b="1" dirty="0">
              <a:solidFill>
                <a:schemeClr val="tx1"/>
              </a:solidFill>
            </a:endParaRPr>
          </a:p>
        </p:txBody>
      </p:sp>
      <p:sp>
        <p:nvSpPr>
          <p:cNvPr id="10" name="Text Box 2"/>
          <p:cNvSpPr txBox="1">
            <a:spLocks noChangeArrowheads="1"/>
          </p:cNvSpPr>
          <p:nvPr/>
        </p:nvSpPr>
        <p:spPr bwMode="auto">
          <a:xfrm>
            <a:off x="7920000" y="1055287"/>
            <a:ext cx="4209796" cy="10171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Zu dem Zeitpunkt ist man noch in vielen Bereichen davon ausgegangen, dass sich die Finanzkrise tatsächlich auf den Finanzmarkt beschränkt und nur wenig Auswirkungen auf die Realwirtschaft haben würde. Ähnlich fatal war unsere Einschätzung von COVID19 auf die Wirtschaft!</a:t>
            </a:r>
            <a:endParaRPr lang="de-DE" sz="1200" b="1" dirty="0">
              <a:solidFill>
                <a:schemeClr val="tx1"/>
              </a:solidFill>
            </a:endParaRPr>
          </a:p>
        </p:txBody>
      </p:sp>
      <p:sp>
        <p:nvSpPr>
          <p:cNvPr id="11" name="Text Box 2"/>
          <p:cNvSpPr txBox="1">
            <a:spLocks noChangeArrowheads="1"/>
          </p:cNvSpPr>
          <p:nvPr/>
        </p:nvSpPr>
        <p:spPr bwMode="auto">
          <a:xfrm>
            <a:off x="7933743" y="3108383"/>
            <a:ext cx="4209796" cy="11923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Was sagten aber damals die Märkte aus der Zinsstruktur heraus?</a:t>
            </a:r>
          </a:p>
          <a:p>
            <a:r>
              <a:rPr lang="de-DE" sz="1200" dirty="0" smtClean="0">
                <a:solidFill>
                  <a:schemeClr val="tx1"/>
                </a:solidFill>
                <a:cs typeface="Times New Roman" pitchFamily="18" charset="0"/>
              </a:rPr>
              <a:t>Die Zinsen einer 5-jähringen Staatsanleihe (langfristig) lagen deutlich unter den Zinsen einer 1-jährigen (kurzfristigen) und wenn man die Liquiditätsprämie berücksichtigt, ist der Unterschied noch deutlicher! </a:t>
            </a:r>
            <a:endParaRPr lang="de-DE" sz="1200" dirty="0">
              <a:solidFill>
                <a:schemeClr val="tx1"/>
              </a:solidFill>
              <a:cs typeface="Times New Roman" pitchFamily="18" charset="0"/>
            </a:endParaRPr>
          </a:p>
          <a:p>
            <a:endParaRPr lang="de-DE" sz="1200" b="1" dirty="0">
              <a:solidFill>
                <a:schemeClr val="tx1"/>
              </a:solidFill>
            </a:endParaRPr>
          </a:p>
        </p:txBody>
      </p:sp>
      <p:sp>
        <p:nvSpPr>
          <p:cNvPr id="12" name="Text Box 2"/>
          <p:cNvSpPr txBox="1">
            <a:spLocks noChangeArrowheads="1"/>
          </p:cNvSpPr>
          <p:nvPr/>
        </p:nvSpPr>
        <p:spPr bwMode="auto">
          <a:xfrm>
            <a:off x="8005168" y="4040535"/>
            <a:ext cx="4209796" cy="5992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Damit standen die Markterwartung in beiden Fällen klar auf Abschwung (fallende kurzfristige Zinsen in der Zukunft!)</a:t>
            </a:r>
            <a:endParaRPr lang="de-DE" sz="1200" dirty="0">
              <a:solidFill>
                <a:schemeClr val="tx1"/>
              </a:solidFill>
              <a:cs typeface="Times New Roman" pitchFamily="18" charset="0"/>
            </a:endParaRPr>
          </a:p>
          <a:p>
            <a:endParaRPr lang="de-DE" sz="1200" b="1" dirty="0">
              <a:solidFill>
                <a:schemeClr val="tx1"/>
              </a:solidFill>
            </a:endParaRPr>
          </a:p>
        </p:txBody>
      </p:sp>
      <p:sp>
        <p:nvSpPr>
          <p:cNvPr id="13" name="Text Box 2"/>
          <p:cNvSpPr txBox="1">
            <a:spLocks noChangeArrowheads="1"/>
          </p:cNvSpPr>
          <p:nvPr/>
        </p:nvSpPr>
        <p:spPr bwMode="auto">
          <a:xfrm>
            <a:off x="7944481" y="4443291"/>
            <a:ext cx="4209796" cy="2740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Der Rest ist Geschichte (Lehman) bzw. unser tägliches Leben (Corona)</a:t>
            </a:r>
            <a:endParaRPr lang="de-DE" sz="1200" dirty="0">
              <a:solidFill>
                <a:schemeClr val="tx1"/>
              </a:solidFill>
              <a:cs typeface="Times New Roman" pitchFamily="18" charset="0"/>
            </a:endParaRPr>
          </a:p>
          <a:p>
            <a:endParaRPr lang="de-DE" sz="1200" b="1" dirty="0">
              <a:solidFill>
                <a:schemeClr val="tx1"/>
              </a:solidFill>
            </a:endParaRPr>
          </a:p>
        </p:txBody>
      </p:sp>
      <p:sp>
        <p:nvSpPr>
          <p:cNvPr id="15" name="Text Box 2"/>
          <p:cNvSpPr txBox="1">
            <a:spLocks noChangeArrowheads="1"/>
          </p:cNvSpPr>
          <p:nvPr/>
        </p:nvSpPr>
        <p:spPr bwMode="auto">
          <a:xfrm>
            <a:off x="2458479" y="5388347"/>
            <a:ext cx="2021509" cy="3478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Vorabend der Lehman-Pleite</a:t>
            </a:r>
            <a:endParaRPr lang="de-DE" sz="1200" dirty="0">
              <a:solidFill>
                <a:schemeClr val="tx1"/>
              </a:solidFill>
              <a:cs typeface="Times New Roman" pitchFamily="18" charset="0"/>
            </a:endParaRPr>
          </a:p>
          <a:p>
            <a:endParaRPr lang="de-DE" sz="1200" b="1" dirty="0">
              <a:solidFill>
                <a:schemeClr val="tx1"/>
              </a:solidFill>
            </a:endParaRPr>
          </a:p>
        </p:txBody>
      </p:sp>
      <p:sp>
        <p:nvSpPr>
          <p:cNvPr id="17" name="Text Box 2"/>
          <p:cNvSpPr txBox="1">
            <a:spLocks noChangeArrowheads="1"/>
          </p:cNvSpPr>
          <p:nvPr/>
        </p:nvSpPr>
        <p:spPr bwMode="auto">
          <a:xfrm>
            <a:off x="7920000" y="4828685"/>
            <a:ext cx="4198021" cy="13763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Aktuell tut sich wieder einiges an der Zinsstruktur. Rentierten letztes Jahr die Bundesanleihen mit einer Laufzeit von 30 Jahren (also die gesamte gängige Darstellung der Zinsstrukturkurve) im negativen Bereich. So ist aktuell das „lange“ Ende wieder zu positiven Renditen gedreht. Dieser Trend setzt im Frühjahr des Jahres 2021 ein und wurde als Zeichen für möglicherweise steigende Preise angesehen (vgl. </a:t>
            </a:r>
            <a:r>
              <a:rPr lang="de-DE" sz="1200" dirty="0" err="1" smtClean="0">
                <a:solidFill>
                  <a:schemeClr val="tx1"/>
                </a:solidFill>
                <a:cs typeface="Times New Roman" pitchFamily="18" charset="0"/>
              </a:rPr>
              <a:t>Fishergleichung</a:t>
            </a:r>
            <a:r>
              <a:rPr lang="de-DE" sz="1200" dirty="0" smtClean="0">
                <a:solidFill>
                  <a:schemeClr val="tx1"/>
                </a:solidFill>
                <a:cs typeface="Times New Roman" pitchFamily="18" charset="0"/>
              </a:rPr>
              <a:t>)</a:t>
            </a:r>
            <a:endParaRPr lang="de-DE" sz="1200" b="1" dirty="0">
              <a:solidFill>
                <a:schemeClr val="tx1"/>
              </a:solidFill>
            </a:endParaRPr>
          </a:p>
        </p:txBody>
      </p:sp>
      <p:sp>
        <p:nvSpPr>
          <p:cNvPr id="18" name="Rechteck 17"/>
          <p:cNvSpPr/>
          <p:nvPr/>
        </p:nvSpPr>
        <p:spPr>
          <a:xfrm>
            <a:off x="4072258" y="5669144"/>
            <a:ext cx="1302488" cy="41622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 Box 2"/>
          <p:cNvSpPr txBox="1">
            <a:spLocks noChangeArrowheads="1"/>
          </p:cNvSpPr>
          <p:nvPr/>
        </p:nvSpPr>
        <p:spPr bwMode="auto">
          <a:xfrm>
            <a:off x="3712747" y="6006468"/>
            <a:ext cx="2357374" cy="3478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2</a:t>
            </a:r>
            <a:r>
              <a:rPr lang="de-DE" sz="1200" dirty="0" smtClean="0">
                <a:solidFill>
                  <a:schemeClr val="tx1"/>
                </a:solidFill>
                <a:cs typeface="Times New Roman" pitchFamily="18" charset="0"/>
              </a:rPr>
              <a:t> Woche vor dem ersten </a:t>
            </a:r>
            <a:r>
              <a:rPr lang="de-DE" sz="1200" dirty="0" err="1" smtClean="0">
                <a:solidFill>
                  <a:schemeClr val="tx1"/>
                </a:solidFill>
                <a:cs typeface="Times New Roman" pitchFamily="18" charset="0"/>
              </a:rPr>
              <a:t>Lockdown</a:t>
            </a:r>
            <a:endParaRPr lang="de-DE" sz="1200" dirty="0">
              <a:solidFill>
                <a:schemeClr val="tx1"/>
              </a:solidFill>
              <a:cs typeface="Times New Roman" pitchFamily="18" charset="0"/>
            </a:endParaRPr>
          </a:p>
          <a:p>
            <a:endParaRPr lang="de-DE" sz="1200" b="1" dirty="0">
              <a:solidFill>
                <a:schemeClr val="tx1"/>
              </a:solidFill>
            </a:endParaRPr>
          </a:p>
        </p:txBody>
      </p:sp>
      <p:cxnSp>
        <p:nvCxnSpPr>
          <p:cNvPr id="14" name="Gerade Verbindung mit Pfeil 13"/>
          <p:cNvCxnSpPr/>
          <p:nvPr/>
        </p:nvCxnSpPr>
        <p:spPr>
          <a:xfrm>
            <a:off x="1081546" y="2427540"/>
            <a:ext cx="643269" cy="28707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2" name="Gerade Verbindung mit Pfeil 21"/>
          <p:cNvCxnSpPr/>
          <p:nvPr/>
        </p:nvCxnSpPr>
        <p:spPr>
          <a:xfrm>
            <a:off x="927446" y="4571782"/>
            <a:ext cx="583401" cy="9815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4" name="Gerade Verbindung mit Pfeil 23"/>
          <p:cNvCxnSpPr/>
          <p:nvPr/>
        </p:nvCxnSpPr>
        <p:spPr>
          <a:xfrm flipV="1">
            <a:off x="1204877" y="1733186"/>
            <a:ext cx="6044062" cy="37942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7" name="Text Box 2"/>
          <p:cNvSpPr txBox="1">
            <a:spLocks noChangeArrowheads="1"/>
          </p:cNvSpPr>
          <p:nvPr/>
        </p:nvSpPr>
        <p:spPr bwMode="auto">
          <a:xfrm>
            <a:off x="7929331" y="2013162"/>
            <a:ext cx="4209796" cy="273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In welcher Lage befanden wir uns am 6.03.2020?</a:t>
            </a:r>
            <a:endParaRPr lang="de-DE" sz="1200" b="1" dirty="0">
              <a:solidFill>
                <a:schemeClr val="tx1"/>
              </a:solidFill>
            </a:endParaRPr>
          </a:p>
        </p:txBody>
      </p:sp>
      <p:sp>
        <p:nvSpPr>
          <p:cNvPr id="28" name="Text Box 2"/>
          <p:cNvSpPr txBox="1">
            <a:spLocks noChangeArrowheads="1"/>
          </p:cNvSpPr>
          <p:nvPr/>
        </p:nvSpPr>
        <p:spPr bwMode="auto">
          <a:xfrm>
            <a:off x="7938661" y="2304929"/>
            <a:ext cx="4209796" cy="273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Kurz vor dem 1. </a:t>
            </a:r>
            <a:r>
              <a:rPr lang="de-DE" sz="1200" dirty="0" err="1" smtClean="0">
                <a:solidFill>
                  <a:schemeClr val="tx1"/>
                </a:solidFill>
                <a:cs typeface="Times New Roman" pitchFamily="18" charset="0"/>
              </a:rPr>
              <a:t>Lockdown</a:t>
            </a:r>
            <a:r>
              <a:rPr lang="de-DE" sz="1200" dirty="0" smtClean="0">
                <a:solidFill>
                  <a:schemeClr val="tx1"/>
                </a:solidFill>
                <a:cs typeface="Times New Roman" pitchFamily="18" charset="0"/>
              </a:rPr>
              <a:t> und noch immer waren weite Teile davon überzeugt bei Corona würde es sich um ein Problem in Asien handeln und es kursierten lustige Bilder von Kreuzfahrtouristen mit einem Maskenmuster im Gesicht</a:t>
            </a:r>
            <a:endParaRPr lang="de-DE" sz="1200" b="1" dirty="0">
              <a:solidFill>
                <a:schemeClr val="tx1"/>
              </a:solidFill>
            </a:endParaRPr>
          </a:p>
        </p:txBody>
      </p:sp>
      <p:sp>
        <p:nvSpPr>
          <p:cNvPr id="29" name="Rechteck 28"/>
          <p:cNvSpPr/>
          <p:nvPr/>
        </p:nvSpPr>
        <p:spPr>
          <a:xfrm>
            <a:off x="4260850" y="4051005"/>
            <a:ext cx="3520425" cy="22389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 Box 2"/>
          <p:cNvSpPr txBox="1">
            <a:spLocks noChangeArrowheads="1"/>
          </p:cNvSpPr>
          <p:nvPr/>
        </p:nvSpPr>
        <p:spPr bwMode="auto">
          <a:xfrm>
            <a:off x="1115249" y="1453150"/>
            <a:ext cx="6774110" cy="3478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Normale Zinsstruktur: Die langfristigen Zinsen liegen rund 100 Basispunkte über den kurzfristigen Zinsen</a:t>
            </a:r>
            <a:endParaRPr lang="de-DE" sz="1200" dirty="0">
              <a:solidFill>
                <a:schemeClr val="tx1"/>
              </a:solidFill>
              <a:cs typeface="Times New Roman" pitchFamily="18" charset="0"/>
            </a:endParaRPr>
          </a:p>
          <a:p>
            <a:endParaRPr lang="de-DE" sz="1200" b="1" dirty="0">
              <a:solidFill>
                <a:schemeClr val="tx1"/>
              </a:solidFill>
            </a:endParaRPr>
          </a:p>
        </p:txBody>
      </p:sp>
      <p:sp>
        <p:nvSpPr>
          <p:cNvPr id="25" name="Text Box 2"/>
          <p:cNvSpPr txBox="1">
            <a:spLocks noChangeArrowheads="1"/>
          </p:cNvSpPr>
          <p:nvPr/>
        </p:nvSpPr>
        <p:spPr bwMode="auto">
          <a:xfrm>
            <a:off x="5924550" y="6223987"/>
            <a:ext cx="6218019" cy="607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Mittlerweile rentiert etwa die Hälfte der Zinsstruktur (ab 16 Jahre Laufzeit) wieder im positiven Bereich und die Inflationsrate in Deutschland liegt mittlerweile bei 4%. Ein schönes Beispiel, wie ein klassischer Zusammenhang (</a:t>
            </a:r>
            <a:r>
              <a:rPr lang="de-DE" sz="1200" dirty="0" err="1" smtClean="0">
                <a:solidFill>
                  <a:schemeClr val="tx1"/>
                </a:solidFill>
                <a:cs typeface="Times New Roman" pitchFamily="18" charset="0"/>
              </a:rPr>
              <a:t>Fishergleichung</a:t>
            </a:r>
            <a:r>
              <a:rPr lang="de-DE" sz="1200" dirty="0" smtClean="0">
                <a:solidFill>
                  <a:schemeClr val="tx1"/>
                </a:solidFill>
                <a:cs typeface="Times New Roman" pitchFamily="18" charset="0"/>
              </a:rPr>
              <a:t>) ökonomische Entwicklungen gut erklären kann.  </a:t>
            </a:r>
            <a:endParaRPr lang="de-DE" sz="1200" b="1" dirty="0">
              <a:solidFill>
                <a:schemeClr val="tx1"/>
              </a:solidFill>
            </a:endParaRPr>
          </a:p>
        </p:txBody>
      </p:sp>
    </p:spTree>
    <p:extLst>
      <p:ext uri="{BB962C8B-B14F-4D97-AF65-F5344CB8AC3E}">
        <p14:creationId xmlns:p14="http://schemas.microsoft.com/office/powerpoint/2010/main" val="118316175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8" grpId="0"/>
      <p:bldP spid="9" grpId="0"/>
      <p:bldP spid="10" grpId="0"/>
      <p:bldP spid="11" grpId="0"/>
      <p:bldP spid="12" grpId="0"/>
      <p:bldP spid="13" grpId="0"/>
      <p:bldP spid="15" grpId="0"/>
      <p:bldP spid="17" grpId="0"/>
      <p:bldP spid="18" grpId="0" animBg="1"/>
      <p:bldP spid="19" grpId="0"/>
      <p:bldP spid="27" grpId="0"/>
      <p:bldP spid="28" grpId="0"/>
      <p:bldP spid="29" grpId="0" animBg="1"/>
      <p:bldP spid="30" grpId="0"/>
      <p:bldP spid="2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1" name="Rectangle 1"/>
          <p:cNvSpPr>
            <a:spLocks noChangeArrowheads="1"/>
          </p:cNvSpPr>
          <p:nvPr/>
        </p:nvSpPr>
        <p:spPr bwMode="auto">
          <a:xfrm>
            <a:off x="1941608" y="180387"/>
            <a:ext cx="7377423"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Aktuelle Zinsstruktur (Deutschland)</a:t>
            </a:r>
          </a:p>
        </p:txBody>
      </p:sp>
      <p:sp>
        <p:nvSpPr>
          <p:cNvPr id="211974" name="Text Box 6"/>
          <p:cNvSpPr txBox="1">
            <a:spLocks noChangeArrowheads="1"/>
          </p:cNvSpPr>
          <p:nvPr/>
        </p:nvSpPr>
        <p:spPr bwMode="auto">
          <a:xfrm>
            <a:off x="742951" y="4629105"/>
            <a:ext cx="4373057"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 (börsennotierte Bundeswertpapiere)</a:t>
            </a:r>
          </a:p>
        </p:txBody>
      </p:sp>
      <p:sp>
        <p:nvSpPr>
          <p:cNvPr id="6" name="Text Box 2"/>
          <p:cNvSpPr txBox="1">
            <a:spLocks noChangeArrowheads="1"/>
          </p:cNvSpPr>
          <p:nvPr/>
        </p:nvSpPr>
        <p:spPr bwMode="auto">
          <a:xfrm>
            <a:off x="6698512" y="124489"/>
            <a:ext cx="5493488" cy="42863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Gegenüber dem letzten Jahr hat sich die Zinsstruktur wieder etwas „normalisiert“.</a:t>
            </a:r>
          </a:p>
          <a:p>
            <a:endParaRPr lang="de-DE" sz="1200" dirty="0">
              <a:solidFill>
                <a:schemeClr val="tx1"/>
              </a:solidFill>
              <a:cs typeface="Times New Roman" pitchFamily="18" charset="0"/>
            </a:endParaRPr>
          </a:p>
          <a:p>
            <a:r>
              <a:rPr lang="de-DE" sz="1200" dirty="0" smtClean="0">
                <a:solidFill>
                  <a:schemeClr val="tx1"/>
                </a:solidFill>
                <a:cs typeface="Times New Roman" pitchFamily="18" charset="0"/>
              </a:rPr>
              <a:t>Vor einem langen die Renditen noch über die gesamte Laufzeit im negativen Bereich!</a:t>
            </a:r>
          </a:p>
          <a:p>
            <a:endParaRPr lang="de-DE" sz="1200" dirty="0">
              <a:solidFill>
                <a:schemeClr val="tx1"/>
              </a:solidFill>
              <a:cs typeface="Times New Roman" pitchFamily="18" charset="0"/>
            </a:endParaRPr>
          </a:p>
          <a:p>
            <a:r>
              <a:rPr lang="de-DE" sz="1200" dirty="0" smtClean="0">
                <a:solidFill>
                  <a:schemeClr val="tx1"/>
                </a:solidFill>
                <a:cs typeface="Times New Roman" pitchFamily="18" charset="0"/>
              </a:rPr>
              <a:t>Mittlerweile erhält man ab einer Laufzeit von 16 Jahren wieder Zinsen. Trotzdem ist dies schwierig mit dem </a:t>
            </a:r>
            <a:r>
              <a:rPr lang="de-DE" sz="1200" dirty="0" smtClean="0">
                <a:solidFill>
                  <a:schemeClr val="tx1"/>
                </a:solidFill>
              </a:rPr>
              <a:t>Opportunitätskostenargument zusammenzubringen, wenn Bargeld als 0%-Alternativanlage zur Verfügung steht:</a:t>
            </a:r>
          </a:p>
          <a:p>
            <a:endParaRPr lang="de-DE" sz="1200" dirty="0">
              <a:solidFill>
                <a:schemeClr val="tx1"/>
              </a:solidFill>
            </a:endParaRPr>
          </a:p>
          <a:p>
            <a:pPr marL="171450" indent="-171450">
              <a:buFont typeface="Arial" panose="020B0604020202020204" pitchFamily="34" charset="0"/>
              <a:buChar char="•"/>
            </a:pPr>
            <a:r>
              <a:rPr lang="de-DE" sz="1200" dirty="0" smtClean="0">
                <a:solidFill>
                  <a:schemeClr val="tx1"/>
                </a:solidFill>
              </a:rPr>
              <a:t>Transaktionskosten der Bargeldhaltung (Tresor/Sicherheitspersonal)</a:t>
            </a:r>
          </a:p>
          <a:p>
            <a:endParaRPr lang="de-DE" sz="1200" dirty="0" smtClean="0">
              <a:solidFill>
                <a:schemeClr val="tx1"/>
              </a:solidFill>
            </a:endParaRPr>
          </a:p>
          <a:p>
            <a:pPr marL="171450" indent="-171450">
              <a:buFont typeface="Arial" panose="020B0604020202020204" pitchFamily="34" charset="0"/>
              <a:buChar char="•"/>
            </a:pPr>
            <a:r>
              <a:rPr lang="de-DE" sz="1200" dirty="0" smtClean="0">
                <a:solidFill>
                  <a:schemeClr val="tx1"/>
                </a:solidFill>
              </a:rPr>
              <a:t>Es ist nicht genügend Bargeld vorhanden (Knappheit)</a:t>
            </a:r>
          </a:p>
          <a:p>
            <a:pPr marL="171450" indent="-171450">
              <a:buFont typeface="Arial" panose="020B0604020202020204" pitchFamily="34" charset="0"/>
              <a:buChar char="•"/>
            </a:pPr>
            <a:endParaRPr lang="de-DE" sz="1200" dirty="0">
              <a:solidFill>
                <a:schemeClr val="tx1"/>
              </a:solidFill>
            </a:endParaRPr>
          </a:p>
          <a:p>
            <a:pPr marL="171450" indent="-171450">
              <a:buFont typeface="Arial" panose="020B0604020202020204" pitchFamily="34" charset="0"/>
              <a:buChar char="•"/>
            </a:pPr>
            <a:r>
              <a:rPr lang="de-DE" sz="1200" dirty="0" smtClean="0">
                <a:solidFill>
                  <a:schemeClr val="tx1"/>
                </a:solidFill>
              </a:rPr>
              <a:t>Profane Erklärung: Ein Bilanzposten „deutsche Staatsanleihen“ sieht deutlich „besser“ aus, als „Bargeld“</a:t>
            </a:r>
          </a:p>
          <a:p>
            <a:pPr marL="171450" indent="-171450">
              <a:buFont typeface="Arial" panose="020B0604020202020204" pitchFamily="34" charset="0"/>
              <a:buChar char="•"/>
            </a:pPr>
            <a:endParaRPr lang="de-DE" sz="1200" dirty="0">
              <a:solidFill>
                <a:schemeClr val="tx1"/>
              </a:solidFill>
            </a:endParaRPr>
          </a:p>
          <a:p>
            <a:pPr marL="171450" indent="-171450">
              <a:buFont typeface="Arial" panose="020B0604020202020204" pitchFamily="34" charset="0"/>
              <a:buChar char="•"/>
            </a:pPr>
            <a:r>
              <a:rPr lang="de-DE" sz="1200" dirty="0" smtClean="0">
                <a:solidFill>
                  <a:schemeClr val="tx1"/>
                </a:solidFill>
              </a:rPr>
              <a:t>Institutionelle Anleger, wie Versicherungen, Rentenfonds sind regulatorisch quasi gezwungen Staatsanleihen zu kaufen</a:t>
            </a:r>
          </a:p>
          <a:p>
            <a:pPr marL="171450" indent="-171450">
              <a:buFont typeface="Arial" panose="020B0604020202020204" pitchFamily="34" charset="0"/>
              <a:buChar char="•"/>
            </a:pPr>
            <a:endParaRPr lang="de-DE" sz="1200" dirty="0">
              <a:solidFill>
                <a:schemeClr val="tx1"/>
              </a:solidFill>
            </a:endParaRPr>
          </a:p>
          <a:p>
            <a:pPr marL="171450" indent="-171450">
              <a:buFont typeface="Arial" panose="020B0604020202020204" pitchFamily="34" charset="0"/>
              <a:buChar char="•"/>
            </a:pPr>
            <a:r>
              <a:rPr lang="de-DE" sz="1200" dirty="0" smtClean="0">
                <a:solidFill>
                  <a:schemeClr val="tx1"/>
                </a:solidFill>
              </a:rPr>
              <a:t>Auch das Argument, dass mit einer deutschen Staatsanleihe eine Forderung gegenüber der Bundesrepublik Deutschland besteht und damit dies in gewisser Weise eine Versicherung gegen eine Auseinanderfallen der Eurozone ist, wird ins Feld geführt.</a:t>
            </a:r>
            <a:endParaRPr lang="de-DE" sz="1200" dirty="0">
              <a:solidFill>
                <a:schemeClr val="tx1"/>
              </a:solidFill>
            </a:endParaRPr>
          </a:p>
        </p:txBody>
      </p:sp>
      <p:sp>
        <p:nvSpPr>
          <p:cNvPr id="7" name="Text Box 2"/>
          <p:cNvSpPr txBox="1">
            <a:spLocks noChangeArrowheads="1"/>
          </p:cNvSpPr>
          <p:nvPr/>
        </p:nvSpPr>
        <p:spPr bwMode="auto">
          <a:xfrm>
            <a:off x="6945149" y="4333845"/>
            <a:ext cx="4747763" cy="22849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Ansonsten würde man die Kurve als „normal“ bezeichnen (langfristiger Zins &gt; kurzfristiger Zins). Insbesondere der deutliche Anstieg am „langen“ Ende wird von vielen Ökonomen als Zeichen für anziehende Preise gesehen. Die Inflationsrisiken könnten das nächste große Thema werden, welches auf uns zukommt!</a:t>
            </a:r>
          </a:p>
          <a:p>
            <a:endParaRPr lang="de-DE" sz="1200" dirty="0">
              <a:solidFill>
                <a:schemeClr val="tx1"/>
              </a:solidFill>
              <a:cs typeface="Times New Roman" pitchFamily="18" charset="0"/>
            </a:endParaRPr>
          </a:p>
          <a:p>
            <a:r>
              <a:rPr lang="de-DE" sz="1200" b="1" dirty="0" smtClean="0">
                <a:solidFill>
                  <a:schemeClr val="tx1"/>
                </a:solidFill>
                <a:cs typeface="Times New Roman" pitchFamily="18" charset="0"/>
              </a:rPr>
              <a:t>Insgesamt gilt:</a:t>
            </a:r>
            <a:endParaRPr lang="de-DE" sz="1200" b="1" dirty="0">
              <a:solidFill>
                <a:schemeClr val="tx1"/>
              </a:solidFill>
              <a:cs typeface="Times New Roman" pitchFamily="18" charset="0"/>
            </a:endParaRPr>
          </a:p>
          <a:p>
            <a:r>
              <a:rPr lang="de-DE" sz="1200" dirty="0" smtClean="0">
                <a:solidFill>
                  <a:schemeClr val="tx1"/>
                </a:solidFill>
                <a:cs typeface="Times New Roman" pitchFamily="18" charset="0"/>
              </a:rPr>
              <a:t>unsere vorher abgeleiteten Zusammenhänge sind </a:t>
            </a:r>
            <a:r>
              <a:rPr lang="de-DE" sz="1200" b="1" dirty="0" smtClean="0">
                <a:solidFill>
                  <a:schemeClr val="tx1"/>
                </a:solidFill>
                <a:cs typeface="Times New Roman" pitchFamily="18" charset="0"/>
              </a:rPr>
              <a:t>keine</a:t>
            </a:r>
            <a:r>
              <a:rPr lang="de-DE" sz="1200" dirty="0" smtClean="0">
                <a:solidFill>
                  <a:schemeClr val="tx1"/>
                </a:solidFill>
                <a:cs typeface="Times New Roman" pitchFamily="18" charset="0"/>
              </a:rPr>
              <a:t> Gesetze man muss immer überlegen, ob eine Theorie unter den gegebenen Rahmenbedingungen sinnvoll anzuwenden ist! Gegenwärtig sind aber die Marktverzerrungen durch Staat und Zentralbanken wahrscheinlich zu groß, als dass man aus gängigen Theorien „gute“ Signale ableiten könnte </a:t>
            </a:r>
          </a:p>
        </p:txBody>
      </p:sp>
      <p:pic>
        <p:nvPicPr>
          <p:cNvPr id="2" name="Grafik 1"/>
          <p:cNvPicPr>
            <a:picLocks noChangeAspect="1"/>
          </p:cNvPicPr>
          <p:nvPr/>
        </p:nvPicPr>
        <p:blipFill>
          <a:blip r:embed="rId3"/>
          <a:stretch>
            <a:fillRect/>
          </a:stretch>
        </p:blipFill>
        <p:spPr>
          <a:xfrm>
            <a:off x="0" y="720000"/>
            <a:ext cx="6480000" cy="3894894"/>
          </a:xfrm>
          <a:prstGeom prst="rect">
            <a:avLst/>
          </a:prstGeom>
        </p:spPr>
      </p:pic>
    </p:spTree>
    <p:extLst>
      <p:ext uri="{BB962C8B-B14F-4D97-AF65-F5344CB8AC3E}">
        <p14:creationId xmlns:p14="http://schemas.microsoft.com/office/powerpoint/2010/main" val="264049666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p:cNvPicPr>
            <a:picLocks noChangeAspect="1"/>
          </p:cNvPicPr>
          <p:nvPr/>
        </p:nvPicPr>
        <p:blipFill>
          <a:blip r:embed="rId3"/>
          <a:stretch>
            <a:fillRect/>
          </a:stretch>
        </p:blipFill>
        <p:spPr>
          <a:xfrm>
            <a:off x="1080000" y="1980000"/>
            <a:ext cx="7271680" cy="3600000"/>
          </a:xfrm>
          <a:prstGeom prst="rect">
            <a:avLst/>
          </a:prstGeom>
        </p:spPr>
      </p:pic>
      <p:sp>
        <p:nvSpPr>
          <p:cNvPr id="3" name="Textfeld 2"/>
          <p:cNvSpPr txBox="1"/>
          <p:nvPr/>
        </p:nvSpPr>
        <p:spPr>
          <a:xfrm>
            <a:off x="1784789" y="32134"/>
            <a:ext cx="7075048" cy="593674"/>
          </a:xfrm>
          <a:prstGeom prst="rect">
            <a:avLst/>
          </a:prstGeom>
          <a:noFill/>
          <a:ln>
            <a:noFill/>
          </a:ln>
        </p:spPr>
        <p:txBody>
          <a:bodyPr vert="horz" wrap="none" lIns="81646" tIns="40823" rIns="81646" bIns="40823" anchorCtr="0" compatLnSpc="0">
            <a:spAutoFit/>
          </a:bodyPr>
          <a:lstStyle/>
          <a:p>
            <a:r>
              <a:rPr lang="de-DE" sz="3266" b="1" dirty="0"/>
              <a:t>Geldpolitische Reaktionen seit der Krise</a:t>
            </a:r>
            <a:endParaRPr lang="de-DE" sz="3266" dirty="0"/>
          </a:p>
        </p:txBody>
      </p:sp>
      <p:sp>
        <p:nvSpPr>
          <p:cNvPr id="4" name="Textfeld 3"/>
          <p:cNvSpPr txBox="1"/>
          <p:nvPr/>
        </p:nvSpPr>
        <p:spPr>
          <a:xfrm>
            <a:off x="83634" y="625808"/>
            <a:ext cx="12024732" cy="1459470"/>
          </a:xfrm>
          <a:prstGeom prst="rect">
            <a:avLst/>
          </a:prstGeom>
          <a:noFill/>
          <a:ln>
            <a:noFill/>
          </a:ln>
        </p:spPr>
        <p:txBody>
          <a:bodyPr vert="horz" wrap="square" lIns="81646" tIns="40823" rIns="81646" bIns="40823" anchorCtr="0" compatLnSpc="0">
            <a:noAutofit/>
          </a:bodyPr>
          <a:lstStyle/>
          <a:p>
            <a:r>
              <a:rPr lang="de-DE" sz="1996" dirty="0"/>
              <a:t>Im Zuge der globalen Finanz- und Wirtschaftskrise sahen sich die Notenbanken und insbesondere die EZB dazu gezwungen massiv an den Geld- und Finanzmärkten zu intervenieren, da im Herbst </a:t>
            </a:r>
            <a:r>
              <a:rPr lang="de-DE" sz="1996" dirty="0" smtClean="0"/>
              <a:t>2018 </a:t>
            </a:r>
            <a:r>
              <a:rPr lang="de-DE" sz="1996" dirty="0"/>
              <a:t>nach der Pleite von Lehman Brothers (eine der größten Investmentbanken der Welt) am 15. September 2008, die internationalen Banken das gegenseitige Vertrauen verloren haben und der Interbankenmarkt auszutrocknen drohte. </a:t>
            </a:r>
          </a:p>
        </p:txBody>
      </p:sp>
      <p:sp>
        <p:nvSpPr>
          <p:cNvPr id="5" name="Text Box 6">
            <a:extLst>
              <a:ext uri="{FF2B5EF4-FFF2-40B4-BE49-F238E27FC236}">
                <a16:creationId xmlns:a16="http://schemas.microsoft.com/office/drawing/2014/main" id="{E2E2223B-B67A-46BD-AC51-5AC9F7066618}"/>
              </a:ext>
            </a:extLst>
          </p:cNvPr>
          <p:cNvSpPr txBox="1">
            <a:spLocks noChangeArrowheads="1"/>
          </p:cNvSpPr>
          <p:nvPr/>
        </p:nvSpPr>
        <p:spPr bwMode="auto">
          <a:xfrm>
            <a:off x="8344584" y="5078393"/>
            <a:ext cx="164981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a:t>
            </a:r>
          </a:p>
        </p:txBody>
      </p:sp>
      <p:sp>
        <p:nvSpPr>
          <p:cNvPr id="6" name="Textfeld 5">
            <a:extLst>
              <a:ext uri="{FF2B5EF4-FFF2-40B4-BE49-F238E27FC236}">
                <a16:creationId xmlns:a16="http://schemas.microsoft.com/office/drawing/2014/main" id="{29B18CC1-0A19-4DC4-BDF4-11F9E42522FA}"/>
              </a:ext>
            </a:extLst>
          </p:cNvPr>
          <p:cNvSpPr txBox="1"/>
          <p:nvPr/>
        </p:nvSpPr>
        <p:spPr>
          <a:xfrm>
            <a:off x="0" y="5558260"/>
            <a:ext cx="12192000" cy="1299740"/>
          </a:xfrm>
          <a:prstGeom prst="rect">
            <a:avLst/>
          </a:prstGeom>
          <a:noFill/>
          <a:ln>
            <a:noFill/>
          </a:ln>
        </p:spPr>
        <p:txBody>
          <a:bodyPr vert="horz" wrap="square" lIns="81646" tIns="40823" rIns="81646" bIns="40823" anchorCtr="0" compatLnSpc="0">
            <a:noAutofit/>
          </a:bodyPr>
          <a:lstStyle/>
          <a:p>
            <a:r>
              <a:rPr lang="de-DE" sz="1600" dirty="0" err="1" smtClean="0"/>
              <a:t>Euribor</a:t>
            </a:r>
            <a:r>
              <a:rPr lang="de-DE" sz="1600" dirty="0" smtClean="0"/>
              <a:t> (Euro </a:t>
            </a:r>
            <a:r>
              <a:rPr lang="de-DE" sz="1600" dirty="0"/>
              <a:t>Interbank </a:t>
            </a:r>
            <a:r>
              <a:rPr lang="de-DE" sz="1600" dirty="0" err="1"/>
              <a:t>Offered</a:t>
            </a:r>
            <a:r>
              <a:rPr lang="de-DE" sz="1600" dirty="0"/>
              <a:t> </a:t>
            </a:r>
            <a:r>
              <a:rPr lang="de-DE" sz="1600" dirty="0" smtClean="0"/>
              <a:t>Rate): </a:t>
            </a:r>
            <a:r>
              <a:rPr lang="de-DE" sz="1600" dirty="0" err="1"/>
              <a:t>Euribor</a:t>
            </a:r>
            <a:r>
              <a:rPr lang="de-DE" sz="1600" dirty="0"/>
              <a:t> bezeichnet die durchschnittlichen Zinssätze, zu denen viele europäische Banken einander Anleihen in Euro gewähren</a:t>
            </a:r>
            <a:r>
              <a:rPr lang="de-DE" sz="1600" dirty="0" smtClean="0"/>
              <a:t>.</a:t>
            </a:r>
          </a:p>
          <a:p>
            <a:r>
              <a:rPr lang="de-DE" sz="1600" dirty="0"/>
              <a:t>EONIA (Euro </a:t>
            </a:r>
            <a:r>
              <a:rPr lang="de-DE" sz="1600" dirty="0" err="1"/>
              <a:t>OverNight</a:t>
            </a:r>
            <a:r>
              <a:rPr lang="de-DE" sz="1600" dirty="0"/>
              <a:t> Index Average): </a:t>
            </a:r>
            <a:r>
              <a:rPr lang="de-DE" sz="1600" dirty="0" smtClean="0"/>
              <a:t>Dies war der Tages-Zinssatz, die die EZB als Zielzinssatz versucht hat zu steuern. Im Zuge von Zinsmanipulationen durch die </a:t>
            </a:r>
            <a:r>
              <a:rPr lang="de-DE" sz="1600" dirty="0" err="1" smtClean="0"/>
              <a:t>Geschäftbanken</a:t>
            </a:r>
            <a:r>
              <a:rPr lang="de-DE" sz="1600" dirty="0" smtClean="0"/>
              <a:t> in der Eurozone wird der EONIA durch den ESTR seit Oktober 2019 abgelöst</a:t>
            </a:r>
          </a:p>
          <a:p>
            <a:r>
              <a:rPr lang="de-DE" sz="1600" dirty="0"/>
              <a:t>ESTR (Euro Short-Term Rate): </a:t>
            </a:r>
            <a:r>
              <a:rPr lang="de-DE" sz="1600" dirty="0" smtClean="0"/>
              <a:t>Referenzzinssatz der EZB zur Steuerung der kurzfristigen Zinsen </a:t>
            </a:r>
            <a:endParaRPr lang="de-DE" sz="1600" dirty="0"/>
          </a:p>
        </p:txBody>
      </p:sp>
      <p:sp>
        <p:nvSpPr>
          <p:cNvPr id="8" name="Text Box 2"/>
          <p:cNvSpPr txBox="1">
            <a:spLocks noChangeArrowheads="1"/>
          </p:cNvSpPr>
          <p:nvPr/>
        </p:nvSpPr>
        <p:spPr bwMode="auto">
          <a:xfrm>
            <a:off x="8481471" y="2217348"/>
            <a:ext cx="3377966" cy="6572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Der </a:t>
            </a:r>
            <a:r>
              <a:rPr lang="de-DE" sz="1200" dirty="0" err="1" smtClean="0">
                <a:solidFill>
                  <a:schemeClr val="tx1"/>
                </a:solidFill>
                <a:cs typeface="Times New Roman" pitchFamily="18" charset="0"/>
              </a:rPr>
              <a:t>Spread</a:t>
            </a:r>
            <a:r>
              <a:rPr lang="de-DE" sz="1200" dirty="0" smtClean="0">
                <a:solidFill>
                  <a:schemeClr val="tx1"/>
                </a:solidFill>
                <a:cs typeface="Times New Roman" pitchFamily="18" charset="0"/>
              </a:rPr>
              <a:t> zwischen </a:t>
            </a:r>
            <a:r>
              <a:rPr lang="de-DE" sz="1200" dirty="0" err="1" smtClean="0">
                <a:solidFill>
                  <a:schemeClr val="tx1"/>
                </a:solidFill>
                <a:cs typeface="Times New Roman" pitchFamily="18" charset="0"/>
              </a:rPr>
              <a:t>Euribor</a:t>
            </a:r>
            <a:r>
              <a:rPr lang="de-DE" sz="1200" dirty="0" smtClean="0">
                <a:solidFill>
                  <a:schemeClr val="tx1"/>
                </a:solidFill>
                <a:cs typeface="Times New Roman" pitchFamily="18" charset="0"/>
              </a:rPr>
              <a:t> und ESTR (EONIA) widerspiegelt die extreme Unsicherheit und das fehlende Vertrauen in den Finanzmärkten</a:t>
            </a:r>
          </a:p>
        </p:txBody>
      </p:sp>
      <p:sp>
        <p:nvSpPr>
          <p:cNvPr id="9" name="Text Box 2"/>
          <p:cNvSpPr txBox="1">
            <a:spLocks noChangeArrowheads="1"/>
          </p:cNvSpPr>
          <p:nvPr/>
        </p:nvSpPr>
        <p:spPr bwMode="auto">
          <a:xfrm>
            <a:off x="8436755" y="3046702"/>
            <a:ext cx="3377966" cy="8134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Neben den deutlichen Risikoaufschlägen im Zuge der Finanzkrise und der </a:t>
            </a:r>
            <a:r>
              <a:rPr lang="de-DE" sz="1200" dirty="0" err="1" smtClean="0">
                <a:solidFill>
                  <a:schemeClr val="tx1"/>
                </a:solidFill>
                <a:cs typeface="Times New Roman" pitchFamily="18" charset="0"/>
              </a:rPr>
              <a:t>Eurosschuldenkrise</a:t>
            </a:r>
            <a:r>
              <a:rPr lang="de-DE" sz="1200" dirty="0" smtClean="0">
                <a:solidFill>
                  <a:schemeClr val="tx1"/>
                </a:solidFill>
                <a:cs typeface="Times New Roman" pitchFamily="18" charset="0"/>
              </a:rPr>
              <a:t> ist ebenso ein kurzer Risikoaufschlag zu Beginn der </a:t>
            </a:r>
            <a:r>
              <a:rPr lang="de-DE" sz="1200" dirty="0" err="1" smtClean="0">
                <a:solidFill>
                  <a:schemeClr val="tx1"/>
                </a:solidFill>
                <a:cs typeface="Times New Roman" pitchFamily="18" charset="0"/>
              </a:rPr>
              <a:t>Coronakrise</a:t>
            </a:r>
            <a:r>
              <a:rPr lang="de-DE" sz="1200" dirty="0" smtClean="0">
                <a:solidFill>
                  <a:schemeClr val="tx1"/>
                </a:solidFill>
                <a:cs typeface="Times New Roman" pitchFamily="18" charset="0"/>
              </a:rPr>
              <a:t> festzustellen. Aktuell sind zumindest von dieser Seite keine Risikosignale abzuleiten.</a:t>
            </a:r>
          </a:p>
        </p:txBody>
      </p:sp>
      <p:cxnSp>
        <p:nvCxnSpPr>
          <p:cNvPr id="10" name="Gerade Verbindung mit Pfeil 9"/>
          <p:cNvCxnSpPr/>
          <p:nvPr/>
        </p:nvCxnSpPr>
        <p:spPr>
          <a:xfrm flipH="1" flipV="1">
            <a:off x="3350976" y="3303479"/>
            <a:ext cx="5459022" cy="2756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flipH="1">
            <a:off x="4612728" y="3411571"/>
            <a:ext cx="5381667" cy="30718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Rechteck 14"/>
          <p:cNvSpPr/>
          <p:nvPr/>
        </p:nvSpPr>
        <p:spPr>
          <a:xfrm>
            <a:off x="2485854" y="3088152"/>
            <a:ext cx="1259353" cy="168077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p:cNvSpPr/>
          <p:nvPr/>
        </p:nvSpPr>
        <p:spPr>
          <a:xfrm>
            <a:off x="3837378" y="3357742"/>
            <a:ext cx="964591" cy="140585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p:cNvSpPr/>
          <p:nvPr/>
        </p:nvSpPr>
        <p:spPr>
          <a:xfrm>
            <a:off x="7342915" y="4264557"/>
            <a:ext cx="721585" cy="4990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8" name="Gerade Verbindung mit Pfeil 17"/>
          <p:cNvCxnSpPr/>
          <p:nvPr/>
        </p:nvCxnSpPr>
        <p:spPr>
          <a:xfrm flipH="1">
            <a:off x="7825563" y="3879247"/>
            <a:ext cx="1034274" cy="38531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4047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5" grpId="0" animBg="1"/>
      <p:bldP spid="16" grpId="0" animBg="1"/>
      <p:bldP spid="17"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10010531" cy="593674"/>
          </a:xfrm>
          <a:prstGeom prst="rect">
            <a:avLst/>
          </a:prstGeom>
          <a:noFill/>
          <a:ln>
            <a:noFill/>
          </a:ln>
        </p:spPr>
        <p:txBody>
          <a:bodyPr vert="horz" wrap="none" lIns="81646" tIns="40823" rIns="81646" bIns="40823" anchorCtr="0" compatLnSpc="0">
            <a:spAutoFit/>
          </a:bodyPr>
          <a:lstStyle/>
          <a:p>
            <a:r>
              <a:rPr lang="de-DE" sz="3266" b="1" dirty="0"/>
              <a:t>Geldpolitische Reaktionen seit der </a:t>
            </a:r>
            <a:r>
              <a:rPr lang="de-DE" sz="3266" b="1" dirty="0" smtClean="0"/>
              <a:t>Finanzkrise (Auswahl)</a:t>
            </a:r>
            <a:endParaRPr lang="de-DE" sz="3266" dirty="0"/>
          </a:p>
        </p:txBody>
      </p:sp>
      <p:sp>
        <p:nvSpPr>
          <p:cNvPr id="4" name="Textfeld 3"/>
          <p:cNvSpPr txBox="1"/>
          <p:nvPr/>
        </p:nvSpPr>
        <p:spPr>
          <a:xfrm>
            <a:off x="286899" y="674823"/>
            <a:ext cx="9765282" cy="5862826"/>
          </a:xfrm>
          <a:prstGeom prst="rect">
            <a:avLst/>
          </a:prstGeom>
          <a:noFill/>
          <a:ln>
            <a:noFill/>
          </a:ln>
        </p:spPr>
        <p:txBody>
          <a:bodyPr vert="horz" wrap="square" lIns="81646" tIns="40823" rIns="81646" bIns="40823" anchorCtr="0" compatLnSpc="0">
            <a:noAutofit/>
          </a:bodyPr>
          <a:lstStyle/>
          <a:p>
            <a:pPr marL="311079" indent="-311079">
              <a:buFont typeface="Arial" panose="020B0604020202020204" pitchFamily="34" charset="0"/>
              <a:buChar char="•"/>
            </a:pPr>
            <a:r>
              <a:rPr lang="de-DE" sz="2400" dirty="0"/>
              <a:t>Absenkung des Leitzinses nahe des Nullzinsniveaus</a:t>
            </a:r>
          </a:p>
          <a:p>
            <a:pPr marL="311079" indent="-311079">
              <a:buFont typeface="Arial" panose="020B0604020202020204" pitchFamily="34" charset="0"/>
              <a:buChar char="•"/>
            </a:pPr>
            <a:endParaRPr lang="de-DE" sz="2400" dirty="0" smtClean="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a:t>Volle Zuteilung der Hauptrefinanzierungsgeschäfte zum </a:t>
            </a:r>
            <a:r>
              <a:rPr lang="de-DE" sz="2400" dirty="0" smtClean="0"/>
              <a:t>Leitzins</a:t>
            </a:r>
          </a:p>
          <a:p>
            <a:pPr marL="311079" indent="-311079">
              <a:buFont typeface="Arial" panose="020B0604020202020204" pitchFamily="34" charset="0"/>
              <a:buChar char="•"/>
            </a:pPr>
            <a:endParaRPr lang="de-DE" sz="2400" dirty="0" smtClean="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smtClean="0"/>
              <a:t>Absenkung der Ratingstandards der Sicherheiten</a:t>
            </a:r>
            <a:endParaRPr lang="de-DE" sz="2400" dirty="0"/>
          </a:p>
          <a:p>
            <a:endParaRPr lang="de-DE" sz="2400" dirty="0" smtClean="0"/>
          </a:p>
          <a:p>
            <a:endParaRPr lang="de-DE" sz="2400" dirty="0"/>
          </a:p>
          <a:p>
            <a:pPr marL="311079" indent="-311079">
              <a:buFont typeface="Arial" panose="020B0604020202020204" pitchFamily="34" charset="0"/>
              <a:buChar char="•"/>
            </a:pPr>
            <a:r>
              <a:rPr lang="de-DE" sz="2400" dirty="0"/>
              <a:t>Ausweitung der Laufzeiten der Refinanzierungsgeschäfte auf bis zu 1 Jahr</a:t>
            </a:r>
          </a:p>
          <a:p>
            <a:pPr marL="311079" indent="-311079">
              <a:buFont typeface="Arial" panose="020B0604020202020204" pitchFamily="34" charset="0"/>
              <a:buChar char="•"/>
            </a:pPr>
            <a:endParaRPr lang="de-DE" sz="2400" dirty="0" smtClean="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smtClean="0"/>
              <a:t>Liquiditätsbereitstellung in ausländischer Währung</a:t>
            </a:r>
            <a:endParaRPr lang="de-DE" sz="2400" dirty="0"/>
          </a:p>
        </p:txBody>
      </p:sp>
      <p:sp>
        <p:nvSpPr>
          <p:cNvPr id="5" name="Text Box 2"/>
          <p:cNvSpPr txBox="1">
            <a:spLocks noChangeArrowheads="1"/>
          </p:cNvSpPr>
          <p:nvPr/>
        </p:nvSpPr>
        <p:spPr bwMode="auto">
          <a:xfrm>
            <a:off x="597158" y="4446164"/>
            <a:ext cx="9983755" cy="606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Siehe klass. Instrumente I. Die Volumen für längerfristige Refinanzierungsgeschäfte waren nicht mehr „klein“ sondern gingen in den 3-stelligen Mrd. - </a:t>
            </a:r>
            <a:r>
              <a:rPr lang="de-DE" sz="1200" dirty="0" err="1" smtClean="0">
                <a:solidFill>
                  <a:schemeClr val="tx1"/>
                </a:solidFill>
                <a:cs typeface="Times New Roman" pitchFamily="18" charset="0"/>
              </a:rPr>
              <a:t>bereich</a:t>
            </a:r>
            <a:endParaRPr lang="de-DE" sz="1200" dirty="0">
              <a:solidFill>
                <a:schemeClr val="tx1"/>
              </a:solidFill>
              <a:cs typeface="Times New Roman" pitchFamily="18" charset="0"/>
            </a:endParaRPr>
          </a:p>
          <a:p>
            <a:endParaRPr lang="de-DE" sz="1200" b="1" dirty="0">
              <a:solidFill>
                <a:schemeClr val="tx1"/>
              </a:solidFill>
            </a:endParaRPr>
          </a:p>
        </p:txBody>
      </p:sp>
      <p:sp>
        <p:nvSpPr>
          <p:cNvPr id="6" name="Text Box 2"/>
          <p:cNvSpPr txBox="1">
            <a:spLocks noChangeArrowheads="1"/>
          </p:cNvSpPr>
          <p:nvPr/>
        </p:nvSpPr>
        <p:spPr bwMode="auto">
          <a:xfrm>
            <a:off x="597159" y="2131962"/>
            <a:ext cx="11044335" cy="8289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Bis zur Finanzkrise mussten die Banken mit dem Leitzins als Richtwert (Untergrenze) bei EZB Gebote einreichen (z.B. bot bei einem Leitzins von 3% eine Bank 3,2% für 3 Mrd. Euro). Die EZB hat jeden Monat festgelegt, wieviel Zentralbankliquidität sie ausgeben möchte und hat dann mit dem höchsten Gebot beginnend alle Gebote zugeteilt, bis die festgelegte Menge erreicht war. Es konnte damit durchauspassieren, dass dann eine </a:t>
            </a:r>
            <a:r>
              <a:rPr lang="de-DE" sz="1200" dirty="0">
                <a:solidFill>
                  <a:schemeClr val="tx1"/>
                </a:solidFill>
                <a:cs typeface="Times New Roman" pitchFamily="18" charset="0"/>
              </a:rPr>
              <a:t>B</a:t>
            </a:r>
            <a:r>
              <a:rPr lang="de-DE" sz="1200" dirty="0" smtClean="0">
                <a:solidFill>
                  <a:schemeClr val="tx1"/>
                </a:solidFill>
                <a:cs typeface="Times New Roman" pitchFamily="18" charset="0"/>
              </a:rPr>
              <a:t>ank „leer“ ausgegangen ist.</a:t>
            </a:r>
          </a:p>
          <a:p>
            <a:r>
              <a:rPr lang="de-DE" sz="1200" dirty="0" smtClean="0">
                <a:solidFill>
                  <a:schemeClr val="tx1"/>
                </a:solidFill>
                <a:cs typeface="Times New Roman" pitchFamily="18" charset="0"/>
              </a:rPr>
              <a:t>Jetzt kann jede Bank jeden beliebigen Betrag bei der EZB nachfragen!</a:t>
            </a:r>
          </a:p>
          <a:p>
            <a:r>
              <a:rPr lang="de-DE" sz="1200" dirty="0" smtClean="0">
                <a:solidFill>
                  <a:schemeClr val="tx1"/>
                </a:solidFill>
                <a:cs typeface="Times New Roman" pitchFamily="18" charset="0"/>
              </a:rPr>
              <a:t>  </a:t>
            </a:r>
            <a:endParaRPr lang="de-DE" sz="1200" dirty="0">
              <a:solidFill>
                <a:schemeClr val="tx1"/>
              </a:solidFill>
              <a:cs typeface="Times New Roman" pitchFamily="18" charset="0"/>
            </a:endParaRPr>
          </a:p>
          <a:p>
            <a:endParaRPr lang="de-DE" sz="1200" b="1" dirty="0">
              <a:solidFill>
                <a:schemeClr val="tx1"/>
              </a:solidFill>
            </a:endParaRPr>
          </a:p>
        </p:txBody>
      </p:sp>
      <p:sp>
        <p:nvSpPr>
          <p:cNvPr id="7" name="Text Box 2"/>
          <p:cNvSpPr txBox="1">
            <a:spLocks noChangeArrowheads="1"/>
          </p:cNvSpPr>
          <p:nvPr/>
        </p:nvSpPr>
        <p:spPr bwMode="auto">
          <a:xfrm>
            <a:off x="609980" y="3303119"/>
            <a:ext cx="10754705" cy="606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Für jedes Refinanzierungsgeschäft muss eine Bank Sicherheiten bei der EZB hinterlegen. Führer waren dafür sehr gute Bonitäten notwendig „A+“ … falls Ihnen dies etwas sagt. Diese Bonitätsanforderungen sind drastisch gesenkt worden, weswegen manche Ökonomen sagen, dass die EZB nicht nur extrem viel Liquidität </a:t>
            </a:r>
            <a:r>
              <a:rPr lang="de-DE" sz="1200" dirty="0" err="1" smtClean="0">
                <a:solidFill>
                  <a:schemeClr val="tx1"/>
                </a:solidFill>
                <a:cs typeface="Times New Roman" pitchFamily="18" charset="0"/>
              </a:rPr>
              <a:t>ausgegebn</a:t>
            </a:r>
            <a:r>
              <a:rPr lang="de-DE" sz="1200" dirty="0" smtClean="0">
                <a:solidFill>
                  <a:schemeClr val="tx1"/>
                </a:solidFill>
                <a:cs typeface="Times New Roman" pitchFamily="18" charset="0"/>
              </a:rPr>
              <a:t> hat sondern auch auf eine Portfolio von Ramschanleihen sitzt!</a:t>
            </a:r>
            <a:endParaRPr lang="de-DE" sz="1200" dirty="0">
              <a:solidFill>
                <a:schemeClr val="tx1"/>
              </a:solidFill>
              <a:cs typeface="Times New Roman" pitchFamily="18" charset="0"/>
            </a:endParaRPr>
          </a:p>
          <a:p>
            <a:endParaRPr lang="de-DE" sz="1200" b="1" dirty="0">
              <a:solidFill>
                <a:schemeClr val="tx1"/>
              </a:solidFill>
            </a:endParaRPr>
          </a:p>
        </p:txBody>
      </p:sp>
      <p:sp>
        <p:nvSpPr>
          <p:cNvPr id="9" name="Text Box 2"/>
          <p:cNvSpPr txBox="1">
            <a:spLocks noChangeArrowheads="1"/>
          </p:cNvSpPr>
          <p:nvPr/>
        </p:nvSpPr>
        <p:spPr bwMode="auto">
          <a:xfrm>
            <a:off x="7284021" y="881661"/>
            <a:ext cx="4954632" cy="606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Die Senkung des Leitzinses ist zwar ein klassisches Instrument, aber eine langfristige Senkung aus 0% hatte man dabei nicht im Sinn</a:t>
            </a:r>
            <a:endParaRPr lang="de-DE" sz="1200" dirty="0">
              <a:solidFill>
                <a:schemeClr val="tx1"/>
              </a:solidFill>
              <a:cs typeface="Times New Roman" pitchFamily="18" charset="0"/>
            </a:endParaRPr>
          </a:p>
          <a:p>
            <a:endParaRPr lang="de-DE" sz="1200" b="1" dirty="0">
              <a:solidFill>
                <a:schemeClr val="tx1"/>
              </a:solidFill>
            </a:endParaRPr>
          </a:p>
        </p:txBody>
      </p:sp>
      <p:sp>
        <p:nvSpPr>
          <p:cNvPr id="10" name="Text Box 2"/>
          <p:cNvSpPr txBox="1">
            <a:spLocks noChangeArrowheads="1"/>
          </p:cNvSpPr>
          <p:nvPr/>
        </p:nvSpPr>
        <p:spPr bwMode="auto">
          <a:xfrm>
            <a:off x="634402" y="5589209"/>
            <a:ext cx="10892013" cy="606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Im Herbst 2008 bestand das Problem für die europäischen Banken nicht nur im fehlenden Zugang zu Liquidität im Allgemeinen, sondern nach Dollar im Besonderen. Deshalb gab es sogenannte SWAP-Geschäfte zwischen EZB und Fed durch die europäische Banken sich bei der EZB quasi US-Dollar leihen konnten</a:t>
            </a:r>
            <a:endParaRPr lang="de-DE" sz="1200" dirty="0">
              <a:solidFill>
                <a:schemeClr val="tx1"/>
              </a:solidFill>
              <a:cs typeface="Times New Roman" pitchFamily="18" charset="0"/>
            </a:endParaRPr>
          </a:p>
          <a:p>
            <a:endParaRPr lang="de-DE" sz="1200" b="1" dirty="0">
              <a:solidFill>
                <a:schemeClr val="tx1"/>
              </a:solidFill>
            </a:endParaRPr>
          </a:p>
        </p:txBody>
      </p:sp>
    </p:spTree>
    <p:extLst>
      <p:ext uri="{BB962C8B-B14F-4D97-AF65-F5344CB8AC3E}">
        <p14:creationId xmlns:p14="http://schemas.microsoft.com/office/powerpoint/2010/main" val="1742641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7075048" cy="593674"/>
          </a:xfrm>
          <a:prstGeom prst="rect">
            <a:avLst/>
          </a:prstGeom>
          <a:noFill/>
          <a:ln>
            <a:noFill/>
          </a:ln>
        </p:spPr>
        <p:txBody>
          <a:bodyPr vert="horz" wrap="none" lIns="81646" tIns="40823" rIns="81646" bIns="40823" anchorCtr="0" compatLnSpc="0">
            <a:spAutoFit/>
          </a:bodyPr>
          <a:lstStyle/>
          <a:p>
            <a:r>
              <a:rPr lang="de-DE" sz="3266" b="1" dirty="0"/>
              <a:t>Geldpolitische Reaktionen seit der Krise</a:t>
            </a:r>
            <a:endParaRPr lang="de-DE" sz="3266" dirty="0"/>
          </a:p>
        </p:txBody>
      </p:sp>
      <p:sp>
        <p:nvSpPr>
          <p:cNvPr id="4" name="Textfeld 3"/>
          <p:cNvSpPr txBox="1"/>
          <p:nvPr/>
        </p:nvSpPr>
        <p:spPr>
          <a:xfrm>
            <a:off x="156117" y="514296"/>
            <a:ext cx="12035883" cy="6009840"/>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1600" dirty="0"/>
              <a:t>Bereitstellung von Zentralbankliquidität mit zwei 3-Jahres-Tendern im Volumen  von jeweils rund 500 Mrd. </a:t>
            </a:r>
            <a:r>
              <a:rPr lang="de-DE" sz="1600" dirty="0" smtClean="0"/>
              <a:t>Euro Winter 11/12 (Bazooka)</a:t>
            </a:r>
            <a:endParaRPr lang="de-DE" sz="1600" dirty="0"/>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Senkung des Mindestreservesatzes von 2% auf </a:t>
            </a:r>
            <a:r>
              <a:rPr lang="de-DE" sz="1600" dirty="0" smtClean="0"/>
              <a:t>1% Januar </a:t>
            </a:r>
            <a:r>
              <a:rPr lang="de-DE" sz="1600" dirty="0"/>
              <a:t>2012</a:t>
            </a:r>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Draghi Put</a:t>
            </a:r>
            <a:r>
              <a:rPr lang="en-US" sz="1600" dirty="0"/>
              <a:t>/“Whatever it takes“ (26.07.2012</a:t>
            </a:r>
            <a:r>
              <a:rPr lang="en-US" sz="1600" dirty="0" smtClean="0"/>
              <a:t>)</a:t>
            </a:r>
            <a:endParaRPr lang="en-US" sz="1600" dirty="0"/>
          </a:p>
          <a:p>
            <a:r>
              <a:rPr lang="en-US" sz="1600" dirty="0"/>
              <a:t>		“Within our mandate, the ECB is ready to do whatever it takes to preserve the euro.</a:t>
            </a:r>
          </a:p>
          <a:p>
            <a:r>
              <a:rPr lang="en-US" sz="1600" dirty="0"/>
              <a:t>		  </a:t>
            </a:r>
            <a:r>
              <a:rPr lang="en-US" sz="1600" dirty="0" smtClean="0"/>
              <a:t>and </a:t>
            </a:r>
            <a:r>
              <a:rPr lang="en-US" sz="1600" dirty="0"/>
              <a:t>believe me, it will be enough</a:t>
            </a:r>
            <a:r>
              <a:rPr lang="en-US" sz="1600" dirty="0" smtClean="0"/>
              <a:t>.”</a:t>
            </a:r>
            <a:endParaRPr lang="en-US" sz="1600" dirty="0"/>
          </a:p>
          <a:p>
            <a:r>
              <a:rPr lang="en-US" sz="1600" dirty="0">
                <a:hlinkClick r:id="rId3"/>
              </a:rPr>
              <a:t>https://qz.com/1038954/whatever-it-takes-five-years-ago-today-mario-draghi-saved-the-euro-with-a-momentous-speech/</a:t>
            </a:r>
            <a:endParaRPr lang="de-DE" sz="1600" dirty="0"/>
          </a:p>
          <a:p>
            <a:endParaRPr lang="de-DE" sz="1600" dirty="0" smtClean="0"/>
          </a:p>
          <a:p>
            <a:endParaRPr lang="de-DE" sz="1600" dirty="0"/>
          </a:p>
          <a:p>
            <a:pPr marL="342900" indent="-342900">
              <a:buFont typeface="Arial" panose="020B0604020202020204" pitchFamily="34" charset="0"/>
              <a:buChar char="•"/>
            </a:pPr>
            <a:endParaRPr lang="de-DE" sz="1600" dirty="0" smtClean="0"/>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smtClean="0"/>
              <a:t>Ankauf </a:t>
            </a:r>
            <a:r>
              <a:rPr lang="de-DE" sz="1600" dirty="0"/>
              <a:t>von Staatspapieren von geringer Bonität </a:t>
            </a:r>
            <a:r>
              <a:rPr lang="en-US" sz="1600" dirty="0"/>
              <a:t>(26.09.2012</a:t>
            </a:r>
            <a:r>
              <a:rPr lang="en-US" sz="1600" dirty="0" smtClean="0"/>
              <a:t>)</a:t>
            </a: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en-US" sz="1600" dirty="0" err="1"/>
              <a:t>Monatlicher</a:t>
            </a:r>
            <a:r>
              <a:rPr lang="en-US" sz="1600" dirty="0"/>
              <a:t> </a:t>
            </a:r>
            <a:r>
              <a:rPr lang="en-US" sz="1600" dirty="0" err="1"/>
              <a:t>Ankauf</a:t>
            </a:r>
            <a:r>
              <a:rPr lang="en-US" sz="1600" dirty="0"/>
              <a:t> von </a:t>
            </a:r>
            <a:r>
              <a:rPr lang="en-US" sz="1600" dirty="0" err="1"/>
              <a:t>Staatsanleihen</a:t>
            </a:r>
            <a:r>
              <a:rPr lang="en-US" sz="1600" dirty="0"/>
              <a:t> der </a:t>
            </a:r>
            <a:r>
              <a:rPr lang="en-US" sz="1600" dirty="0" err="1"/>
              <a:t>Euroländer</a:t>
            </a:r>
            <a:r>
              <a:rPr lang="en-US" sz="1600" dirty="0"/>
              <a:t> </a:t>
            </a:r>
            <a:r>
              <a:rPr lang="en-US" sz="1600" dirty="0" err="1" smtClean="0"/>
              <a:t>gemäß</a:t>
            </a:r>
            <a:r>
              <a:rPr lang="en-US" sz="1600" dirty="0" smtClean="0"/>
              <a:t> des </a:t>
            </a:r>
            <a:r>
              <a:rPr lang="en-US" sz="1600" dirty="0" err="1" smtClean="0"/>
              <a:t>Kapitalschlüssels</a:t>
            </a:r>
            <a:r>
              <a:rPr lang="en-US" sz="1600" dirty="0" smtClean="0"/>
              <a:t> der Eurozone </a:t>
            </a:r>
            <a:r>
              <a:rPr lang="en-US" sz="1600" dirty="0" err="1"/>
              <a:t>mit</a:t>
            </a:r>
            <a:r>
              <a:rPr lang="en-US" sz="1600" dirty="0"/>
              <a:t> </a:t>
            </a:r>
            <a:r>
              <a:rPr lang="en-US" sz="1600" dirty="0" err="1"/>
              <a:t>einem</a:t>
            </a:r>
            <a:r>
              <a:rPr lang="en-US" sz="1600" dirty="0"/>
              <a:t> </a:t>
            </a:r>
            <a:r>
              <a:rPr lang="en-US" sz="1600" dirty="0" err="1"/>
              <a:t>Volumen</a:t>
            </a:r>
            <a:r>
              <a:rPr lang="en-US" sz="1600" dirty="0"/>
              <a:t> von </a:t>
            </a:r>
            <a:r>
              <a:rPr lang="en-US" sz="1600" dirty="0" err="1" smtClean="0"/>
              <a:t>rund</a:t>
            </a:r>
            <a:r>
              <a:rPr lang="en-US" sz="1600" dirty="0" smtClean="0"/>
              <a:t> 60 </a:t>
            </a:r>
            <a:r>
              <a:rPr lang="en-US" sz="1600" dirty="0" err="1" smtClean="0"/>
              <a:t>Mrd</a:t>
            </a:r>
            <a:r>
              <a:rPr lang="en-US" sz="1600" dirty="0" smtClean="0"/>
              <a:t>. Euro pro </a:t>
            </a:r>
            <a:r>
              <a:rPr lang="en-US" sz="1600" dirty="0" err="1" smtClean="0"/>
              <a:t>Monat</a:t>
            </a:r>
            <a:r>
              <a:rPr lang="en-US" sz="1600" dirty="0" smtClean="0"/>
              <a:t> </a:t>
            </a:r>
            <a:endParaRPr lang="de-DE" sz="1996" dirty="0"/>
          </a:p>
        </p:txBody>
      </p:sp>
      <p:sp>
        <p:nvSpPr>
          <p:cNvPr id="5" name="Text Box 2"/>
          <p:cNvSpPr txBox="1">
            <a:spLocks noChangeArrowheads="1"/>
          </p:cNvSpPr>
          <p:nvPr/>
        </p:nvSpPr>
        <p:spPr bwMode="auto">
          <a:xfrm>
            <a:off x="0" y="793260"/>
            <a:ext cx="12145348" cy="3071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Im Zuge der Eurokrise drohte der italienische Bankensektor zusammenzubrechen. So wurden diese 1 </a:t>
            </a:r>
            <a:r>
              <a:rPr lang="de-DE" sz="1200" dirty="0">
                <a:solidFill>
                  <a:schemeClr val="tx1"/>
                </a:solidFill>
                <a:cs typeface="Times New Roman" pitchFamily="18" charset="0"/>
              </a:rPr>
              <a:t>B</a:t>
            </a:r>
            <a:r>
              <a:rPr lang="de-DE" sz="1200" dirty="0" smtClean="0">
                <a:solidFill>
                  <a:schemeClr val="tx1"/>
                </a:solidFill>
                <a:cs typeface="Times New Roman" pitchFamily="18" charset="0"/>
              </a:rPr>
              <a:t>io. Euro von Italien nachgefragt (werden wir später in der Bilanzsumme der EZB sehen</a:t>
            </a:r>
            <a:endParaRPr lang="de-DE" sz="1200" dirty="0">
              <a:solidFill>
                <a:schemeClr val="tx1"/>
              </a:solidFill>
              <a:cs typeface="Times New Roman" pitchFamily="18" charset="0"/>
            </a:endParaRPr>
          </a:p>
          <a:p>
            <a:endParaRPr lang="de-DE" sz="1200" b="1" dirty="0">
              <a:solidFill>
                <a:schemeClr val="tx1"/>
              </a:solidFill>
            </a:endParaRPr>
          </a:p>
        </p:txBody>
      </p:sp>
      <p:sp>
        <p:nvSpPr>
          <p:cNvPr id="6" name="Text Box 2"/>
          <p:cNvSpPr txBox="1">
            <a:spLocks noChangeArrowheads="1"/>
          </p:cNvSpPr>
          <p:nvPr/>
        </p:nvSpPr>
        <p:spPr bwMode="auto">
          <a:xfrm>
            <a:off x="0" y="1282958"/>
            <a:ext cx="12145348" cy="3071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Dies ist quasi unbemerkt geschehen, hat aber auch seine </a:t>
            </a:r>
            <a:r>
              <a:rPr lang="de-DE" sz="1200" dirty="0" err="1" smtClean="0">
                <a:solidFill>
                  <a:schemeClr val="tx1"/>
                </a:solidFill>
                <a:cs typeface="Times New Roman" pitchFamily="18" charset="0"/>
              </a:rPr>
              <a:t>xpansive</a:t>
            </a:r>
            <a:r>
              <a:rPr lang="de-DE" sz="1200" dirty="0" smtClean="0">
                <a:solidFill>
                  <a:schemeClr val="tx1"/>
                </a:solidFill>
                <a:cs typeface="Times New Roman" pitchFamily="18" charset="0"/>
              </a:rPr>
              <a:t> Wirkung vgl. Geldmengenmultiplikator!</a:t>
            </a:r>
            <a:endParaRPr lang="de-DE" sz="1200" dirty="0">
              <a:solidFill>
                <a:schemeClr val="tx1"/>
              </a:solidFill>
              <a:cs typeface="Times New Roman" pitchFamily="18" charset="0"/>
            </a:endParaRPr>
          </a:p>
          <a:p>
            <a:endParaRPr lang="de-DE" sz="1200" b="1" dirty="0">
              <a:solidFill>
                <a:schemeClr val="tx1"/>
              </a:solidFill>
            </a:endParaRPr>
          </a:p>
        </p:txBody>
      </p:sp>
      <p:sp>
        <p:nvSpPr>
          <p:cNvPr id="7" name="Text Box 2"/>
          <p:cNvSpPr txBox="1">
            <a:spLocks noChangeArrowheads="1"/>
          </p:cNvSpPr>
          <p:nvPr/>
        </p:nvSpPr>
        <p:spPr bwMode="auto">
          <a:xfrm>
            <a:off x="0" y="2623104"/>
            <a:ext cx="12145348" cy="4738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Die Begriffe „Bazooka“ und „</a:t>
            </a:r>
            <a:r>
              <a:rPr lang="de-DE" sz="1200" dirty="0" err="1" smtClean="0">
                <a:solidFill>
                  <a:schemeClr val="tx1"/>
                </a:solidFill>
                <a:cs typeface="Times New Roman" pitchFamily="18" charset="0"/>
              </a:rPr>
              <a:t>What</a:t>
            </a:r>
            <a:r>
              <a:rPr lang="de-DE" sz="1200" dirty="0" smtClean="0">
                <a:solidFill>
                  <a:schemeClr val="tx1"/>
                </a:solidFill>
                <a:cs typeface="Times New Roman" pitchFamily="18" charset="0"/>
              </a:rPr>
              <a:t> </a:t>
            </a:r>
            <a:r>
              <a:rPr lang="de-DE" sz="1200" dirty="0" err="1" smtClean="0">
                <a:solidFill>
                  <a:schemeClr val="tx1"/>
                </a:solidFill>
                <a:cs typeface="Times New Roman" pitchFamily="18" charset="0"/>
              </a:rPr>
              <a:t>ever</a:t>
            </a:r>
            <a:r>
              <a:rPr lang="de-DE" sz="1200" dirty="0" smtClean="0">
                <a:solidFill>
                  <a:schemeClr val="tx1"/>
                </a:solidFill>
                <a:cs typeface="Times New Roman" pitchFamily="18" charset="0"/>
              </a:rPr>
              <a:t> </a:t>
            </a:r>
            <a:r>
              <a:rPr lang="de-DE" sz="1200" dirty="0" err="1" smtClean="0">
                <a:solidFill>
                  <a:schemeClr val="tx1"/>
                </a:solidFill>
                <a:cs typeface="Times New Roman" pitchFamily="18" charset="0"/>
              </a:rPr>
              <a:t>it</a:t>
            </a:r>
            <a:r>
              <a:rPr lang="de-DE" sz="1200" dirty="0" smtClean="0">
                <a:solidFill>
                  <a:schemeClr val="tx1"/>
                </a:solidFill>
                <a:cs typeface="Times New Roman" pitchFamily="18" charset="0"/>
              </a:rPr>
              <a:t> </a:t>
            </a:r>
            <a:r>
              <a:rPr lang="de-DE" sz="1200" dirty="0" err="1" smtClean="0">
                <a:solidFill>
                  <a:schemeClr val="tx1"/>
                </a:solidFill>
                <a:cs typeface="Times New Roman" pitchFamily="18" charset="0"/>
              </a:rPr>
              <a:t>takes</a:t>
            </a:r>
            <a:r>
              <a:rPr lang="de-DE" sz="1200" dirty="0" smtClean="0">
                <a:solidFill>
                  <a:schemeClr val="tx1"/>
                </a:solidFill>
                <a:cs typeface="Times New Roman" pitchFamily="18" charset="0"/>
              </a:rPr>
              <a:t>“ sind Ihnen bestimmt in den letzten 2 Wochen aus dem </a:t>
            </a:r>
            <a:r>
              <a:rPr lang="de-DE" sz="1200" dirty="0">
                <a:solidFill>
                  <a:schemeClr val="tx1"/>
                </a:solidFill>
                <a:cs typeface="Times New Roman" pitchFamily="18" charset="0"/>
              </a:rPr>
              <a:t>M</a:t>
            </a:r>
            <a:r>
              <a:rPr lang="de-DE" sz="1200" dirty="0" smtClean="0">
                <a:solidFill>
                  <a:schemeClr val="tx1"/>
                </a:solidFill>
                <a:cs typeface="Times New Roman" pitchFamily="18" charset="0"/>
              </a:rPr>
              <a:t>unde vieler Politiker geläufig. Dies ist der Ursprung! Bemerkenswert am </a:t>
            </a:r>
            <a:r>
              <a:rPr lang="de-DE" sz="1200" dirty="0" err="1" smtClean="0">
                <a:solidFill>
                  <a:schemeClr val="tx1"/>
                </a:solidFill>
                <a:cs typeface="Times New Roman" pitchFamily="18" charset="0"/>
              </a:rPr>
              <a:t>Draghi-Put</a:t>
            </a:r>
            <a:r>
              <a:rPr lang="de-DE" sz="1200" dirty="0" smtClean="0">
                <a:solidFill>
                  <a:schemeClr val="tx1"/>
                </a:solidFill>
                <a:cs typeface="Times New Roman" pitchFamily="18" charset="0"/>
              </a:rPr>
              <a:t> (</a:t>
            </a:r>
            <a:r>
              <a:rPr lang="de-DE" sz="1200" dirty="0" err="1" smtClean="0">
                <a:solidFill>
                  <a:schemeClr val="tx1"/>
                </a:solidFill>
                <a:cs typeface="Times New Roman" pitchFamily="18" charset="0"/>
              </a:rPr>
              <a:t>Put</a:t>
            </a:r>
            <a:r>
              <a:rPr lang="de-DE" sz="1200" dirty="0" smtClean="0">
                <a:solidFill>
                  <a:schemeClr val="tx1"/>
                </a:solidFill>
                <a:cs typeface="Times New Roman" pitchFamily="18" charset="0"/>
              </a:rPr>
              <a:t>-Call haben Sie in Investition/Finanzierung gemacht) ist (auch damals ging wieder um Italien, der Zinsen für Staatsanleihen anfingen massiv zu steigen), dass die EZB Euro zum Kauf von italienischen Staatsanleihen einsetzen musst, denn allein die Aussage hat die Wirkung in den Finanzmärkten, dass die Zinsen in Italien wieder fielen </a:t>
            </a:r>
            <a:endParaRPr lang="de-DE" sz="1200" dirty="0">
              <a:solidFill>
                <a:schemeClr val="tx1"/>
              </a:solidFill>
              <a:cs typeface="Times New Roman" pitchFamily="18" charset="0"/>
            </a:endParaRPr>
          </a:p>
        </p:txBody>
      </p:sp>
      <p:sp>
        <p:nvSpPr>
          <p:cNvPr id="8" name="Text Box 2"/>
          <p:cNvSpPr txBox="1">
            <a:spLocks noChangeArrowheads="1"/>
          </p:cNvSpPr>
          <p:nvPr/>
        </p:nvSpPr>
        <p:spPr bwMode="auto">
          <a:xfrm>
            <a:off x="43546" y="3746151"/>
            <a:ext cx="12145348" cy="3071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Erstes </a:t>
            </a:r>
            <a:r>
              <a:rPr lang="de-DE" sz="1200" dirty="0" err="1" smtClean="0">
                <a:solidFill>
                  <a:schemeClr val="tx1"/>
                </a:solidFill>
                <a:cs typeface="Times New Roman" pitchFamily="18" charset="0"/>
              </a:rPr>
              <a:t>Aneihenkaufprogramm</a:t>
            </a:r>
            <a:r>
              <a:rPr lang="de-DE" sz="1200" dirty="0" smtClean="0">
                <a:solidFill>
                  <a:schemeClr val="tx1"/>
                </a:solidFill>
                <a:cs typeface="Times New Roman" pitchFamily="18" charset="0"/>
              </a:rPr>
              <a:t>, in dem in noch geringem Volumen Anleihen aus Problemländern gekauft wurden</a:t>
            </a:r>
            <a:endParaRPr lang="de-DE" sz="1200" dirty="0">
              <a:solidFill>
                <a:schemeClr val="tx1"/>
              </a:solidFill>
              <a:cs typeface="Times New Roman" pitchFamily="18" charset="0"/>
            </a:endParaRPr>
          </a:p>
          <a:p>
            <a:endParaRPr lang="de-DE" sz="1200" b="1" dirty="0">
              <a:solidFill>
                <a:schemeClr val="tx1"/>
              </a:solidFill>
            </a:endParaRPr>
          </a:p>
        </p:txBody>
      </p:sp>
      <p:sp>
        <p:nvSpPr>
          <p:cNvPr id="9" name="Text Box 2"/>
          <p:cNvSpPr txBox="1">
            <a:spLocks noChangeArrowheads="1"/>
          </p:cNvSpPr>
          <p:nvPr/>
        </p:nvSpPr>
        <p:spPr bwMode="auto">
          <a:xfrm>
            <a:off x="0" y="4981555"/>
            <a:ext cx="12145348" cy="10086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Was gemäß des Kapitalschlüssels für Deutschland bedeutet werden wir gleich sehen. Von Jan 2019 – Okt 2019 ist das Programm ausgesetzt worden, läuft aber seitdem wieder und demnächst werden wir noch 750 Mrd. (PEPP)  draufpacken</a:t>
            </a:r>
          </a:p>
          <a:p>
            <a:endParaRPr lang="de-DE" sz="1200" dirty="0">
              <a:solidFill>
                <a:schemeClr val="tx1"/>
              </a:solidFill>
              <a:cs typeface="Times New Roman" pitchFamily="18" charset="0"/>
            </a:endParaRPr>
          </a:p>
          <a:p>
            <a:r>
              <a:rPr lang="de-DE" sz="1200" dirty="0" smtClean="0">
                <a:solidFill>
                  <a:schemeClr val="tx1"/>
                </a:solidFill>
                <a:cs typeface="Times New Roman" pitchFamily="18" charset="0"/>
              </a:rPr>
              <a:t>Nach dem neuerlichen </a:t>
            </a:r>
            <a:r>
              <a:rPr lang="de-DE" sz="1200" dirty="0" err="1" smtClean="0">
                <a:solidFill>
                  <a:schemeClr val="tx1"/>
                </a:solidFill>
                <a:cs typeface="Times New Roman" pitchFamily="18" charset="0"/>
              </a:rPr>
              <a:t>Lockdown</a:t>
            </a:r>
            <a:r>
              <a:rPr lang="de-DE" sz="1200" dirty="0" smtClean="0">
                <a:solidFill>
                  <a:schemeClr val="tx1"/>
                </a:solidFill>
                <a:cs typeface="Times New Roman" pitchFamily="18" charset="0"/>
              </a:rPr>
              <a:t> über den Winter und die Verzögerungen in der Impfkampagne in Europa ist davon auszugehen, dass das Volumen von 750 Mrd. Euro nicht ausreichen wird!</a:t>
            </a:r>
            <a:endParaRPr lang="de-DE" sz="1200" dirty="0">
              <a:solidFill>
                <a:schemeClr val="tx1"/>
              </a:solidFill>
              <a:cs typeface="Times New Roman" pitchFamily="18" charset="0"/>
            </a:endParaRPr>
          </a:p>
          <a:p>
            <a:endParaRPr lang="de-DE" sz="1200" b="1" dirty="0">
              <a:solidFill>
                <a:schemeClr val="tx1"/>
              </a:solidFill>
            </a:endParaRPr>
          </a:p>
        </p:txBody>
      </p:sp>
    </p:spTree>
    <p:extLst>
      <p:ext uri="{BB962C8B-B14F-4D97-AF65-F5344CB8AC3E}">
        <p14:creationId xmlns:p14="http://schemas.microsoft.com/office/powerpoint/2010/main" val="571082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Zinssätze</a:t>
            </a:r>
            <a:r>
              <a:rPr lang="en-US" sz="2903" b="1" dirty="0">
                <a:solidFill>
                  <a:sysClr val="windowText" lastClr="000000"/>
                </a:solidFill>
              </a:rPr>
              <a:t> EZB</a:t>
            </a:r>
            <a:endParaRPr lang="en-US" sz="2903" dirty="0">
              <a:solidFill>
                <a:sysClr val="windowText" lastClr="000000"/>
              </a:solidFill>
            </a:endParaRPr>
          </a:p>
        </p:txBody>
      </p:sp>
      <p:sp>
        <p:nvSpPr>
          <p:cNvPr id="7" name="Textfeld 6"/>
          <p:cNvSpPr txBox="1"/>
          <p:nvPr/>
        </p:nvSpPr>
        <p:spPr>
          <a:xfrm>
            <a:off x="279178" y="6384680"/>
            <a:ext cx="8426841" cy="359655"/>
          </a:xfrm>
          <a:prstGeom prst="rect">
            <a:avLst/>
          </a:prstGeom>
          <a:noFill/>
        </p:spPr>
        <p:txBody>
          <a:bodyPr wrap="square" rtlCol="0">
            <a:noAutofit/>
          </a:bodyPr>
          <a:lstStyle/>
          <a:p>
            <a:r>
              <a:rPr lang="en-GB" altLang="de-DE" sz="1089" dirty="0">
                <a:ea typeface="ＭＳ Ｐゴシック" pitchFamily="34" charset="-128"/>
              </a:rPr>
              <a:t>Source: </a:t>
            </a:r>
            <a:r>
              <a:rPr lang="en-GB" altLang="de-DE" sz="1089" dirty="0" smtClean="0">
                <a:ea typeface="ＭＳ Ｐゴシック" pitchFamily="34" charset="-128"/>
              </a:rPr>
              <a:t>ECB, rote </a:t>
            </a:r>
            <a:r>
              <a:rPr lang="en-GB" altLang="de-DE" sz="1089" dirty="0" err="1" smtClean="0">
                <a:ea typeface="ＭＳ Ｐゴシック" pitchFamily="34" charset="-128"/>
              </a:rPr>
              <a:t>Reihe</a:t>
            </a:r>
            <a:r>
              <a:rPr lang="en-GB" altLang="de-DE" sz="1089" dirty="0" smtClean="0">
                <a:ea typeface="ＭＳ Ｐゴシック" pitchFamily="34" charset="-128"/>
              </a:rPr>
              <a:t> EONIA </a:t>
            </a:r>
            <a:r>
              <a:rPr lang="en-GB" altLang="de-DE" sz="1089" dirty="0" err="1" smtClean="0">
                <a:ea typeface="ＭＳ Ｐゴシック" pitchFamily="34" charset="-128"/>
              </a:rPr>
              <a:t>bis</a:t>
            </a:r>
            <a:r>
              <a:rPr lang="en-GB" altLang="de-DE" sz="1089" dirty="0" smtClean="0">
                <a:ea typeface="ＭＳ Ｐゴシック" pitchFamily="34" charset="-128"/>
              </a:rPr>
              <a:t> September 2019, ab </a:t>
            </a:r>
            <a:r>
              <a:rPr lang="en-GB" altLang="de-DE" sz="1089" dirty="0" err="1" smtClean="0">
                <a:ea typeface="ＭＳ Ｐゴシック" pitchFamily="34" charset="-128"/>
              </a:rPr>
              <a:t>Oktober</a:t>
            </a:r>
            <a:r>
              <a:rPr lang="en-GB" altLang="de-DE" sz="1089" dirty="0" smtClean="0">
                <a:ea typeface="ＭＳ Ｐゴシック" pitchFamily="34" charset="-128"/>
              </a:rPr>
              <a:t> 2019 ESTR</a:t>
            </a:r>
            <a:endParaRPr lang="en-GB" altLang="de-DE" sz="1089" dirty="0">
              <a:ea typeface="ＭＳ Ｐゴシック" pitchFamily="34" charset="-128"/>
            </a:endParaRPr>
          </a:p>
        </p:txBody>
      </p:sp>
      <p:sp>
        <p:nvSpPr>
          <p:cNvPr id="8" name="Text Box 2"/>
          <p:cNvSpPr txBox="1">
            <a:spLocks noChangeArrowheads="1"/>
          </p:cNvSpPr>
          <p:nvPr/>
        </p:nvSpPr>
        <p:spPr bwMode="auto">
          <a:xfrm>
            <a:off x="7321644" y="1431818"/>
            <a:ext cx="4568891" cy="14503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Wie angekündigt, hier die Entwicklung, des Leizinses im Vergleich zum EONIA, dem Zinssatz, zum dem die Banken untereinander handeln (bzw. heißt dieser Zinssatz seit dem 1.10.2019 ESTR European Short Term Rate)</a:t>
            </a:r>
          </a:p>
          <a:p>
            <a:r>
              <a:rPr lang="de-DE" sz="1200" dirty="0" smtClean="0">
                <a:solidFill>
                  <a:schemeClr val="tx1"/>
                </a:solidFill>
                <a:cs typeface="Times New Roman" pitchFamily="18" charset="0"/>
              </a:rPr>
              <a:t>Wie Sie sehen, ist die rote Kurve bis zur Finanzkrise dem Leitzins gefolgt (man sieht die schwarze Linie nicht) und seit 2008 folgen die „privaten“ Zinsen der Einlagenfazilität (der blauen Kurve)</a:t>
            </a:r>
          </a:p>
          <a:p>
            <a:r>
              <a:rPr lang="de-DE" sz="1200" dirty="0" smtClean="0">
                <a:solidFill>
                  <a:schemeClr val="tx1"/>
                </a:solidFill>
                <a:cs typeface="Times New Roman" pitchFamily="18" charset="0"/>
              </a:rPr>
              <a:t> </a:t>
            </a:r>
            <a:endParaRPr lang="de-DE" sz="1200" dirty="0">
              <a:solidFill>
                <a:schemeClr val="tx1"/>
              </a:solidFill>
              <a:cs typeface="Times New Roman" pitchFamily="18" charset="0"/>
            </a:endParaRPr>
          </a:p>
          <a:p>
            <a:endParaRPr lang="de-DE" sz="1200" b="1" dirty="0">
              <a:solidFill>
                <a:schemeClr val="tx1"/>
              </a:solidFill>
            </a:endParaRPr>
          </a:p>
        </p:txBody>
      </p:sp>
      <p:sp>
        <p:nvSpPr>
          <p:cNvPr id="9" name="Text Box 2"/>
          <p:cNvSpPr txBox="1">
            <a:spLocks noChangeArrowheads="1"/>
          </p:cNvSpPr>
          <p:nvPr/>
        </p:nvSpPr>
        <p:spPr bwMode="auto">
          <a:xfrm>
            <a:off x="7373515" y="2840221"/>
            <a:ext cx="4568891" cy="5266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Somit ist mittlerweile quasi die Einlagenfazilität zum „Leitzins“ geworden! </a:t>
            </a:r>
            <a:endParaRPr lang="de-DE" sz="1200" dirty="0">
              <a:solidFill>
                <a:schemeClr val="tx1"/>
              </a:solidFill>
              <a:cs typeface="Times New Roman" pitchFamily="18" charset="0"/>
            </a:endParaRPr>
          </a:p>
          <a:p>
            <a:endParaRPr lang="de-DE" sz="1200" b="1" dirty="0">
              <a:solidFill>
                <a:schemeClr val="tx1"/>
              </a:solidFill>
            </a:endParaRPr>
          </a:p>
        </p:txBody>
      </p:sp>
      <p:sp>
        <p:nvSpPr>
          <p:cNvPr id="10" name="Text Box 2"/>
          <p:cNvSpPr txBox="1">
            <a:spLocks noChangeArrowheads="1"/>
          </p:cNvSpPr>
          <p:nvPr/>
        </p:nvSpPr>
        <p:spPr bwMode="auto">
          <a:xfrm>
            <a:off x="7373515" y="3353591"/>
            <a:ext cx="4568891" cy="5266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Diese Beobachtung ist außerdem kompatibel mit der vorher eingeführten Zinsstruktur, die mittlerweile komplett im negativen Bereich liegt. Mit einem Zinssatz von 0, dem Leitzins (schwarze Linie) wäre dies nicht zu erklären!</a:t>
            </a:r>
            <a:endParaRPr lang="de-DE" sz="1200" dirty="0">
              <a:solidFill>
                <a:schemeClr val="tx1"/>
              </a:solidFill>
              <a:cs typeface="Times New Roman" pitchFamily="18" charset="0"/>
            </a:endParaRPr>
          </a:p>
          <a:p>
            <a:endParaRPr lang="de-DE" sz="1200" b="1" dirty="0">
              <a:solidFill>
                <a:schemeClr val="tx1"/>
              </a:solidFill>
            </a:endParaRPr>
          </a:p>
        </p:txBody>
      </p:sp>
      <p:pic>
        <p:nvPicPr>
          <p:cNvPr id="2" name="Grafik 1"/>
          <p:cNvPicPr>
            <a:picLocks noChangeAspect="1"/>
          </p:cNvPicPr>
          <p:nvPr/>
        </p:nvPicPr>
        <p:blipFill>
          <a:blip r:embed="rId3"/>
          <a:stretch>
            <a:fillRect/>
          </a:stretch>
        </p:blipFill>
        <p:spPr>
          <a:xfrm>
            <a:off x="0" y="720000"/>
            <a:ext cx="7200000" cy="5150770"/>
          </a:xfrm>
          <a:prstGeom prst="rect">
            <a:avLst/>
          </a:prstGeom>
        </p:spPr>
      </p:pic>
    </p:spTree>
    <p:extLst>
      <p:ext uri="{BB962C8B-B14F-4D97-AF65-F5344CB8AC3E}">
        <p14:creationId xmlns:p14="http://schemas.microsoft.com/office/powerpoint/2010/main" val="27435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3"/>
          <a:stretch>
            <a:fillRect/>
          </a:stretch>
        </p:blipFill>
        <p:spPr>
          <a:xfrm>
            <a:off x="0" y="1080000"/>
            <a:ext cx="6840000" cy="4716864"/>
          </a:xfrm>
          <a:prstGeom prst="rect">
            <a:avLst/>
          </a:prstGeom>
        </p:spPr>
      </p:pic>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Anleihenkaufprogramm</a:t>
            </a:r>
            <a:r>
              <a:rPr lang="en-US" sz="2903" b="1" dirty="0">
                <a:solidFill>
                  <a:sysClr val="windowText" lastClr="000000"/>
                </a:solidFill>
              </a:rPr>
              <a:t> der EZB</a:t>
            </a:r>
            <a:endParaRPr lang="en-US" sz="2903" dirty="0">
              <a:solidFill>
                <a:sysClr val="windowText" lastClr="000000"/>
              </a:solidFill>
            </a:endParaRPr>
          </a:p>
        </p:txBody>
      </p:sp>
      <p:sp>
        <p:nvSpPr>
          <p:cNvPr id="7" name="Textfeld 6"/>
          <p:cNvSpPr txBox="1"/>
          <p:nvPr/>
        </p:nvSpPr>
        <p:spPr>
          <a:xfrm>
            <a:off x="845311" y="6175744"/>
            <a:ext cx="8426841" cy="359655"/>
          </a:xfrm>
          <a:prstGeom prst="rect">
            <a:avLst/>
          </a:prstGeom>
          <a:noFill/>
        </p:spPr>
        <p:txBody>
          <a:bodyPr wrap="square" rtlCol="0">
            <a:noAutofit/>
          </a:bodyPr>
          <a:lstStyle/>
          <a:p>
            <a:r>
              <a:rPr lang="en-GB" altLang="de-DE" sz="1089" dirty="0">
                <a:ea typeface="ＭＳ Ｐゴシック" pitchFamily="34" charset="-128"/>
              </a:rPr>
              <a:t>Source: ECB, Asset Purchase Program </a:t>
            </a:r>
            <a:endParaRPr lang="en-GB" altLang="de-DE" sz="1089" dirty="0" smtClean="0">
              <a:ea typeface="ＭＳ Ｐゴシック" pitchFamily="34" charset="-128"/>
            </a:endParaRPr>
          </a:p>
          <a:p>
            <a:r>
              <a:rPr lang="de-DE" sz="1100" dirty="0">
                <a:hlinkClick r:id="rId4"/>
              </a:rPr>
              <a:t>https://www.ecb.europa.eu/mopo/implement/omt/html/index.en.html</a:t>
            </a:r>
            <a:endParaRPr lang="en-GB" altLang="de-DE" sz="1089" dirty="0">
              <a:ea typeface="ＭＳ Ｐゴシック" pitchFamily="34" charset="-128"/>
            </a:endParaRPr>
          </a:p>
        </p:txBody>
      </p:sp>
      <p:sp>
        <p:nvSpPr>
          <p:cNvPr id="8" name="Text Box 2"/>
          <p:cNvSpPr txBox="1">
            <a:spLocks noChangeArrowheads="1"/>
          </p:cNvSpPr>
          <p:nvPr/>
        </p:nvSpPr>
        <p:spPr bwMode="auto">
          <a:xfrm>
            <a:off x="8534400" y="1196434"/>
            <a:ext cx="3495874" cy="8687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Ca. 25% dieses Volumens entfallen auf  deutsche Staatsanleihen, da Deutschland etwa 25% Anteil an der EZB hält! (vgl. unsere Abschätzung bzgl. der </a:t>
            </a:r>
            <a:r>
              <a:rPr lang="de-DE" sz="1200" dirty="0" err="1" smtClean="0">
                <a:solidFill>
                  <a:schemeClr val="tx1"/>
                </a:solidFill>
                <a:cs typeface="Times New Roman" pitchFamily="18" charset="0"/>
              </a:rPr>
              <a:t>Geldmege</a:t>
            </a:r>
            <a:r>
              <a:rPr lang="de-DE" sz="1200" dirty="0" smtClean="0">
                <a:solidFill>
                  <a:schemeClr val="tx1"/>
                </a:solidFill>
                <a:cs typeface="Times New Roman" pitchFamily="18" charset="0"/>
              </a:rPr>
              <a:t> im Euroraum!) Kapitalschlüssel!</a:t>
            </a:r>
          </a:p>
          <a:p>
            <a:endParaRPr lang="de-DE" sz="1200" dirty="0">
              <a:solidFill>
                <a:schemeClr val="tx1"/>
              </a:solidFill>
              <a:cs typeface="Times New Roman" pitchFamily="18" charset="0"/>
            </a:endParaRPr>
          </a:p>
          <a:p>
            <a:endParaRPr lang="de-DE" sz="1200" dirty="0">
              <a:solidFill>
                <a:schemeClr val="tx1"/>
              </a:solidFill>
              <a:cs typeface="Times New Roman" pitchFamily="18" charset="0"/>
            </a:endParaRPr>
          </a:p>
          <a:p>
            <a:endParaRPr lang="de-DE" sz="1200" b="1" dirty="0">
              <a:solidFill>
                <a:schemeClr val="tx1"/>
              </a:solidFill>
            </a:endParaRPr>
          </a:p>
        </p:txBody>
      </p:sp>
      <p:sp>
        <p:nvSpPr>
          <p:cNvPr id="9" name="Text Box 2"/>
          <p:cNvSpPr txBox="1">
            <a:spLocks noChangeArrowheads="1"/>
          </p:cNvSpPr>
          <p:nvPr/>
        </p:nvSpPr>
        <p:spPr bwMode="auto">
          <a:xfrm>
            <a:off x="8534400" y="2178778"/>
            <a:ext cx="3495874" cy="489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Wieviel Prozent unserer Staatsschuld liegt damit bei der EZB?</a:t>
            </a:r>
            <a:endParaRPr lang="de-DE" sz="1200" dirty="0">
              <a:solidFill>
                <a:schemeClr val="tx1"/>
              </a:solidFill>
              <a:cs typeface="Times New Roman" pitchFamily="18" charset="0"/>
            </a:endParaRPr>
          </a:p>
          <a:p>
            <a:endParaRPr lang="de-DE" sz="1200" b="1" dirty="0">
              <a:solidFill>
                <a:schemeClr val="tx1"/>
              </a:solidFill>
            </a:endParaRPr>
          </a:p>
        </p:txBody>
      </p:sp>
      <p:sp>
        <p:nvSpPr>
          <p:cNvPr id="10" name="Text Box 2"/>
          <p:cNvSpPr txBox="1">
            <a:spLocks noChangeArrowheads="1"/>
          </p:cNvSpPr>
          <p:nvPr/>
        </p:nvSpPr>
        <p:spPr bwMode="auto">
          <a:xfrm>
            <a:off x="8605936" y="2772825"/>
            <a:ext cx="3495874" cy="6608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So etwas nenne ich Münchhausenfinanzierung!</a:t>
            </a:r>
          </a:p>
          <a:p>
            <a:r>
              <a:rPr lang="de-DE" sz="1200" dirty="0" smtClean="0">
                <a:solidFill>
                  <a:schemeClr val="tx1"/>
                </a:solidFill>
                <a:cs typeface="Times New Roman" pitchFamily="18" charset="0"/>
              </a:rPr>
              <a:t>Wir drucken unser eigenes Geld und kaufen damit dann unsere eigenen Schuldtitel auf!</a:t>
            </a:r>
            <a:endParaRPr lang="de-DE" sz="1200" dirty="0">
              <a:solidFill>
                <a:schemeClr val="tx1"/>
              </a:solidFill>
              <a:cs typeface="Times New Roman" pitchFamily="18" charset="0"/>
            </a:endParaRPr>
          </a:p>
          <a:p>
            <a:endParaRPr lang="de-DE" sz="1200" b="1" dirty="0">
              <a:solidFill>
                <a:schemeClr val="tx1"/>
              </a:solidFill>
            </a:endParaRPr>
          </a:p>
        </p:txBody>
      </p:sp>
      <p:sp>
        <p:nvSpPr>
          <p:cNvPr id="11" name="Text Box 2"/>
          <p:cNvSpPr txBox="1">
            <a:spLocks noChangeArrowheads="1"/>
          </p:cNvSpPr>
          <p:nvPr/>
        </p:nvSpPr>
        <p:spPr bwMode="auto">
          <a:xfrm>
            <a:off x="8534400" y="3506447"/>
            <a:ext cx="3495874" cy="6608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Insbesondere der jüngste Anstieg ist der Beginn der Ankäufe im Zuge der </a:t>
            </a:r>
            <a:r>
              <a:rPr lang="de-DE" sz="1200" dirty="0" err="1" smtClean="0">
                <a:solidFill>
                  <a:schemeClr val="tx1"/>
                </a:solidFill>
                <a:cs typeface="Times New Roman" pitchFamily="18" charset="0"/>
              </a:rPr>
              <a:t>Coronakrise</a:t>
            </a:r>
            <a:endParaRPr lang="de-DE" sz="1200" dirty="0">
              <a:solidFill>
                <a:schemeClr val="tx1"/>
              </a:solidFill>
              <a:cs typeface="Times New Roman" pitchFamily="18" charset="0"/>
            </a:endParaRPr>
          </a:p>
          <a:p>
            <a:endParaRPr lang="de-DE" sz="1200" b="1" dirty="0">
              <a:solidFill>
                <a:schemeClr val="tx1"/>
              </a:solidFill>
            </a:endParaRPr>
          </a:p>
        </p:txBody>
      </p:sp>
      <p:sp>
        <p:nvSpPr>
          <p:cNvPr id="12" name="Rechteck 11"/>
          <p:cNvSpPr/>
          <p:nvPr/>
        </p:nvSpPr>
        <p:spPr>
          <a:xfrm>
            <a:off x="5925339" y="1497440"/>
            <a:ext cx="914661" cy="394468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mit Pfeil 12"/>
          <p:cNvCxnSpPr/>
          <p:nvPr/>
        </p:nvCxnSpPr>
        <p:spPr>
          <a:xfrm flipH="1" flipV="1">
            <a:off x="6988029" y="1677798"/>
            <a:ext cx="3114176" cy="219882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Text Box 2"/>
          <p:cNvSpPr txBox="1">
            <a:spLocks noChangeArrowheads="1"/>
          </p:cNvSpPr>
          <p:nvPr/>
        </p:nvSpPr>
        <p:spPr bwMode="auto">
          <a:xfrm>
            <a:off x="8531424" y="3950002"/>
            <a:ext cx="3495874" cy="19350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Insgesamt </a:t>
            </a:r>
            <a:r>
              <a:rPr lang="de-DE" sz="1200" dirty="0" err="1" smtClean="0">
                <a:solidFill>
                  <a:schemeClr val="tx1"/>
                </a:solidFill>
                <a:cs typeface="Times New Roman" pitchFamily="18" charset="0"/>
              </a:rPr>
              <a:t>hät</a:t>
            </a:r>
            <a:r>
              <a:rPr lang="de-DE" sz="1200" dirty="0" smtClean="0">
                <a:solidFill>
                  <a:schemeClr val="tx1"/>
                </a:solidFill>
                <a:cs typeface="Times New Roman" pitchFamily="18" charset="0"/>
              </a:rPr>
              <a:t> die EZB </a:t>
            </a:r>
            <a:r>
              <a:rPr lang="de-DE" sz="1200" dirty="0" err="1" smtClean="0">
                <a:solidFill>
                  <a:schemeClr val="tx1"/>
                </a:solidFill>
                <a:cs typeface="Times New Roman" pitchFamily="18" charset="0"/>
              </a:rPr>
              <a:t>mitterweile</a:t>
            </a:r>
            <a:r>
              <a:rPr lang="de-DE" sz="1200" dirty="0" smtClean="0">
                <a:solidFill>
                  <a:schemeClr val="tx1"/>
                </a:solidFill>
                <a:cs typeface="Times New Roman" pitchFamily="18" charset="0"/>
              </a:rPr>
              <a:t> rund ein Viertel der Staatsanleihen des Euroraums. Zu einem Großteil sind wir damit uns selbst verschuldet, denn die EZB gehört wiederum den Staaten der Eurozone. Das Problem gegenüber einer privaten Verschuldung der Staaten bei seiner Bevölkerung ist, dass der Gegenwert der aufgekauften Kredite nicht privates Geld und damit die Produktivität der Menschen ist, sondern Zentralbankgeld, welches grundsätzlich frei vermehrbar ist (vgl. fiat </a:t>
            </a:r>
            <a:r>
              <a:rPr lang="de-DE" sz="1200" dirty="0" err="1" smtClean="0">
                <a:solidFill>
                  <a:schemeClr val="tx1"/>
                </a:solidFill>
                <a:cs typeface="Times New Roman" pitchFamily="18" charset="0"/>
              </a:rPr>
              <a:t>money</a:t>
            </a:r>
            <a:r>
              <a:rPr lang="de-DE" sz="1200" dirty="0" smtClean="0">
                <a:solidFill>
                  <a:schemeClr val="tx1"/>
                </a:solidFill>
                <a:cs typeface="Times New Roman" pitchFamily="18" charset="0"/>
              </a:rPr>
              <a:t>)</a:t>
            </a:r>
            <a:endParaRPr lang="de-DE" sz="1200" dirty="0">
              <a:solidFill>
                <a:schemeClr val="tx1"/>
              </a:solidFill>
              <a:cs typeface="Times New Roman" pitchFamily="18" charset="0"/>
            </a:endParaRPr>
          </a:p>
          <a:p>
            <a:endParaRPr lang="de-DE" sz="1200" b="1" dirty="0">
              <a:solidFill>
                <a:schemeClr val="tx1"/>
              </a:solidFill>
            </a:endParaRPr>
          </a:p>
        </p:txBody>
      </p:sp>
    </p:spTree>
    <p:extLst>
      <p:ext uri="{BB962C8B-B14F-4D97-AF65-F5344CB8AC3E}">
        <p14:creationId xmlns:p14="http://schemas.microsoft.com/office/powerpoint/2010/main" val="336634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animBg="1"/>
      <p:bldP spid="14"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3"/>
          <a:stretch>
            <a:fillRect/>
          </a:stretch>
        </p:blipFill>
        <p:spPr>
          <a:xfrm>
            <a:off x="16778" y="1080000"/>
            <a:ext cx="6480000" cy="4358919"/>
          </a:xfrm>
          <a:prstGeom prst="rect">
            <a:avLst/>
          </a:prstGeom>
        </p:spPr>
      </p:pic>
      <p:sp>
        <p:nvSpPr>
          <p:cNvPr id="6" name="TextShape 2"/>
          <p:cNvSpPr txBox="1"/>
          <p:nvPr/>
        </p:nvSpPr>
        <p:spPr>
          <a:xfrm>
            <a:off x="2414307" y="0"/>
            <a:ext cx="7598011" cy="744941"/>
          </a:xfrm>
          <a:prstGeom prst="rect">
            <a:avLst/>
          </a:prstGeom>
          <a:noFill/>
          <a:ln>
            <a:noFill/>
          </a:ln>
        </p:spPr>
        <p:txBody>
          <a:bodyPr lIns="81646" tIns="40823" rIns="81646" bIns="40823" anchor="ctr" anchorCtr="1"/>
          <a:lstStyle/>
          <a:p>
            <a:r>
              <a:rPr lang="en-US" sz="2903" b="1" dirty="0" err="1" smtClean="0">
                <a:solidFill>
                  <a:sysClr val="windowText" lastClr="000000"/>
                </a:solidFill>
              </a:rPr>
              <a:t>Zentralbankbilanz</a:t>
            </a:r>
            <a:endParaRPr lang="en-US" sz="2903" dirty="0">
              <a:solidFill>
                <a:sysClr val="windowText" lastClr="000000"/>
              </a:solidFill>
            </a:endParaRPr>
          </a:p>
        </p:txBody>
      </p:sp>
      <p:sp>
        <p:nvSpPr>
          <p:cNvPr id="7" name="Textfeld 6"/>
          <p:cNvSpPr txBox="1"/>
          <p:nvPr/>
        </p:nvSpPr>
        <p:spPr>
          <a:xfrm>
            <a:off x="1784593" y="6237948"/>
            <a:ext cx="8426841" cy="359655"/>
          </a:xfrm>
          <a:prstGeom prst="rect">
            <a:avLst/>
          </a:prstGeom>
          <a:noFill/>
        </p:spPr>
        <p:txBody>
          <a:bodyPr wrap="square" rtlCol="0">
            <a:noAutofit/>
          </a:bodyPr>
          <a:lstStyle/>
          <a:p>
            <a:r>
              <a:rPr lang="en-GB" altLang="de-DE" sz="1089" dirty="0">
                <a:ea typeface="ＭＳ Ｐゴシック" pitchFamily="34" charset="-128"/>
              </a:rPr>
              <a:t>Source: </a:t>
            </a:r>
            <a:r>
              <a:rPr lang="en-GB" altLang="de-DE" sz="1089" dirty="0" smtClean="0">
                <a:ea typeface="ＭＳ Ｐゴシック" pitchFamily="34" charset="-128"/>
              </a:rPr>
              <a:t>ECB</a:t>
            </a:r>
            <a:endParaRPr lang="en-GB" altLang="de-DE" sz="1089" dirty="0">
              <a:ea typeface="ＭＳ Ｐゴシック" pitchFamily="34" charset="-128"/>
            </a:endParaRPr>
          </a:p>
        </p:txBody>
      </p:sp>
      <p:sp>
        <p:nvSpPr>
          <p:cNvPr id="8" name="Text Box 2"/>
          <p:cNvSpPr txBox="1">
            <a:spLocks noChangeArrowheads="1"/>
          </p:cNvSpPr>
          <p:nvPr/>
        </p:nvSpPr>
        <p:spPr bwMode="auto">
          <a:xfrm>
            <a:off x="1755917" y="3598739"/>
            <a:ext cx="1641555" cy="4115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Beginn der Finanzkrise</a:t>
            </a:r>
            <a:endParaRPr lang="de-DE" sz="1200" dirty="0">
              <a:solidFill>
                <a:schemeClr val="tx1"/>
              </a:solidFill>
              <a:cs typeface="Times New Roman" pitchFamily="18" charset="0"/>
            </a:endParaRPr>
          </a:p>
          <a:p>
            <a:endParaRPr lang="de-DE" sz="1200" b="1" dirty="0">
              <a:solidFill>
                <a:schemeClr val="tx1"/>
              </a:solidFill>
            </a:endParaRPr>
          </a:p>
        </p:txBody>
      </p:sp>
      <p:sp>
        <p:nvSpPr>
          <p:cNvPr id="10" name="Text Box 2"/>
          <p:cNvSpPr txBox="1">
            <a:spLocks noChangeArrowheads="1"/>
          </p:cNvSpPr>
          <p:nvPr/>
        </p:nvSpPr>
        <p:spPr bwMode="auto">
          <a:xfrm>
            <a:off x="2727567" y="3136025"/>
            <a:ext cx="1545984" cy="4115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Bazooka 2x500 Mrd. Euro für drei Jahre</a:t>
            </a:r>
            <a:endParaRPr lang="de-DE" sz="1200" dirty="0">
              <a:solidFill>
                <a:schemeClr val="tx1"/>
              </a:solidFill>
              <a:cs typeface="Times New Roman" pitchFamily="18" charset="0"/>
            </a:endParaRPr>
          </a:p>
          <a:p>
            <a:endParaRPr lang="de-DE" sz="1200" b="1" dirty="0">
              <a:solidFill>
                <a:schemeClr val="tx1"/>
              </a:solidFill>
            </a:endParaRPr>
          </a:p>
        </p:txBody>
      </p:sp>
      <p:sp>
        <p:nvSpPr>
          <p:cNvPr id="11" name="Text Box 2"/>
          <p:cNvSpPr txBox="1">
            <a:spLocks noChangeArrowheads="1"/>
          </p:cNvSpPr>
          <p:nvPr/>
        </p:nvSpPr>
        <p:spPr bwMode="auto">
          <a:xfrm>
            <a:off x="4330810" y="2936605"/>
            <a:ext cx="1070152" cy="4115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err="1" smtClean="0">
                <a:solidFill>
                  <a:schemeClr val="tx1"/>
                </a:solidFill>
                <a:cs typeface="Times New Roman" pitchFamily="18" charset="0"/>
              </a:rPr>
              <a:t>Anleihenkauf</a:t>
            </a:r>
            <a:r>
              <a:rPr lang="de-DE" sz="1200" dirty="0" smtClean="0">
                <a:solidFill>
                  <a:schemeClr val="tx1"/>
                </a:solidFill>
                <a:cs typeface="Times New Roman" pitchFamily="18" charset="0"/>
              </a:rPr>
              <a:t>-programm</a:t>
            </a:r>
            <a:endParaRPr lang="de-DE" sz="1200" dirty="0">
              <a:solidFill>
                <a:schemeClr val="tx1"/>
              </a:solidFill>
              <a:cs typeface="Times New Roman" pitchFamily="18" charset="0"/>
            </a:endParaRPr>
          </a:p>
          <a:p>
            <a:endParaRPr lang="de-DE" sz="1200" b="1" dirty="0">
              <a:solidFill>
                <a:schemeClr val="tx1"/>
              </a:solidFill>
            </a:endParaRPr>
          </a:p>
        </p:txBody>
      </p:sp>
      <p:sp>
        <p:nvSpPr>
          <p:cNvPr id="12" name="Text Box 2"/>
          <p:cNvSpPr txBox="1">
            <a:spLocks noChangeArrowheads="1"/>
          </p:cNvSpPr>
          <p:nvPr/>
        </p:nvSpPr>
        <p:spPr bwMode="auto">
          <a:xfrm>
            <a:off x="5003736" y="1844959"/>
            <a:ext cx="1191456" cy="4115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Corona-Krise</a:t>
            </a:r>
          </a:p>
          <a:p>
            <a:r>
              <a:rPr lang="de-DE" sz="1200" dirty="0" smtClean="0">
                <a:solidFill>
                  <a:schemeClr val="tx1"/>
                </a:solidFill>
                <a:cs typeface="Times New Roman" pitchFamily="18" charset="0"/>
              </a:rPr>
              <a:t>+ ca. 750 Mrd.</a:t>
            </a:r>
            <a:endParaRPr lang="de-DE" sz="1200" dirty="0">
              <a:solidFill>
                <a:schemeClr val="tx1"/>
              </a:solidFill>
              <a:cs typeface="Times New Roman" pitchFamily="18" charset="0"/>
            </a:endParaRPr>
          </a:p>
          <a:p>
            <a:endParaRPr lang="de-DE" sz="1200" b="1" dirty="0">
              <a:solidFill>
                <a:schemeClr val="tx1"/>
              </a:solidFill>
            </a:endParaRPr>
          </a:p>
        </p:txBody>
      </p:sp>
      <p:sp>
        <p:nvSpPr>
          <p:cNvPr id="13" name="Text Box 2"/>
          <p:cNvSpPr txBox="1">
            <a:spLocks noChangeArrowheads="1"/>
          </p:cNvSpPr>
          <p:nvPr/>
        </p:nvSpPr>
        <p:spPr bwMode="auto">
          <a:xfrm>
            <a:off x="8844638" y="1177388"/>
            <a:ext cx="2926708" cy="37340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Seit der Finanzkrise hat die EZB ihre Bilanzsumme mehr als verfünffacht!</a:t>
            </a:r>
          </a:p>
          <a:p>
            <a:endParaRPr lang="de-DE" sz="1200" dirty="0">
              <a:solidFill>
                <a:schemeClr val="tx1"/>
              </a:solidFill>
              <a:cs typeface="Times New Roman" pitchFamily="18" charset="0"/>
            </a:endParaRPr>
          </a:p>
          <a:p>
            <a:r>
              <a:rPr lang="de-DE" sz="1200" dirty="0" smtClean="0">
                <a:solidFill>
                  <a:schemeClr val="tx1"/>
                </a:solidFill>
                <a:cs typeface="Times New Roman" pitchFamily="18" charset="0"/>
              </a:rPr>
              <a:t>Aus der klassischen Argumentation der Quantitätstheorie heraus sollte diese drastische Geldmengenausweitung zu steigenden Preisen führen</a:t>
            </a:r>
          </a:p>
          <a:p>
            <a:endParaRPr lang="de-DE" sz="1200" dirty="0">
              <a:solidFill>
                <a:schemeClr val="tx1"/>
              </a:solidFill>
              <a:cs typeface="Times New Roman" pitchFamily="18" charset="0"/>
            </a:endParaRPr>
          </a:p>
          <a:p>
            <a:r>
              <a:rPr lang="de-DE" sz="1200" dirty="0" smtClean="0">
                <a:solidFill>
                  <a:schemeClr val="tx1"/>
                </a:solidFill>
                <a:cs typeface="Times New Roman" pitchFamily="18" charset="0"/>
              </a:rPr>
              <a:t>Dieser Effekt ist allerdings auch zum Leidwesen der EZB bisher nicht eingetreten</a:t>
            </a:r>
          </a:p>
          <a:p>
            <a:endParaRPr lang="de-DE" sz="1200" dirty="0">
              <a:solidFill>
                <a:schemeClr val="tx1"/>
              </a:solidFill>
              <a:cs typeface="Times New Roman" pitchFamily="18" charset="0"/>
            </a:endParaRPr>
          </a:p>
          <a:p>
            <a:r>
              <a:rPr lang="de-DE" sz="1200" dirty="0">
                <a:solidFill>
                  <a:schemeClr val="tx1"/>
                </a:solidFill>
                <a:cs typeface="Times New Roman" pitchFamily="18" charset="0"/>
              </a:rPr>
              <a:t>u</a:t>
            </a:r>
            <a:r>
              <a:rPr lang="de-DE" sz="1200" dirty="0" smtClean="0">
                <a:solidFill>
                  <a:schemeClr val="tx1"/>
                </a:solidFill>
                <a:cs typeface="Times New Roman" pitchFamily="18" charset="0"/>
              </a:rPr>
              <a:t>nd jetzt kommen die nächsten Monate noch ganz andere Herausforderungen auf uns zu!</a:t>
            </a:r>
          </a:p>
          <a:p>
            <a:endParaRPr lang="de-DE" sz="1200" dirty="0">
              <a:solidFill>
                <a:schemeClr val="tx1"/>
              </a:solidFill>
              <a:cs typeface="Times New Roman" pitchFamily="18" charset="0"/>
            </a:endParaRPr>
          </a:p>
          <a:p>
            <a:r>
              <a:rPr lang="de-DE" sz="1200" dirty="0" smtClean="0">
                <a:solidFill>
                  <a:schemeClr val="tx1"/>
                </a:solidFill>
                <a:cs typeface="Times New Roman" pitchFamily="18" charset="0"/>
              </a:rPr>
              <a:t>Ich hoffe Sie erkennen, wie wichtig ein makroökonomisches Grundverständnis ist, um auch betriebswirtschaftlich die </a:t>
            </a:r>
            <a:r>
              <a:rPr lang="de-DE" sz="1200" dirty="0">
                <a:solidFill>
                  <a:schemeClr val="tx1"/>
                </a:solidFill>
                <a:cs typeface="Times New Roman" pitchFamily="18" charset="0"/>
              </a:rPr>
              <a:t>W</a:t>
            </a:r>
            <a:r>
              <a:rPr lang="de-DE" sz="1200" dirty="0" smtClean="0">
                <a:solidFill>
                  <a:schemeClr val="tx1"/>
                </a:solidFill>
                <a:cs typeface="Times New Roman" pitchFamily="18" charset="0"/>
              </a:rPr>
              <a:t>ettbewerbsposition am Markt bewerten zu können! </a:t>
            </a:r>
            <a:endParaRPr lang="de-DE" sz="1200" dirty="0">
              <a:solidFill>
                <a:schemeClr val="tx1"/>
              </a:solidFill>
              <a:cs typeface="Times New Roman" pitchFamily="18" charset="0"/>
            </a:endParaRPr>
          </a:p>
          <a:p>
            <a:endParaRPr lang="de-DE" sz="1200" b="1" dirty="0">
              <a:solidFill>
                <a:schemeClr val="tx1"/>
              </a:solidFill>
            </a:endParaRPr>
          </a:p>
        </p:txBody>
      </p:sp>
      <p:sp>
        <p:nvSpPr>
          <p:cNvPr id="14" name="Text Box 2"/>
          <p:cNvSpPr txBox="1">
            <a:spLocks noChangeArrowheads="1"/>
          </p:cNvSpPr>
          <p:nvPr/>
        </p:nvSpPr>
        <p:spPr bwMode="auto">
          <a:xfrm>
            <a:off x="8788970" y="4697936"/>
            <a:ext cx="2926708" cy="18996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rPr>
              <a:t>Insbesondere das zusätzliche </a:t>
            </a:r>
            <a:r>
              <a:rPr lang="de-DE" sz="1200" dirty="0">
                <a:solidFill>
                  <a:schemeClr val="tx1"/>
                </a:solidFill>
              </a:rPr>
              <a:t>V</a:t>
            </a:r>
            <a:r>
              <a:rPr lang="de-DE" sz="1200" dirty="0" smtClean="0">
                <a:solidFill>
                  <a:schemeClr val="tx1"/>
                </a:solidFill>
              </a:rPr>
              <a:t>olumen von knapp 1 Bio. Euro führt dazu, dass die EZB mittlerweile eine Bilanzsumme aufweist, die rund der Hälfte der Euro-Geldmenge M3 entspricht. An dieser Größenordnung lässt sich direkt die massive Intervention durch die Zentralbank an den Geldmärkten ablesen, weswegen davon auszugehen ist, dass hier mittlerweile zu einem Großteil die Marktkräfte außer Kraft gesetzt worden sind</a:t>
            </a:r>
            <a:endParaRPr lang="de-DE" sz="1200" dirty="0">
              <a:solidFill>
                <a:schemeClr val="tx1"/>
              </a:solidFill>
            </a:endParaRPr>
          </a:p>
        </p:txBody>
      </p:sp>
      <p:sp>
        <p:nvSpPr>
          <p:cNvPr id="15" name="Rechteck 14"/>
          <p:cNvSpPr/>
          <p:nvPr/>
        </p:nvSpPr>
        <p:spPr>
          <a:xfrm>
            <a:off x="5718010" y="1587129"/>
            <a:ext cx="532850" cy="36276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6" name="Gerade Verbindung mit Pfeil 15"/>
          <p:cNvCxnSpPr/>
          <p:nvPr/>
        </p:nvCxnSpPr>
        <p:spPr>
          <a:xfrm flipH="1" flipV="1">
            <a:off x="6306528" y="1844959"/>
            <a:ext cx="3122196" cy="311032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9799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p:bldP spid="13" grpId="0"/>
      <p:bldP spid="14" grpId="0"/>
      <p:bldP spid="1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a:stretch>
            <a:fillRect/>
          </a:stretch>
        </p:blipFill>
        <p:spPr>
          <a:xfrm>
            <a:off x="0" y="720000"/>
            <a:ext cx="6276150" cy="3600000"/>
          </a:xfrm>
          <a:prstGeom prst="rect">
            <a:avLst/>
          </a:prstGeom>
        </p:spPr>
      </p:pic>
      <p:sp>
        <p:nvSpPr>
          <p:cNvPr id="6" name="TextShape 2"/>
          <p:cNvSpPr txBox="1"/>
          <p:nvPr/>
        </p:nvSpPr>
        <p:spPr>
          <a:xfrm>
            <a:off x="2414307" y="0"/>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Verzinsung</a:t>
            </a:r>
            <a:r>
              <a:rPr lang="en-US" sz="2903" b="1" dirty="0">
                <a:solidFill>
                  <a:sysClr val="windowText" lastClr="000000"/>
                </a:solidFill>
              </a:rPr>
              <a:t> 10j </a:t>
            </a:r>
            <a:r>
              <a:rPr lang="en-US" sz="2903" b="1" dirty="0" err="1">
                <a:solidFill>
                  <a:sysClr val="windowText" lastClr="000000"/>
                </a:solidFill>
              </a:rPr>
              <a:t>Staatsanleihen</a:t>
            </a:r>
            <a:r>
              <a:rPr lang="en-US" sz="2903" b="1" dirty="0">
                <a:solidFill>
                  <a:sysClr val="windowText" lastClr="000000"/>
                </a:solidFill>
              </a:rPr>
              <a:t> </a:t>
            </a:r>
            <a:r>
              <a:rPr lang="en-US" sz="2903" b="1" dirty="0" err="1">
                <a:solidFill>
                  <a:sysClr val="windowText" lastClr="000000"/>
                </a:solidFill>
              </a:rPr>
              <a:t>Euroraum</a:t>
            </a:r>
            <a:endParaRPr lang="en-US" sz="2903" dirty="0">
              <a:solidFill>
                <a:sysClr val="windowText" lastClr="000000"/>
              </a:solidFill>
            </a:endParaRPr>
          </a:p>
        </p:txBody>
      </p:sp>
      <p:sp>
        <p:nvSpPr>
          <p:cNvPr id="7" name="Textfeld 6"/>
          <p:cNvSpPr txBox="1"/>
          <p:nvPr/>
        </p:nvSpPr>
        <p:spPr>
          <a:xfrm>
            <a:off x="196731" y="4514688"/>
            <a:ext cx="857918" cy="359655"/>
          </a:xfrm>
          <a:prstGeom prst="rect">
            <a:avLst/>
          </a:prstGeom>
          <a:noFill/>
        </p:spPr>
        <p:txBody>
          <a:bodyPr wrap="square" rtlCol="0">
            <a:noAutofit/>
          </a:bodyPr>
          <a:lstStyle/>
          <a:p>
            <a:r>
              <a:rPr lang="en-GB" altLang="de-DE" sz="1089" dirty="0">
                <a:ea typeface="ＭＳ Ｐゴシック" pitchFamily="34" charset="-128"/>
              </a:rPr>
              <a:t>Source: </a:t>
            </a:r>
            <a:r>
              <a:rPr lang="en-GB" altLang="de-DE" sz="1089" dirty="0" smtClean="0">
                <a:ea typeface="ＭＳ Ｐゴシック" pitchFamily="34" charset="-128"/>
              </a:rPr>
              <a:t>ECB</a:t>
            </a:r>
            <a:endParaRPr lang="en-GB" altLang="de-DE" sz="1089" dirty="0">
              <a:ea typeface="ＭＳ Ｐゴシック" pitchFamily="34" charset="-128"/>
            </a:endParaRPr>
          </a:p>
        </p:txBody>
      </p:sp>
      <p:sp>
        <p:nvSpPr>
          <p:cNvPr id="8" name="Text Box 2"/>
          <p:cNvSpPr txBox="1">
            <a:spLocks noChangeArrowheads="1"/>
          </p:cNvSpPr>
          <p:nvPr/>
        </p:nvSpPr>
        <p:spPr bwMode="auto">
          <a:xfrm>
            <a:off x="6918459" y="540984"/>
            <a:ext cx="5167844" cy="12396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Dies ist mein Lieblingsbild zur Finanzkrise!</a:t>
            </a:r>
          </a:p>
          <a:p>
            <a:endParaRPr lang="de-DE" sz="1200" dirty="0">
              <a:solidFill>
                <a:schemeClr val="tx1"/>
              </a:solidFill>
              <a:cs typeface="Times New Roman" pitchFamily="18" charset="0"/>
            </a:endParaRPr>
          </a:p>
          <a:p>
            <a:r>
              <a:rPr lang="de-DE" sz="1200" dirty="0" smtClean="0">
                <a:solidFill>
                  <a:schemeClr val="tx1"/>
                </a:solidFill>
                <a:cs typeface="Times New Roman" pitchFamily="18" charset="0"/>
              </a:rPr>
              <a:t>Aktuell kann man konstatieren, dass „die Finanzmärkte“ derzeit kein divergierendes Risiko in der Eurozone anzeigen, sondern die </a:t>
            </a:r>
            <a:r>
              <a:rPr lang="de-DE" sz="1200" dirty="0" err="1" smtClean="0">
                <a:solidFill>
                  <a:schemeClr val="tx1"/>
                </a:solidFill>
                <a:cs typeface="Times New Roman" pitchFamily="18" charset="0"/>
              </a:rPr>
              <a:t>Coronakrise</a:t>
            </a:r>
            <a:r>
              <a:rPr lang="de-DE" sz="1200" dirty="0" smtClean="0">
                <a:solidFill>
                  <a:schemeClr val="tx1"/>
                </a:solidFill>
                <a:cs typeface="Times New Roman" pitchFamily="18" charset="0"/>
              </a:rPr>
              <a:t> als aggregierten Schock bewerten, der mehr oder weniger alle Länder der Eurozone gleichermaßen </a:t>
            </a:r>
            <a:r>
              <a:rPr lang="de-DE" sz="1200" dirty="0" err="1" smtClean="0">
                <a:solidFill>
                  <a:schemeClr val="tx1"/>
                </a:solidFill>
                <a:cs typeface="Times New Roman" pitchFamily="18" charset="0"/>
              </a:rPr>
              <a:t>triftf</a:t>
            </a:r>
            <a:r>
              <a:rPr lang="de-DE" sz="1200" dirty="0" smtClean="0">
                <a:solidFill>
                  <a:schemeClr val="tx1"/>
                </a:solidFill>
                <a:cs typeface="Times New Roman" pitchFamily="18" charset="0"/>
              </a:rPr>
              <a:t>! </a:t>
            </a:r>
            <a:endParaRPr lang="de-DE" sz="1200" dirty="0">
              <a:solidFill>
                <a:schemeClr val="tx1"/>
              </a:solidFill>
              <a:cs typeface="Times New Roman" pitchFamily="18" charset="0"/>
            </a:endParaRPr>
          </a:p>
          <a:p>
            <a:endParaRPr lang="de-DE" sz="1200" b="1" dirty="0">
              <a:solidFill>
                <a:schemeClr val="tx1"/>
              </a:solidFill>
            </a:endParaRPr>
          </a:p>
        </p:txBody>
      </p:sp>
      <p:sp>
        <p:nvSpPr>
          <p:cNvPr id="9" name="Text Box 2"/>
          <p:cNvSpPr txBox="1">
            <a:spLocks noChangeArrowheads="1"/>
          </p:cNvSpPr>
          <p:nvPr/>
        </p:nvSpPr>
        <p:spPr bwMode="auto">
          <a:xfrm>
            <a:off x="6871755" y="1780670"/>
            <a:ext cx="5167844" cy="2845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Warum ist dieses Bild für die Finanzkrise so interessant?</a:t>
            </a:r>
            <a:endParaRPr lang="de-DE" sz="1200" dirty="0">
              <a:solidFill>
                <a:schemeClr val="tx1"/>
              </a:solidFill>
              <a:cs typeface="Times New Roman" pitchFamily="18" charset="0"/>
            </a:endParaRPr>
          </a:p>
          <a:p>
            <a:endParaRPr lang="de-DE" sz="1200" b="1" dirty="0">
              <a:solidFill>
                <a:schemeClr val="tx1"/>
              </a:solidFill>
            </a:endParaRPr>
          </a:p>
        </p:txBody>
      </p:sp>
      <p:sp>
        <p:nvSpPr>
          <p:cNvPr id="10" name="Text Box 2"/>
          <p:cNvSpPr txBox="1">
            <a:spLocks noChangeArrowheads="1"/>
          </p:cNvSpPr>
          <p:nvPr/>
        </p:nvSpPr>
        <p:spPr bwMode="auto">
          <a:xfrm>
            <a:off x="6871755" y="2113462"/>
            <a:ext cx="5167844" cy="685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Im Zuge der Einführung des Euro gab es die sogenannte </a:t>
            </a:r>
            <a:r>
              <a:rPr lang="de-DE" sz="1200" dirty="0" err="1" smtClean="0">
                <a:solidFill>
                  <a:schemeClr val="tx1"/>
                </a:solidFill>
                <a:cs typeface="Times New Roman" pitchFamily="18" charset="0"/>
              </a:rPr>
              <a:t>No</a:t>
            </a:r>
            <a:r>
              <a:rPr lang="de-DE" sz="1200" dirty="0" smtClean="0">
                <a:solidFill>
                  <a:schemeClr val="tx1"/>
                </a:solidFill>
                <a:cs typeface="Times New Roman" pitchFamily="18" charset="0"/>
              </a:rPr>
              <a:t>-</a:t>
            </a:r>
            <a:r>
              <a:rPr lang="de-DE" sz="1200" dirty="0" err="1" smtClean="0">
                <a:solidFill>
                  <a:schemeClr val="tx1"/>
                </a:solidFill>
                <a:cs typeface="Times New Roman" pitchFamily="18" charset="0"/>
              </a:rPr>
              <a:t>Bail</a:t>
            </a:r>
            <a:r>
              <a:rPr lang="de-DE" sz="1200" dirty="0" smtClean="0">
                <a:solidFill>
                  <a:schemeClr val="tx1"/>
                </a:solidFill>
                <a:cs typeface="Times New Roman" pitchFamily="18" charset="0"/>
              </a:rPr>
              <a:t>-Out-Klausel, welche besagte, dass es den Euroländern verboten war gegenseitig für die Schulden einzustehen</a:t>
            </a:r>
            <a:endParaRPr lang="de-DE" sz="1200" dirty="0">
              <a:solidFill>
                <a:schemeClr val="tx1"/>
              </a:solidFill>
              <a:cs typeface="Times New Roman" pitchFamily="18" charset="0"/>
            </a:endParaRPr>
          </a:p>
          <a:p>
            <a:endParaRPr lang="de-DE" sz="1200" b="1" dirty="0">
              <a:solidFill>
                <a:schemeClr val="tx1"/>
              </a:solidFill>
            </a:endParaRPr>
          </a:p>
        </p:txBody>
      </p:sp>
      <p:sp>
        <p:nvSpPr>
          <p:cNvPr id="11" name="Text Box 2"/>
          <p:cNvSpPr txBox="1">
            <a:spLocks noChangeArrowheads="1"/>
          </p:cNvSpPr>
          <p:nvPr/>
        </p:nvSpPr>
        <p:spPr bwMode="auto">
          <a:xfrm>
            <a:off x="6871755" y="2785266"/>
            <a:ext cx="5167844" cy="4890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Mit Start des Euro 1999 sehen wir allerdings ein „Zusammenschnurren“ der Zinsen im Eurogebiet auf das niedrigste Niveau (nämlich Deutschland)</a:t>
            </a:r>
            <a:endParaRPr lang="de-DE" sz="1200" dirty="0">
              <a:solidFill>
                <a:schemeClr val="tx1"/>
              </a:solidFill>
              <a:cs typeface="Times New Roman" pitchFamily="18" charset="0"/>
            </a:endParaRPr>
          </a:p>
          <a:p>
            <a:endParaRPr lang="de-DE" sz="1200" b="1" dirty="0">
              <a:solidFill>
                <a:schemeClr val="tx1"/>
              </a:solidFill>
            </a:endParaRPr>
          </a:p>
        </p:txBody>
      </p:sp>
      <p:sp>
        <p:nvSpPr>
          <p:cNvPr id="12" name="Text Box 2"/>
          <p:cNvSpPr txBox="1">
            <a:spLocks noChangeArrowheads="1"/>
          </p:cNvSpPr>
          <p:nvPr/>
        </p:nvSpPr>
        <p:spPr bwMode="auto">
          <a:xfrm>
            <a:off x="6871755" y="3357517"/>
            <a:ext cx="516784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Was bedeutet nochmal ein Zinssatz für Staatsanleihen?</a:t>
            </a:r>
            <a:endParaRPr lang="de-DE" sz="1200" dirty="0">
              <a:solidFill>
                <a:schemeClr val="tx1"/>
              </a:solidFill>
              <a:cs typeface="Times New Roman" pitchFamily="18" charset="0"/>
            </a:endParaRPr>
          </a:p>
          <a:p>
            <a:endParaRPr lang="de-DE" sz="1200" b="1" dirty="0">
              <a:solidFill>
                <a:schemeClr val="tx1"/>
              </a:solidFill>
            </a:endParaRPr>
          </a:p>
        </p:txBody>
      </p:sp>
      <p:sp>
        <p:nvSpPr>
          <p:cNvPr id="13" name="Text Box 2"/>
          <p:cNvSpPr txBox="1">
            <a:spLocks noChangeArrowheads="1"/>
          </p:cNvSpPr>
          <p:nvPr/>
        </p:nvSpPr>
        <p:spPr bwMode="auto">
          <a:xfrm>
            <a:off x="6825102" y="3645024"/>
            <a:ext cx="516784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Dies ist der </a:t>
            </a:r>
            <a:r>
              <a:rPr lang="de-DE" sz="1200" dirty="0">
                <a:solidFill>
                  <a:schemeClr val="tx1"/>
                </a:solidFill>
                <a:cs typeface="Times New Roman" pitchFamily="18" charset="0"/>
              </a:rPr>
              <a:t>Z</a:t>
            </a:r>
            <a:r>
              <a:rPr lang="de-DE" sz="1200" dirty="0" smtClean="0">
                <a:solidFill>
                  <a:schemeClr val="tx1"/>
                </a:solidFill>
                <a:cs typeface="Times New Roman" pitchFamily="18" charset="0"/>
              </a:rPr>
              <a:t>inssatz, zu dem sich die Staaten Refinanzieren. D.h. bei schlechter Bonität zahlt mal hohe Zinsen, bei guter </a:t>
            </a:r>
            <a:r>
              <a:rPr lang="de-DE" sz="1200" dirty="0">
                <a:solidFill>
                  <a:schemeClr val="tx1"/>
                </a:solidFill>
                <a:cs typeface="Times New Roman" pitchFamily="18" charset="0"/>
              </a:rPr>
              <a:t>B</a:t>
            </a:r>
            <a:r>
              <a:rPr lang="de-DE" sz="1200" dirty="0" smtClean="0">
                <a:solidFill>
                  <a:schemeClr val="tx1"/>
                </a:solidFill>
                <a:cs typeface="Times New Roman" pitchFamily="18" charset="0"/>
              </a:rPr>
              <a:t>onität niedrige Zinsen</a:t>
            </a:r>
            <a:endParaRPr lang="de-DE" sz="1200" dirty="0">
              <a:solidFill>
                <a:schemeClr val="tx1"/>
              </a:solidFill>
              <a:cs typeface="Times New Roman" pitchFamily="18" charset="0"/>
            </a:endParaRPr>
          </a:p>
          <a:p>
            <a:endParaRPr lang="de-DE" sz="1200" b="1" dirty="0">
              <a:solidFill>
                <a:schemeClr val="tx1"/>
              </a:solidFill>
            </a:endParaRPr>
          </a:p>
        </p:txBody>
      </p:sp>
      <p:sp>
        <p:nvSpPr>
          <p:cNvPr id="14" name="Text Box 2"/>
          <p:cNvSpPr txBox="1">
            <a:spLocks noChangeArrowheads="1"/>
          </p:cNvSpPr>
          <p:nvPr/>
        </p:nvSpPr>
        <p:spPr bwMode="auto">
          <a:xfrm>
            <a:off x="119501" y="4709398"/>
            <a:ext cx="1154376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Sicher nicht. Auch damals war bekannt, dass insbesondere Italien mit einer enorm hohen Staatsverschuldung ein Problem hat</a:t>
            </a:r>
            <a:endParaRPr lang="de-DE" sz="1200" dirty="0">
              <a:solidFill>
                <a:schemeClr val="tx1"/>
              </a:solidFill>
              <a:cs typeface="Times New Roman" pitchFamily="18" charset="0"/>
            </a:endParaRPr>
          </a:p>
          <a:p>
            <a:endParaRPr lang="de-DE" sz="1200" b="1" dirty="0">
              <a:solidFill>
                <a:schemeClr val="tx1"/>
              </a:solidFill>
            </a:endParaRPr>
          </a:p>
        </p:txBody>
      </p:sp>
      <p:sp>
        <p:nvSpPr>
          <p:cNvPr id="15" name="Text Box 2"/>
          <p:cNvSpPr txBox="1">
            <a:spLocks noChangeArrowheads="1"/>
          </p:cNvSpPr>
          <p:nvPr/>
        </p:nvSpPr>
        <p:spPr bwMode="auto">
          <a:xfrm>
            <a:off x="6668279" y="4272515"/>
            <a:ext cx="5477068"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Haben die Märkte damit gesagt, die Bonität aller Euro-Länder  ist ab 1999 ist gleich?</a:t>
            </a:r>
            <a:endParaRPr lang="de-DE" sz="1200" dirty="0">
              <a:solidFill>
                <a:schemeClr val="tx1"/>
              </a:solidFill>
              <a:cs typeface="Times New Roman" pitchFamily="18" charset="0"/>
            </a:endParaRPr>
          </a:p>
          <a:p>
            <a:endParaRPr lang="de-DE" sz="1200" b="1" dirty="0">
              <a:solidFill>
                <a:schemeClr val="tx1"/>
              </a:solidFill>
            </a:endParaRPr>
          </a:p>
        </p:txBody>
      </p:sp>
      <p:sp>
        <p:nvSpPr>
          <p:cNvPr id="16" name="Text Box 2"/>
          <p:cNvSpPr txBox="1">
            <a:spLocks noChangeArrowheads="1"/>
          </p:cNvSpPr>
          <p:nvPr/>
        </p:nvSpPr>
        <p:spPr bwMode="auto">
          <a:xfrm>
            <a:off x="119501" y="4957464"/>
            <a:ext cx="1154376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Was bedeuten aber dann die einheitlichen Zinsen?</a:t>
            </a:r>
            <a:endParaRPr lang="de-DE" sz="1200" dirty="0">
              <a:solidFill>
                <a:schemeClr val="tx1"/>
              </a:solidFill>
              <a:cs typeface="Times New Roman" pitchFamily="18" charset="0"/>
            </a:endParaRPr>
          </a:p>
          <a:p>
            <a:endParaRPr lang="de-DE" sz="1200" b="1" dirty="0">
              <a:solidFill>
                <a:schemeClr val="tx1"/>
              </a:solidFill>
            </a:endParaRPr>
          </a:p>
        </p:txBody>
      </p:sp>
      <p:sp>
        <p:nvSpPr>
          <p:cNvPr id="17" name="Text Box 2"/>
          <p:cNvSpPr txBox="1">
            <a:spLocks noChangeArrowheads="1"/>
          </p:cNvSpPr>
          <p:nvPr/>
        </p:nvSpPr>
        <p:spPr bwMode="auto">
          <a:xfrm>
            <a:off x="119501" y="5184685"/>
            <a:ext cx="1154376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Die Märkte haben quasi darauf gewettet, dass im Falle des Falles die </a:t>
            </a:r>
            <a:r>
              <a:rPr lang="de-DE" sz="1200" dirty="0" err="1" smtClean="0">
                <a:solidFill>
                  <a:schemeClr val="tx1"/>
                </a:solidFill>
                <a:cs typeface="Times New Roman" pitchFamily="18" charset="0"/>
              </a:rPr>
              <a:t>No</a:t>
            </a:r>
            <a:r>
              <a:rPr lang="de-DE" sz="1200" dirty="0" smtClean="0">
                <a:solidFill>
                  <a:schemeClr val="tx1"/>
                </a:solidFill>
                <a:cs typeface="Times New Roman" pitchFamily="18" charset="0"/>
              </a:rPr>
              <a:t>-</a:t>
            </a:r>
            <a:r>
              <a:rPr lang="de-DE" sz="1200" dirty="0" err="1" smtClean="0">
                <a:solidFill>
                  <a:schemeClr val="tx1"/>
                </a:solidFill>
                <a:cs typeface="Times New Roman" pitchFamily="18" charset="0"/>
              </a:rPr>
              <a:t>Bail</a:t>
            </a:r>
            <a:r>
              <a:rPr lang="de-DE" sz="1200" dirty="0" smtClean="0">
                <a:solidFill>
                  <a:schemeClr val="tx1"/>
                </a:solidFill>
                <a:cs typeface="Times New Roman" pitchFamily="18" charset="0"/>
              </a:rPr>
              <a:t>-Out-Klausel nicht greift</a:t>
            </a:r>
            <a:endParaRPr lang="de-DE" sz="1200" dirty="0">
              <a:solidFill>
                <a:schemeClr val="tx1"/>
              </a:solidFill>
              <a:cs typeface="Times New Roman" pitchFamily="18" charset="0"/>
            </a:endParaRPr>
          </a:p>
          <a:p>
            <a:endParaRPr lang="de-DE" sz="1200" b="1" dirty="0">
              <a:solidFill>
                <a:schemeClr val="tx1"/>
              </a:solidFill>
            </a:endParaRPr>
          </a:p>
        </p:txBody>
      </p:sp>
      <p:sp>
        <p:nvSpPr>
          <p:cNvPr id="18" name="Text Box 2"/>
          <p:cNvSpPr txBox="1">
            <a:spLocks noChangeArrowheads="1"/>
          </p:cNvSpPr>
          <p:nvPr/>
        </p:nvSpPr>
        <p:spPr bwMode="auto">
          <a:xfrm>
            <a:off x="119501" y="5406387"/>
            <a:ext cx="1154376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Letztlich muss man sagen, dass die Wette seitens der Märkte gewonnen wurde. Letztlich sind wir alle für die Schulden insbesondere Südeuropas eingestanden</a:t>
            </a:r>
            <a:endParaRPr lang="de-DE" sz="1200" dirty="0">
              <a:solidFill>
                <a:schemeClr val="tx1"/>
              </a:solidFill>
              <a:cs typeface="Times New Roman" pitchFamily="18" charset="0"/>
            </a:endParaRPr>
          </a:p>
          <a:p>
            <a:endParaRPr lang="de-DE" sz="1200" b="1" dirty="0">
              <a:solidFill>
                <a:schemeClr val="tx1"/>
              </a:solidFill>
            </a:endParaRPr>
          </a:p>
        </p:txBody>
      </p:sp>
      <p:sp>
        <p:nvSpPr>
          <p:cNvPr id="19" name="Text Box 2"/>
          <p:cNvSpPr txBox="1">
            <a:spLocks noChangeArrowheads="1"/>
          </p:cNvSpPr>
          <p:nvPr/>
        </p:nvSpPr>
        <p:spPr bwMode="auto">
          <a:xfrm>
            <a:off x="119501" y="5601418"/>
            <a:ext cx="1154376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Anmerkung am Rande. Bei allen Euro-Rettungsmaßnahmen sind wir 25% gemäß des Kapitalschlüssels mit dabei. Da ist es dann auch egal, dass das BVerfG entschieden hat, Deutschland hafte nur bis 196 Mrd. Euro!</a:t>
            </a:r>
            <a:endParaRPr lang="de-DE" sz="1200" dirty="0">
              <a:solidFill>
                <a:schemeClr val="tx1"/>
              </a:solidFill>
              <a:cs typeface="Times New Roman" pitchFamily="18" charset="0"/>
            </a:endParaRPr>
          </a:p>
          <a:p>
            <a:endParaRPr lang="de-DE" sz="1200" b="1" dirty="0">
              <a:solidFill>
                <a:schemeClr val="tx1"/>
              </a:solidFill>
            </a:endParaRPr>
          </a:p>
        </p:txBody>
      </p:sp>
      <p:sp>
        <p:nvSpPr>
          <p:cNvPr id="20" name="Text Box 2"/>
          <p:cNvSpPr txBox="1">
            <a:spLocks noChangeArrowheads="1"/>
          </p:cNvSpPr>
          <p:nvPr/>
        </p:nvSpPr>
        <p:spPr bwMode="auto">
          <a:xfrm>
            <a:off x="23087" y="6018862"/>
            <a:ext cx="12168913" cy="6365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Im Zuge der Corona-Krise werden wieder gemeinsame Eurozonenanleihen diskutiert. Diese würden natürlich eine Vergemeinschaftung der Schulden bedeuten. Es ist allerdings zu fragen, ob dies nicht grundsätzlich sinnvoll wäre, denn Herr </a:t>
            </a:r>
            <a:r>
              <a:rPr lang="de-DE" sz="1200" dirty="0" err="1" smtClean="0">
                <a:solidFill>
                  <a:schemeClr val="tx1"/>
                </a:solidFill>
                <a:cs typeface="Times New Roman" pitchFamily="18" charset="0"/>
              </a:rPr>
              <a:t>Trumpel</a:t>
            </a:r>
            <a:r>
              <a:rPr lang="de-DE" sz="1200" dirty="0" smtClean="0">
                <a:solidFill>
                  <a:schemeClr val="tx1"/>
                </a:solidFill>
                <a:cs typeface="Times New Roman" pitchFamily="18" charset="0"/>
              </a:rPr>
              <a:t> konnte sich nur deswegen vollmundig vor die Kameras stellen, weil die USA sich aufgrund ihrer ökonomischen Kraft bei der ganzen Welt verschulden können. Unter Papa Joe Biden sind die USA zu einer eher kooperativen Wirtschaftspolitik zurückgekehrt. Trotzdem werden die USA ihre Leitwährung </a:t>
            </a:r>
            <a:r>
              <a:rPr lang="de-DE" sz="1200" dirty="0" err="1" smtClean="0">
                <a:solidFill>
                  <a:schemeClr val="tx1"/>
                </a:solidFill>
                <a:cs typeface="Times New Roman" pitchFamily="18" charset="0"/>
              </a:rPr>
              <a:t>insbsondere</a:t>
            </a:r>
            <a:r>
              <a:rPr lang="de-DE" sz="1200" dirty="0" smtClean="0">
                <a:solidFill>
                  <a:schemeClr val="tx1"/>
                </a:solidFill>
                <a:cs typeface="Times New Roman" pitchFamily="18" charset="0"/>
              </a:rPr>
              <a:t> im Zuge des Konfliktes mit China weiterhin strategisch einsetzen</a:t>
            </a:r>
            <a:endParaRPr lang="de-DE" sz="1200" dirty="0">
              <a:solidFill>
                <a:schemeClr val="tx1"/>
              </a:solidFill>
              <a:cs typeface="Times New Roman" pitchFamily="18" charset="0"/>
            </a:endParaRPr>
          </a:p>
          <a:p>
            <a:endParaRPr lang="de-DE" sz="1200" b="1" dirty="0">
              <a:solidFill>
                <a:schemeClr val="tx1"/>
              </a:solidFill>
            </a:endParaRPr>
          </a:p>
        </p:txBody>
      </p:sp>
      <p:sp>
        <p:nvSpPr>
          <p:cNvPr id="21" name="Rechteck 20"/>
          <p:cNvSpPr/>
          <p:nvPr/>
        </p:nvSpPr>
        <p:spPr>
          <a:xfrm>
            <a:off x="4806950" y="3602846"/>
            <a:ext cx="495300" cy="40446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2" name="Gerade Verbindung mit Pfeil 21"/>
          <p:cNvCxnSpPr/>
          <p:nvPr/>
        </p:nvCxnSpPr>
        <p:spPr>
          <a:xfrm flipH="1">
            <a:off x="5302250" y="1688806"/>
            <a:ext cx="1958197" cy="180369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6726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5" grpId="0"/>
      <p:bldP spid="16" grpId="0"/>
      <p:bldP spid="17" grpId="0"/>
      <p:bldP spid="18" grpId="0"/>
      <p:bldP spid="19" grpId="0"/>
      <p:bldP spid="20" grpId="0"/>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3"/>
          <a:stretch>
            <a:fillRect/>
          </a:stretch>
        </p:blipFill>
        <p:spPr>
          <a:xfrm>
            <a:off x="717129" y="864265"/>
            <a:ext cx="7623307" cy="4582095"/>
          </a:xfrm>
          <a:prstGeom prst="rect">
            <a:avLst/>
          </a:prstGeom>
        </p:spPr>
      </p:pic>
      <p:sp>
        <p:nvSpPr>
          <p:cNvPr id="117763" name="Rectangle 1"/>
          <p:cNvSpPr>
            <a:spLocks noChangeArrowheads="1"/>
          </p:cNvSpPr>
          <p:nvPr/>
        </p:nvSpPr>
        <p:spPr bwMode="auto">
          <a:xfrm>
            <a:off x="2450260" y="-12858"/>
            <a:ext cx="5803900"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Relative Abweichung des BIP vom Produktionspotenzial (Deutschland)</a:t>
            </a:r>
          </a:p>
        </p:txBody>
      </p:sp>
      <p:sp>
        <p:nvSpPr>
          <p:cNvPr id="117764" name="Text Box 2"/>
          <p:cNvSpPr txBox="1">
            <a:spLocks noChangeArrowheads="1"/>
          </p:cNvSpPr>
          <p:nvPr/>
        </p:nvSpPr>
        <p:spPr bwMode="auto">
          <a:xfrm>
            <a:off x="8400126" y="1151159"/>
            <a:ext cx="3482387" cy="12110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smtClean="0">
                <a:solidFill>
                  <a:srgbClr val="000000"/>
                </a:solidFill>
              </a:rPr>
              <a:t>Man erkennt auch in dieser Darstellung relativ zum Produktionspotential die zyklische Bewegung der konjunkturellen Entwicklung. </a:t>
            </a:r>
            <a:endParaRPr lang="de-DE" sz="1600" dirty="0">
              <a:solidFill>
                <a:srgbClr val="000000"/>
              </a:solidFill>
            </a:endParaRPr>
          </a:p>
          <a:p>
            <a:pPr eaLnBrk="1" hangingPunct="1"/>
            <a:endParaRPr lang="de-DE" sz="2400" dirty="0">
              <a:solidFill>
                <a:srgbClr val="000000"/>
              </a:solidFill>
            </a:endParaRPr>
          </a:p>
        </p:txBody>
      </p:sp>
      <p:sp>
        <p:nvSpPr>
          <p:cNvPr id="8" name="Text Box 2"/>
          <p:cNvSpPr txBox="1">
            <a:spLocks noChangeArrowheads="1"/>
          </p:cNvSpPr>
          <p:nvPr/>
        </p:nvSpPr>
        <p:spPr bwMode="auto">
          <a:xfrm>
            <a:off x="1927225" y="5741640"/>
            <a:ext cx="8280400"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err="1">
                <a:solidFill>
                  <a:srgbClr val="000000"/>
                </a:solidFill>
              </a:rPr>
              <a:t>Outputlücke</a:t>
            </a:r>
            <a:r>
              <a:rPr lang="de-DE" sz="2400" dirty="0">
                <a:solidFill>
                  <a:srgbClr val="000000"/>
                </a:solidFill>
              </a:rPr>
              <a:t> = (BIP - Produktionspotenzial)/Produktionspotenzial</a:t>
            </a:r>
          </a:p>
          <a:p>
            <a:pPr eaLnBrk="1" hangingPunct="1"/>
            <a:endParaRPr lang="de-DE" sz="2400" dirty="0">
              <a:solidFill>
                <a:srgbClr val="000000"/>
              </a:solidFill>
            </a:endParaRPr>
          </a:p>
          <a:p>
            <a:pPr eaLnBrk="1" hangingPunct="1"/>
            <a:r>
              <a:rPr lang="de-DE" sz="1200" dirty="0">
                <a:solidFill>
                  <a:srgbClr val="000000"/>
                </a:solidFill>
              </a:rPr>
              <a:t>Quelle: </a:t>
            </a:r>
            <a:r>
              <a:rPr lang="de-DE" sz="1200" dirty="0" smtClean="0">
                <a:solidFill>
                  <a:srgbClr val="000000"/>
                </a:solidFill>
              </a:rPr>
              <a:t>IWF</a:t>
            </a:r>
            <a:endParaRPr lang="de-DE" sz="1200" dirty="0">
              <a:solidFill>
                <a:srgbClr val="000000"/>
              </a:solidFill>
            </a:endParaRPr>
          </a:p>
          <a:p>
            <a:pPr eaLnBrk="1" hangingPunct="1"/>
            <a:endParaRPr lang="de-DE" sz="2400" dirty="0">
              <a:solidFill>
                <a:srgbClr val="000000"/>
              </a:solidFill>
            </a:endParaRPr>
          </a:p>
        </p:txBody>
      </p:sp>
      <p:sp>
        <p:nvSpPr>
          <p:cNvPr id="9" name="Text Box 2"/>
          <p:cNvSpPr txBox="1">
            <a:spLocks noChangeArrowheads="1"/>
          </p:cNvSpPr>
          <p:nvPr/>
        </p:nvSpPr>
        <p:spPr bwMode="auto">
          <a:xfrm>
            <a:off x="8400125" y="2362200"/>
            <a:ext cx="3482387" cy="19327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smtClean="0">
                <a:solidFill>
                  <a:srgbClr val="000000"/>
                </a:solidFill>
              </a:rPr>
              <a:t>Das es aber keine einheitliche Berechnungsart für das hypothetische Konzept des Produktionspotenzials gibt, wird man bei verschiedenen Institutionen (IWF, OECD, Bundesbank,…) auch verschiedene Verläufe finden</a:t>
            </a:r>
            <a:endParaRPr lang="de-DE" sz="1600" dirty="0">
              <a:solidFill>
                <a:srgbClr val="000000"/>
              </a:solidFill>
            </a:endParaRPr>
          </a:p>
          <a:p>
            <a:pPr eaLnBrk="1" hangingPunct="1"/>
            <a:endParaRPr lang="de-DE" sz="2400" dirty="0">
              <a:solidFill>
                <a:srgbClr val="000000"/>
              </a:solidFill>
            </a:endParaRPr>
          </a:p>
        </p:txBody>
      </p:sp>
      <p:cxnSp>
        <p:nvCxnSpPr>
          <p:cNvPr id="6" name="Gerade Verbindung mit Pfeil 5"/>
          <p:cNvCxnSpPr/>
          <p:nvPr/>
        </p:nvCxnSpPr>
        <p:spPr>
          <a:xfrm flipH="1">
            <a:off x="5229412" y="1773382"/>
            <a:ext cx="3111024" cy="93512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Freihandform 4"/>
          <p:cNvSpPr/>
          <p:nvPr/>
        </p:nvSpPr>
        <p:spPr>
          <a:xfrm>
            <a:off x="1757082" y="2014071"/>
            <a:ext cx="6239436" cy="2016815"/>
          </a:xfrm>
          <a:custGeom>
            <a:avLst/>
            <a:gdLst>
              <a:gd name="connsiteX0" fmla="*/ 0 w 6239436"/>
              <a:gd name="connsiteY0" fmla="*/ 0 h 2016815"/>
              <a:gd name="connsiteX1" fmla="*/ 376518 w 6239436"/>
              <a:gd name="connsiteY1" fmla="*/ 1338729 h 2016815"/>
              <a:gd name="connsiteX2" fmla="*/ 806824 w 6239436"/>
              <a:gd name="connsiteY2" fmla="*/ 1780988 h 2016815"/>
              <a:gd name="connsiteX3" fmla="*/ 1422400 w 6239436"/>
              <a:gd name="connsiteY3" fmla="*/ 741082 h 2016815"/>
              <a:gd name="connsiteX4" fmla="*/ 1697318 w 6239436"/>
              <a:gd name="connsiteY4" fmla="*/ 149411 h 2016815"/>
              <a:gd name="connsiteX5" fmla="*/ 2103718 w 6239436"/>
              <a:gd name="connsiteY5" fmla="*/ 1033929 h 2016815"/>
              <a:gd name="connsiteX6" fmla="*/ 2528047 w 6239436"/>
              <a:gd name="connsiteY6" fmla="*/ 1207247 h 2016815"/>
              <a:gd name="connsiteX7" fmla="*/ 3053977 w 6239436"/>
              <a:gd name="connsiteY7" fmla="*/ 579717 h 2016815"/>
              <a:gd name="connsiteX8" fmla="*/ 3412565 w 6239436"/>
              <a:gd name="connsiteY8" fmla="*/ 782917 h 2016815"/>
              <a:gd name="connsiteX9" fmla="*/ 3717365 w 6239436"/>
              <a:gd name="connsiteY9" fmla="*/ 1332753 h 2016815"/>
              <a:gd name="connsiteX10" fmla="*/ 4201459 w 6239436"/>
              <a:gd name="connsiteY10" fmla="*/ 334682 h 2016815"/>
              <a:gd name="connsiteX11" fmla="*/ 4285130 w 6239436"/>
              <a:gd name="connsiteY11" fmla="*/ 155388 h 2016815"/>
              <a:gd name="connsiteX12" fmla="*/ 4500283 w 6239436"/>
              <a:gd name="connsiteY12" fmla="*/ 2014070 h 2016815"/>
              <a:gd name="connsiteX13" fmla="*/ 4793130 w 6239436"/>
              <a:gd name="connsiteY13" fmla="*/ 585694 h 2016815"/>
              <a:gd name="connsiteX14" fmla="*/ 5187577 w 6239436"/>
              <a:gd name="connsiteY14" fmla="*/ 1147482 h 2016815"/>
              <a:gd name="connsiteX15" fmla="*/ 5576047 w 6239436"/>
              <a:gd name="connsiteY15" fmla="*/ 992094 h 2016815"/>
              <a:gd name="connsiteX16" fmla="*/ 5844989 w 6239436"/>
              <a:gd name="connsiteY16" fmla="*/ 579717 h 2016815"/>
              <a:gd name="connsiteX17" fmla="*/ 6096000 w 6239436"/>
              <a:gd name="connsiteY17" fmla="*/ 944282 h 2016815"/>
              <a:gd name="connsiteX18" fmla="*/ 6239436 w 6239436"/>
              <a:gd name="connsiteY18" fmla="*/ 1930400 h 2016815"/>
              <a:gd name="connsiteX19" fmla="*/ 6239436 w 6239436"/>
              <a:gd name="connsiteY19" fmla="*/ 1930400 h 20168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239436" h="2016815">
                <a:moveTo>
                  <a:pt x="0" y="0"/>
                </a:moveTo>
                <a:cubicBezTo>
                  <a:pt x="121023" y="520949"/>
                  <a:pt x="242047" y="1041898"/>
                  <a:pt x="376518" y="1338729"/>
                </a:cubicBezTo>
                <a:cubicBezTo>
                  <a:pt x="510989" y="1635560"/>
                  <a:pt x="632510" y="1880596"/>
                  <a:pt x="806824" y="1780988"/>
                </a:cubicBezTo>
                <a:cubicBezTo>
                  <a:pt x="981138" y="1681380"/>
                  <a:pt x="1273984" y="1013012"/>
                  <a:pt x="1422400" y="741082"/>
                </a:cubicBezTo>
                <a:cubicBezTo>
                  <a:pt x="1570816" y="469152"/>
                  <a:pt x="1583765" y="100603"/>
                  <a:pt x="1697318" y="149411"/>
                </a:cubicBezTo>
                <a:cubicBezTo>
                  <a:pt x="1810871" y="198219"/>
                  <a:pt x="1965263" y="857623"/>
                  <a:pt x="2103718" y="1033929"/>
                </a:cubicBezTo>
                <a:cubicBezTo>
                  <a:pt x="2242173" y="1210235"/>
                  <a:pt x="2369671" y="1282949"/>
                  <a:pt x="2528047" y="1207247"/>
                </a:cubicBezTo>
                <a:cubicBezTo>
                  <a:pt x="2686423" y="1131545"/>
                  <a:pt x="2906557" y="650439"/>
                  <a:pt x="3053977" y="579717"/>
                </a:cubicBezTo>
                <a:cubicBezTo>
                  <a:pt x="3201397" y="508995"/>
                  <a:pt x="3302000" y="657411"/>
                  <a:pt x="3412565" y="782917"/>
                </a:cubicBezTo>
                <a:cubicBezTo>
                  <a:pt x="3523130" y="908423"/>
                  <a:pt x="3585883" y="1407459"/>
                  <a:pt x="3717365" y="1332753"/>
                </a:cubicBezTo>
                <a:cubicBezTo>
                  <a:pt x="3848847" y="1258047"/>
                  <a:pt x="4106832" y="530909"/>
                  <a:pt x="4201459" y="334682"/>
                </a:cubicBezTo>
                <a:cubicBezTo>
                  <a:pt x="4296086" y="138455"/>
                  <a:pt x="4235326" y="-124510"/>
                  <a:pt x="4285130" y="155388"/>
                </a:cubicBezTo>
                <a:cubicBezTo>
                  <a:pt x="4334934" y="435286"/>
                  <a:pt x="4415616" y="1942352"/>
                  <a:pt x="4500283" y="2014070"/>
                </a:cubicBezTo>
                <a:cubicBezTo>
                  <a:pt x="4584950" y="2085788"/>
                  <a:pt x="4678581" y="730125"/>
                  <a:pt x="4793130" y="585694"/>
                </a:cubicBezTo>
                <a:cubicBezTo>
                  <a:pt x="4907679" y="441263"/>
                  <a:pt x="5057091" y="1079749"/>
                  <a:pt x="5187577" y="1147482"/>
                </a:cubicBezTo>
                <a:cubicBezTo>
                  <a:pt x="5318063" y="1215215"/>
                  <a:pt x="5466478" y="1086721"/>
                  <a:pt x="5576047" y="992094"/>
                </a:cubicBezTo>
                <a:cubicBezTo>
                  <a:pt x="5685616" y="897467"/>
                  <a:pt x="5758330" y="587686"/>
                  <a:pt x="5844989" y="579717"/>
                </a:cubicBezTo>
                <a:cubicBezTo>
                  <a:pt x="5931648" y="571748"/>
                  <a:pt x="6030259" y="719168"/>
                  <a:pt x="6096000" y="944282"/>
                </a:cubicBezTo>
                <a:cubicBezTo>
                  <a:pt x="6161741" y="1169396"/>
                  <a:pt x="6239436" y="1930400"/>
                  <a:pt x="6239436" y="1930400"/>
                </a:cubicBezTo>
                <a:lnTo>
                  <a:pt x="6239436" y="193040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8361111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77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4"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a:stretch>
            <a:fillRect/>
          </a:stretch>
        </p:blipFill>
        <p:spPr>
          <a:xfrm>
            <a:off x="1440000" y="360000"/>
            <a:ext cx="9360892" cy="5940000"/>
          </a:xfrm>
          <a:prstGeom prst="rect">
            <a:avLst/>
          </a:prstGeom>
        </p:spPr>
      </p:pic>
      <p:sp>
        <p:nvSpPr>
          <p:cNvPr id="6" name="Title 1"/>
          <p:cNvSpPr txBox="1">
            <a:spLocks/>
          </p:cNvSpPr>
          <p:nvPr/>
        </p:nvSpPr>
        <p:spPr>
          <a:xfrm>
            <a:off x="2231093" y="44760"/>
            <a:ext cx="7464960" cy="39425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1814" dirty="0" err="1">
                <a:solidFill>
                  <a:sysClr val="windowText" lastClr="000000"/>
                </a:solidFill>
                <a:latin typeface="Arial" panose="020B0604020202020204" pitchFamily="34" charset="0"/>
                <a:cs typeface="Arial" panose="020B0604020202020204" pitchFamily="34" charset="0"/>
              </a:rPr>
              <a:t>Konjunkturzyklus</a:t>
            </a:r>
            <a:r>
              <a:rPr lang="en-US" sz="1814" dirty="0">
                <a:solidFill>
                  <a:sysClr val="windowText" lastClr="000000"/>
                </a:solidFill>
                <a:latin typeface="Arial" panose="020B0604020202020204" pitchFamily="34" charset="0"/>
                <a:cs typeface="Arial" panose="020B0604020202020204" pitchFamily="34" charset="0"/>
              </a:rPr>
              <a:t> </a:t>
            </a:r>
            <a:r>
              <a:rPr lang="en-US" sz="1814" dirty="0" smtClean="0">
                <a:solidFill>
                  <a:sysClr val="windowText" lastClr="000000"/>
                </a:solidFill>
                <a:latin typeface="Arial" panose="020B0604020202020204" pitchFamily="34" charset="0"/>
                <a:cs typeface="Arial" panose="020B0604020202020204" pitchFamily="34" charset="0"/>
              </a:rPr>
              <a:t>Deutschland in der </a:t>
            </a:r>
            <a:r>
              <a:rPr lang="en-US" sz="1814" dirty="0" err="1" smtClean="0">
                <a:solidFill>
                  <a:sysClr val="windowText" lastClr="000000"/>
                </a:solidFill>
                <a:latin typeface="Arial" panose="020B0604020202020204" pitchFamily="34" charset="0"/>
                <a:cs typeface="Arial" panose="020B0604020202020204" pitchFamily="34" charset="0"/>
              </a:rPr>
              <a:t>langen</a:t>
            </a:r>
            <a:r>
              <a:rPr lang="en-US" sz="1814" dirty="0" smtClean="0">
                <a:solidFill>
                  <a:sysClr val="windowText" lastClr="000000"/>
                </a:solidFill>
                <a:latin typeface="Arial" panose="020B0604020202020204" pitchFamily="34" charset="0"/>
                <a:cs typeface="Arial" panose="020B0604020202020204" pitchFamily="34" charset="0"/>
              </a:rPr>
              <a:t> Frist </a:t>
            </a:r>
            <a:endParaRPr lang="en-US" sz="1814" dirty="0">
              <a:solidFill>
                <a:sysClr val="windowText" lastClr="000000"/>
              </a:solidFill>
            </a:endParaRPr>
          </a:p>
        </p:txBody>
      </p:sp>
      <p:sp>
        <p:nvSpPr>
          <p:cNvPr id="9" name="TextBox 8"/>
          <p:cNvSpPr txBox="1"/>
          <p:nvPr/>
        </p:nvSpPr>
        <p:spPr>
          <a:xfrm>
            <a:off x="2626774" y="4199514"/>
            <a:ext cx="1975196" cy="343620"/>
          </a:xfrm>
          <a:prstGeom prst="rect">
            <a:avLst/>
          </a:prstGeom>
          <a:noFill/>
        </p:spPr>
        <p:txBody>
          <a:bodyPr wrap="square" rtlCol="0">
            <a:spAutoFit/>
          </a:bodyPr>
          <a:lstStyle/>
          <a:p>
            <a:r>
              <a:rPr lang="en-US" sz="1633" dirty="0" err="1" smtClean="0">
                <a:latin typeface="Arial" panose="020B0604020202020204" pitchFamily="34" charset="0"/>
                <a:cs typeface="Arial" panose="020B0604020202020204" pitchFamily="34" charset="0"/>
              </a:rPr>
              <a:t>Ölkrise</a:t>
            </a:r>
            <a:r>
              <a:rPr lang="en-US" sz="1633" dirty="0" smtClean="0">
                <a:latin typeface="Arial" panose="020B0604020202020204" pitchFamily="34" charset="0"/>
                <a:cs typeface="Arial" panose="020B0604020202020204" pitchFamily="34" charset="0"/>
              </a:rPr>
              <a:t> </a:t>
            </a:r>
            <a:r>
              <a:rPr lang="en-US" sz="1633" dirty="0">
                <a:latin typeface="Arial" panose="020B0604020202020204" pitchFamily="34" charset="0"/>
                <a:cs typeface="Arial" panose="020B0604020202020204" pitchFamily="34" charset="0"/>
              </a:rPr>
              <a:t>1973</a:t>
            </a:r>
          </a:p>
        </p:txBody>
      </p:sp>
      <p:sp>
        <p:nvSpPr>
          <p:cNvPr id="10" name="TextBox 9"/>
          <p:cNvSpPr txBox="1"/>
          <p:nvPr/>
        </p:nvSpPr>
        <p:spPr>
          <a:xfrm>
            <a:off x="3614372" y="3549558"/>
            <a:ext cx="1515158" cy="594906"/>
          </a:xfrm>
          <a:prstGeom prst="rect">
            <a:avLst/>
          </a:prstGeom>
          <a:noFill/>
        </p:spPr>
        <p:txBody>
          <a:bodyPr wrap="none" rtlCol="0">
            <a:spAutoFit/>
          </a:bodyPr>
          <a:lstStyle/>
          <a:p>
            <a:pPr algn="ctr"/>
            <a:r>
              <a:rPr lang="en-US" sz="1633" dirty="0" err="1" smtClean="0">
                <a:latin typeface="Arial" panose="020B0604020202020204" pitchFamily="34" charset="0"/>
                <a:cs typeface="Arial" panose="020B0604020202020204" pitchFamily="34" charset="0"/>
              </a:rPr>
              <a:t>Ölkrise</a:t>
            </a:r>
            <a:r>
              <a:rPr lang="en-US" sz="1633" dirty="0" smtClean="0">
                <a:latin typeface="Arial" panose="020B0604020202020204" pitchFamily="34" charset="0"/>
                <a:cs typeface="Arial" panose="020B0604020202020204" pitchFamily="34" charset="0"/>
              </a:rPr>
              <a:t> </a:t>
            </a:r>
            <a:r>
              <a:rPr lang="en-US" sz="1633" dirty="0">
                <a:latin typeface="Arial" panose="020B0604020202020204" pitchFamily="34" charset="0"/>
                <a:cs typeface="Arial" panose="020B0604020202020204" pitchFamily="34" charset="0"/>
              </a:rPr>
              <a:t>1979</a:t>
            </a:r>
          </a:p>
          <a:p>
            <a:pPr algn="ctr"/>
            <a:r>
              <a:rPr lang="en-US" sz="1633" dirty="0">
                <a:latin typeface="Arial" panose="020B0604020202020204" pitchFamily="34" charset="0"/>
                <a:cs typeface="Arial" panose="020B0604020202020204" pitchFamily="34" charset="0"/>
              </a:rPr>
              <a:t>Krieg Iran-</a:t>
            </a:r>
            <a:r>
              <a:rPr lang="en-US" sz="1633" dirty="0" err="1">
                <a:latin typeface="Arial" panose="020B0604020202020204" pitchFamily="34" charset="0"/>
                <a:cs typeface="Arial" panose="020B0604020202020204" pitchFamily="34" charset="0"/>
              </a:rPr>
              <a:t>Irak</a:t>
            </a:r>
            <a:endParaRPr lang="en-US" sz="1633" dirty="0">
              <a:latin typeface="Arial" panose="020B0604020202020204" pitchFamily="34" charset="0"/>
              <a:cs typeface="Arial" panose="020B0604020202020204" pitchFamily="34" charset="0"/>
            </a:endParaRPr>
          </a:p>
        </p:txBody>
      </p:sp>
      <p:sp>
        <p:nvSpPr>
          <p:cNvPr id="11" name="TextBox 10"/>
          <p:cNvSpPr txBox="1"/>
          <p:nvPr/>
        </p:nvSpPr>
        <p:spPr>
          <a:xfrm>
            <a:off x="5410316" y="3408736"/>
            <a:ext cx="2462534" cy="343620"/>
          </a:xfrm>
          <a:prstGeom prst="rect">
            <a:avLst/>
          </a:prstGeom>
          <a:noFill/>
        </p:spPr>
        <p:txBody>
          <a:bodyPr wrap="none" rtlCol="0">
            <a:spAutoFit/>
          </a:bodyPr>
          <a:lstStyle/>
          <a:p>
            <a:r>
              <a:rPr lang="en-US" sz="1633" dirty="0" err="1" smtClean="0">
                <a:latin typeface="Arial" panose="020B0604020202020204" pitchFamily="34" charset="0"/>
                <a:cs typeface="Arial" panose="020B0604020202020204" pitchFamily="34" charset="0"/>
              </a:rPr>
              <a:t>Wiedervereinigung</a:t>
            </a:r>
            <a:r>
              <a:rPr lang="en-US" sz="1633" dirty="0" smtClean="0">
                <a:latin typeface="Arial" panose="020B0604020202020204" pitchFamily="34" charset="0"/>
                <a:cs typeface="Arial" panose="020B0604020202020204" pitchFamily="34" charset="0"/>
              </a:rPr>
              <a:t> </a:t>
            </a:r>
            <a:r>
              <a:rPr lang="en-US" sz="1633" dirty="0">
                <a:latin typeface="Arial" panose="020B0604020202020204" pitchFamily="34" charset="0"/>
                <a:cs typeface="Arial" panose="020B0604020202020204" pitchFamily="34" charset="0"/>
              </a:rPr>
              <a:t>1991</a:t>
            </a:r>
          </a:p>
        </p:txBody>
      </p:sp>
      <p:sp>
        <p:nvSpPr>
          <p:cNvPr id="12" name="TextBox 11"/>
          <p:cNvSpPr txBox="1"/>
          <p:nvPr/>
        </p:nvSpPr>
        <p:spPr>
          <a:xfrm>
            <a:off x="6344364" y="4330928"/>
            <a:ext cx="2321469"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Finanzkrise</a:t>
            </a:r>
            <a:r>
              <a:rPr lang="en-US" sz="1633" dirty="0">
                <a:latin typeface="Arial" panose="020B0604020202020204" pitchFamily="34" charset="0"/>
                <a:cs typeface="Arial" panose="020B0604020202020204" pitchFamily="34" charset="0"/>
              </a:rPr>
              <a:t> 2007-2009</a:t>
            </a:r>
          </a:p>
        </p:txBody>
      </p:sp>
      <p:sp>
        <p:nvSpPr>
          <p:cNvPr id="13" name="TextBox 12"/>
          <p:cNvSpPr txBox="1"/>
          <p:nvPr/>
        </p:nvSpPr>
        <p:spPr>
          <a:xfrm>
            <a:off x="6412024" y="3826443"/>
            <a:ext cx="2039341"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Dotcom-Blasé 2001</a:t>
            </a:r>
          </a:p>
        </p:txBody>
      </p:sp>
      <p:cxnSp>
        <p:nvCxnSpPr>
          <p:cNvPr id="14" name="Straight Arrow Connector 13"/>
          <p:cNvCxnSpPr>
            <a:cxnSpLocks/>
            <a:stCxn id="11" idx="0"/>
          </p:cNvCxnSpPr>
          <p:nvPr/>
        </p:nvCxnSpPr>
        <p:spPr>
          <a:xfrm flipH="1" flipV="1">
            <a:off x="6049851" y="2868706"/>
            <a:ext cx="591732" cy="5400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7826362" y="3131254"/>
            <a:ext cx="190962" cy="6247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20"/>
          <p:cNvCxnSpPr>
            <a:cxnSpLocks/>
          </p:cNvCxnSpPr>
          <p:nvPr/>
        </p:nvCxnSpPr>
        <p:spPr>
          <a:xfrm flipV="1">
            <a:off x="8357347" y="3998254"/>
            <a:ext cx="383241" cy="2924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24"/>
          <p:cNvCxnSpPr>
            <a:cxnSpLocks/>
          </p:cNvCxnSpPr>
          <p:nvPr/>
        </p:nvCxnSpPr>
        <p:spPr>
          <a:xfrm flipV="1">
            <a:off x="4129597" y="3107004"/>
            <a:ext cx="151596" cy="41359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28"/>
          <p:cNvCxnSpPr>
            <a:cxnSpLocks/>
          </p:cNvCxnSpPr>
          <p:nvPr/>
        </p:nvCxnSpPr>
        <p:spPr>
          <a:xfrm flipV="1">
            <a:off x="3264441" y="3258953"/>
            <a:ext cx="223501" cy="94056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994803" y="6446501"/>
            <a:ext cx="5416034" cy="343620"/>
          </a:xfrm>
          <a:prstGeom prst="rect">
            <a:avLst/>
          </a:prstGeom>
          <a:noFill/>
        </p:spPr>
        <p:txBody>
          <a:bodyPr wrap="none" rtlCol="0">
            <a:spAutoFit/>
          </a:bodyPr>
          <a:lstStyle/>
          <a:p>
            <a:r>
              <a:rPr lang="de-DE" sz="1633" dirty="0"/>
              <a:t>Quelle: Destatis; Preis-, saison- und kalenderbereinigte Werte</a:t>
            </a:r>
          </a:p>
        </p:txBody>
      </p:sp>
      <p:sp>
        <p:nvSpPr>
          <p:cNvPr id="3" name="Textfeld 2"/>
          <p:cNvSpPr txBox="1"/>
          <p:nvPr/>
        </p:nvSpPr>
        <p:spPr>
          <a:xfrm>
            <a:off x="959228" y="278165"/>
            <a:ext cx="2543731" cy="923330"/>
          </a:xfrm>
          <a:prstGeom prst="rect">
            <a:avLst/>
          </a:prstGeom>
          <a:noFill/>
        </p:spPr>
        <p:txBody>
          <a:bodyPr wrap="square" rtlCol="0">
            <a:spAutoFit/>
          </a:bodyPr>
          <a:lstStyle/>
          <a:p>
            <a:r>
              <a:rPr lang="de-DE" dirty="0" smtClean="0"/>
              <a:t>Ordnen Sie den Pfeilen</a:t>
            </a:r>
          </a:p>
          <a:p>
            <a:r>
              <a:rPr lang="de-DE" dirty="0" smtClean="0"/>
              <a:t>wirtschaftsgeschichtliche</a:t>
            </a:r>
          </a:p>
          <a:p>
            <a:r>
              <a:rPr lang="de-DE" dirty="0" smtClean="0"/>
              <a:t>Ereignisse zu</a:t>
            </a:r>
            <a:endParaRPr lang="de-DE" dirty="0"/>
          </a:p>
        </p:txBody>
      </p:sp>
      <p:cxnSp>
        <p:nvCxnSpPr>
          <p:cNvPr id="22" name="Straight Arrow Connector 20"/>
          <p:cNvCxnSpPr>
            <a:cxnSpLocks/>
          </p:cNvCxnSpPr>
          <p:nvPr/>
        </p:nvCxnSpPr>
        <p:spPr>
          <a:xfrm flipV="1">
            <a:off x="9970994" y="4843177"/>
            <a:ext cx="428065" cy="1322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11"/>
          <p:cNvSpPr txBox="1"/>
          <p:nvPr/>
        </p:nvSpPr>
        <p:spPr>
          <a:xfrm>
            <a:off x="7822586" y="4777281"/>
            <a:ext cx="2146742" cy="343620"/>
          </a:xfrm>
          <a:prstGeom prst="rect">
            <a:avLst/>
          </a:prstGeom>
          <a:noFill/>
        </p:spPr>
        <p:txBody>
          <a:bodyPr wrap="none" rtlCol="0">
            <a:spAutoFit/>
          </a:bodyPr>
          <a:lstStyle/>
          <a:p>
            <a:r>
              <a:rPr lang="en-US" sz="1633" dirty="0" err="1" smtClean="0">
                <a:latin typeface="Arial" panose="020B0604020202020204" pitchFamily="34" charset="0"/>
                <a:cs typeface="Arial" panose="020B0604020202020204" pitchFamily="34" charset="0"/>
              </a:rPr>
              <a:t>Coronakrise</a:t>
            </a:r>
            <a:r>
              <a:rPr lang="en-US" sz="1633" dirty="0" smtClean="0">
                <a:latin typeface="Arial" panose="020B0604020202020204" pitchFamily="34" charset="0"/>
                <a:cs typeface="Arial" panose="020B0604020202020204" pitchFamily="34" charset="0"/>
              </a:rPr>
              <a:t> 2021-??</a:t>
            </a:r>
            <a:endParaRPr lang="en-US" sz="1633" dirty="0">
              <a:latin typeface="Arial" panose="020B0604020202020204" pitchFamily="34" charset="0"/>
              <a:cs typeface="Arial" panose="020B0604020202020204" pitchFamily="34" charset="0"/>
            </a:endParaRPr>
          </a:p>
        </p:txBody>
      </p:sp>
      <p:sp>
        <p:nvSpPr>
          <p:cNvPr id="27" name="Textfeld 26"/>
          <p:cNvSpPr txBox="1"/>
          <p:nvPr/>
        </p:nvSpPr>
        <p:spPr>
          <a:xfrm>
            <a:off x="8548967" y="167144"/>
            <a:ext cx="3643033" cy="1754326"/>
          </a:xfrm>
          <a:prstGeom prst="rect">
            <a:avLst/>
          </a:prstGeom>
          <a:noFill/>
        </p:spPr>
        <p:txBody>
          <a:bodyPr wrap="square" rtlCol="0">
            <a:spAutoFit/>
          </a:bodyPr>
          <a:lstStyle/>
          <a:p>
            <a:r>
              <a:rPr lang="de-DE" dirty="0" smtClean="0"/>
              <a:t>Im historischen Vergleich erkennt man die Dramatik der </a:t>
            </a:r>
            <a:r>
              <a:rPr lang="de-DE" dirty="0" err="1" smtClean="0"/>
              <a:t>Coronakrise</a:t>
            </a:r>
            <a:r>
              <a:rPr lang="de-DE" dirty="0" smtClean="0"/>
              <a:t>, in der die Ausschläge im Bereich von ±10% liegen und die Zunahme der Volatilität in den konjunkturellen Schwankungen</a:t>
            </a:r>
            <a:endParaRPr lang="de-DE" dirty="0"/>
          </a:p>
        </p:txBody>
      </p:sp>
      <p:sp>
        <p:nvSpPr>
          <p:cNvPr id="2" name="Rechteck 1"/>
          <p:cNvSpPr/>
          <p:nvPr/>
        </p:nvSpPr>
        <p:spPr>
          <a:xfrm>
            <a:off x="2901136" y="3383024"/>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1. </a:t>
            </a:r>
            <a:endParaRPr lang="de-DE" dirty="0"/>
          </a:p>
        </p:txBody>
      </p:sp>
      <p:sp>
        <p:nvSpPr>
          <p:cNvPr id="20" name="Rechteck 19"/>
          <p:cNvSpPr/>
          <p:nvPr/>
        </p:nvSpPr>
        <p:spPr>
          <a:xfrm>
            <a:off x="3952335" y="2999748"/>
            <a:ext cx="441146"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2. </a:t>
            </a:r>
            <a:endParaRPr lang="de-DE" dirty="0"/>
          </a:p>
        </p:txBody>
      </p:sp>
      <p:sp>
        <p:nvSpPr>
          <p:cNvPr id="21" name="Rechteck 20"/>
          <p:cNvSpPr/>
          <p:nvPr/>
        </p:nvSpPr>
        <p:spPr>
          <a:xfrm>
            <a:off x="6123791" y="3074287"/>
            <a:ext cx="441146"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3. </a:t>
            </a:r>
            <a:endParaRPr lang="de-DE" dirty="0"/>
          </a:p>
        </p:txBody>
      </p:sp>
      <p:sp>
        <p:nvSpPr>
          <p:cNvPr id="23" name="Rechteck 22"/>
          <p:cNvSpPr/>
          <p:nvPr/>
        </p:nvSpPr>
        <p:spPr>
          <a:xfrm>
            <a:off x="7934958" y="3299971"/>
            <a:ext cx="441146"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4. </a:t>
            </a:r>
            <a:endParaRPr lang="de-DE" dirty="0"/>
          </a:p>
        </p:txBody>
      </p:sp>
      <p:sp>
        <p:nvSpPr>
          <p:cNvPr id="25" name="Rechteck 24"/>
          <p:cNvSpPr/>
          <p:nvPr/>
        </p:nvSpPr>
        <p:spPr>
          <a:xfrm>
            <a:off x="8520015" y="4067242"/>
            <a:ext cx="441146"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5. </a:t>
            </a:r>
            <a:endParaRPr lang="de-DE" dirty="0"/>
          </a:p>
        </p:txBody>
      </p:sp>
      <p:sp>
        <p:nvSpPr>
          <p:cNvPr id="26" name="Rechteck 25"/>
          <p:cNvSpPr/>
          <p:nvPr/>
        </p:nvSpPr>
        <p:spPr>
          <a:xfrm>
            <a:off x="9918472" y="4576052"/>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6</a:t>
            </a:r>
            <a:r>
              <a:rPr lang="en-US" dirty="0" smtClean="0">
                <a:latin typeface="Arial" panose="020B0604020202020204" pitchFamily="34" charset="0"/>
                <a:cs typeface="Arial" panose="020B0604020202020204" pitchFamily="34" charset="0"/>
              </a:rPr>
              <a:t>. </a:t>
            </a:r>
            <a:endParaRPr lang="de-DE" dirty="0"/>
          </a:p>
        </p:txBody>
      </p:sp>
    </p:spTree>
    <p:extLst>
      <p:ext uri="{BB962C8B-B14F-4D97-AF65-F5344CB8AC3E}">
        <p14:creationId xmlns:p14="http://schemas.microsoft.com/office/powerpoint/2010/main" val="748253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24" grpId="0"/>
      <p:bldP spid="2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3"/>
          <a:stretch>
            <a:fillRect/>
          </a:stretch>
        </p:blipFill>
        <p:spPr>
          <a:xfrm>
            <a:off x="0" y="360000"/>
            <a:ext cx="9000000" cy="5676923"/>
          </a:xfrm>
          <a:prstGeom prst="rect">
            <a:avLst/>
          </a:prstGeom>
        </p:spPr>
      </p:pic>
      <p:sp>
        <p:nvSpPr>
          <p:cNvPr id="119811" name="Rectangle 2"/>
          <p:cNvSpPr>
            <a:spLocks noChangeArrowheads="1"/>
          </p:cNvSpPr>
          <p:nvPr/>
        </p:nvSpPr>
        <p:spPr bwMode="auto">
          <a:xfrm>
            <a:off x="0" y="-9199"/>
            <a:ext cx="1085203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Reales Wirtschaftswachstum in Deutschland seit </a:t>
            </a:r>
            <a:r>
              <a:rPr lang="de-DE" sz="2400" b="1" dirty="0" smtClean="0">
                <a:solidFill>
                  <a:srgbClr val="000000"/>
                </a:solidFill>
                <a:latin typeface="Sparkasse Rg" pitchFamily="34" charset="0"/>
              </a:rPr>
              <a:t>der Wiedervereinigung</a:t>
            </a:r>
            <a:endParaRPr lang="de-DE" sz="2400" b="1" dirty="0">
              <a:solidFill>
                <a:srgbClr val="000000"/>
              </a:solidFill>
              <a:latin typeface="Sparkasse Rg" pitchFamily="34" charset="0"/>
            </a:endParaRPr>
          </a:p>
        </p:txBody>
      </p:sp>
      <p:sp>
        <p:nvSpPr>
          <p:cNvPr id="119813" name="Text Box 5"/>
          <p:cNvSpPr txBox="1">
            <a:spLocks noChangeArrowheads="1"/>
          </p:cNvSpPr>
          <p:nvPr/>
        </p:nvSpPr>
        <p:spPr bwMode="auto">
          <a:xfrm>
            <a:off x="0" y="6036923"/>
            <a:ext cx="5578387" cy="276999"/>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200" dirty="0"/>
              <a:t>Quelle: Statistisches Bundesamt, HRI; Preis- saison- und kalenderbereinigte </a:t>
            </a:r>
            <a:r>
              <a:rPr lang="de-DE" sz="1200" dirty="0" smtClean="0"/>
              <a:t>Werte, HRI</a:t>
            </a:r>
            <a:endParaRPr lang="de-DE" sz="1200" dirty="0"/>
          </a:p>
        </p:txBody>
      </p:sp>
      <p:sp>
        <p:nvSpPr>
          <p:cNvPr id="8" name="Text Box 2"/>
          <p:cNvSpPr txBox="1">
            <a:spLocks noChangeArrowheads="1"/>
          </p:cNvSpPr>
          <p:nvPr/>
        </p:nvSpPr>
        <p:spPr bwMode="auto">
          <a:xfrm>
            <a:off x="8996106" y="335496"/>
            <a:ext cx="3195894" cy="33248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smtClean="0">
                <a:solidFill>
                  <a:srgbClr val="000000"/>
                </a:solidFill>
              </a:rPr>
              <a:t>Als grobe Abschätzung für den langfristigen Trend, kann man die durchschnittliche Entwicklung des BIP (schwarze Linie!) verwenden. Dies ist aber nicht das Produktionspotential, da es NICHT die potentiellen Produktionskapazitäten zur Abschätzung verwendet, sondern NUR die tatsächliche Produktion. Trotzdem erkennt man auch hier die zyklische Bewegung der Konjunktur um den langfristigen Trend</a:t>
            </a:r>
            <a:endParaRPr lang="de-DE" sz="1600" dirty="0">
              <a:solidFill>
                <a:srgbClr val="000000"/>
              </a:solidFill>
            </a:endParaRPr>
          </a:p>
          <a:p>
            <a:pPr eaLnBrk="1" hangingPunct="1"/>
            <a:endParaRPr lang="de-DE" sz="2400" dirty="0">
              <a:solidFill>
                <a:srgbClr val="000000"/>
              </a:solidFill>
            </a:endParaRPr>
          </a:p>
        </p:txBody>
      </p:sp>
      <p:sp>
        <p:nvSpPr>
          <p:cNvPr id="9" name="Text Box 2"/>
          <p:cNvSpPr txBox="1">
            <a:spLocks noChangeArrowheads="1"/>
          </p:cNvSpPr>
          <p:nvPr/>
        </p:nvSpPr>
        <p:spPr bwMode="auto">
          <a:xfrm>
            <a:off x="8996106" y="3542281"/>
            <a:ext cx="3195894" cy="32214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smtClean="0">
                <a:solidFill>
                  <a:srgbClr val="000000"/>
                </a:solidFill>
              </a:rPr>
              <a:t>Außerdem sehen wir am aktuellen Rand den dramatische Entwicklung im Zuge der Corona-Krise. Dem Einbruch von fast 10% im 2. Quartal 2020 steht eine Erholung von rund 8% im 3. Quartal gegenüber. Leider hat sich die Hoffnung eines V-Aufschwungs nicht bestätigt, denn der </a:t>
            </a:r>
            <a:r>
              <a:rPr lang="de-DE" sz="1600" dirty="0" err="1" smtClean="0">
                <a:solidFill>
                  <a:srgbClr val="000000"/>
                </a:solidFill>
              </a:rPr>
              <a:t>Lockdown</a:t>
            </a:r>
            <a:r>
              <a:rPr lang="de-DE" sz="1600" dirty="0" smtClean="0">
                <a:solidFill>
                  <a:srgbClr val="000000"/>
                </a:solidFill>
              </a:rPr>
              <a:t> über den Winter hat wieder zu einem Nullwachstum in q4 geführt und die 3. </a:t>
            </a:r>
            <a:r>
              <a:rPr lang="de-DE" sz="1600" dirty="0" err="1" smtClean="0">
                <a:solidFill>
                  <a:srgbClr val="000000"/>
                </a:solidFill>
              </a:rPr>
              <a:t>Coronawelle</a:t>
            </a:r>
            <a:r>
              <a:rPr lang="de-DE" sz="1600" dirty="0" smtClean="0">
                <a:solidFill>
                  <a:srgbClr val="000000"/>
                </a:solidFill>
              </a:rPr>
              <a:t> hat den Aufschwung ebenfalls weiter nach hinten schieben</a:t>
            </a:r>
            <a:endParaRPr lang="de-DE" sz="2400" dirty="0">
              <a:solidFill>
                <a:srgbClr val="000000"/>
              </a:solidFill>
            </a:endParaRPr>
          </a:p>
        </p:txBody>
      </p:sp>
      <p:cxnSp>
        <p:nvCxnSpPr>
          <p:cNvPr id="10" name="Gerade Verbindung mit Pfeil 9"/>
          <p:cNvCxnSpPr/>
          <p:nvPr/>
        </p:nvCxnSpPr>
        <p:spPr>
          <a:xfrm flipH="1">
            <a:off x="7112000" y="4476376"/>
            <a:ext cx="3131672" cy="39407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Gerade Verbindung mit Pfeil 10"/>
          <p:cNvCxnSpPr/>
          <p:nvPr/>
        </p:nvCxnSpPr>
        <p:spPr>
          <a:xfrm flipH="1" flipV="1">
            <a:off x="7112000" y="869950"/>
            <a:ext cx="1987179" cy="407027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flipV="1">
            <a:off x="7054850" y="1721786"/>
            <a:ext cx="3658770" cy="409929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Rechteck 6"/>
          <p:cNvSpPr/>
          <p:nvPr/>
        </p:nvSpPr>
        <p:spPr>
          <a:xfrm>
            <a:off x="7330174" y="596900"/>
            <a:ext cx="232676" cy="4343323"/>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 Box 2"/>
          <p:cNvSpPr txBox="1">
            <a:spLocks noChangeArrowheads="1"/>
          </p:cNvSpPr>
          <p:nvPr/>
        </p:nvSpPr>
        <p:spPr bwMode="auto">
          <a:xfrm>
            <a:off x="0" y="6254750"/>
            <a:ext cx="8996106" cy="5886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smtClean="0">
                <a:solidFill>
                  <a:srgbClr val="000000"/>
                </a:solidFill>
              </a:rPr>
              <a:t>Mittlerweile rollt die 4. </a:t>
            </a:r>
            <a:r>
              <a:rPr lang="de-DE" sz="1400" dirty="0" err="1" smtClean="0">
                <a:solidFill>
                  <a:srgbClr val="000000"/>
                </a:solidFill>
              </a:rPr>
              <a:t>Coronawelle</a:t>
            </a:r>
            <a:r>
              <a:rPr lang="de-DE" sz="1400" dirty="0" smtClean="0">
                <a:solidFill>
                  <a:srgbClr val="000000"/>
                </a:solidFill>
              </a:rPr>
              <a:t> mit vergleichbarer Wucht wie letztes Jahr, so dass sich die Konjunkturaussichten eingetrübt haben, dass HRI geht allerdings weiterhin von einer Rückkehr zum Trendwachstum im Jahr 2022 aus</a:t>
            </a:r>
            <a:endParaRPr lang="de-DE" sz="1400" dirty="0">
              <a:solidFill>
                <a:srgbClr val="000000"/>
              </a:solidFill>
            </a:endParaRPr>
          </a:p>
        </p:txBody>
      </p:sp>
      <p:cxnSp>
        <p:nvCxnSpPr>
          <p:cNvPr id="17" name="Gerade Verbindung mit Pfeil 16"/>
          <p:cNvCxnSpPr/>
          <p:nvPr/>
        </p:nvCxnSpPr>
        <p:spPr>
          <a:xfrm flipV="1">
            <a:off x="1981897" y="4297083"/>
            <a:ext cx="5300589" cy="2205317"/>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630264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573355" cy="593674"/>
          </a:xfrm>
          <a:prstGeom prst="rect">
            <a:avLst/>
          </a:prstGeom>
          <a:noFill/>
          <a:ln>
            <a:noFill/>
          </a:ln>
        </p:spPr>
        <p:txBody>
          <a:bodyPr vert="horz" wrap="none" lIns="81646" tIns="40823" rIns="81646" bIns="40823" anchorCtr="0" compatLnSpc="0">
            <a:spAutoFit/>
          </a:bodyPr>
          <a:lstStyle/>
          <a:p>
            <a:r>
              <a:rPr lang="de-DE" sz="3266" dirty="0"/>
              <a:t>Geldbegriff und Geldfunktionen</a:t>
            </a:r>
          </a:p>
        </p:txBody>
      </p:sp>
      <p:sp>
        <p:nvSpPr>
          <p:cNvPr id="4" name="Textfeld 3"/>
          <p:cNvSpPr txBox="1"/>
          <p:nvPr/>
        </p:nvSpPr>
        <p:spPr>
          <a:xfrm>
            <a:off x="1458072" y="1012995"/>
            <a:ext cx="8883125" cy="5094890"/>
          </a:xfrm>
          <a:prstGeom prst="rect">
            <a:avLst/>
          </a:prstGeom>
          <a:noFill/>
          <a:ln>
            <a:noFill/>
          </a:ln>
        </p:spPr>
        <p:txBody>
          <a:bodyPr vert="horz" wrap="square" lIns="81646" tIns="40823" rIns="81646" bIns="40823" anchorCtr="0" compatLnSpc="0">
            <a:noAutofit/>
          </a:bodyPr>
          <a:lstStyle/>
          <a:p>
            <a:r>
              <a:rPr lang="de-DE" sz="2540" dirty="0"/>
              <a:t>Eigenschaften von Gütern, die Geldcharakter haben können:</a:t>
            </a:r>
          </a:p>
          <a:p>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Knappheit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Teilbarkeit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Gleichwertigkeit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Haltbarkeit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Übertragbarkeit</a:t>
            </a:r>
          </a:p>
          <a:p>
            <a:endParaRPr lang="de-DE" sz="2540" dirty="0"/>
          </a:p>
        </p:txBody>
      </p:sp>
      <p:sp>
        <p:nvSpPr>
          <p:cNvPr id="5" name="Textfeld 4"/>
          <p:cNvSpPr txBox="1"/>
          <p:nvPr/>
        </p:nvSpPr>
        <p:spPr>
          <a:xfrm>
            <a:off x="3867993" y="2273862"/>
            <a:ext cx="8324007" cy="307777"/>
          </a:xfrm>
          <a:prstGeom prst="rect">
            <a:avLst/>
          </a:prstGeom>
          <a:noFill/>
        </p:spPr>
        <p:txBody>
          <a:bodyPr wrap="square" rtlCol="0">
            <a:spAutoFit/>
          </a:bodyPr>
          <a:lstStyle/>
          <a:p>
            <a:r>
              <a:rPr lang="de-DE" sz="1400" dirty="0" smtClean="0"/>
              <a:t>Für einen Grashalm wird wohl niemand etwas eintauschen, weil er überall verfügbar ist</a:t>
            </a:r>
            <a:endParaRPr lang="de-DE" sz="1400" dirty="0"/>
          </a:p>
        </p:txBody>
      </p:sp>
      <p:sp>
        <p:nvSpPr>
          <p:cNvPr id="6" name="Textfeld 5"/>
          <p:cNvSpPr txBox="1"/>
          <p:nvPr/>
        </p:nvSpPr>
        <p:spPr>
          <a:xfrm>
            <a:off x="3867993" y="2994053"/>
            <a:ext cx="7557961" cy="307777"/>
          </a:xfrm>
          <a:prstGeom prst="rect">
            <a:avLst/>
          </a:prstGeom>
          <a:noFill/>
        </p:spPr>
        <p:txBody>
          <a:bodyPr wrap="square" rtlCol="0">
            <a:spAutoFit/>
          </a:bodyPr>
          <a:lstStyle/>
          <a:p>
            <a:r>
              <a:rPr lang="de-DE" sz="1400" dirty="0" smtClean="0"/>
              <a:t>Jedes Tauschverhältnis zwischen zwei realen Gütern (z.B. Tisch gegen Stuhl) muss darstellbar sein</a:t>
            </a:r>
            <a:endParaRPr lang="de-DE" sz="1400" dirty="0"/>
          </a:p>
        </p:txBody>
      </p:sp>
      <p:sp>
        <p:nvSpPr>
          <p:cNvPr id="7" name="Textfeld 6"/>
          <p:cNvSpPr txBox="1"/>
          <p:nvPr/>
        </p:nvSpPr>
        <p:spPr>
          <a:xfrm>
            <a:off x="4182234" y="3884380"/>
            <a:ext cx="7557961" cy="523220"/>
          </a:xfrm>
          <a:prstGeom prst="rect">
            <a:avLst/>
          </a:prstGeom>
          <a:noFill/>
        </p:spPr>
        <p:txBody>
          <a:bodyPr wrap="square" rtlCol="0">
            <a:spAutoFit/>
          </a:bodyPr>
          <a:lstStyle/>
          <a:p>
            <a:r>
              <a:rPr lang="de-DE" sz="1400" dirty="0" smtClean="0"/>
              <a:t>Die tauschenden Individuen müssen „Geld“ die gleiche Wertigkeit zuordnen, um etwas gegen „Geld“ einzutauschen</a:t>
            </a:r>
            <a:endParaRPr lang="de-DE" sz="1400" dirty="0"/>
          </a:p>
        </p:txBody>
      </p:sp>
      <p:sp>
        <p:nvSpPr>
          <p:cNvPr id="8" name="Textfeld 7"/>
          <p:cNvSpPr txBox="1"/>
          <p:nvPr/>
        </p:nvSpPr>
        <p:spPr>
          <a:xfrm>
            <a:off x="3579163" y="4652228"/>
            <a:ext cx="8161032" cy="307777"/>
          </a:xfrm>
          <a:prstGeom prst="rect">
            <a:avLst/>
          </a:prstGeom>
          <a:noFill/>
        </p:spPr>
        <p:txBody>
          <a:bodyPr wrap="square" rtlCol="0">
            <a:spAutoFit/>
          </a:bodyPr>
          <a:lstStyle/>
          <a:p>
            <a:r>
              <a:rPr lang="de-DE" sz="1400" dirty="0" smtClean="0"/>
              <a:t>Dies ist für den intertemporalen Tausch nötig, bzw. die Wertaufbewahrungsfunktion (siehe Geldfunktionen)</a:t>
            </a:r>
            <a:endParaRPr lang="de-DE" sz="1400" dirty="0"/>
          </a:p>
        </p:txBody>
      </p:sp>
      <p:sp>
        <p:nvSpPr>
          <p:cNvPr id="9" name="Textfeld 8"/>
          <p:cNvSpPr txBox="1"/>
          <p:nvPr/>
        </p:nvSpPr>
        <p:spPr>
          <a:xfrm>
            <a:off x="4103797" y="5420076"/>
            <a:ext cx="8088203" cy="523220"/>
          </a:xfrm>
          <a:prstGeom prst="rect">
            <a:avLst/>
          </a:prstGeom>
          <a:noFill/>
        </p:spPr>
        <p:txBody>
          <a:bodyPr wrap="square" rtlCol="0">
            <a:spAutoFit/>
          </a:bodyPr>
          <a:lstStyle/>
          <a:p>
            <a:r>
              <a:rPr lang="de-DE" sz="1400" dirty="0" smtClean="0"/>
              <a:t>Dies ist quasi die „</a:t>
            </a:r>
            <a:r>
              <a:rPr lang="de-DE" sz="1400" dirty="0" err="1" smtClean="0"/>
              <a:t>örtlichc</a:t>
            </a:r>
            <a:r>
              <a:rPr lang="de-DE" sz="1400" dirty="0" smtClean="0"/>
              <a:t>“ </a:t>
            </a:r>
            <a:r>
              <a:rPr lang="de-DE" sz="1400" dirty="0"/>
              <a:t>H</a:t>
            </a:r>
            <a:r>
              <a:rPr lang="de-DE" sz="1400" dirty="0" smtClean="0"/>
              <a:t>altbarkeit. DDR-Mark durften sie bspw. </a:t>
            </a:r>
            <a:r>
              <a:rPr lang="de-DE" sz="1400" dirty="0"/>
              <a:t>f</a:t>
            </a:r>
            <a:r>
              <a:rPr lang="de-DE" sz="1400" dirty="0" smtClean="0"/>
              <a:t>rüher nicht aus der DDR in den Westen ausführen.</a:t>
            </a:r>
            <a:endParaRPr lang="de-DE" sz="1400" dirty="0"/>
          </a:p>
        </p:txBody>
      </p:sp>
    </p:spTree>
    <p:extLst>
      <p:ext uri="{BB962C8B-B14F-4D97-AF65-F5344CB8AC3E}">
        <p14:creationId xmlns:p14="http://schemas.microsoft.com/office/powerpoint/2010/main" val="3588700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573355" cy="593674"/>
          </a:xfrm>
          <a:prstGeom prst="rect">
            <a:avLst/>
          </a:prstGeom>
          <a:noFill/>
          <a:ln>
            <a:noFill/>
          </a:ln>
        </p:spPr>
        <p:txBody>
          <a:bodyPr vert="horz" wrap="none" lIns="81646" tIns="40823" rIns="81646" bIns="40823" anchorCtr="0" compatLnSpc="0">
            <a:spAutoFit/>
          </a:bodyPr>
          <a:lstStyle/>
          <a:p>
            <a:r>
              <a:rPr lang="de-DE" sz="3266" dirty="0"/>
              <a:t>Geldbegriff und Geldfunktionen</a:t>
            </a:r>
          </a:p>
        </p:txBody>
      </p:sp>
      <p:sp>
        <p:nvSpPr>
          <p:cNvPr id="4" name="Textfeld 3"/>
          <p:cNvSpPr txBox="1"/>
          <p:nvPr/>
        </p:nvSpPr>
        <p:spPr>
          <a:xfrm>
            <a:off x="2082575" y="1256142"/>
            <a:ext cx="8883125" cy="5094890"/>
          </a:xfrm>
          <a:prstGeom prst="rect">
            <a:avLst/>
          </a:prstGeom>
          <a:noFill/>
          <a:ln>
            <a:noFill/>
          </a:ln>
        </p:spPr>
        <p:txBody>
          <a:bodyPr vert="horz" wrap="square" lIns="81646" tIns="40823" rIns="81646" bIns="40823" anchorCtr="0" compatLnSpc="0">
            <a:noAutofit/>
          </a:bodyPr>
          <a:lstStyle/>
          <a:p>
            <a:r>
              <a:rPr lang="de-DE" sz="2540" dirty="0"/>
              <a:t>In der modernen Ökonomie wird als Geld bezeichnet, was </a:t>
            </a:r>
          </a:p>
          <a:p>
            <a:r>
              <a:rPr lang="de-DE" sz="2540" dirty="0"/>
              <a:t>Geldfunktionen erfüllt:</a:t>
            </a:r>
          </a:p>
          <a:p>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Tauschmittel und Zahlungsmittel</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Wertaufbewahrungsmittel</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Bewertungsmaßstab und Recheneinheit</a:t>
            </a:r>
          </a:p>
        </p:txBody>
      </p:sp>
    </p:spTree>
    <p:extLst>
      <p:ext uri="{BB962C8B-B14F-4D97-AF65-F5344CB8AC3E}">
        <p14:creationId xmlns:p14="http://schemas.microsoft.com/office/powerpoint/2010/main" val="1945909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8705</Words>
  <Application>Microsoft Office PowerPoint</Application>
  <PresentationFormat>Breitbild</PresentationFormat>
  <Paragraphs>760</Paragraphs>
  <Slides>49</Slides>
  <Notes>49</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49</vt:i4>
      </vt:variant>
    </vt:vector>
  </HeadingPairs>
  <TitlesOfParts>
    <vt:vector size="58" baseType="lpstr">
      <vt:lpstr>ＭＳ Ｐゴシック</vt:lpstr>
      <vt:lpstr>Arial</vt:lpstr>
      <vt:lpstr>Calibri</vt:lpstr>
      <vt:lpstr>Calibri Light</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630</cp:revision>
  <dcterms:created xsi:type="dcterms:W3CDTF">2019-02-11T10:45:01Z</dcterms:created>
  <dcterms:modified xsi:type="dcterms:W3CDTF">2021-10-28T11:09:08Z</dcterms:modified>
</cp:coreProperties>
</file>