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1253" r:id="rId2"/>
    <p:sldId id="1226" r:id="rId3"/>
    <p:sldId id="1227" r:id="rId4"/>
    <p:sldId id="1228" r:id="rId5"/>
    <p:sldId id="1229" r:id="rId6"/>
    <p:sldId id="1230" r:id="rId7"/>
    <p:sldId id="1231" r:id="rId8"/>
    <p:sldId id="1232" r:id="rId9"/>
    <p:sldId id="1233" r:id="rId10"/>
    <p:sldId id="1234" r:id="rId11"/>
    <p:sldId id="1235" r:id="rId12"/>
    <p:sldId id="1236" r:id="rId13"/>
    <p:sldId id="1237" r:id="rId14"/>
    <p:sldId id="1238" r:id="rId15"/>
    <p:sldId id="1239" r:id="rId16"/>
    <p:sldId id="1240" r:id="rId17"/>
    <p:sldId id="1241" r:id="rId18"/>
    <p:sldId id="1242" r:id="rId19"/>
    <p:sldId id="1243" r:id="rId20"/>
    <p:sldId id="1244" r:id="rId21"/>
    <p:sldId id="1245" r:id="rId22"/>
    <p:sldId id="1246" r:id="rId23"/>
    <p:sldId id="1247" r:id="rId24"/>
    <p:sldId id="1248" r:id="rId25"/>
    <p:sldId id="1249" r:id="rId26"/>
    <p:sldId id="1250" r:id="rId27"/>
    <p:sldId id="1251" r:id="rId2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76" autoAdjust="0"/>
    <p:restoredTop sz="94660"/>
  </p:normalViewPr>
  <p:slideViewPr>
    <p:cSldViewPr snapToGrid="0">
      <p:cViewPr varScale="1">
        <p:scale>
          <a:sx n="75" d="100"/>
          <a:sy n="75" d="100"/>
        </p:scale>
        <p:origin x="60" y="21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16.10.2021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F7E041A3-935E-4547-BFC8-42EC311BE9EB}" type="slidenum">
              <a:rPr lang="de-DE"/>
              <a:pPr/>
              <a:t>1</a:t>
            </a:fld>
            <a:endParaRPr lang="de-DE"/>
          </a:p>
        </p:txBody>
      </p:sp>
      <p:sp>
        <p:nvSpPr>
          <p:cNvPr id="487426" name="Rectangle 2"/>
          <p:cNvSpPr txBox="1">
            <a:spLocks noGrp="1" noRot="1" noChangeAspect="1" noChangeArrowheads="1" noTextEdit="1"/>
          </p:cNvSpPr>
          <p:nvPr>
            <p:ph type="sldImg"/>
          </p:nvPr>
        </p:nvSpPr>
        <p:spPr>
          <a:xfrm>
            <a:off x="87313" y="742950"/>
            <a:ext cx="6623050" cy="3725863"/>
          </a:xfrm>
          <a:ln/>
        </p:spPr>
      </p:sp>
      <p:sp>
        <p:nvSpPr>
          <p:cNvPr id="487427"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20106781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4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00FE689E-BF72-4A8C-B8F6-C3A8F960CBF5}" type="slidenum">
              <a:rPr lang="de-DE" sz="1200">
                <a:solidFill>
                  <a:srgbClr val="000000"/>
                </a:solidFill>
                <a:latin typeface="Sparkasse Rg" pitchFamily="34" charset="0"/>
              </a:rPr>
              <a:pPr eaLnBrk="1" hangingPunct="1"/>
              <a:t>10</a:t>
            </a:fld>
            <a:endParaRPr lang="de-DE" sz="1200">
              <a:solidFill>
                <a:srgbClr val="000000"/>
              </a:solidFill>
              <a:latin typeface="Sparkasse Rg" pitchFamily="34" charset="0"/>
            </a:endParaRPr>
          </a:p>
        </p:txBody>
      </p:sp>
      <p:sp>
        <p:nvSpPr>
          <p:cNvPr id="368643" name="Rectangle 2"/>
          <p:cNvSpPr>
            <a:spLocks noGrp="1" noRot="1" noChangeAspect="1" noChangeArrowheads="1" noTextEdit="1"/>
          </p:cNvSpPr>
          <p:nvPr>
            <p:ph type="sldImg"/>
          </p:nvPr>
        </p:nvSpPr>
        <p:spPr>
          <a:xfrm>
            <a:off x="93663" y="742950"/>
            <a:ext cx="6619875" cy="3724275"/>
          </a:xfrm>
          <a:ln/>
        </p:spPr>
      </p:sp>
      <p:sp>
        <p:nvSpPr>
          <p:cNvPr id="368644"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2993815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966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300AD6E-65F9-4309-9C0C-9ED38E9DA83C}" type="slidenum">
              <a:rPr lang="de-DE" sz="1200">
                <a:solidFill>
                  <a:srgbClr val="000000"/>
                </a:solidFill>
                <a:latin typeface="Sparkasse Rg" pitchFamily="34" charset="0"/>
              </a:rPr>
              <a:pPr eaLnBrk="1" hangingPunct="1"/>
              <a:t>11</a:t>
            </a:fld>
            <a:endParaRPr lang="de-DE" sz="1200">
              <a:solidFill>
                <a:srgbClr val="000000"/>
              </a:solidFill>
              <a:latin typeface="Sparkasse Rg" pitchFamily="34" charset="0"/>
            </a:endParaRPr>
          </a:p>
        </p:txBody>
      </p:sp>
      <p:sp>
        <p:nvSpPr>
          <p:cNvPr id="369667" name="Rectangle 2"/>
          <p:cNvSpPr>
            <a:spLocks noGrp="1" noRot="1" noChangeAspect="1" noChangeArrowheads="1" noTextEdit="1"/>
          </p:cNvSpPr>
          <p:nvPr>
            <p:ph type="sldImg"/>
          </p:nvPr>
        </p:nvSpPr>
        <p:spPr>
          <a:xfrm>
            <a:off x="93663" y="742950"/>
            <a:ext cx="6619875" cy="3724275"/>
          </a:xfrm>
          <a:ln/>
        </p:spPr>
      </p:sp>
      <p:sp>
        <p:nvSpPr>
          <p:cNvPr id="36966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4448385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069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3161AB3E-DD77-44D9-AC97-2928F5F87C62}" type="slidenum">
              <a:rPr lang="de-DE" sz="1200">
                <a:solidFill>
                  <a:srgbClr val="000000"/>
                </a:solidFill>
                <a:latin typeface="Sparkasse Rg" pitchFamily="34" charset="0"/>
              </a:rPr>
              <a:pPr eaLnBrk="1" hangingPunct="1"/>
              <a:t>12</a:t>
            </a:fld>
            <a:endParaRPr lang="de-DE" sz="1200">
              <a:solidFill>
                <a:srgbClr val="000000"/>
              </a:solidFill>
              <a:latin typeface="Sparkasse Rg" pitchFamily="34" charset="0"/>
            </a:endParaRPr>
          </a:p>
        </p:txBody>
      </p:sp>
      <p:sp>
        <p:nvSpPr>
          <p:cNvPr id="370691" name="Rectangle 2"/>
          <p:cNvSpPr>
            <a:spLocks noGrp="1" noRot="1" noChangeAspect="1" noChangeArrowheads="1" noTextEdit="1"/>
          </p:cNvSpPr>
          <p:nvPr>
            <p:ph type="sldImg"/>
          </p:nvPr>
        </p:nvSpPr>
        <p:spPr>
          <a:xfrm>
            <a:off x="93663" y="742950"/>
            <a:ext cx="6619875" cy="3724275"/>
          </a:xfrm>
          <a:ln/>
        </p:spPr>
      </p:sp>
      <p:sp>
        <p:nvSpPr>
          <p:cNvPr id="37069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5974579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171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B9DEB884-CAFA-4896-A5C0-9B0ED68CD259}" type="slidenum">
              <a:rPr lang="de-DE" sz="1200">
                <a:solidFill>
                  <a:srgbClr val="000000"/>
                </a:solidFill>
                <a:latin typeface="Sparkasse Rg" pitchFamily="34" charset="0"/>
              </a:rPr>
              <a:pPr eaLnBrk="1" hangingPunct="1"/>
              <a:t>13</a:t>
            </a:fld>
            <a:endParaRPr lang="de-DE" sz="1200">
              <a:solidFill>
                <a:srgbClr val="000000"/>
              </a:solidFill>
              <a:latin typeface="Sparkasse Rg" pitchFamily="34" charset="0"/>
            </a:endParaRPr>
          </a:p>
        </p:txBody>
      </p:sp>
      <p:sp>
        <p:nvSpPr>
          <p:cNvPr id="371715" name="Rectangle 2"/>
          <p:cNvSpPr>
            <a:spLocks noGrp="1" noRot="1" noChangeAspect="1" noChangeArrowheads="1" noTextEdit="1"/>
          </p:cNvSpPr>
          <p:nvPr>
            <p:ph type="sldImg"/>
          </p:nvPr>
        </p:nvSpPr>
        <p:spPr>
          <a:xfrm>
            <a:off x="93663" y="742950"/>
            <a:ext cx="6619875" cy="3724275"/>
          </a:xfrm>
          <a:ln/>
        </p:spPr>
      </p:sp>
      <p:sp>
        <p:nvSpPr>
          <p:cNvPr id="37171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2015536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273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59DE523-4DDA-40D6-A56B-428D0E04655E}" type="slidenum">
              <a:rPr lang="de-DE" sz="1200">
                <a:solidFill>
                  <a:srgbClr val="000000"/>
                </a:solidFill>
                <a:latin typeface="Sparkasse Rg" pitchFamily="34" charset="0"/>
              </a:rPr>
              <a:pPr eaLnBrk="1" hangingPunct="1"/>
              <a:t>14</a:t>
            </a:fld>
            <a:endParaRPr lang="de-DE" sz="1200">
              <a:solidFill>
                <a:srgbClr val="000000"/>
              </a:solidFill>
              <a:latin typeface="Sparkasse Rg" pitchFamily="34" charset="0"/>
            </a:endParaRPr>
          </a:p>
        </p:txBody>
      </p:sp>
      <p:sp>
        <p:nvSpPr>
          <p:cNvPr id="372739" name="Rectangle 2"/>
          <p:cNvSpPr>
            <a:spLocks noGrp="1" noRot="1" noChangeAspect="1" noChangeArrowheads="1" noTextEdit="1"/>
          </p:cNvSpPr>
          <p:nvPr>
            <p:ph type="sldImg"/>
          </p:nvPr>
        </p:nvSpPr>
        <p:spPr>
          <a:xfrm>
            <a:off x="93663" y="742950"/>
            <a:ext cx="6619875" cy="3724275"/>
          </a:xfrm>
          <a:ln/>
        </p:spPr>
      </p:sp>
      <p:sp>
        <p:nvSpPr>
          <p:cNvPr id="372740"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2767483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49F0B7FD-EAB7-41D6-9601-A77E8113FF78}" type="slidenum">
              <a:rPr lang="de-DE"/>
              <a:pPr/>
              <a:t>15</a:t>
            </a:fld>
            <a:endParaRPr lang="de-DE"/>
          </a:p>
        </p:txBody>
      </p:sp>
      <p:sp>
        <p:nvSpPr>
          <p:cNvPr id="491522" name="Rectangle 2"/>
          <p:cNvSpPr txBox="1">
            <a:spLocks noGrp="1" noRot="1" noChangeAspect="1" noChangeArrowheads="1" noTextEdit="1"/>
          </p:cNvSpPr>
          <p:nvPr>
            <p:ph type="sldImg"/>
          </p:nvPr>
        </p:nvSpPr>
        <p:spPr>
          <a:xfrm>
            <a:off x="87313" y="742950"/>
            <a:ext cx="6623050" cy="3725863"/>
          </a:xfrm>
          <a:ln/>
        </p:spPr>
      </p:sp>
      <p:sp>
        <p:nvSpPr>
          <p:cNvPr id="491523"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9376757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EDB53AC3-F79C-4526-A9B2-B64A4DED83AC}" type="slidenum">
              <a:rPr lang="de-DE"/>
              <a:pPr/>
              <a:t>16</a:t>
            </a:fld>
            <a:endParaRPr lang="de-DE"/>
          </a:p>
        </p:txBody>
      </p:sp>
      <p:sp>
        <p:nvSpPr>
          <p:cNvPr id="493570" name="Rectangle 2"/>
          <p:cNvSpPr txBox="1">
            <a:spLocks noGrp="1" noRot="1" noChangeAspect="1" noChangeArrowheads="1" noTextEdit="1"/>
          </p:cNvSpPr>
          <p:nvPr>
            <p:ph type="sldImg"/>
          </p:nvPr>
        </p:nvSpPr>
        <p:spPr>
          <a:xfrm>
            <a:off x="87313" y="742950"/>
            <a:ext cx="6623050" cy="3725863"/>
          </a:xfrm>
          <a:ln/>
        </p:spPr>
      </p:sp>
      <p:sp>
        <p:nvSpPr>
          <p:cNvPr id="493571"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10307418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382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9D37A7D-E720-4A45-9D64-0A7ACBBC781D}" type="slidenum">
              <a:rPr lang="de-DE" sz="1200">
                <a:solidFill>
                  <a:srgbClr val="000000"/>
                </a:solidFill>
                <a:latin typeface="Sparkasse Rg" pitchFamily="34" charset="0"/>
              </a:rPr>
              <a:pPr eaLnBrk="1" hangingPunct="1"/>
              <a:t>17</a:t>
            </a:fld>
            <a:endParaRPr lang="de-DE" sz="1200">
              <a:solidFill>
                <a:srgbClr val="000000"/>
              </a:solidFill>
              <a:latin typeface="Sparkasse Rg" pitchFamily="34" charset="0"/>
            </a:endParaRPr>
          </a:p>
        </p:txBody>
      </p:sp>
      <p:sp>
        <p:nvSpPr>
          <p:cNvPr id="333827"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B22B2BB9-1ADA-498A-BFE4-0490C2CA987E}" type="slidenum">
              <a:rPr lang="de-DE" sz="1200">
                <a:solidFill>
                  <a:srgbClr val="000000"/>
                </a:solidFill>
                <a:latin typeface="Sparkasse Rg" pitchFamily="34" charset="0"/>
              </a:rPr>
              <a:pPr algn="r" eaLnBrk="1" hangingPunct="1">
                <a:buClrTx/>
                <a:buFontTx/>
                <a:buNone/>
              </a:pPr>
              <a:t>17</a:t>
            </a:fld>
            <a:endParaRPr lang="de-DE" sz="1200">
              <a:solidFill>
                <a:srgbClr val="000000"/>
              </a:solidFill>
              <a:latin typeface="Sparkasse Rg" pitchFamily="34" charset="0"/>
            </a:endParaRPr>
          </a:p>
        </p:txBody>
      </p:sp>
      <p:sp>
        <p:nvSpPr>
          <p:cNvPr id="333828"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3829"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42345205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485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5625151-3D25-46E5-8C05-3F39028BCDDC}" type="slidenum">
              <a:rPr lang="de-DE" sz="1200">
                <a:solidFill>
                  <a:srgbClr val="000000"/>
                </a:solidFill>
                <a:latin typeface="Sparkasse Rg" pitchFamily="34" charset="0"/>
              </a:rPr>
              <a:pPr eaLnBrk="1" hangingPunct="1"/>
              <a:t>18</a:t>
            </a:fld>
            <a:endParaRPr lang="de-DE" sz="1200">
              <a:solidFill>
                <a:srgbClr val="000000"/>
              </a:solidFill>
              <a:latin typeface="Sparkasse Rg" pitchFamily="34" charset="0"/>
            </a:endParaRPr>
          </a:p>
        </p:txBody>
      </p:sp>
      <p:sp>
        <p:nvSpPr>
          <p:cNvPr id="33485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DC4F38AA-52C0-4EBE-B07A-1615AFCDD3F3}" type="slidenum">
              <a:rPr lang="de-DE" sz="1200">
                <a:solidFill>
                  <a:srgbClr val="000000"/>
                </a:solidFill>
                <a:latin typeface="Sparkasse Rg" pitchFamily="34" charset="0"/>
              </a:rPr>
              <a:pPr algn="r" eaLnBrk="1" hangingPunct="1">
                <a:buClrTx/>
                <a:buFontTx/>
                <a:buNone/>
              </a:pPr>
              <a:t>18</a:t>
            </a:fld>
            <a:endParaRPr lang="de-DE" sz="1200">
              <a:solidFill>
                <a:srgbClr val="000000"/>
              </a:solidFill>
              <a:latin typeface="Sparkasse Rg" pitchFamily="34" charset="0"/>
            </a:endParaRPr>
          </a:p>
        </p:txBody>
      </p:sp>
      <p:sp>
        <p:nvSpPr>
          <p:cNvPr id="33485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485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6848075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587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9E60DA0-6EB1-409C-9E64-64FC61F56B4A}" type="slidenum">
              <a:rPr lang="de-DE" sz="1200">
                <a:solidFill>
                  <a:srgbClr val="000000"/>
                </a:solidFill>
                <a:latin typeface="Sparkasse Rg" pitchFamily="34" charset="0"/>
              </a:rPr>
              <a:pPr eaLnBrk="1" hangingPunct="1"/>
              <a:t>19</a:t>
            </a:fld>
            <a:endParaRPr lang="de-DE" sz="1200">
              <a:solidFill>
                <a:srgbClr val="000000"/>
              </a:solidFill>
              <a:latin typeface="Sparkasse Rg" pitchFamily="34" charset="0"/>
            </a:endParaRPr>
          </a:p>
        </p:txBody>
      </p:sp>
      <p:sp>
        <p:nvSpPr>
          <p:cNvPr id="33587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C68D2A8F-638E-41C4-A9F8-720E35BCC154}" type="slidenum">
              <a:rPr lang="de-DE" sz="1200">
                <a:solidFill>
                  <a:srgbClr val="000000"/>
                </a:solidFill>
                <a:latin typeface="Sparkasse Rg" pitchFamily="34" charset="0"/>
              </a:rPr>
              <a:pPr algn="r" eaLnBrk="1" hangingPunct="1">
                <a:buClrTx/>
                <a:buFontTx/>
                <a:buNone/>
              </a:pPr>
              <a:t>19</a:t>
            </a:fld>
            <a:endParaRPr lang="de-DE" sz="1200">
              <a:solidFill>
                <a:srgbClr val="000000"/>
              </a:solidFill>
              <a:latin typeface="Sparkasse Rg" pitchFamily="34" charset="0"/>
            </a:endParaRPr>
          </a:p>
        </p:txBody>
      </p:sp>
      <p:sp>
        <p:nvSpPr>
          <p:cNvPr id="33587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587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3843303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78223B00-B333-47C3-8628-9022D13D7F02}" type="slidenum">
              <a:rPr lang="de-DE"/>
              <a:pPr/>
              <a:t>2</a:t>
            </a:fld>
            <a:endParaRPr lang="de-DE"/>
          </a:p>
        </p:txBody>
      </p:sp>
      <p:sp>
        <p:nvSpPr>
          <p:cNvPr id="489474" name="Rectangle 2"/>
          <p:cNvSpPr txBox="1">
            <a:spLocks noGrp="1" noRot="1" noChangeAspect="1" noChangeArrowheads="1" noTextEdit="1"/>
          </p:cNvSpPr>
          <p:nvPr>
            <p:ph type="sldImg"/>
          </p:nvPr>
        </p:nvSpPr>
        <p:spPr>
          <a:xfrm>
            <a:off x="87313" y="742950"/>
            <a:ext cx="6623050" cy="3725863"/>
          </a:xfrm>
          <a:ln/>
        </p:spPr>
      </p:sp>
      <p:sp>
        <p:nvSpPr>
          <p:cNvPr id="489475"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8236181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689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2EEA3A7-E96E-40B7-A4DF-CE41F8169D9F}" type="slidenum">
              <a:rPr lang="de-DE" sz="1200">
                <a:solidFill>
                  <a:srgbClr val="000000"/>
                </a:solidFill>
                <a:latin typeface="Sparkasse Rg" pitchFamily="34" charset="0"/>
              </a:rPr>
              <a:pPr eaLnBrk="1" hangingPunct="1"/>
              <a:t>20</a:t>
            </a:fld>
            <a:endParaRPr lang="de-DE" sz="1200">
              <a:solidFill>
                <a:srgbClr val="000000"/>
              </a:solidFill>
              <a:latin typeface="Sparkasse Rg" pitchFamily="34" charset="0"/>
            </a:endParaRPr>
          </a:p>
        </p:txBody>
      </p:sp>
      <p:sp>
        <p:nvSpPr>
          <p:cNvPr id="336899"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AD1BCF46-8DEF-4CF1-9EDA-7E1CC0A5F440}" type="slidenum">
              <a:rPr lang="de-DE" sz="1200">
                <a:solidFill>
                  <a:srgbClr val="000000"/>
                </a:solidFill>
                <a:latin typeface="Sparkasse Rg" pitchFamily="34" charset="0"/>
              </a:rPr>
              <a:pPr algn="r" eaLnBrk="1" hangingPunct="1">
                <a:buClrTx/>
                <a:buFontTx/>
                <a:buNone/>
              </a:pPr>
              <a:t>20</a:t>
            </a:fld>
            <a:endParaRPr lang="de-DE" sz="1200">
              <a:solidFill>
                <a:srgbClr val="000000"/>
              </a:solidFill>
              <a:latin typeface="Sparkasse Rg" pitchFamily="34" charset="0"/>
            </a:endParaRPr>
          </a:p>
        </p:txBody>
      </p:sp>
      <p:sp>
        <p:nvSpPr>
          <p:cNvPr id="336900"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6901"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9869805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2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FBBEC10-A7DC-4E93-AE07-98BD478D6F20}" type="slidenum">
              <a:rPr lang="de-DE" sz="1200">
                <a:solidFill>
                  <a:srgbClr val="000000"/>
                </a:solidFill>
                <a:latin typeface="Sparkasse Rg" pitchFamily="34" charset="0"/>
              </a:rPr>
              <a:pPr eaLnBrk="1" hangingPunct="1"/>
              <a:t>21</a:t>
            </a:fld>
            <a:endParaRPr lang="de-DE" sz="1200">
              <a:solidFill>
                <a:srgbClr val="000000"/>
              </a:solidFill>
              <a:latin typeface="Sparkasse Rg" pitchFamily="34" charset="0"/>
            </a:endParaRPr>
          </a:p>
        </p:txBody>
      </p:sp>
      <p:sp>
        <p:nvSpPr>
          <p:cNvPr id="337923"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350AB7E1-7F3E-4088-8DAD-52A3E7AE833B}" type="slidenum">
              <a:rPr lang="de-DE" sz="1200">
                <a:solidFill>
                  <a:srgbClr val="000000"/>
                </a:solidFill>
                <a:latin typeface="Sparkasse Rg" pitchFamily="34" charset="0"/>
              </a:rPr>
              <a:pPr algn="r" eaLnBrk="1" hangingPunct="1">
                <a:buClrTx/>
                <a:buFontTx/>
                <a:buNone/>
              </a:pPr>
              <a:t>21</a:t>
            </a:fld>
            <a:endParaRPr lang="de-DE" sz="1200">
              <a:solidFill>
                <a:srgbClr val="000000"/>
              </a:solidFill>
              <a:latin typeface="Sparkasse Rg" pitchFamily="34" charset="0"/>
            </a:endParaRPr>
          </a:p>
        </p:txBody>
      </p:sp>
      <p:sp>
        <p:nvSpPr>
          <p:cNvPr id="337924"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25"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40618417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894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132B1D19-BED2-4088-9BA2-86DBF307A1E6}" type="slidenum">
              <a:rPr lang="de-DE" sz="1200">
                <a:solidFill>
                  <a:srgbClr val="000000"/>
                </a:solidFill>
                <a:latin typeface="Sparkasse Rg" pitchFamily="34" charset="0"/>
              </a:rPr>
              <a:pPr eaLnBrk="1" hangingPunct="1"/>
              <a:t>22</a:t>
            </a:fld>
            <a:endParaRPr lang="de-DE" sz="1200">
              <a:solidFill>
                <a:srgbClr val="000000"/>
              </a:solidFill>
              <a:latin typeface="Sparkasse Rg" pitchFamily="34" charset="0"/>
            </a:endParaRPr>
          </a:p>
        </p:txBody>
      </p:sp>
      <p:sp>
        <p:nvSpPr>
          <p:cNvPr id="338947"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B11D9D1A-A938-4A3C-893E-04F647EF9B5E}" type="slidenum">
              <a:rPr lang="de-DE" sz="1200">
                <a:solidFill>
                  <a:srgbClr val="000000"/>
                </a:solidFill>
                <a:latin typeface="Sparkasse Rg" pitchFamily="34" charset="0"/>
              </a:rPr>
              <a:pPr algn="r" eaLnBrk="1" hangingPunct="1">
                <a:buClrTx/>
                <a:buFontTx/>
                <a:buNone/>
              </a:pPr>
              <a:t>22</a:t>
            </a:fld>
            <a:endParaRPr lang="de-DE" sz="1200">
              <a:solidFill>
                <a:srgbClr val="000000"/>
              </a:solidFill>
              <a:latin typeface="Sparkasse Rg" pitchFamily="34" charset="0"/>
            </a:endParaRPr>
          </a:p>
        </p:txBody>
      </p:sp>
      <p:sp>
        <p:nvSpPr>
          <p:cNvPr id="338948"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8949"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8052263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622632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018845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60152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784213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147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6F8F056-A6BA-4C51-9536-CEA2E978337A}" type="slidenum">
              <a:rPr lang="de-DE" sz="1200">
                <a:solidFill>
                  <a:srgbClr val="000000"/>
                </a:solidFill>
                <a:latin typeface="Sparkasse Rg" pitchFamily="34" charset="0"/>
              </a:rPr>
              <a:pPr eaLnBrk="1" hangingPunct="1"/>
              <a:t>3</a:t>
            </a:fld>
            <a:endParaRPr lang="de-DE" sz="1200">
              <a:solidFill>
                <a:srgbClr val="000000"/>
              </a:solidFill>
              <a:latin typeface="Sparkasse Rg" pitchFamily="34" charset="0"/>
            </a:endParaRPr>
          </a:p>
        </p:txBody>
      </p:sp>
      <p:sp>
        <p:nvSpPr>
          <p:cNvPr id="361475" name="Rectangle 2"/>
          <p:cNvSpPr>
            <a:spLocks noGrp="1" noRot="1" noChangeAspect="1" noChangeArrowheads="1" noTextEdit="1"/>
          </p:cNvSpPr>
          <p:nvPr>
            <p:ph type="sldImg"/>
          </p:nvPr>
        </p:nvSpPr>
        <p:spPr>
          <a:xfrm>
            <a:off x="93663" y="742950"/>
            <a:ext cx="6619875" cy="3724275"/>
          </a:xfrm>
          <a:ln/>
        </p:spPr>
      </p:sp>
      <p:sp>
        <p:nvSpPr>
          <p:cNvPr id="36147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9385915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249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39139B9-EBBB-4FD7-9E6A-D792144CFDCA}" type="slidenum">
              <a:rPr lang="de-DE" sz="1200">
                <a:solidFill>
                  <a:srgbClr val="000000"/>
                </a:solidFill>
                <a:latin typeface="Sparkasse Rg" pitchFamily="34" charset="0"/>
              </a:rPr>
              <a:pPr eaLnBrk="1" hangingPunct="1"/>
              <a:t>4</a:t>
            </a:fld>
            <a:endParaRPr lang="de-DE" sz="1200">
              <a:solidFill>
                <a:srgbClr val="000000"/>
              </a:solidFill>
              <a:latin typeface="Sparkasse Rg" pitchFamily="34" charset="0"/>
            </a:endParaRPr>
          </a:p>
        </p:txBody>
      </p:sp>
      <p:sp>
        <p:nvSpPr>
          <p:cNvPr id="362499" name="Rectangle 2"/>
          <p:cNvSpPr>
            <a:spLocks noGrp="1" noRot="1" noChangeAspect="1" noChangeArrowheads="1" noTextEdit="1"/>
          </p:cNvSpPr>
          <p:nvPr>
            <p:ph type="sldImg"/>
          </p:nvPr>
        </p:nvSpPr>
        <p:spPr>
          <a:xfrm>
            <a:off x="93663" y="742950"/>
            <a:ext cx="6619875" cy="3724275"/>
          </a:xfrm>
          <a:ln/>
        </p:spPr>
      </p:sp>
      <p:sp>
        <p:nvSpPr>
          <p:cNvPr id="362500"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1094814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352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70794984-4538-4862-B949-D8817848F907}" type="slidenum">
              <a:rPr lang="de-DE" sz="1200">
                <a:solidFill>
                  <a:srgbClr val="000000"/>
                </a:solidFill>
                <a:latin typeface="Sparkasse Rg" pitchFamily="34" charset="0"/>
              </a:rPr>
              <a:pPr eaLnBrk="1" hangingPunct="1"/>
              <a:t>5</a:t>
            </a:fld>
            <a:endParaRPr lang="de-DE" sz="1200">
              <a:solidFill>
                <a:srgbClr val="000000"/>
              </a:solidFill>
              <a:latin typeface="Sparkasse Rg" pitchFamily="34" charset="0"/>
            </a:endParaRPr>
          </a:p>
        </p:txBody>
      </p:sp>
      <p:sp>
        <p:nvSpPr>
          <p:cNvPr id="363523" name="Rectangle 2"/>
          <p:cNvSpPr>
            <a:spLocks noGrp="1" noRot="1" noChangeAspect="1" noChangeArrowheads="1" noTextEdit="1"/>
          </p:cNvSpPr>
          <p:nvPr>
            <p:ph type="sldImg"/>
          </p:nvPr>
        </p:nvSpPr>
        <p:spPr>
          <a:xfrm>
            <a:off x="93663" y="742950"/>
            <a:ext cx="6619875" cy="3724275"/>
          </a:xfrm>
          <a:ln/>
        </p:spPr>
      </p:sp>
      <p:sp>
        <p:nvSpPr>
          <p:cNvPr id="363524"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6002652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454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7D586BB2-FC6D-4C99-8131-681E71997017}" type="slidenum">
              <a:rPr lang="de-DE" sz="1200">
                <a:solidFill>
                  <a:srgbClr val="000000"/>
                </a:solidFill>
                <a:latin typeface="Sparkasse Rg" pitchFamily="34" charset="0"/>
              </a:rPr>
              <a:pPr eaLnBrk="1" hangingPunct="1"/>
              <a:t>6</a:t>
            </a:fld>
            <a:endParaRPr lang="de-DE" sz="1200">
              <a:solidFill>
                <a:srgbClr val="000000"/>
              </a:solidFill>
              <a:latin typeface="Sparkasse Rg" pitchFamily="34" charset="0"/>
            </a:endParaRPr>
          </a:p>
        </p:txBody>
      </p:sp>
      <p:sp>
        <p:nvSpPr>
          <p:cNvPr id="364547" name="Rectangle 2"/>
          <p:cNvSpPr>
            <a:spLocks noGrp="1" noRot="1" noChangeAspect="1" noChangeArrowheads="1" noTextEdit="1"/>
          </p:cNvSpPr>
          <p:nvPr>
            <p:ph type="sldImg"/>
          </p:nvPr>
        </p:nvSpPr>
        <p:spPr>
          <a:xfrm>
            <a:off x="93663" y="742950"/>
            <a:ext cx="6619875" cy="3724275"/>
          </a:xfrm>
          <a:ln/>
        </p:spPr>
      </p:sp>
      <p:sp>
        <p:nvSpPr>
          <p:cNvPr id="36454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4525132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55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95AB131C-0FAF-420B-A6B9-216EC79FFB81}" type="slidenum">
              <a:rPr lang="de-DE" sz="1200">
                <a:solidFill>
                  <a:srgbClr val="000000"/>
                </a:solidFill>
                <a:latin typeface="Sparkasse Rg" pitchFamily="34" charset="0"/>
              </a:rPr>
              <a:pPr eaLnBrk="1" hangingPunct="1"/>
              <a:t>7</a:t>
            </a:fld>
            <a:endParaRPr lang="de-DE" sz="1200">
              <a:solidFill>
                <a:srgbClr val="000000"/>
              </a:solidFill>
              <a:latin typeface="Sparkasse Rg" pitchFamily="34" charset="0"/>
            </a:endParaRPr>
          </a:p>
        </p:txBody>
      </p:sp>
      <p:sp>
        <p:nvSpPr>
          <p:cNvPr id="365571" name="Rectangle 2"/>
          <p:cNvSpPr>
            <a:spLocks noGrp="1" noRot="1" noChangeAspect="1" noChangeArrowheads="1" noTextEdit="1"/>
          </p:cNvSpPr>
          <p:nvPr>
            <p:ph type="sldImg"/>
          </p:nvPr>
        </p:nvSpPr>
        <p:spPr>
          <a:xfrm>
            <a:off x="93663" y="742950"/>
            <a:ext cx="6619875" cy="3724275"/>
          </a:xfrm>
          <a:ln/>
        </p:spPr>
      </p:sp>
      <p:sp>
        <p:nvSpPr>
          <p:cNvPr id="36557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26249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659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337C616-BD52-49BA-B1BF-8A8B2D075DBB}" type="slidenum">
              <a:rPr lang="de-DE" sz="1200">
                <a:solidFill>
                  <a:srgbClr val="000000"/>
                </a:solidFill>
                <a:latin typeface="Sparkasse Rg" pitchFamily="34" charset="0"/>
              </a:rPr>
              <a:pPr eaLnBrk="1" hangingPunct="1"/>
              <a:t>8</a:t>
            </a:fld>
            <a:endParaRPr lang="de-DE" sz="1200">
              <a:solidFill>
                <a:srgbClr val="000000"/>
              </a:solidFill>
              <a:latin typeface="Sparkasse Rg" pitchFamily="34" charset="0"/>
            </a:endParaRPr>
          </a:p>
        </p:txBody>
      </p:sp>
      <p:sp>
        <p:nvSpPr>
          <p:cNvPr id="366595" name="Rectangle 2"/>
          <p:cNvSpPr>
            <a:spLocks noGrp="1" noRot="1" noChangeAspect="1" noChangeArrowheads="1" noTextEdit="1"/>
          </p:cNvSpPr>
          <p:nvPr>
            <p:ph type="sldImg"/>
          </p:nvPr>
        </p:nvSpPr>
        <p:spPr>
          <a:xfrm>
            <a:off x="93663" y="742950"/>
            <a:ext cx="6619875" cy="3724275"/>
          </a:xfrm>
          <a:ln/>
        </p:spPr>
      </p:sp>
      <p:sp>
        <p:nvSpPr>
          <p:cNvPr id="36659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5246567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761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11575C7-254A-4E97-98EC-CFDC4EE472B3}" type="slidenum">
              <a:rPr lang="de-DE" sz="1200">
                <a:solidFill>
                  <a:srgbClr val="000000"/>
                </a:solidFill>
                <a:latin typeface="Sparkasse Rg" pitchFamily="34" charset="0"/>
              </a:rPr>
              <a:pPr eaLnBrk="1" hangingPunct="1"/>
              <a:t>9</a:t>
            </a:fld>
            <a:endParaRPr lang="de-DE" sz="1200">
              <a:solidFill>
                <a:srgbClr val="000000"/>
              </a:solidFill>
              <a:latin typeface="Sparkasse Rg" pitchFamily="34" charset="0"/>
            </a:endParaRPr>
          </a:p>
        </p:txBody>
      </p:sp>
      <p:sp>
        <p:nvSpPr>
          <p:cNvPr id="367619" name="Rectangle 2"/>
          <p:cNvSpPr>
            <a:spLocks noGrp="1" noRot="1" noChangeAspect="1" noChangeArrowheads="1" noTextEdit="1"/>
          </p:cNvSpPr>
          <p:nvPr>
            <p:ph type="sldImg"/>
          </p:nvPr>
        </p:nvSpPr>
        <p:spPr>
          <a:xfrm>
            <a:off x="93663" y="742950"/>
            <a:ext cx="6619875" cy="3724275"/>
          </a:xfrm>
          <a:ln/>
        </p:spPr>
      </p:sp>
      <p:sp>
        <p:nvSpPr>
          <p:cNvPr id="367620"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400192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D8ADD198-5CEA-4799-A978-D962845159A2}" type="datetime1">
              <a:rPr lang="de-DE" smtClean="0"/>
              <a:t>16.10.2021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4C520BD0-1847-4B21-B685-C3A45E7D7413}" type="datetime1">
              <a:rPr lang="de-DE" smtClean="0"/>
              <a:t>16.10.2021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539F6176-E65F-4264-AD61-F5E2A092842D}" type="datetime1">
              <a:rPr lang="de-DE" smtClean="0"/>
              <a:t>16.10.2021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D4DCE647-126E-458F-AFBA-019880C78C7A}" type="datetime1">
              <a:rPr lang="de-DE" smtClean="0"/>
              <a:t>16.10.2021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C8F7E619-D22B-4CC6-9486-A488AA3E0A88}" type="datetime1">
              <a:rPr lang="de-DE" smtClean="0"/>
              <a:t>16.10.2021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D24A3A83-2154-4301-8991-B0300989FFEC}" type="datetime1">
              <a:rPr lang="de-DE" smtClean="0"/>
              <a:t>16.10.2021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F22026F7-720F-4E1D-9DF0-81165B8FF329}" type="datetime1">
              <a:rPr lang="de-DE" smtClean="0"/>
              <a:t>16.10.2021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9532442C-BC34-49A6-8DEF-CF7AE8DED9D8}" type="datetime1">
              <a:rPr lang="de-DE" smtClean="0"/>
              <a:t>16.10.2021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45EFA00D-E82C-4133-B939-9886F70DF297}" type="datetime1">
              <a:rPr lang="de-DE" smtClean="0"/>
              <a:t>16.10.2021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933DAF5-50DC-4538-9FBE-59A29A326876}" type="datetime1">
              <a:rPr lang="de-DE" smtClean="0"/>
              <a:t>16.10.2021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9505E05F-6CFE-4151-AF7F-8C1CF57AD225}" type="datetime1">
              <a:rPr lang="de-DE" smtClean="0"/>
              <a:t>16.10.2021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A1ED9-BB09-40F6-A96D-FA6BE76D4140}" type="datetime1">
              <a:rPr lang="de-DE" smtClean="0"/>
              <a:t>16.10.2021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p:cNvSpPr>
            <a:spLocks noChangeArrowheads="1"/>
          </p:cNvSpPr>
          <p:nvPr/>
        </p:nvSpPr>
        <p:spPr bwMode="auto">
          <a:xfrm>
            <a:off x="3355550" y="259565"/>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Hoher Beschäftigungsgrad </a:t>
            </a:r>
          </a:p>
        </p:txBody>
      </p:sp>
      <p:sp>
        <p:nvSpPr>
          <p:cNvPr id="486403" name="Text Box 3"/>
          <p:cNvSpPr txBox="1">
            <a:spLocks noChangeArrowheads="1"/>
          </p:cNvSpPr>
          <p:nvPr/>
        </p:nvSpPr>
        <p:spPr bwMode="auto">
          <a:xfrm>
            <a:off x="742249" y="1096099"/>
            <a:ext cx="9538010" cy="34185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Font typeface="Arial" pitchFamily="34" charset="0"/>
              <a:buChar char="•"/>
            </a:pPr>
            <a:r>
              <a:rPr lang="de-DE" dirty="0">
                <a:solidFill>
                  <a:schemeClr val="tx1"/>
                </a:solidFill>
              </a:rPr>
              <a:t>Ziel ist es einen Zustand der Vollbeschäftigung zu erreichen. </a:t>
            </a:r>
          </a:p>
          <a:p>
            <a:pPr marL="0" indent="0"/>
            <a:r>
              <a:rPr lang="de-DE" dirty="0">
                <a:solidFill>
                  <a:schemeClr val="tx1"/>
                </a:solidFill>
              </a:rPr>
              <a:t>		D.h. jede arbeitswillige Erwerbspersonen befindet sich in einer 		  			Beschäftigung.</a:t>
            </a:r>
          </a:p>
          <a:p>
            <a:pPr marL="0" indent="0"/>
            <a:endParaRPr lang="de-DE" dirty="0">
              <a:solidFill>
                <a:schemeClr val="tx1"/>
              </a:solidFill>
            </a:endParaRPr>
          </a:p>
          <a:p>
            <a:pPr marL="342900" indent="-342900">
              <a:buFont typeface="Arial" pitchFamily="34" charset="0"/>
              <a:buChar char="•"/>
            </a:pPr>
            <a:r>
              <a:rPr lang="de-DE" dirty="0">
                <a:solidFill>
                  <a:schemeClr val="tx1"/>
                </a:solidFill>
              </a:rPr>
              <a:t>	Allgemein akzeptierte Maßzahl ist Arbeitslosenquote gemäß des 	statistischen Bundesamtes.</a:t>
            </a:r>
          </a:p>
          <a:p>
            <a:pPr marL="342900" indent="-342900">
              <a:buFont typeface="Arial" pitchFamily="34" charset="0"/>
              <a:buChar char="•"/>
            </a:pPr>
            <a:endParaRPr lang="de-DE" dirty="0">
              <a:solidFill>
                <a:schemeClr val="tx1"/>
              </a:solidFill>
            </a:endParaRPr>
          </a:p>
          <a:p>
            <a:pPr marL="342900" indent="-342900">
              <a:buFont typeface="Arial" pitchFamily="34" charset="0"/>
              <a:buChar char="•"/>
            </a:pPr>
            <a:r>
              <a:rPr lang="de-DE" dirty="0">
                <a:solidFill>
                  <a:schemeClr val="tx1"/>
                </a:solidFill>
              </a:rPr>
              <a:t>In Deutschland geht man derzeit bei einer Arbeitslosenquote in Höhe von 3%-4% von Vollbeschäftigung aus</a:t>
            </a:r>
            <a:r>
              <a:rPr lang="de-DE" sz="2000" dirty="0">
                <a:solidFill>
                  <a:schemeClr val="tx1"/>
                </a:solidFill>
              </a:rPr>
              <a:t> </a:t>
            </a:r>
          </a:p>
        </p:txBody>
      </p:sp>
      <p:sp>
        <p:nvSpPr>
          <p:cNvPr id="4" name="Rechteck 3"/>
          <p:cNvSpPr/>
          <p:nvPr/>
        </p:nvSpPr>
        <p:spPr>
          <a:xfrm>
            <a:off x="4862855" y="3033285"/>
            <a:ext cx="1296798" cy="276999"/>
          </a:xfrm>
          <a:prstGeom prst="rect">
            <a:avLst/>
          </a:prstGeom>
        </p:spPr>
        <p:txBody>
          <a:bodyPr wrap="square">
            <a:spAutoFit/>
          </a:bodyPr>
          <a:lstStyle/>
          <a:p>
            <a:r>
              <a:rPr lang="de-DE" sz="1200" dirty="0" smtClean="0"/>
              <a:t>Definition folgt</a:t>
            </a:r>
            <a:endParaRPr lang="de-DE" sz="1200" dirty="0"/>
          </a:p>
        </p:txBody>
      </p:sp>
      <p:sp>
        <p:nvSpPr>
          <p:cNvPr id="5" name="Rechteck 4"/>
          <p:cNvSpPr/>
          <p:nvPr/>
        </p:nvSpPr>
        <p:spPr>
          <a:xfrm>
            <a:off x="1099100" y="4514600"/>
            <a:ext cx="2798136" cy="276999"/>
          </a:xfrm>
          <a:prstGeom prst="rect">
            <a:avLst/>
          </a:prstGeom>
        </p:spPr>
        <p:txBody>
          <a:bodyPr wrap="square">
            <a:spAutoFit/>
          </a:bodyPr>
          <a:lstStyle/>
          <a:p>
            <a:r>
              <a:rPr lang="de-DE" sz="1200" dirty="0" smtClean="0"/>
              <a:t>Warum liegt das Ziel nicht bei 0%?</a:t>
            </a:r>
            <a:endParaRPr lang="de-DE" sz="1200" dirty="0"/>
          </a:p>
        </p:txBody>
      </p:sp>
      <p:sp>
        <p:nvSpPr>
          <p:cNvPr id="6" name="Rechteck 5"/>
          <p:cNvSpPr/>
          <p:nvPr/>
        </p:nvSpPr>
        <p:spPr>
          <a:xfrm>
            <a:off x="1099100" y="4887288"/>
            <a:ext cx="9394428" cy="1200329"/>
          </a:xfrm>
          <a:prstGeom prst="rect">
            <a:avLst/>
          </a:prstGeom>
        </p:spPr>
        <p:txBody>
          <a:bodyPr wrap="square">
            <a:spAutoFit/>
          </a:bodyPr>
          <a:lstStyle/>
          <a:p>
            <a:r>
              <a:rPr lang="de-DE" sz="1200" dirty="0" smtClean="0"/>
              <a:t>Unter dem ersten Punkt finden wir das Adjektiv „arbeitswillig“! In unserer freiheitlichen Demokratie wird niemand zur Arbeit gezwungen. Insbesondere hat Deutschland ein relativ enges soziales Netz. Über das Arbeitslosengeld II und zusätzlich </a:t>
            </a:r>
            <a:r>
              <a:rPr lang="de-DE" sz="1200" dirty="0" err="1" smtClean="0"/>
              <a:t>beantragbare</a:t>
            </a:r>
            <a:r>
              <a:rPr lang="de-DE" sz="1200" dirty="0" smtClean="0"/>
              <a:t> Sachleistungen kann man in etwa abschätzen, dass eine Person in Deutschland auch ohne Arbeit rund 1000 Euro im Monat an Transferleistungen erhalten kann. Somit kann es nicht überraschen, dass dies durchaus einen Anreiz zur „</a:t>
            </a:r>
            <a:r>
              <a:rPr lang="de-DE" sz="1200" dirty="0" err="1" smtClean="0"/>
              <a:t>NIcht</a:t>
            </a:r>
            <a:r>
              <a:rPr lang="de-DE" sz="1200" dirty="0" smtClean="0"/>
              <a:t>-Arbeit“ darstellt. In einer freiheitlichen Demokratie kann es nicht als „gut“ oder „schlecht“ eingeordnet werden, wenn ein Individuum sich für „Nicht-Arbeit“ entscheidet, denn diese Möglichkeit ist über die Rahmenbedingungen von der Gesellschaft gesetzt worden, und innerhalb dieser Rahmenbedingungen kann sich jedes Individuum frei entscheiden.</a:t>
            </a:r>
            <a:endParaRPr lang="de-DE" sz="1200" dirty="0"/>
          </a:p>
        </p:txBody>
      </p:sp>
      <p:sp>
        <p:nvSpPr>
          <p:cNvPr id="7" name="Rechteck 6"/>
          <p:cNvSpPr/>
          <p:nvPr/>
        </p:nvSpPr>
        <p:spPr>
          <a:xfrm>
            <a:off x="1099100" y="6183306"/>
            <a:ext cx="9312448" cy="461665"/>
          </a:xfrm>
          <a:prstGeom prst="rect">
            <a:avLst/>
          </a:prstGeom>
        </p:spPr>
        <p:txBody>
          <a:bodyPr wrap="square">
            <a:spAutoFit/>
          </a:bodyPr>
          <a:lstStyle/>
          <a:p>
            <a:r>
              <a:rPr lang="de-DE" sz="1200" dirty="0" smtClean="0"/>
              <a:t>Als Folge wäre es nicht sinnvoll das Ziel von einer Arbeitslosenquote von 0% auszugeben, denn unter den gegebenen Rahmenbedingungen, gibt es Individuen, die sich wie geschildert für „Nicht-Arbeit“ entscheiden.</a:t>
            </a:r>
            <a:endParaRPr lang="de-DE" sz="1200" dirty="0"/>
          </a:p>
        </p:txBody>
      </p:sp>
    </p:spTree>
    <p:extLst>
      <p:ext uri="{BB962C8B-B14F-4D97-AF65-F5344CB8AC3E}">
        <p14:creationId xmlns:p14="http://schemas.microsoft.com/office/powerpoint/2010/main" val="115856154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9"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Kurzfristige Arbeitslosigkeit</a:t>
            </a:r>
          </a:p>
        </p:txBody>
      </p:sp>
      <p:sp>
        <p:nvSpPr>
          <p:cNvPr id="137220" name="Text Box 3"/>
          <p:cNvSpPr txBox="1">
            <a:spLocks noChangeArrowheads="1"/>
          </p:cNvSpPr>
          <p:nvPr/>
        </p:nvSpPr>
        <p:spPr bwMode="auto">
          <a:xfrm>
            <a:off x="1558926" y="1052514"/>
            <a:ext cx="8781869" cy="5172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b="1" dirty="0">
                <a:solidFill>
                  <a:schemeClr val="tx1"/>
                </a:solidFill>
              </a:rPr>
              <a:t>Saisonale Arbeitslosigkeit:</a:t>
            </a:r>
          </a:p>
          <a:p>
            <a:pPr eaLnBrk="1" hangingPunct="1">
              <a:buFontTx/>
              <a:buChar char="•"/>
            </a:pPr>
            <a:r>
              <a:rPr lang="de-DE" dirty="0">
                <a:solidFill>
                  <a:schemeClr val="tx1"/>
                </a:solidFill>
              </a:rPr>
              <a:t> 	Produktionsschwankungen im Jahresverlauf z. B. in der Landwirtschaft </a:t>
            </a:r>
          </a:p>
          <a:p>
            <a:pPr eaLnBrk="1" hangingPunct="1">
              <a:buFontTx/>
              <a:buNone/>
            </a:pPr>
            <a:r>
              <a:rPr lang="de-DE" dirty="0">
                <a:solidFill>
                  <a:schemeClr val="tx1"/>
                </a:solidFill>
              </a:rPr>
              <a:t>		und </a:t>
            </a:r>
            <a:r>
              <a:rPr lang="de-DE" dirty="0" smtClean="0">
                <a:solidFill>
                  <a:schemeClr val="tx1"/>
                </a:solidFill>
              </a:rPr>
              <a:t>Bauwirtschaft</a:t>
            </a:r>
            <a:endParaRPr lang="de-DE" dirty="0">
              <a:solidFill>
                <a:schemeClr val="tx1"/>
              </a:solidFill>
            </a:endParaRPr>
          </a:p>
          <a:p>
            <a:pPr eaLnBrk="1" hangingPunct="1">
              <a:buFontTx/>
              <a:buChar char="•"/>
            </a:pPr>
            <a:r>
              <a:rPr lang="de-DE" dirty="0">
                <a:solidFill>
                  <a:schemeClr val="tx1"/>
                </a:solidFill>
              </a:rPr>
              <a:t> 	Nachfrageschwankungen im Jahresverlauf z. B. im Tourismus durch</a:t>
            </a:r>
          </a:p>
          <a:p>
            <a:pPr eaLnBrk="1" hangingPunct="1">
              <a:buFontTx/>
              <a:buNone/>
            </a:pPr>
            <a:r>
              <a:rPr lang="de-DE" dirty="0">
                <a:solidFill>
                  <a:schemeClr val="tx1"/>
                </a:solidFill>
              </a:rPr>
              <a:t>		Wetterlage und </a:t>
            </a:r>
            <a:r>
              <a:rPr lang="de-DE" dirty="0" smtClean="0">
                <a:solidFill>
                  <a:schemeClr val="tx1"/>
                </a:solidFill>
              </a:rPr>
              <a:t>Schulferien</a:t>
            </a:r>
          </a:p>
          <a:p>
            <a:pPr marL="342900" indent="-342900" eaLnBrk="1" hangingPunct="1">
              <a:buFont typeface="Arial" panose="020B0604020202020204" pitchFamily="34" charset="0"/>
              <a:buChar char="•"/>
            </a:pPr>
            <a:r>
              <a:rPr lang="de-DE" dirty="0" smtClean="0">
                <a:solidFill>
                  <a:schemeClr val="tx1"/>
                </a:solidFill>
              </a:rPr>
              <a:t>Einstellungszyklen</a:t>
            </a:r>
            <a:endParaRPr lang="de-DE" dirty="0">
              <a:solidFill>
                <a:schemeClr val="tx1"/>
              </a:solidFill>
            </a:endParaRPr>
          </a:p>
          <a:p>
            <a:pPr eaLnBrk="1" hangingPunct="1"/>
            <a:endParaRPr lang="de-DE" dirty="0" smtClean="0">
              <a:solidFill>
                <a:schemeClr val="tx1"/>
              </a:solidFill>
            </a:endParaRPr>
          </a:p>
          <a:p>
            <a:pPr eaLnBrk="1" hangingPunct="1"/>
            <a:endParaRPr lang="de-DE" dirty="0">
              <a:solidFill>
                <a:schemeClr val="tx1"/>
              </a:solidFill>
            </a:endParaRPr>
          </a:p>
          <a:p>
            <a:pPr eaLnBrk="1" hangingPunct="1"/>
            <a:r>
              <a:rPr lang="de-DE" b="1" dirty="0">
                <a:solidFill>
                  <a:schemeClr val="tx1"/>
                </a:solidFill>
              </a:rPr>
              <a:t>Friktionelle Arbeitslosigkeit:</a:t>
            </a:r>
          </a:p>
          <a:p>
            <a:pPr eaLnBrk="1" hangingPunct="1"/>
            <a:endParaRPr lang="de-DE" b="1" dirty="0">
              <a:solidFill>
                <a:schemeClr val="tx1"/>
              </a:solidFill>
            </a:endParaRPr>
          </a:p>
          <a:p>
            <a:pPr eaLnBrk="1" hangingPunct="1">
              <a:buFontTx/>
              <a:buChar char="•"/>
            </a:pPr>
            <a:r>
              <a:rPr lang="de-DE" dirty="0">
                <a:solidFill>
                  <a:schemeClr val="tx1"/>
                </a:solidFill>
              </a:rPr>
              <a:t> 	Unvollständige Information am Arbeitsmarkt verzögert die Vermittlung </a:t>
            </a:r>
          </a:p>
          <a:p>
            <a:pPr eaLnBrk="1" hangingPunct="1">
              <a:buFontTx/>
              <a:buNone/>
            </a:pPr>
            <a:r>
              <a:rPr lang="de-DE" dirty="0">
                <a:solidFill>
                  <a:schemeClr val="tx1"/>
                </a:solidFill>
              </a:rPr>
              <a:t>		von Arbeitsplätzen und Arbeitskräften, z. B. </a:t>
            </a:r>
          </a:p>
          <a:p>
            <a:pPr eaLnBrk="1" hangingPunct="1">
              <a:buFontTx/>
              <a:buNone/>
            </a:pPr>
            <a:r>
              <a:rPr lang="de-DE" dirty="0">
                <a:solidFill>
                  <a:schemeClr val="tx1"/>
                </a:solidFill>
              </a:rPr>
              <a:t>		– durch die Zeit für die Suche nach geeigneten Stellen bzw. Bewerbern</a:t>
            </a:r>
          </a:p>
          <a:p>
            <a:pPr eaLnBrk="1" hangingPunct="1">
              <a:buFontTx/>
              <a:buNone/>
            </a:pPr>
            <a:r>
              <a:rPr lang="de-DE" dirty="0">
                <a:solidFill>
                  <a:schemeClr val="tx1"/>
                </a:solidFill>
              </a:rPr>
              <a:t>		– fehlende Weitergabe freier Stellen an die Arbeitsagenturen</a:t>
            </a:r>
          </a:p>
          <a:p>
            <a:pPr eaLnBrk="1" hangingPunct="1"/>
            <a:endParaRPr lang="de-DE" dirty="0">
              <a:solidFill>
                <a:schemeClr val="tx1"/>
              </a:solidFill>
            </a:endParaRPr>
          </a:p>
        </p:txBody>
      </p:sp>
      <p:sp>
        <p:nvSpPr>
          <p:cNvPr id="4" name="Text Box 4"/>
          <p:cNvSpPr txBox="1">
            <a:spLocks noChangeArrowheads="1"/>
          </p:cNvSpPr>
          <p:nvPr/>
        </p:nvSpPr>
        <p:spPr bwMode="auto">
          <a:xfrm>
            <a:off x="1737896" y="5829299"/>
            <a:ext cx="8754844" cy="28174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smtClean="0"/>
              <a:t>Grundsätzlich geht man von der Situation aus, dass es eine passende Stelle für eine Bewerberin gibt, nur können Nachfrage und Angebot nicht sofort örtlich und zeitlich zusammengebracht werden. D.h. aber nicht, dass diese Arbeitslosigkeit unproblematisch. Denn sind diese Friktionen im Suchprozess hoch, kann daraus eine signifikante Anzahl vor Arbeitslosen herrühren</a:t>
            </a:r>
            <a:endParaRPr lang="de-DE" sz="1400" dirty="0"/>
          </a:p>
        </p:txBody>
      </p:sp>
    </p:spTree>
    <p:extLst>
      <p:ext uri="{BB962C8B-B14F-4D97-AF65-F5344CB8AC3E}">
        <p14:creationId xmlns:p14="http://schemas.microsoft.com/office/powerpoint/2010/main" val="38917710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3" name="Rectangle 2"/>
          <p:cNvSpPr>
            <a:spLocks noChangeArrowheads="1"/>
          </p:cNvSpPr>
          <p:nvPr/>
        </p:nvSpPr>
        <p:spPr bwMode="auto">
          <a:xfrm>
            <a:off x="4392614" y="215752"/>
            <a:ext cx="627538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Mittel- und langfristige Arbeitslosigkeit</a:t>
            </a:r>
          </a:p>
        </p:txBody>
      </p:sp>
      <p:sp>
        <p:nvSpPr>
          <p:cNvPr id="138244" name="Text Box 3"/>
          <p:cNvSpPr txBox="1">
            <a:spLocks noChangeArrowheads="1"/>
          </p:cNvSpPr>
          <p:nvPr/>
        </p:nvSpPr>
        <p:spPr bwMode="auto">
          <a:xfrm>
            <a:off x="1101726" y="679598"/>
            <a:ext cx="9109075" cy="55113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b="1" dirty="0">
                <a:solidFill>
                  <a:schemeClr val="tx1"/>
                </a:solidFill>
              </a:rPr>
              <a:t>Konjunkturelle Arbeitslosigkeit:</a:t>
            </a:r>
          </a:p>
          <a:p>
            <a:pPr eaLnBrk="1" hangingPunct="1">
              <a:buFontTx/>
              <a:buNone/>
            </a:pPr>
            <a:r>
              <a:rPr lang="de-DE" dirty="0">
                <a:solidFill>
                  <a:schemeClr val="tx1"/>
                </a:solidFill>
              </a:rPr>
              <a:t>Konjunkturelle Schwankungen können zu einer Unterauslastung des </a:t>
            </a:r>
          </a:p>
          <a:p>
            <a:pPr eaLnBrk="1" hangingPunct="1">
              <a:buFontTx/>
              <a:buNone/>
            </a:pPr>
            <a:r>
              <a:rPr lang="de-DE" dirty="0">
                <a:solidFill>
                  <a:schemeClr val="tx1"/>
                </a:solidFill>
              </a:rPr>
              <a:t>Produktionspotenzials führen </a:t>
            </a:r>
            <a:r>
              <a:rPr lang="de-DE" dirty="0">
                <a:solidFill>
                  <a:schemeClr val="tx1"/>
                </a:solidFill>
                <a:cs typeface="Times New Roman" pitchFamily="18" charset="0"/>
              </a:rPr>
              <a:t>→ dadurch kommt es zu einem Rückgang der</a:t>
            </a:r>
          </a:p>
          <a:p>
            <a:pPr eaLnBrk="1" hangingPunct="1">
              <a:buFontTx/>
              <a:buNone/>
            </a:pPr>
            <a:r>
              <a:rPr lang="de-DE" dirty="0">
                <a:solidFill>
                  <a:schemeClr val="tx1"/>
                </a:solidFill>
                <a:cs typeface="Times New Roman" pitchFamily="18" charset="0"/>
              </a:rPr>
              <a:t>Arbeitsnachfrage</a:t>
            </a:r>
          </a:p>
          <a:p>
            <a:pPr eaLnBrk="1" hangingPunct="1"/>
            <a:endParaRPr lang="de-DE" dirty="0">
              <a:solidFill>
                <a:schemeClr val="tx1"/>
              </a:solidFill>
            </a:endParaRPr>
          </a:p>
          <a:p>
            <a:pPr eaLnBrk="1" hangingPunct="1"/>
            <a:r>
              <a:rPr lang="de-DE" b="1" dirty="0">
                <a:solidFill>
                  <a:schemeClr val="tx1"/>
                </a:solidFill>
              </a:rPr>
              <a:t>Strukturelle Arbeitslosigkeit:</a:t>
            </a:r>
          </a:p>
          <a:p>
            <a:pPr eaLnBrk="1" hangingPunct="1"/>
            <a:endParaRPr lang="de-DE" b="1" dirty="0">
              <a:solidFill>
                <a:schemeClr val="tx1"/>
              </a:solidFill>
            </a:endParaRPr>
          </a:p>
          <a:p>
            <a:pPr eaLnBrk="1" hangingPunct="1">
              <a:buFontTx/>
              <a:buChar char="•"/>
            </a:pPr>
            <a:r>
              <a:rPr lang="de-DE" dirty="0">
                <a:solidFill>
                  <a:schemeClr val="tx1"/>
                </a:solidFill>
              </a:rPr>
              <a:t> Sektoraler Strukturwandel, z. B. durch Gesetzesänderungen (Energiewende)</a:t>
            </a:r>
          </a:p>
          <a:p>
            <a:pPr eaLnBrk="1" hangingPunct="1">
              <a:buFontTx/>
              <a:buNone/>
            </a:pPr>
            <a:r>
              <a:rPr lang="de-DE" dirty="0">
                <a:solidFill>
                  <a:schemeClr val="tx1"/>
                </a:solidFill>
              </a:rPr>
              <a:t>            					     → Wegfall von Arbeitsplätzen in der Atomindustrie</a:t>
            </a:r>
          </a:p>
          <a:p>
            <a:pPr eaLnBrk="1" hangingPunct="1">
              <a:buFontTx/>
              <a:buChar char="•"/>
            </a:pPr>
            <a:endParaRPr lang="de-DE" dirty="0">
              <a:solidFill>
                <a:schemeClr val="tx1"/>
              </a:solidFill>
            </a:endParaRPr>
          </a:p>
          <a:p>
            <a:pPr eaLnBrk="1" hangingPunct="1">
              <a:buFontTx/>
              <a:buChar char="•"/>
            </a:pPr>
            <a:r>
              <a:rPr lang="de-DE" dirty="0">
                <a:solidFill>
                  <a:schemeClr val="tx1"/>
                </a:solidFill>
              </a:rPr>
              <a:t> Technologischer Wandel, z. B. Rationalisierungsmaßnahmen durch den 								Einsatz von Robotern im Produktionsprozess</a:t>
            </a:r>
          </a:p>
          <a:p>
            <a:pPr eaLnBrk="1" hangingPunct="1">
              <a:buFontTx/>
              <a:buChar char="•"/>
            </a:pPr>
            <a:endParaRPr lang="de-DE" dirty="0">
              <a:solidFill>
                <a:schemeClr val="tx1"/>
              </a:solidFill>
            </a:endParaRPr>
          </a:p>
          <a:p>
            <a:pPr eaLnBrk="1" hangingPunct="1">
              <a:buFontTx/>
              <a:buChar char="•"/>
            </a:pPr>
            <a:r>
              <a:rPr lang="de-DE" dirty="0">
                <a:solidFill>
                  <a:schemeClr val="tx1"/>
                </a:solidFill>
              </a:rPr>
              <a:t> Regionale bzw. qualifikatorische Diskrepanz zwischen Arbeitsangebot und</a:t>
            </a:r>
          </a:p>
          <a:p>
            <a:pPr eaLnBrk="1" hangingPunct="1">
              <a:buFontTx/>
              <a:buNone/>
            </a:pPr>
            <a:r>
              <a:rPr lang="de-DE" dirty="0">
                <a:solidFill>
                  <a:schemeClr val="tx1"/>
                </a:solidFill>
              </a:rPr>
              <a:t>  Nachfrage, z.B. durch demographischen Wandel oder fehlende Industrien im</a:t>
            </a:r>
          </a:p>
          <a:p>
            <a:pPr eaLnBrk="1" hangingPunct="1">
              <a:buFontTx/>
              <a:buNone/>
            </a:pPr>
            <a:r>
              <a:rPr lang="de-DE" dirty="0">
                <a:solidFill>
                  <a:schemeClr val="tx1"/>
                </a:solidFill>
              </a:rPr>
              <a:t>  ländlichen Raum </a:t>
            </a:r>
          </a:p>
        </p:txBody>
      </p:sp>
      <p:sp>
        <p:nvSpPr>
          <p:cNvPr id="4" name="Text Box 4"/>
          <p:cNvSpPr txBox="1">
            <a:spLocks noChangeArrowheads="1"/>
          </p:cNvSpPr>
          <p:nvPr/>
        </p:nvSpPr>
        <p:spPr bwMode="auto">
          <a:xfrm>
            <a:off x="3460016" y="1882139"/>
            <a:ext cx="5546824" cy="308903"/>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smtClean="0"/>
              <a:t>Kommt noch genauer, wenn der Konjunkturzyklus besprochen wird</a:t>
            </a:r>
            <a:endParaRPr lang="de-DE" sz="1400" dirty="0"/>
          </a:p>
        </p:txBody>
      </p:sp>
      <p:sp>
        <p:nvSpPr>
          <p:cNvPr id="5" name="Text Box 4"/>
          <p:cNvSpPr txBox="1">
            <a:spLocks noChangeArrowheads="1"/>
          </p:cNvSpPr>
          <p:nvPr/>
        </p:nvSpPr>
        <p:spPr bwMode="auto">
          <a:xfrm>
            <a:off x="3254276" y="5737860"/>
            <a:ext cx="8709124" cy="795046"/>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smtClean="0"/>
              <a:t>Sicherlich das gewichtigste Problem bei der Arbeitslosigkeit. Denn aus der fehlenden Vermittelbarkeit der Personen resultiert auch eine deutliche Belastung des Sozialstaats und damit der öffentlichen Haushalte. Das dieses Problem nicht dadurch gelöst werden kann, dass man einfach die Sozialleistungen weglässt, sieht man aktuell am Bsp. der USA, bei denen ein massives Problem in der Bekämpfung der Corona-Krise durch das fehlende Sozialsystem resultiert.</a:t>
            </a:r>
            <a:endParaRPr lang="de-DE" sz="1400" dirty="0"/>
          </a:p>
        </p:txBody>
      </p:sp>
    </p:spTree>
    <p:extLst>
      <p:ext uri="{BB962C8B-B14F-4D97-AF65-F5344CB8AC3E}">
        <p14:creationId xmlns:p14="http://schemas.microsoft.com/office/powerpoint/2010/main" val="181318790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Verdeckte Arbeitslosigkeit</a:t>
            </a:r>
          </a:p>
        </p:txBody>
      </p:sp>
      <p:sp>
        <p:nvSpPr>
          <p:cNvPr id="139268" name="Text Box 3"/>
          <p:cNvSpPr txBox="1">
            <a:spLocks noChangeArrowheads="1"/>
          </p:cNvSpPr>
          <p:nvPr/>
        </p:nvSpPr>
        <p:spPr bwMode="auto">
          <a:xfrm>
            <a:off x="1919289" y="1223964"/>
            <a:ext cx="7559675" cy="41571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b="1">
              <a:solidFill>
                <a:srgbClr val="000000"/>
              </a:solidFill>
            </a:endParaRPr>
          </a:p>
          <a:p>
            <a:pPr eaLnBrk="1" hangingPunct="1">
              <a:buClrTx/>
              <a:buFontTx/>
              <a:buChar char="•"/>
            </a:pPr>
            <a:r>
              <a:rPr lang="de-DE" sz="2400">
                <a:solidFill>
                  <a:srgbClr val="000000"/>
                </a:solidFill>
              </a:rPr>
              <a:t> 	Teilnehmer an Qualifizierungsmaßnahmen</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Vorruhestand</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Kurzarbeit</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vorübergehend arbeitsunfähig erkrankt</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Arbeitsbeschaffungsmaßnahmen </a:t>
            </a:r>
          </a:p>
          <a:p>
            <a:pPr eaLnBrk="1" hangingPunct="1">
              <a:buClrTx/>
              <a:buFontTx/>
              <a:buNone/>
            </a:pPr>
            <a:endParaRPr lang="de-DE" sz="2400">
              <a:solidFill>
                <a:srgbClr val="000000"/>
              </a:solidFill>
            </a:endParaRPr>
          </a:p>
        </p:txBody>
      </p:sp>
    </p:spTree>
    <p:extLst>
      <p:ext uri="{BB962C8B-B14F-4D97-AF65-F5344CB8AC3E}">
        <p14:creationId xmlns:p14="http://schemas.microsoft.com/office/powerpoint/2010/main" val="9345203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1" name="Rectangle 2"/>
          <p:cNvSpPr>
            <a:spLocks noChangeArrowheads="1"/>
          </p:cNvSpPr>
          <p:nvPr/>
        </p:nvSpPr>
        <p:spPr bwMode="auto">
          <a:xfrm>
            <a:off x="1759527" y="223372"/>
            <a:ext cx="9608128"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Verdeckte Arbeitslosigkeit </a:t>
            </a:r>
            <a:r>
              <a:rPr lang="de-DE" sz="2400" b="1" dirty="0" smtClean="0">
                <a:solidFill>
                  <a:srgbClr val="000000"/>
                </a:solidFill>
                <a:latin typeface="Sparkasse Rg" pitchFamily="34" charset="0"/>
              </a:rPr>
              <a:t>(stille Reserve)in </a:t>
            </a:r>
            <a:r>
              <a:rPr lang="de-DE" sz="2400" b="1" dirty="0">
                <a:solidFill>
                  <a:srgbClr val="000000"/>
                </a:solidFill>
                <a:latin typeface="Sparkasse Rg" pitchFamily="34" charset="0"/>
              </a:rPr>
              <a:t>Deutschland</a:t>
            </a:r>
          </a:p>
        </p:txBody>
      </p:sp>
      <p:sp>
        <p:nvSpPr>
          <p:cNvPr id="140293" name="Text Box 4"/>
          <p:cNvSpPr txBox="1">
            <a:spLocks noChangeArrowheads="1"/>
          </p:cNvSpPr>
          <p:nvPr/>
        </p:nvSpPr>
        <p:spPr bwMode="auto">
          <a:xfrm>
            <a:off x="1611313" y="6235701"/>
            <a:ext cx="997389"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a:t>
            </a:r>
            <a:r>
              <a:rPr lang="de-DE" sz="1400" dirty="0" smtClean="0"/>
              <a:t>IAB</a:t>
            </a:r>
            <a:endParaRPr lang="de-DE" sz="1400" dirty="0"/>
          </a:p>
        </p:txBody>
      </p:sp>
      <p:sp>
        <p:nvSpPr>
          <p:cNvPr id="7" name="Text Box 4"/>
          <p:cNvSpPr txBox="1">
            <a:spLocks noChangeArrowheads="1"/>
          </p:cNvSpPr>
          <p:nvPr/>
        </p:nvSpPr>
        <p:spPr bwMode="auto">
          <a:xfrm>
            <a:off x="7104942" y="2144682"/>
            <a:ext cx="4913876" cy="295436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smtClean="0"/>
              <a:t>Schätzungen des IAB (Institut für Arbeitsmarkt- und </a:t>
            </a:r>
            <a:r>
              <a:rPr lang="de-DE" sz="1400" dirty="0"/>
              <a:t>B</a:t>
            </a:r>
            <a:r>
              <a:rPr lang="de-DE" sz="1400" dirty="0" smtClean="0"/>
              <a:t>erufsforschung)</a:t>
            </a:r>
          </a:p>
          <a:p>
            <a:endParaRPr lang="de-DE" sz="1400" dirty="0"/>
          </a:p>
          <a:p>
            <a:r>
              <a:rPr lang="de-DE" sz="1400" dirty="0"/>
              <a:t>E</a:t>
            </a:r>
            <a:r>
              <a:rPr lang="de-DE" sz="1400" dirty="0" smtClean="0"/>
              <a:t>s gibt allerdings für die verdeckte Arbeitslosigkeit keine einheitliche Definition.</a:t>
            </a:r>
          </a:p>
          <a:p>
            <a:endParaRPr lang="de-DE" sz="1400" dirty="0"/>
          </a:p>
          <a:p>
            <a:r>
              <a:rPr lang="de-DE" sz="1400" dirty="0" smtClean="0"/>
              <a:t>Für 2019 geht man tatsächlich im Zuge der sehr guten Arbeitsmarktentwicklung in Deutschland von weniger als 1 Mio. aus. Etwas überraschend ist, dass auch 2020 die Stille Reserve weiter gefallen ist. Dies wird allerdings auf die weiterhin sehr ausgeprägten Eingriffe des Staates in den Arbeitsmarkt sein. Es bleibt abzuwarten, wie sich diese Zahl nach Abklingen der </a:t>
            </a:r>
            <a:r>
              <a:rPr lang="de-DE" sz="1400" dirty="0" err="1" smtClean="0"/>
              <a:t>Coronapandemie</a:t>
            </a:r>
            <a:r>
              <a:rPr lang="de-DE" sz="1400" dirty="0" smtClean="0"/>
              <a:t> entwickelt</a:t>
            </a:r>
            <a:endParaRPr lang="de-DE" sz="1400" dirty="0"/>
          </a:p>
        </p:txBody>
      </p:sp>
      <p:pic>
        <p:nvPicPr>
          <p:cNvPr id="3" name="Grafik 2"/>
          <p:cNvPicPr>
            <a:picLocks noChangeAspect="1"/>
          </p:cNvPicPr>
          <p:nvPr/>
        </p:nvPicPr>
        <p:blipFill>
          <a:blip r:embed="rId3"/>
          <a:stretch>
            <a:fillRect/>
          </a:stretch>
        </p:blipFill>
        <p:spPr>
          <a:xfrm>
            <a:off x="273105" y="1555884"/>
            <a:ext cx="6539265" cy="3930516"/>
          </a:xfrm>
          <a:prstGeom prst="rect">
            <a:avLst/>
          </a:prstGeom>
        </p:spPr>
      </p:pic>
    </p:spTree>
    <p:extLst>
      <p:ext uri="{BB962C8B-B14F-4D97-AF65-F5344CB8AC3E}">
        <p14:creationId xmlns:p14="http://schemas.microsoft.com/office/powerpoint/2010/main" val="5875675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Grafik 11"/>
          <p:cNvPicPr>
            <a:picLocks noChangeAspect="1"/>
          </p:cNvPicPr>
          <p:nvPr/>
        </p:nvPicPr>
        <p:blipFill>
          <a:blip r:embed="rId3"/>
          <a:stretch>
            <a:fillRect/>
          </a:stretch>
        </p:blipFill>
        <p:spPr>
          <a:xfrm>
            <a:off x="0" y="1186228"/>
            <a:ext cx="6990549" cy="4201767"/>
          </a:xfrm>
          <a:prstGeom prst="rect">
            <a:avLst/>
          </a:prstGeom>
        </p:spPr>
      </p:pic>
      <p:sp>
        <p:nvSpPr>
          <p:cNvPr id="141315" name="Rectangle 2"/>
          <p:cNvSpPr>
            <a:spLocks noChangeArrowheads="1"/>
          </p:cNvSpPr>
          <p:nvPr/>
        </p:nvSpPr>
        <p:spPr bwMode="auto">
          <a:xfrm>
            <a:off x="2360122" y="-3498"/>
            <a:ext cx="749046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Entwicklungen am Arbeitsmarkt in Deutschland</a:t>
            </a:r>
          </a:p>
        </p:txBody>
      </p:sp>
      <p:sp>
        <p:nvSpPr>
          <p:cNvPr id="141316" name="Text Box 3"/>
          <p:cNvSpPr txBox="1">
            <a:spLocks noChangeArrowheads="1"/>
          </p:cNvSpPr>
          <p:nvPr/>
        </p:nvSpPr>
        <p:spPr bwMode="auto">
          <a:xfrm>
            <a:off x="5457822" y="505138"/>
            <a:ext cx="950773"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a:t>
            </a:r>
            <a:r>
              <a:rPr lang="de-DE" sz="1400" dirty="0" smtClean="0"/>
              <a:t>BA</a:t>
            </a:r>
            <a:endParaRPr lang="de-DE" sz="1400" dirty="0"/>
          </a:p>
        </p:txBody>
      </p:sp>
      <p:sp>
        <p:nvSpPr>
          <p:cNvPr id="5" name="Text Box 4"/>
          <p:cNvSpPr txBox="1">
            <a:spLocks noChangeArrowheads="1"/>
          </p:cNvSpPr>
          <p:nvPr/>
        </p:nvSpPr>
        <p:spPr bwMode="auto">
          <a:xfrm>
            <a:off x="8237220" y="857706"/>
            <a:ext cx="3535680" cy="98640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smtClean="0"/>
              <a:t>Das Instrument der Kurzarbeit </a:t>
            </a:r>
            <a:r>
              <a:rPr lang="de-DE" sz="1400" dirty="0" err="1" smtClean="0"/>
              <a:t>isti</a:t>
            </a:r>
            <a:r>
              <a:rPr lang="de-DE" sz="1400" dirty="0" smtClean="0"/>
              <a:t> m Zuge von Corona wieder in aller Munde und es wird wieder, wie in der Finanzkrise massiv genutzt.</a:t>
            </a:r>
          </a:p>
          <a:p>
            <a:endParaRPr lang="de-DE" sz="1400" dirty="0"/>
          </a:p>
          <a:p>
            <a:endParaRPr lang="de-DE" sz="1400" dirty="0"/>
          </a:p>
        </p:txBody>
      </p:sp>
      <p:sp>
        <p:nvSpPr>
          <p:cNvPr id="2" name="Rechteck 1"/>
          <p:cNvSpPr/>
          <p:nvPr/>
        </p:nvSpPr>
        <p:spPr>
          <a:xfrm>
            <a:off x="8131809" y="1844108"/>
            <a:ext cx="3535680" cy="1384995"/>
          </a:xfrm>
          <a:prstGeom prst="rect">
            <a:avLst/>
          </a:prstGeom>
        </p:spPr>
        <p:txBody>
          <a:bodyPr wrap="square">
            <a:spAutoFit/>
          </a:bodyPr>
          <a:lstStyle/>
          <a:p>
            <a:r>
              <a:rPr lang="de-DE" sz="1400" dirty="0"/>
              <a:t>Ein Vergleich mit der Langzeitstatistik erklärt </a:t>
            </a:r>
            <a:r>
              <a:rPr lang="de-DE" sz="1400" dirty="0" smtClean="0"/>
              <a:t>die Kurzarbeit nun </a:t>
            </a:r>
            <a:r>
              <a:rPr lang="de-DE" sz="1400" dirty="0"/>
              <a:t>den fehlenden Anstieg der Arbeitslosigkeit </a:t>
            </a:r>
            <a:r>
              <a:rPr lang="de-DE" sz="1400" dirty="0" smtClean="0"/>
              <a:t>im Zuge der Finanzkrise 2008/2009</a:t>
            </a:r>
            <a:r>
              <a:rPr lang="de-DE" sz="1400" dirty="0"/>
              <a:t>, denn in der Spitze </a:t>
            </a:r>
            <a:r>
              <a:rPr lang="de-DE" sz="1400" dirty="0" smtClean="0"/>
              <a:t>waren im Frühjahr 2009 knapp 1,5 </a:t>
            </a:r>
            <a:r>
              <a:rPr lang="de-DE" sz="1400" dirty="0" err="1"/>
              <a:t>Mio</a:t>
            </a:r>
            <a:r>
              <a:rPr lang="de-DE" sz="1400" dirty="0"/>
              <a:t> Personen </a:t>
            </a:r>
            <a:r>
              <a:rPr lang="de-DE" sz="1400" dirty="0" smtClean="0"/>
              <a:t>in </a:t>
            </a:r>
            <a:r>
              <a:rPr lang="de-DE" sz="1400" dirty="0"/>
              <a:t>der Kurzarbeit. </a:t>
            </a:r>
          </a:p>
        </p:txBody>
      </p:sp>
      <p:sp>
        <p:nvSpPr>
          <p:cNvPr id="8" name="Rechteck 7"/>
          <p:cNvSpPr/>
          <p:nvPr/>
        </p:nvSpPr>
        <p:spPr>
          <a:xfrm>
            <a:off x="8154716" y="3287111"/>
            <a:ext cx="3627120" cy="3108543"/>
          </a:xfrm>
          <a:prstGeom prst="rect">
            <a:avLst/>
          </a:prstGeom>
        </p:spPr>
        <p:txBody>
          <a:bodyPr wrap="square">
            <a:spAutoFit/>
          </a:bodyPr>
          <a:lstStyle/>
          <a:p>
            <a:r>
              <a:rPr lang="de-DE" sz="1400" dirty="0" smtClean="0"/>
              <a:t>Im Zuge von Corona ist ab März 2020 die Kurzarbeit auf rund </a:t>
            </a:r>
            <a:r>
              <a:rPr lang="de-DE" sz="1400" dirty="0"/>
              <a:t>6</a:t>
            </a:r>
            <a:r>
              <a:rPr lang="de-DE" sz="1400" dirty="0" smtClean="0"/>
              <a:t> Mio. angestiegen. Kurzfristig fällt die Zahl schnell auf 2 Mio. um im Zuge des 2. </a:t>
            </a:r>
            <a:r>
              <a:rPr lang="de-DE" sz="1400" dirty="0" err="1" smtClean="0"/>
              <a:t>Lockdowns</a:t>
            </a:r>
            <a:r>
              <a:rPr lang="de-DE" sz="1400" dirty="0" smtClean="0"/>
              <a:t> wieder auf knapp 4 </a:t>
            </a:r>
            <a:r>
              <a:rPr lang="de-DE" sz="1400" dirty="0" err="1" smtClean="0"/>
              <a:t>Mio</a:t>
            </a:r>
            <a:r>
              <a:rPr lang="de-DE" sz="1400" dirty="0" smtClean="0"/>
              <a:t> anzusteigen. Dies wiederspiegelt genau wie der Verlauf des BIP, das Konjunktur sehr stark dem Pandemieverlauf gefolgt ist. Häufig liest man die Zahl von 8 </a:t>
            </a:r>
            <a:r>
              <a:rPr lang="de-DE" sz="1400" dirty="0" err="1" smtClean="0"/>
              <a:t>Mio</a:t>
            </a:r>
            <a:r>
              <a:rPr lang="de-DE" sz="1400" dirty="0" smtClean="0"/>
              <a:t> Personen in Kurzarbeit, dies waren jedoch die Anzeigen, die sich häufig dann später nicht 1:1 einstellen. Im Sommer 2021 sind die Anzeigen mittlerweile auf ca. 100.000 pro Monat gefallen, so dass auch die realisierte Kurzarbeit im Jahresverlauf weiter fallen sollte.</a:t>
            </a:r>
            <a:endParaRPr lang="de-DE" sz="1400" dirty="0"/>
          </a:p>
        </p:txBody>
      </p:sp>
      <p:cxnSp>
        <p:nvCxnSpPr>
          <p:cNvPr id="7" name="Gerade Verbindung mit Pfeil 6"/>
          <p:cNvCxnSpPr/>
          <p:nvPr/>
        </p:nvCxnSpPr>
        <p:spPr>
          <a:xfrm flipH="1">
            <a:off x="2146300" y="2425439"/>
            <a:ext cx="5557566" cy="12385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p:cNvCxnSpPr/>
          <p:nvPr/>
        </p:nvCxnSpPr>
        <p:spPr>
          <a:xfrm flipH="1" flipV="1">
            <a:off x="6477000" y="3530600"/>
            <a:ext cx="1571910" cy="4065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Ellipse 14"/>
          <p:cNvSpPr/>
          <p:nvPr/>
        </p:nvSpPr>
        <p:spPr>
          <a:xfrm>
            <a:off x="5791200" y="2051050"/>
            <a:ext cx="819149" cy="183104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1695450" y="3613220"/>
            <a:ext cx="806450" cy="76656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p:cNvSpPr/>
          <p:nvPr/>
        </p:nvSpPr>
        <p:spPr>
          <a:xfrm>
            <a:off x="3011055" y="5900320"/>
            <a:ext cx="5288972" cy="738664"/>
          </a:xfrm>
          <a:prstGeom prst="rect">
            <a:avLst/>
          </a:prstGeom>
        </p:spPr>
        <p:txBody>
          <a:bodyPr wrap="square">
            <a:spAutoFit/>
          </a:bodyPr>
          <a:lstStyle/>
          <a:p>
            <a:r>
              <a:rPr lang="de-DE" sz="1400" dirty="0" smtClean="0"/>
              <a:t>Ein Vergleich von Finanzkrise und </a:t>
            </a:r>
            <a:r>
              <a:rPr lang="de-DE" sz="1400" dirty="0" err="1" smtClean="0"/>
              <a:t>Coronakrise</a:t>
            </a:r>
            <a:r>
              <a:rPr lang="de-DE" sz="1400" dirty="0" smtClean="0"/>
              <a:t> zeigt die extremen Auswirkungen, denn die Inanspruchnahme der Kurzarbeit liegt in der </a:t>
            </a:r>
            <a:r>
              <a:rPr lang="de-DE" sz="1400" dirty="0" err="1" smtClean="0"/>
              <a:t>Coronakrise</a:t>
            </a:r>
            <a:r>
              <a:rPr lang="de-DE" sz="1400" dirty="0" smtClean="0"/>
              <a:t> rund 6 mal so hoch, wie in der Finanzkrise</a:t>
            </a:r>
            <a:endParaRPr lang="de-DE" sz="1400" dirty="0"/>
          </a:p>
        </p:txBody>
      </p:sp>
    </p:spTree>
    <p:extLst>
      <p:ext uri="{BB962C8B-B14F-4D97-AF65-F5344CB8AC3E}">
        <p14:creationId xmlns:p14="http://schemas.microsoft.com/office/powerpoint/2010/main" val="101575058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8" grpId="0"/>
      <p:bldP spid="15" grpId="0" animBg="1"/>
      <p:bldP spid="16" grpId="0" animBg="1"/>
      <p:bldP spid="1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Rectangle 2"/>
          <p:cNvSpPr>
            <a:spLocks noChangeArrowheads="1"/>
          </p:cNvSpPr>
          <p:nvPr/>
        </p:nvSpPr>
        <p:spPr bwMode="auto">
          <a:xfrm>
            <a:off x="4392613" y="261126"/>
            <a:ext cx="58039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a:t>Außenwirtschaftliches Gleichgewicht </a:t>
            </a:r>
          </a:p>
        </p:txBody>
      </p:sp>
      <p:sp>
        <p:nvSpPr>
          <p:cNvPr id="490499" name="Text Box 3"/>
          <p:cNvSpPr txBox="1">
            <a:spLocks noChangeArrowheads="1"/>
          </p:cNvSpPr>
          <p:nvPr/>
        </p:nvSpPr>
        <p:spPr bwMode="auto">
          <a:xfrm>
            <a:off x="1524000" y="981076"/>
            <a:ext cx="9144000" cy="53882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lgn="ctr"/>
            <a:r>
              <a:rPr lang="de-DE" b="1" u="sng" dirty="0">
                <a:solidFill>
                  <a:schemeClr val="tx1"/>
                </a:solidFill>
              </a:rPr>
              <a:t>Es gibt keine allgemein akzeptierte Definition!</a:t>
            </a:r>
          </a:p>
          <a:p>
            <a:endParaRPr lang="de-DE" sz="2000" u="sng" dirty="0">
              <a:solidFill>
                <a:schemeClr val="tx1"/>
              </a:solidFill>
            </a:endParaRPr>
          </a:p>
          <a:p>
            <a:r>
              <a:rPr lang="de-DE" sz="2000" dirty="0">
                <a:solidFill>
                  <a:schemeClr val="tx1"/>
                </a:solidFill>
              </a:rPr>
              <a:t>	Dieses Ziel ist aus der Historie heraus zu verstehen, dass Deutschland in den 1960er</a:t>
            </a:r>
          </a:p>
          <a:p>
            <a:r>
              <a:rPr lang="de-DE" sz="2000" dirty="0">
                <a:solidFill>
                  <a:schemeClr val="tx1"/>
                </a:solidFill>
              </a:rPr>
              <a:t>und 1970er Jahren sich im System fester Wechselkurse befand. Das Ziel bedeutete</a:t>
            </a:r>
          </a:p>
          <a:p>
            <a:r>
              <a:rPr lang="de-DE" sz="2000" dirty="0">
                <a:solidFill>
                  <a:schemeClr val="tx1"/>
                </a:solidFill>
              </a:rPr>
              <a:t>damit vornehmlich dieses System durch die Außenwirtschaftsbeziehungen nicht zu</a:t>
            </a:r>
          </a:p>
          <a:p>
            <a:r>
              <a:rPr lang="de-DE" sz="2000" dirty="0">
                <a:solidFill>
                  <a:schemeClr val="tx1"/>
                </a:solidFill>
              </a:rPr>
              <a:t>gefährden </a:t>
            </a:r>
          </a:p>
          <a:p>
            <a:r>
              <a:rPr lang="de-DE" sz="2000" dirty="0">
                <a:solidFill>
                  <a:schemeClr val="tx1"/>
                </a:solidFill>
              </a:rPr>
              <a:t>	</a:t>
            </a:r>
          </a:p>
          <a:p>
            <a:r>
              <a:rPr lang="de-DE" sz="2000" dirty="0">
                <a:solidFill>
                  <a:schemeClr val="tx1"/>
                </a:solidFill>
              </a:rPr>
              <a:t>	</a:t>
            </a:r>
            <a:r>
              <a:rPr lang="de-DE" sz="2000" dirty="0">
                <a:solidFill>
                  <a:schemeClr val="tx1"/>
                </a:solidFill>
                <a:cs typeface="Times New Roman" pitchFamily="18" charset="0"/>
              </a:rPr>
              <a:t>→ Zusammenbruch von </a:t>
            </a:r>
            <a:r>
              <a:rPr lang="de-DE" sz="2000" dirty="0" err="1">
                <a:solidFill>
                  <a:schemeClr val="tx1"/>
                </a:solidFill>
                <a:cs typeface="Times New Roman" pitchFamily="18" charset="0"/>
              </a:rPr>
              <a:t>Bretton</a:t>
            </a:r>
            <a:r>
              <a:rPr lang="de-DE" sz="2000" dirty="0">
                <a:solidFill>
                  <a:schemeClr val="tx1"/>
                </a:solidFill>
                <a:cs typeface="Times New Roman" pitchFamily="18" charset="0"/>
              </a:rPr>
              <a:t> Woods 1973</a:t>
            </a:r>
          </a:p>
          <a:p>
            <a:endParaRPr lang="de-DE" sz="2000" dirty="0">
              <a:solidFill>
                <a:schemeClr val="tx1"/>
              </a:solidFill>
              <a:cs typeface="Times New Roman" pitchFamily="18" charset="0"/>
            </a:endParaRPr>
          </a:p>
          <a:p>
            <a:r>
              <a:rPr lang="de-DE" sz="2000" u="sng" dirty="0">
                <a:solidFill>
                  <a:schemeClr val="tx1"/>
                </a:solidFill>
                <a:cs typeface="Times New Roman" pitchFamily="18" charset="0"/>
              </a:rPr>
              <a:t>Andere Interpretationen:</a:t>
            </a:r>
          </a:p>
          <a:p>
            <a:endParaRPr lang="de-DE" sz="2000" dirty="0">
              <a:solidFill>
                <a:schemeClr val="tx1"/>
              </a:solidFill>
              <a:cs typeface="Times New Roman" pitchFamily="18" charset="0"/>
            </a:endParaRPr>
          </a:p>
          <a:p>
            <a:pPr>
              <a:buFontTx/>
              <a:buChar char="•"/>
            </a:pPr>
            <a:r>
              <a:rPr lang="de-DE" sz="2000" dirty="0">
                <a:solidFill>
                  <a:schemeClr val="tx1"/>
                </a:solidFill>
                <a:cs typeface="Times New Roman" pitchFamily="18" charset="0"/>
              </a:rPr>
              <a:t>Ausgleich der Handelsbilanz (Warenverkehr)</a:t>
            </a:r>
          </a:p>
          <a:p>
            <a:pPr>
              <a:buFontTx/>
              <a:buChar char="•"/>
            </a:pPr>
            <a:endParaRPr lang="de-DE" sz="2000" dirty="0">
              <a:solidFill>
                <a:schemeClr val="tx1"/>
              </a:solidFill>
              <a:cs typeface="Times New Roman" pitchFamily="18" charset="0"/>
            </a:endParaRPr>
          </a:p>
          <a:p>
            <a:pPr>
              <a:buFontTx/>
              <a:buChar char="•"/>
            </a:pPr>
            <a:r>
              <a:rPr lang="de-DE" sz="2000" dirty="0">
                <a:solidFill>
                  <a:schemeClr val="tx1"/>
                </a:solidFill>
                <a:cs typeface="Times New Roman" pitchFamily="18" charset="0"/>
              </a:rPr>
              <a:t>Ausgleich der Leistungsbilanz	(Handelsbilanz + Dienstleistungen + Erwerbs- und 							 Vermögenseinkommen + laufende Übertragungen)</a:t>
            </a:r>
          </a:p>
          <a:p>
            <a:pPr>
              <a:buFontTx/>
              <a:buChar char="•"/>
            </a:pPr>
            <a:endParaRPr lang="de-DE" sz="2000" dirty="0">
              <a:solidFill>
                <a:schemeClr val="tx1"/>
              </a:solidFill>
              <a:cs typeface="Times New Roman" pitchFamily="18" charset="0"/>
            </a:endParaRPr>
          </a:p>
          <a:p>
            <a:pPr>
              <a:buFontTx/>
              <a:buChar char="•"/>
            </a:pPr>
            <a:r>
              <a:rPr lang="de-DE" sz="2000" dirty="0">
                <a:solidFill>
                  <a:schemeClr val="tx1"/>
                </a:solidFill>
              </a:rPr>
              <a:t>Geringe Störanfälligkeit der Binnenwirtschaft durch außenwirtschaftliche Einflüsse </a:t>
            </a:r>
            <a:endParaRPr lang="de-DE" sz="2000" dirty="0">
              <a:solidFill>
                <a:schemeClr val="tx1"/>
              </a:solidFill>
              <a:cs typeface="Times New Roman" pitchFamily="18" charset="0"/>
            </a:endParaRPr>
          </a:p>
        </p:txBody>
      </p:sp>
    </p:spTree>
    <p:extLst>
      <p:ext uri="{BB962C8B-B14F-4D97-AF65-F5344CB8AC3E}">
        <p14:creationId xmlns:p14="http://schemas.microsoft.com/office/powerpoint/2010/main" val="250394995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6" name="Rectangle 2"/>
          <p:cNvSpPr>
            <a:spLocks noChangeArrowheads="1"/>
          </p:cNvSpPr>
          <p:nvPr/>
        </p:nvSpPr>
        <p:spPr bwMode="auto">
          <a:xfrm>
            <a:off x="2383831" y="147463"/>
            <a:ext cx="8084634" cy="5254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800" b="1" dirty="0"/>
              <a:t>Außenwirtschaftliche Beziehungen Deutschland</a:t>
            </a:r>
          </a:p>
        </p:txBody>
      </p:sp>
      <p:sp>
        <p:nvSpPr>
          <p:cNvPr id="492547" name="Text Box 3"/>
          <p:cNvSpPr txBox="1">
            <a:spLocks noChangeArrowheads="1"/>
          </p:cNvSpPr>
          <p:nvPr/>
        </p:nvSpPr>
        <p:spPr bwMode="auto">
          <a:xfrm>
            <a:off x="253212" y="475918"/>
            <a:ext cx="164981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Bundesbank</a:t>
            </a:r>
          </a:p>
        </p:txBody>
      </p:sp>
      <p:sp>
        <p:nvSpPr>
          <p:cNvPr id="7" name="Rectangle 2">
            <a:extLst>
              <a:ext uri="{FF2B5EF4-FFF2-40B4-BE49-F238E27FC236}">
                <a16:creationId xmlns:a16="http://schemas.microsoft.com/office/drawing/2014/main" id="{7777CE9F-27D6-4CBC-AAE9-B18CEBD83964}"/>
              </a:ext>
            </a:extLst>
          </p:cNvPr>
          <p:cNvSpPr>
            <a:spLocks noChangeArrowheads="1"/>
          </p:cNvSpPr>
          <p:nvPr/>
        </p:nvSpPr>
        <p:spPr bwMode="auto">
          <a:xfrm>
            <a:off x="1446384" y="903338"/>
            <a:ext cx="3606529"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Wechselkurs Euro – Dollar</a:t>
            </a:r>
          </a:p>
        </p:txBody>
      </p:sp>
      <p:sp>
        <p:nvSpPr>
          <p:cNvPr id="8" name="Rechteck 7"/>
          <p:cNvSpPr/>
          <p:nvPr/>
        </p:nvSpPr>
        <p:spPr>
          <a:xfrm>
            <a:off x="25228" y="4841123"/>
            <a:ext cx="12166772" cy="523220"/>
          </a:xfrm>
          <a:prstGeom prst="rect">
            <a:avLst/>
          </a:prstGeom>
        </p:spPr>
        <p:txBody>
          <a:bodyPr wrap="square">
            <a:spAutoFit/>
          </a:bodyPr>
          <a:lstStyle/>
          <a:p>
            <a:r>
              <a:rPr lang="de-DE" sz="1400" dirty="0" smtClean="0"/>
              <a:t>Bis zur Corona-Pandemie hatten wir allen bei den Waren einen Handelsbilanzüberschuss von fast 200 Mrd. Euro und selbst im Einbruch durch Corona liegt dieser mit rund 50 Mrd. Euro im internationalen Vergleich immer noch sehr hoch.</a:t>
            </a:r>
            <a:endParaRPr lang="de-DE" sz="1400" dirty="0"/>
          </a:p>
        </p:txBody>
      </p:sp>
      <p:sp>
        <p:nvSpPr>
          <p:cNvPr id="9" name="Rechteck 8"/>
          <p:cNvSpPr/>
          <p:nvPr/>
        </p:nvSpPr>
        <p:spPr>
          <a:xfrm>
            <a:off x="25227" y="5301623"/>
            <a:ext cx="12166772" cy="523220"/>
          </a:xfrm>
          <a:prstGeom prst="rect">
            <a:avLst/>
          </a:prstGeom>
        </p:spPr>
        <p:txBody>
          <a:bodyPr wrap="square">
            <a:spAutoFit/>
          </a:bodyPr>
          <a:lstStyle/>
          <a:p>
            <a:r>
              <a:rPr lang="de-DE" sz="1400" dirty="0" smtClean="0"/>
              <a:t>Der Euro-Dollar-Kurs schwankt in den letzten 20 Jahren mit </a:t>
            </a:r>
            <a:r>
              <a:rPr lang="de-DE" sz="1400" dirty="0" err="1" smtClean="0"/>
              <a:t>plusminus</a:t>
            </a:r>
            <a:r>
              <a:rPr lang="de-DE" sz="1400" dirty="0" smtClean="0"/>
              <a:t> 20%. Betrachtet man andere Währungen in noch längeren Zeiträumen, so ist diese Schwankungsbreite ein gängiges Muster. Damit kann auch hier nicht von der Verfolgung eines Ziels des stabilen Wechselkurses gesprochen werden. </a:t>
            </a:r>
            <a:endParaRPr lang="de-DE" sz="1400" dirty="0"/>
          </a:p>
        </p:txBody>
      </p:sp>
      <p:sp>
        <p:nvSpPr>
          <p:cNvPr id="10" name="Rectangle 2">
            <a:extLst>
              <a:ext uri="{FF2B5EF4-FFF2-40B4-BE49-F238E27FC236}">
                <a16:creationId xmlns:a16="http://schemas.microsoft.com/office/drawing/2014/main" id="{7777CE9F-27D6-4CBC-AAE9-B18CEBD83964}"/>
              </a:ext>
            </a:extLst>
          </p:cNvPr>
          <p:cNvSpPr>
            <a:spLocks noChangeArrowheads="1"/>
          </p:cNvSpPr>
          <p:nvPr/>
        </p:nvSpPr>
        <p:spPr bwMode="auto">
          <a:xfrm>
            <a:off x="5299896" y="701274"/>
            <a:ext cx="4253345"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smtClean="0"/>
              <a:t>Handelsbilanz</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smtClean="0"/>
              <a:t>(Waren)</a:t>
            </a:r>
            <a:endParaRPr lang="de-DE" sz="2400" b="1" dirty="0"/>
          </a:p>
        </p:txBody>
      </p:sp>
      <p:sp>
        <p:nvSpPr>
          <p:cNvPr id="13" name="Rechteck 12"/>
          <p:cNvSpPr/>
          <p:nvPr/>
        </p:nvSpPr>
        <p:spPr>
          <a:xfrm>
            <a:off x="25226" y="5782114"/>
            <a:ext cx="12166772" cy="954107"/>
          </a:xfrm>
          <a:prstGeom prst="rect">
            <a:avLst/>
          </a:prstGeom>
        </p:spPr>
        <p:txBody>
          <a:bodyPr wrap="square">
            <a:spAutoFit/>
          </a:bodyPr>
          <a:lstStyle/>
          <a:p>
            <a:r>
              <a:rPr lang="de-DE" sz="1400" dirty="0" smtClean="0"/>
              <a:t>Damit kann gemäß der vorher genannten Indikatoren konstatiert werden, dass die deutsche Volkswirtschaft ein quantitatives Ziel zum Erreichen eines außenwirtschaftlichen Gleichgewichts nicht verfolgt. Dies ist letztlich auch nur in einem System fixer Wechselkurse sinnvoll, wenn der internationale Preismechanismus über die Währungen nicht zur Verfügung steht. Innerhalb des Euroraums, der de facto ein System fixer Wechselkurse zwischen den Mitgliedern darstellt wird allerdings gerade von Seiten Frankreichs der enorme Handelsbilanzüberschuss Deutschlands kritisiert.</a:t>
            </a:r>
            <a:endParaRPr lang="de-DE" sz="1400" dirty="0"/>
          </a:p>
        </p:txBody>
      </p:sp>
      <p:pic>
        <p:nvPicPr>
          <p:cNvPr id="2" name="Grafik 1"/>
          <p:cNvPicPr>
            <a:picLocks noChangeAspect="1"/>
          </p:cNvPicPr>
          <p:nvPr/>
        </p:nvPicPr>
        <p:blipFill>
          <a:blip r:embed="rId3"/>
          <a:stretch>
            <a:fillRect/>
          </a:stretch>
        </p:blipFill>
        <p:spPr>
          <a:xfrm>
            <a:off x="1446384" y="1440280"/>
            <a:ext cx="7707025" cy="3296425"/>
          </a:xfrm>
          <a:prstGeom prst="rect">
            <a:avLst/>
          </a:prstGeom>
        </p:spPr>
      </p:pic>
    </p:spTree>
    <p:extLst>
      <p:ext uri="{BB962C8B-B14F-4D97-AF65-F5344CB8AC3E}">
        <p14:creationId xmlns:p14="http://schemas.microsoft.com/office/powerpoint/2010/main" val="329005357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Foliennummernplatzhalter 1"/>
          <p:cNvSpPr txBox="1">
            <a:spLocks noGrp="1"/>
          </p:cNvSpPr>
          <p:nvPr/>
        </p:nvSpPr>
        <p:spPr bwMode="auto">
          <a:xfrm>
            <a:off x="9906001" y="6484939"/>
            <a:ext cx="57467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fld id="{845E176E-B4AE-4EB9-95FC-A47BD6AC41FB}" type="slidenum">
              <a:rPr lang="de-DE" sz="2400">
                <a:solidFill>
                  <a:srgbClr val="000000"/>
                </a:solidFill>
              </a:rPr>
              <a:pPr eaLnBrk="1" hangingPunct="1">
                <a:buClrTx/>
                <a:buFontTx/>
                <a:buNone/>
              </a:pPr>
              <a:t>17</a:t>
            </a:fld>
            <a:endParaRPr lang="de-DE" sz="2400">
              <a:solidFill>
                <a:srgbClr val="000000"/>
              </a:solidFill>
            </a:endParaRPr>
          </a:p>
        </p:txBody>
      </p:sp>
      <p:sp>
        <p:nvSpPr>
          <p:cNvPr id="102403" name="Rectangle 1"/>
          <p:cNvSpPr>
            <a:spLocks noChangeArrowheads="1"/>
          </p:cNvSpPr>
          <p:nvPr/>
        </p:nvSpPr>
        <p:spPr bwMode="auto">
          <a:xfrm>
            <a:off x="2486722" y="215753"/>
            <a:ext cx="770979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Außenwirtschaftliche Verflechtungen: Zahlungsbilanz</a:t>
            </a:r>
          </a:p>
        </p:txBody>
      </p:sp>
      <p:sp>
        <p:nvSpPr>
          <p:cNvPr id="102404" name="Text Box 2"/>
          <p:cNvSpPr txBox="1">
            <a:spLocks noChangeArrowheads="1"/>
          </p:cNvSpPr>
          <p:nvPr/>
        </p:nvSpPr>
        <p:spPr bwMode="auto">
          <a:xfrm>
            <a:off x="1847851" y="981075"/>
            <a:ext cx="8569325"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r>
              <a:rPr lang="de-DE" sz="2400" u="sng" dirty="0">
                <a:solidFill>
                  <a:srgbClr val="000000"/>
                </a:solidFill>
              </a:rPr>
              <a:t>Definition:</a:t>
            </a:r>
          </a:p>
          <a:p>
            <a:pPr eaLnBrk="1" hangingPunct="1">
              <a:buFontTx/>
              <a:buNone/>
            </a:pPr>
            <a:r>
              <a:rPr lang="de-DE" sz="2400" dirty="0">
                <a:solidFill>
                  <a:srgbClr val="000000"/>
                </a:solidFill>
              </a:rPr>
              <a:t>Die Zahlungsbilanz ist die systematische Aufzeichnung </a:t>
            </a:r>
          </a:p>
          <a:p>
            <a:pPr eaLnBrk="1" hangingPunct="1">
              <a:buFontTx/>
              <a:buNone/>
            </a:pPr>
            <a:r>
              <a:rPr lang="de-DE" sz="2400" dirty="0">
                <a:solidFill>
                  <a:srgbClr val="000000"/>
                </a:solidFill>
              </a:rPr>
              <a:t>wirtschaftlicher Vorgänge zwischen Inländern und Ausländern </a:t>
            </a:r>
          </a:p>
          <a:p>
            <a:pPr eaLnBrk="1" hangingPunct="1">
              <a:buFontTx/>
              <a:buNone/>
            </a:pPr>
            <a:r>
              <a:rPr lang="de-DE" sz="2400" dirty="0">
                <a:solidFill>
                  <a:srgbClr val="000000"/>
                </a:solidFill>
              </a:rPr>
              <a:t>innerhalb einer Periode (meist ein Jahr)</a:t>
            </a:r>
          </a:p>
          <a:p>
            <a:pPr eaLnBrk="1" hangingPunct="1">
              <a:buFontTx/>
              <a:buNone/>
            </a:pPr>
            <a:endParaRPr lang="de-DE" sz="2400" dirty="0">
              <a:solidFill>
                <a:srgbClr val="000000"/>
              </a:solidFill>
            </a:endParaRPr>
          </a:p>
          <a:p>
            <a:pPr eaLnBrk="1" hangingPunct="1">
              <a:buFontTx/>
              <a:buNone/>
            </a:pPr>
            <a:endParaRPr lang="de-DE" sz="2400" dirty="0">
              <a:solidFill>
                <a:srgbClr val="000000"/>
              </a:solidFill>
            </a:endParaRPr>
          </a:p>
          <a:p>
            <a:pPr eaLnBrk="1" hangingPunct="1">
              <a:buFontTx/>
              <a:buNone/>
            </a:pPr>
            <a:r>
              <a:rPr lang="de-DE" sz="2400" dirty="0">
                <a:solidFill>
                  <a:srgbClr val="000000"/>
                </a:solidFill>
              </a:rPr>
              <a:t>Die Zahlungsbilanz basiert auf dem Prinzip der </a:t>
            </a:r>
          </a:p>
          <a:p>
            <a:pPr eaLnBrk="1" hangingPunct="1">
              <a:buFontTx/>
              <a:buNone/>
            </a:pPr>
            <a:r>
              <a:rPr lang="de-DE" sz="2400" dirty="0">
                <a:solidFill>
                  <a:srgbClr val="000000"/>
                </a:solidFill>
              </a:rPr>
              <a:t>doppelten Buchführung</a:t>
            </a:r>
          </a:p>
          <a:p>
            <a:pPr eaLnBrk="1" hangingPunct="1">
              <a:buFontTx/>
              <a:buNone/>
            </a:pPr>
            <a:endParaRPr lang="de-DE" sz="2400" dirty="0">
              <a:solidFill>
                <a:srgbClr val="000000"/>
              </a:solidFill>
            </a:endParaRPr>
          </a:p>
          <a:p>
            <a:pPr eaLnBrk="1" hangingPunct="1">
              <a:buFontTx/>
              <a:buNone/>
            </a:pPr>
            <a:endParaRPr lang="de-DE" sz="2400" dirty="0">
              <a:solidFill>
                <a:srgbClr val="000000"/>
              </a:solidFill>
            </a:endParaRPr>
          </a:p>
          <a:p>
            <a:pPr eaLnBrk="1" hangingPunct="1">
              <a:buFontTx/>
              <a:buNone/>
            </a:pPr>
            <a:r>
              <a:rPr lang="de-DE" sz="2400" u="sng" dirty="0">
                <a:solidFill>
                  <a:srgbClr val="000000"/>
                </a:solidFill>
              </a:rPr>
              <a:t>Achtung:</a:t>
            </a:r>
            <a:r>
              <a:rPr lang="de-DE" sz="2400" dirty="0">
                <a:solidFill>
                  <a:srgbClr val="000000"/>
                </a:solidFill>
              </a:rPr>
              <a:t> 	</a:t>
            </a:r>
          </a:p>
          <a:p>
            <a:pPr eaLnBrk="1" hangingPunct="1">
              <a:buFontTx/>
              <a:buNone/>
            </a:pPr>
            <a:r>
              <a:rPr lang="de-DE" sz="2400" dirty="0">
                <a:solidFill>
                  <a:srgbClr val="000000"/>
                </a:solidFill>
              </a:rPr>
              <a:t>Die Zahlungsbilanz erfasst mit den innerhalb eines Zeitraums </a:t>
            </a:r>
          </a:p>
          <a:p>
            <a:pPr eaLnBrk="1" hangingPunct="1">
              <a:buFontTx/>
              <a:buNone/>
            </a:pPr>
            <a:r>
              <a:rPr lang="de-DE" sz="2400" dirty="0">
                <a:solidFill>
                  <a:srgbClr val="000000"/>
                </a:solidFill>
              </a:rPr>
              <a:t>vollzogenen Transaktionen </a:t>
            </a:r>
            <a:r>
              <a:rPr lang="de-DE" sz="2400" u="sng" dirty="0">
                <a:solidFill>
                  <a:srgbClr val="000000"/>
                </a:solidFill>
              </a:rPr>
              <a:t>Stromgrößen</a:t>
            </a:r>
            <a:r>
              <a:rPr lang="de-DE" sz="2400" dirty="0">
                <a:solidFill>
                  <a:srgbClr val="000000"/>
                </a:solidFill>
              </a:rPr>
              <a:t> und nicht, wie </a:t>
            </a:r>
          </a:p>
          <a:p>
            <a:pPr eaLnBrk="1" hangingPunct="1">
              <a:buFontTx/>
              <a:buNone/>
            </a:pPr>
            <a:r>
              <a:rPr lang="de-DE" sz="2400" dirty="0">
                <a:solidFill>
                  <a:srgbClr val="000000"/>
                </a:solidFill>
              </a:rPr>
              <a:t>normalerweise in einer Bilanz, </a:t>
            </a:r>
            <a:r>
              <a:rPr lang="de-DE" sz="2400" u="sng" dirty="0">
                <a:solidFill>
                  <a:srgbClr val="000000"/>
                </a:solidFill>
              </a:rPr>
              <a:t>Bestandsgrößen</a:t>
            </a:r>
            <a:r>
              <a:rPr lang="de-DE" sz="2400" dirty="0">
                <a:solidFill>
                  <a:srgbClr val="000000"/>
                </a:solidFill>
              </a:rPr>
              <a:t>			</a:t>
            </a:r>
            <a:endParaRPr lang="de-DE" sz="2400" u="sng" dirty="0">
              <a:solidFill>
                <a:srgbClr val="000000"/>
              </a:solidFill>
            </a:endParaRPr>
          </a:p>
        </p:txBody>
      </p:sp>
    </p:spTree>
    <p:extLst>
      <p:ext uri="{BB962C8B-B14F-4D97-AF65-F5344CB8AC3E}">
        <p14:creationId xmlns:p14="http://schemas.microsoft.com/office/powerpoint/2010/main" val="285071364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Foliennummernplatzhalter 1"/>
          <p:cNvSpPr txBox="1">
            <a:spLocks noGrp="1"/>
          </p:cNvSpPr>
          <p:nvPr/>
        </p:nvSpPr>
        <p:spPr bwMode="auto">
          <a:xfrm>
            <a:off x="9906001" y="6484939"/>
            <a:ext cx="57467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fld id="{84F46A0E-7D86-48B4-AFBB-A9EF7E816033}" type="slidenum">
              <a:rPr lang="de-DE" sz="2400">
                <a:solidFill>
                  <a:srgbClr val="000000"/>
                </a:solidFill>
              </a:rPr>
              <a:pPr eaLnBrk="1" hangingPunct="1">
                <a:buClrTx/>
                <a:buFontTx/>
                <a:buNone/>
              </a:pPr>
              <a:t>18</a:t>
            </a:fld>
            <a:endParaRPr lang="de-DE" sz="2400">
              <a:solidFill>
                <a:srgbClr val="000000"/>
              </a:solidFill>
            </a:endParaRPr>
          </a:p>
        </p:txBody>
      </p:sp>
      <p:sp>
        <p:nvSpPr>
          <p:cNvPr id="103427"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Aufbau der Zahlungsbilanz</a:t>
            </a:r>
          </a:p>
        </p:txBody>
      </p:sp>
      <p:sp>
        <p:nvSpPr>
          <p:cNvPr id="103428" name="Text Box 2"/>
          <p:cNvSpPr txBox="1">
            <a:spLocks noChangeArrowheads="1"/>
          </p:cNvSpPr>
          <p:nvPr/>
        </p:nvSpPr>
        <p:spPr bwMode="auto">
          <a:xfrm>
            <a:off x="2640013" y="981075"/>
            <a:ext cx="338455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A. Leistungsbilanz</a:t>
            </a:r>
          </a:p>
          <a:p>
            <a:pPr eaLnBrk="1" hangingPunct="1">
              <a:buFontTx/>
              <a:buChar char="•"/>
            </a:pPr>
            <a:endParaRPr lang="de-DE" sz="2000">
              <a:solidFill>
                <a:srgbClr val="000000"/>
              </a:solidFill>
            </a:endParaRPr>
          </a:p>
          <a:p>
            <a:pPr eaLnBrk="1" hangingPunct="1">
              <a:buFontTx/>
              <a:buChar char="•"/>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B. Vermögensübertragungen</a:t>
            </a:r>
          </a:p>
          <a:p>
            <a:pPr eaLnBrk="1" hangingPunct="1">
              <a:buFontTx/>
              <a:buNone/>
            </a:pPr>
            <a:endParaRPr lang="de-DE" sz="2000">
              <a:solidFill>
                <a:srgbClr val="000000"/>
              </a:solidFill>
            </a:endParaRPr>
          </a:p>
          <a:p>
            <a:pPr eaLnBrk="1" hangingPunct="1"/>
            <a:endParaRPr lang="de-DE" sz="2000">
              <a:solidFill>
                <a:srgbClr val="000000"/>
              </a:solidFill>
            </a:endParaRPr>
          </a:p>
          <a:p>
            <a:pPr eaLnBrk="1" hangingPunct="1"/>
            <a:endParaRPr lang="de-DE" sz="2000">
              <a:solidFill>
                <a:srgbClr val="000000"/>
              </a:solidFill>
            </a:endParaRPr>
          </a:p>
          <a:p>
            <a:pPr eaLnBrk="1" hangingPunct="1"/>
            <a:r>
              <a:rPr lang="de-DE" sz="2000">
                <a:solidFill>
                  <a:srgbClr val="000000"/>
                </a:solidFill>
              </a:rPr>
              <a:t>C. Kapitalbilanz</a:t>
            </a:r>
          </a:p>
          <a:p>
            <a:pPr eaLnBrk="1" hangingPunct="1">
              <a:buFontTx/>
              <a:buAutoNum type="arabicPeriod"/>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D. Restposten</a:t>
            </a:r>
          </a:p>
          <a:p>
            <a:pPr eaLnBrk="1" hangingPunct="1">
              <a:buFontTx/>
              <a:buNone/>
            </a:pPr>
            <a:r>
              <a:rPr lang="de-DE" sz="2400">
                <a:solidFill>
                  <a:srgbClr val="000000"/>
                </a:solidFill>
              </a:rPr>
              <a:t>		</a:t>
            </a:r>
          </a:p>
        </p:txBody>
      </p:sp>
      <p:sp>
        <p:nvSpPr>
          <p:cNvPr id="103429" name="Text Box 2"/>
          <p:cNvSpPr txBox="1">
            <a:spLocks noChangeArrowheads="1"/>
          </p:cNvSpPr>
          <p:nvPr/>
        </p:nvSpPr>
        <p:spPr bwMode="auto">
          <a:xfrm>
            <a:off x="6167438" y="1196976"/>
            <a:ext cx="3960812" cy="51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r>
              <a:rPr lang="de-DE" sz="2000">
                <a:solidFill>
                  <a:srgbClr val="000000"/>
                </a:solidFill>
              </a:rPr>
              <a:t>A1. Handelsbilanz</a:t>
            </a:r>
          </a:p>
          <a:p>
            <a:pPr eaLnBrk="1" hangingPunct="1">
              <a:buFontTx/>
              <a:buNone/>
            </a:pPr>
            <a:r>
              <a:rPr lang="de-DE" sz="2000">
                <a:solidFill>
                  <a:srgbClr val="000000"/>
                </a:solidFill>
              </a:rPr>
              <a:t>A2. Dienstleistungsbilanz</a:t>
            </a:r>
          </a:p>
          <a:p>
            <a:pPr eaLnBrk="1" hangingPunct="1">
              <a:buFontTx/>
              <a:buNone/>
            </a:pPr>
            <a:r>
              <a:rPr lang="de-DE" sz="2000">
                <a:solidFill>
                  <a:srgbClr val="000000"/>
                </a:solidFill>
              </a:rPr>
              <a:t>A3. Erwerbs- und Vermögenseinkommen</a:t>
            </a:r>
          </a:p>
          <a:p>
            <a:pPr eaLnBrk="1" hangingPunct="1">
              <a:buFontTx/>
              <a:buNone/>
            </a:pPr>
            <a:r>
              <a:rPr lang="de-DE" sz="2000">
                <a:solidFill>
                  <a:srgbClr val="000000"/>
                </a:solidFill>
              </a:rPr>
              <a:t>A4. Laufende Übertragungen</a:t>
            </a: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C1. Direktinvestitionen</a:t>
            </a:r>
          </a:p>
          <a:p>
            <a:pPr eaLnBrk="1" hangingPunct="1">
              <a:buFontTx/>
              <a:buNone/>
            </a:pPr>
            <a:r>
              <a:rPr lang="de-DE" sz="2000">
                <a:solidFill>
                  <a:srgbClr val="000000"/>
                </a:solidFill>
              </a:rPr>
              <a:t>C2. Wertpapierverkehr</a:t>
            </a:r>
          </a:p>
          <a:p>
            <a:pPr eaLnBrk="1" hangingPunct="1">
              <a:buFontTx/>
              <a:buNone/>
            </a:pPr>
            <a:r>
              <a:rPr lang="de-DE" sz="2000">
                <a:solidFill>
                  <a:srgbClr val="000000"/>
                </a:solidFill>
              </a:rPr>
              <a:t>C3. Kredite</a:t>
            </a:r>
          </a:p>
          <a:p>
            <a:pPr eaLnBrk="1" hangingPunct="1">
              <a:buFontTx/>
              <a:buNone/>
            </a:pPr>
            <a:r>
              <a:rPr lang="de-DE" sz="2000">
                <a:solidFill>
                  <a:srgbClr val="000000"/>
                </a:solidFill>
              </a:rPr>
              <a:t>C4. Devisenbilanz</a:t>
            </a:r>
          </a:p>
          <a:p>
            <a:pPr eaLnBrk="1" hangingPunct="1">
              <a:buFontTx/>
              <a:buNone/>
            </a:pPr>
            <a:endParaRPr lang="de-DE" sz="2000">
              <a:solidFill>
                <a:srgbClr val="000000"/>
              </a:solidFill>
            </a:endParaRPr>
          </a:p>
          <a:p>
            <a:pPr eaLnBrk="1" hangingPunct="1">
              <a:buFontTx/>
              <a:buNone/>
            </a:pPr>
            <a:r>
              <a:rPr lang="de-DE" sz="2400">
                <a:solidFill>
                  <a:srgbClr val="000000"/>
                </a:solidFill>
              </a:rPr>
              <a:t>		</a:t>
            </a:r>
          </a:p>
        </p:txBody>
      </p:sp>
      <p:sp>
        <p:nvSpPr>
          <p:cNvPr id="103430" name="Line 6"/>
          <p:cNvSpPr>
            <a:spLocks noChangeShapeType="1"/>
          </p:cNvSpPr>
          <p:nvPr/>
        </p:nvSpPr>
        <p:spPr bwMode="auto">
          <a:xfrm flipV="1">
            <a:off x="4800601" y="1412876"/>
            <a:ext cx="1439863"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1" name="Line 7"/>
          <p:cNvSpPr>
            <a:spLocks noChangeShapeType="1"/>
          </p:cNvSpPr>
          <p:nvPr/>
        </p:nvSpPr>
        <p:spPr bwMode="auto">
          <a:xfrm flipV="1">
            <a:off x="4800601" y="1700213"/>
            <a:ext cx="1439863" cy="1444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2" name="Line 8"/>
          <p:cNvSpPr>
            <a:spLocks noChangeShapeType="1"/>
          </p:cNvSpPr>
          <p:nvPr/>
        </p:nvSpPr>
        <p:spPr bwMode="auto">
          <a:xfrm>
            <a:off x="4800601" y="1916114"/>
            <a:ext cx="14398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3" name="Line 9"/>
          <p:cNvSpPr>
            <a:spLocks noChangeShapeType="1"/>
          </p:cNvSpPr>
          <p:nvPr/>
        </p:nvSpPr>
        <p:spPr bwMode="auto">
          <a:xfrm>
            <a:off x="4800600" y="1989139"/>
            <a:ext cx="1366838"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4" name="Line 10"/>
          <p:cNvSpPr>
            <a:spLocks noChangeShapeType="1"/>
          </p:cNvSpPr>
          <p:nvPr/>
        </p:nvSpPr>
        <p:spPr bwMode="auto">
          <a:xfrm flipV="1">
            <a:off x="4656138" y="3862388"/>
            <a:ext cx="1439862"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5" name="Line 11"/>
          <p:cNvSpPr>
            <a:spLocks noChangeShapeType="1"/>
          </p:cNvSpPr>
          <p:nvPr/>
        </p:nvSpPr>
        <p:spPr bwMode="auto">
          <a:xfrm flipV="1">
            <a:off x="4656138" y="4149726"/>
            <a:ext cx="1439862" cy="1444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6" name="Line 12"/>
          <p:cNvSpPr>
            <a:spLocks noChangeShapeType="1"/>
          </p:cNvSpPr>
          <p:nvPr/>
        </p:nvSpPr>
        <p:spPr bwMode="auto">
          <a:xfrm>
            <a:off x="4656138" y="4365626"/>
            <a:ext cx="1439862"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7" name="Line 13"/>
          <p:cNvSpPr>
            <a:spLocks noChangeShapeType="1"/>
          </p:cNvSpPr>
          <p:nvPr/>
        </p:nvSpPr>
        <p:spPr bwMode="auto">
          <a:xfrm>
            <a:off x="4656139" y="4438650"/>
            <a:ext cx="1366837" cy="2873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extLst>
      <p:ext uri="{BB962C8B-B14F-4D97-AF65-F5344CB8AC3E}">
        <p14:creationId xmlns:p14="http://schemas.microsoft.com/office/powerpoint/2010/main" val="312836724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Foliennummernplatzhalter 1"/>
          <p:cNvSpPr txBox="1">
            <a:spLocks noGrp="1"/>
          </p:cNvSpPr>
          <p:nvPr/>
        </p:nvSpPr>
        <p:spPr bwMode="auto">
          <a:xfrm>
            <a:off x="9906001" y="6484939"/>
            <a:ext cx="57467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fld id="{C2892855-AA16-4705-9F7D-6335DA7FBE64}" type="slidenum">
              <a:rPr lang="de-DE" sz="2400">
                <a:solidFill>
                  <a:srgbClr val="000000"/>
                </a:solidFill>
              </a:rPr>
              <a:pPr eaLnBrk="1" hangingPunct="1">
                <a:buClrTx/>
                <a:buFontTx/>
                <a:buNone/>
              </a:pPr>
              <a:t>19</a:t>
            </a:fld>
            <a:endParaRPr lang="de-DE" sz="2400">
              <a:solidFill>
                <a:srgbClr val="000000"/>
              </a:solidFill>
            </a:endParaRPr>
          </a:p>
        </p:txBody>
      </p:sp>
      <p:sp>
        <p:nvSpPr>
          <p:cNvPr id="104451"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Buchungsübersicht der Zahlungsbilanz</a:t>
            </a:r>
          </a:p>
        </p:txBody>
      </p:sp>
      <p:sp>
        <p:nvSpPr>
          <p:cNvPr id="104452" name="Text Box 2"/>
          <p:cNvSpPr txBox="1">
            <a:spLocks noChangeArrowheads="1"/>
          </p:cNvSpPr>
          <p:nvPr/>
        </p:nvSpPr>
        <p:spPr bwMode="auto">
          <a:xfrm>
            <a:off x="1847851" y="981075"/>
            <a:ext cx="8569325"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endParaRPr lang="de-DE" sz="2400">
              <a:solidFill>
                <a:srgbClr val="000000"/>
              </a:solidFill>
            </a:endParaRPr>
          </a:p>
          <a:p>
            <a:pPr eaLnBrk="1" hangingPunct="1"/>
            <a:r>
              <a:rPr lang="de-DE" sz="2400">
                <a:solidFill>
                  <a:srgbClr val="000000"/>
                </a:solidFill>
              </a:rPr>
              <a:t>			</a:t>
            </a:r>
            <a:endParaRPr lang="de-DE" sz="2400" u="sng">
              <a:solidFill>
                <a:srgbClr val="000000"/>
              </a:solidFill>
            </a:endParaRPr>
          </a:p>
        </p:txBody>
      </p:sp>
      <p:pic>
        <p:nvPicPr>
          <p:cNvPr id="104453"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03389" y="1527176"/>
            <a:ext cx="8785225" cy="3808413"/>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4454" name="Rectangle 6"/>
          <p:cNvSpPr>
            <a:spLocks noChangeArrowheads="1"/>
          </p:cNvSpPr>
          <p:nvPr/>
        </p:nvSpPr>
        <p:spPr bwMode="auto">
          <a:xfrm>
            <a:off x="7464425" y="1773238"/>
            <a:ext cx="3024188" cy="2087562"/>
          </a:xfrm>
          <a:prstGeom prst="rect">
            <a:avLst/>
          </a:prstGeom>
          <a:noFill/>
          <a:ln w="50800">
            <a:solidFill>
              <a:srgbClr val="FF0000"/>
            </a:solidFill>
            <a:miter lim="800000"/>
            <a:headEnd/>
            <a:tailEn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37464280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p:cNvSpPr>
            <a:spLocks noChangeArrowheads="1"/>
          </p:cNvSpPr>
          <p:nvPr/>
        </p:nvSpPr>
        <p:spPr bwMode="auto">
          <a:xfrm>
            <a:off x="1360448" y="215752"/>
            <a:ext cx="930011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Entwicklung der Arbeitslosigkeit seit Einführung des Euro (Deutschland</a:t>
            </a:r>
            <a:r>
              <a:rPr lang="de-DE" b="1" dirty="0"/>
              <a:t>)</a:t>
            </a:r>
          </a:p>
        </p:txBody>
      </p:sp>
      <p:sp>
        <p:nvSpPr>
          <p:cNvPr id="488452" name="Text Box 4"/>
          <p:cNvSpPr txBox="1">
            <a:spLocks noChangeArrowheads="1"/>
          </p:cNvSpPr>
          <p:nvPr/>
        </p:nvSpPr>
        <p:spPr bwMode="auto">
          <a:xfrm>
            <a:off x="568326" y="5201108"/>
            <a:ext cx="260847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Bundesagentur für Arbeit</a:t>
            </a:r>
          </a:p>
        </p:txBody>
      </p:sp>
      <p:sp>
        <p:nvSpPr>
          <p:cNvPr id="6" name="Text Box 3"/>
          <p:cNvSpPr txBox="1">
            <a:spLocks noChangeArrowheads="1"/>
          </p:cNvSpPr>
          <p:nvPr/>
        </p:nvSpPr>
        <p:spPr bwMode="auto">
          <a:xfrm>
            <a:off x="989856" y="5740809"/>
            <a:ext cx="10676364" cy="6295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a:solidFill>
                  <a:srgbClr val="000000"/>
                </a:solidFill>
              </a:rPr>
              <a:t>Die Arbeitslosigkeit gemessen an der Arbeitslosenzahl, bzw. der Arbeitslosenquote ist </a:t>
            </a:r>
            <a:r>
              <a:rPr lang="de-DE" altLang="de-DE" sz="1400" dirty="0" smtClean="0">
                <a:solidFill>
                  <a:srgbClr val="000000"/>
                </a:solidFill>
              </a:rPr>
              <a:t>seit dem </a:t>
            </a:r>
            <a:r>
              <a:rPr lang="de-DE" altLang="de-DE" sz="1400" dirty="0">
                <a:solidFill>
                  <a:srgbClr val="000000"/>
                </a:solidFill>
              </a:rPr>
              <a:t>Hoch im Jahr </a:t>
            </a:r>
            <a:r>
              <a:rPr lang="de-DE" altLang="de-DE" sz="1400" dirty="0" smtClean="0">
                <a:solidFill>
                  <a:srgbClr val="000000"/>
                </a:solidFill>
              </a:rPr>
              <a:t>2005 nahezu kontinuierlich gefallen und nicht einmal in der globalen Finanz- und Wirtschaftskrise kam es zu einem signifikanten Anstieg. </a:t>
            </a:r>
            <a:r>
              <a:rPr lang="de-DE" altLang="de-DE" sz="1400" dirty="0">
                <a:solidFill>
                  <a:srgbClr val="000000"/>
                </a:solidFill>
              </a:rPr>
              <a:t>Gemessen am Wirtschaftseinbruch von knapp 5% im Zuge der </a:t>
            </a:r>
            <a:r>
              <a:rPr lang="de-DE" altLang="de-DE" sz="1400" dirty="0" err="1">
                <a:solidFill>
                  <a:srgbClr val="000000"/>
                </a:solidFill>
              </a:rPr>
              <a:t>Coronapandemie</a:t>
            </a:r>
            <a:r>
              <a:rPr lang="de-DE" altLang="de-DE" sz="1400" dirty="0">
                <a:solidFill>
                  <a:srgbClr val="000000"/>
                </a:solidFill>
              </a:rPr>
              <a:t> ist der aktuelle Anstieg um 1 Prozentpunkt ebenfalls als sehr gering </a:t>
            </a:r>
            <a:r>
              <a:rPr lang="de-DE" altLang="de-DE" sz="1400" dirty="0" smtClean="0">
                <a:solidFill>
                  <a:srgbClr val="000000"/>
                </a:solidFill>
              </a:rPr>
              <a:t>einzustufen. </a:t>
            </a:r>
            <a:r>
              <a:rPr lang="de-DE" altLang="de-DE" sz="1400" dirty="0">
                <a:solidFill>
                  <a:srgbClr val="000000"/>
                </a:solidFill>
              </a:rPr>
              <a:t>Erklärung </a:t>
            </a:r>
            <a:r>
              <a:rPr lang="de-DE" altLang="de-DE" sz="1400" dirty="0" smtClean="0">
                <a:solidFill>
                  <a:srgbClr val="000000"/>
                </a:solidFill>
              </a:rPr>
              <a:t>folgt! </a:t>
            </a:r>
            <a:endParaRPr lang="de-DE" altLang="de-DE" sz="1400" dirty="0">
              <a:solidFill>
                <a:srgbClr val="000000"/>
              </a:solidFill>
            </a:endParaRPr>
          </a:p>
          <a:p>
            <a:pPr eaLnBrk="1" hangingPunct="1">
              <a:buClrTx/>
            </a:pPr>
            <a:endParaRPr lang="de-DE" altLang="de-DE" sz="1400" dirty="0">
              <a:solidFill>
                <a:srgbClr val="000000"/>
              </a:solidFill>
            </a:endParaRPr>
          </a:p>
        </p:txBody>
      </p:sp>
      <p:pic>
        <p:nvPicPr>
          <p:cNvPr id="3" name="Grafik 2"/>
          <p:cNvPicPr>
            <a:picLocks noChangeAspect="1"/>
          </p:cNvPicPr>
          <p:nvPr/>
        </p:nvPicPr>
        <p:blipFill>
          <a:blip r:embed="rId3"/>
          <a:stretch>
            <a:fillRect/>
          </a:stretch>
        </p:blipFill>
        <p:spPr>
          <a:xfrm>
            <a:off x="1684531" y="911522"/>
            <a:ext cx="7684849" cy="4385487"/>
          </a:xfrm>
          <a:prstGeom prst="rect">
            <a:avLst/>
          </a:prstGeom>
        </p:spPr>
      </p:pic>
    </p:spTree>
    <p:extLst>
      <p:ext uri="{BB962C8B-B14F-4D97-AF65-F5344CB8AC3E}">
        <p14:creationId xmlns:p14="http://schemas.microsoft.com/office/powerpoint/2010/main" val="85892571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Foliennummernplatzhalter 1"/>
          <p:cNvSpPr txBox="1">
            <a:spLocks noGrp="1"/>
          </p:cNvSpPr>
          <p:nvPr/>
        </p:nvSpPr>
        <p:spPr bwMode="auto">
          <a:xfrm>
            <a:off x="9906001" y="6484939"/>
            <a:ext cx="57467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fld id="{93BE2A01-CA47-4671-A8F2-236F1002AA86}" type="slidenum">
              <a:rPr lang="de-DE" sz="2400">
                <a:solidFill>
                  <a:srgbClr val="000000"/>
                </a:solidFill>
              </a:rPr>
              <a:pPr eaLnBrk="1" hangingPunct="1">
                <a:buClrTx/>
                <a:buFontTx/>
                <a:buNone/>
              </a:pPr>
              <a:t>20</a:t>
            </a:fld>
            <a:endParaRPr lang="de-DE" sz="2400">
              <a:solidFill>
                <a:srgbClr val="000000"/>
              </a:solidFill>
            </a:endParaRPr>
          </a:p>
        </p:txBody>
      </p:sp>
      <p:sp>
        <p:nvSpPr>
          <p:cNvPr id="105475"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Teilbilanzen Beispiele I</a:t>
            </a:r>
          </a:p>
        </p:txBody>
      </p:sp>
      <p:graphicFrame>
        <p:nvGraphicFramePr>
          <p:cNvPr id="1020932" name="Group 4"/>
          <p:cNvGraphicFramePr>
            <a:graphicFrameLocks noGrp="1"/>
          </p:cNvGraphicFramePr>
          <p:nvPr/>
        </p:nvGraphicFramePr>
        <p:xfrm>
          <a:off x="1631950" y="1709738"/>
          <a:ext cx="9036050" cy="3929364"/>
        </p:xfrm>
        <a:graphic>
          <a:graphicData uri="http://schemas.openxmlformats.org/drawingml/2006/table">
            <a:tbl>
              <a:tblPr/>
              <a:tblGrid>
                <a:gridCol w="2425700">
                  <a:extLst>
                    <a:ext uri="{9D8B030D-6E8A-4147-A177-3AD203B41FA5}">
                      <a16:colId xmlns:a16="http://schemas.microsoft.com/office/drawing/2014/main" val="20000"/>
                    </a:ext>
                  </a:extLst>
                </a:gridCol>
                <a:gridCol w="2203450">
                  <a:extLst>
                    <a:ext uri="{9D8B030D-6E8A-4147-A177-3AD203B41FA5}">
                      <a16:colId xmlns:a16="http://schemas.microsoft.com/office/drawing/2014/main" val="20001"/>
                    </a:ext>
                  </a:extLst>
                </a:gridCol>
                <a:gridCol w="2203450">
                  <a:extLst>
                    <a:ext uri="{9D8B030D-6E8A-4147-A177-3AD203B41FA5}">
                      <a16:colId xmlns:a16="http://schemas.microsoft.com/office/drawing/2014/main" val="20002"/>
                    </a:ext>
                  </a:extLst>
                </a:gridCol>
                <a:gridCol w="2203450">
                  <a:extLst>
                    <a:ext uri="{9D8B030D-6E8A-4147-A177-3AD203B41FA5}">
                      <a16:colId xmlns:a16="http://schemas.microsoft.com/office/drawing/2014/main" val="20003"/>
                    </a:ext>
                  </a:extLst>
                </a:gridCol>
              </a:tblGrid>
              <a:tr h="751779">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Handelsbilanz </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Dienstleistungsbilanz</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Erwerbs- und Ver-mögenseinkommen</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Laufende Übertragungen</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177283">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Verkauf eines Auto nach China</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endParaRPr kumimoji="0" lang="de-DE" sz="1600" b="0" i="0" u="none" strike="noStrike" cap="none" normalizeH="0" baseline="0">
                        <a:ln>
                          <a:noFill/>
                        </a:ln>
                        <a:solidFill>
                          <a:srgbClr val="000000"/>
                        </a:solidFill>
                        <a:effectLst/>
                        <a:latin typeface="Arial" charset="0"/>
                      </a:endParaRP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Kauf einer Kamera aus Japan</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Ausgaben auf</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Auslandsreisen,</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		</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Einnahmen und</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Ausgaben bei</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Bankprovisionen</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Einkünfte aus</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unselbstständiger </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Arbeit (Grenzgänger),</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	</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Grenzüberschrei-  tende Zins- und Dividendenzahlungen</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endParaRPr kumimoji="0" lang="de-DE" sz="1600" b="0" i="0" u="none" strike="noStrike" cap="none" normalizeH="0" baseline="0">
                        <a:ln>
                          <a:noFill/>
                        </a:ln>
                        <a:solidFill>
                          <a:srgbClr val="000000"/>
                        </a:solidFill>
                        <a:effectLst/>
                        <a:latin typeface="Arial"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Leistungen ohne Preis (z.B. Entwicklungshilfe)</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		</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Überweisungen</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von Gastarbeitern</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05493" name="Text Box 21"/>
          <p:cNvSpPr txBox="1">
            <a:spLocks noChangeArrowheads="1"/>
          </p:cNvSpPr>
          <p:nvPr/>
        </p:nvSpPr>
        <p:spPr bwMode="auto">
          <a:xfrm>
            <a:off x="5159376" y="1196975"/>
            <a:ext cx="2111375"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2400"/>
              <a:t>Leistungsbilanz</a:t>
            </a:r>
          </a:p>
        </p:txBody>
      </p:sp>
    </p:spTree>
    <p:extLst>
      <p:ext uri="{BB962C8B-B14F-4D97-AF65-F5344CB8AC3E}">
        <p14:creationId xmlns:p14="http://schemas.microsoft.com/office/powerpoint/2010/main" val="213483719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Foliennummernplatzhalter 1"/>
          <p:cNvSpPr txBox="1">
            <a:spLocks noGrp="1"/>
          </p:cNvSpPr>
          <p:nvPr/>
        </p:nvSpPr>
        <p:spPr bwMode="auto">
          <a:xfrm>
            <a:off x="9906001" y="6484939"/>
            <a:ext cx="57467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fld id="{4212FFB5-A0F5-44E8-B7B2-187A67232312}" type="slidenum">
              <a:rPr lang="de-DE" sz="2400">
                <a:solidFill>
                  <a:srgbClr val="000000"/>
                </a:solidFill>
              </a:rPr>
              <a:pPr eaLnBrk="1" hangingPunct="1">
                <a:buClrTx/>
                <a:buFontTx/>
                <a:buNone/>
              </a:pPr>
              <a:t>21</a:t>
            </a:fld>
            <a:endParaRPr lang="de-DE" sz="2400">
              <a:solidFill>
                <a:srgbClr val="000000"/>
              </a:solidFill>
            </a:endParaRPr>
          </a:p>
        </p:txBody>
      </p:sp>
      <p:sp>
        <p:nvSpPr>
          <p:cNvPr id="106499"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Teilbilanzen Beispiele II</a:t>
            </a:r>
          </a:p>
        </p:txBody>
      </p:sp>
      <p:graphicFrame>
        <p:nvGraphicFramePr>
          <p:cNvPr id="1022980" name="Group 4"/>
          <p:cNvGraphicFramePr>
            <a:graphicFrameLocks noGrp="1"/>
          </p:cNvGraphicFramePr>
          <p:nvPr/>
        </p:nvGraphicFramePr>
        <p:xfrm>
          <a:off x="1597025" y="1565276"/>
          <a:ext cx="9036050" cy="3114675"/>
        </p:xfrm>
        <a:graphic>
          <a:graphicData uri="http://schemas.openxmlformats.org/drawingml/2006/table">
            <a:tbl>
              <a:tblPr/>
              <a:tblGrid>
                <a:gridCol w="2425700">
                  <a:extLst>
                    <a:ext uri="{9D8B030D-6E8A-4147-A177-3AD203B41FA5}">
                      <a16:colId xmlns:a16="http://schemas.microsoft.com/office/drawing/2014/main" val="20000"/>
                    </a:ext>
                  </a:extLst>
                </a:gridCol>
                <a:gridCol w="2203450">
                  <a:extLst>
                    <a:ext uri="{9D8B030D-6E8A-4147-A177-3AD203B41FA5}">
                      <a16:colId xmlns:a16="http://schemas.microsoft.com/office/drawing/2014/main" val="20001"/>
                    </a:ext>
                  </a:extLst>
                </a:gridCol>
                <a:gridCol w="2203450">
                  <a:extLst>
                    <a:ext uri="{9D8B030D-6E8A-4147-A177-3AD203B41FA5}">
                      <a16:colId xmlns:a16="http://schemas.microsoft.com/office/drawing/2014/main" val="20002"/>
                    </a:ext>
                  </a:extLst>
                </a:gridCol>
                <a:gridCol w="2203450">
                  <a:extLst>
                    <a:ext uri="{9D8B030D-6E8A-4147-A177-3AD203B41FA5}">
                      <a16:colId xmlns:a16="http://schemas.microsoft.com/office/drawing/2014/main" val="20003"/>
                    </a:ext>
                  </a:extLst>
                </a:gridCol>
              </a:tblGrid>
              <a:tr h="863776">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Direktinvestitionen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Wertpapierverkehr</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Kredite</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Devisenbilanz</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50899">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Beteiligung an aus- ländischenUnternehmen(Anteil &gt;10%)</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Erwerb von Staatsanleihen</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Finanzderivate (Kreditausfallver-sicherugen, CDS)</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Termingeschäfte</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Internationaler Kreditverkehr zwischen Banken</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endParaRPr kumimoji="0" lang="de-DE" sz="1600" b="0" i="0" u="none" strike="noStrike" cap="none" normalizeH="0" baseline="0">
                        <a:ln>
                          <a:noFill/>
                        </a:ln>
                        <a:solidFill>
                          <a:srgbClr val="000000"/>
                        </a:solidFill>
                        <a:effectLst/>
                        <a:latin typeface="Arial" charset="0"/>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Veränderungen der Goldreserven und Währungsreserven der Zentralbank</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06517" name="Text Box 21"/>
          <p:cNvSpPr txBox="1">
            <a:spLocks noChangeArrowheads="1"/>
          </p:cNvSpPr>
          <p:nvPr/>
        </p:nvSpPr>
        <p:spPr bwMode="auto">
          <a:xfrm>
            <a:off x="5159375" y="1052513"/>
            <a:ext cx="1822450"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2400"/>
              <a:t>Kapitalbilanz</a:t>
            </a:r>
          </a:p>
        </p:txBody>
      </p:sp>
    </p:spTree>
    <p:extLst>
      <p:ext uri="{BB962C8B-B14F-4D97-AF65-F5344CB8AC3E}">
        <p14:creationId xmlns:p14="http://schemas.microsoft.com/office/powerpoint/2010/main" val="2222712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Foliennummernplatzhalter 1"/>
          <p:cNvSpPr txBox="1">
            <a:spLocks noGrp="1"/>
          </p:cNvSpPr>
          <p:nvPr/>
        </p:nvSpPr>
        <p:spPr bwMode="auto">
          <a:xfrm>
            <a:off x="9906001" y="6484939"/>
            <a:ext cx="57467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fld id="{5AB78811-125D-408F-8ACA-EFDA205B42C9}" type="slidenum">
              <a:rPr lang="de-DE" sz="2400">
                <a:solidFill>
                  <a:srgbClr val="000000"/>
                </a:solidFill>
              </a:rPr>
              <a:pPr eaLnBrk="1" hangingPunct="1">
                <a:buClrTx/>
                <a:buFontTx/>
                <a:buNone/>
              </a:pPr>
              <a:t>22</a:t>
            </a:fld>
            <a:endParaRPr lang="de-DE" sz="2400">
              <a:solidFill>
                <a:srgbClr val="000000"/>
              </a:solidFill>
            </a:endParaRPr>
          </a:p>
        </p:txBody>
      </p:sp>
      <p:sp>
        <p:nvSpPr>
          <p:cNvPr id="107523" name="Rectangle 1"/>
          <p:cNvSpPr>
            <a:spLocks noChangeArrowheads="1"/>
          </p:cNvSpPr>
          <p:nvPr/>
        </p:nvSpPr>
        <p:spPr bwMode="auto">
          <a:xfrm>
            <a:off x="4392613" y="217340"/>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Teilbilanzen Beispiele III</a:t>
            </a:r>
          </a:p>
        </p:txBody>
      </p:sp>
      <p:sp>
        <p:nvSpPr>
          <p:cNvPr id="107524" name="Text Box 2"/>
          <p:cNvSpPr txBox="1">
            <a:spLocks noChangeArrowheads="1"/>
          </p:cNvSpPr>
          <p:nvPr/>
        </p:nvSpPr>
        <p:spPr bwMode="auto">
          <a:xfrm>
            <a:off x="1524000" y="1773238"/>
            <a:ext cx="9144000" cy="417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r>
              <a:rPr lang="de-DE" sz="2400" dirty="0">
                <a:solidFill>
                  <a:srgbClr val="000000"/>
                </a:solidFill>
              </a:rPr>
              <a:t>Vermögens-		Unentgeltliche Leistungen, die die Vermögensposition</a:t>
            </a:r>
          </a:p>
          <a:p>
            <a:pPr eaLnBrk="1" hangingPunct="1">
              <a:buFontTx/>
              <a:buNone/>
            </a:pPr>
            <a:r>
              <a:rPr lang="de-DE" sz="2400" dirty="0" err="1">
                <a:solidFill>
                  <a:srgbClr val="000000"/>
                </a:solidFill>
              </a:rPr>
              <a:t>übertragungen</a:t>
            </a:r>
            <a:r>
              <a:rPr lang="de-DE" sz="2400" dirty="0">
                <a:solidFill>
                  <a:srgbClr val="000000"/>
                </a:solidFill>
              </a:rPr>
              <a:t>:	eines Landes betreffen. 								</a:t>
            </a:r>
          </a:p>
          <a:p>
            <a:pPr eaLnBrk="1" hangingPunct="1">
              <a:buFontTx/>
              <a:buNone/>
            </a:pPr>
            <a:r>
              <a:rPr lang="de-DE" sz="2400" dirty="0">
                <a:solidFill>
                  <a:srgbClr val="000000"/>
                </a:solidFill>
              </a:rPr>
              <a:t>							z. B. Erbschaften, Schuldenerlass</a:t>
            </a:r>
          </a:p>
          <a:p>
            <a:pPr eaLnBrk="1" hangingPunct="1">
              <a:buFontTx/>
              <a:buNone/>
            </a:pPr>
            <a:endParaRPr lang="de-DE" sz="2400" dirty="0">
              <a:solidFill>
                <a:srgbClr val="000000"/>
              </a:solidFill>
            </a:endParaRPr>
          </a:p>
          <a:p>
            <a:pPr eaLnBrk="1" hangingPunct="1">
              <a:buFontTx/>
              <a:buNone/>
            </a:pPr>
            <a:endParaRPr lang="de-DE" sz="2400" dirty="0">
              <a:solidFill>
                <a:srgbClr val="000000"/>
              </a:solidFill>
            </a:endParaRPr>
          </a:p>
          <a:p>
            <a:pPr eaLnBrk="1" hangingPunct="1">
              <a:buFontTx/>
              <a:buNone/>
            </a:pPr>
            <a:r>
              <a:rPr lang="de-DE" sz="2400" dirty="0">
                <a:solidFill>
                  <a:srgbClr val="000000"/>
                </a:solidFill>
              </a:rPr>
              <a:t>Restposten:		Nicht erfasste oder nicht meldepflichtige Transaktion </a:t>
            </a:r>
          </a:p>
          <a:p>
            <a:pPr eaLnBrk="1" hangingPunct="1">
              <a:buFontTx/>
              <a:buNone/>
            </a:pPr>
            <a:r>
              <a:rPr lang="de-DE" sz="2400" dirty="0">
                <a:solidFill>
                  <a:srgbClr val="000000"/>
                </a:solidFill>
              </a:rPr>
              <a:t>							sowie Messfehler </a:t>
            </a:r>
          </a:p>
          <a:p>
            <a:pPr eaLnBrk="1" hangingPunct="1">
              <a:buFontTx/>
              <a:buNone/>
            </a:pPr>
            <a:r>
              <a:rPr lang="de-DE" sz="2400" dirty="0">
                <a:solidFill>
                  <a:srgbClr val="000000"/>
                </a:solidFill>
              </a:rPr>
              <a:t>						</a:t>
            </a:r>
            <a:r>
              <a:rPr lang="de-DE" sz="2400" dirty="0">
                <a:solidFill>
                  <a:srgbClr val="000000"/>
                </a:solidFill>
                <a:cs typeface="Times New Roman" pitchFamily="18" charset="0"/>
              </a:rPr>
              <a:t>→</a:t>
            </a:r>
            <a:r>
              <a:rPr lang="de-DE" sz="2400" dirty="0">
                <a:solidFill>
                  <a:srgbClr val="000000"/>
                </a:solidFill>
              </a:rPr>
              <a:t>	buchhalterischer Posten zum Ausgleich von</a:t>
            </a:r>
          </a:p>
          <a:p>
            <a:pPr eaLnBrk="1" hangingPunct="1">
              <a:buFontTx/>
              <a:buNone/>
            </a:pPr>
            <a:r>
              <a:rPr lang="de-DE" sz="2400" dirty="0">
                <a:solidFill>
                  <a:srgbClr val="000000"/>
                </a:solidFill>
              </a:rPr>
              <a:t>							Soll und Haben</a:t>
            </a:r>
          </a:p>
          <a:p>
            <a:pPr eaLnBrk="1" hangingPunct="1">
              <a:buFontTx/>
              <a:buNone/>
            </a:pPr>
            <a:r>
              <a:rPr lang="de-DE" sz="2400" dirty="0">
                <a:solidFill>
                  <a:srgbClr val="000000"/>
                </a:solidFill>
              </a:rPr>
              <a:t>								 </a:t>
            </a:r>
          </a:p>
        </p:txBody>
      </p:sp>
    </p:spTree>
    <p:extLst>
      <p:ext uri="{BB962C8B-B14F-4D97-AF65-F5344CB8AC3E}">
        <p14:creationId xmlns:p14="http://schemas.microsoft.com/office/powerpoint/2010/main" val="390121984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7" y="104181"/>
            <a:ext cx="8190503" cy="744941"/>
          </a:xfrm>
          <a:prstGeom prst="rect">
            <a:avLst/>
          </a:prstGeom>
          <a:noFill/>
          <a:ln>
            <a:noFill/>
          </a:ln>
        </p:spPr>
        <p:txBody>
          <a:bodyPr lIns="81646" tIns="40823" rIns="81646" bIns="40823" anchor="ctr" anchorCtr="1"/>
          <a:lstStyle/>
          <a:p>
            <a:r>
              <a:rPr lang="de-DE" sz="3266" dirty="0"/>
              <a:t>Weitere kodifizierte wirtschaftspolitische Ziele</a:t>
            </a:r>
          </a:p>
        </p:txBody>
      </p:sp>
      <p:sp>
        <p:nvSpPr>
          <p:cNvPr id="7" name="Text Box 3"/>
          <p:cNvSpPr txBox="1">
            <a:spLocks noChangeArrowheads="1"/>
          </p:cNvSpPr>
          <p:nvPr/>
        </p:nvSpPr>
        <p:spPr bwMode="auto">
          <a:xfrm>
            <a:off x="0" y="1958341"/>
            <a:ext cx="12192000" cy="20401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57200" indent="-457200" eaLnBrk="1" hangingPunct="1">
              <a:buClrTx/>
              <a:buFont typeface="Arial" panose="020B0604020202020204" pitchFamily="34" charset="0"/>
              <a:buChar char="•"/>
            </a:pPr>
            <a:r>
              <a:rPr lang="de-DE" altLang="de-DE" sz="2540" dirty="0">
                <a:solidFill>
                  <a:srgbClr val="000000"/>
                </a:solidFill>
              </a:rPr>
              <a:t>Verteilungsziel:			Gleichartige Lebensverhältnisse (Art. 72 Satz 2 GG)</a:t>
            </a:r>
          </a:p>
          <a:p>
            <a:pPr eaLnBrk="1" hangingPunct="1">
              <a:buClrTx/>
            </a:pPr>
            <a:endParaRPr lang="de-DE" altLang="de-DE" sz="2540" dirty="0">
              <a:solidFill>
                <a:srgbClr val="000000"/>
              </a:solidFill>
            </a:endParaRPr>
          </a:p>
          <a:p>
            <a:pPr marL="457200" indent="-457200" eaLnBrk="1" hangingPunct="1">
              <a:buClrTx/>
              <a:buFont typeface="Arial" panose="020B0604020202020204" pitchFamily="34" charset="0"/>
              <a:buChar char="•"/>
            </a:pPr>
            <a:r>
              <a:rPr lang="de-DE" altLang="de-DE" sz="2540" dirty="0">
                <a:solidFill>
                  <a:srgbClr val="000000"/>
                </a:solidFill>
              </a:rPr>
              <a:t>Umweltschutz:			Erhalt der natürlichen Lebensgrundlagen (Art. 20a GG)</a:t>
            </a:r>
          </a:p>
          <a:p>
            <a:pPr marL="457200" indent="-457200" eaLnBrk="1" hangingPunct="1">
              <a:buClrTx/>
              <a:buFont typeface="Arial" panose="020B0604020202020204" pitchFamily="34" charset="0"/>
              <a:buChar char="•"/>
            </a:pPr>
            <a:endParaRPr lang="de-DE" altLang="de-DE" sz="2540" dirty="0">
              <a:solidFill>
                <a:srgbClr val="000000"/>
              </a:solidFill>
            </a:endParaRPr>
          </a:p>
          <a:p>
            <a:pPr marL="457200" indent="-457200" eaLnBrk="1" hangingPunct="1">
              <a:buClrTx/>
              <a:buFont typeface="Arial" panose="020B0604020202020204" pitchFamily="34" charset="0"/>
              <a:buChar char="•"/>
            </a:pPr>
            <a:r>
              <a:rPr lang="de-DE" altLang="de-DE" sz="2540" dirty="0">
                <a:solidFill>
                  <a:srgbClr val="000000"/>
                </a:solidFill>
              </a:rPr>
              <a:t>Konsolidierungsziel:	Schuldenbremse (Art. 109 Satz 3 GG)</a:t>
            </a:r>
          </a:p>
        </p:txBody>
      </p:sp>
      <p:sp>
        <p:nvSpPr>
          <p:cNvPr id="4" name="Rechteck 3"/>
          <p:cNvSpPr/>
          <p:nvPr/>
        </p:nvSpPr>
        <p:spPr>
          <a:xfrm>
            <a:off x="967740" y="4584462"/>
            <a:ext cx="8229600" cy="307777"/>
          </a:xfrm>
          <a:prstGeom prst="rect">
            <a:avLst/>
          </a:prstGeom>
        </p:spPr>
        <p:txBody>
          <a:bodyPr wrap="square">
            <a:spAutoFit/>
          </a:bodyPr>
          <a:lstStyle/>
          <a:p>
            <a:r>
              <a:rPr lang="de-DE" sz="1400" dirty="0" smtClean="0"/>
              <a:t>In diesem </a:t>
            </a:r>
            <a:r>
              <a:rPr lang="de-DE" sz="1400" dirty="0" err="1" smtClean="0"/>
              <a:t>Zsh</a:t>
            </a:r>
            <a:r>
              <a:rPr lang="de-DE" sz="1400" dirty="0" smtClean="0"/>
              <a:t>. Spricht man häufig auch von einem 6-7-Eck als Zielsystem der Wirtschaftspolitik</a:t>
            </a:r>
            <a:endParaRPr lang="de-DE" sz="1400" dirty="0"/>
          </a:p>
        </p:txBody>
      </p:sp>
    </p:spTree>
    <p:extLst>
      <p:ext uri="{BB962C8B-B14F-4D97-AF65-F5344CB8AC3E}">
        <p14:creationId xmlns:p14="http://schemas.microsoft.com/office/powerpoint/2010/main" val="3405452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Verteilungsziel</a:t>
            </a:r>
          </a:p>
        </p:txBody>
      </p:sp>
      <p:sp>
        <p:nvSpPr>
          <p:cNvPr id="7" name="Text Box 3"/>
          <p:cNvSpPr txBox="1">
            <a:spLocks noChangeArrowheads="1"/>
          </p:cNvSpPr>
          <p:nvPr/>
        </p:nvSpPr>
        <p:spPr bwMode="auto">
          <a:xfrm>
            <a:off x="892097" y="1489989"/>
            <a:ext cx="9653873" cy="2821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Art. 72 Satz 2 GG</a:t>
            </a:r>
          </a:p>
          <a:p>
            <a:pPr eaLnBrk="1" hangingPunct="1">
              <a:buClrTx/>
            </a:pPr>
            <a:endParaRPr lang="de-DE" altLang="de-DE" sz="2540" dirty="0">
              <a:solidFill>
                <a:srgbClr val="000000"/>
              </a:solidFill>
            </a:endParaRPr>
          </a:p>
          <a:p>
            <a:pPr eaLnBrk="1" hangingPunct="1">
              <a:buClrTx/>
            </a:pPr>
            <a:r>
              <a:rPr lang="de-DE" altLang="de-DE" sz="2540" dirty="0">
                <a:solidFill>
                  <a:srgbClr val="000000"/>
                </a:solidFill>
              </a:rPr>
              <a:t>(2) Auf den Gebieten des Artikels 74 Abs. 1 Nr. 4, 7, 11, 13, 15, 19a, 20, 22, 25 und 26 hat der Bund das Gesetzgebungsrecht, wenn und soweit die Herstellung gleichwertiger Lebensverhältnisse im Bundesgebiet oder die Wahrung der Rechts- oder Wirtschaftseinheit im gesamtstaatlichen Interesse eine bundesgesetzliche Regelung erforderlich macht.</a:t>
            </a:r>
          </a:p>
        </p:txBody>
      </p:sp>
      <p:sp>
        <p:nvSpPr>
          <p:cNvPr id="4" name="Rechteck 3"/>
          <p:cNvSpPr/>
          <p:nvPr/>
        </p:nvSpPr>
        <p:spPr>
          <a:xfrm>
            <a:off x="1714500" y="4691121"/>
            <a:ext cx="8229600" cy="523220"/>
          </a:xfrm>
          <a:prstGeom prst="rect">
            <a:avLst/>
          </a:prstGeom>
        </p:spPr>
        <p:txBody>
          <a:bodyPr wrap="square">
            <a:spAutoFit/>
          </a:bodyPr>
          <a:lstStyle/>
          <a:p>
            <a:r>
              <a:rPr lang="de-DE" sz="1400" dirty="0" smtClean="0"/>
              <a:t>Was genau darunter zu verstehen ist, bzw. wie dies umgesetzt werden soll, ist immer wieder eine der großen Kontroversen in der Wirtschaftspolitik</a:t>
            </a:r>
            <a:endParaRPr lang="de-DE" sz="1400" dirty="0"/>
          </a:p>
        </p:txBody>
      </p:sp>
    </p:spTree>
    <p:extLst>
      <p:ext uri="{BB962C8B-B14F-4D97-AF65-F5344CB8AC3E}">
        <p14:creationId xmlns:p14="http://schemas.microsoft.com/office/powerpoint/2010/main" val="213124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7" y="104181"/>
            <a:ext cx="8190503" cy="744941"/>
          </a:xfrm>
          <a:prstGeom prst="rect">
            <a:avLst/>
          </a:prstGeom>
          <a:noFill/>
          <a:ln>
            <a:noFill/>
          </a:ln>
        </p:spPr>
        <p:txBody>
          <a:bodyPr lIns="81646" tIns="40823" rIns="81646" bIns="40823" anchor="ctr" anchorCtr="1"/>
          <a:lstStyle/>
          <a:p>
            <a:r>
              <a:rPr lang="de-DE" sz="3266" dirty="0"/>
              <a:t>Umweltschutz</a:t>
            </a:r>
          </a:p>
        </p:txBody>
      </p:sp>
      <p:sp>
        <p:nvSpPr>
          <p:cNvPr id="7" name="Text Box 3"/>
          <p:cNvSpPr txBox="1">
            <a:spLocks noChangeArrowheads="1"/>
          </p:cNvSpPr>
          <p:nvPr/>
        </p:nvSpPr>
        <p:spPr bwMode="auto">
          <a:xfrm>
            <a:off x="1916163" y="1534594"/>
            <a:ext cx="8295271" cy="2821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Art. 20a GG</a:t>
            </a:r>
          </a:p>
          <a:p>
            <a:pPr eaLnBrk="1" hangingPunct="1">
              <a:buClrTx/>
            </a:pPr>
            <a:endParaRPr lang="de-DE" altLang="de-DE" sz="2540" dirty="0">
              <a:solidFill>
                <a:srgbClr val="000000"/>
              </a:solidFill>
            </a:endParaRPr>
          </a:p>
          <a:p>
            <a:pPr eaLnBrk="1" hangingPunct="1">
              <a:buClrTx/>
            </a:pPr>
            <a:r>
              <a:rPr lang="de-DE" altLang="de-DE" sz="2540" dirty="0">
                <a:solidFill>
                  <a:srgbClr val="000000"/>
                </a:solidFill>
              </a:rPr>
              <a:t>Der Staat schützt auch in Verantwortung für die künftigen Generationen die natürlichen Lebensgrundlagen und die Tiere im Rahmen der verfassungsmäßigen Ordnung durch die Gesetzgebung und nach Maßgabe von Gesetz und Recht durch die vollziehende Gewalt und die Rechtsprechung.</a:t>
            </a:r>
          </a:p>
        </p:txBody>
      </p:sp>
      <p:sp>
        <p:nvSpPr>
          <p:cNvPr id="4" name="Rechteck 3"/>
          <p:cNvSpPr/>
          <p:nvPr/>
        </p:nvSpPr>
        <p:spPr>
          <a:xfrm>
            <a:off x="1859280" y="4780331"/>
            <a:ext cx="8229600" cy="523220"/>
          </a:xfrm>
          <a:prstGeom prst="rect">
            <a:avLst/>
          </a:prstGeom>
        </p:spPr>
        <p:txBody>
          <a:bodyPr wrap="square">
            <a:spAutoFit/>
          </a:bodyPr>
          <a:lstStyle/>
          <a:p>
            <a:r>
              <a:rPr lang="de-DE" sz="1400" dirty="0" smtClean="0"/>
              <a:t>Rund 40 Jahre ist dies nun her und wenn nicht die Corona-Krise gekommen wäre, wäre dies immer noch eines der bestimmenden Themen in der aktuellen Wirtschaftspolitik. </a:t>
            </a:r>
            <a:endParaRPr lang="de-DE" sz="1400" dirty="0"/>
          </a:p>
        </p:txBody>
      </p:sp>
    </p:spTree>
    <p:extLst>
      <p:ext uri="{BB962C8B-B14F-4D97-AF65-F5344CB8AC3E}">
        <p14:creationId xmlns:p14="http://schemas.microsoft.com/office/powerpoint/2010/main" val="486831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789835" y="37275"/>
            <a:ext cx="8190503" cy="744941"/>
          </a:xfrm>
          <a:prstGeom prst="rect">
            <a:avLst/>
          </a:prstGeom>
          <a:noFill/>
          <a:ln>
            <a:noFill/>
          </a:ln>
        </p:spPr>
        <p:txBody>
          <a:bodyPr lIns="81646" tIns="40823" rIns="81646" bIns="40823" anchor="ctr" anchorCtr="1"/>
          <a:lstStyle/>
          <a:p>
            <a:r>
              <a:rPr lang="de-DE" sz="3266" dirty="0"/>
              <a:t>Konsolidierungsziel</a:t>
            </a:r>
          </a:p>
        </p:txBody>
      </p:sp>
      <p:sp>
        <p:nvSpPr>
          <p:cNvPr id="7" name="Text Box 3"/>
          <p:cNvSpPr txBox="1">
            <a:spLocks noChangeArrowheads="1"/>
          </p:cNvSpPr>
          <p:nvPr/>
        </p:nvSpPr>
        <p:spPr bwMode="auto">
          <a:xfrm>
            <a:off x="0" y="771065"/>
            <a:ext cx="12192000" cy="37790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000" dirty="0">
                <a:solidFill>
                  <a:srgbClr val="000000"/>
                </a:solidFill>
              </a:rPr>
              <a:t>Art. 109 Satz 3 GG</a:t>
            </a: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3) Die </a:t>
            </a:r>
            <a:r>
              <a:rPr lang="de-DE" altLang="de-DE" sz="2000" b="1" dirty="0">
                <a:solidFill>
                  <a:srgbClr val="000000"/>
                </a:solidFill>
              </a:rPr>
              <a:t>Haushalte</a:t>
            </a:r>
            <a:r>
              <a:rPr lang="de-DE" altLang="de-DE" sz="2000" dirty="0">
                <a:solidFill>
                  <a:srgbClr val="000000"/>
                </a:solidFill>
              </a:rPr>
              <a:t> von Bund und Ländern sind grundsätzlich </a:t>
            </a:r>
            <a:r>
              <a:rPr lang="de-DE" altLang="de-DE" sz="2000" b="1" dirty="0">
                <a:solidFill>
                  <a:srgbClr val="000000"/>
                </a:solidFill>
              </a:rPr>
              <a:t>ohne Einnahmen aus Krediten auszugleichen</a:t>
            </a:r>
            <a:r>
              <a:rPr lang="de-DE" altLang="de-DE" sz="2000" dirty="0">
                <a:solidFill>
                  <a:srgbClr val="000000"/>
                </a:solidFill>
              </a:rPr>
              <a:t>. Bund und Länder können Regelungen zur im Auf- und Abschwung symmetrischen Berücksichtigung der Auswirkungen einer von der Normallage abweichenden konjunkturellen Entwicklung sowie eine Ausnahmeregelung für </a:t>
            </a:r>
            <a:r>
              <a:rPr lang="de-DE" altLang="de-DE" sz="2000" b="1" dirty="0">
                <a:solidFill>
                  <a:srgbClr val="000000"/>
                </a:solidFill>
              </a:rPr>
              <a:t>Naturkatastrophen oder außergewöhnliche Notsituationen</a:t>
            </a:r>
            <a:r>
              <a:rPr lang="de-DE" altLang="de-DE" sz="2000" dirty="0">
                <a:solidFill>
                  <a:srgbClr val="000000"/>
                </a:solidFill>
              </a:rPr>
              <a:t>, die sich der Kontrolle des Staates entziehen und die staatliche Finanzlage erheblich beeinträchtigen, vorsehen. Für die Ausnahmeregelung ist eine entsprechende Tilgungsregelung vorzusehen. Die nähere Ausgestaltung regelt für den Haushalt des Bundes Artikel 115 mit der Maßgabe, dass Satz 1 entsprochen ist, wenn die </a:t>
            </a:r>
            <a:r>
              <a:rPr lang="de-DE" altLang="de-DE" sz="2000" b="1" dirty="0">
                <a:solidFill>
                  <a:srgbClr val="000000"/>
                </a:solidFill>
              </a:rPr>
              <a:t>Einnahmen aus Krediten 0,35 vom Hundert im Verhältnis zum nominalen Bruttoinlandsprodukt nicht überschreiten</a:t>
            </a:r>
            <a:r>
              <a:rPr lang="de-DE" altLang="de-DE" sz="2000" dirty="0">
                <a:solidFill>
                  <a:srgbClr val="000000"/>
                </a:solidFill>
              </a:rPr>
              <a:t>. Die nähere Ausgestaltung für die Haushalte der Länder regeln diese im Rahmen ihrer verfassungsrechtlichen Kompetenzen mit der Maßgabe, dass Satz 1 nur dann entsprochen ist, wenn keine Einnahmen aus Krediten zugelassen werden.</a:t>
            </a:r>
          </a:p>
        </p:txBody>
      </p:sp>
      <p:sp>
        <p:nvSpPr>
          <p:cNvPr id="4" name="Rechteck 3"/>
          <p:cNvSpPr/>
          <p:nvPr/>
        </p:nvSpPr>
        <p:spPr>
          <a:xfrm>
            <a:off x="83820" y="4567729"/>
            <a:ext cx="12054392" cy="954107"/>
          </a:xfrm>
          <a:prstGeom prst="rect">
            <a:avLst/>
          </a:prstGeom>
        </p:spPr>
        <p:txBody>
          <a:bodyPr wrap="square">
            <a:spAutoFit/>
          </a:bodyPr>
          <a:lstStyle/>
          <a:p>
            <a:r>
              <a:rPr lang="de-DE" sz="1400" dirty="0" smtClean="0"/>
              <a:t>Im Allgemeinen spricht die Schuldenbremse verabschiedet im Jahr 2009 im Zuge der enormen Zunahme der Staatschulden in der Finanzkrise ein Verschuldungsverbot aus und will damit dem Problem der asymmetrischen Finanzpolitik begegnen.</a:t>
            </a:r>
          </a:p>
          <a:p>
            <a:r>
              <a:rPr lang="de-DE" sz="1400" dirty="0" smtClean="0"/>
              <a:t>Die 0,35% Grenze für die Neuverschuldung erklärt sich aus der Historie, dass dieser Prozentsatz im Jahr 2009 rund 10 Mrd. Euro entsprochen hat, ein </a:t>
            </a:r>
            <a:r>
              <a:rPr lang="de-DE" sz="1400" dirty="0" err="1" smtClean="0"/>
              <a:t>Absolutwert</a:t>
            </a:r>
            <a:r>
              <a:rPr lang="de-DE" sz="1400" dirty="0" smtClean="0"/>
              <a:t> aber natürlich in einer generellen Regelung keinen Sinn ergäbe</a:t>
            </a:r>
            <a:endParaRPr lang="de-DE" sz="1400" dirty="0"/>
          </a:p>
        </p:txBody>
      </p:sp>
      <p:cxnSp>
        <p:nvCxnSpPr>
          <p:cNvPr id="3" name="Gerade Verbindung mit Pfeil 2"/>
          <p:cNvCxnSpPr/>
          <p:nvPr/>
        </p:nvCxnSpPr>
        <p:spPr>
          <a:xfrm flipH="1" flipV="1">
            <a:off x="2211294" y="2581835"/>
            <a:ext cx="3030071" cy="31017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Rechteck 4"/>
          <p:cNvSpPr/>
          <p:nvPr/>
        </p:nvSpPr>
        <p:spPr>
          <a:xfrm>
            <a:off x="83820" y="2330824"/>
            <a:ext cx="6418580" cy="316752"/>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p:cNvSpPr/>
          <p:nvPr/>
        </p:nvSpPr>
        <p:spPr>
          <a:xfrm>
            <a:off x="83820" y="5586664"/>
            <a:ext cx="11254740" cy="738664"/>
          </a:xfrm>
          <a:prstGeom prst="rect">
            <a:avLst/>
          </a:prstGeom>
        </p:spPr>
        <p:txBody>
          <a:bodyPr wrap="square">
            <a:spAutoFit/>
          </a:bodyPr>
          <a:lstStyle/>
          <a:p>
            <a:r>
              <a:rPr lang="de-DE" sz="1400" dirty="0" smtClean="0"/>
              <a:t>Ausnahmen lässt die Schuldenbremse für besondere Notsituationen zu, zu denen in der Kommentierung insbesondere Ereignisse, wie die Finanzkrise zu zählen sind. Die Corona-Krise kann natürlich explizit als </a:t>
            </a:r>
            <a:r>
              <a:rPr lang="de-DE" sz="1400" dirty="0"/>
              <a:t>N</a:t>
            </a:r>
            <a:r>
              <a:rPr lang="de-DE" sz="1400" dirty="0" smtClean="0"/>
              <a:t>aturkatastrophe gewertet werden und eröffnet damit ebenso eine höhere Verschuldung. Aktuell liegt das Defizit für das Jahr 2020 in Deutschland bei über 4%. </a:t>
            </a:r>
            <a:endParaRPr lang="de-DE" sz="1400" dirty="0"/>
          </a:p>
        </p:txBody>
      </p:sp>
      <p:sp>
        <p:nvSpPr>
          <p:cNvPr id="9" name="Rechteck 8"/>
          <p:cNvSpPr/>
          <p:nvPr/>
        </p:nvSpPr>
        <p:spPr>
          <a:xfrm>
            <a:off x="756173" y="1425540"/>
            <a:ext cx="10431780" cy="31675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p:cNvSpPr/>
          <p:nvPr/>
        </p:nvSpPr>
        <p:spPr>
          <a:xfrm>
            <a:off x="83820" y="3236259"/>
            <a:ext cx="11676305" cy="60661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1" name="Gerade Verbindung mit Pfeil 10"/>
          <p:cNvCxnSpPr/>
          <p:nvPr/>
        </p:nvCxnSpPr>
        <p:spPr>
          <a:xfrm flipV="1">
            <a:off x="1789835" y="1667534"/>
            <a:ext cx="1845117" cy="296423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p:cNvCxnSpPr/>
          <p:nvPr/>
        </p:nvCxnSpPr>
        <p:spPr>
          <a:xfrm flipV="1">
            <a:off x="1789835" y="3302051"/>
            <a:ext cx="2510865" cy="132971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Rechteck 15"/>
          <p:cNvSpPr/>
          <p:nvPr/>
        </p:nvSpPr>
        <p:spPr>
          <a:xfrm>
            <a:off x="83820" y="6308065"/>
            <a:ext cx="11254740" cy="523220"/>
          </a:xfrm>
          <a:prstGeom prst="rect">
            <a:avLst/>
          </a:prstGeom>
        </p:spPr>
        <p:txBody>
          <a:bodyPr wrap="square">
            <a:spAutoFit/>
          </a:bodyPr>
          <a:lstStyle/>
          <a:p>
            <a:r>
              <a:rPr lang="de-DE" sz="1400" dirty="0" smtClean="0"/>
              <a:t>Die Schuldenbremse verfügt damit über zwei Komponenten, die wir im weiteren Verlauf der Vorlesung der </a:t>
            </a:r>
            <a:r>
              <a:rPr lang="de-DE" sz="1400" dirty="0" err="1"/>
              <a:t>k</a:t>
            </a:r>
            <a:r>
              <a:rPr lang="de-DE" sz="1400" dirty="0" err="1" smtClean="0"/>
              <a:t>eynesianischen</a:t>
            </a:r>
            <a:r>
              <a:rPr lang="de-DE" sz="1400" dirty="0" smtClean="0"/>
              <a:t> und neoklassischen Theorie zuordnen können.</a:t>
            </a:r>
            <a:endParaRPr lang="de-DE" sz="1400" dirty="0"/>
          </a:p>
        </p:txBody>
      </p:sp>
    </p:spTree>
    <p:extLst>
      <p:ext uri="{BB962C8B-B14F-4D97-AF65-F5344CB8AC3E}">
        <p14:creationId xmlns:p14="http://schemas.microsoft.com/office/powerpoint/2010/main" val="2503115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8" grpId="0"/>
      <p:bldP spid="9" grpId="0" animBg="1"/>
      <p:bldP spid="10" grpId="0" animBg="1"/>
      <p:bldP spid="1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a:stretch>
            <a:fillRect/>
          </a:stretch>
        </p:blipFill>
        <p:spPr>
          <a:xfrm>
            <a:off x="4297482" y="449035"/>
            <a:ext cx="3816427" cy="2755631"/>
          </a:xfrm>
          <a:prstGeom prst="rect">
            <a:avLst/>
          </a:prstGeom>
        </p:spPr>
      </p:pic>
      <p:pic>
        <p:nvPicPr>
          <p:cNvPr id="2" name="Grafik 1"/>
          <p:cNvPicPr>
            <a:picLocks noChangeAspect="1"/>
          </p:cNvPicPr>
          <p:nvPr/>
        </p:nvPicPr>
        <p:blipFill>
          <a:blip r:embed="rId3"/>
          <a:stretch>
            <a:fillRect/>
          </a:stretch>
        </p:blipFill>
        <p:spPr>
          <a:xfrm>
            <a:off x="639144" y="518779"/>
            <a:ext cx="3261413" cy="2370030"/>
          </a:xfrm>
          <a:prstGeom prst="rect">
            <a:avLst/>
          </a:prstGeom>
        </p:spPr>
      </p:pic>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Entwicklung von Defizit und Schulden</a:t>
            </a:r>
          </a:p>
        </p:txBody>
      </p:sp>
      <p:sp>
        <p:nvSpPr>
          <p:cNvPr id="5" name="Textfeld 4">
            <a:extLst>
              <a:ext uri="{FF2B5EF4-FFF2-40B4-BE49-F238E27FC236}">
                <a16:creationId xmlns:a16="http://schemas.microsoft.com/office/drawing/2014/main" id="{3A14F6E1-ABD0-460B-9542-70CC99632247}"/>
              </a:ext>
            </a:extLst>
          </p:cNvPr>
          <p:cNvSpPr txBox="1"/>
          <p:nvPr/>
        </p:nvSpPr>
        <p:spPr>
          <a:xfrm>
            <a:off x="304054" y="158617"/>
            <a:ext cx="1787711" cy="284807"/>
          </a:xfrm>
          <a:prstGeom prst="rect">
            <a:avLst/>
          </a:prstGeom>
          <a:noFill/>
        </p:spPr>
        <p:txBody>
          <a:bodyPr wrap="square" rtlCol="0">
            <a:noAutofit/>
          </a:bodyPr>
          <a:lstStyle/>
          <a:p>
            <a:r>
              <a:rPr lang="de-DE" sz="1000" dirty="0" smtClean="0">
                <a:latin typeface="Times New Roman" panose="02020603050405020304" pitchFamily="18" charset="0"/>
                <a:cs typeface="Times New Roman" panose="02020603050405020304" pitchFamily="18" charset="0"/>
              </a:rPr>
              <a:t>Quelle: </a:t>
            </a:r>
            <a:r>
              <a:rPr lang="de-DE" sz="1000" dirty="0" err="1" smtClean="0">
                <a:latin typeface="Times New Roman" panose="02020603050405020304" pitchFamily="18" charset="0"/>
                <a:cs typeface="Times New Roman" panose="02020603050405020304" pitchFamily="18" charset="0"/>
              </a:rPr>
              <a:t>Destatis</a:t>
            </a:r>
            <a:r>
              <a:rPr lang="de-DE" sz="1000" dirty="0">
                <a:latin typeface="Times New Roman" panose="02020603050405020304" pitchFamily="18" charset="0"/>
                <a:cs typeface="Times New Roman" panose="02020603050405020304" pitchFamily="18" charset="0"/>
              </a:rPr>
              <a:t>, Bundesbank</a:t>
            </a:r>
          </a:p>
        </p:txBody>
      </p:sp>
      <p:sp>
        <p:nvSpPr>
          <p:cNvPr id="4" name="Textfeld 3">
            <a:extLst>
              <a:ext uri="{FF2B5EF4-FFF2-40B4-BE49-F238E27FC236}">
                <a16:creationId xmlns:a16="http://schemas.microsoft.com/office/drawing/2014/main" id="{5D4C3880-B67D-4928-A137-9595E9C885D6}"/>
              </a:ext>
            </a:extLst>
          </p:cNvPr>
          <p:cNvSpPr txBox="1"/>
          <p:nvPr/>
        </p:nvSpPr>
        <p:spPr>
          <a:xfrm>
            <a:off x="86429" y="2944516"/>
            <a:ext cx="3822632" cy="400110"/>
          </a:xfrm>
          <a:prstGeom prst="rect">
            <a:avLst/>
          </a:prstGeom>
          <a:noFill/>
        </p:spPr>
        <p:txBody>
          <a:bodyPr wrap="square" rtlCol="0">
            <a:spAutoFit/>
          </a:bodyPr>
          <a:lstStyle/>
          <a:p>
            <a:r>
              <a:rPr lang="de-DE" sz="1000" dirty="0"/>
              <a:t>Defizit:	Finanzierungssaldo des Staates in Relation</a:t>
            </a:r>
          </a:p>
          <a:p>
            <a:r>
              <a:rPr lang="de-DE" sz="1000" dirty="0"/>
              <a:t>	zum Bruttoinlandsprodukt</a:t>
            </a:r>
          </a:p>
        </p:txBody>
      </p:sp>
      <p:sp>
        <p:nvSpPr>
          <p:cNvPr id="7" name="Textfeld 6">
            <a:extLst>
              <a:ext uri="{FF2B5EF4-FFF2-40B4-BE49-F238E27FC236}">
                <a16:creationId xmlns:a16="http://schemas.microsoft.com/office/drawing/2014/main" id="{300E660F-7FF5-46BD-A65E-542C9FD0A2EE}"/>
              </a:ext>
            </a:extLst>
          </p:cNvPr>
          <p:cNvSpPr txBox="1"/>
          <p:nvPr/>
        </p:nvSpPr>
        <p:spPr>
          <a:xfrm>
            <a:off x="4473807" y="3325500"/>
            <a:ext cx="3500086" cy="400110"/>
          </a:xfrm>
          <a:prstGeom prst="rect">
            <a:avLst/>
          </a:prstGeom>
          <a:noFill/>
        </p:spPr>
        <p:txBody>
          <a:bodyPr wrap="square" rtlCol="0">
            <a:spAutoFit/>
          </a:bodyPr>
          <a:lstStyle/>
          <a:p>
            <a:r>
              <a:rPr lang="de-DE" sz="1000" dirty="0" err="1"/>
              <a:t>Schuldenstandsquote</a:t>
            </a:r>
            <a:r>
              <a:rPr lang="de-DE" sz="1000" dirty="0"/>
              <a:t> : Schulden des Staates in Relation</a:t>
            </a:r>
          </a:p>
          <a:p>
            <a:r>
              <a:rPr lang="de-DE" sz="1000" dirty="0"/>
              <a:t>	                        zum Bruttoinlandsprodukt</a:t>
            </a:r>
          </a:p>
        </p:txBody>
      </p:sp>
      <p:sp>
        <p:nvSpPr>
          <p:cNvPr id="8" name="Rechteck 7"/>
          <p:cNvSpPr/>
          <p:nvPr/>
        </p:nvSpPr>
        <p:spPr>
          <a:xfrm>
            <a:off x="19049" y="3662103"/>
            <a:ext cx="12125139" cy="523220"/>
          </a:xfrm>
          <a:prstGeom prst="rect">
            <a:avLst/>
          </a:prstGeom>
        </p:spPr>
        <p:txBody>
          <a:bodyPr wrap="square">
            <a:spAutoFit/>
          </a:bodyPr>
          <a:lstStyle/>
          <a:p>
            <a:r>
              <a:rPr lang="de-DE" sz="1400" dirty="0" smtClean="0"/>
              <a:t>Bei der Einführung des Euro 1999 hatten wir 2 Kriterien (die sog. Maastricht-Kriterien) Defizitgrenze von 3% und </a:t>
            </a:r>
            <a:r>
              <a:rPr lang="de-DE" sz="1400" dirty="0" err="1" smtClean="0"/>
              <a:t>Schuldenstandsquote</a:t>
            </a:r>
            <a:r>
              <a:rPr lang="de-DE" sz="1400" dirty="0" smtClean="0"/>
              <a:t> von 60%</a:t>
            </a:r>
            <a:endParaRPr lang="de-DE" sz="1400" dirty="0"/>
          </a:p>
          <a:p>
            <a:r>
              <a:rPr lang="de-DE" sz="1400" dirty="0" smtClean="0"/>
              <a:t>Deutschland war eines der ersten Länder, das die 3%-Prozentgrenze gerissen hat. Was machte Deutschland anschließend?</a:t>
            </a:r>
            <a:endParaRPr lang="de-DE" sz="1400" dirty="0"/>
          </a:p>
        </p:txBody>
      </p:sp>
      <p:cxnSp>
        <p:nvCxnSpPr>
          <p:cNvPr id="6" name="Gerade Verbindung mit Pfeil 5"/>
          <p:cNvCxnSpPr/>
          <p:nvPr/>
        </p:nvCxnSpPr>
        <p:spPr>
          <a:xfrm flipH="1" flipV="1">
            <a:off x="1479637" y="2334109"/>
            <a:ext cx="2273213" cy="16536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Rechteck 10"/>
          <p:cNvSpPr/>
          <p:nvPr/>
        </p:nvSpPr>
        <p:spPr>
          <a:xfrm>
            <a:off x="19048" y="4592635"/>
            <a:ext cx="12172951" cy="738664"/>
          </a:xfrm>
          <a:prstGeom prst="rect">
            <a:avLst/>
          </a:prstGeom>
        </p:spPr>
        <p:txBody>
          <a:bodyPr wrap="square">
            <a:spAutoFit/>
          </a:bodyPr>
          <a:lstStyle/>
          <a:p>
            <a:r>
              <a:rPr lang="de-DE" sz="1400" dirty="0" smtClean="0"/>
              <a:t>Die 60%-Marke wurde nie wirklich ernst genommen und bis zur Finanzkrise ist die </a:t>
            </a:r>
            <a:r>
              <a:rPr lang="de-DE" sz="1400" dirty="0" err="1" smtClean="0"/>
              <a:t>Schuldenstandsquote</a:t>
            </a:r>
            <a:r>
              <a:rPr lang="de-DE" sz="1400" dirty="0" smtClean="0"/>
              <a:t> auf über 80% gestiegen. In diesem Zusammenhang spricht man vom Problem der Asymmetrie der Finanzpolitik, da in der Vergangenheit die </a:t>
            </a:r>
            <a:r>
              <a:rPr lang="de-DE" sz="1400" dirty="0" err="1" smtClean="0"/>
              <a:t>Schuldenstandsquote</a:t>
            </a:r>
            <a:r>
              <a:rPr lang="de-DE" sz="1400" dirty="0" smtClean="0"/>
              <a:t> unabhängig von der konjunkturellen Entwicklung immer angestiegen ist. Wie hoch war </a:t>
            </a:r>
            <a:r>
              <a:rPr lang="de-DE" sz="1400" dirty="0" err="1" smtClean="0"/>
              <a:t>Schuldenstandsquote</a:t>
            </a:r>
            <a:r>
              <a:rPr lang="de-DE" sz="1400" dirty="0" smtClean="0"/>
              <a:t> in Italien bei der Gründung des Euro?</a:t>
            </a:r>
            <a:endParaRPr lang="de-DE" sz="1400" dirty="0"/>
          </a:p>
        </p:txBody>
      </p:sp>
      <p:cxnSp>
        <p:nvCxnSpPr>
          <p:cNvPr id="13" name="Gerade Verbindung mit Pfeil 12"/>
          <p:cNvCxnSpPr/>
          <p:nvPr/>
        </p:nvCxnSpPr>
        <p:spPr>
          <a:xfrm flipV="1">
            <a:off x="591332" y="1475069"/>
            <a:ext cx="4403489" cy="33334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Rechteck 14"/>
          <p:cNvSpPr/>
          <p:nvPr/>
        </p:nvSpPr>
        <p:spPr>
          <a:xfrm>
            <a:off x="-1" y="5847830"/>
            <a:ext cx="12191999" cy="307777"/>
          </a:xfrm>
          <a:prstGeom prst="rect">
            <a:avLst/>
          </a:prstGeom>
        </p:spPr>
        <p:txBody>
          <a:bodyPr wrap="square">
            <a:spAutoFit/>
          </a:bodyPr>
          <a:lstStyle/>
          <a:p>
            <a:r>
              <a:rPr lang="de-DE" sz="1400" dirty="0" smtClean="0"/>
              <a:t>Deutschland hatte im Nachgang der globalen Finanz- und Wirtschaftskrise nach 10-jähriger Konsolidierung wieder die zweite </a:t>
            </a:r>
            <a:r>
              <a:rPr lang="de-DE" sz="1400" dirty="0" err="1" smtClean="0"/>
              <a:t>Maastrichtgrenze</a:t>
            </a:r>
            <a:r>
              <a:rPr lang="de-DE" sz="1400" dirty="0" smtClean="0"/>
              <a:t> von 60% erreicht.</a:t>
            </a:r>
            <a:endParaRPr lang="de-DE" sz="1400" dirty="0"/>
          </a:p>
        </p:txBody>
      </p:sp>
      <p:cxnSp>
        <p:nvCxnSpPr>
          <p:cNvPr id="17" name="Gerade Verbindung mit Pfeil 16"/>
          <p:cNvCxnSpPr/>
          <p:nvPr/>
        </p:nvCxnSpPr>
        <p:spPr>
          <a:xfrm flipH="1" flipV="1">
            <a:off x="7763436" y="1548233"/>
            <a:ext cx="3037914" cy="43267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Rechteck 18"/>
          <p:cNvSpPr/>
          <p:nvPr/>
        </p:nvSpPr>
        <p:spPr>
          <a:xfrm>
            <a:off x="19049" y="4137927"/>
            <a:ext cx="12172951" cy="523220"/>
          </a:xfrm>
          <a:prstGeom prst="rect">
            <a:avLst/>
          </a:prstGeom>
        </p:spPr>
        <p:txBody>
          <a:bodyPr wrap="square">
            <a:spAutoFit/>
          </a:bodyPr>
          <a:lstStyle/>
          <a:p>
            <a:r>
              <a:rPr lang="de-DE" sz="1400" dirty="0" smtClean="0"/>
              <a:t>Zusammen mit Frankreich und Griechenland wurde insbesondere die Defizitregel aufgeweicht, so dass der vorgesehene Sanktionsmechanismus außer Kraft gesetzt wurde</a:t>
            </a:r>
            <a:endParaRPr lang="de-DE" sz="1400" dirty="0"/>
          </a:p>
        </p:txBody>
      </p:sp>
      <p:sp>
        <p:nvSpPr>
          <p:cNvPr id="20" name="Rechteck 19"/>
          <p:cNvSpPr/>
          <p:nvPr/>
        </p:nvSpPr>
        <p:spPr>
          <a:xfrm>
            <a:off x="0" y="5351803"/>
            <a:ext cx="12191999" cy="523220"/>
          </a:xfrm>
          <a:prstGeom prst="rect">
            <a:avLst/>
          </a:prstGeom>
        </p:spPr>
        <p:txBody>
          <a:bodyPr wrap="square">
            <a:spAutoFit/>
          </a:bodyPr>
          <a:lstStyle/>
          <a:p>
            <a:r>
              <a:rPr lang="de-DE" sz="1400" dirty="0" smtClean="0"/>
              <a:t>Die 60%-Marke war keine theoretisch abgeleitete Größe, sondern der Mittelwert der </a:t>
            </a:r>
            <a:r>
              <a:rPr lang="de-DE" sz="1400" dirty="0" err="1" smtClean="0"/>
              <a:t>Schuldenstandsquoten</a:t>
            </a:r>
            <a:r>
              <a:rPr lang="de-DE" sz="1400" dirty="0" smtClean="0"/>
              <a:t> der Gründungsstaaten der Eurozone. Deutschland lag 1999 „zufällig“ auf diesem Mittelwert. Im Jahr 1999 lag diese in Italien bei 110%.</a:t>
            </a:r>
            <a:endParaRPr lang="de-DE" sz="1400" dirty="0"/>
          </a:p>
        </p:txBody>
      </p:sp>
      <p:sp>
        <p:nvSpPr>
          <p:cNvPr id="22" name="Rechteck 21"/>
          <p:cNvSpPr/>
          <p:nvPr/>
        </p:nvSpPr>
        <p:spPr>
          <a:xfrm>
            <a:off x="19048" y="6101829"/>
            <a:ext cx="12172950" cy="738664"/>
          </a:xfrm>
          <a:prstGeom prst="rect">
            <a:avLst/>
          </a:prstGeom>
        </p:spPr>
        <p:txBody>
          <a:bodyPr wrap="square">
            <a:spAutoFit/>
          </a:bodyPr>
          <a:lstStyle/>
          <a:p>
            <a:r>
              <a:rPr lang="de-DE" sz="1400" dirty="0" smtClean="0"/>
              <a:t>Durch die Corona-Krise ist diese wieder auf knapp 70% angestiegen Trotz weiterer Ausgaben von etwa 150 Mrd. Euro in diesem Jahr wird die </a:t>
            </a:r>
            <a:r>
              <a:rPr lang="de-DE" sz="1400" dirty="0" err="1" smtClean="0"/>
              <a:t>Schuldenstandsquote</a:t>
            </a:r>
            <a:r>
              <a:rPr lang="de-DE" sz="1400" dirty="0" smtClean="0"/>
              <a:t> aller Voraussicht nach nicht weiter steigen, da das nominale BIP nicht zuletzt aufgrund der Preissteigerungen und damit der Nenner im gleichen Maßen steigen wird. Dies wird allerdings noch deutlich unter dem Höchststand von über 80% in der Finanzkrise liegen. </a:t>
            </a:r>
            <a:endParaRPr lang="de-DE" sz="1400" dirty="0"/>
          </a:p>
        </p:txBody>
      </p:sp>
      <p:cxnSp>
        <p:nvCxnSpPr>
          <p:cNvPr id="23" name="Gerade Verbindung mit Pfeil 22"/>
          <p:cNvCxnSpPr/>
          <p:nvPr/>
        </p:nvCxnSpPr>
        <p:spPr>
          <a:xfrm flipV="1">
            <a:off x="3900557" y="1272989"/>
            <a:ext cx="3970455" cy="48826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Gerade Verbindung mit Pfeil 28"/>
          <p:cNvCxnSpPr/>
          <p:nvPr/>
        </p:nvCxnSpPr>
        <p:spPr>
          <a:xfrm flipH="1" flipV="1">
            <a:off x="6604002" y="1153459"/>
            <a:ext cx="1797048" cy="35582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389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5" grpId="0"/>
      <p:bldP spid="19" grpId="0"/>
      <p:bldP spid="20" grpId="0"/>
      <p:bldP spid="2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1" name="Rectangle 2"/>
          <p:cNvSpPr>
            <a:spLocks noChangeArrowheads="1"/>
          </p:cNvSpPr>
          <p:nvPr/>
        </p:nvSpPr>
        <p:spPr bwMode="auto">
          <a:xfrm>
            <a:off x="3432602" y="148844"/>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Arbeitslosigkeit – allgemeine Definition</a:t>
            </a:r>
          </a:p>
        </p:txBody>
      </p:sp>
      <p:sp>
        <p:nvSpPr>
          <p:cNvPr id="130052" name="Text Box 3"/>
          <p:cNvSpPr txBox="1">
            <a:spLocks noChangeArrowheads="1"/>
          </p:cNvSpPr>
          <p:nvPr/>
        </p:nvSpPr>
        <p:spPr bwMode="auto">
          <a:xfrm>
            <a:off x="1611314" y="1628775"/>
            <a:ext cx="9056687" cy="230832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2400"/>
              <a:t>Als </a:t>
            </a:r>
            <a:r>
              <a:rPr lang="de-DE" sz="2400" b="1"/>
              <a:t>arbeitslos gilt</a:t>
            </a:r>
            <a:r>
              <a:rPr lang="de-DE" sz="2400"/>
              <a:t>, wer</a:t>
            </a:r>
          </a:p>
          <a:p>
            <a:endParaRPr lang="de-DE" sz="2400"/>
          </a:p>
          <a:p>
            <a:endParaRPr lang="de-DE" sz="2400"/>
          </a:p>
          <a:p>
            <a:r>
              <a:rPr lang="de-DE" sz="2400" b="1"/>
              <a:t>in einem festgelegten Zeitraum für eine bezahlte Tätigkeit zur Verfügung stand und konkrete Maßnahmen unternommen hat, um eine Arbeit zu finden.</a:t>
            </a:r>
          </a:p>
        </p:txBody>
      </p:sp>
    </p:spTree>
    <p:extLst>
      <p:ext uri="{BB962C8B-B14F-4D97-AF65-F5344CB8AC3E}">
        <p14:creationId xmlns:p14="http://schemas.microsoft.com/office/powerpoint/2010/main" val="228565877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Rectangle 2"/>
          <p:cNvSpPr>
            <a:spLocks noChangeArrowheads="1"/>
          </p:cNvSpPr>
          <p:nvPr/>
        </p:nvSpPr>
        <p:spPr bwMode="auto">
          <a:xfrm>
            <a:off x="2467188" y="192348"/>
            <a:ext cx="7344937"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Arbeitslosigkeit gemäß der Bundesagentur für Arbeit</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(registrierte Arbeitslose)</a:t>
            </a:r>
          </a:p>
        </p:txBody>
      </p:sp>
      <p:sp>
        <p:nvSpPr>
          <p:cNvPr id="131076" name="Text Box 3"/>
          <p:cNvSpPr txBox="1">
            <a:spLocks noChangeArrowheads="1"/>
          </p:cNvSpPr>
          <p:nvPr/>
        </p:nvSpPr>
        <p:spPr bwMode="auto">
          <a:xfrm>
            <a:off x="1611314" y="1025526"/>
            <a:ext cx="9056687" cy="480131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dirty="0"/>
              <a:t>Arbeitslose sind Personen zwischen 15 und 65 (67) Jahren, die</a:t>
            </a:r>
          </a:p>
          <a:p>
            <a:endParaRPr lang="de-DE" dirty="0"/>
          </a:p>
          <a:p>
            <a:pPr>
              <a:buFontTx/>
              <a:buChar char="•"/>
            </a:pPr>
            <a:r>
              <a:rPr lang="de-DE" dirty="0"/>
              <a:t> 	vorübergehend nicht in einem Beschäftigungsverhältnis stehen oder 	weniger als 15 	Stunden pro Woche arbeiten,</a:t>
            </a:r>
          </a:p>
          <a:p>
            <a:pPr>
              <a:buFontTx/>
              <a:buChar char="•"/>
            </a:pPr>
            <a:r>
              <a:rPr lang="de-DE" dirty="0"/>
              <a:t> 	eine versicherungspflichtige Beschäftigung suchen und dabei den 	Vermittlungsbemühungen der Agentur für Arbeit zur Verfügung stehen,</a:t>
            </a:r>
          </a:p>
          <a:p>
            <a:pPr>
              <a:buFontTx/>
              <a:buChar char="•"/>
            </a:pPr>
            <a:r>
              <a:rPr lang="de-DE" dirty="0"/>
              <a:t> 	sich bei einer Agentur für Arbeit arbeitslos gemeldet haben.</a:t>
            </a:r>
          </a:p>
          <a:p>
            <a:pPr marL="571500" indent="-571500">
              <a:buFont typeface="Wingdings" panose="05000000000000000000" pitchFamily="2" charset="2"/>
              <a:buChar char="Ø"/>
            </a:pPr>
            <a:endParaRPr lang="de-DE" sz="3600" dirty="0">
              <a:cs typeface="Times New Roman" pitchFamily="18" charset="0"/>
            </a:endParaRPr>
          </a:p>
          <a:p>
            <a:pPr marL="1485900" lvl="2" indent="-571500">
              <a:buFont typeface="Wingdings" panose="05000000000000000000" pitchFamily="2" charset="2"/>
              <a:buChar char="Ø"/>
            </a:pPr>
            <a:r>
              <a:rPr lang="de-DE" b="1" dirty="0">
                <a:cs typeface="Times New Roman" pitchFamily="18" charset="0"/>
              </a:rPr>
              <a:t>aber als nicht arbeitslos gelten Personen, die</a:t>
            </a:r>
          </a:p>
          <a:p>
            <a:pPr>
              <a:buFontTx/>
              <a:buNone/>
            </a:pPr>
            <a:endParaRPr lang="de-DE" dirty="0">
              <a:cs typeface="Times New Roman" pitchFamily="18" charset="0"/>
            </a:endParaRPr>
          </a:p>
          <a:p>
            <a:pPr>
              <a:buFontTx/>
              <a:buChar char="•"/>
            </a:pPr>
            <a:r>
              <a:rPr lang="de-DE" dirty="0"/>
              <a:t> 	nicht arbeiten dürfen oder können,</a:t>
            </a:r>
          </a:p>
          <a:p>
            <a:pPr>
              <a:buFontTx/>
              <a:buChar char="•"/>
            </a:pPr>
            <a:r>
              <a:rPr lang="de-DE" dirty="0"/>
              <a:t> 	ihre Verfügbarkeit einschränken,</a:t>
            </a:r>
          </a:p>
          <a:p>
            <a:pPr>
              <a:buFontTx/>
              <a:buChar char="•"/>
            </a:pPr>
            <a:r>
              <a:rPr lang="de-DE" dirty="0"/>
              <a:t> 	sich als Nichtleistungsempfänger länger als drei Monate nicht mehr bei der 	zuständigen Agentur für Arbeit gemeldet haben,</a:t>
            </a:r>
          </a:p>
          <a:p>
            <a:pPr>
              <a:buFontTx/>
              <a:buChar char="•"/>
            </a:pPr>
            <a:r>
              <a:rPr lang="de-DE" dirty="0"/>
              <a:t> 	arbeitsunfähig erkrankt sind,</a:t>
            </a:r>
          </a:p>
          <a:p>
            <a:pPr>
              <a:buFontTx/>
              <a:buChar char="•"/>
            </a:pPr>
            <a:r>
              <a:rPr lang="de-DE" dirty="0"/>
              <a:t> 	Schüler, Studenten und Schulabgänger, die eine Ausbildungsstelle suchen </a:t>
            </a:r>
          </a:p>
        </p:txBody>
      </p:sp>
    </p:spTree>
    <p:extLst>
      <p:ext uri="{BB962C8B-B14F-4D97-AF65-F5344CB8AC3E}">
        <p14:creationId xmlns:p14="http://schemas.microsoft.com/office/powerpoint/2010/main" val="1997881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Rectangle 2"/>
          <p:cNvSpPr>
            <a:spLocks noChangeArrowheads="1"/>
          </p:cNvSpPr>
          <p:nvPr/>
        </p:nvSpPr>
        <p:spPr bwMode="auto">
          <a:xfrm>
            <a:off x="2484748" y="86845"/>
            <a:ext cx="6443662"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Arbeitslosigkeit gemäß ILO-Konzept</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(Erwerbslose)</a:t>
            </a:r>
          </a:p>
        </p:txBody>
      </p:sp>
      <p:sp>
        <p:nvSpPr>
          <p:cNvPr id="132100" name="Text Box 3"/>
          <p:cNvSpPr txBox="1">
            <a:spLocks noChangeArrowheads="1"/>
          </p:cNvSpPr>
          <p:nvPr/>
        </p:nvSpPr>
        <p:spPr bwMode="auto">
          <a:xfrm>
            <a:off x="947854" y="1025526"/>
            <a:ext cx="9720147" cy="378565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FontTx/>
              <a:buNone/>
            </a:pPr>
            <a:r>
              <a:rPr lang="de-DE" sz="2400" dirty="0"/>
              <a:t>Als arbeitslos gelten Personen zwischen 15 und 74, die</a:t>
            </a:r>
          </a:p>
          <a:p>
            <a:pPr>
              <a:buFontTx/>
              <a:buNone/>
            </a:pPr>
            <a:r>
              <a:rPr lang="de-DE" sz="2400" dirty="0"/>
              <a:t> </a:t>
            </a:r>
          </a:p>
          <a:p>
            <a:pPr>
              <a:buFontTx/>
              <a:buNone/>
            </a:pPr>
            <a:r>
              <a:rPr lang="de-DE" sz="2400" dirty="0"/>
              <a:t>	</a:t>
            </a:r>
          </a:p>
          <a:p>
            <a:pPr>
              <a:buFontTx/>
              <a:buChar char="•"/>
            </a:pPr>
            <a:r>
              <a:rPr lang="de-DE" sz="2400" dirty="0"/>
              <a:t> 	weniger als eine Stunde pro Woche gearbeitet haben,</a:t>
            </a:r>
          </a:p>
          <a:p>
            <a:pPr>
              <a:buFontTx/>
              <a:buChar char="•"/>
            </a:pPr>
            <a:r>
              <a:rPr lang="de-DE" sz="2400" dirty="0"/>
              <a:t> 	in den vergangenen vier Wochen aktiv Arbeit gesucht haben und</a:t>
            </a:r>
          </a:p>
          <a:p>
            <a:pPr>
              <a:buFontTx/>
              <a:buChar char="•"/>
            </a:pPr>
            <a:r>
              <a:rPr lang="de-DE" sz="2400" dirty="0"/>
              <a:t> 	innerhalb von zwei Wochen für eine Arbeitstätigkeit verfügbar sind</a:t>
            </a:r>
          </a:p>
          <a:p>
            <a:pPr>
              <a:buFontTx/>
              <a:buNone/>
            </a:pPr>
            <a:endParaRPr lang="de-DE" sz="2400" dirty="0"/>
          </a:p>
          <a:p>
            <a:pPr>
              <a:buFontTx/>
              <a:buNone/>
            </a:pPr>
            <a:endParaRPr lang="de-DE" sz="2400" dirty="0"/>
          </a:p>
          <a:p>
            <a:pPr>
              <a:buFontTx/>
              <a:buNone/>
            </a:pPr>
            <a:r>
              <a:rPr lang="de-DE" sz="2400" dirty="0"/>
              <a:t>Die Erhebung der ILO-Arbeitsmarktstatistik ist in Deutschland Teil des Mikrozensus, einer computergestützten Haushaltsbefragung</a:t>
            </a:r>
          </a:p>
        </p:txBody>
      </p:sp>
    </p:spTree>
    <p:extLst>
      <p:ext uri="{BB962C8B-B14F-4D97-AF65-F5344CB8AC3E}">
        <p14:creationId xmlns:p14="http://schemas.microsoft.com/office/powerpoint/2010/main" val="67471802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Rectangle 2"/>
          <p:cNvSpPr>
            <a:spLocks noChangeArrowheads="1"/>
          </p:cNvSpPr>
          <p:nvPr/>
        </p:nvSpPr>
        <p:spPr bwMode="auto">
          <a:xfrm>
            <a:off x="3098065" y="93884"/>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Berechnung der Arbeitslosenquote</a:t>
            </a:r>
          </a:p>
        </p:txBody>
      </p:sp>
      <p:sp>
        <p:nvSpPr>
          <p:cNvPr id="133124" name="Text Box 3"/>
          <p:cNvSpPr txBox="1">
            <a:spLocks noChangeArrowheads="1"/>
          </p:cNvSpPr>
          <p:nvPr/>
        </p:nvSpPr>
        <p:spPr bwMode="auto">
          <a:xfrm>
            <a:off x="1611314" y="1025526"/>
            <a:ext cx="9056687" cy="489364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de-DE" u="sng" dirty="0"/>
              <a:t>Bundesagentur für Arbeit:</a:t>
            </a:r>
          </a:p>
          <a:p>
            <a:pPr>
              <a:buFontTx/>
              <a:buNone/>
            </a:pPr>
            <a:endParaRPr lang="de-DE" dirty="0"/>
          </a:p>
          <a:p>
            <a:pPr>
              <a:buFontTx/>
              <a:buNone/>
            </a:pPr>
            <a:r>
              <a:rPr lang="de-DE" dirty="0"/>
              <a:t>					registrierte Arbeitslose</a:t>
            </a:r>
          </a:p>
          <a:p>
            <a:pPr>
              <a:buFontTx/>
              <a:buNone/>
            </a:pPr>
            <a:r>
              <a:rPr lang="de-DE" dirty="0"/>
              <a:t>					–––––––––––––––––––</a:t>
            </a:r>
          </a:p>
          <a:p>
            <a:pPr>
              <a:buFontTx/>
              <a:buNone/>
            </a:pPr>
            <a:r>
              <a:rPr lang="de-DE" dirty="0"/>
              <a:t>					zivile Erwerbspersonen</a:t>
            </a:r>
          </a:p>
          <a:p>
            <a:pPr>
              <a:buFontTx/>
              <a:buNone/>
            </a:pPr>
            <a:endParaRPr lang="de-DE" dirty="0"/>
          </a:p>
          <a:p>
            <a:pPr>
              <a:buFontTx/>
              <a:buNone/>
            </a:pPr>
            <a:endParaRPr lang="de-DE" dirty="0"/>
          </a:p>
          <a:p>
            <a:pPr>
              <a:buFontTx/>
              <a:buNone/>
            </a:pPr>
            <a:r>
              <a:rPr lang="de-DE" u="sng" dirty="0"/>
              <a:t>ILO-Konzept:</a:t>
            </a:r>
          </a:p>
          <a:p>
            <a:pPr>
              <a:buFontTx/>
              <a:buNone/>
            </a:pPr>
            <a:endParaRPr lang="de-DE" u="sng" dirty="0"/>
          </a:p>
          <a:p>
            <a:pPr>
              <a:buFontTx/>
              <a:buNone/>
            </a:pPr>
            <a:r>
              <a:rPr lang="de-DE" dirty="0"/>
              <a:t>					       Erwerbslose</a:t>
            </a:r>
          </a:p>
          <a:p>
            <a:pPr>
              <a:buFontTx/>
              <a:buNone/>
            </a:pPr>
            <a:r>
              <a:rPr lang="de-DE" dirty="0"/>
              <a:t>					–––––––––––––––––––</a:t>
            </a:r>
          </a:p>
          <a:p>
            <a:pPr>
              <a:buFontTx/>
              <a:buNone/>
            </a:pPr>
            <a:r>
              <a:rPr lang="de-DE" dirty="0"/>
              <a:t>					    Erwerbspersonen</a:t>
            </a:r>
          </a:p>
          <a:p>
            <a:pPr>
              <a:buFontTx/>
              <a:buNone/>
            </a:pPr>
            <a:endParaRPr lang="de-DE" dirty="0"/>
          </a:p>
          <a:p>
            <a:pPr>
              <a:buFontTx/>
              <a:buNone/>
            </a:pPr>
            <a:endParaRPr lang="de-DE" dirty="0"/>
          </a:p>
          <a:p>
            <a:pPr>
              <a:buFontTx/>
              <a:buChar char="•"/>
            </a:pPr>
            <a:r>
              <a:rPr lang="de-DE" sz="2000" dirty="0"/>
              <a:t> zivile Erwerbspersonen = Arbeitnehmer + Selbstständige + registrierte Arbeitslose</a:t>
            </a:r>
          </a:p>
          <a:p>
            <a:pPr>
              <a:buFontTx/>
              <a:buChar char="•"/>
            </a:pPr>
            <a:r>
              <a:rPr lang="de-DE" sz="2000" dirty="0"/>
              <a:t> Erwerbspersonen = Arbeitnehmer + Selbstständige + Erwerbslose</a:t>
            </a:r>
          </a:p>
          <a:p>
            <a:pPr>
              <a:buFontTx/>
              <a:buNone/>
            </a:pPr>
            <a:endParaRPr lang="de-DE" sz="2000" dirty="0"/>
          </a:p>
        </p:txBody>
      </p:sp>
    </p:spTree>
    <p:extLst>
      <p:ext uri="{BB962C8B-B14F-4D97-AF65-F5344CB8AC3E}">
        <p14:creationId xmlns:p14="http://schemas.microsoft.com/office/powerpoint/2010/main" val="328145608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2"/>
          <p:cNvSpPr>
            <a:spLocks noChangeArrowheads="1"/>
          </p:cNvSpPr>
          <p:nvPr/>
        </p:nvSpPr>
        <p:spPr bwMode="auto">
          <a:xfrm>
            <a:off x="3053460" y="182415"/>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Vergleich der ILO-Quote und der BA-Quote</a:t>
            </a:r>
          </a:p>
        </p:txBody>
      </p:sp>
      <p:sp>
        <p:nvSpPr>
          <p:cNvPr id="134148" name="Text Box 3"/>
          <p:cNvSpPr txBox="1">
            <a:spLocks noChangeArrowheads="1"/>
          </p:cNvSpPr>
          <p:nvPr/>
        </p:nvSpPr>
        <p:spPr bwMode="auto">
          <a:xfrm>
            <a:off x="1611314" y="1025526"/>
            <a:ext cx="9056687" cy="39687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de-DE" sz="2000"/>
              <a:t> </a:t>
            </a:r>
          </a:p>
        </p:txBody>
      </p:sp>
      <p:graphicFrame>
        <p:nvGraphicFramePr>
          <p:cNvPr id="1078276" name="Group 4"/>
          <p:cNvGraphicFramePr>
            <a:graphicFrameLocks noGrp="1"/>
          </p:cNvGraphicFramePr>
          <p:nvPr/>
        </p:nvGraphicFramePr>
        <p:xfrm>
          <a:off x="1703389" y="1052513"/>
          <a:ext cx="8785225" cy="2817812"/>
        </p:xfrm>
        <a:graphic>
          <a:graphicData uri="http://schemas.openxmlformats.org/drawingml/2006/table">
            <a:tbl>
              <a:tblPr/>
              <a:tblGrid>
                <a:gridCol w="1728787">
                  <a:extLst>
                    <a:ext uri="{9D8B030D-6E8A-4147-A177-3AD203B41FA5}">
                      <a16:colId xmlns:a16="http://schemas.microsoft.com/office/drawing/2014/main" val="20000"/>
                    </a:ext>
                  </a:extLst>
                </a:gridCol>
                <a:gridCol w="3744913">
                  <a:extLst>
                    <a:ext uri="{9D8B030D-6E8A-4147-A177-3AD203B41FA5}">
                      <a16:colId xmlns:a16="http://schemas.microsoft.com/office/drawing/2014/main" val="20001"/>
                    </a:ext>
                  </a:extLst>
                </a:gridCol>
                <a:gridCol w="3311525">
                  <a:extLst>
                    <a:ext uri="{9D8B030D-6E8A-4147-A177-3AD203B41FA5}">
                      <a16:colId xmlns:a16="http://schemas.microsoft.com/office/drawing/2014/main" val="20002"/>
                    </a:ext>
                  </a:extLst>
                </a:gridCol>
              </a:tblGrid>
              <a:tr h="840929">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1600" b="0" i="0" u="none" strike="noStrike" cap="none" normalizeH="0" baseline="0">
                        <a:ln>
                          <a:noFill/>
                        </a:ln>
                        <a:solidFill>
                          <a:srgbClr val="000000"/>
                        </a:solidFill>
                        <a:effectLst/>
                        <a:latin typeface="Arial" charset="0"/>
                      </a:endParaRP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1600" b="0" i="0" u="none" strike="noStrike" cap="none" normalizeH="0" baseline="0">
                        <a:ln>
                          <a:noFill/>
                        </a:ln>
                        <a:solidFill>
                          <a:srgbClr val="000000"/>
                        </a:solidFill>
                        <a:effectLst/>
                        <a:latin typeface="Arial" charset="0"/>
                      </a:endParaRPr>
                    </a:p>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BA</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1600" b="0" i="0" u="none" strike="noStrike" cap="none" normalizeH="0" baseline="0">
                        <a:ln>
                          <a:noFill/>
                        </a:ln>
                        <a:solidFill>
                          <a:srgbClr val="000000"/>
                        </a:solidFill>
                        <a:effectLst/>
                        <a:latin typeface="Arial" charset="0"/>
                      </a:endParaRPr>
                    </a:p>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ILO</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3351">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Tätigkeit</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weniger als 15h</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weniger als 1h</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0006">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Alterspanne</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15-65 (67) Jahre</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15-74 Jahre</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763">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Abfrage</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Persönliche Meldung bei der BA</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Umfrage</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1763">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Verfügbarkeit</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sofort</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innerhalb von 2 Wochen</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34175" name="Text Box 30"/>
          <p:cNvSpPr txBox="1">
            <a:spLocks noChangeArrowheads="1"/>
          </p:cNvSpPr>
          <p:nvPr/>
        </p:nvSpPr>
        <p:spPr bwMode="auto">
          <a:xfrm>
            <a:off x="1524001" y="4481513"/>
            <a:ext cx="8964613" cy="1477328"/>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de-DE" dirty="0"/>
              <a:t> 	Für nationale Untersuchungen wird vornehmlich auf die BA-Statistik </a:t>
            </a:r>
          </a:p>
          <a:p>
            <a:pPr>
              <a:buFontTx/>
              <a:buNone/>
            </a:pPr>
            <a:r>
              <a:rPr lang="de-DE" dirty="0"/>
              <a:t>	zurückgegriffen, aufgrund der höheren Datengenauigkeit</a:t>
            </a:r>
          </a:p>
          <a:p>
            <a:pPr>
              <a:buFontTx/>
              <a:buChar char="•"/>
            </a:pPr>
            <a:endParaRPr lang="de-DE" dirty="0"/>
          </a:p>
          <a:p>
            <a:pPr>
              <a:buFontTx/>
              <a:buChar char="•"/>
            </a:pPr>
            <a:r>
              <a:rPr lang="de-DE" dirty="0"/>
              <a:t> 	Für internationale Vergleiche wird die ILO-Statistik herangezogen, da die 	nationalen Statistiken zu große Unterschiede in den Definitionen aufweisen.</a:t>
            </a:r>
          </a:p>
        </p:txBody>
      </p:sp>
      <p:sp>
        <p:nvSpPr>
          <p:cNvPr id="2" name="Rechteck 1"/>
          <p:cNvSpPr/>
          <p:nvPr/>
        </p:nvSpPr>
        <p:spPr>
          <a:xfrm>
            <a:off x="1181100" y="6070015"/>
            <a:ext cx="10652760" cy="646331"/>
          </a:xfrm>
          <a:prstGeom prst="rect">
            <a:avLst/>
          </a:prstGeom>
        </p:spPr>
        <p:txBody>
          <a:bodyPr wrap="square">
            <a:spAutoFit/>
          </a:bodyPr>
          <a:lstStyle/>
          <a:p>
            <a:r>
              <a:rPr lang="de-DE" dirty="0" smtClean="0"/>
              <a:t>→ Man kann somit nicht davon reden, dass die eine Kennzahl besser ist, als die andere, sondern vielmehr ist für die jeweilige Situation immer die passende Kennzahl zu wählen!</a:t>
            </a:r>
            <a:endParaRPr lang="de-DE" dirty="0"/>
          </a:p>
        </p:txBody>
      </p:sp>
    </p:spTree>
    <p:extLst>
      <p:ext uri="{BB962C8B-B14F-4D97-AF65-F5344CB8AC3E}">
        <p14:creationId xmlns:p14="http://schemas.microsoft.com/office/powerpoint/2010/main" val="24653822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3"/>
          <a:stretch>
            <a:fillRect/>
          </a:stretch>
        </p:blipFill>
        <p:spPr>
          <a:xfrm>
            <a:off x="360000" y="720000"/>
            <a:ext cx="7395300" cy="4860000"/>
          </a:xfrm>
          <a:prstGeom prst="rect">
            <a:avLst/>
          </a:prstGeom>
        </p:spPr>
      </p:pic>
      <p:sp>
        <p:nvSpPr>
          <p:cNvPr id="135171" name="Rectangle 2"/>
          <p:cNvSpPr>
            <a:spLocks noChangeArrowheads="1"/>
          </p:cNvSpPr>
          <p:nvPr/>
        </p:nvSpPr>
        <p:spPr bwMode="auto">
          <a:xfrm>
            <a:off x="393160" y="97822"/>
            <a:ext cx="795057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Entwicklung der Arbeitslosigkeit in Deutschland</a:t>
            </a:r>
          </a:p>
        </p:txBody>
      </p:sp>
      <p:sp>
        <p:nvSpPr>
          <p:cNvPr id="135172" name="Text Box 4"/>
          <p:cNvSpPr txBox="1">
            <a:spLocks noChangeArrowheads="1"/>
          </p:cNvSpPr>
          <p:nvPr/>
        </p:nvSpPr>
        <p:spPr bwMode="auto">
          <a:xfrm>
            <a:off x="1611314" y="6235701"/>
            <a:ext cx="260847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Bundesagentur für Arbeit</a:t>
            </a:r>
          </a:p>
        </p:txBody>
      </p:sp>
      <p:sp>
        <p:nvSpPr>
          <p:cNvPr id="5" name="Text Box 4"/>
          <p:cNvSpPr txBox="1">
            <a:spLocks noChangeArrowheads="1"/>
          </p:cNvSpPr>
          <p:nvPr/>
        </p:nvSpPr>
        <p:spPr bwMode="auto">
          <a:xfrm>
            <a:off x="7882573" y="326689"/>
            <a:ext cx="4182812" cy="73866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smtClean="0"/>
              <a:t>Was ist das gegenüber den Jahresdaten zu erkennende</a:t>
            </a:r>
          </a:p>
          <a:p>
            <a:r>
              <a:rPr lang="de-DE" sz="1400" dirty="0" smtClean="0"/>
              <a:t>unterjährige immer wiederkehrende Muster in der</a:t>
            </a:r>
          </a:p>
          <a:p>
            <a:r>
              <a:rPr lang="de-DE" sz="1400" dirty="0" smtClean="0"/>
              <a:t>Zeitreihe? </a:t>
            </a:r>
            <a:endParaRPr lang="de-DE" sz="1400" dirty="0"/>
          </a:p>
        </p:txBody>
      </p:sp>
      <p:sp>
        <p:nvSpPr>
          <p:cNvPr id="6" name="Text Box 4"/>
          <p:cNvSpPr txBox="1">
            <a:spLocks noChangeArrowheads="1"/>
          </p:cNvSpPr>
          <p:nvPr/>
        </p:nvSpPr>
        <p:spPr bwMode="auto">
          <a:xfrm>
            <a:off x="7974743" y="3226454"/>
            <a:ext cx="4182812" cy="1797269"/>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smtClean="0"/>
              <a:t>Einstellungszyklen!</a:t>
            </a:r>
          </a:p>
          <a:p>
            <a:endParaRPr lang="de-DE" sz="1400" dirty="0"/>
          </a:p>
          <a:p>
            <a:r>
              <a:rPr lang="de-DE" sz="1400" dirty="0" smtClean="0"/>
              <a:t>Ausbildungszeiten (Schule/Berufsschule…) enden vornehmlich im Sommer. Somit stellen sich auch die Personalabteilungen darauf ein vornehmlich nach den Sommerferien einzustellen</a:t>
            </a:r>
          </a:p>
          <a:p>
            <a:endParaRPr lang="de-DE" sz="1400" dirty="0"/>
          </a:p>
          <a:p>
            <a:r>
              <a:rPr lang="de-DE" sz="1400" dirty="0" smtClean="0"/>
              <a:t>-&gt; Herbstbelebung</a:t>
            </a:r>
            <a:endParaRPr lang="de-DE" sz="1400" dirty="0"/>
          </a:p>
        </p:txBody>
      </p:sp>
      <p:sp>
        <p:nvSpPr>
          <p:cNvPr id="7" name="Text Box 4"/>
          <p:cNvSpPr txBox="1">
            <a:spLocks noChangeArrowheads="1"/>
          </p:cNvSpPr>
          <p:nvPr/>
        </p:nvSpPr>
        <p:spPr bwMode="auto">
          <a:xfrm>
            <a:off x="7974743" y="1172052"/>
            <a:ext cx="4182812" cy="215392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smtClean="0"/>
              <a:t>Das saisonale Muster:</a:t>
            </a:r>
          </a:p>
          <a:p>
            <a:endParaRPr lang="de-DE" sz="1400" dirty="0"/>
          </a:p>
          <a:p>
            <a:r>
              <a:rPr lang="de-DE" sz="1400" dirty="0" smtClean="0"/>
              <a:t>z.B.	Bautätigkeit im Winter niedrig</a:t>
            </a:r>
          </a:p>
          <a:p>
            <a:r>
              <a:rPr lang="de-DE" sz="1400" dirty="0"/>
              <a:t>	</a:t>
            </a:r>
            <a:r>
              <a:rPr lang="de-DE" sz="1400" dirty="0" smtClean="0"/>
              <a:t>Tourismus im Sommer hoch</a:t>
            </a:r>
          </a:p>
          <a:p>
            <a:endParaRPr lang="de-DE" sz="1400" dirty="0"/>
          </a:p>
          <a:p>
            <a:r>
              <a:rPr lang="de-DE" sz="1400" dirty="0" smtClean="0"/>
              <a:t>-&gt; Frühjahrsbelebung</a:t>
            </a:r>
          </a:p>
          <a:p>
            <a:endParaRPr lang="de-DE" sz="1400" dirty="0"/>
          </a:p>
          <a:p>
            <a:r>
              <a:rPr lang="de-DE" sz="1400" dirty="0" smtClean="0"/>
              <a:t>Woher kommt dann aber der auffällige Anstieg im Sept/Okt?</a:t>
            </a:r>
            <a:endParaRPr lang="de-DE" sz="1400" dirty="0"/>
          </a:p>
        </p:txBody>
      </p:sp>
      <p:sp>
        <p:nvSpPr>
          <p:cNvPr id="4" name="Ellipse 3"/>
          <p:cNvSpPr/>
          <p:nvPr/>
        </p:nvSpPr>
        <p:spPr>
          <a:xfrm>
            <a:off x="6438901" y="2262987"/>
            <a:ext cx="676238" cy="121007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mit Pfeil 8"/>
          <p:cNvCxnSpPr/>
          <p:nvPr/>
        </p:nvCxnSpPr>
        <p:spPr>
          <a:xfrm flipH="1" flipV="1">
            <a:off x="6888115" y="3668551"/>
            <a:ext cx="628700" cy="215728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Text Box 4"/>
          <p:cNvSpPr txBox="1">
            <a:spLocks noChangeArrowheads="1"/>
          </p:cNvSpPr>
          <p:nvPr/>
        </p:nvSpPr>
        <p:spPr bwMode="auto">
          <a:xfrm>
            <a:off x="7974743" y="4978199"/>
            <a:ext cx="4182812" cy="180995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smtClean="0"/>
              <a:t>Auf Monatsbasis ist ein „Corona-Effekt“ zu erkennen, mit einem Anstieg von 500.000 von 2,3 </a:t>
            </a:r>
            <a:r>
              <a:rPr lang="de-DE" sz="1400" dirty="0"/>
              <a:t>M</a:t>
            </a:r>
            <a:r>
              <a:rPr lang="de-DE" sz="1400" dirty="0" smtClean="0"/>
              <a:t>io. auf etwa 2,9 </a:t>
            </a:r>
            <a:r>
              <a:rPr lang="de-DE" sz="1400" dirty="0" err="1" smtClean="0"/>
              <a:t>Mio</a:t>
            </a:r>
            <a:r>
              <a:rPr lang="de-DE" sz="1400" dirty="0" smtClean="0"/>
              <a:t> im Winter 2020/21. Bezogen auf den dramatischen Einbruch der Wirtschaft im letzten halben Jahr ist aber auch dieser Anstieg nur moderat! Zudem sehen wir aktuell schon wieder einen relativen starken Rückgang! Gleiche Erklärung wie in der Finanzkrise folgt!</a:t>
            </a:r>
            <a:endParaRPr lang="de-DE" sz="1400" dirty="0"/>
          </a:p>
        </p:txBody>
      </p:sp>
    </p:spTree>
    <p:extLst>
      <p:ext uri="{BB962C8B-B14F-4D97-AF65-F5344CB8AC3E}">
        <p14:creationId xmlns:p14="http://schemas.microsoft.com/office/powerpoint/2010/main" val="325978574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4" grpId="0" animBg="1"/>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5"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Arten von Arbeitslosigkeit</a:t>
            </a:r>
          </a:p>
        </p:txBody>
      </p:sp>
      <p:sp>
        <p:nvSpPr>
          <p:cNvPr id="136196" name="Text Box 3"/>
          <p:cNvSpPr txBox="1">
            <a:spLocks noChangeArrowheads="1"/>
          </p:cNvSpPr>
          <p:nvPr/>
        </p:nvSpPr>
        <p:spPr bwMode="auto">
          <a:xfrm>
            <a:off x="429359" y="1878331"/>
            <a:ext cx="7926507" cy="30491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dirty="0">
              <a:solidFill>
                <a:srgbClr val="000000"/>
              </a:solidFill>
            </a:endParaRPr>
          </a:p>
          <a:p>
            <a:pPr eaLnBrk="1" hangingPunct="1">
              <a:buClrTx/>
              <a:buFontTx/>
              <a:buNone/>
            </a:pPr>
            <a:r>
              <a:rPr lang="de-DE" sz="2400" b="1" dirty="0">
                <a:solidFill>
                  <a:srgbClr val="000000"/>
                </a:solidFill>
              </a:rPr>
              <a:t>Kurzfristig:		Saisonale und friktionelle Arbeitslosigkeit</a:t>
            </a:r>
          </a:p>
          <a:p>
            <a:pPr eaLnBrk="1" hangingPunct="1">
              <a:buClrTx/>
              <a:buFontTx/>
              <a:buNone/>
            </a:pPr>
            <a:endParaRPr lang="de-DE" sz="2400" b="1" dirty="0">
              <a:solidFill>
                <a:srgbClr val="000000"/>
              </a:solidFill>
            </a:endParaRPr>
          </a:p>
          <a:p>
            <a:pPr eaLnBrk="1" hangingPunct="1">
              <a:buClrTx/>
              <a:buFontTx/>
              <a:buNone/>
            </a:pPr>
            <a:r>
              <a:rPr lang="de-DE" sz="2400" b="1" dirty="0">
                <a:solidFill>
                  <a:srgbClr val="000000"/>
                </a:solidFill>
              </a:rPr>
              <a:t>Mittelfristig:		Konjunkturelle Arbeitslosigkeit</a:t>
            </a:r>
          </a:p>
          <a:p>
            <a:pPr eaLnBrk="1" hangingPunct="1">
              <a:buClrTx/>
              <a:buFontTx/>
              <a:buNone/>
            </a:pPr>
            <a:endParaRPr lang="de-DE" sz="2400" b="1" dirty="0">
              <a:solidFill>
                <a:srgbClr val="000000"/>
              </a:solidFill>
            </a:endParaRPr>
          </a:p>
          <a:p>
            <a:pPr eaLnBrk="1" hangingPunct="1">
              <a:buClrTx/>
              <a:buFontTx/>
              <a:buNone/>
            </a:pPr>
            <a:r>
              <a:rPr lang="de-DE" sz="2400" b="1" dirty="0">
                <a:solidFill>
                  <a:srgbClr val="000000"/>
                </a:solidFill>
              </a:rPr>
              <a:t>Langfristig:		Strukturelle Arbeitslosigkeit</a:t>
            </a: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p:txBody>
      </p:sp>
      <p:sp>
        <p:nvSpPr>
          <p:cNvPr id="4" name="Text Box 4"/>
          <p:cNvSpPr txBox="1">
            <a:spLocks noChangeArrowheads="1"/>
          </p:cNvSpPr>
          <p:nvPr/>
        </p:nvSpPr>
        <p:spPr bwMode="auto">
          <a:xfrm>
            <a:off x="8321576" y="2320583"/>
            <a:ext cx="3417886" cy="32004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smtClean="0"/>
              <a:t>Bis zu ca. 1  Jahre</a:t>
            </a:r>
            <a:endParaRPr lang="de-DE" sz="1400" dirty="0"/>
          </a:p>
        </p:txBody>
      </p:sp>
      <p:sp>
        <p:nvSpPr>
          <p:cNvPr id="5" name="Text Box 4"/>
          <p:cNvSpPr txBox="1">
            <a:spLocks noChangeArrowheads="1"/>
          </p:cNvSpPr>
          <p:nvPr/>
        </p:nvSpPr>
        <p:spPr bwMode="auto">
          <a:xfrm>
            <a:off x="8287286" y="3082875"/>
            <a:ext cx="3417886" cy="32004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smtClean="0"/>
              <a:t>Bis zu ca. 3 Jahr</a:t>
            </a:r>
            <a:endParaRPr lang="de-DE" sz="1400" dirty="0"/>
          </a:p>
        </p:txBody>
      </p:sp>
      <p:sp>
        <p:nvSpPr>
          <p:cNvPr id="6" name="Text Box 4"/>
          <p:cNvSpPr txBox="1">
            <a:spLocks noChangeArrowheads="1"/>
          </p:cNvSpPr>
          <p:nvPr/>
        </p:nvSpPr>
        <p:spPr bwMode="auto">
          <a:xfrm>
            <a:off x="8377874" y="3726764"/>
            <a:ext cx="3417886" cy="32004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smtClean="0"/>
              <a:t>über 3  Jahre</a:t>
            </a:r>
            <a:endParaRPr lang="de-DE" sz="1400" dirty="0"/>
          </a:p>
        </p:txBody>
      </p:sp>
    </p:spTree>
    <p:extLst>
      <p:ext uri="{BB962C8B-B14F-4D97-AF65-F5344CB8AC3E}">
        <p14:creationId xmlns:p14="http://schemas.microsoft.com/office/powerpoint/2010/main" val="46825500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2993</Words>
  <Application>Microsoft Office PowerPoint</Application>
  <PresentationFormat>Breitbild</PresentationFormat>
  <Paragraphs>365</Paragraphs>
  <Slides>27</Slides>
  <Notes>26</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27</vt:i4>
      </vt:variant>
    </vt:vector>
  </HeadingPairs>
  <TitlesOfParts>
    <vt:vector size="34" baseType="lpstr">
      <vt:lpstr>Arial</vt:lpstr>
      <vt:lpstr>Calibri</vt:lpstr>
      <vt:lpstr>Calibri Light</vt:lpstr>
      <vt:lpstr>Sparkasse Rg</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bjk</cp:lastModifiedBy>
  <cp:revision>617</cp:revision>
  <dcterms:created xsi:type="dcterms:W3CDTF">2019-02-11T10:45:01Z</dcterms:created>
  <dcterms:modified xsi:type="dcterms:W3CDTF">2021-10-16T10:55:13Z</dcterms:modified>
</cp:coreProperties>
</file>