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830" r:id="rId2"/>
    <p:sldId id="975" r:id="rId3"/>
    <p:sldId id="833" r:id="rId4"/>
    <p:sldId id="453" r:id="rId5"/>
    <p:sldId id="1203" r:id="rId6"/>
    <p:sldId id="1204" r:id="rId7"/>
    <p:sldId id="1205" r:id="rId8"/>
    <p:sldId id="1362" r:id="rId9"/>
    <p:sldId id="1360" r:id="rId10"/>
    <p:sldId id="1206" r:id="rId11"/>
    <p:sldId id="1207" r:id="rId12"/>
    <p:sldId id="1208" r:id="rId13"/>
    <p:sldId id="1364" r:id="rId14"/>
    <p:sldId id="1211" r:id="rId15"/>
    <p:sldId id="1212" r:id="rId16"/>
    <p:sldId id="1213" r:id="rId17"/>
    <p:sldId id="1214" r:id="rId18"/>
    <p:sldId id="1215" r:id="rId19"/>
    <p:sldId id="1361" r:id="rId20"/>
    <p:sldId id="1216" r:id="rId21"/>
    <p:sldId id="1217" r:id="rId22"/>
    <p:sldId id="1255" r:id="rId23"/>
    <p:sldId id="1363" r:id="rId24"/>
    <p:sldId id="1218" r:id="rId25"/>
    <p:sldId id="1219" r:id="rId26"/>
    <p:sldId id="1222" r:id="rId27"/>
    <p:sldId id="1223" r:id="rId28"/>
    <p:sldId id="1224" r:id="rId29"/>
    <p:sldId id="1225" r:id="rId30"/>
    <p:sldId id="1365" r:id="rId31"/>
    <p:sldId id="1254" r:id="rId32"/>
    <p:sldId id="1256" r:id="rId3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876" autoAdjust="0"/>
    <p:restoredTop sz="94660"/>
  </p:normalViewPr>
  <p:slideViewPr>
    <p:cSldViewPr snapToGrid="0">
      <p:cViewPr varScale="1">
        <p:scale>
          <a:sx n="88" d="100"/>
          <a:sy n="88" d="100"/>
        </p:scale>
        <p:origin x="54" y="1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05.10.2021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D9894258-9A99-43E2-A812-A5BDFDD33DA4}" type="slidenum">
              <a:rPr lang="de-DE"/>
              <a:pPr/>
              <a:t>1</a:t>
            </a:fld>
            <a:endParaRPr lang="de-DE"/>
          </a:p>
        </p:txBody>
      </p:sp>
      <p:sp>
        <p:nvSpPr>
          <p:cNvPr id="473090" name="Rectangle 2"/>
          <p:cNvSpPr txBox="1">
            <a:spLocks noGrp="1" noRot="1" noChangeAspect="1" noChangeArrowheads="1" noTextEdit="1"/>
          </p:cNvSpPr>
          <p:nvPr>
            <p:ph type="sldImg"/>
          </p:nvPr>
        </p:nvSpPr>
        <p:spPr>
          <a:xfrm>
            <a:off x="87313" y="742950"/>
            <a:ext cx="6623050" cy="3725863"/>
          </a:xfrm>
          <a:ln/>
        </p:spPr>
      </p:sp>
      <p:sp>
        <p:nvSpPr>
          <p:cNvPr id="473091"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168779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1917191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8395773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667D3BA4-C826-496B-816E-FA612258FAF1}" type="slidenum">
              <a:rPr lang="de-DE"/>
              <a:pPr/>
              <a:t>13</a:t>
            </a:fld>
            <a:endParaRPr lang="de-DE"/>
          </a:p>
        </p:txBody>
      </p:sp>
      <p:sp>
        <p:nvSpPr>
          <p:cNvPr id="481282" name="Rectangle 2"/>
          <p:cNvSpPr txBox="1">
            <a:spLocks noGrp="1" noRot="1" noChangeAspect="1" noChangeArrowheads="1" noTextEdit="1"/>
          </p:cNvSpPr>
          <p:nvPr>
            <p:ph type="sldImg"/>
          </p:nvPr>
        </p:nvSpPr>
        <p:spPr>
          <a:xfrm>
            <a:off x="87313" y="742950"/>
            <a:ext cx="6623050" cy="3725863"/>
          </a:xfrm>
          <a:ln/>
        </p:spPr>
      </p:sp>
      <p:sp>
        <p:nvSpPr>
          <p:cNvPr id="481283"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36540366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354BF954-DCBE-409C-AF58-1F1EC3553479}" type="slidenum">
              <a:rPr lang="de-DE"/>
              <a:pPr/>
              <a:t>14</a:t>
            </a:fld>
            <a:endParaRPr lang="de-DE"/>
          </a:p>
        </p:txBody>
      </p:sp>
      <p:sp>
        <p:nvSpPr>
          <p:cNvPr id="483330" name="Rectangle 2"/>
          <p:cNvSpPr txBox="1">
            <a:spLocks noGrp="1" noRot="1" noChangeAspect="1" noChangeArrowheads="1" noTextEdit="1"/>
          </p:cNvSpPr>
          <p:nvPr>
            <p:ph type="sldImg"/>
          </p:nvPr>
        </p:nvSpPr>
        <p:spPr>
          <a:xfrm>
            <a:off x="87313" y="742950"/>
            <a:ext cx="6623050" cy="3725863"/>
          </a:xfrm>
          <a:ln/>
        </p:spPr>
      </p:sp>
      <p:sp>
        <p:nvSpPr>
          <p:cNvPr id="483331"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12135777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478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8DD3533A-9447-4D4D-8C68-7162F12C3DDB}" type="slidenum">
              <a:rPr lang="de-DE" sz="1200">
                <a:solidFill>
                  <a:srgbClr val="000000"/>
                </a:solidFill>
                <a:latin typeface="Sparkasse Rg" pitchFamily="34" charset="0"/>
              </a:rPr>
              <a:pPr eaLnBrk="1" hangingPunct="1"/>
              <a:t>15</a:t>
            </a:fld>
            <a:endParaRPr lang="de-DE" sz="1200">
              <a:solidFill>
                <a:srgbClr val="000000"/>
              </a:solidFill>
              <a:latin typeface="Sparkasse Rg" pitchFamily="34" charset="0"/>
            </a:endParaRPr>
          </a:p>
        </p:txBody>
      </p:sp>
      <p:sp>
        <p:nvSpPr>
          <p:cNvPr id="374787" name="Rectangle 2"/>
          <p:cNvSpPr>
            <a:spLocks noGrp="1" noRot="1" noChangeAspect="1" noChangeArrowheads="1" noTextEdit="1"/>
          </p:cNvSpPr>
          <p:nvPr>
            <p:ph type="sldImg"/>
          </p:nvPr>
        </p:nvSpPr>
        <p:spPr>
          <a:xfrm>
            <a:off x="93663" y="742950"/>
            <a:ext cx="6619875" cy="3724275"/>
          </a:xfrm>
          <a:ln/>
        </p:spPr>
      </p:sp>
      <p:sp>
        <p:nvSpPr>
          <p:cNvPr id="374788"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1965617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581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1CB57CA6-6D5E-4E11-AD6B-B5417ACA0A32}" type="slidenum">
              <a:rPr lang="de-DE" sz="1200">
                <a:solidFill>
                  <a:srgbClr val="000000"/>
                </a:solidFill>
                <a:latin typeface="Sparkasse Rg" pitchFamily="34" charset="0"/>
              </a:rPr>
              <a:pPr eaLnBrk="1" hangingPunct="1"/>
              <a:t>16</a:t>
            </a:fld>
            <a:endParaRPr lang="de-DE" sz="1200">
              <a:solidFill>
                <a:srgbClr val="000000"/>
              </a:solidFill>
              <a:latin typeface="Sparkasse Rg" pitchFamily="34" charset="0"/>
            </a:endParaRPr>
          </a:p>
        </p:txBody>
      </p:sp>
      <p:sp>
        <p:nvSpPr>
          <p:cNvPr id="375811" name="Rectangle 2"/>
          <p:cNvSpPr>
            <a:spLocks noGrp="1" noRot="1" noChangeAspect="1" noChangeArrowheads="1" noTextEdit="1"/>
          </p:cNvSpPr>
          <p:nvPr>
            <p:ph type="sldImg"/>
          </p:nvPr>
        </p:nvSpPr>
        <p:spPr>
          <a:xfrm>
            <a:off x="93663" y="742950"/>
            <a:ext cx="6619875" cy="3724275"/>
          </a:xfrm>
          <a:ln/>
        </p:spPr>
      </p:sp>
      <p:sp>
        <p:nvSpPr>
          <p:cNvPr id="375812"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13089779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2452900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2295925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9581395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4243879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3493001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1955222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497863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19951192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683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9D0616EB-C823-4719-AC60-1E9A01BCEA34}" type="slidenum">
              <a:rPr lang="de-DE" sz="1200">
                <a:solidFill>
                  <a:srgbClr val="000000"/>
                </a:solidFill>
                <a:latin typeface="Sparkasse Rg" pitchFamily="34" charset="0"/>
              </a:rPr>
              <a:pPr eaLnBrk="1" hangingPunct="1"/>
              <a:t>24</a:t>
            </a:fld>
            <a:endParaRPr lang="de-DE" sz="1200">
              <a:solidFill>
                <a:srgbClr val="000000"/>
              </a:solidFill>
              <a:latin typeface="Sparkasse Rg" pitchFamily="34" charset="0"/>
            </a:endParaRPr>
          </a:p>
        </p:txBody>
      </p:sp>
      <p:sp>
        <p:nvSpPr>
          <p:cNvPr id="376835" name="Rectangle 2"/>
          <p:cNvSpPr>
            <a:spLocks noGrp="1" noRot="1" noChangeAspect="1" noChangeArrowheads="1" noTextEdit="1"/>
          </p:cNvSpPr>
          <p:nvPr>
            <p:ph type="sldImg"/>
          </p:nvPr>
        </p:nvSpPr>
        <p:spPr>
          <a:xfrm>
            <a:off x="93663" y="742950"/>
            <a:ext cx="6619875" cy="3724275"/>
          </a:xfrm>
          <a:ln/>
        </p:spPr>
      </p:sp>
      <p:sp>
        <p:nvSpPr>
          <p:cNvPr id="37683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38654518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9834475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882"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46C91F46-67A2-4F50-BC16-FE131C3E1787}" type="slidenum">
              <a:rPr lang="de-DE" sz="1200">
                <a:solidFill>
                  <a:srgbClr val="000000"/>
                </a:solidFill>
                <a:latin typeface="Sparkasse Rg" pitchFamily="34" charset="0"/>
              </a:rPr>
              <a:pPr eaLnBrk="1" hangingPunct="1"/>
              <a:t>26</a:t>
            </a:fld>
            <a:endParaRPr lang="de-DE" sz="1200">
              <a:solidFill>
                <a:srgbClr val="000000"/>
              </a:solidFill>
              <a:latin typeface="Sparkasse Rg" pitchFamily="34" charset="0"/>
            </a:endParaRPr>
          </a:p>
        </p:txBody>
      </p:sp>
      <p:sp>
        <p:nvSpPr>
          <p:cNvPr id="378883" name="Rectangle 2"/>
          <p:cNvSpPr>
            <a:spLocks noGrp="1" noRot="1" noChangeAspect="1" noChangeArrowheads="1" noTextEdit="1"/>
          </p:cNvSpPr>
          <p:nvPr>
            <p:ph type="sldImg"/>
          </p:nvPr>
        </p:nvSpPr>
        <p:spPr>
          <a:xfrm>
            <a:off x="93663" y="742950"/>
            <a:ext cx="6619875" cy="3724275"/>
          </a:xfrm>
          <a:ln/>
        </p:spPr>
      </p:sp>
      <p:sp>
        <p:nvSpPr>
          <p:cNvPr id="378884"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6468520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99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4BFE1B2D-07F3-499D-9B85-08002EEE54CB}" type="slidenum">
              <a:rPr lang="de-DE" sz="1200">
                <a:solidFill>
                  <a:srgbClr val="000000"/>
                </a:solidFill>
                <a:latin typeface="Sparkasse Rg" pitchFamily="34" charset="0"/>
              </a:rPr>
              <a:pPr eaLnBrk="1" hangingPunct="1"/>
              <a:t>27</a:t>
            </a:fld>
            <a:endParaRPr lang="de-DE" sz="1200">
              <a:solidFill>
                <a:srgbClr val="000000"/>
              </a:solidFill>
              <a:latin typeface="Sparkasse Rg" pitchFamily="34" charset="0"/>
            </a:endParaRPr>
          </a:p>
        </p:txBody>
      </p:sp>
      <p:sp>
        <p:nvSpPr>
          <p:cNvPr id="379907" name="Rectangle 2"/>
          <p:cNvSpPr>
            <a:spLocks noGrp="1" noRot="1" noChangeAspect="1" noChangeArrowheads="1" noTextEdit="1"/>
          </p:cNvSpPr>
          <p:nvPr>
            <p:ph type="sldImg"/>
          </p:nvPr>
        </p:nvSpPr>
        <p:spPr>
          <a:xfrm>
            <a:off x="93663" y="742950"/>
            <a:ext cx="6619875" cy="3724275"/>
          </a:xfrm>
          <a:ln/>
        </p:spPr>
      </p:sp>
      <p:sp>
        <p:nvSpPr>
          <p:cNvPr id="379908"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7718661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195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0468201D-C911-4012-9DD8-43E7A284D292}" type="slidenum">
              <a:rPr lang="de-DE" sz="1200">
                <a:solidFill>
                  <a:srgbClr val="000000"/>
                </a:solidFill>
                <a:latin typeface="Sparkasse Rg" pitchFamily="34" charset="0"/>
              </a:rPr>
              <a:pPr eaLnBrk="1" hangingPunct="1"/>
              <a:t>28</a:t>
            </a:fld>
            <a:endParaRPr lang="de-DE" sz="1200">
              <a:solidFill>
                <a:srgbClr val="000000"/>
              </a:solidFill>
              <a:latin typeface="Sparkasse Rg" pitchFamily="34" charset="0"/>
            </a:endParaRPr>
          </a:p>
        </p:txBody>
      </p:sp>
      <p:sp>
        <p:nvSpPr>
          <p:cNvPr id="381955" name="Rectangle 2"/>
          <p:cNvSpPr>
            <a:spLocks noGrp="1" noRot="1" noChangeAspect="1" noChangeArrowheads="1" noTextEdit="1"/>
          </p:cNvSpPr>
          <p:nvPr>
            <p:ph type="sldImg"/>
          </p:nvPr>
        </p:nvSpPr>
        <p:spPr>
          <a:xfrm>
            <a:off x="93663" y="742950"/>
            <a:ext cx="6619875" cy="3724275"/>
          </a:xfrm>
          <a:ln/>
        </p:spPr>
      </p:sp>
      <p:sp>
        <p:nvSpPr>
          <p:cNvPr id="38195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06637906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093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423A066-B1CF-4DC4-A7A9-D6EE4AB30EB8}" type="slidenum">
              <a:rPr lang="de-DE" sz="1200">
                <a:solidFill>
                  <a:srgbClr val="000000"/>
                </a:solidFill>
                <a:latin typeface="Sparkasse Rg" pitchFamily="34" charset="0"/>
              </a:rPr>
              <a:pPr eaLnBrk="1" hangingPunct="1"/>
              <a:t>29</a:t>
            </a:fld>
            <a:endParaRPr lang="de-DE" sz="1200">
              <a:solidFill>
                <a:srgbClr val="000000"/>
              </a:solidFill>
              <a:latin typeface="Sparkasse Rg" pitchFamily="34" charset="0"/>
            </a:endParaRPr>
          </a:p>
        </p:txBody>
      </p:sp>
      <p:sp>
        <p:nvSpPr>
          <p:cNvPr id="380931" name="Rectangle 2"/>
          <p:cNvSpPr>
            <a:spLocks noGrp="1" noRot="1" noChangeAspect="1" noChangeArrowheads="1" noTextEdit="1"/>
          </p:cNvSpPr>
          <p:nvPr>
            <p:ph type="sldImg"/>
          </p:nvPr>
        </p:nvSpPr>
        <p:spPr>
          <a:xfrm>
            <a:off x="93663" y="742950"/>
            <a:ext cx="6619875" cy="3724275"/>
          </a:xfrm>
          <a:ln/>
        </p:spPr>
      </p:sp>
      <p:sp>
        <p:nvSpPr>
          <p:cNvPr id="380932"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437811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FEE52045-57BA-4681-B080-A72A34E7F599}" type="slidenum">
              <a:rPr lang="de-DE"/>
              <a:pPr/>
              <a:t>3</a:t>
            </a:fld>
            <a:endParaRPr lang="de-DE"/>
          </a:p>
        </p:txBody>
      </p:sp>
      <p:sp>
        <p:nvSpPr>
          <p:cNvPr id="479234" name="Rectangle 2"/>
          <p:cNvSpPr txBox="1">
            <a:spLocks noGrp="1" noRot="1" noChangeAspect="1" noChangeArrowheads="1" noTextEdit="1"/>
          </p:cNvSpPr>
          <p:nvPr>
            <p:ph type="sldImg"/>
          </p:nvPr>
        </p:nvSpPr>
        <p:spPr>
          <a:xfrm>
            <a:off x="87313" y="742950"/>
            <a:ext cx="6623050" cy="3725863"/>
          </a:xfrm>
          <a:ln/>
        </p:spPr>
      </p:sp>
      <p:sp>
        <p:nvSpPr>
          <p:cNvPr id="479235"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093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423A066-B1CF-4DC4-A7A9-D6EE4AB30EB8}" type="slidenum">
              <a:rPr lang="de-DE" sz="1200">
                <a:solidFill>
                  <a:srgbClr val="000000"/>
                </a:solidFill>
                <a:latin typeface="Sparkasse Rg" pitchFamily="34" charset="0"/>
              </a:rPr>
              <a:pPr eaLnBrk="1" hangingPunct="1"/>
              <a:t>30</a:t>
            </a:fld>
            <a:endParaRPr lang="de-DE" sz="1200">
              <a:solidFill>
                <a:srgbClr val="000000"/>
              </a:solidFill>
              <a:latin typeface="Sparkasse Rg" pitchFamily="34" charset="0"/>
            </a:endParaRPr>
          </a:p>
        </p:txBody>
      </p:sp>
      <p:sp>
        <p:nvSpPr>
          <p:cNvPr id="380931" name="Rectangle 2"/>
          <p:cNvSpPr>
            <a:spLocks noGrp="1" noRot="1" noChangeAspect="1" noChangeArrowheads="1" noTextEdit="1"/>
          </p:cNvSpPr>
          <p:nvPr>
            <p:ph type="sldImg"/>
          </p:nvPr>
        </p:nvSpPr>
        <p:spPr>
          <a:xfrm>
            <a:off x="93663" y="742950"/>
            <a:ext cx="6619875" cy="3724275"/>
          </a:xfrm>
          <a:ln/>
        </p:spPr>
      </p:sp>
      <p:sp>
        <p:nvSpPr>
          <p:cNvPr id="380932"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07759953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785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7912DB12-00C7-4E9A-AFB5-0CB316A4BF52}" type="slidenum">
              <a:rPr lang="de-DE" sz="1200">
                <a:solidFill>
                  <a:srgbClr val="000000"/>
                </a:solidFill>
                <a:latin typeface="Sparkasse Rg" pitchFamily="34" charset="0"/>
              </a:rPr>
              <a:pPr eaLnBrk="1" hangingPunct="1"/>
              <a:t>31</a:t>
            </a:fld>
            <a:endParaRPr lang="de-DE" sz="1200">
              <a:solidFill>
                <a:srgbClr val="000000"/>
              </a:solidFill>
              <a:latin typeface="Sparkasse Rg" pitchFamily="34" charset="0"/>
            </a:endParaRPr>
          </a:p>
        </p:txBody>
      </p:sp>
      <p:sp>
        <p:nvSpPr>
          <p:cNvPr id="377859" name="Rectangle 2"/>
          <p:cNvSpPr>
            <a:spLocks noGrp="1" noRot="1" noChangeAspect="1" noChangeArrowheads="1" noTextEdit="1"/>
          </p:cNvSpPr>
          <p:nvPr>
            <p:ph type="sldImg"/>
          </p:nvPr>
        </p:nvSpPr>
        <p:spPr>
          <a:xfrm>
            <a:off x="93663" y="742950"/>
            <a:ext cx="6619875" cy="3724275"/>
          </a:xfrm>
          <a:ln/>
        </p:spPr>
      </p:sp>
      <p:sp>
        <p:nvSpPr>
          <p:cNvPr id="377860"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15300502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1772071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5539622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4982174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4170869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7459375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716584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D8ADD198-5CEA-4799-A978-D962845159A2}" type="datetime1">
              <a:rPr lang="de-DE" smtClean="0"/>
              <a:t>05.10.2021</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4C520BD0-1847-4B21-B685-C3A45E7D7413}" type="datetime1">
              <a:rPr lang="de-DE" smtClean="0"/>
              <a:t>05.10.2021</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539F6176-E65F-4264-AD61-F5E2A092842D}" type="datetime1">
              <a:rPr lang="de-DE" smtClean="0"/>
              <a:t>05.10.2021</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D4DCE647-126E-458F-AFBA-019880C78C7A}" type="datetime1">
              <a:rPr lang="de-DE" smtClean="0"/>
              <a:t>05.10.2021</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C8F7E619-D22B-4CC6-9486-A488AA3E0A88}" type="datetime1">
              <a:rPr lang="de-DE" smtClean="0"/>
              <a:t>05.10.2021</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D24A3A83-2154-4301-8991-B0300989FFEC}" type="datetime1">
              <a:rPr lang="de-DE" smtClean="0"/>
              <a:t>05.10.2021</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F22026F7-720F-4E1D-9DF0-81165B8FF329}" type="datetime1">
              <a:rPr lang="de-DE" smtClean="0"/>
              <a:t>05.10.2021</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9532442C-BC34-49A6-8DEF-CF7AE8DED9D8}" type="datetime1">
              <a:rPr lang="de-DE" smtClean="0"/>
              <a:t>05.10.2021</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45EFA00D-E82C-4133-B939-9886F70DF297}" type="datetime1">
              <a:rPr lang="de-DE" smtClean="0"/>
              <a:t>05.10.2021</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933DAF5-50DC-4538-9FBE-59A29A326876}" type="datetime1">
              <a:rPr lang="de-DE" smtClean="0"/>
              <a:t>05.10.2021</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9505E05F-6CFE-4151-AF7F-8C1CF57AD225}" type="datetime1">
              <a:rPr lang="de-DE" smtClean="0"/>
              <a:t>05.10.2021</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0A1ED9-BB09-40F6-A96D-FA6BE76D4140}" type="datetime1">
              <a:rPr lang="de-DE" smtClean="0"/>
              <a:t>05.10.2021</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www.ecb.europa.eu/press/pr/date/2021/html/ecb.pr210708~dc78cc4b0d.de.html"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hyperlink" Target="https://www.destatis.de/DE/Themen/Wirtschaft/Preise/Verbraucherpreisindex/Methoden/Erlaeuterungen/verbraucherpreisindex.html#:~:text=Was%20beschreibt%20der%20Verbraucherpreisindex%3F,private%20Haushalte%20f%C3%BCr%20Konsumzwecke%20kaufen."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9.emf"/><Relationship Id="rId4" Type="http://schemas.openxmlformats.org/officeDocument/2006/relationships/oleObject" Target="../embeddings/oleObject3.bin"/></Relationships>
</file>

<file path=ppt/slides/_rels/slide2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notesSlide" Target="../notesSlides/notesSlide23.xml"/><Relationship Id="rId7"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22.png"/><Relationship Id="rId5" Type="http://schemas.openxmlformats.org/officeDocument/2006/relationships/image" Target="../media/image10.emf"/><Relationship Id="rId4" Type="http://schemas.openxmlformats.org/officeDocument/2006/relationships/oleObject" Target="../embeddings/oleObject4.bin"/><Relationship Id="rId9" Type="http://schemas.openxmlformats.org/officeDocument/2006/relationships/image" Target="../media/image50.png"/></Relationships>
</file>

<file path=ppt/slides/_rels/slide24.xml.rels><?xml version="1.0" encoding="UTF-8" standalone="yes"?>
<Relationships xmlns="http://schemas.openxmlformats.org/package/2006/relationships"><Relationship Id="rId3" Type="http://schemas.openxmlformats.org/officeDocument/2006/relationships/hyperlink" Target="https://www.destatis.de/DE/Themen/Wirtschaft/Preise/Verbraucherpreisindex/inflation.html" TargetMode="External"/><Relationship Id="rId2" Type="http://schemas.openxmlformats.org/officeDocument/2006/relationships/notesSlide" Target="../notesSlides/notesSlide24.xml"/><Relationship Id="rId1" Type="http://schemas.openxmlformats.org/officeDocument/2006/relationships/slideLayout" Target="../slideLayouts/slideLayout7.xml"/><Relationship Id="rId5" Type="http://schemas.openxmlformats.org/officeDocument/2006/relationships/hyperlink" Target="https://www.destatis.de/DE/Themen/Wirtschaft/Preise/Grosshandelspreisindex/_inhalt.html" TargetMode="External"/><Relationship Id="rId4" Type="http://schemas.openxmlformats.org/officeDocument/2006/relationships/hyperlink" Target="https://www.destatis.de/DE/Themen/Wirtschaft/Preise/Einfuhrpreisindex-Ausfuhrpreisindex/_inhalt.html"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https://www.destatis.de/DE/Themen/Wirtschaft/Preise/Verbraucherpreisindex/PreisKaleidoskopUebersicht.html" TargetMode="External"/><Relationship Id="rId2" Type="http://schemas.openxmlformats.org/officeDocument/2006/relationships/notesSlide" Target="../notesSlides/notesSlide27.xml"/><Relationship Id="rId1" Type="http://schemas.openxmlformats.org/officeDocument/2006/relationships/slideLayout" Target="../slideLayouts/slideLayout7.xml"/><Relationship Id="rId5" Type="http://schemas.openxmlformats.org/officeDocument/2006/relationships/image" Target="../media/image13.jpg"/><Relationship Id="rId4" Type="http://schemas.openxmlformats.org/officeDocument/2006/relationships/hyperlink" Target="https://www.destatis.de/DE/Service/Statistik-Visualisiert/persoenlicher-inflationsrechner-uebersicht.html"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https://www.ecb.europa.eu/press/pr/date/2003/html/pr030508_2.de.html" TargetMode="External"/><Relationship Id="rId2" Type="http://schemas.openxmlformats.org/officeDocument/2006/relationships/notesSlide" Target="../notesSlides/notesSlide31.xml"/><Relationship Id="rId1" Type="http://schemas.openxmlformats.org/officeDocument/2006/relationships/slideLayout" Target="../slideLayouts/slideLayout7.xml"/><Relationship Id="rId4" Type="http://schemas.openxmlformats.org/officeDocument/2006/relationships/hyperlink" Target="http://wirtschaftlichefreiheit.de/wordpress/?p=16021"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witter.com/i/status/1310996763810111489"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emf"/><Relationship Id="rId5" Type="http://schemas.openxmlformats.org/officeDocument/2006/relationships/oleObject" Target="../embeddings/oleObject1.bin"/><Relationship Id="rId4" Type="http://schemas.openxmlformats.org/officeDocument/2006/relationships/image" Target="../media/image16.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oleObject" Target="../embeddings/oleObject2.bin"/><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Magisches Viereck</a:t>
            </a:r>
          </a:p>
        </p:txBody>
      </p:sp>
      <p:sp>
        <p:nvSpPr>
          <p:cNvPr id="472067" name="Rectangle 3"/>
          <p:cNvSpPr>
            <a:spLocks noChangeArrowheads="1"/>
          </p:cNvSpPr>
          <p:nvPr/>
        </p:nvSpPr>
        <p:spPr bwMode="auto">
          <a:xfrm>
            <a:off x="3792538" y="2420938"/>
            <a:ext cx="4248150" cy="2120900"/>
          </a:xfrm>
          <a:prstGeom prst="rect">
            <a:avLst/>
          </a:prstGeom>
          <a:noFill/>
          <a:ln w="9360">
            <a:solidFill>
              <a:srgbClr val="80808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p>
        </p:txBody>
      </p:sp>
      <p:sp>
        <p:nvSpPr>
          <p:cNvPr id="472068" name="Text Box 4"/>
          <p:cNvSpPr txBox="1">
            <a:spLocks noChangeArrowheads="1"/>
          </p:cNvSpPr>
          <p:nvPr/>
        </p:nvSpPr>
        <p:spPr bwMode="auto">
          <a:xfrm>
            <a:off x="2063750" y="5084763"/>
            <a:ext cx="2672824"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5146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29718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4290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38862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buClrTx/>
              <a:buFontTx/>
              <a:buNone/>
            </a:pPr>
            <a:r>
              <a:rPr lang="de-DE" dirty="0"/>
              <a:t>Preisniveaustabilität</a:t>
            </a:r>
          </a:p>
        </p:txBody>
      </p:sp>
      <p:sp>
        <p:nvSpPr>
          <p:cNvPr id="472069" name="Text Box 5"/>
          <p:cNvSpPr txBox="1">
            <a:spLocks noChangeArrowheads="1"/>
          </p:cNvSpPr>
          <p:nvPr/>
        </p:nvSpPr>
        <p:spPr bwMode="auto">
          <a:xfrm>
            <a:off x="6816725" y="5084763"/>
            <a:ext cx="347112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5146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29718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4290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38862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buClrTx/>
              <a:buFontTx/>
              <a:buNone/>
            </a:pPr>
            <a:r>
              <a:rPr lang="de-DE" dirty="0"/>
              <a:t>Hoher Beschäftigungsgrad</a:t>
            </a:r>
          </a:p>
        </p:txBody>
      </p:sp>
      <p:sp>
        <p:nvSpPr>
          <p:cNvPr id="472070" name="Text Box 6"/>
          <p:cNvSpPr txBox="1">
            <a:spLocks noChangeArrowheads="1"/>
          </p:cNvSpPr>
          <p:nvPr/>
        </p:nvSpPr>
        <p:spPr bwMode="auto">
          <a:xfrm>
            <a:off x="2063751" y="1268413"/>
            <a:ext cx="3009455"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5146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29718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4290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38862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buClrTx/>
              <a:buFontTx/>
              <a:buNone/>
            </a:pPr>
            <a:r>
              <a:rPr lang="de-DE" dirty="0"/>
              <a:t>Angemessenes stetiges</a:t>
            </a:r>
          </a:p>
          <a:p>
            <a:pPr>
              <a:buClrTx/>
              <a:buFontTx/>
              <a:buNone/>
            </a:pPr>
            <a:r>
              <a:rPr lang="de-DE" dirty="0"/>
              <a:t>Wirtschaftswachstum</a:t>
            </a:r>
          </a:p>
        </p:txBody>
      </p:sp>
      <p:sp>
        <p:nvSpPr>
          <p:cNvPr id="472071" name="Text Box 7"/>
          <p:cNvSpPr txBox="1">
            <a:spLocks noChangeArrowheads="1"/>
          </p:cNvSpPr>
          <p:nvPr/>
        </p:nvSpPr>
        <p:spPr bwMode="auto">
          <a:xfrm>
            <a:off x="7175501" y="1268413"/>
            <a:ext cx="2948541"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5146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29718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4290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38862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buClrTx/>
              <a:buFontTx/>
              <a:buNone/>
            </a:pPr>
            <a:r>
              <a:rPr lang="de-DE" dirty="0"/>
              <a:t>Außenwirtschaftliches</a:t>
            </a:r>
          </a:p>
          <a:p>
            <a:pPr>
              <a:buClrTx/>
              <a:buFontTx/>
              <a:buNone/>
            </a:pPr>
            <a:r>
              <a:rPr lang="de-DE" dirty="0"/>
              <a:t>Gleichgewicht</a:t>
            </a:r>
          </a:p>
        </p:txBody>
      </p:sp>
    </p:spTree>
    <p:extLst>
      <p:ext uri="{BB962C8B-B14F-4D97-AF65-F5344CB8AC3E}">
        <p14:creationId xmlns:p14="http://schemas.microsoft.com/office/powerpoint/2010/main" val="171297240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206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206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7207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720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2068" grpId="0"/>
      <p:bldP spid="472069" grpId="0"/>
      <p:bldP spid="472070" grpId="0"/>
      <p:bldP spid="47207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43774" y="104181"/>
            <a:ext cx="11622656" cy="744941"/>
          </a:xfrm>
          <a:prstGeom prst="rect">
            <a:avLst/>
          </a:prstGeom>
          <a:noFill/>
          <a:ln>
            <a:noFill/>
          </a:ln>
        </p:spPr>
        <p:txBody>
          <a:bodyPr lIns="81646" tIns="40823" rIns="81646" bIns="40823" anchor="ctr" anchorCtr="1"/>
          <a:lstStyle/>
          <a:p>
            <a:pPr algn="ctr">
              <a:lnSpc>
                <a:spcPct val="100000"/>
              </a:lnSpc>
            </a:pPr>
            <a:r>
              <a:rPr lang="de-DE" sz="2540" b="1" dirty="0">
                <a:solidFill>
                  <a:srgbClr val="000000"/>
                </a:solidFill>
                <a:latin typeface="Arial"/>
              </a:rPr>
              <a:t>Nominales und reales </a:t>
            </a:r>
            <a:r>
              <a:rPr lang="de-DE" sz="2540" b="1" dirty="0" smtClean="0">
                <a:solidFill>
                  <a:srgbClr val="000000"/>
                </a:solidFill>
                <a:latin typeface="Arial"/>
              </a:rPr>
              <a:t>Wirtschaftswachstum Deutschland</a:t>
            </a:r>
            <a:endParaRPr sz="2540" dirty="0"/>
          </a:p>
        </p:txBody>
      </p:sp>
      <p:sp>
        <p:nvSpPr>
          <p:cNvPr id="8" name="Textfeld 7"/>
          <p:cNvSpPr txBox="1"/>
          <p:nvPr/>
        </p:nvSpPr>
        <p:spPr>
          <a:xfrm>
            <a:off x="732013" y="5978027"/>
            <a:ext cx="1524328" cy="343620"/>
          </a:xfrm>
          <a:prstGeom prst="rect">
            <a:avLst/>
          </a:prstGeom>
          <a:noFill/>
        </p:spPr>
        <p:txBody>
          <a:bodyPr wrap="none" rtlCol="0">
            <a:spAutoFit/>
          </a:bodyPr>
          <a:lstStyle/>
          <a:p>
            <a:r>
              <a:rPr lang="de-DE" sz="1633" dirty="0"/>
              <a:t>Quelle: </a:t>
            </a:r>
            <a:r>
              <a:rPr lang="de-DE" sz="1633" dirty="0" err="1"/>
              <a:t>Destatis</a:t>
            </a:r>
            <a:endParaRPr lang="de-DE" sz="1633" dirty="0"/>
          </a:p>
        </p:txBody>
      </p:sp>
      <p:sp>
        <p:nvSpPr>
          <p:cNvPr id="7" name="Textfeld 6"/>
          <p:cNvSpPr txBox="1"/>
          <p:nvPr/>
        </p:nvSpPr>
        <p:spPr>
          <a:xfrm>
            <a:off x="8532119" y="1429092"/>
            <a:ext cx="3581400" cy="3029396"/>
          </a:xfrm>
          <a:prstGeom prst="rect">
            <a:avLst/>
          </a:prstGeom>
          <a:noFill/>
        </p:spPr>
        <p:txBody>
          <a:bodyPr wrap="square" rtlCol="0">
            <a:noAutofit/>
          </a:bodyPr>
          <a:lstStyle/>
          <a:p>
            <a:r>
              <a:rPr lang="de-DE" sz="1400" dirty="0" smtClean="0"/>
              <a:t>Grundsätzlich erkennt man, dass in den allermeisten Fällen die nominale Wachstumsrate niedriger liegt, als die reale Wachstumsrate.</a:t>
            </a:r>
          </a:p>
          <a:p>
            <a:r>
              <a:rPr lang="de-DE" sz="1400" dirty="0" smtClean="0"/>
              <a:t>Bei der Bewertung des nominalen Wertes des gesamtwirtschaftlichen Leistung ist also grundsätzlich zu berücksichtigen, dass ein Teil der Zunahme allein auf Preissteigerungen zurückzuführen ist! </a:t>
            </a:r>
            <a:endParaRPr lang="de-DE" sz="1400" dirty="0"/>
          </a:p>
        </p:txBody>
      </p:sp>
      <p:pic>
        <p:nvPicPr>
          <p:cNvPr id="4" name="Grafik 3"/>
          <p:cNvPicPr>
            <a:picLocks noChangeAspect="1"/>
          </p:cNvPicPr>
          <p:nvPr/>
        </p:nvPicPr>
        <p:blipFill>
          <a:blip r:embed="rId3"/>
          <a:stretch>
            <a:fillRect/>
          </a:stretch>
        </p:blipFill>
        <p:spPr>
          <a:xfrm>
            <a:off x="732013" y="894809"/>
            <a:ext cx="7243920" cy="4477145"/>
          </a:xfrm>
          <a:prstGeom prst="rect">
            <a:avLst/>
          </a:prstGeom>
        </p:spPr>
      </p:pic>
    </p:spTree>
    <p:extLst>
      <p:ext uri="{BB962C8B-B14F-4D97-AF65-F5344CB8AC3E}">
        <p14:creationId xmlns:p14="http://schemas.microsoft.com/office/powerpoint/2010/main" val="3978193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2540" dirty="0"/>
              <a:t>Relative Veränderung des BIP-</a:t>
            </a:r>
            <a:r>
              <a:rPr lang="de-DE" sz="2540" dirty="0" err="1"/>
              <a:t>Deflators</a:t>
            </a:r>
            <a:r>
              <a:rPr lang="de-DE" sz="2540" dirty="0"/>
              <a:t> in Deutschland</a:t>
            </a:r>
          </a:p>
        </p:txBody>
      </p:sp>
      <p:sp>
        <p:nvSpPr>
          <p:cNvPr id="8" name="Textfeld 7"/>
          <p:cNvSpPr txBox="1"/>
          <p:nvPr/>
        </p:nvSpPr>
        <p:spPr>
          <a:xfrm>
            <a:off x="2106351" y="6164193"/>
            <a:ext cx="1524328" cy="343620"/>
          </a:xfrm>
          <a:prstGeom prst="rect">
            <a:avLst/>
          </a:prstGeom>
          <a:noFill/>
        </p:spPr>
        <p:txBody>
          <a:bodyPr wrap="none" rtlCol="0">
            <a:spAutoFit/>
          </a:bodyPr>
          <a:lstStyle/>
          <a:p>
            <a:r>
              <a:rPr lang="de-DE" sz="1633" dirty="0"/>
              <a:t>Quelle: </a:t>
            </a:r>
            <a:r>
              <a:rPr lang="de-DE" sz="1633" dirty="0" err="1"/>
              <a:t>Destatis</a:t>
            </a:r>
            <a:endParaRPr lang="de-DE" sz="1633" dirty="0"/>
          </a:p>
        </p:txBody>
      </p:sp>
      <p:sp>
        <p:nvSpPr>
          <p:cNvPr id="7" name="Textfeld 6"/>
          <p:cNvSpPr txBox="1"/>
          <p:nvPr/>
        </p:nvSpPr>
        <p:spPr>
          <a:xfrm>
            <a:off x="8803465" y="1429090"/>
            <a:ext cx="3220621" cy="3634793"/>
          </a:xfrm>
          <a:prstGeom prst="rect">
            <a:avLst/>
          </a:prstGeom>
          <a:noFill/>
        </p:spPr>
        <p:txBody>
          <a:bodyPr wrap="square" rtlCol="0">
            <a:noAutofit/>
          </a:bodyPr>
          <a:lstStyle/>
          <a:p>
            <a:r>
              <a:rPr lang="de-DE" sz="1400" dirty="0" smtClean="0"/>
              <a:t>Die Änderungsrate des BIP-</a:t>
            </a:r>
            <a:r>
              <a:rPr lang="de-DE" sz="1400" dirty="0" err="1" smtClean="0"/>
              <a:t>Deflators</a:t>
            </a:r>
            <a:r>
              <a:rPr lang="de-DE" sz="1400" dirty="0" smtClean="0"/>
              <a:t> liegt in den letzten 20 Jahren annähernd in dem Korridor von 0%-2%.</a:t>
            </a:r>
          </a:p>
          <a:p>
            <a:endParaRPr lang="de-DE" sz="1400" dirty="0" smtClean="0"/>
          </a:p>
          <a:p>
            <a:r>
              <a:rPr lang="de-DE" sz="1400" dirty="0" smtClean="0"/>
              <a:t>Dies repräsentiert quasi die gesamtwirtschaftliche Preisentwicklung und ist nicht zu verwechseln mit dem gängigen Inflationsbegriff, den wir im Anschluss erklären.</a:t>
            </a:r>
          </a:p>
          <a:p>
            <a:endParaRPr lang="de-DE" sz="1400" dirty="0"/>
          </a:p>
          <a:p>
            <a:r>
              <a:rPr lang="de-DE" sz="1400" dirty="0" smtClean="0"/>
              <a:t>Insbesondere sehen wir, dass trotz der Corona-Pandemie die Veränderungsrate des BIP-</a:t>
            </a:r>
            <a:r>
              <a:rPr lang="de-DE" sz="1400" dirty="0" err="1" smtClean="0"/>
              <a:t>Deflators</a:t>
            </a:r>
            <a:r>
              <a:rPr lang="de-DE" sz="1400" dirty="0" smtClean="0"/>
              <a:t> bei 1,6% Prozent liegt, was deutlich höher liegt als die Inflationsrate des Jahres 2020, mit welcher wir uns im Anschluss beschäftigen werden</a:t>
            </a:r>
            <a:endParaRPr lang="de-DE" sz="1400" dirty="0"/>
          </a:p>
        </p:txBody>
      </p:sp>
      <p:pic>
        <p:nvPicPr>
          <p:cNvPr id="2" name="Grafik 1"/>
          <p:cNvPicPr>
            <a:picLocks noChangeAspect="1"/>
          </p:cNvPicPr>
          <p:nvPr/>
        </p:nvPicPr>
        <p:blipFill>
          <a:blip r:embed="rId3"/>
          <a:stretch>
            <a:fillRect/>
          </a:stretch>
        </p:blipFill>
        <p:spPr>
          <a:xfrm>
            <a:off x="863949" y="1077728"/>
            <a:ext cx="7989964" cy="4956223"/>
          </a:xfrm>
          <a:prstGeom prst="rect">
            <a:avLst/>
          </a:prstGeom>
        </p:spPr>
      </p:pic>
      <p:sp>
        <p:nvSpPr>
          <p:cNvPr id="9" name="Ellipse 8"/>
          <p:cNvSpPr/>
          <p:nvPr/>
        </p:nvSpPr>
        <p:spPr>
          <a:xfrm>
            <a:off x="8292664" y="1658121"/>
            <a:ext cx="372068" cy="6903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08064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dirty="0"/>
              <a:t>Nominales BIP/reales BIP/BIP-</a:t>
            </a:r>
            <a:r>
              <a:rPr lang="de-DE" sz="3266" dirty="0" err="1"/>
              <a:t>Deflator</a:t>
            </a:r>
            <a:endParaRPr lang="de-DE" sz="3266" dirty="0"/>
          </a:p>
        </p:txBody>
      </p:sp>
      <p:sp>
        <p:nvSpPr>
          <p:cNvPr id="7" name="Text Box 3"/>
          <p:cNvSpPr txBox="1">
            <a:spLocks noChangeArrowheads="1"/>
          </p:cNvSpPr>
          <p:nvPr/>
        </p:nvSpPr>
        <p:spPr bwMode="auto">
          <a:xfrm>
            <a:off x="1784593" y="1534594"/>
            <a:ext cx="8603154" cy="377104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Veränderung im nominalen BIP spiegelt die Veränderung aus Preisänderungen </a:t>
            </a:r>
            <a:r>
              <a:rPr lang="de-DE" altLang="de-DE" sz="2177" b="1" dirty="0">
                <a:solidFill>
                  <a:srgbClr val="000000"/>
                </a:solidFill>
              </a:rPr>
              <a:t>und</a:t>
            </a:r>
            <a:r>
              <a:rPr lang="de-DE" altLang="de-DE" sz="2177" dirty="0">
                <a:solidFill>
                  <a:srgbClr val="000000"/>
                </a:solidFill>
              </a:rPr>
              <a:t> Änderungen in der Wirtschaftsleistung wieder.</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Veränderung des realen BIP zeigt, um wie viel die Wirtschaftsleistung gewachsen ist.</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Über die Veränderungsrate des BIP-</a:t>
            </a:r>
            <a:r>
              <a:rPr lang="de-DE" altLang="de-DE" sz="2177" dirty="0" err="1">
                <a:solidFill>
                  <a:srgbClr val="000000"/>
                </a:solidFill>
              </a:rPr>
              <a:t>Deflators</a:t>
            </a:r>
            <a:r>
              <a:rPr lang="de-DE" altLang="de-DE" sz="2177" dirty="0">
                <a:solidFill>
                  <a:srgbClr val="000000"/>
                </a:solidFill>
              </a:rPr>
              <a:t> kann die </a:t>
            </a:r>
            <a:r>
              <a:rPr lang="de-DE" altLang="de-DE" sz="2177" dirty="0" err="1">
                <a:solidFill>
                  <a:srgbClr val="000000"/>
                </a:solidFill>
              </a:rPr>
              <a:t>Veränderungrate</a:t>
            </a:r>
            <a:r>
              <a:rPr lang="de-DE" altLang="de-DE" sz="2177" dirty="0">
                <a:solidFill>
                  <a:srgbClr val="000000"/>
                </a:solidFill>
              </a:rPr>
              <a:t> des nominalen BIP um die reine Preisänderung korrigiert werden</a:t>
            </a:r>
          </a:p>
        </p:txBody>
      </p:sp>
    </p:spTree>
    <p:extLst>
      <p:ext uri="{BB962C8B-B14F-4D97-AF65-F5344CB8AC3E}">
        <p14:creationId xmlns:p14="http://schemas.microsoft.com/office/powerpoint/2010/main" val="32936253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3"/>
          <a:stretch>
            <a:fillRect/>
          </a:stretch>
        </p:blipFill>
        <p:spPr>
          <a:xfrm>
            <a:off x="0" y="797213"/>
            <a:ext cx="9266954" cy="5288342"/>
          </a:xfrm>
          <a:prstGeom prst="rect">
            <a:avLst/>
          </a:prstGeom>
        </p:spPr>
      </p:pic>
      <p:sp>
        <p:nvSpPr>
          <p:cNvPr id="480258" name="Rectangle 2"/>
          <p:cNvSpPr>
            <a:spLocks noChangeArrowheads="1"/>
          </p:cNvSpPr>
          <p:nvPr/>
        </p:nvSpPr>
        <p:spPr bwMode="auto">
          <a:xfrm>
            <a:off x="0" y="0"/>
            <a:ext cx="12192000" cy="109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no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smtClean="0"/>
              <a:t>Vergleich des Wirtschaftswachstums gemessen am realen BIP und realen BIP pro Kopf im Vergleich seit Einführung des Euro (Deutschland)</a:t>
            </a:r>
            <a:endParaRPr lang="de-DE" sz="2400" b="1" dirty="0"/>
          </a:p>
        </p:txBody>
      </p:sp>
      <p:sp>
        <p:nvSpPr>
          <p:cNvPr id="480260" name="Text Box 4"/>
          <p:cNvSpPr txBox="1">
            <a:spLocks noChangeArrowheads="1"/>
          </p:cNvSpPr>
          <p:nvPr/>
        </p:nvSpPr>
        <p:spPr bwMode="auto">
          <a:xfrm>
            <a:off x="1558925" y="6021389"/>
            <a:ext cx="1338828"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a:t>
            </a:r>
            <a:r>
              <a:rPr lang="de-DE" sz="1400" dirty="0" err="1"/>
              <a:t>Destatis</a:t>
            </a:r>
            <a:endParaRPr lang="de-DE" sz="1400" dirty="0"/>
          </a:p>
        </p:txBody>
      </p:sp>
      <p:sp>
        <p:nvSpPr>
          <p:cNvPr id="7" name="Textfeld 6"/>
          <p:cNvSpPr txBox="1"/>
          <p:nvPr/>
        </p:nvSpPr>
        <p:spPr>
          <a:xfrm>
            <a:off x="9629577" y="1429092"/>
            <a:ext cx="2483941" cy="3029396"/>
          </a:xfrm>
          <a:prstGeom prst="rect">
            <a:avLst/>
          </a:prstGeom>
          <a:noFill/>
        </p:spPr>
        <p:txBody>
          <a:bodyPr wrap="square" rtlCol="0">
            <a:noAutofit/>
          </a:bodyPr>
          <a:lstStyle/>
          <a:p>
            <a:r>
              <a:rPr lang="de-DE" sz="1400" dirty="0" smtClean="0"/>
              <a:t>Man sieht, dass bis zur Finanzkrise das Wirtschaftswachstum gemessen an der pro-Kopf-Größe höher lag als nur gemessen am realen BIP. Dies ist auf die </a:t>
            </a:r>
            <a:r>
              <a:rPr lang="de-DE" sz="1400" dirty="0"/>
              <a:t>Stagnation bzw. teilweise sogar den Rückgang der </a:t>
            </a:r>
            <a:r>
              <a:rPr lang="de-DE" sz="1400" dirty="0" smtClean="0"/>
              <a:t>Bevölkerung zurückzuführen. Seit rund 10 Jahren verzeichnet Deutschland aber wider allen Prognosen eine Bevölkerungszunahme, wodurch sich diese Relation umgedreht hat.</a:t>
            </a:r>
            <a:endParaRPr lang="de-DE" sz="1400" dirty="0"/>
          </a:p>
        </p:txBody>
      </p:sp>
      <p:sp>
        <p:nvSpPr>
          <p:cNvPr id="8" name="Ellipse 7"/>
          <p:cNvSpPr/>
          <p:nvPr/>
        </p:nvSpPr>
        <p:spPr>
          <a:xfrm>
            <a:off x="2661189" y="1099438"/>
            <a:ext cx="2402695" cy="218954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Ellipse 8"/>
          <p:cNvSpPr/>
          <p:nvPr/>
        </p:nvSpPr>
        <p:spPr>
          <a:xfrm>
            <a:off x="5190007" y="797213"/>
            <a:ext cx="4076947" cy="264417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39826957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306" name="Rectangle 2"/>
          <p:cNvSpPr>
            <a:spLocks noChangeArrowheads="1"/>
          </p:cNvSpPr>
          <p:nvPr/>
        </p:nvSpPr>
        <p:spPr bwMode="auto">
          <a:xfrm>
            <a:off x="3485833" y="253060"/>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Preisniveaustabilität </a:t>
            </a:r>
          </a:p>
        </p:txBody>
      </p:sp>
      <p:sp>
        <p:nvSpPr>
          <p:cNvPr id="482307" name="Text Box 3"/>
          <p:cNvSpPr txBox="1">
            <a:spLocks noChangeArrowheads="1"/>
          </p:cNvSpPr>
          <p:nvPr/>
        </p:nvSpPr>
        <p:spPr bwMode="auto">
          <a:xfrm>
            <a:off x="253695" y="792231"/>
            <a:ext cx="8501344" cy="43418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4572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marL="9144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marL="13716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marL="18288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marL="22860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7432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32004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6576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41148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r>
              <a:rPr lang="de-DE" dirty="0">
                <a:solidFill>
                  <a:schemeClr val="tx1"/>
                </a:solidFill>
              </a:rPr>
              <a:t>	Allgemein akzeptiertes Maß für die Messung des </a:t>
            </a:r>
            <a:r>
              <a:rPr lang="de-DE" dirty="0" smtClean="0">
                <a:solidFill>
                  <a:schemeClr val="tx1"/>
                </a:solidFill>
              </a:rPr>
              <a:t>Preisniveaus</a:t>
            </a:r>
          </a:p>
          <a:p>
            <a:r>
              <a:rPr lang="de-DE" dirty="0" smtClean="0">
                <a:solidFill>
                  <a:schemeClr val="tx1"/>
                </a:solidFill>
              </a:rPr>
              <a:t>ist </a:t>
            </a:r>
            <a:r>
              <a:rPr lang="de-DE" dirty="0">
                <a:solidFill>
                  <a:schemeClr val="tx1"/>
                </a:solidFill>
              </a:rPr>
              <a:t>der </a:t>
            </a:r>
            <a:r>
              <a:rPr lang="de-DE" dirty="0" smtClean="0">
                <a:solidFill>
                  <a:schemeClr val="tx1"/>
                </a:solidFill>
              </a:rPr>
              <a:t>Verbraucherpreisindex </a:t>
            </a:r>
            <a:r>
              <a:rPr lang="de-DE" dirty="0">
                <a:solidFill>
                  <a:schemeClr val="tx1"/>
                </a:solidFill>
              </a:rPr>
              <a:t>(VPI) bzw. im Umfeld </a:t>
            </a:r>
            <a:r>
              <a:rPr lang="de-DE" dirty="0" smtClean="0">
                <a:solidFill>
                  <a:schemeClr val="tx1"/>
                </a:solidFill>
              </a:rPr>
              <a:t>der</a:t>
            </a:r>
          </a:p>
          <a:p>
            <a:r>
              <a:rPr lang="de-DE" dirty="0" smtClean="0">
                <a:solidFill>
                  <a:schemeClr val="tx1"/>
                </a:solidFill>
              </a:rPr>
              <a:t>Eurozone </a:t>
            </a:r>
            <a:r>
              <a:rPr lang="de-DE" dirty="0">
                <a:solidFill>
                  <a:schemeClr val="tx1"/>
                </a:solidFill>
              </a:rPr>
              <a:t>der </a:t>
            </a:r>
            <a:r>
              <a:rPr lang="de-DE" dirty="0" smtClean="0">
                <a:solidFill>
                  <a:schemeClr val="tx1"/>
                </a:solidFill>
              </a:rPr>
              <a:t> Harmonisierte </a:t>
            </a:r>
            <a:r>
              <a:rPr lang="de-DE" dirty="0">
                <a:solidFill>
                  <a:schemeClr val="tx1"/>
                </a:solidFill>
              </a:rPr>
              <a:t>Verbraucherpreisindex (HVPI).</a:t>
            </a:r>
          </a:p>
          <a:p>
            <a:endParaRPr lang="de-DE" dirty="0">
              <a:solidFill>
                <a:schemeClr val="tx1"/>
              </a:solidFill>
            </a:endParaRPr>
          </a:p>
          <a:p>
            <a:endParaRPr lang="de-DE" dirty="0">
              <a:solidFill>
                <a:schemeClr val="tx1"/>
              </a:solidFill>
            </a:endParaRPr>
          </a:p>
          <a:p>
            <a:r>
              <a:rPr lang="de-DE" u="sng" dirty="0">
                <a:solidFill>
                  <a:schemeClr val="tx1"/>
                </a:solidFill>
              </a:rPr>
              <a:t>Definition der Europäischen Zentralbank:</a:t>
            </a:r>
          </a:p>
          <a:p>
            <a:endParaRPr lang="de-DE" dirty="0">
              <a:solidFill>
                <a:schemeClr val="tx1"/>
              </a:solidFill>
            </a:endParaRPr>
          </a:p>
          <a:p>
            <a:r>
              <a:rPr lang="de-DE" sz="2200" dirty="0">
                <a:solidFill>
                  <a:schemeClr val="tx1"/>
                </a:solidFill>
              </a:rPr>
              <a:t>		Preisstabilität ist definiert als Anstieg des Harmonisierten Verbraucherpreisindex (HVPI) für das Euro-Währungsgebiet von </a:t>
            </a:r>
          </a:p>
          <a:p>
            <a:r>
              <a:rPr lang="de-DE" sz="2200" dirty="0">
                <a:solidFill>
                  <a:schemeClr val="tx1"/>
                </a:solidFill>
              </a:rPr>
              <a:t>		</a:t>
            </a:r>
            <a:r>
              <a:rPr lang="de-DE" sz="2200" dirty="0" smtClean="0">
                <a:solidFill>
                  <a:schemeClr val="tx1"/>
                </a:solidFill>
              </a:rPr>
              <a:t>2 </a:t>
            </a:r>
            <a:r>
              <a:rPr lang="de-DE" sz="2200" dirty="0">
                <a:solidFill>
                  <a:schemeClr val="tx1"/>
                </a:solidFill>
              </a:rPr>
              <a:t>% gegenüber dem Vorjahr. </a:t>
            </a:r>
            <a:r>
              <a:rPr lang="de-DE" sz="2200" dirty="0" smtClean="0">
                <a:solidFill>
                  <a:schemeClr val="tx1"/>
                </a:solidFill>
              </a:rPr>
              <a:t>Die EZB legt diesem Zusammenhang ein symmetrisches Inflationsziel von 2% in der mittleren Frist fest.</a:t>
            </a:r>
            <a:endParaRPr lang="de-DE" dirty="0">
              <a:solidFill>
                <a:schemeClr val="tx1"/>
              </a:solidFill>
            </a:endParaRPr>
          </a:p>
          <a:p>
            <a:r>
              <a:rPr lang="de-DE" sz="2000" dirty="0">
                <a:solidFill>
                  <a:schemeClr val="tx1"/>
                </a:solidFill>
              </a:rPr>
              <a:t> </a:t>
            </a:r>
          </a:p>
        </p:txBody>
      </p:sp>
      <p:sp>
        <p:nvSpPr>
          <p:cNvPr id="4" name="Text Box 3"/>
          <p:cNvSpPr txBox="1">
            <a:spLocks noChangeArrowheads="1"/>
          </p:cNvSpPr>
          <p:nvPr/>
        </p:nvSpPr>
        <p:spPr bwMode="auto">
          <a:xfrm>
            <a:off x="528924" y="5366505"/>
            <a:ext cx="10559881"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4572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marL="9144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marL="13716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marL="18288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marL="22860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7432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32004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6576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41148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r>
              <a:rPr lang="de-DE" sz="1600" dirty="0" smtClean="0">
                <a:solidFill>
                  <a:schemeClr val="tx1"/>
                </a:solidFill>
              </a:rPr>
              <a:t>Die Anpassung des Inflationsziel von nahe aber unter 2% ist ganz aktuell in diesem Sommer </a:t>
            </a:r>
            <a:r>
              <a:rPr lang="de-DE" sz="1600" dirty="0" smtClean="0">
                <a:solidFill>
                  <a:schemeClr val="tx1"/>
                </a:solidFill>
                <a:hlinkClick r:id="rId3"/>
              </a:rPr>
              <a:t>am 8 Juli 2021 </a:t>
            </a:r>
            <a:r>
              <a:rPr lang="de-DE" sz="1600" dirty="0" smtClean="0">
                <a:solidFill>
                  <a:schemeClr val="tx1"/>
                </a:solidFill>
              </a:rPr>
              <a:t>geschehen. Letztlich bedeutet dies eine Anhebung, da nun auch in der mittleren Frist über einen längeren Zeitraum mehr als 2% Inflation toleriert werden können</a:t>
            </a:r>
            <a:endParaRPr lang="de-DE" sz="1600" dirty="0">
              <a:solidFill>
                <a:schemeClr val="tx1"/>
              </a:solidFill>
            </a:endParaRPr>
          </a:p>
        </p:txBody>
      </p:sp>
    </p:spTree>
    <p:extLst>
      <p:ext uri="{BB962C8B-B14F-4D97-AF65-F5344CB8AC3E}">
        <p14:creationId xmlns:p14="http://schemas.microsoft.com/office/powerpoint/2010/main" val="14937335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Ziel der Preisniveaustabilität</a:t>
            </a:r>
          </a:p>
        </p:txBody>
      </p:sp>
      <p:sp>
        <p:nvSpPr>
          <p:cNvPr id="143364" name="Text Box 3"/>
          <p:cNvSpPr txBox="1">
            <a:spLocks noChangeArrowheads="1"/>
          </p:cNvSpPr>
          <p:nvPr/>
        </p:nvSpPr>
        <p:spPr bwMode="auto">
          <a:xfrm>
            <a:off x="6045201" y="1223963"/>
            <a:ext cx="180975"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143365" name="Text Box 4"/>
          <p:cNvSpPr txBox="1">
            <a:spLocks noChangeArrowheads="1"/>
          </p:cNvSpPr>
          <p:nvPr/>
        </p:nvSpPr>
        <p:spPr bwMode="auto">
          <a:xfrm>
            <a:off x="1524000" y="1384300"/>
            <a:ext cx="9144000" cy="4154984"/>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sz="2400" b="1" u="sng"/>
              <a:t>Gründe:</a:t>
            </a:r>
          </a:p>
          <a:p>
            <a:endParaRPr lang="de-DE" sz="2400"/>
          </a:p>
          <a:p>
            <a:pPr>
              <a:buFontTx/>
              <a:buChar char="•"/>
            </a:pPr>
            <a:r>
              <a:rPr lang="de-DE" sz="2400"/>
              <a:t> Erhaltung der Signalfunktion des Preises für die Knappheit eines Guts</a:t>
            </a:r>
          </a:p>
          <a:p>
            <a:pPr>
              <a:buFontTx/>
              <a:buChar char="•"/>
            </a:pPr>
            <a:endParaRPr lang="de-DE" sz="2400"/>
          </a:p>
          <a:p>
            <a:pPr>
              <a:buFontTx/>
              <a:buChar char="•"/>
            </a:pPr>
            <a:r>
              <a:rPr lang="de-DE" sz="2400"/>
              <a:t> Werterhaltung über die Zeit durch Geldaufbewahrung</a:t>
            </a:r>
          </a:p>
          <a:p>
            <a:pPr>
              <a:buFontTx/>
              <a:buChar char="•"/>
            </a:pPr>
            <a:endParaRPr lang="de-DE" sz="2400"/>
          </a:p>
          <a:p>
            <a:pPr>
              <a:buFontTx/>
              <a:buChar char="•"/>
            </a:pPr>
            <a:r>
              <a:rPr lang="de-DE" sz="2400"/>
              <a:t> Vermeidung von Transaktionskosten durch Umetikettierung</a:t>
            </a:r>
          </a:p>
          <a:p>
            <a:pPr>
              <a:buFontTx/>
              <a:buChar char="•"/>
            </a:pPr>
            <a:endParaRPr lang="de-DE" sz="2400"/>
          </a:p>
          <a:p>
            <a:pPr>
              <a:buFontTx/>
              <a:buChar char="•"/>
            </a:pPr>
            <a:r>
              <a:rPr lang="de-DE" sz="2400"/>
              <a:t> Vermeidung von Ungerechtigkeiten im Gläubiger-Schuldner-Verhältnis</a:t>
            </a:r>
          </a:p>
          <a:p>
            <a:pPr>
              <a:buFontTx/>
              <a:buChar char="•"/>
            </a:pPr>
            <a:endParaRPr lang="de-DE" sz="2400"/>
          </a:p>
          <a:p>
            <a:pPr>
              <a:buFontTx/>
              <a:buChar char="•"/>
            </a:pPr>
            <a:r>
              <a:rPr lang="de-DE" sz="2400"/>
              <a:t> Stabile Konsum-Sparentscheidungen</a:t>
            </a:r>
          </a:p>
        </p:txBody>
      </p:sp>
    </p:spTree>
    <p:extLst>
      <p:ext uri="{BB962C8B-B14F-4D97-AF65-F5344CB8AC3E}">
        <p14:creationId xmlns:p14="http://schemas.microsoft.com/office/powerpoint/2010/main" val="94273922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7"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Messung des Geldwerts</a:t>
            </a:r>
          </a:p>
        </p:txBody>
      </p:sp>
      <p:sp>
        <p:nvSpPr>
          <p:cNvPr id="144388" name="Text Box 3"/>
          <p:cNvSpPr txBox="1">
            <a:spLocks noChangeArrowheads="1"/>
          </p:cNvSpPr>
          <p:nvPr/>
        </p:nvSpPr>
        <p:spPr bwMode="auto">
          <a:xfrm>
            <a:off x="6045201" y="1223963"/>
            <a:ext cx="180975"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144389" name="Text Box 4"/>
          <p:cNvSpPr txBox="1">
            <a:spLocks noChangeArrowheads="1"/>
          </p:cNvSpPr>
          <p:nvPr/>
        </p:nvSpPr>
        <p:spPr bwMode="auto">
          <a:xfrm>
            <a:off x="1524000" y="1384301"/>
            <a:ext cx="9144000" cy="452431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sz="2400" dirty="0"/>
              <a:t>Zur Bestimmung der Kaufkraft des Geldes können nicht nur Einzelpreise betrachtet werden, sondern es muss ein Durchschnitt über eine Vielzahl von Gütern bestimmt werden.</a:t>
            </a:r>
          </a:p>
          <a:p>
            <a:endParaRPr lang="de-DE" sz="2400" dirty="0"/>
          </a:p>
          <a:p>
            <a:r>
              <a:rPr lang="de-DE" sz="2400" dirty="0">
                <a:cs typeface="Times New Roman" pitchFamily="18" charset="0"/>
              </a:rPr>
              <a:t>→	</a:t>
            </a:r>
            <a:r>
              <a:rPr lang="de-DE" sz="2400" dirty="0"/>
              <a:t>Der Geldwert wird deshalb über Preisindices gemessen, die auf einer 	repräsentativen Auswahl von Gütern basieren.</a:t>
            </a:r>
          </a:p>
          <a:p>
            <a:endParaRPr lang="de-DE" sz="2400" dirty="0"/>
          </a:p>
          <a:p>
            <a:r>
              <a:rPr lang="de-DE" sz="2400" dirty="0"/>
              <a:t>Die Bestimmung des Preisindices richtet sich nach</a:t>
            </a:r>
          </a:p>
          <a:p>
            <a:endParaRPr lang="de-DE" sz="2400" dirty="0"/>
          </a:p>
          <a:p>
            <a:pPr>
              <a:buFontTx/>
              <a:buChar char="•"/>
            </a:pPr>
            <a:r>
              <a:rPr lang="de-DE" sz="2400" dirty="0"/>
              <a:t> 	der Zielgruppe</a:t>
            </a:r>
          </a:p>
          <a:p>
            <a:pPr>
              <a:buFontTx/>
              <a:buChar char="•"/>
            </a:pPr>
            <a:r>
              <a:rPr lang="de-DE" sz="2400" dirty="0"/>
              <a:t> 	des Warenkorbs</a:t>
            </a:r>
          </a:p>
          <a:p>
            <a:pPr>
              <a:buFontTx/>
              <a:buChar char="•"/>
            </a:pPr>
            <a:r>
              <a:rPr lang="de-DE" sz="2400" dirty="0"/>
              <a:t> 	der Gewichtung der Einzelgüter </a:t>
            </a:r>
          </a:p>
        </p:txBody>
      </p:sp>
    </p:spTree>
    <p:extLst>
      <p:ext uri="{BB962C8B-B14F-4D97-AF65-F5344CB8AC3E}">
        <p14:creationId xmlns:p14="http://schemas.microsoft.com/office/powerpoint/2010/main" val="335993563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b="1" dirty="0"/>
              <a:t>Bestimmung der Inflationsrate</a:t>
            </a:r>
          </a:p>
        </p:txBody>
      </p:sp>
      <p:sp>
        <p:nvSpPr>
          <p:cNvPr id="7" name="Text Box 3"/>
          <p:cNvSpPr txBox="1">
            <a:spLocks noChangeArrowheads="1"/>
          </p:cNvSpPr>
          <p:nvPr/>
        </p:nvSpPr>
        <p:spPr bwMode="auto">
          <a:xfrm>
            <a:off x="1800029" y="1142648"/>
            <a:ext cx="8603154" cy="178671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466618" indent="-466618" eaLnBrk="1" hangingPunct="1">
              <a:buClrTx/>
              <a:buFont typeface="+mj-lt"/>
              <a:buAutoNum type="arabicPeriod"/>
            </a:pPr>
            <a:r>
              <a:rPr lang="de-DE" altLang="de-DE" sz="2540" dirty="0">
                <a:solidFill>
                  <a:srgbClr val="000000"/>
                </a:solidFill>
              </a:rPr>
              <a:t>Festlegung des Warenkorbs</a:t>
            </a:r>
          </a:p>
          <a:p>
            <a:pPr marL="881390" lvl="1" indent="-466618" eaLnBrk="1" hangingPunct="1">
              <a:buClrTx/>
              <a:buFont typeface="Symbol" panose="05050102010706020507" pitchFamily="18" charset="2"/>
              <a:buChar char="-"/>
            </a:pPr>
            <a:r>
              <a:rPr lang="de-DE" altLang="de-DE" sz="2540" dirty="0">
                <a:solidFill>
                  <a:srgbClr val="000000"/>
                </a:solidFill>
              </a:rPr>
              <a:t>Bestimmung der Güter und Dienstleistungen, die von einem typischen Haushalt konsumiert werden</a:t>
            </a:r>
          </a:p>
          <a:p>
            <a:pPr marL="881390" lvl="1" indent="-466618" eaLnBrk="1" hangingPunct="1">
              <a:buClrTx/>
              <a:buFont typeface="Symbol" panose="05050102010706020507" pitchFamily="18" charset="2"/>
              <a:buChar char="-"/>
            </a:pPr>
            <a:r>
              <a:rPr lang="de-DE" altLang="de-DE" sz="2540" dirty="0">
                <a:solidFill>
                  <a:srgbClr val="000000"/>
                </a:solidFill>
              </a:rPr>
              <a:t>Gewichtung der einzelnen Güter nach deren Bedeutung</a:t>
            </a:r>
          </a:p>
          <a:p>
            <a:pPr marL="466618" indent="-466618" eaLnBrk="1" hangingPunct="1">
              <a:buClrTx/>
              <a:buFont typeface="+mj-lt"/>
              <a:buAutoNum type="arabicPeriod"/>
            </a:pPr>
            <a:endParaRPr lang="de-DE" altLang="de-DE" sz="2540" dirty="0">
              <a:solidFill>
                <a:srgbClr val="000000"/>
              </a:solidFill>
            </a:endParaRPr>
          </a:p>
        </p:txBody>
      </p:sp>
      <p:sp>
        <p:nvSpPr>
          <p:cNvPr id="4" name="Text Box 3"/>
          <p:cNvSpPr txBox="1">
            <a:spLocks noChangeArrowheads="1"/>
          </p:cNvSpPr>
          <p:nvPr/>
        </p:nvSpPr>
        <p:spPr bwMode="auto">
          <a:xfrm>
            <a:off x="1689609" y="2394564"/>
            <a:ext cx="8603154" cy="19255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466618" indent="-466618" eaLnBrk="1" hangingPunct="1">
              <a:buClrTx/>
              <a:buFont typeface="+mj-lt"/>
              <a:buAutoNum type="arabicPeriod"/>
            </a:pPr>
            <a:endParaRPr lang="de-DE" altLang="de-DE" sz="2540" dirty="0">
              <a:solidFill>
                <a:srgbClr val="000000"/>
              </a:solidFill>
            </a:endParaRPr>
          </a:p>
          <a:p>
            <a:pPr marL="514350" indent="-514350" eaLnBrk="1" hangingPunct="1">
              <a:buClrTx/>
              <a:buFont typeface="+mj-lt"/>
              <a:buAutoNum type="arabicPeriod" startAt="2"/>
            </a:pPr>
            <a:r>
              <a:rPr lang="de-DE" altLang="de-DE" sz="2540" dirty="0">
                <a:solidFill>
                  <a:srgbClr val="000000"/>
                </a:solidFill>
              </a:rPr>
              <a:t>Ermittlung von Preise:</a:t>
            </a:r>
          </a:p>
          <a:p>
            <a:pPr marL="881390" lvl="1" indent="-466618" eaLnBrk="1" hangingPunct="1">
              <a:buClrTx/>
              <a:buFont typeface="Symbol" panose="05050102010706020507" pitchFamily="18" charset="2"/>
              <a:buChar char="-"/>
            </a:pPr>
            <a:r>
              <a:rPr lang="de-DE" altLang="de-DE" sz="2540" dirty="0">
                <a:solidFill>
                  <a:srgbClr val="000000"/>
                </a:solidFill>
              </a:rPr>
              <a:t>Feststellung der Preise der Güter des Warenkorbs zu einem gegebenen </a:t>
            </a:r>
            <a:r>
              <a:rPr lang="de-DE" altLang="de-DE" sz="2540" dirty="0" smtClean="0">
                <a:solidFill>
                  <a:srgbClr val="000000"/>
                </a:solidFill>
              </a:rPr>
              <a:t>Zeitpunkt</a:t>
            </a:r>
            <a:endParaRPr lang="de-DE" altLang="de-DE" sz="2540" dirty="0">
              <a:solidFill>
                <a:srgbClr val="000000"/>
              </a:solidFill>
            </a:endParaRPr>
          </a:p>
        </p:txBody>
      </p:sp>
      <p:sp>
        <p:nvSpPr>
          <p:cNvPr id="5" name="Text Box 3"/>
          <p:cNvSpPr txBox="1">
            <a:spLocks noChangeArrowheads="1"/>
          </p:cNvSpPr>
          <p:nvPr/>
        </p:nvSpPr>
        <p:spPr bwMode="auto">
          <a:xfrm>
            <a:off x="1689609" y="4181282"/>
            <a:ext cx="8603154" cy="21319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endParaRPr lang="de-DE" altLang="de-DE" sz="2540" dirty="0">
              <a:solidFill>
                <a:srgbClr val="000000"/>
              </a:solidFill>
            </a:endParaRPr>
          </a:p>
          <a:p>
            <a:pPr marL="466618" indent="-466618" eaLnBrk="1" hangingPunct="1">
              <a:buClrTx/>
              <a:buFont typeface="+mj-lt"/>
              <a:buAutoNum type="arabicPeriod" startAt="3"/>
            </a:pPr>
            <a:r>
              <a:rPr lang="de-DE" altLang="de-DE" sz="2540" dirty="0">
                <a:solidFill>
                  <a:srgbClr val="000000"/>
                </a:solidFill>
              </a:rPr>
              <a:t>Preis des Warenkorbs:</a:t>
            </a:r>
          </a:p>
          <a:p>
            <a:pPr marL="829544" lvl="1" indent="-414772" eaLnBrk="1" hangingPunct="1">
              <a:buClrTx/>
              <a:buFont typeface="Symbol" panose="05050102010706020507" pitchFamily="18" charset="2"/>
              <a:buChar char="-"/>
            </a:pPr>
            <a:r>
              <a:rPr lang="de-DE" altLang="de-DE" sz="2540" dirty="0">
                <a:solidFill>
                  <a:srgbClr val="000000"/>
                </a:solidFill>
              </a:rPr>
              <a:t>Multiplikation jedes Preises mit seinem Gewicht und anschließende Aufsummierung ergibt den Preis des Warenkorbs zu einem gegebenen Zeitpunkt</a:t>
            </a:r>
          </a:p>
        </p:txBody>
      </p:sp>
    </p:spTree>
    <p:extLst>
      <p:ext uri="{BB962C8B-B14F-4D97-AF65-F5344CB8AC3E}">
        <p14:creationId xmlns:p14="http://schemas.microsoft.com/office/powerpoint/2010/main" val="2377804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b="1" dirty="0"/>
              <a:t>Bestimmung der Inflationsrate</a:t>
            </a:r>
          </a:p>
        </p:txBody>
      </p:sp>
      <p:sp>
        <p:nvSpPr>
          <p:cNvPr id="7" name="Text Box 3"/>
          <p:cNvSpPr txBox="1">
            <a:spLocks noChangeArrowheads="1"/>
          </p:cNvSpPr>
          <p:nvPr/>
        </p:nvSpPr>
        <p:spPr bwMode="auto">
          <a:xfrm>
            <a:off x="1794554" y="1126223"/>
            <a:ext cx="8937326" cy="29694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466618" indent="-466618" eaLnBrk="1" hangingPunct="1">
              <a:buClrTx/>
              <a:buAutoNum type="arabicPeriod" startAt="4"/>
            </a:pPr>
            <a:r>
              <a:rPr lang="de-DE" altLang="de-DE" sz="2540" dirty="0">
                <a:solidFill>
                  <a:srgbClr val="000000"/>
                </a:solidFill>
              </a:rPr>
              <a:t>Auswahl eines Basisjahrs:</a:t>
            </a:r>
          </a:p>
          <a:p>
            <a:pPr marL="881390" lvl="1" indent="-466618" eaLnBrk="1" hangingPunct="1">
              <a:buClrTx/>
              <a:buFont typeface="Symbol" panose="05050102010706020507" pitchFamily="18" charset="2"/>
              <a:buChar char="-"/>
            </a:pPr>
            <a:r>
              <a:rPr lang="de-DE" altLang="de-DE" sz="2540" dirty="0">
                <a:solidFill>
                  <a:srgbClr val="000000"/>
                </a:solidFill>
              </a:rPr>
              <a:t>Bestimmung eines Basisjahrs, welches auf 100 gesetzt wird.</a:t>
            </a:r>
          </a:p>
          <a:p>
            <a:pPr marL="881390" lvl="1" indent="-466618" eaLnBrk="1" hangingPunct="1">
              <a:buClrTx/>
              <a:buFont typeface="Symbol" panose="05050102010706020507" pitchFamily="18" charset="2"/>
              <a:buChar char="-"/>
            </a:pPr>
            <a:r>
              <a:rPr lang="de-DE" altLang="de-DE" sz="2540" dirty="0">
                <a:solidFill>
                  <a:srgbClr val="000000"/>
                </a:solidFill>
              </a:rPr>
              <a:t>Den Index des Jahres t erhält man, indem man den Preis Warenkorbs zum Zeitpunkt t durch den Preis des Warenkorbs des Basisjahres </a:t>
            </a:r>
            <a:r>
              <a:rPr lang="de-DE" altLang="de-DE" sz="2540" dirty="0" smtClean="0">
                <a:solidFill>
                  <a:srgbClr val="000000"/>
                </a:solidFill>
              </a:rPr>
              <a:t>teilt </a:t>
            </a:r>
            <a:r>
              <a:rPr lang="de-DE" altLang="de-DE" sz="2540" dirty="0">
                <a:solidFill>
                  <a:srgbClr val="000000"/>
                </a:solidFill>
              </a:rPr>
              <a:t>und anschließend mit 100 </a:t>
            </a:r>
            <a:r>
              <a:rPr lang="de-DE" altLang="de-DE" sz="2540" dirty="0" smtClean="0">
                <a:solidFill>
                  <a:srgbClr val="000000"/>
                </a:solidFill>
              </a:rPr>
              <a:t>multipliziert</a:t>
            </a:r>
            <a:endParaRPr lang="de-DE" altLang="de-DE" sz="2540" dirty="0">
              <a:solidFill>
                <a:srgbClr val="000000"/>
              </a:solidFill>
            </a:endParaRPr>
          </a:p>
        </p:txBody>
      </p:sp>
      <p:sp>
        <p:nvSpPr>
          <p:cNvPr id="4" name="Text Box 3"/>
          <p:cNvSpPr txBox="1">
            <a:spLocks noChangeArrowheads="1"/>
          </p:cNvSpPr>
          <p:nvPr/>
        </p:nvSpPr>
        <p:spPr bwMode="auto">
          <a:xfrm>
            <a:off x="1673182" y="3742574"/>
            <a:ext cx="8603154" cy="21161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466618" indent="-466618" eaLnBrk="1" hangingPunct="1">
              <a:buClrTx/>
              <a:buFont typeface="Symbol" panose="05050102010706020507" pitchFamily="18" charset="2"/>
              <a:buChar char="-"/>
            </a:pPr>
            <a:endParaRPr lang="de-DE" altLang="de-DE" sz="2540" dirty="0">
              <a:solidFill>
                <a:srgbClr val="000000"/>
              </a:solidFill>
            </a:endParaRPr>
          </a:p>
          <a:p>
            <a:pPr marL="466618" indent="-466618" eaLnBrk="1" hangingPunct="1">
              <a:buClrTx/>
              <a:buFont typeface="+mj-lt"/>
              <a:buAutoNum type="arabicPeriod" startAt="5"/>
            </a:pPr>
            <a:r>
              <a:rPr lang="de-DE" altLang="de-DE" sz="2540" dirty="0">
                <a:solidFill>
                  <a:srgbClr val="000000"/>
                </a:solidFill>
              </a:rPr>
              <a:t>Bestimmung der Inflationsrate:</a:t>
            </a:r>
          </a:p>
          <a:p>
            <a:pPr marL="881390" lvl="1" indent="-466618" eaLnBrk="1" hangingPunct="1">
              <a:buClrTx/>
              <a:buFont typeface="Symbol" panose="05050102010706020507" pitchFamily="18" charset="2"/>
              <a:buChar char="-"/>
            </a:pPr>
            <a:r>
              <a:rPr lang="de-DE" altLang="de-DE" sz="2540" dirty="0">
                <a:solidFill>
                  <a:srgbClr val="000000"/>
                </a:solidFill>
              </a:rPr>
              <a:t>Die Inflationsrate erhält man, indem man die jährliche Veränderungsrate des Preisindex bestimmt</a:t>
            </a:r>
          </a:p>
        </p:txBody>
      </p:sp>
    </p:spTree>
    <p:extLst>
      <p:ext uri="{BB962C8B-B14F-4D97-AF65-F5344CB8AC3E}">
        <p14:creationId xmlns:p14="http://schemas.microsoft.com/office/powerpoint/2010/main" val="596328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938116" y="0"/>
            <a:ext cx="7761950" cy="744941"/>
          </a:xfrm>
          <a:prstGeom prst="rect">
            <a:avLst/>
          </a:prstGeom>
          <a:noFill/>
          <a:ln>
            <a:noFill/>
          </a:ln>
        </p:spPr>
        <p:txBody>
          <a:bodyPr lIns="81646" tIns="40823" rIns="81646" bIns="40823" anchor="ctr" anchorCtr="1"/>
          <a:lstStyle/>
          <a:p>
            <a:r>
              <a:rPr lang="de-DE" sz="3266" b="1" dirty="0" smtClean="0"/>
              <a:t>Verbraucherpreisindex (VPI)</a:t>
            </a:r>
            <a:endParaRPr lang="de-DE" sz="3266" b="1" dirty="0"/>
          </a:p>
        </p:txBody>
      </p:sp>
      <mc:AlternateContent xmlns:mc="http://schemas.openxmlformats.org/markup-compatibility/2006" xmlns:a14="http://schemas.microsoft.com/office/drawing/2010/main">
        <mc:Choice Requires="a14">
          <p:sp>
            <p:nvSpPr>
              <p:cNvPr id="7" name="Text Box 3"/>
              <p:cNvSpPr txBox="1">
                <a:spLocks noChangeArrowheads="1"/>
              </p:cNvSpPr>
              <p:nvPr/>
            </p:nvSpPr>
            <p:spPr bwMode="auto">
              <a:xfrm>
                <a:off x="123409" y="719556"/>
                <a:ext cx="8937326" cy="4360177"/>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808080"/>
                    </a:solidFill>
                    <a:round/>
                    <a:headEnd/>
                    <a:tailEnd/>
                  </a14:hiddenLine>
                </a:ext>
                <a:ext uri="{AF507438-7753-43E0-B8FC-AC1667EBCBE1}">
                  <a14:hiddenEffects>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540" dirty="0" smtClean="0">
                    <a:solidFill>
                      <a:srgbClr val="000000"/>
                    </a:solidFill>
                  </a:rPr>
                  <a:t>Der Verbraucherpreisindex </a:t>
                </a:r>
                <a:r>
                  <a:rPr lang="de-DE" altLang="de-DE" sz="2540" dirty="0">
                    <a:solidFill>
                      <a:srgbClr val="000000"/>
                    </a:solidFill>
                  </a:rPr>
                  <a:t>berechnet </a:t>
                </a:r>
                <a:r>
                  <a:rPr lang="de-DE" altLang="de-DE" sz="2540" dirty="0" smtClean="0">
                    <a:solidFill>
                      <a:srgbClr val="000000"/>
                    </a:solidFill>
                  </a:rPr>
                  <a:t>sich aus einem </a:t>
                </a:r>
                <a:r>
                  <a:rPr lang="de-DE" altLang="de-DE" sz="2540" dirty="0">
                    <a:solidFill>
                      <a:srgbClr val="000000"/>
                    </a:solidFill>
                  </a:rPr>
                  <a:t>"Warenkorb</a:t>
                </a:r>
                <a:r>
                  <a:rPr lang="de-DE" altLang="de-DE" sz="2540" dirty="0" smtClean="0">
                    <a:solidFill>
                      <a:srgbClr val="000000"/>
                    </a:solidFill>
                  </a:rPr>
                  <a:t>", </a:t>
                </a:r>
                <a:r>
                  <a:rPr lang="de-DE" altLang="de-DE" sz="2540" dirty="0">
                    <a:solidFill>
                      <a:srgbClr val="000000"/>
                    </a:solidFill>
                  </a:rPr>
                  <a:t>der sämtliche von privaten Haushalten in Deutschland gekaufte Waren und Dienstleistungen repräsentiert</a:t>
                </a:r>
                <a:r>
                  <a:rPr lang="de-DE" altLang="de-DE" sz="2540" dirty="0" smtClean="0">
                    <a:solidFill>
                      <a:srgbClr val="000000"/>
                    </a:solidFill>
                  </a:rPr>
                  <a:t>. Jedem der in dem Warenkorb enthaltenen Güter wird gemäß seiner Bedeutung für die privaten Haushalte ein Gewicht zugeordnet. Formal berechnet sich der VPI damit als das gewichtete arithmetische Mittel aus den Preisen der im Warenkorb enthaltenen Güter und den zugeordneten Gewichten:</a:t>
                </a:r>
              </a:p>
              <a:p>
                <a:pPr eaLnBrk="1" hangingPunct="1">
                  <a:buClrTx/>
                </a:pPr>
                <a:endParaRPr lang="de-DE" altLang="de-DE" sz="2540" dirty="0">
                  <a:solidFill>
                    <a:srgbClr val="000000"/>
                  </a:solidFill>
                </a:endParaRPr>
              </a:p>
              <a:p>
                <a:pPr eaLnBrk="1" hangingPunct="1">
                  <a:buClrTx/>
                </a:pPr>
                <a14:m>
                  <m:oMath xmlns:m="http://schemas.openxmlformats.org/officeDocument/2006/math">
                    <m:r>
                      <a:rPr lang="de-DE" altLang="de-DE" sz="2540" b="0" i="1" smtClean="0">
                        <a:solidFill>
                          <a:srgbClr val="000000"/>
                        </a:solidFill>
                        <a:latin typeface="Cambria Math" panose="02040503050406030204" pitchFamily="18" charset="0"/>
                      </a:rPr>
                      <m:t>𝑉𝑃𝐼</m:t>
                    </m:r>
                    <m:r>
                      <a:rPr lang="de-DE" altLang="de-DE" sz="2540" b="0" i="1" smtClean="0">
                        <a:solidFill>
                          <a:srgbClr val="000000"/>
                        </a:solidFill>
                        <a:latin typeface="Cambria Math" panose="02040503050406030204" pitchFamily="18" charset="0"/>
                      </a:rPr>
                      <m:t>=</m:t>
                    </m:r>
                    <m:nary>
                      <m:naryPr>
                        <m:chr m:val="∑"/>
                        <m:ctrlPr>
                          <a:rPr lang="de-DE" altLang="de-DE" sz="2540" b="0" i="1" smtClean="0">
                            <a:solidFill>
                              <a:srgbClr val="000000"/>
                            </a:solidFill>
                            <a:latin typeface="Cambria Math" panose="02040503050406030204" pitchFamily="18" charset="0"/>
                          </a:rPr>
                        </m:ctrlPr>
                      </m:naryPr>
                      <m:sub>
                        <m:r>
                          <m:rPr>
                            <m:brk m:alnAt="23"/>
                          </m:rPr>
                          <a:rPr lang="de-DE" altLang="de-DE" sz="2540" b="0" i="1" smtClean="0">
                            <a:solidFill>
                              <a:srgbClr val="000000"/>
                            </a:solidFill>
                            <a:latin typeface="Cambria Math" panose="02040503050406030204" pitchFamily="18" charset="0"/>
                          </a:rPr>
                          <m:t>𝑖</m:t>
                        </m:r>
                        <m:r>
                          <a:rPr lang="de-DE" altLang="de-DE" sz="2540" b="0" i="1" smtClean="0">
                            <a:solidFill>
                              <a:srgbClr val="000000"/>
                            </a:solidFill>
                            <a:latin typeface="Cambria Math" panose="02040503050406030204" pitchFamily="18" charset="0"/>
                          </a:rPr>
                          <m:t>=1</m:t>
                        </m:r>
                      </m:sub>
                      <m:sup>
                        <m:r>
                          <a:rPr lang="de-DE" altLang="de-DE" sz="2540" b="0" i="1" smtClean="0">
                            <a:solidFill>
                              <a:srgbClr val="000000"/>
                            </a:solidFill>
                            <a:latin typeface="Cambria Math" panose="02040503050406030204" pitchFamily="18" charset="0"/>
                          </a:rPr>
                          <m:t>𝑛</m:t>
                        </m:r>
                      </m:sup>
                      <m:e>
                        <m:sSub>
                          <m:sSubPr>
                            <m:ctrlPr>
                              <a:rPr lang="de-DE" altLang="de-DE" sz="2540" b="0" i="1" smtClean="0">
                                <a:solidFill>
                                  <a:srgbClr val="000000"/>
                                </a:solidFill>
                                <a:latin typeface="Cambria Math" panose="02040503050406030204" pitchFamily="18" charset="0"/>
                              </a:rPr>
                            </m:ctrlPr>
                          </m:sSubPr>
                          <m:e>
                            <m:r>
                              <a:rPr lang="de-DE" altLang="de-DE" sz="2540" b="0" i="1" smtClean="0">
                                <a:solidFill>
                                  <a:srgbClr val="000000"/>
                                </a:solidFill>
                                <a:latin typeface="Cambria Math" panose="02040503050406030204" pitchFamily="18" charset="0"/>
                              </a:rPr>
                              <m:t>𝑔</m:t>
                            </m:r>
                          </m:e>
                          <m:sub>
                            <m:r>
                              <a:rPr lang="de-DE" altLang="de-DE" sz="2540" b="0" i="1" smtClean="0">
                                <a:solidFill>
                                  <a:srgbClr val="000000"/>
                                </a:solidFill>
                                <a:latin typeface="Cambria Math" panose="02040503050406030204" pitchFamily="18" charset="0"/>
                              </a:rPr>
                              <m:t>𝑖</m:t>
                            </m:r>
                          </m:sub>
                        </m:sSub>
                        <m:r>
                          <a:rPr lang="de-DE" altLang="de-DE" sz="2540" b="0" i="1" smtClean="0">
                            <a:solidFill>
                              <a:srgbClr val="000000"/>
                            </a:solidFill>
                            <a:latin typeface="Cambria Math" panose="02040503050406030204" pitchFamily="18" charset="0"/>
                            <a:ea typeface="Cambria Math" panose="02040503050406030204" pitchFamily="18" charset="0"/>
                          </a:rPr>
                          <m:t>∙</m:t>
                        </m:r>
                        <m:sSub>
                          <m:sSubPr>
                            <m:ctrlPr>
                              <a:rPr lang="de-DE" altLang="de-DE" sz="2540" i="1">
                                <a:solidFill>
                                  <a:srgbClr val="000000"/>
                                </a:solidFill>
                                <a:latin typeface="Cambria Math" panose="02040503050406030204" pitchFamily="18" charset="0"/>
                              </a:rPr>
                            </m:ctrlPr>
                          </m:sSubPr>
                          <m:e>
                            <m:r>
                              <a:rPr lang="de-DE" altLang="de-DE" sz="2540" b="0" i="1" smtClean="0">
                                <a:solidFill>
                                  <a:srgbClr val="000000"/>
                                </a:solidFill>
                                <a:latin typeface="Cambria Math" panose="02040503050406030204" pitchFamily="18" charset="0"/>
                              </a:rPr>
                              <m:t>𝑝</m:t>
                            </m:r>
                          </m:e>
                          <m:sub>
                            <m:r>
                              <a:rPr lang="de-DE" altLang="de-DE" sz="2540" i="1">
                                <a:solidFill>
                                  <a:srgbClr val="000000"/>
                                </a:solidFill>
                                <a:latin typeface="Cambria Math" panose="02040503050406030204" pitchFamily="18" charset="0"/>
                              </a:rPr>
                              <m:t>𝑖</m:t>
                            </m:r>
                          </m:sub>
                        </m:sSub>
                      </m:e>
                    </m:nary>
                  </m:oMath>
                </a14:m>
                <a:r>
                  <a:rPr lang="de-DE" altLang="de-DE" sz="2540" dirty="0" smtClean="0">
                    <a:solidFill>
                      <a:srgbClr val="000000"/>
                    </a:solidFill>
                  </a:rPr>
                  <a:t>	</a:t>
                </a:r>
                <a14:m>
                  <m:oMath xmlns:m="http://schemas.openxmlformats.org/officeDocument/2006/math">
                    <m:sSub>
                      <m:sSubPr>
                        <m:ctrlPr>
                          <a:rPr lang="de-DE" altLang="de-DE" sz="2540" i="1">
                            <a:solidFill>
                              <a:srgbClr val="000000"/>
                            </a:solidFill>
                            <a:latin typeface="Cambria Math" panose="02040503050406030204" pitchFamily="18" charset="0"/>
                          </a:rPr>
                        </m:ctrlPr>
                      </m:sSubPr>
                      <m:e>
                        <m:r>
                          <a:rPr lang="de-DE" altLang="de-DE" sz="2540" i="1">
                            <a:solidFill>
                              <a:srgbClr val="000000"/>
                            </a:solidFill>
                            <a:latin typeface="Cambria Math" panose="02040503050406030204" pitchFamily="18" charset="0"/>
                          </a:rPr>
                          <m:t>𝑔</m:t>
                        </m:r>
                      </m:e>
                      <m:sub>
                        <m:r>
                          <a:rPr lang="de-DE" altLang="de-DE" sz="2540" i="1">
                            <a:solidFill>
                              <a:srgbClr val="000000"/>
                            </a:solidFill>
                            <a:latin typeface="Cambria Math" panose="02040503050406030204" pitchFamily="18" charset="0"/>
                          </a:rPr>
                          <m:t>𝑖</m:t>
                        </m:r>
                      </m:sub>
                    </m:sSub>
                  </m:oMath>
                </a14:m>
                <a:r>
                  <a:rPr lang="de-DE" altLang="de-DE" sz="2540" dirty="0" smtClean="0">
                    <a:solidFill>
                      <a:srgbClr val="000000"/>
                    </a:solidFill>
                  </a:rPr>
                  <a:t>: Gewicht des i-</a:t>
                </a:r>
                <a:r>
                  <a:rPr lang="de-DE" altLang="de-DE" sz="2540" dirty="0" err="1" smtClean="0">
                    <a:solidFill>
                      <a:srgbClr val="000000"/>
                    </a:solidFill>
                  </a:rPr>
                  <a:t>ten</a:t>
                </a:r>
                <a:r>
                  <a:rPr lang="de-DE" altLang="de-DE" sz="2540" dirty="0" smtClean="0">
                    <a:solidFill>
                      <a:srgbClr val="000000"/>
                    </a:solidFill>
                  </a:rPr>
                  <a:t> Gutes</a:t>
                </a:r>
              </a:p>
              <a:p>
                <a:pPr eaLnBrk="1" hangingPunct="1">
                  <a:buClrTx/>
                </a:pPr>
                <a:r>
                  <a:rPr lang="de-DE" altLang="de-DE" sz="2540" dirty="0">
                    <a:solidFill>
                      <a:srgbClr val="000000"/>
                    </a:solidFill>
                  </a:rPr>
                  <a:t> </a:t>
                </a:r>
                <a:r>
                  <a:rPr lang="de-DE" altLang="de-DE" sz="2540" dirty="0" smtClean="0">
                    <a:solidFill>
                      <a:srgbClr val="000000"/>
                    </a:solidFill>
                  </a:rPr>
                  <a:t>                                </a:t>
                </a:r>
                <a14:m>
                  <m:oMath xmlns:m="http://schemas.openxmlformats.org/officeDocument/2006/math">
                    <m:sSub>
                      <m:sSubPr>
                        <m:ctrlPr>
                          <a:rPr lang="de-DE" altLang="de-DE" sz="2540" i="1" smtClean="0">
                            <a:solidFill>
                              <a:srgbClr val="000000"/>
                            </a:solidFill>
                            <a:latin typeface="Cambria Math" panose="02040503050406030204" pitchFamily="18" charset="0"/>
                          </a:rPr>
                        </m:ctrlPr>
                      </m:sSubPr>
                      <m:e>
                        <m:r>
                          <a:rPr lang="de-DE" altLang="de-DE" sz="2540" b="0" i="1" smtClean="0">
                            <a:solidFill>
                              <a:srgbClr val="000000"/>
                            </a:solidFill>
                            <a:latin typeface="Cambria Math" panose="02040503050406030204" pitchFamily="18" charset="0"/>
                          </a:rPr>
                          <m:t>𝑝</m:t>
                        </m:r>
                      </m:e>
                      <m:sub>
                        <m:r>
                          <a:rPr lang="de-DE" altLang="de-DE" sz="2540" i="1">
                            <a:solidFill>
                              <a:srgbClr val="000000"/>
                            </a:solidFill>
                            <a:latin typeface="Cambria Math" panose="02040503050406030204" pitchFamily="18" charset="0"/>
                          </a:rPr>
                          <m:t>𝑖</m:t>
                        </m:r>
                      </m:sub>
                    </m:sSub>
                  </m:oMath>
                </a14:m>
                <a:r>
                  <a:rPr lang="de-DE" altLang="de-DE" sz="2540" dirty="0" smtClean="0">
                    <a:solidFill>
                      <a:srgbClr val="000000"/>
                    </a:solidFill>
                  </a:rPr>
                  <a:t>: Preis </a:t>
                </a:r>
                <a:r>
                  <a:rPr lang="de-DE" altLang="de-DE" sz="2540" dirty="0">
                    <a:solidFill>
                      <a:srgbClr val="000000"/>
                    </a:solidFill>
                  </a:rPr>
                  <a:t>des i-</a:t>
                </a:r>
                <a:r>
                  <a:rPr lang="de-DE" altLang="de-DE" sz="2540" dirty="0" err="1">
                    <a:solidFill>
                      <a:srgbClr val="000000"/>
                    </a:solidFill>
                  </a:rPr>
                  <a:t>ten</a:t>
                </a:r>
                <a:r>
                  <a:rPr lang="de-DE" altLang="de-DE" sz="2540" dirty="0">
                    <a:solidFill>
                      <a:srgbClr val="000000"/>
                    </a:solidFill>
                  </a:rPr>
                  <a:t> Gutes</a:t>
                </a:r>
              </a:p>
            </p:txBody>
          </p:sp>
        </mc:Choice>
        <mc:Fallback xmlns="">
          <p:sp>
            <p:nvSpPr>
              <p:cNvPr id="7" name="Text Box 3"/>
              <p:cNvSpPr txBox="1">
                <a:spLocks noRot="1" noChangeAspect="1" noMove="1" noResize="1" noEditPoints="1" noAdjustHandles="1" noChangeArrowheads="1" noChangeShapeType="1" noTextEdit="1"/>
              </p:cNvSpPr>
              <p:nvPr/>
            </p:nvSpPr>
            <p:spPr bwMode="auto">
              <a:xfrm>
                <a:off x="123409" y="719556"/>
                <a:ext cx="8937326" cy="4360177"/>
              </a:xfrm>
              <a:prstGeom prst="rect">
                <a:avLst/>
              </a:prstGeom>
              <a:blipFill>
                <a:blip r:embed="rId3"/>
                <a:stretch>
                  <a:fillRect l="-1296" t="-1399" r="-1296" b="-3217"/>
                </a:stretch>
              </a:blip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de-DE">
                    <a:noFill/>
                  </a:rPr>
                  <a:t> </a:t>
                </a:r>
              </a:p>
            </p:txBody>
          </p:sp>
        </mc:Fallback>
      </mc:AlternateContent>
      <p:sp>
        <p:nvSpPr>
          <p:cNvPr id="5" name="Text Box 3"/>
          <p:cNvSpPr txBox="1">
            <a:spLocks noChangeArrowheads="1"/>
          </p:cNvSpPr>
          <p:nvPr/>
        </p:nvSpPr>
        <p:spPr bwMode="auto">
          <a:xfrm>
            <a:off x="332565" y="5856930"/>
            <a:ext cx="7840279" cy="5564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540" dirty="0" smtClean="0">
                <a:solidFill>
                  <a:srgbClr val="000000"/>
                </a:solidFill>
                <a:hlinkClick r:id="rId4"/>
              </a:rPr>
              <a:t>Ausführliche Beschreibung des statistischen Bundesamtes</a:t>
            </a:r>
            <a:endParaRPr lang="de-DE" altLang="de-DE" sz="2540" dirty="0" smtClean="0">
              <a:solidFill>
                <a:srgbClr val="000000"/>
              </a:solidFill>
            </a:endParaRPr>
          </a:p>
        </p:txBody>
      </p:sp>
      <p:sp>
        <p:nvSpPr>
          <p:cNvPr id="8" name="Textfeld 7"/>
          <p:cNvSpPr txBox="1"/>
          <p:nvPr/>
        </p:nvSpPr>
        <p:spPr>
          <a:xfrm>
            <a:off x="8971379" y="1082249"/>
            <a:ext cx="3220621" cy="2089773"/>
          </a:xfrm>
          <a:prstGeom prst="rect">
            <a:avLst/>
          </a:prstGeom>
          <a:noFill/>
        </p:spPr>
        <p:txBody>
          <a:bodyPr wrap="square" rtlCol="0">
            <a:noAutofit/>
          </a:bodyPr>
          <a:lstStyle/>
          <a:p>
            <a:r>
              <a:rPr lang="de-DE" sz="1400" dirty="0" smtClean="0"/>
              <a:t>Eine Allgemeine Einführung in Mittelwerte:</a:t>
            </a:r>
          </a:p>
          <a:p>
            <a:endParaRPr lang="de-DE" sz="1400" dirty="0" smtClean="0"/>
          </a:p>
          <a:p>
            <a:r>
              <a:rPr lang="de-DE" sz="1400" dirty="0" smtClean="0"/>
              <a:t>Arithmetisches Mittel,</a:t>
            </a:r>
          </a:p>
          <a:p>
            <a:r>
              <a:rPr lang="de-DE" sz="1400" dirty="0" smtClean="0"/>
              <a:t>Gewichtetes Arithmetisches </a:t>
            </a:r>
            <a:r>
              <a:rPr lang="de-DE" sz="1400" dirty="0"/>
              <a:t>Mittel,</a:t>
            </a:r>
          </a:p>
          <a:p>
            <a:r>
              <a:rPr lang="de-DE" sz="1400" dirty="0" smtClean="0"/>
              <a:t>geometrisches Mittel</a:t>
            </a:r>
          </a:p>
          <a:p>
            <a:endParaRPr lang="de-DE" sz="1400" dirty="0"/>
          </a:p>
          <a:p>
            <a:r>
              <a:rPr lang="de-DE" sz="1400" dirty="0"/>
              <a:t>k</a:t>
            </a:r>
            <a:r>
              <a:rPr lang="de-DE" sz="1400" dirty="0" smtClean="0"/>
              <a:t>ennen Sie aus der Statistik und Wirtschaftsmathematik! </a:t>
            </a:r>
            <a:endParaRPr lang="de-DE" sz="1400" dirty="0"/>
          </a:p>
          <a:p>
            <a:endParaRPr lang="de-DE" sz="1400" dirty="0"/>
          </a:p>
        </p:txBody>
      </p:sp>
    </p:spTree>
    <p:extLst>
      <p:ext uri="{BB962C8B-B14F-4D97-AF65-F5344CB8AC3E}">
        <p14:creationId xmlns:p14="http://schemas.microsoft.com/office/powerpoint/2010/main" val="842002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E231D700-F615-4737-B55A-810A2DF756A3}"/>
              </a:ext>
            </a:extLst>
          </p:cNvPr>
          <p:cNvSpPr>
            <a:spLocks noChangeArrowheads="1"/>
          </p:cNvSpPr>
          <p:nvPr/>
        </p:nvSpPr>
        <p:spPr bwMode="auto">
          <a:xfrm>
            <a:off x="2207941" y="135524"/>
            <a:ext cx="6790009" cy="956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800" b="1" dirty="0"/>
              <a:t>Gesetz zur Förderung der Stabilität und des Wachstums der Wirtschaft (</a:t>
            </a:r>
            <a:r>
              <a:rPr lang="de-DE" sz="2800" b="1" dirty="0" err="1"/>
              <a:t>StabG</a:t>
            </a:r>
            <a:r>
              <a:rPr lang="de-DE" sz="2800" b="1" dirty="0"/>
              <a:t> 1967)</a:t>
            </a:r>
          </a:p>
        </p:txBody>
      </p:sp>
      <p:sp>
        <p:nvSpPr>
          <p:cNvPr id="2" name="Textfeld 1">
            <a:extLst>
              <a:ext uri="{FF2B5EF4-FFF2-40B4-BE49-F238E27FC236}">
                <a16:creationId xmlns:a16="http://schemas.microsoft.com/office/drawing/2014/main" id="{41292832-50DD-4BEA-8F7D-66EE46CD7C38}"/>
              </a:ext>
            </a:extLst>
          </p:cNvPr>
          <p:cNvSpPr txBox="1"/>
          <p:nvPr/>
        </p:nvSpPr>
        <p:spPr>
          <a:xfrm>
            <a:off x="241393" y="1141859"/>
            <a:ext cx="10195420" cy="3046988"/>
          </a:xfrm>
          <a:prstGeom prst="rect">
            <a:avLst/>
          </a:prstGeom>
          <a:noFill/>
        </p:spPr>
        <p:txBody>
          <a:bodyPr wrap="square" rtlCol="0">
            <a:spAutoFit/>
          </a:bodyPr>
          <a:lstStyle/>
          <a:p>
            <a:pPr algn="ctr"/>
            <a:r>
              <a:rPr lang="de-DE" sz="2400" dirty="0"/>
              <a:t>§ 1</a:t>
            </a:r>
          </a:p>
          <a:p>
            <a:endParaRPr lang="de-DE" sz="2400" dirty="0"/>
          </a:p>
          <a:p>
            <a:r>
              <a:rPr lang="de-DE" sz="2400" dirty="0"/>
              <a:t>Bund und Länder haben bei ihren wirtschafts- und finanzpolitischen Maßnahmen die Erfordernisse des </a:t>
            </a:r>
            <a:r>
              <a:rPr lang="de-DE" sz="2400" b="1" dirty="0"/>
              <a:t>gesamtwirtschaftlichen Gleichgewichts</a:t>
            </a:r>
            <a:r>
              <a:rPr lang="de-DE" sz="2400" dirty="0"/>
              <a:t> zu beachten. Die Maßnahmen sind so zu treffen, dass sie im Rahmen der  marktwirtschaftlichen Ordnung gleichzeitig zur </a:t>
            </a:r>
            <a:r>
              <a:rPr lang="de-DE" sz="2400" b="1" dirty="0"/>
              <a:t>Stabilität des Preisniveaus</a:t>
            </a:r>
            <a:r>
              <a:rPr lang="de-DE" sz="2400" dirty="0"/>
              <a:t>, zu  einem </a:t>
            </a:r>
            <a:r>
              <a:rPr lang="de-DE" sz="2400" b="1" dirty="0"/>
              <a:t>hohen Beschäftigungsstand </a:t>
            </a:r>
            <a:r>
              <a:rPr lang="de-DE" sz="2400" dirty="0"/>
              <a:t>und </a:t>
            </a:r>
            <a:r>
              <a:rPr lang="de-DE" sz="2400" b="1" dirty="0"/>
              <a:t>außenwirtschaftlichem Gleichgewicht  </a:t>
            </a:r>
            <a:r>
              <a:rPr lang="de-DE" sz="2400" dirty="0"/>
              <a:t>bei </a:t>
            </a:r>
            <a:r>
              <a:rPr lang="de-DE" sz="2400" b="1" dirty="0"/>
              <a:t>stetigem und angemessenem Wirtschaftswachstum</a:t>
            </a:r>
            <a:r>
              <a:rPr lang="de-DE" sz="2400" dirty="0"/>
              <a:t>.</a:t>
            </a:r>
          </a:p>
        </p:txBody>
      </p:sp>
      <p:sp>
        <p:nvSpPr>
          <p:cNvPr id="5" name="Ellipse 4"/>
          <p:cNvSpPr/>
          <p:nvPr/>
        </p:nvSpPr>
        <p:spPr>
          <a:xfrm>
            <a:off x="4534278" y="2155037"/>
            <a:ext cx="5181141" cy="6903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5881239" y="2949457"/>
            <a:ext cx="3942324" cy="5247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965620" y="3305181"/>
            <a:ext cx="3942324" cy="5247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Ellipse 7"/>
          <p:cNvSpPr/>
          <p:nvPr/>
        </p:nvSpPr>
        <p:spPr>
          <a:xfrm>
            <a:off x="5153685" y="3320696"/>
            <a:ext cx="5031255" cy="5247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Ellipse 8"/>
          <p:cNvSpPr/>
          <p:nvPr/>
        </p:nvSpPr>
        <p:spPr>
          <a:xfrm>
            <a:off x="641002" y="3691024"/>
            <a:ext cx="6839067" cy="5247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extfeld 9"/>
          <p:cNvSpPr txBox="1"/>
          <p:nvPr/>
        </p:nvSpPr>
        <p:spPr>
          <a:xfrm>
            <a:off x="339734" y="4289669"/>
            <a:ext cx="8797959" cy="1432308"/>
          </a:xfrm>
          <a:prstGeom prst="rect">
            <a:avLst/>
          </a:prstGeom>
          <a:noFill/>
        </p:spPr>
        <p:txBody>
          <a:bodyPr wrap="square" rtlCol="0">
            <a:noAutofit/>
          </a:bodyPr>
          <a:lstStyle/>
          <a:p>
            <a:r>
              <a:rPr lang="de-DE" sz="1400" dirty="0" smtClean="0"/>
              <a:t>Im Nachgang des Zusammenbruchs Deutschlands im 2. Weltkrieg hat die deutsche Volkswirtschaft eine Wirtschafswunder genannte Periode sehr hohen Wachstums in den 1950er bis Anfang der 1960er Jahre erlebt. Mitte der 1960er Jahre geriet die Wirtschaft dann allerdings ins Stocken. Im Zuge dessen ist die Wirtschaftspolitik in Deutschland gemäß des </a:t>
            </a:r>
            <a:r>
              <a:rPr lang="de-DE" sz="1400" dirty="0" err="1" smtClean="0"/>
              <a:t>StabG</a:t>
            </a:r>
            <a:r>
              <a:rPr lang="de-DE" sz="1400" dirty="0" smtClean="0"/>
              <a:t> kodifiziert worden. Die darin formulierten Ziele richten sich am magischen Viereck aus.</a:t>
            </a:r>
            <a:endParaRPr lang="de-DE" sz="1400" dirty="0"/>
          </a:p>
        </p:txBody>
      </p:sp>
    </p:spTree>
    <p:extLst>
      <p:ext uri="{BB962C8B-B14F-4D97-AF65-F5344CB8AC3E}">
        <p14:creationId xmlns:p14="http://schemas.microsoft.com/office/powerpoint/2010/main" val="1754235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b="1" dirty="0"/>
              <a:t>Inflationsrate</a:t>
            </a:r>
          </a:p>
        </p:txBody>
      </p:sp>
      <mc:AlternateContent xmlns:mc="http://schemas.openxmlformats.org/markup-compatibility/2006" xmlns:a14="http://schemas.microsoft.com/office/drawing/2010/main">
        <mc:Choice Requires="a14">
          <p:sp>
            <p:nvSpPr>
              <p:cNvPr id="7" name="Text Box 3"/>
              <p:cNvSpPr txBox="1">
                <a:spLocks noChangeArrowheads="1"/>
              </p:cNvSpPr>
              <p:nvPr/>
            </p:nvSpPr>
            <p:spPr bwMode="auto">
              <a:xfrm>
                <a:off x="188505" y="1964379"/>
                <a:ext cx="8603154" cy="2576092"/>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808080"/>
                    </a:solidFill>
                    <a:round/>
                    <a:headEnd/>
                    <a:tailEnd/>
                  </a14:hiddenLine>
                </a:ext>
                <a:ext uri="{AF507438-7753-43E0-B8FC-AC1667EBCBE1}">
                  <a14:hiddenEffects>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540" dirty="0" smtClean="0">
                    <a:solidFill>
                      <a:srgbClr val="000000"/>
                    </a:solidFill>
                  </a:rPr>
                  <a:t>Die Inflationsrate berechnet sich als die relative Veränderung des Verbraucherpreisindex gegenüber dem Vorjahr:</a:t>
                </a:r>
              </a:p>
              <a:p>
                <a:pPr eaLnBrk="1" hangingPunct="1">
                  <a:buClrTx/>
                </a:pPr>
                <a:endParaRPr lang="de-DE" altLang="de-DE" sz="2540" dirty="0" smtClean="0">
                  <a:solidFill>
                    <a:srgbClr val="000000"/>
                  </a:solidFill>
                </a:endParaRPr>
              </a:p>
              <a:p>
                <a:pPr eaLnBrk="1" hangingPunct="1">
                  <a:buClrTx/>
                </a:pPr>
                <a14:m>
                  <m:oMath xmlns:m="http://schemas.openxmlformats.org/officeDocument/2006/math">
                    <m:r>
                      <m:rPr>
                        <m:sty m:val="p"/>
                      </m:rPr>
                      <a:rPr lang="de-DE" altLang="de-DE" sz="2540" b="0" i="0">
                        <a:solidFill>
                          <a:srgbClr val="000000"/>
                        </a:solidFill>
                        <a:latin typeface="Cambria Math" panose="02040503050406030204" pitchFamily="18" charset="0"/>
                      </a:rPr>
                      <m:t>Inflation</m:t>
                    </m:r>
                    <m:d>
                      <m:dPr>
                        <m:ctrlPr>
                          <a:rPr lang="de-DE" altLang="de-DE" sz="2540" b="0" i="1">
                            <a:solidFill>
                              <a:srgbClr val="000000"/>
                            </a:solidFill>
                            <a:latin typeface="Cambria Math" panose="02040503050406030204" pitchFamily="18" charset="0"/>
                          </a:rPr>
                        </m:ctrlPr>
                      </m:dPr>
                      <m:e>
                        <m:r>
                          <a:rPr lang="de-DE" altLang="de-DE" sz="2540" i="1">
                            <a:solidFill>
                              <a:srgbClr val="000000"/>
                            </a:solidFill>
                            <a:latin typeface="Cambria Math" panose="02040503050406030204" pitchFamily="18" charset="0"/>
                          </a:rPr>
                          <m:t>𝑡</m:t>
                        </m:r>
                      </m:e>
                    </m:d>
                    <m:r>
                      <a:rPr lang="de-DE" altLang="de-DE" sz="2540" b="0" i="1" smtClean="0">
                        <a:solidFill>
                          <a:srgbClr val="000000"/>
                        </a:solidFill>
                        <a:latin typeface="Cambria Math" panose="02040503050406030204" pitchFamily="18" charset="0"/>
                      </a:rPr>
                      <m:t>=</m:t>
                    </m:r>
                    <m:f>
                      <m:fPr>
                        <m:ctrlPr>
                          <a:rPr lang="de-DE" altLang="de-DE" sz="2540" b="0" i="1" smtClean="0">
                            <a:solidFill>
                              <a:srgbClr val="000000"/>
                            </a:solidFill>
                            <a:latin typeface="Cambria Math" panose="02040503050406030204" pitchFamily="18" charset="0"/>
                          </a:rPr>
                        </m:ctrlPr>
                      </m:fPr>
                      <m:num>
                        <m:r>
                          <a:rPr lang="de-DE" altLang="de-DE" sz="2540" i="1">
                            <a:solidFill>
                              <a:srgbClr val="000000"/>
                            </a:solidFill>
                            <a:latin typeface="Cambria Math" panose="02040503050406030204" pitchFamily="18" charset="0"/>
                          </a:rPr>
                          <m:t>𝑉𝑃𝐼</m:t>
                        </m:r>
                        <m:r>
                          <a:rPr lang="de-DE" altLang="de-DE" sz="2540" i="1">
                            <a:solidFill>
                              <a:srgbClr val="000000"/>
                            </a:solidFill>
                            <a:latin typeface="Cambria Math" panose="02040503050406030204" pitchFamily="18" charset="0"/>
                          </a:rPr>
                          <m:t>(</m:t>
                        </m:r>
                        <m:r>
                          <a:rPr lang="de-DE" altLang="de-DE" sz="2540" i="1">
                            <a:solidFill>
                              <a:srgbClr val="000000"/>
                            </a:solidFill>
                            <a:latin typeface="Cambria Math" panose="02040503050406030204" pitchFamily="18" charset="0"/>
                          </a:rPr>
                          <m:t>𝑡</m:t>
                        </m:r>
                        <m:r>
                          <a:rPr lang="de-DE" altLang="de-DE" sz="2540" i="1">
                            <a:solidFill>
                              <a:srgbClr val="000000"/>
                            </a:solidFill>
                            <a:latin typeface="Cambria Math" panose="02040503050406030204" pitchFamily="18" charset="0"/>
                          </a:rPr>
                          <m:t>)−</m:t>
                        </m:r>
                        <m:r>
                          <a:rPr lang="de-DE" altLang="de-DE" sz="2540" i="1">
                            <a:solidFill>
                              <a:srgbClr val="000000"/>
                            </a:solidFill>
                            <a:latin typeface="Cambria Math" panose="02040503050406030204" pitchFamily="18" charset="0"/>
                          </a:rPr>
                          <m:t>𝑉𝑃𝐼</m:t>
                        </m:r>
                        <m:r>
                          <a:rPr lang="de-DE" altLang="de-DE" sz="2540" i="1">
                            <a:solidFill>
                              <a:srgbClr val="000000"/>
                            </a:solidFill>
                            <a:latin typeface="Cambria Math" panose="02040503050406030204" pitchFamily="18" charset="0"/>
                          </a:rPr>
                          <m:t>(</m:t>
                        </m:r>
                        <m:r>
                          <a:rPr lang="de-DE" altLang="de-DE" sz="2540" i="1">
                            <a:solidFill>
                              <a:srgbClr val="000000"/>
                            </a:solidFill>
                            <a:latin typeface="Cambria Math" panose="02040503050406030204" pitchFamily="18" charset="0"/>
                          </a:rPr>
                          <m:t>𝑡</m:t>
                        </m:r>
                        <m:r>
                          <a:rPr lang="de-DE" altLang="de-DE" sz="2540" i="1">
                            <a:solidFill>
                              <a:srgbClr val="000000"/>
                            </a:solidFill>
                            <a:latin typeface="Cambria Math" panose="02040503050406030204" pitchFamily="18" charset="0"/>
                          </a:rPr>
                          <m:t>−1) </m:t>
                        </m:r>
                      </m:num>
                      <m:den>
                        <m:r>
                          <a:rPr lang="de-DE" altLang="de-DE" sz="2540" i="1">
                            <a:solidFill>
                              <a:srgbClr val="000000"/>
                            </a:solidFill>
                            <a:latin typeface="Cambria Math" panose="02040503050406030204" pitchFamily="18" charset="0"/>
                          </a:rPr>
                          <m:t>𝑉𝑃𝐼</m:t>
                        </m:r>
                        <m:r>
                          <a:rPr lang="de-DE" altLang="de-DE" sz="2540" i="1">
                            <a:solidFill>
                              <a:srgbClr val="000000"/>
                            </a:solidFill>
                            <a:latin typeface="Cambria Math" panose="02040503050406030204" pitchFamily="18" charset="0"/>
                          </a:rPr>
                          <m:t>(</m:t>
                        </m:r>
                        <m:r>
                          <a:rPr lang="de-DE" altLang="de-DE" sz="2540" i="1">
                            <a:solidFill>
                              <a:srgbClr val="000000"/>
                            </a:solidFill>
                            <a:latin typeface="Cambria Math" panose="02040503050406030204" pitchFamily="18" charset="0"/>
                          </a:rPr>
                          <m:t>𝑡</m:t>
                        </m:r>
                        <m:r>
                          <a:rPr lang="de-DE" altLang="de-DE" sz="2540" i="1">
                            <a:solidFill>
                              <a:srgbClr val="000000"/>
                            </a:solidFill>
                            <a:latin typeface="Cambria Math" panose="02040503050406030204" pitchFamily="18" charset="0"/>
                          </a:rPr>
                          <m:t>−1)</m:t>
                        </m:r>
                      </m:den>
                    </m:f>
                  </m:oMath>
                </a14:m>
                <a:r>
                  <a:rPr lang="de-DE" altLang="de-DE" sz="2540" dirty="0" smtClean="0">
                    <a:solidFill>
                      <a:srgbClr val="000000"/>
                    </a:solidFill>
                  </a:rPr>
                  <a:t> 		t: Zeitindex </a:t>
                </a:r>
                <a:endParaRPr lang="de-DE" altLang="de-DE" sz="2540" dirty="0">
                  <a:solidFill>
                    <a:srgbClr val="000000"/>
                  </a:solidFill>
                </a:endParaRPr>
              </a:p>
            </p:txBody>
          </p:sp>
        </mc:Choice>
        <mc:Fallback xmlns="">
          <p:sp>
            <p:nvSpPr>
              <p:cNvPr id="7" name="Text Box 3"/>
              <p:cNvSpPr txBox="1">
                <a:spLocks noRot="1" noChangeAspect="1" noMove="1" noResize="1" noEditPoints="1" noAdjustHandles="1" noChangeArrowheads="1" noChangeShapeType="1" noTextEdit="1"/>
              </p:cNvSpPr>
              <p:nvPr/>
            </p:nvSpPr>
            <p:spPr bwMode="auto">
              <a:xfrm>
                <a:off x="188505" y="1964379"/>
                <a:ext cx="8603154" cy="2576092"/>
              </a:xfrm>
              <a:prstGeom prst="rect">
                <a:avLst/>
              </a:prstGeom>
              <a:blipFill>
                <a:blip r:embed="rId3"/>
                <a:stretch>
                  <a:fillRect l="-1347" t="-2364" r="-1843"/>
                </a:stretch>
              </a:blip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de-DE">
                    <a:noFill/>
                  </a:rPr>
                  <a:t> </a:t>
                </a:r>
              </a:p>
            </p:txBody>
          </p:sp>
        </mc:Fallback>
      </mc:AlternateContent>
      <p:sp>
        <p:nvSpPr>
          <p:cNvPr id="5" name="Textfeld 4"/>
          <p:cNvSpPr txBox="1"/>
          <p:nvPr/>
        </p:nvSpPr>
        <p:spPr>
          <a:xfrm>
            <a:off x="6608904" y="2513759"/>
            <a:ext cx="3498901" cy="1648338"/>
          </a:xfrm>
          <a:prstGeom prst="rect">
            <a:avLst/>
          </a:prstGeom>
          <a:noFill/>
        </p:spPr>
        <p:txBody>
          <a:bodyPr wrap="square" rtlCol="0">
            <a:noAutofit/>
          </a:bodyPr>
          <a:lstStyle/>
          <a:p>
            <a:r>
              <a:rPr lang="de-DE" sz="1400" dirty="0" smtClean="0"/>
              <a:t>Inflation ist also wieder einfach nur die Veränderungsrate der zugrunde liegenden Größe, hier der VPI.</a:t>
            </a:r>
          </a:p>
          <a:p>
            <a:endParaRPr lang="de-DE" sz="1400" dirty="0"/>
          </a:p>
          <a:p>
            <a:r>
              <a:rPr lang="de-DE" sz="1400" dirty="0" smtClean="0"/>
              <a:t>Wichtig ist diesen Inflationsbegriff von der gesamtwirtschaftlichen Preisveränderung gemessen am BIP-</a:t>
            </a:r>
            <a:r>
              <a:rPr lang="de-DE" sz="1400" dirty="0" err="1" smtClean="0"/>
              <a:t>Deflator</a:t>
            </a:r>
            <a:r>
              <a:rPr lang="de-DE" sz="1400" dirty="0" smtClean="0"/>
              <a:t> zu unterscheiden!</a:t>
            </a:r>
            <a:endParaRPr lang="de-DE" sz="1400" dirty="0"/>
          </a:p>
          <a:p>
            <a:endParaRPr lang="de-DE" sz="1400" dirty="0"/>
          </a:p>
        </p:txBody>
      </p:sp>
    </p:spTree>
    <p:extLst>
      <p:ext uri="{BB962C8B-B14F-4D97-AF65-F5344CB8AC3E}">
        <p14:creationId xmlns:p14="http://schemas.microsoft.com/office/powerpoint/2010/main" val="564431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b="1" dirty="0"/>
              <a:t>Beispiel</a:t>
            </a:r>
          </a:p>
        </p:txBody>
      </p:sp>
      <p:sp>
        <p:nvSpPr>
          <p:cNvPr id="7" name="Text Box 3"/>
          <p:cNvSpPr txBox="1">
            <a:spLocks noChangeArrowheads="1"/>
          </p:cNvSpPr>
          <p:nvPr/>
        </p:nvSpPr>
        <p:spPr bwMode="auto">
          <a:xfrm>
            <a:off x="42409" y="6144724"/>
            <a:ext cx="9588905" cy="63935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800" dirty="0">
                <a:solidFill>
                  <a:srgbClr val="000000"/>
                </a:solidFill>
              </a:rPr>
              <a:t>Berechnen Sie den Preisindex </a:t>
            </a:r>
            <a:r>
              <a:rPr lang="de-DE" altLang="de-DE" sz="1800" dirty="0" smtClean="0">
                <a:solidFill>
                  <a:srgbClr val="000000"/>
                </a:solidFill>
              </a:rPr>
              <a:t>2017 </a:t>
            </a:r>
            <a:r>
              <a:rPr lang="de-DE" altLang="de-DE" sz="1800" dirty="0">
                <a:solidFill>
                  <a:srgbClr val="000000"/>
                </a:solidFill>
              </a:rPr>
              <a:t>– </a:t>
            </a:r>
            <a:r>
              <a:rPr lang="de-DE" altLang="de-DE" sz="1800" dirty="0" smtClean="0">
                <a:solidFill>
                  <a:srgbClr val="000000"/>
                </a:solidFill>
              </a:rPr>
              <a:t>2019 </a:t>
            </a:r>
            <a:r>
              <a:rPr lang="de-DE" altLang="de-DE" sz="1800" dirty="0">
                <a:solidFill>
                  <a:srgbClr val="000000"/>
                </a:solidFill>
              </a:rPr>
              <a:t>(</a:t>
            </a:r>
            <a:r>
              <a:rPr lang="de-DE" altLang="de-DE" sz="1800" dirty="0" smtClean="0">
                <a:solidFill>
                  <a:srgbClr val="000000"/>
                </a:solidFill>
              </a:rPr>
              <a:t>2017=100)</a:t>
            </a:r>
          </a:p>
          <a:p>
            <a:pPr eaLnBrk="1" hangingPunct="1">
              <a:buClrTx/>
            </a:pPr>
            <a:r>
              <a:rPr lang="de-DE" altLang="de-DE" sz="1800" dirty="0" smtClean="0">
                <a:solidFill>
                  <a:srgbClr val="000000"/>
                </a:solidFill>
              </a:rPr>
              <a:t>die </a:t>
            </a:r>
            <a:r>
              <a:rPr lang="de-DE" altLang="de-DE" sz="1800" dirty="0">
                <a:solidFill>
                  <a:srgbClr val="000000"/>
                </a:solidFill>
              </a:rPr>
              <a:t>Inflationsraten </a:t>
            </a:r>
            <a:r>
              <a:rPr lang="de-DE" altLang="de-DE" sz="1800" dirty="0" smtClean="0">
                <a:solidFill>
                  <a:srgbClr val="000000"/>
                </a:solidFill>
              </a:rPr>
              <a:t>2018 </a:t>
            </a:r>
            <a:r>
              <a:rPr lang="de-DE" altLang="de-DE" sz="1800" dirty="0">
                <a:solidFill>
                  <a:srgbClr val="000000"/>
                </a:solidFill>
              </a:rPr>
              <a:t>und </a:t>
            </a:r>
            <a:r>
              <a:rPr lang="de-DE" altLang="de-DE" sz="1800" dirty="0" smtClean="0">
                <a:solidFill>
                  <a:srgbClr val="000000"/>
                </a:solidFill>
              </a:rPr>
              <a:t>2019, sowie die durchschnittliche Inflationsrate zwischen 2017 – 2019.</a:t>
            </a:r>
            <a:endParaRPr lang="de-DE" altLang="de-DE" sz="1800" dirty="0">
              <a:solidFill>
                <a:srgbClr val="000000"/>
              </a:solidFill>
            </a:endParaRPr>
          </a:p>
        </p:txBody>
      </p:sp>
      <p:pic>
        <p:nvPicPr>
          <p:cNvPr id="2" name="Grafik 1"/>
          <p:cNvPicPr>
            <a:picLocks noChangeAspect="1"/>
          </p:cNvPicPr>
          <p:nvPr/>
        </p:nvPicPr>
        <p:blipFill>
          <a:blip r:embed="rId3"/>
          <a:stretch>
            <a:fillRect/>
          </a:stretch>
        </p:blipFill>
        <p:spPr>
          <a:xfrm>
            <a:off x="217904" y="787010"/>
            <a:ext cx="10407311" cy="2678949"/>
          </a:xfrm>
          <a:prstGeom prst="rect">
            <a:avLst/>
          </a:prstGeom>
        </p:spPr>
      </p:pic>
      <p:sp>
        <p:nvSpPr>
          <p:cNvPr id="5" name="Textfeld 4"/>
          <p:cNvSpPr txBox="1"/>
          <p:nvPr/>
        </p:nvSpPr>
        <p:spPr>
          <a:xfrm>
            <a:off x="480161" y="3527887"/>
            <a:ext cx="11057964" cy="1880926"/>
          </a:xfrm>
          <a:prstGeom prst="rect">
            <a:avLst/>
          </a:prstGeom>
          <a:noFill/>
        </p:spPr>
        <p:txBody>
          <a:bodyPr wrap="square" rtlCol="0">
            <a:noAutofit/>
          </a:bodyPr>
          <a:lstStyle/>
          <a:p>
            <a:r>
              <a:rPr lang="de-DE" sz="1633" dirty="0" smtClean="0"/>
              <a:t>Auch hier gilt wieder: Erst einmal selber ausprobieren!!!!! Denn wie das Wirtschaftswachstum ist auch der Inflationsbegriff einer der zentralen Aspekte eines Wirtschaftsstudiums. Wieder müssen Sie nur die vorher eingeführten Definitionen anwenden:</a:t>
            </a:r>
          </a:p>
          <a:p>
            <a:endParaRPr lang="de-DE" sz="1633" dirty="0" smtClean="0"/>
          </a:p>
          <a:p>
            <a:pPr marL="342900" indent="-342900">
              <a:buAutoNum type="arabicPeriod"/>
            </a:pPr>
            <a:r>
              <a:rPr lang="de-DE" sz="1633" dirty="0" smtClean="0"/>
              <a:t>VPI entspricht „Preis mal Gewicht“</a:t>
            </a:r>
          </a:p>
          <a:p>
            <a:pPr marL="342900" indent="-342900">
              <a:buAutoNum type="arabicPeriod"/>
            </a:pPr>
            <a:r>
              <a:rPr lang="de-DE" sz="1633" dirty="0" smtClean="0"/>
              <a:t>Berechnung der Veränderungsraten</a:t>
            </a:r>
          </a:p>
          <a:p>
            <a:pPr marL="342900" indent="-342900">
              <a:buAutoNum type="arabicPeriod"/>
            </a:pPr>
            <a:r>
              <a:rPr lang="de-DE" sz="1633" dirty="0" smtClean="0"/>
              <a:t>Berechnung einer durchschnittlichen Veränderungsrate (vgl. wieder die Vorlesungen Mathe und Statistik zur Einführung des geometrischen Mittels!) </a:t>
            </a:r>
            <a:endParaRPr lang="de-DE" sz="1633" dirty="0"/>
          </a:p>
        </p:txBody>
      </p:sp>
    </p:spTree>
    <p:extLst>
      <p:ext uri="{BB962C8B-B14F-4D97-AF65-F5344CB8AC3E}">
        <p14:creationId xmlns:p14="http://schemas.microsoft.com/office/powerpoint/2010/main" val="11356021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b="1" dirty="0"/>
              <a:t>Beispiel</a:t>
            </a:r>
          </a:p>
        </p:txBody>
      </p:sp>
      <p:graphicFrame>
        <p:nvGraphicFramePr>
          <p:cNvPr id="2" name="Objekt 1"/>
          <p:cNvGraphicFramePr>
            <a:graphicFrameLocks noChangeAspect="1"/>
          </p:cNvGraphicFramePr>
          <p:nvPr>
            <p:extLst>
              <p:ext uri="{D42A27DB-BD31-4B8C-83A1-F6EECF244321}">
                <p14:modId xmlns:p14="http://schemas.microsoft.com/office/powerpoint/2010/main" val="3066395816"/>
              </p:ext>
            </p:extLst>
          </p:nvPr>
        </p:nvGraphicFramePr>
        <p:xfrm>
          <a:off x="668338" y="949325"/>
          <a:ext cx="10672762" cy="4067175"/>
        </p:xfrm>
        <a:graphic>
          <a:graphicData uri="http://schemas.openxmlformats.org/presentationml/2006/ole">
            <mc:AlternateContent xmlns:mc="http://schemas.openxmlformats.org/markup-compatibility/2006">
              <mc:Choice xmlns:v="urn:schemas-microsoft-com:vml" Requires="v">
                <p:oleObj spid="_x0000_s2243" name="Arbeitsblatt" r:id="rId4" imgW="6100707" imgH="2324056" progId="Excel.Sheet.12">
                  <p:embed/>
                </p:oleObj>
              </mc:Choice>
              <mc:Fallback>
                <p:oleObj name="Arbeitsblatt" r:id="rId4" imgW="6100707" imgH="2324056" progId="Excel.Sheet.12">
                  <p:embed/>
                  <p:pic>
                    <p:nvPicPr>
                      <p:cNvPr id="0" name=""/>
                      <p:cNvPicPr/>
                      <p:nvPr/>
                    </p:nvPicPr>
                    <p:blipFill>
                      <a:blip r:embed="rId5"/>
                      <a:stretch>
                        <a:fillRect/>
                      </a:stretch>
                    </p:blipFill>
                    <p:spPr>
                      <a:xfrm>
                        <a:off x="668338" y="949325"/>
                        <a:ext cx="10672762" cy="4067175"/>
                      </a:xfrm>
                      <a:prstGeom prst="rect">
                        <a:avLst/>
                      </a:prstGeom>
                    </p:spPr>
                  </p:pic>
                </p:oleObj>
              </mc:Fallback>
            </mc:AlternateContent>
          </a:graphicData>
        </a:graphic>
      </p:graphicFrame>
    </p:spTree>
    <p:extLst>
      <p:ext uri="{BB962C8B-B14F-4D97-AF65-F5344CB8AC3E}">
        <p14:creationId xmlns:p14="http://schemas.microsoft.com/office/powerpoint/2010/main" val="1098954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2"/>
            <a:ext cx="7761950" cy="252166"/>
          </a:xfrm>
          <a:prstGeom prst="rect">
            <a:avLst/>
          </a:prstGeom>
          <a:noFill/>
          <a:ln>
            <a:noFill/>
          </a:ln>
        </p:spPr>
        <p:txBody>
          <a:bodyPr lIns="81646" tIns="40823" rIns="81646" bIns="40823" anchor="ctr" anchorCtr="1"/>
          <a:lstStyle/>
          <a:p>
            <a:r>
              <a:rPr lang="de-DE" sz="2200" b="1" dirty="0"/>
              <a:t>Beispiel</a:t>
            </a:r>
          </a:p>
        </p:txBody>
      </p:sp>
      <p:graphicFrame>
        <p:nvGraphicFramePr>
          <p:cNvPr id="2" name="Objekt 1"/>
          <p:cNvGraphicFramePr>
            <a:graphicFrameLocks noChangeAspect="1"/>
          </p:cNvGraphicFramePr>
          <p:nvPr>
            <p:extLst/>
          </p:nvPr>
        </p:nvGraphicFramePr>
        <p:xfrm>
          <a:off x="609600" y="364652"/>
          <a:ext cx="10672763" cy="2760662"/>
        </p:xfrm>
        <a:graphic>
          <a:graphicData uri="http://schemas.openxmlformats.org/presentationml/2006/ole">
            <mc:AlternateContent xmlns:mc="http://schemas.openxmlformats.org/markup-compatibility/2006">
              <mc:Choice xmlns:v="urn:schemas-microsoft-com:vml" Requires="v">
                <p:oleObj spid="_x0000_s5224" name="Arbeitsblatt" r:id="rId4" imgW="6100707" imgH="1576151" progId="Excel.Sheet.12">
                  <p:embed/>
                </p:oleObj>
              </mc:Choice>
              <mc:Fallback>
                <p:oleObj name="Arbeitsblatt" r:id="rId4" imgW="6100707" imgH="1576151" progId="Excel.Sheet.12">
                  <p:embed/>
                  <p:pic>
                    <p:nvPicPr>
                      <p:cNvPr id="2" name="Objekt 1"/>
                      <p:cNvPicPr/>
                      <p:nvPr/>
                    </p:nvPicPr>
                    <p:blipFill>
                      <a:blip r:embed="rId5"/>
                      <a:stretch>
                        <a:fillRect/>
                      </a:stretch>
                    </p:blipFill>
                    <p:spPr>
                      <a:xfrm>
                        <a:off x="609600" y="364652"/>
                        <a:ext cx="10672763" cy="2760662"/>
                      </a:xfrm>
                      <a:prstGeom prst="rect">
                        <a:avLst/>
                      </a:prstGeom>
                    </p:spPr>
                  </p:pic>
                </p:oleObj>
              </mc:Fallback>
            </mc:AlternateContent>
          </a:graphicData>
        </a:graphic>
      </p:graphicFrame>
      <p:sp>
        <p:nvSpPr>
          <p:cNvPr id="4" name="Textfeld 3"/>
          <p:cNvSpPr txBox="1"/>
          <p:nvPr/>
        </p:nvSpPr>
        <p:spPr>
          <a:xfrm>
            <a:off x="7336159" y="1073402"/>
            <a:ext cx="330540" cy="307777"/>
          </a:xfrm>
          <a:prstGeom prst="rect">
            <a:avLst/>
          </a:prstGeom>
          <a:noFill/>
        </p:spPr>
        <p:txBody>
          <a:bodyPr wrap="none" rtlCol="0">
            <a:spAutoFit/>
          </a:bodyPr>
          <a:lstStyle/>
          <a:p>
            <a:r>
              <a:rPr lang="de-DE" sz="1400" dirty="0" smtClean="0">
                <a:solidFill>
                  <a:srgbClr val="FF0000"/>
                </a:solidFill>
              </a:rPr>
              <a:t>1)</a:t>
            </a:r>
            <a:endParaRPr lang="de-DE" sz="1400" dirty="0">
              <a:solidFill>
                <a:srgbClr val="FF0000"/>
              </a:solidFill>
            </a:endParaRPr>
          </a:p>
        </p:txBody>
      </p:sp>
      <p:sp>
        <p:nvSpPr>
          <p:cNvPr id="5" name="Textfeld 4"/>
          <p:cNvSpPr txBox="1"/>
          <p:nvPr/>
        </p:nvSpPr>
        <p:spPr>
          <a:xfrm>
            <a:off x="-38297" y="3163212"/>
            <a:ext cx="5020480" cy="310118"/>
          </a:xfrm>
          <a:prstGeom prst="rect">
            <a:avLst/>
          </a:prstGeom>
          <a:noFill/>
        </p:spPr>
        <p:txBody>
          <a:bodyPr wrap="square" rtlCol="0">
            <a:spAutoFit/>
          </a:bodyPr>
          <a:lstStyle/>
          <a:p>
            <a:r>
              <a:rPr lang="de-DE" sz="1400" dirty="0" smtClean="0">
                <a:solidFill>
                  <a:srgbClr val="FF0000"/>
                </a:solidFill>
              </a:rPr>
              <a:t>1) 0,9•100+2•200	Preise mal Gewichte in EINEM Jahr</a:t>
            </a:r>
            <a:endParaRPr lang="de-DE" sz="1400" dirty="0">
              <a:solidFill>
                <a:srgbClr val="FF0000"/>
              </a:solidFill>
            </a:endParaRPr>
          </a:p>
        </p:txBody>
      </p:sp>
      <p:sp>
        <p:nvSpPr>
          <p:cNvPr id="7" name="Textfeld 6"/>
          <p:cNvSpPr txBox="1"/>
          <p:nvPr/>
        </p:nvSpPr>
        <p:spPr>
          <a:xfrm>
            <a:off x="8658141" y="1073401"/>
            <a:ext cx="330540" cy="307777"/>
          </a:xfrm>
          <a:prstGeom prst="rect">
            <a:avLst/>
          </a:prstGeom>
          <a:noFill/>
        </p:spPr>
        <p:txBody>
          <a:bodyPr wrap="none" rtlCol="0">
            <a:spAutoFit/>
          </a:bodyPr>
          <a:lstStyle/>
          <a:p>
            <a:r>
              <a:rPr lang="de-DE" sz="1400" dirty="0">
                <a:solidFill>
                  <a:srgbClr val="FF0000"/>
                </a:solidFill>
              </a:rPr>
              <a:t>2</a:t>
            </a:r>
            <a:r>
              <a:rPr lang="de-DE" sz="1400" dirty="0" smtClean="0">
                <a:solidFill>
                  <a:srgbClr val="FF0000"/>
                </a:solidFill>
              </a:rPr>
              <a:t>)</a:t>
            </a:r>
            <a:endParaRPr lang="de-DE" sz="1400" dirty="0">
              <a:solidFill>
                <a:srgbClr val="FF0000"/>
              </a:solidFill>
            </a:endParaRPr>
          </a:p>
        </p:txBody>
      </p:sp>
      <p:sp>
        <p:nvSpPr>
          <p:cNvPr id="8" name="Textfeld 7"/>
          <p:cNvSpPr txBox="1"/>
          <p:nvPr/>
        </p:nvSpPr>
        <p:spPr>
          <a:xfrm>
            <a:off x="0" y="3415635"/>
            <a:ext cx="12191999" cy="531058"/>
          </a:xfrm>
          <a:prstGeom prst="rect">
            <a:avLst/>
          </a:prstGeom>
          <a:noFill/>
        </p:spPr>
        <p:txBody>
          <a:bodyPr wrap="square" rtlCol="0">
            <a:noAutofit/>
          </a:bodyPr>
          <a:lstStyle/>
          <a:p>
            <a:r>
              <a:rPr lang="de-DE" sz="1400" dirty="0" smtClean="0">
                <a:solidFill>
                  <a:srgbClr val="FF0000"/>
                </a:solidFill>
              </a:rPr>
              <a:t>2) Bei einem Index kann man willkürlich ein Jahr auf 100 setzen. </a:t>
            </a:r>
            <a:r>
              <a:rPr lang="de-DE" sz="1400" dirty="0" err="1" smtClean="0">
                <a:solidFill>
                  <a:srgbClr val="FF0000"/>
                </a:solidFill>
              </a:rPr>
              <a:t>Gängigerweise</a:t>
            </a:r>
            <a:r>
              <a:rPr lang="de-DE" sz="1400" dirty="0" smtClean="0">
                <a:solidFill>
                  <a:srgbClr val="FF0000"/>
                </a:solidFill>
              </a:rPr>
              <a:t> setzt man ein Jahr auf 100, sodass die Bereiche, die man vornehmlich betrachtet in der Nähe von 100 liegen!</a:t>
            </a:r>
            <a:endParaRPr lang="de-DE" sz="1400" dirty="0">
              <a:solidFill>
                <a:srgbClr val="FF0000"/>
              </a:solidFill>
            </a:endParaRPr>
          </a:p>
        </p:txBody>
      </p:sp>
      <p:sp>
        <p:nvSpPr>
          <p:cNvPr id="9" name="Textfeld 8"/>
          <p:cNvSpPr txBox="1"/>
          <p:nvPr/>
        </p:nvSpPr>
        <p:spPr>
          <a:xfrm>
            <a:off x="8658141" y="1427695"/>
            <a:ext cx="330540" cy="307777"/>
          </a:xfrm>
          <a:prstGeom prst="rect">
            <a:avLst/>
          </a:prstGeom>
          <a:noFill/>
        </p:spPr>
        <p:txBody>
          <a:bodyPr wrap="none" rtlCol="0">
            <a:spAutoFit/>
          </a:bodyPr>
          <a:lstStyle/>
          <a:p>
            <a:r>
              <a:rPr lang="de-DE" sz="1400" dirty="0" smtClean="0">
                <a:solidFill>
                  <a:srgbClr val="FF0000"/>
                </a:solidFill>
              </a:rPr>
              <a:t>3)</a:t>
            </a:r>
            <a:endParaRPr lang="de-DE" sz="1400" dirty="0">
              <a:solidFill>
                <a:srgbClr val="FF0000"/>
              </a:solidFill>
            </a:endParaRPr>
          </a:p>
        </p:txBody>
      </p:sp>
      <p:sp>
        <p:nvSpPr>
          <p:cNvPr id="10" name="Textfeld 9"/>
          <p:cNvSpPr txBox="1"/>
          <p:nvPr/>
        </p:nvSpPr>
        <p:spPr>
          <a:xfrm>
            <a:off x="0" y="3893228"/>
            <a:ext cx="6650016" cy="310118"/>
          </a:xfrm>
          <a:prstGeom prst="rect">
            <a:avLst/>
          </a:prstGeom>
          <a:noFill/>
        </p:spPr>
        <p:txBody>
          <a:bodyPr wrap="square" rtlCol="0">
            <a:spAutoFit/>
          </a:bodyPr>
          <a:lstStyle/>
          <a:p>
            <a:r>
              <a:rPr lang="de-DE" sz="1400" dirty="0" smtClean="0">
                <a:solidFill>
                  <a:srgbClr val="FF0000"/>
                </a:solidFill>
              </a:rPr>
              <a:t>3) 100•1,03/0,86	Dreisatz: Wenn 0,86 100 entspricht, was entspricht dann 1,03?</a:t>
            </a:r>
            <a:endParaRPr lang="de-DE" sz="1400" dirty="0">
              <a:solidFill>
                <a:srgbClr val="FF0000"/>
              </a:solidFill>
            </a:endParaRPr>
          </a:p>
        </p:txBody>
      </p:sp>
      <p:sp>
        <p:nvSpPr>
          <p:cNvPr id="11" name="Textfeld 10"/>
          <p:cNvSpPr txBox="1"/>
          <p:nvPr/>
        </p:nvSpPr>
        <p:spPr>
          <a:xfrm>
            <a:off x="9908515" y="1411499"/>
            <a:ext cx="330540" cy="307777"/>
          </a:xfrm>
          <a:prstGeom prst="rect">
            <a:avLst/>
          </a:prstGeom>
          <a:noFill/>
        </p:spPr>
        <p:txBody>
          <a:bodyPr wrap="none" rtlCol="0">
            <a:spAutoFit/>
          </a:bodyPr>
          <a:lstStyle/>
          <a:p>
            <a:r>
              <a:rPr lang="de-DE" sz="1400" dirty="0">
                <a:solidFill>
                  <a:srgbClr val="FF0000"/>
                </a:solidFill>
              </a:rPr>
              <a:t>4</a:t>
            </a:r>
            <a:r>
              <a:rPr lang="de-DE" sz="1400" dirty="0" smtClean="0">
                <a:solidFill>
                  <a:srgbClr val="FF0000"/>
                </a:solidFill>
              </a:rPr>
              <a:t>)</a:t>
            </a:r>
            <a:endParaRPr lang="de-DE" sz="1400" dirty="0">
              <a:solidFill>
                <a:srgbClr val="FF0000"/>
              </a:solidFill>
            </a:endParaRPr>
          </a:p>
        </p:txBody>
      </p:sp>
      <p:sp>
        <p:nvSpPr>
          <p:cNvPr id="12" name="Textfeld 11"/>
          <p:cNvSpPr txBox="1"/>
          <p:nvPr/>
        </p:nvSpPr>
        <p:spPr>
          <a:xfrm>
            <a:off x="0" y="4148650"/>
            <a:ext cx="10452443" cy="310118"/>
          </a:xfrm>
          <a:prstGeom prst="rect">
            <a:avLst/>
          </a:prstGeom>
          <a:noFill/>
        </p:spPr>
        <p:txBody>
          <a:bodyPr wrap="square" rtlCol="0">
            <a:spAutoFit/>
          </a:bodyPr>
          <a:lstStyle/>
          <a:p>
            <a:r>
              <a:rPr lang="de-DE" sz="1400" dirty="0">
                <a:solidFill>
                  <a:srgbClr val="FF0000"/>
                </a:solidFill>
              </a:rPr>
              <a:t>4</a:t>
            </a:r>
            <a:r>
              <a:rPr lang="de-DE" sz="1400" dirty="0" smtClean="0">
                <a:solidFill>
                  <a:srgbClr val="FF0000"/>
                </a:solidFill>
              </a:rPr>
              <a:t>) (119,77-100)/100	Wert heute minus Wert gestern geteilt durch Wert gestern: Dies gilt bei JEDER Wachstumsrate! Vgl. BIP-Wachstum!</a:t>
            </a:r>
            <a:endParaRPr lang="de-DE" sz="1400" dirty="0">
              <a:solidFill>
                <a:srgbClr val="FF0000"/>
              </a:solidFill>
            </a:endParaRPr>
          </a:p>
        </p:txBody>
      </p:sp>
      <p:sp>
        <p:nvSpPr>
          <p:cNvPr id="14" name="Textfeld 13"/>
          <p:cNvSpPr txBox="1"/>
          <p:nvPr/>
        </p:nvSpPr>
        <p:spPr>
          <a:xfrm>
            <a:off x="10231451" y="2274230"/>
            <a:ext cx="333054" cy="310118"/>
          </a:xfrm>
          <a:prstGeom prst="rect">
            <a:avLst/>
          </a:prstGeom>
          <a:noFill/>
        </p:spPr>
        <p:txBody>
          <a:bodyPr wrap="square" rtlCol="0">
            <a:spAutoFit/>
          </a:bodyPr>
          <a:lstStyle/>
          <a:p>
            <a:r>
              <a:rPr lang="de-DE" sz="1400" dirty="0" smtClean="0">
                <a:solidFill>
                  <a:srgbClr val="FF0000"/>
                </a:solidFill>
              </a:rPr>
              <a:t>5)</a:t>
            </a:r>
            <a:endParaRPr lang="de-DE" sz="1400" dirty="0">
              <a:solidFill>
                <a:srgbClr val="FF0000"/>
              </a:solidFill>
            </a:endParaRPr>
          </a:p>
        </p:txBody>
      </p:sp>
      <p:sp>
        <p:nvSpPr>
          <p:cNvPr id="15" name="Textfeld 14"/>
          <p:cNvSpPr txBox="1"/>
          <p:nvPr/>
        </p:nvSpPr>
        <p:spPr>
          <a:xfrm>
            <a:off x="0" y="4402643"/>
            <a:ext cx="11170753" cy="298526"/>
          </a:xfrm>
          <a:prstGeom prst="rect">
            <a:avLst/>
          </a:prstGeom>
          <a:noFill/>
        </p:spPr>
        <p:txBody>
          <a:bodyPr wrap="square" rtlCol="0">
            <a:noAutofit/>
          </a:bodyPr>
          <a:lstStyle/>
          <a:p>
            <a:r>
              <a:rPr lang="de-DE" sz="1400" dirty="0" smtClean="0">
                <a:solidFill>
                  <a:srgbClr val="FF0000"/>
                </a:solidFill>
              </a:rPr>
              <a:t>5) Grundsätzlich ist zu fragen, was mit einer durchschnittlichen Inflationsrate berechnet werden soll</a:t>
            </a:r>
            <a:endParaRPr lang="de-DE" sz="1400" dirty="0">
              <a:solidFill>
                <a:srgbClr val="FF0000"/>
              </a:solidFill>
            </a:endParaRPr>
          </a:p>
        </p:txBody>
      </p:sp>
      <p:sp>
        <p:nvSpPr>
          <p:cNvPr id="16" name="Textfeld 15"/>
          <p:cNvSpPr txBox="1"/>
          <p:nvPr/>
        </p:nvSpPr>
        <p:spPr>
          <a:xfrm>
            <a:off x="137720" y="4610871"/>
            <a:ext cx="12041840" cy="310259"/>
          </a:xfrm>
          <a:prstGeom prst="rect">
            <a:avLst/>
          </a:prstGeom>
          <a:noFill/>
        </p:spPr>
        <p:txBody>
          <a:bodyPr wrap="square" rtlCol="0">
            <a:noAutofit/>
          </a:bodyPr>
          <a:lstStyle/>
          <a:p>
            <a:r>
              <a:rPr lang="de-DE" sz="1400" dirty="0" smtClean="0">
                <a:solidFill>
                  <a:srgbClr val="FF0000"/>
                </a:solidFill>
              </a:rPr>
              <a:t>Um wie viel müssen die Preise jedes Jahr steigen, damit der Index in zwei Jahren von 100 auf 121,51 steigt (oder der Wert des Warenkorbs von 0,86 auf 1,045).</a:t>
            </a:r>
            <a:endParaRPr lang="de-DE" sz="1400" dirty="0">
              <a:solidFill>
                <a:srgbClr val="FF0000"/>
              </a:solidFill>
            </a:endParaRPr>
          </a:p>
        </p:txBody>
      </p:sp>
      <p:sp>
        <p:nvSpPr>
          <p:cNvPr id="17" name="Textfeld 16"/>
          <p:cNvSpPr txBox="1"/>
          <p:nvPr/>
        </p:nvSpPr>
        <p:spPr>
          <a:xfrm>
            <a:off x="90886" y="4858792"/>
            <a:ext cx="11670805" cy="363032"/>
          </a:xfrm>
          <a:prstGeom prst="rect">
            <a:avLst/>
          </a:prstGeom>
          <a:noFill/>
        </p:spPr>
        <p:txBody>
          <a:bodyPr wrap="square" rtlCol="0">
            <a:noAutofit/>
          </a:bodyPr>
          <a:lstStyle/>
          <a:p>
            <a:r>
              <a:rPr lang="de-DE" sz="1400" dirty="0" smtClean="0">
                <a:solidFill>
                  <a:srgbClr val="FF0000"/>
                </a:solidFill>
              </a:rPr>
              <a:t>Der Ansatz lautet damit: 100(1+durchschnittlichen Inflationsrate)(1+durchschnittlichen Inflationsrate)=121,51 Sie erinnern sich an die Zinseszinsrechnung!</a:t>
            </a:r>
            <a:endParaRPr lang="de-DE" sz="1400" dirty="0">
              <a:solidFill>
                <a:srgbClr val="FF0000"/>
              </a:solidFill>
            </a:endParaRPr>
          </a:p>
        </p:txBody>
      </p:sp>
      <mc:AlternateContent xmlns:mc="http://schemas.openxmlformats.org/markup-compatibility/2006" xmlns:a14="http://schemas.microsoft.com/office/drawing/2010/main">
        <mc:Choice Requires="a14">
          <p:sp>
            <p:nvSpPr>
              <p:cNvPr id="18" name="Textfeld 17"/>
              <p:cNvSpPr txBox="1"/>
              <p:nvPr/>
            </p:nvSpPr>
            <p:spPr>
              <a:xfrm>
                <a:off x="100086" y="5098166"/>
                <a:ext cx="11670805" cy="363032"/>
              </a:xfrm>
              <a:prstGeom prst="rect">
                <a:avLst/>
              </a:prstGeom>
              <a:noFill/>
            </p:spPr>
            <p:txBody>
              <a:bodyPr wrap="square" rtlCol="0">
                <a:noAutofit/>
              </a:bodyPr>
              <a:lstStyle/>
              <a:p>
                <a:r>
                  <a:rPr lang="de-DE" sz="1400" dirty="0" smtClean="0">
                    <a:solidFill>
                      <a:srgbClr val="FF0000"/>
                    </a:solidFill>
                  </a:rPr>
                  <a:t>Auflösen nach der durchschnittlichen </a:t>
                </a:r>
                <a:r>
                  <a:rPr lang="de-DE" sz="1400" dirty="0" err="1" smtClean="0">
                    <a:solidFill>
                      <a:srgbClr val="FF0000"/>
                    </a:solidFill>
                  </a:rPr>
                  <a:t>inflationsrsate</a:t>
                </a:r>
                <a:r>
                  <a:rPr lang="de-DE" sz="1400" dirty="0" smtClean="0">
                    <a:solidFill>
                      <a:srgbClr val="FF0000"/>
                    </a:solidFill>
                  </a:rPr>
                  <a:t> liefert damit: </a:t>
                </a:r>
                <a:r>
                  <a:rPr lang="de-DE" sz="1400" b="1" dirty="0" smtClean="0">
                    <a:solidFill>
                      <a:srgbClr val="FF0000"/>
                    </a:solidFill>
                  </a:rPr>
                  <a:t>durchschnittlichen Inflationsrate=</a:t>
                </a:r>
                <a14:m>
                  <m:oMath xmlns:m="http://schemas.openxmlformats.org/officeDocument/2006/math">
                    <m:rad>
                      <m:radPr>
                        <m:degHide m:val="on"/>
                        <m:ctrlPr>
                          <a:rPr lang="de-DE" sz="1400" b="1" i="1" smtClean="0">
                            <a:solidFill>
                              <a:srgbClr val="FF0000"/>
                            </a:solidFill>
                            <a:latin typeface="Cambria Math" panose="02040503050406030204" pitchFamily="18" charset="0"/>
                          </a:rPr>
                        </m:ctrlPr>
                      </m:radPr>
                      <m:deg/>
                      <m:e>
                        <m:r>
                          <a:rPr lang="de-DE" sz="1400" b="1" i="1" smtClean="0">
                            <a:solidFill>
                              <a:srgbClr val="FF0000"/>
                            </a:solidFill>
                            <a:latin typeface="Cambria Math" panose="02040503050406030204" pitchFamily="18" charset="0"/>
                          </a:rPr>
                          <m:t>𝟏𝟐𝟏</m:t>
                        </m:r>
                        <m:r>
                          <a:rPr lang="de-DE" sz="1400" b="1" i="1" smtClean="0">
                            <a:solidFill>
                              <a:srgbClr val="FF0000"/>
                            </a:solidFill>
                            <a:latin typeface="Cambria Math" panose="02040503050406030204" pitchFamily="18" charset="0"/>
                          </a:rPr>
                          <m:t>,</m:t>
                        </m:r>
                        <m:r>
                          <a:rPr lang="de-DE" sz="1400" b="1" i="1" smtClean="0">
                            <a:solidFill>
                              <a:srgbClr val="FF0000"/>
                            </a:solidFill>
                            <a:latin typeface="Cambria Math" panose="02040503050406030204" pitchFamily="18" charset="0"/>
                          </a:rPr>
                          <m:t>𝟓𝟏</m:t>
                        </m:r>
                        <m:r>
                          <a:rPr lang="de-DE" sz="1400" b="1" i="1" smtClean="0">
                            <a:solidFill>
                              <a:srgbClr val="FF0000"/>
                            </a:solidFill>
                            <a:latin typeface="Cambria Math" panose="02040503050406030204" pitchFamily="18" charset="0"/>
                          </a:rPr>
                          <m:t>/</m:t>
                        </m:r>
                        <m:r>
                          <a:rPr lang="de-DE" sz="1400" b="1" i="1" smtClean="0">
                            <a:solidFill>
                              <a:srgbClr val="FF0000"/>
                            </a:solidFill>
                            <a:latin typeface="Cambria Math" panose="02040503050406030204" pitchFamily="18" charset="0"/>
                          </a:rPr>
                          <m:t>𝟏𝟎𝟎</m:t>
                        </m:r>
                      </m:e>
                    </m:rad>
                    <m:r>
                      <a:rPr lang="de-DE" sz="1400" b="1" i="1" smtClean="0">
                        <a:solidFill>
                          <a:srgbClr val="FF0000"/>
                        </a:solidFill>
                        <a:latin typeface="Cambria Math" panose="02040503050406030204" pitchFamily="18" charset="0"/>
                      </a:rPr>
                      <m:t>−</m:t>
                    </m:r>
                    <m:r>
                      <a:rPr lang="de-DE" sz="1400" b="1" i="1" smtClean="0">
                        <a:solidFill>
                          <a:srgbClr val="FF0000"/>
                        </a:solidFill>
                        <a:latin typeface="Cambria Math" panose="02040503050406030204" pitchFamily="18" charset="0"/>
                      </a:rPr>
                      <m:t>𝟏</m:t>
                    </m:r>
                  </m:oMath>
                </a14:m>
                <a:r>
                  <a:rPr lang="de-DE" sz="1400" b="1" dirty="0" smtClean="0">
                    <a:solidFill>
                      <a:srgbClr val="FF0000"/>
                    </a:solidFill>
                  </a:rPr>
                  <a:t> </a:t>
                </a:r>
                <a:endParaRPr lang="de-DE" sz="1400" b="1" dirty="0">
                  <a:solidFill>
                    <a:srgbClr val="FF0000"/>
                  </a:solidFill>
                </a:endParaRPr>
              </a:p>
            </p:txBody>
          </p:sp>
        </mc:Choice>
        <mc:Fallback xmlns="">
          <p:sp>
            <p:nvSpPr>
              <p:cNvPr id="18" name="Textfeld 17"/>
              <p:cNvSpPr txBox="1">
                <a:spLocks noRot="1" noChangeAspect="1" noMove="1" noResize="1" noEditPoints="1" noAdjustHandles="1" noChangeArrowheads="1" noChangeShapeType="1" noTextEdit="1"/>
              </p:cNvSpPr>
              <p:nvPr/>
            </p:nvSpPr>
            <p:spPr>
              <a:xfrm>
                <a:off x="100086" y="5098166"/>
                <a:ext cx="11670805" cy="363032"/>
              </a:xfrm>
              <a:prstGeom prst="rect">
                <a:avLst/>
              </a:prstGeom>
              <a:blipFill>
                <a:blip r:embed="rId6"/>
                <a:stretch>
                  <a:fillRect l="-157" b="-11667"/>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9" name="Textfeld 18"/>
              <p:cNvSpPr txBox="1"/>
              <p:nvPr/>
            </p:nvSpPr>
            <p:spPr>
              <a:xfrm>
                <a:off x="90886" y="5306677"/>
                <a:ext cx="11670805" cy="363032"/>
              </a:xfrm>
              <a:prstGeom prst="rect">
                <a:avLst/>
              </a:prstGeom>
              <a:noFill/>
            </p:spPr>
            <p:txBody>
              <a:bodyPr wrap="square" rtlCol="0">
                <a:noAutofit/>
              </a:bodyPr>
              <a:lstStyle/>
              <a:p>
                <a:r>
                  <a:rPr lang="de-DE" sz="1400" dirty="0" smtClean="0">
                    <a:solidFill>
                      <a:srgbClr val="FF0000"/>
                    </a:solidFill>
                  </a:rPr>
                  <a:t>Was hat das mit Mittelwerten zu tun? Man kann dies auch folgendermaßen schreiben: </a:t>
                </a:r>
                <a:r>
                  <a:rPr lang="de-DE" sz="1400" b="1" dirty="0" smtClean="0">
                    <a:solidFill>
                      <a:srgbClr val="FF0000"/>
                    </a:solidFill>
                  </a:rPr>
                  <a:t>durchschnittlichen Inflationsrate=</a:t>
                </a:r>
                <a14:m>
                  <m:oMath xmlns:m="http://schemas.openxmlformats.org/officeDocument/2006/math">
                    <m:rad>
                      <m:radPr>
                        <m:degHide m:val="on"/>
                        <m:ctrlPr>
                          <a:rPr lang="de-DE" sz="1400" b="1" i="1" smtClean="0">
                            <a:solidFill>
                              <a:srgbClr val="FF0000"/>
                            </a:solidFill>
                            <a:latin typeface="Cambria Math" panose="02040503050406030204" pitchFamily="18" charset="0"/>
                          </a:rPr>
                        </m:ctrlPr>
                      </m:radPr>
                      <m:deg/>
                      <m:e>
                        <m:f>
                          <m:fPr>
                            <m:ctrlPr>
                              <a:rPr lang="de-DE" sz="1400" b="1" i="1" smtClean="0">
                                <a:solidFill>
                                  <a:srgbClr val="FF0000"/>
                                </a:solidFill>
                                <a:latin typeface="Cambria Math" panose="02040503050406030204" pitchFamily="18" charset="0"/>
                              </a:rPr>
                            </m:ctrlPr>
                          </m:fPr>
                          <m:num>
                            <m:r>
                              <a:rPr lang="de-DE" sz="1400" b="1" i="1" smtClean="0">
                                <a:solidFill>
                                  <a:srgbClr val="FF0000"/>
                                </a:solidFill>
                                <a:latin typeface="Cambria Math" panose="02040503050406030204" pitchFamily="18" charset="0"/>
                              </a:rPr>
                              <m:t>𝟏𝟐𝟏</m:t>
                            </m:r>
                            <m:r>
                              <a:rPr lang="de-DE" sz="1400" b="1" i="1" smtClean="0">
                                <a:solidFill>
                                  <a:srgbClr val="FF0000"/>
                                </a:solidFill>
                                <a:latin typeface="Cambria Math" panose="02040503050406030204" pitchFamily="18" charset="0"/>
                              </a:rPr>
                              <m:t>,</m:t>
                            </m:r>
                            <m:r>
                              <a:rPr lang="de-DE" sz="1400" b="1" i="1" smtClean="0">
                                <a:solidFill>
                                  <a:srgbClr val="FF0000"/>
                                </a:solidFill>
                                <a:latin typeface="Cambria Math" panose="02040503050406030204" pitchFamily="18" charset="0"/>
                              </a:rPr>
                              <m:t>𝟓𝟏</m:t>
                            </m:r>
                          </m:num>
                          <m:den>
                            <m:r>
                              <a:rPr lang="de-DE" sz="1400" b="1" i="1" smtClean="0">
                                <a:solidFill>
                                  <a:srgbClr val="FF0000"/>
                                </a:solidFill>
                                <a:latin typeface="Cambria Math" panose="02040503050406030204" pitchFamily="18" charset="0"/>
                              </a:rPr>
                              <m:t>𝟏𝟏𝟗</m:t>
                            </m:r>
                            <m:r>
                              <a:rPr lang="de-DE" sz="1400" b="1" i="1" smtClean="0">
                                <a:solidFill>
                                  <a:srgbClr val="FF0000"/>
                                </a:solidFill>
                                <a:latin typeface="Cambria Math" panose="02040503050406030204" pitchFamily="18" charset="0"/>
                              </a:rPr>
                              <m:t>,</m:t>
                            </m:r>
                            <m:r>
                              <a:rPr lang="de-DE" sz="1400" b="1" i="1" smtClean="0">
                                <a:solidFill>
                                  <a:srgbClr val="FF0000"/>
                                </a:solidFill>
                                <a:latin typeface="Cambria Math" panose="02040503050406030204" pitchFamily="18" charset="0"/>
                              </a:rPr>
                              <m:t>𝟕𝟕</m:t>
                            </m:r>
                          </m:den>
                        </m:f>
                        <m:r>
                          <a:rPr lang="de-DE" sz="1400" b="1" i="1" smtClean="0">
                            <a:solidFill>
                              <a:srgbClr val="FF0000"/>
                            </a:solidFill>
                            <a:latin typeface="Cambria Math" panose="02040503050406030204" pitchFamily="18" charset="0"/>
                            <a:ea typeface="Cambria Math" panose="02040503050406030204" pitchFamily="18" charset="0"/>
                          </a:rPr>
                          <m:t>∙</m:t>
                        </m:r>
                        <m:f>
                          <m:fPr>
                            <m:ctrlPr>
                              <a:rPr lang="de-DE" sz="1400" b="1" i="1" smtClean="0">
                                <a:solidFill>
                                  <a:srgbClr val="FF0000"/>
                                </a:solidFill>
                                <a:latin typeface="Cambria Math" panose="02040503050406030204" pitchFamily="18" charset="0"/>
                              </a:rPr>
                            </m:ctrlPr>
                          </m:fPr>
                          <m:num>
                            <m:r>
                              <a:rPr lang="de-DE" sz="1400" b="1" i="1" smtClean="0">
                                <a:solidFill>
                                  <a:srgbClr val="FF0000"/>
                                </a:solidFill>
                                <a:latin typeface="Cambria Math" panose="02040503050406030204" pitchFamily="18" charset="0"/>
                              </a:rPr>
                              <m:t>𝟏𝟏𝟗</m:t>
                            </m:r>
                            <m:r>
                              <a:rPr lang="de-DE" sz="1400" b="1" i="1" smtClean="0">
                                <a:solidFill>
                                  <a:srgbClr val="FF0000"/>
                                </a:solidFill>
                                <a:latin typeface="Cambria Math" panose="02040503050406030204" pitchFamily="18" charset="0"/>
                              </a:rPr>
                              <m:t>,</m:t>
                            </m:r>
                            <m:r>
                              <a:rPr lang="de-DE" sz="1400" b="1" i="1" smtClean="0">
                                <a:solidFill>
                                  <a:srgbClr val="FF0000"/>
                                </a:solidFill>
                                <a:latin typeface="Cambria Math" panose="02040503050406030204" pitchFamily="18" charset="0"/>
                              </a:rPr>
                              <m:t>𝟕𝟕</m:t>
                            </m:r>
                          </m:num>
                          <m:den>
                            <m:r>
                              <a:rPr lang="de-DE" sz="1400" b="1" i="1" smtClean="0">
                                <a:solidFill>
                                  <a:srgbClr val="FF0000"/>
                                </a:solidFill>
                                <a:latin typeface="Cambria Math" panose="02040503050406030204" pitchFamily="18" charset="0"/>
                              </a:rPr>
                              <m:t>𝟏𝟎𝟎</m:t>
                            </m:r>
                          </m:den>
                        </m:f>
                      </m:e>
                    </m:rad>
                    <m:r>
                      <a:rPr lang="de-DE" sz="1400" b="1" i="1" smtClean="0">
                        <a:solidFill>
                          <a:srgbClr val="FF0000"/>
                        </a:solidFill>
                        <a:latin typeface="Cambria Math" panose="02040503050406030204" pitchFamily="18" charset="0"/>
                      </a:rPr>
                      <m:t>−</m:t>
                    </m:r>
                    <m:r>
                      <a:rPr lang="de-DE" sz="1400" b="1" i="1" smtClean="0">
                        <a:solidFill>
                          <a:srgbClr val="FF0000"/>
                        </a:solidFill>
                        <a:latin typeface="Cambria Math" panose="02040503050406030204" pitchFamily="18" charset="0"/>
                      </a:rPr>
                      <m:t>𝟏</m:t>
                    </m:r>
                  </m:oMath>
                </a14:m>
                <a:r>
                  <a:rPr lang="de-DE" sz="1400" b="1" dirty="0" smtClean="0">
                    <a:solidFill>
                      <a:srgbClr val="FF0000"/>
                    </a:solidFill>
                  </a:rPr>
                  <a:t> </a:t>
                </a:r>
                <a:r>
                  <a:rPr lang="de-DE" sz="1400" dirty="0" smtClean="0">
                    <a:solidFill>
                      <a:srgbClr val="FF0000"/>
                    </a:solidFill>
                  </a:rPr>
                  <a:t> </a:t>
                </a:r>
                <a:endParaRPr lang="de-DE" sz="1400" dirty="0">
                  <a:solidFill>
                    <a:srgbClr val="FF0000"/>
                  </a:solidFill>
                </a:endParaRPr>
              </a:p>
            </p:txBody>
          </p:sp>
        </mc:Choice>
        <mc:Fallback xmlns="">
          <p:sp>
            <p:nvSpPr>
              <p:cNvPr id="19" name="Textfeld 18"/>
              <p:cNvSpPr txBox="1">
                <a:spLocks noRot="1" noChangeAspect="1" noMove="1" noResize="1" noEditPoints="1" noAdjustHandles="1" noChangeArrowheads="1" noChangeShapeType="1" noTextEdit="1"/>
              </p:cNvSpPr>
              <p:nvPr/>
            </p:nvSpPr>
            <p:spPr>
              <a:xfrm>
                <a:off x="90886" y="5306677"/>
                <a:ext cx="11670805" cy="363032"/>
              </a:xfrm>
              <a:prstGeom prst="rect">
                <a:avLst/>
              </a:prstGeom>
              <a:blipFill>
                <a:blip r:embed="rId7"/>
                <a:stretch>
                  <a:fillRect l="-157" b="-37288"/>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0" name="Textfeld 19"/>
              <p:cNvSpPr txBox="1"/>
              <p:nvPr/>
            </p:nvSpPr>
            <p:spPr>
              <a:xfrm>
                <a:off x="0" y="5619844"/>
                <a:ext cx="12192000" cy="363032"/>
              </a:xfrm>
              <a:prstGeom prst="rect">
                <a:avLst/>
              </a:prstGeom>
              <a:noFill/>
            </p:spPr>
            <p:txBody>
              <a:bodyPr wrap="square" rtlCol="0">
                <a:noAutofit/>
              </a:bodyPr>
              <a:lstStyle/>
              <a:p>
                <a14:m>
                  <m:oMath xmlns:m="http://schemas.openxmlformats.org/officeDocument/2006/math">
                    <m:f>
                      <m:fPr>
                        <m:ctrlPr>
                          <a:rPr lang="de-DE" sz="1400" b="1" i="1" smtClean="0">
                            <a:solidFill>
                              <a:srgbClr val="FF0000"/>
                            </a:solidFill>
                            <a:latin typeface="Cambria Math" panose="02040503050406030204" pitchFamily="18" charset="0"/>
                          </a:rPr>
                        </m:ctrlPr>
                      </m:fPr>
                      <m:num>
                        <m:r>
                          <a:rPr lang="de-DE" sz="1400" b="1" i="1" smtClean="0">
                            <a:solidFill>
                              <a:srgbClr val="FF0000"/>
                            </a:solidFill>
                            <a:latin typeface="Cambria Math" panose="02040503050406030204" pitchFamily="18" charset="0"/>
                          </a:rPr>
                          <m:t>𝟏𝟐𝟏</m:t>
                        </m:r>
                        <m:r>
                          <a:rPr lang="de-DE" sz="1400" b="1" i="1" smtClean="0">
                            <a:solidFill>
                              <a:srgbClr val="FF0000"/>
                            </a:solidFill>
                            <a:latin typeface="Cambria Math" panose="02040503050406030204" pitchFamily="18" charset="0"/>
                          </a:rPr>
                          <m:t>,</m:t>
                        </m:r>
                        <m:r>
                          <a:rPr lang="de-DE" sz="1400" b="1" i="1" smtClean="0">
                            <a:solidFill>
                              <a:srgbClr val="FF0000"/>
                            </a:solidFill>
                            <a:latin typeface="Cambria Math" panose="02040503050406030204" pitchFamily="18" charset="0"/>
                          </a:rPr>
                          <m:t>𝟓𝟏</m:t>
                        </m:r>
                      </m:num>
                      <m:den>
                        <m:r>
                          <a:rPr lang="de-DE" sz="1400" b="1" i="1" smtClean="0">
                            <a:solidFill>
                              <a:srgbClr val="FF0000"/>
                            </a:solidFill>
                            <a:latin typeface="Cambria Math" panose="02040503050406030204" pitchFamily="18" charset="0"/>
                          </a:rPr>
                          <m:t>𝟏𝟏𝟗</m:t>
                        </m:r>
                        <m:r>
                          <a:rPr lang="de-DE" sz="1400" b="1" i="1" smtClean="0">
                            <a:solidFill>
                              <a:srgbClr val="FF0000"/>
                            </a:solidFill>
                            <a:latin typeface="Cambria Math" panose="02040503050406030204" pitchFamily="18" charset="0"/>
                          </a:rPr>
                          <m:t>,</m:t>
                        </m:r>
                        <m:r>
                          <a:rPr lang="de-DE" sz="1400" b="1" i="1" smtClean="0">
                            <a:solidFill>
                              <a:srgbClr val="FF0000"/>
                            </a:solidFill>
                            <a:latin typeface="Cambria Math" panose="02040503050406030204" pitchFamily="18" charset="0"/>
                          </a:rPr>
                          <m:t>𝟕𝟕</m:t>
                        </m:r>
                      </m:den>
                    </m:f>
                    <m:r>
                      <a:rPr lang="de-DE" sz="1400" b="1" i="1" smtClean="0">
                        <a:solidFill>
                          <a:srgbClr val="FF0000"/>
                        </a:solidFill>
                        <a:latin typeface="Cambria Math" panose="02040503050406030204" pitchFamily="18" charset="0"/>
                      </a:rPr>
                      <m:t>=</m:t>
                    </m:r>
                  </m:oMath>
                </a14:m>
                <a:r>
                  <a:rPr lang="de-DE" sz="1400" dirty="0" smtClean="0">
                    <a:solidFill>
                      <a:srgbClr val="FF0000"/>
                    </a:solidFill>
                  </a:rPr>
                  <a:t>1+1,46% ist der Wachstumsfaktor des Jahres 2019 und </a:t>
                </a:r>
                <a14:m>
                  <m:oMath xmlns:m="http://schemas.openxmlformats.org/officeDocument/2006/math">
                    <m:f>
                      <m:fPr>
                        <m:ctrlPr>
                          <a:rPr lang="de-DE" sz="1400" b="1" i="1" smtClean="0">
                            <a:solidFill>
                              <a:srgbClr val="FF0000"/>
                            </a:solidFill>
                            <a:latin typeface="Cambria Math" panose="02040503050406030204" pitchFamily="18" charset="0"/>
                          </a:rPr>
                        </m:ctrlPr>
                      </m:fPr>
                      <m:num>
                        <m:r>
                          <a:rPr lang="de-DE" sz="1400" b="1" i="1" smtClean="0">
                            <a:solidFill>
                              <a:srgbClr val="FF0000"/>
                            </a:solidFill>
                            <a:latin typeface="Cambria Math" panose="02040503050406030204" pitchFamily="18" charset="0"/>
                          </a:rPr>
                          <m:t>𝟏𝟏𝟗</m:t>
                        </m:r>
                        <m:r>
                          <a:rPr lang="de-DE" sz="1400" b="1" i="1" smtClean="0">
                            <a:solidFill>
                              <a:srgbClr val="FF0000"/>
                            </a:solidFill>
                            <a:latin typeface="Cambria Math" panose="02040503050406030204" pitchFamily="18" charset="0"/>
                          </a:rPr>
                          <m:t>,</m:t>
                        </m:r>
                        <m:r>
                          <a:rPr lang="de-DE" sz="1400" b="1" i="1" smtClean="0">
                            <a:solidFill>
                              <a:srgbClr val="FF0000"/>
                            </a:solidFill>
                            <a:latin typeface="Cambria Math" panose="02040503050406030204" pitchFamily="18" charset="0"/>
                          </a:rPr>
                          <m:t>𝟕𝟕</m:t>
                        </m:r>
                      </m:num>
                      <m:den>
                        <m:r>
                          <a:rPr lang="de-DE" sz="1400" b="1" i="1" smtClean="0">
                            <a:solidFill>
                              <a:srgbClr val="FF0000"/>
                            </a:solidFill>
                            <a:latin typeface="Cambria Math" panose="02040503050406030204" pitchFamily="18" charset="0"/>
                          </a:rPr>
                          <m:t>𝟏𝟎𝟎</m:t>
                        </m:r>
                      </m:den>
                    </m:f>
                    <m:r>
                      <a:rPr lang="de-DE" sz="1400" b="0" i="0" smtClean="0">
                        <a:solidFill>
                          <a:srgbClr val="FF0000"/>
                        </a:solidFill>
                        <a:latin typeface="Cambria Math" panose="02040503050406030204" pitchFamily="18" charset="0"/>
                      </a:rPr>
                      <m:t>=</m:t>
                    </m:r>
                  </m:oMath>
                </a14:m>
                <a:r>
                  <a:rPr lang="de-DE" sz="1400" dirty="0" smtClean="0">
                    <a:solidFill>
                      <a:srgbClr val="FF0000"/>
                    </a:solidFill>
                  </a:rPr>
                  <a:t>1+19,77% ist der Wachstumsfaktor des Jahres 2018.                      Damit ist </a:t>
                </a:r>
                <a14:m>
                  <m:oMath xmlns:m="http://schemas.openxmlformats.org/officeDocument/2006/math">
                    <m:rad>
                      <m:radPr>
                        <m:degHide m:val="on"/>
                        <m:ctrlPr>
                          <a:rPr lang="de-DE" sz="1400" b="1" i="1" smtClean="0">
                            <a:solidFill>
                              <a:srgbClr val="FF0000"/>
                            </a:solidFill>
                            <a:latin typeface="Cambria Math" panose="02040503050406030204" pitchFamily="18" charset="0"/>
                          </a:rPr>
                        </m:ctrlPr>
                      </m:radPr>
                      <m:deg/>
                      <m:e>
                        <m:f>
                          <m:fPr>
                            <m:ctrlPr>
                              <a:rPr lang="de-DE" sz="1400" b="1" i="1" smtClean="0">
                                <a:solidFill>
                                  <a:srgbClr val="FF0000"/>
                                </a:solidFill>
                                <a:latin typeface="Cambria Math" panose="02040503050406030204" pitchFamily="18" charset="0"/>
                              </a:rPr>
                            </m:ctrlPr>
                          </m:fPr>
                          <m:num>
                            <m:r>
                              <a:rPr lang="de-DE" sz="1400" b="1" i="1" smtClean="0">
                                <a:solidFill>
                                  <a:srgbClr val="FF0000"/>
                                </a:solidFill>
                                <a:latin typeface="Cambria Math" panose="02040503050406030204" pitchFamily="18" charset="0"/>
                              </a:rPr>
                              <m:t>𝟏𝟐𝟏</m:t>
                            </m:r>
                            <m:r>
                              <a:rPr lang="de-DE" sz="1400" b="1" i="1" smtClean="0">
                                <a:solidFill>
                                  <a:srgbClr val="FF0000"/>
                                </a:solidFill>
                                <a:latin typeface="Cambria Math" panose="02040503050406030204" pitchFamily="18" charset="0"/>
                              </a:rPr>
                              <m:t>,</m:t>
                            </m:r>
                            <m:r>
                              <a:rPr lang="de-DE" sz="1400" b="1" i="1" smtClean="0">
                                <a:solidFill>
                                  <a:srgbClr val="FF0000"/>
                                </a:solidFill>
                                <a:latin typeface="Cambria Math" panose="02040503050406030204" pitchFamily="18" charset="0"/>
                              </a:rPr>
                              <m:t>𝟓𝟏</m:t>
                            </m:r>
                          </m:num>
                          <m:den>
                            <m:r>
                              <a:rPr lang="de-DE" sz="1400" b="1" i="1" smtClean="0">
                                <a:solidFill>
                                  <a:srgbClr val="FF0000"/>
                                </a:solidFill>
                                <a:latin typeface="Cambria Math" panose="02040503050406030204" pitchFamily="18" charset="0"/>
                              </a:rPr>
                              <m:t>𝟏𝟏𝟗</m:t>
                            </m:r>
                            <m:r>
                              <a:rPr lang="de-DE" sz="1400" b="1" i="1" smtClean="0">
                                <a:solidFill>
                                  <a:srgbClr val="FF0000"/>
                                </a:solidFill>
                                <a:latin typeface="Cambria Math" panose="02040503050406030204" pitchFamily="18" charset="0"/>
                              </a:rPr>
                              <m:t>,</m:t>
                            </m:r>
                            <m:r>
                              <a:rPr lang="de-DE" sz="1400" b="1" i="1" smtClean="0">
                                <a:solidFill>
                                  <a:srgbClr val="FF0000"/>
                                </a:solidFill>
                                <a:latin typeface="Cambria Math" panose="02040503050406030204" pitchFamily="18" charset="0"/>
                              </a:rPr>
                              <m:t>𝟕𝟕</m:t>
                            </m:r>
                          </m:den>
                        </m:f>
                        <m:r>
                          <a:rPr lang="de-DE" sz="1400" b="1" i="1" smtClean="0">
                            <a:solidFill>
                              <a:srgbClr val="FF0000"/>
                            </a:solidFill>
                            <a:latin typeface="Cambria Math" panose="02040503050406030204" pitchFamily="18" charset="0"/>
                            <a:ea typeface="Cambria Math" panose="02040503050406030204" pitchFamily="18" charset="0"/>
                          </a:rPr>
                          <m:t>∙</m:t>
                        </m:r>
                        <m:f>
                          <m:fPr>
                            <m:ctrlPr>
                              <a:rPr lang="de-DE" sz="1400" b="1" i="1" smtClean="0">
                                <a:solidFill>
                                  <a:srgbClr val="FF0000"/>
                                </a:solidFill>
                                <a:latin typeface="Cambria Math" panose="02040503050406030204" pitchFamily="18" charset="0"/>
                              </a:rPr>
                            </m:ctrlPr>
                          </m:fPr>
                          <m:num>
                            <m:r>
                              <a:rPr lang="de-DE" sz="1400" b="1" i="1" smtClean="0">
                                <a:solidFill>
                                  <a:srgbClr val="FF0000"/>
                                </a:solidFill>
                                <a:latin typeface="Cambria Math" panose="02040503050406030204" pitchFamily="18" charset="0"/>
                              </a:rPr>
                              <m:t>𝟏𝟏𝟗</m:t>
                            </m:r>
                            <m:r>
                              <a:rPr lang="de-DE" sz="1400" b="1" i="1" smtClean="0">
                                <a:solidFill>
                                  <a:srgbClr val="FF0000"/>
                                </a:solidFill>
                                <a:latin typeface="Cambria Math" panose="02040503050406030204" pitchFamily="18" charset="0"/>
                              </a:rPr>
                              <m:t>,</m:t>
                            </m:r>
                            <m:r>
                              <a:rPr lang="de-DE" sz="1400" b="1" i="1" smtClean="0">
                                <a:solidFill>
                                  <a:srgbClr val="FF0000"/>
                                </a:solidFill>
                                <a:latin typeface="Cambria Math" panose="02040503050406030204" pitchFamily="18" charset="0"/>
                              </a:rPr>
                              <m:t>𝟕𝟕</m:t>
                            </m:r>
                          </m:num>
                          <m:den>
                            <m:r>
                              <a:rPr lang="de-DE" sz="1400" b="1" i="1" smtClean="0">
                                <a:solidFill>
                                  <a:srgbClr val="FF0000"/>
                                </a:solidFill>
                                <a:latin typeface="Cambria Math" panose="02040503050406030204" pitchFamily="18" charset="0"/>
                              </a:rPr>
                              <m:t>𝟏𝟎𝟎</m:t>
                            </m:r>
                          </m:den>
                        </m:f>
                      </m:e>
                    </m:rad>
                  </m:oMath>
                </a14:m>
                <a:r>
                  <a:rPr lang="de-DE" sz="1400" dirty="0" smtClean="0">
                    <a:solidFill>
                      <a:srgbClr val="FF0000"/>
                    </a:solidFill>
                  </a:rPr>
                  <a:t> das geometrische Mittel der beiden Wachstumsfaktoren</a:t>
                </a:r>
                <a:endParaRPr lang="de-DE" sz="1400" dirty="0">
                  <a:solidFill>
                    <a:srgbClr val="FF0000"/>
                  </a:solidFill>
                </a:endParaRPr>
              </a:p>
            </p:txBody>
          </p:sp>
        </mc:Choice>
        <mc:Fallback xmlns="">
          <p:sp>
            <p:nvSpPr>
              <p:cNvPr id="20" name="Textfeld 19"/>
              <p:cNvSpPr txBox="1">
                <a:spLocks noRot="1" noChangeAspect="1" noMove="1" noResize="1" noEditPoints="1" noAdjustHandles="1" noChangeArrowheads="1" noChangeShapeType="1" noTextEdit="1"/>
              </p:cNvSpPr>
              <p:nvPr/>
            </p:nvSpPr>
            <p:spPr>
              <a:xfrm>
                <a:off x="0" y="5619844"/>
                <a:ext cx="12192000" cy="363032"/>
              </a:xfrm>
              <a:prstGeom prst="rect">
                <a:avLst/>
              </a:prstGeom>
              <a:blipFill>
                <a:blip r:embed="rId8"/>
                <a:stretch>
                  <a:fillRect l="-150" b="-123729"/>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1" name="Textfeld 20"/>
              <p:cNvSpPr txBox="1"/>
              <p:nvPr/>
            </p:nvSpPr>
            <p:spPr>
              <a:xfrm>
                <a:off x="-38297" y="6306712"/>
                <a:ext cx="12041840" cy="310259"/>
              </a:xfrm>
              <a:prstGeom prst="rect">
                <a:avLst/>
              </a:prstGeom>
              <a:noFill/>
            </p:spPr>
            <p:txBody>
              <a:bodyPr wrap="square" rtlCol="0">
                <a:noAutofit/>
              </a:bodyPr>
              <a:lstStyle/>
              <a:p>
                <a:r>
                  <a:rPr lang="de-DE" sz="1400" dirty="0" smtClean="0">
                    <a:solidFill>
                      <a:srgbClr val="FF0000"/>
                    </a:solidFill>
                  </a:rPr>
                  <a:t>Wie beim BIP-Wachstum ist zu beachten, dass eine </a:t>
                </a:r>
                <a:r>
                  <a:rPr lang="de-DE" sz="1400" dirty="0" err="1" smtClean="0">
                    <a:solidFill>
                      <a:srgbClr val="FF0000"/>
                    </a:solidFill>
                  </a:rPr>
                  <a:t>Mittellung</a:t>
                </a:r>
                <a:r>
                  <a:rPr lang="de-DE" sz="1400" dirty="0" smtClean="0">
                    <a:solidFill>
                      <a:srgbClr val="FF0000"/>
                    </a:solidFill>
                  </a:rPr>
                  <a:t> über das </a:t>
                </a:r>
                <a:r>
                  <a:rPr lang="de-DE" sz="1400" dirty="0" err="1" smtClean="0">
                    <a:solidFill>
                      <a:srgbClr val="FF0000"/>
                    </a:solidFill>
                  </a:rPr>
                  <a:t>arithemtische</a:t>
                </a:r>
                <a:r>
                  <a:rPr lang="de-DE" sz="1400" dirty="0" smtClean="0">
                    <a:solidFill>
                      <a:srgbClr val="FF0000"/>
                    </a:solidFill>
                  </a:rPr>
                  <a:t> Mittel der Wachstumsraten nur eine Näherung ist, die hier, da wir es wieder mit Wachstumsraten &gt;10% zu tun haben zu einem falschen Ergebnis führt: (19,77%+1,46%)/2</a:t>
                </a:r>
                <a:r>
                  <a:rPr lang="de-DE" sz="1400" dirty="0" smtClean="0">
                    <a:ea typeface="Cambria Math" panose="02040503050406030204" pitchFamily="18" charset="0"/>
                  </a:rPr>
                  <a:t> </a:t>
                </a:r>
                <a14:m>
                  <m:oMath xmlns:m="http://schemas.openxmlformats.org/officeDocument/2006/math">
                    <m:r>
                      <a:rPr lang="de-DE" sz="1400" i="1" smtClean="0">
                        <a:solidFill>
                          <a:srgbClr val="FF0000"/>
                        </a:solidFill>
                        <a:latin typeface="Cambria Math" panose="02040503050406030204" pitchFamily="18" charset="0"/>
                        <a:ea typeface="Cambria Math" panose="02040503050406030204" pitchFamily="18" charset="0"/>
                      </a:rPr>
                      <m:t>≠</m:t>
                    </m:r>
                  </m:oMath>
                </a14:m>
                <a:r>
                  <a:rPr lang="de-DE" sz="1400" dirty="0" smtClean="0">
                    <a:solidFill>
                      <a:srgbClr val="FF0000"/>
                    </a:solidFill>
                  </a:rPr>
                  <a:t> 10,23%</a:t>
                </a:r>
                <a:endParaRPr lang="de-DE" sz="1400" dirty="0">
                  <a:solidFill>
                    <a:srgbClr val="FF0000"/>
                  </a:solidFill>
                </a:endParaRPr>
              </a:p>
            </p:txBody>
          </p:sp>
        </mc:Choice>
        <mc:Fallback xmlns="">
          <p:sp>
            <p:nvSpPr>
              <p:cNvPr id="21" name="Textfeld 20"/>
              <p:cNvSpPr txBox="1">
                <a:spLocks noRot="1" noChangeAspect="1" noMove="1" noResize="1" noEditPoints="1" noAdjustHandles="1" noChangeArrowheads="1" noChangeShapeType="1" noTextEdit="1"/>
              </p:cNvSpPr>
              <p:nvPr/>
            </p:nvSpPr>
            <p:spPr>
              <a:xfrm>
                <a:off x="-38297" y="6306712"/>
                <a:ext cx="12041840" cy="310259"/>
              </a:xfrm>
              <a:prstGeom prst="rect">
                <a:avLst/>
              </a:prstGeom>
              <a:blipFill>
                <a:blip r:embed="rId9"/>
                <a:stretch>
                  <a:fillRect l="-152" t="-4000" b="-90000"/>
                </a:stretch>
              </a:blipFill>
            </p:spPr>
            <p:txBody>
              <a:bodyPr/>
              <a:lstStyle/>
              <a:p>
                <a:r>
                  <a:rPr lang="de-DE">
                    <a:noFill/>
                  </a:rPr>
                  <a:t> </a:t>
                </a:r>
              </a:p>
            </p:txBody>
          </p:sp>
        </mc:Fallback>
      </mc:AlternateContent>
      <p:sp>
        <p:nvSpPr>
          <p:cNvPr id="23" name="Textfeld 22"/>
          <p:cNvSpPr txBox="1"/>
          <p:nvPr/>
        </p:nvSpPr>
        <p:spPr>
          <a:xfrm>
            <a:off x="6640599" y="3772890"/>
            <a:ext cx="5362944" cy="356555"/>
          </a:xfrm>
          <a:prstGeom prst="rect">
            <a:avLst/>
          </a:prstGeom>
          <a:noFill/>
          <a:ln w="25400">
            <a:solidFill>
              <a:srgbClr val="FF0000"/>
            </a:solidFill>
          </a:ln>
        </p:spPr>
        <p:txBody>
          <a:bodyPr wrap="square" rtlCol="0">
            <a:noAutofit/>
          </a:bodyPr>
          <a:lstStyle/>
          <a:p>
            <a:r>
              <a:rPr lang="de-DE" sz="1400" b="1" dirty="0" smtClean="0">
                <a:solidFill>
                  <a:srgbClr val="FF0000"/>
                </a:solidFill>
              </a:rPr>
              <a:t>Die übrigen Formeln sind wieder in der Tabelle hinterlegt! Doppelklick</a:t>
            </a:r>
            <a:endParaRPr lang="de-DE" sz="1400" b="1" dirty="0">
              <a:solidFill>
                <a:srgbClr val="FF0000"/>
              </a:solidFill>
            </a:endParaRPr>
          </a:p>
        </p:txBody>
      </p:sp>
    </p:spTree>
    <p:extLst>
      <p:ext uri="{BB962C8B-B14F-4D97-AF65-F5344CB8AC3E}">
        <p14:creationId xmlns:p14="http://schemas.microsoft.com/office/powerpoint/2010/main" val="3822026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1"/>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P spid="9" grpId="0"/>
      <p:bldP spid="10" grpId="0"/>
      <p:bldP spid="11" grpId="0"/>
      <p:bldP spid="12" grpId="0"/>
      <p:bldP spid="14" grpId="0"/>
      <p:bldP spid="15" grpId="0"/>
      <p:bldP spid="16" grpId="0"/>
      <p:bldP spid="17" grpId="0"/>
      <p:bldP spid="18" grpId="0"/>
      <p:bldP spid="19" grpId="0"/>
      <p:bldP spid="20" grpId="0"/>
      <p:bldP spid="21" grpId="0"/>
      <p:bldP spid="2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1"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Verschiedene Preisindices</a:t>
            </a:r>
          </a:p>
        </p:txBody>
      </p:sp>
      <p:sp>
        <p:nvSpPr>
          <p:cNvPr id="145412" name="Text Box 3"/>
          <p:cNvSpPr txBox="1">
            <a:spLocks noChangeArrowheads="1"/>
          </p:cNvSpPr>
          <p:nvPr/>
        </p:nvSpPr>
        <p:spPr bwMode="auto">
          <a:xfrm>
            <a:off x="1908176" y="1223963"/>
            <a:ext cx="8456613" cy="5580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p>
        </p:txBody>
      </p:sp>
      <p:sp>
        <p:nvSpPr>
          <p:cNvPr id="145413" name="Text Box 4"/>
          <p:cNvSpPr txBox="1">
            <a:spLocks noChangeArrowheads="1"/>
          </p:cNvSpPr>
          <p:nvPr/>
        </p:nvSpPr>
        <p:spPr bwMode="auto">
          <a:xfrm>
            <a:off x="87607" y="637013"/>
            <a:ext cx="12166448" cy="424731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de-DE" dirty="0"/>
              <a:t>Verbraucherpreisindex → gängiger Inflationsbegriff, relevant für die privaten  Konsumentscheidungen</a:t>
            </a:r>
          </a:p>
          <a:p>
            <a:endParaRPr lang="de-DE" dirty="0"/>
          </a:p>
          <a:p>
            <a:r>
              <a:rPr lang="de-DE" dirty="0"/>
              <a:t>BIP-</a:t>
            </a:r>
            <a:r>
              <a:rPr lang="de-DE" dirty="0" err="1"/>
              <a:t>Deflator</a:t>
            </a:r>
            <a:r>
              <a:rPr lang="de-DE" dirty="0"/>
              <a:t> → Index der gesamtwirtschaftlichen Produktion, Verteilungsspielraum für </a:t>
            </a:r>
            <a:r>
              <a:rPr lang="de-DE" dirty="0" smtClean="0"/>
              <a:t>Lohnverhandlungen</a:t>
            </a:r>
          </a:p>
          <a:p>
            <a:endParaRPr lang="de-DE" dirty="0" smtClean="0"/>
          </a:p>
          <a:p>
            <a:endParaRPr lang="de-DE" dirty="0"/>
          </a:p>
          <a:p>
            <a:endParaRPr lang="de-DE" dirty="0" smtClean="0"/>
          </a:p>
          <a:p>
            <a:endParaRPr lang="de-DE" dirty="0"/>
          </a:p>
          <a:p>
            <a:endParaRPr lang="de-DE" dirty="0" smtClean="0"/>
          </a:p>
          <a:p>
            <a:endParaRPr lang="de-DE" dirty="0" smtClean="0"/>
          </a:p>
          <a:p>
            <a:r>
              <a:rPr lang="de-DE" dirty="0" smtClean="0"/>
              <a:t>Außenhandelspreise </a:t>
            </a:r>
            <a:r>
              <a:rPr lang="de-DE" dirty="0"/>
              <a:t>→ Indices für die Güterein- und </a:t>
            </a:r>
            <a:r>
              <a:rPr lang="de-DE" dirty="0" smtClean="0"/>
              <a:t>–ausfuhr</a:t>
            </a:r>
          </a:p>
          <a:p>
            <a:endParaRPr lang="de-DE" dirty="0"/>
          </a:p>
          <a:p>
            <a:endParaRPr lang="de-DE" dirty="0" smtClean="0"/>
          </a:p>
          <a:p>
            <a:endParaRPr lang="de-DE" dirty="0"/>
          </a:p>
          <a:p>
            <a:endParaRPr lang="de-DE" dirty="0"/>
          </a:p>
          <a:p>
            <a:r>
              <a:rPr lang="de-DE" dirty="0"/>
              <a:t>Großhandelspreisindex → Preisentwicklung der im Großhandel abgesetzten Waren, Frühindikator für die Inflationsentwicklung</a:t>
            </a:r>
          </a:p>
        </p:txBody>
      </p:sp>
      <p:sp>
        <p:nvSpPr>
          <p:cNvPr id="5" name="Text Box 4"/>
          <p:cNvSpPr txBox="1">
            <a:spLocks noChangeArrowheads="1"/>
          </p:cNvSpPr>
          <p:nvPr/>
        </p:nvSpPr>
        <p:spPr bwMode="auto">
          <a:xfrm>
            <a:off x="2026827" y="1663452"/>
            <a:ext cx="9144000" cy="138499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sz="1400" dirty="0" smtClean="0"/>
              <a:t>Achtung BIP-</a:t>
            </a:r>
            <a:r>
              <a:rPr lang="de-DE" sz="1400" dirty="0" err="1" smtClean="0"/>
              <a:t>Deflator</a:t>
            </a:r>
            <a:r>
              <a:rPr lang="de-DE" sz="1400" dirty="0" smtClean="0"/>
              <a:t> ist nicht mit dem VPI zu verwechseln. Der BIP-</a:t>
            </a:r>
            <a:r>
              <a:rPr lang="de-DE" sz="1400" dirty="0" err="1" smtClean="0"/>
              <a:t>Deflator</a:t>
            </a:r>
            <a:r>
              <a:rPr lang="de-DE" sz="1400" dirty="0" smtClean="0"/>
              <a:t> bezieht sich auf die gesamte Volkswirtschaft, während der VPI sich auf den privaten Konsum bezieht. Um exakt zu sein, ist es sogar so, dass in der VGR beim Übergang von nominalem zu realem BIP in der Verwendungsrechnung ein </a:t>
            </a:r>
            <a:r>
              <a:rPr lang="de-DE" sz="1400" dirty="0" err="1" smtClean="0"/>
              <a:t>Deflator</a:t>
            </a:r>
            <a:r>
              <a:rPr lang="de-DE" sz="1400" dirty="0" smtClean="0"/>
              <a:t> des privaten Konsums berechnet wird, der sich natürlich auch vom VPI unterscheidet, denn der VPI ist ein direkt erhobener Index</a:t>
            </a:r>
          </a:p>
          <a:p>
            <a:r>
              <a:rPr lang="de-DE" sz="1400" dirty="0" smtClean="0"/>
              <a:t>-&gt; eine einfache Erklärung seitens des </a:t>
            </a:r>
            <a:r>
              <a:rPr lang="de-DE" sz="1400" dirty="0" err="1" smtClean="0"/>
              <a:t>Stabu</a:t>
            </a:r>
            <a:endParaRPr lang="de-DE" sz="1400" dirty="0" smtClean="0"/>
          </a:p>
          <a:p>
            <a:r>
              <a:rPr lang="de-DE" sz="1400" dirty="0" smtClean="0">
                <a:hlinkClick r:id="rId3"/>
              </a:rPr>
              <a:t>https://www.destatis.de/DE/Themen/Wirtschaft/Preise/Verbraucherpreisindex/inflation.html</a:t>
            </a:r>
            <a:endParaRPr lang="de-DE" sz="1400" dirty="0"/>
          </a:p>
        </p:txBody>
      </p:sp>
      <p:sp>
        <p:nvSpPr>
          <p:cNvPr id="6" name="Text Box 4"/>
          <p:cNvSpPr txBox="1">
            <a:spLocks noChangeArrowheads="1"/>
          </p:cNvSpPr>
          <p:nvPr/>
        </p:nvSpPr>
        <p:spPr bwMode="auto">
          <a:xfrm>
            <a:off x="2111698" y="3479412"/>
            <a:ext cx="9144000" cy="95410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sz="1400" dirty="0" smtClean="0"/>
              <a:t>Diese Indices sind gerade für Deutschland als der größten Handelsnation der Welt, wenn man Ex- und Importe zusammennimmt von besonderer Bedeutung. Insbesondere werden wir hier im Zuge der Corona-Krise massive Preisbewegungen sehen!</a:t>
            </a:r>
          </a:p>
          <a:p>
            <a:r>
              <a:rPr lang="de-DE" sz="1400" dirty="0" smtClean="0">
                <a:hlinkClick r:id="rId4"/>
              </a:rPr>
              <a:t>https://www.destatis.de/DE/Themen/Wirtschaft/Preise/Einfuhrpreisindex-Ausfuhrpreisindex/_inhalt.html</a:t>
            </a:r>
            <a:endParaRPr lang="de-DE" sz="1400" dirty="0"/>
          </a:p>
        </p:txBody>
      </p:sp>
      <p:sp>
        <p:nvSpPr>
          <p:cNvPr id="7" name="Text Box 4"/>
          <p:cNvSpPr txBox="1">
            <a:spLocks noChangeArrowheads="1"/>
          </p:cNvSpPr>
          <p:nvPr/>
        </p:nvSpPr>
        <p:spPr bwMode="auto">
          <a:xfrm>
            <a:off x="2111698" y="4890070"/>
            <a:ext cx="9144000" cy="52322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sz="1400" dirty="0" smtClean="0"/>
              <a:t>In der Vorleistungsverflechtung sind diese eine wichtige Kalkulationsbasis für die Endverbraucherpreise.</a:t>
            </a:r>
          </a:p>
          <a:p>
            <a:r>
              <a:rPr lang="de-DE" sz="1400" dirty="0" smtClean="0">
                <a:hlinkClick r:id="rId5"/>
              </a:rPr>
              <a:t>https://www.destatis.de/DE/Themen/Wirtschaft/Preise/Grosshandelspreisindex/_inhalt.html</a:t>
            </a:r>
            <a:endParaRPr lang="de-DE" sz="1400" dirty="0"/>
          </a:p>
        </p:txBody>
      </p:sp>
    </p:spTree>
    <p:extLst>
      <p:ext uri="{BB962C8B-B14F-4D97-AF65-F5344CB8AC3E}">
        <p14:creationId xmlns:p14="http://schemas.microsoft.com/office/powerpoint/2010/main" val="362417836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3"/>
          <a:stretch>
            <a:fillRect/>
          </a:stretch>
        </p:blipFill>
        <p:spPr>
          <a:xfrm>
            <a:off x="13662" y="798131"/>
            <a:ext cx="5829300" cy="3577984"/>
          </a:xfrm>
          <a:prstGeom prst="rect">
            <a:avLst/>
          </a:prstGeom>
        </p:spPr>
      </p:pic>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b="1" dirty="0"/>
              <a:t>VPI und BIP-</a:t>
            </a:r>
            <a:r>
              <a:rPr lang="de-DE" sz="3266" b="1" dirty="0" err="1"/>
              <a:t>Deflator</a:t>
            </a:r>
            <a:endParaRPr lang="de-DE" sz="3266" b="1" dirty="0"/>
          </a:p>
        </p:txBody>
      </p:sp>
      <p:sp>
        <p:nvSpPr>
          <p:cNvPr id="8" name="Text Box 3"/>
          <p:cNvSpPr txBox="1">
            <a:spLocks noChangeArrowheads="1"/>
          </p:cNvSpPr>
          <p:nvPr/>
        </p:nvSpPr>
        <p:spPr bwMode="auto">
          <a:xfrm>
            <a:off x="358208" y="4272839"/>
            <a:ext cx="1135312" cy="3144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089" dirty="0">
                <a:solidFill>
                  <a:srgbClr val="000000"/>
                </a:solidFill>
              </a:rPr>
              <a:t>Quelle: </a:t>
            </a:r>
            <a:r>
              <a:rPr lang="de-DE" altLang="de-DE" sz="1089" dirty="0" err="1">
                <a:solidFill>
                  <a:srgbClr val="000000"/>
                </a:solidFill>
              </a:rPr>
              <a:t>Destatis</a:t>
            </a:r>
            <a:r>
              <a:rPr lang="de-DE" altLang="de-DE" sz="1089" dirty="0">
                <a:solidFill>
                  <a:srgbClr val="000000"/>
                </a:solidFill>
              </a:rPr>
              <a:t>,</a:t>
            </a:r>
          </a:p>
        </p:txBody>
      </p:sp>
      <p:sp>
        <p:nvSpPr>
          <p:cNvPr id="5" name="Text Box 3"/>
          <p:cNvSpPr txBox="1">
            <a:spLocks noChangeArrowheads="1"/>
          </p:cNvSpPr>
          <p:nvPr/>
        </p:nvSpPr>
        <p:spPr bwMode="auto">
          <a:xfrm>
            <a:off x="5798820" y="849122"/>
            <a:ext cx="5699760" cy="79679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smtClean="0">
                <a:solidFill>
                  <a:srgbClr val="000000"/>
                </a:solidFill>
              </a:rPr>
              <a:t>Der angekündigte Vergleich zwischen VPI und BIP-</a:t>
            </a:r>
            <a:r>
              <a:rPr lang="de-DE" altLang="de-DE" sz="1400" dirty="0" err="1" smtClean="0">
                <a:solidFill>
                  <a:srgbClr val="000000"/>
                </a:solidFill>
              </a:rPr>
              <a:t>Deflator</a:t>
            </a:r>
            <a:r>
              <a:rPr lang="de-DE" altLang="de-DE" sz="1400" dirty="0" smtClean="0">
                <a:solidFill>
                  <a:srgbClr val="000000"/>
                </a:solidFill>
              </a:rPr>
              <a:t>: Ist die Veränderungsrate des VPI (Inflation) höher als die Veränderungsrate des BIP-</a:t>
            </a:r>
            <a:r>
              <a:rPr lang="de-DE" altLang="de-DE" sz="1400" dirty="0" err="1" smtClean="0">
                <a:solidFill>
                  <a:srgbClr val="000000"/>
                </a:solidFill>
              </a:rPr>
              <a:t>Deflators</a:t>
            </a:r>
            <a:r>
              <a:rPr lang="de-DE" altLang="de-DE" sz="1400" dirty="0" smtClean="0">
                <a:solidFill>
                  <a:srgbClr val="000000"/>
                </a:solidFill>
              </a:rPr>
              <a:t>, kann es zu Spannungen am Arbeitsmarkt kommen. Warum?</a:t>
            </a:r>
            <a:endParaRPr lang="de-DE" altLang="de-DE" sz="1400" dirty="0">
              <a:solidFill>
                <a:srgbClr val="000000"/>
              </a:solidFill>
            </a:endParaRPr>
          </a:p>
        </p:txBody>
      </p:sp>
      <p:sp>
        <p:nvSpPr>
          <p:cNvPr id="7" name="Text Box 3"/>
          <p:cNvSpPr txBox="1">
            <a:spLocks noChangeArrowheads="1"/>
          </p:cNvSpPr>
          <p:nvPr/>
        </p:nvSpPr>
        <p:spPr bwMode="auto">
          <a:xfrm>
            <a:off x="5836920" y="1771142"/>
            <a:ext cx="5699760" cy="144449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smtClean="0">
                <a:solidFill>
                  <a:srgbClr val="000000"/>
                </a:solidFill>
              </a:rPr>
              <a:t>Am VPI orientieren sich die privaten Haushalte, denn bzgl. deren durchschnittlichem Konsumverhalten ist er konstruiert. Leute in abhängiger Beschäftigung haben meist längerfristige Arbeitsverträge in denen eine feste monatliche Lohnzahlung vorgesehen ist. Liegt die Inflation bspw. bei 2% werden sie argumentieren, dass eine Lohnerhöhung von 2% angemessen ist, denn ansonsten würde ihre Arbeitsleistung im zeitverlauf entwertet werden. </a:t>
            </a:r>
            <a:endParaRPr lang="de-DE" altLang="de-DE" sz="1400" dirty="0">
              <a:solidFill>
                <a:srgbClr val="000000"/>
              </a:solidFill>
            </a:endParaRPr>
          </a:p>
        </p:txBody>
      </p:sp>
      <p:sp>
        <p:nvSpPr>
          <p:cNvPr id="9" name="Text Box 3"/>
          <p:cNvSpPr txBox="1">
            <a:spLocks noChangeArrowheads="1"/>
          </p:cNvSpPr>
          <p:nvPr/>
        </p:nvSpPr>
        <p:spPr bwMode="auto">
          <a:xfrm>
            <a:off x="5844540" y="3142742"/>
            <a:ext cx="5699760" cy="144449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smtClean="0">
                <a:solidFill>
                  <a:srgbClr val="000000"/>
                </a:solidFill>
              </a:rPr>
              <a:t>Die Arbeitgeberseite wird allerdings argumentieren, dass die Löhne für sie vornehmlich Kosten sind, die über den Verkauf der Produkte finanziert werden müssen. Die Unternehmen finden sich allerdings in allen Produktionssektoren wieder, so dass deren Fokus im Durchschnitt auf der Preisentwicklung in der ganzen Volkswirtschaft liegt. Deren Bezugsgröße ist damit der BIP-</a:t>
            </a:r>
            <a:r>
              <a:rPr lang="de-DE" altLang="de-DE" sz="1400" dirty="0" err="1" smtClean="0">
                <a:solidFill>
                  <a:srgbClr val="000000"/>
                </a:solidFill>
              </a:rPr>
              <a:t>Deflator</a:t>
            </a:r>
            <a:r>
              <a:rPr lang="de-DE" altLang="de-DE" sz="1400" dirty="0" smtClean="0">
                <a:solidFill>
                  <a:srgbClr val="000000"/>
                </a:solidFill>
              </a:rPr>
              <a:t>. Liegt dessen Veränderungsrate bei bspw. 1% werden sie bereit sein eine Lohnerhöhung von 1% zuzugestehen</a:t>
            </a:r>
            <a:endParaRPr lang="de-DE" altLang="de-DE" sz="1400" dirty="0">
              <a:solidFill>
                <a:srgbClr val="000000"/>
              </a:solidFill>
            </a:endParaRPr>
          </a:p>
        </p:txBody>
      </p:sp>
      <p:sp>
        <p:nvSpPr>
          <p:cNvPr id="10" name="Text Box 3"/>
          <p:cNvSpPr txBox="1">
            <a:spLocks noChangeArrowheads="1"/>
          </p:cNvSpPr>
          <p:nvPr/>
        </p:nvSpPr>
        <p:spPr bwMode="auto">
          <a:xfrm>
            <a:off x="13662" y="4735318"/>
            <a:ext cx="12178338" cy="1155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smtClean="0">
                <a:solidFill>
                  <a:srgbClr val="000000"/>
                </a:solidFill>
              </a:rPr>
              <a:t>→ falls Inflation &gt; ∆BIP-</a:t>
            </a:r>
            <a:r>
              <a:rPr lang="de-DE" altLang="de-DE" sz="1400" dirty="0" err="1" smtClean="0">
                <a:solidFill>
                  <a:srgbClr val="000000"/>
                </a:solidFill>
              </a:rPr>
              <a:t>Deflator</a:t>
            </a:r>
            <a:r>
              <a:rPr lang="de-DE" altLang="de-DE" sz="1400" dirty="0" smtClean="0">
                <a:solidFill>
                  <a:srgbClr val="000000"/>
                </a:solidFill>
              </a:rPr>
              <a:t>/BIP-</a:t>
            </a:r>
            <a:r>
              <a:rPr lang="de-DE" altLang="de-DE" sz="1400" dirty="0" err="1" smtClean="0">
                <a:solidFill>
                  <a:srgbClr val="000000"/>
                </a:solidFill>
              </a:rPr>
              <a:t>Deflator</a:t>
            </a:r>
            <a:r>
              <a:rPr lang="de-DE" altLang="de-DE" sz="1400" dirty="0" smtClean="0">
                <a:solidFill>
                  <a:srgbClr val="000000"/>
                </a:solidFill>
              </a:rPr>
              <a:t> kommt es zum Arbeitskampf, da die Lohnvorstellungen auseinander liegen.</a:t>
            </a:r>
          </a:p>
          <a:p>
            <a:pPr eaLnBrk="1" hangingPunct="1">
              <a:buClrTx/>
            </a:pPr>
            <a:endParaRPr lang="de-DE" altLang="de-DE" sz="1400" dirty="0">
              <a:solidFill>
                <a:srgbClr val="000000"/>
              </a:solidFill>
            </a:endParaRPr>
          </a:p>
          <a:p>
            <a:pPr eaLnBrk="1" hangingPunct="1">
              <a:buClrTx/>
            </a:pPr>
            <a:r>
              <a:rPr lang="de-DE" altLang="de-DE" sz="1400" dirty="0" err="1" smtClean="0">
                <a:solidFill>
                  <a:srgbClr val="000000"/>
                </a:solidFill>
              </a:rPr>
              <a:t>Gängigerweise</a:t>
            </a:r>
            <a:r>
              <a:rPr lang="de-DE" altLang="de-DE" sz="1400" dirty="0" smtClean="0">
                <a:solidFill>
                  <a:srgbClr val="000000"/>
                </a:solidFill>
              </a:rPr>
              <a:t> beobachtet man, dass </a:t>
            </a:r>
            <a:r>
              <a:rPr lang="de-DE" altLang="de-DE" sz="1400" dirty="0">
                <a:solidFill>
                  <a:srgbClr val="000000"/>
                </a:solidFill>
              </a:rPr>
              <a:t>Inflation &gt; ∆</a:t>
            </a:r>
            <a:r>
              <a:rPr lang="de-DE" altLang="de-DE" sz="1400" dirty="0" smtClean="0">
                <a:solidFill>
                  <a:srgbClr val="000000"/>
                </a:solidFill>
              </a:rPr>
              <a:t>BIP-</a:t>
            </a:r>
            <a:r>
              <a:rPr lang="de-DE" altLang="de-DE" sz="1400" dirty="0" err="1" smtClean="0">
                <a:solidFill>
                  <a:srgbClr val="000000"/>
                </a:solidFill>
              </a:rPr>
              <a:t>Deflator</a:t>
            </a:r>
            <a:r>
              <a:rPr lang="de-DE" altLang="de-DE" sz="1400" dirty="0" smtClean="0">
                <a:solidFill>
                  <a:srgbClr val="000000"/>
                </a:solidFill>
              </a:rPr>
              <a:t>/BIP-</a:t>
            </a:r>
            <a:r>
              <a:rPr lang="de-DE" altLang="de-DE" sz="1400" dirty="0" err="1" smtClean="0">
                <a:solidFill>
                  <a:srgbClr val="000000"/>
                </a:solidFill>
              </a:rPr>
              <a:t>Deflator</a:t>
            </a:r>
            <a:r>
              <a:rPr lang="de-DE" altLang="de-DE" sz="1400" dirty="0" smtClean="0">
                <a:solidFill>
                  <a:srgbClr val="000000"/>
                </a:solidFill>
              </a:rPr>
              <a:t>. Sie erinnern sich vielleicht an Bahnstreiks, Streik der Müllabfuhr </a:t>
            </a:r>
            <a:r>
              <a:rPr lang="de-DE" altLang="de-DE" sz="1400" dirty="0" err="1" smtClean="0">
                <a:solidFill>
                  <a:srgbClr val="000000"/>
                </a:solidFill>
              </a:rPr>
              <a:t>u.ä.</a:t>
            </a:r>
            <a:r>
              <a:rPr lang="de-DE" altLang="de-DE" sz="1400" dirty="0" smtClean="0">
                <a:solidFill>
                  <a:srgbClr val="000000"/>
                </a:solidFill>
              </a:rPr>
              <a:t> In der jüngeren Vergangenheit hat sich das Verhältnis aber gerade umgekehrt. Damit kompatibel ist, dass wir in den letzten Jahren relativ wenig Konflikte am Arbeitsmarkt gesehen haben</a:t>
            </a:r>
            <a:endParaRPr lang="de-DE" altLang="de-DE" sz="1400" dirty="0">
              <a:solidFill>
                <a:srgbClr val="000000"/>
              </a:solidFill>
            </a:endParaRPr>
          </a:p>
        </p:txBody>
      </p:sp>
      <p:sp>
        <p:nvSpPr>
          <p:cNvPr id="11" name="Ellipse 10"/>
          <p:cNvSpPr/>
          <p:nvPr/>
        </p:nvSpPr>
        <p:spPr>
          <a:xfrm>
            <a:off x="3737331" y="1592205"/>
            <a:ext cx="1009883" cy="83889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Text Box 3"/>
          <p:cNvSpPr txBox="1">
            <a:spLocks noChangeArrowheads="1"/>
          </p:cNvSpPr>
          <p:nvPr/>
        </p:nvSpPr>
        <p:spPr bwMode="auto">
          <a:xfrm>
            <a:off x="0" y="5849899"/>
            <a:ext cx="12192000" cy="5858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smtClean="0">
                <a:solidFill>
                  <a:srgbClr val="000000"/>
                </a:solidFill>
              </a:rPr>
              <a:t>Kurzfristig haben sich in den vergangenen Jahren beide Raten wieder angeglichen, was insbesondere in einem verstärkten Arbeitskampf zwischen der Gewerkschaft Verdi und der Arbeitgeberseite abzulesen war. Aktuell wird aber natürlich alles durch die Corona-Pandemie überlagert. Somit ist die Veränderungsrate des BIP-</a:t>
            </a:r>
            <a:r>
              <a:rPr lang="de-DE" altLang="de-DE" sz="1400" dirty="0" err="1" smtClean="0">
                <a:solidFill>
                  <a:srgbClr val="000000"/>
                </a:solidFill>
              </a:rPr>
              <a:t>Deflators</a:t>
            </a:r>
            <a:r>
              <a:rPr lang="de-DE" altLang="de-DE" sz="1400" dirty="0" smtClean="0">
                <a:solidFill>
                  <a:srgbClr val="000000"/>
                </a:solidFill>
              </a:rPr>
              <a:t> größer als die Inflation. Ein wichtiger Grund dafür ist allerdings die Mehrwertsteuersenkung im letzten Jahr, die zum 1.1.2021 ausgelaufen ist. Nicht wenige Wirtschaftsfachleute gehen aber im Nachgang der </a:t>
            </a:r>
            <a:r>
              <a:rPr lang="de-DE" altLang="de-DE" sz="1400" dirty="0" err="1" smtClean="0">
                <a:solidFill>
                  <a:srgbClr val="000000"/>
                </a:solidFill>
              </a:rPr>
              <a:t>Coronapandemie</a:t>
            </a:r>
            <a:r>
              <a:rPr lang="de-DE" altLang="de-DE" sz="1400" dirty="0" smtClean="0">
                <a:solidFill>
                  <a:srgbClr val="000000"/>
                </a:solidFill>
              </a:rPr>
              <a:t> von einem Anziehen der Inflation aus</a:t>
            </a:r>
            <a:endParaRPr lang="de-DE" altLang="de-DE" sz="1400" dirty="0">
              <a:solidFill>
                <a:srgbClr val="000000"/>
              </a:solidFill>
            </a:endParaRPr>
          </a:p>
        </p:txBody>
      </p:sp>
      <p:sp>
        <p:nvSpPr>
          <p:cNvPr id="13" name="Ellipse 12"/>
          <p:cNvSpPr/>
          <p:nvPr/>
        </p:nvSpPr>
        <p:spPr>
          <a:xfrm>
            <a:off x="4758986" y="1579301"/>
            <a:ext cx="506698" cy="83889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Ellipse 13"/>
          <p:cNvSpPr/>
          <p:nvPr/>
        </p:nvSpPr>
        <p:spPr>
          <a:xfrm>
            <a:off x="883709" y="1167466"/>
            <a:ext cx="2434413" cy="125684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Ellipse 14"/>
          <p:cNvSpPr/>
          <p:nvPr/>
        </p:nvSpPr>
        <p:spPr>
          <a:xfrm>
            <a:off x="5251919" y="1217098"/>
            <a:ext cx="506698" cy="162700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081844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P spid="10" grpId="0"/>
      <p:bldP spid="11" grpId="0" animBg="1"/>
      <p:bldP spid="12" grpId="0"/>
      <p:bldP spid="13" grpId="0" animBg="1"/>
      <p:bldP spid="14" grpId="0" animBg="1"/>
      <p:bldP spid="1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9"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Inflation Deutschland</a:t>
            </a:r>
          </a:p>
        </p:txBody>
      </p:sp>
      <p:sp>
        <p:nvSpPr>
          <p:cNvPr id="147460" name="Text Box 3"/>
          <p:cNvSpPr txBox="1">
            <a:spLocks noChangeArrowheads="1"/>
          </p:cNvSpPr>
          <p:nvPr/>
        </p:nvSpPr>
        <p:spPr bwMode="auto">
          <a:xfrm>
            <a:off x="6045201" y="1223963"/>
            <a:ext cx="180975"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147462" name="Text Box 5"/>
          <p:cNvSpPr txBox="1">
            <a:spLocks noChangeArrowheads="1"/>
          </p:cNvSpPr>
          <p:nvPr/>
        </p:nvSpPr>
        <p:spPr bwMode="auto">
          <a:xfrm>
            <a:off x="371794" y="5291023"/>
            <a:ext cx="6550025" cy="3048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Statistisches Bundesamt, bis 1990 Index für alle privaten Haushalte, ab 1990 VPI</a:t>
            </a:r>
          </a:p>
        </p:txBody>
      </p:sp>
      <p:sp>
        <p:nvSpPr>
          <p:cNvPr id="6" name="Text Box 3"/>
          <p:cNvSpPr txBox="1">
            <a:spLocks noChangeArrowheads="1"/>
          </p:cNvSpPr>
          <p:nvPr/>
        </p:nvSpPr>
        <p:spPr bwMode="auto">
          <a:xfrm>
            <a:off x="371794" y="5964758"/>
            <a:ext cx="11515406" cy="6282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smtClean="0">
                <a:solidFill>
                  <a:srgbClr val="000000"/>
                </a:solidFill>
              </a:rPr>
              <a:t>Wie sie sehen, kann man der EZB vieles vorwerfen, aber das Ziel der Preisniveaustabilität (nahe unter 2%) bei geringer Volatilität kann als mehr oder weniger erfüllt angesehen werden, während zu Bundesbankzeiten, die Inflation zum einen im Durchschnitt deutlich höher war und zum anderen haben die Preise auch relativ deutlich stärker geschwankt</a:t>
            </a:r>
            <a:endParaRPr lang="de-DE" altLang="de-DE" sz="1400" dirty="0">
              <a:solidFill>
                <a:srgbClr val="000000"/>
              </a:solidFill>
            </a:endParaRPr>
          </a:p>
        </p:txBody>
      </p:sp>
      <p:pic>
        <p:nvPicPr>
          <p:cNvPr id="3" name="Grafik 2"/>
          <p:cNvPicPr>
            <a:picLocks noChangeAspect="1"/>
          </p:cNvPicPr>
          <p:nvPr/>
        </p:nvPicPr>
        <p:blipFill>
          <a:blip r:embed="rId3"/>
          <a:stretch>
            <a:fillRect/>
          </a:stretch>
        </p:blipFill>
        <p:spPr>
          <a:xfrm>
            <a:off x="1469097" y="729694"/>
            <a:ext cx="8103725" cy="4635332"/>
          </a:xfrm>
          <a:prstGeom prst="rect">
            <a:avLst/>
          </a:prstGeom>
        </p:spPr>
      </p:pic>
    </p:spTree>
    <p:extLst>
      <p:ext uri="{BB962C8B-B14F-4D97-AF65-F5344CB8AC3E}">
        <p14:creationId xmlns:p14="http://schemas.microsoft.com/office/powerpoint/2010/main" val="312039166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3" name="Rectangle 2"/>
          <p:cNvSpPr>
            <a:spLocks noChangeArrowheads="1"/>
          </p:cNvSpPr>
          <p:nvPr/>
        </p:nvSpPr>
        <p:spPr bwMode="auto">
          <a:xfrm>
            <a:off x="3143251" y="182298"/>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Wägungsschema des Verbraucherpreisindex</a:t>
            </a:r>
          </a:p>
        </p:txBody>
      </p:sp>
      <p:sp>
        <p:nvSpPr>
          <p:cNvPr id="148484" name="Text Box 3"/>
          <p:cNvSpPr txBox="1">
            <a:spLocks noChangeArrowheads="1"/>
          </p:cNvSpPr>
          <p:nvPr/>
        </p:nvSpPr>
        <p:spPr bwMode="auto">
          <a:xfrm>
            <a:off x="6045201" y="1223963"/>
            <a:ext cx="180975"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6" name="Text Box 3"/>
          <p:cNvSpPr txBox="1">
            <a:spLocks noChangeArrowheads="1"/>
          </p:cNvSpPr>
          <p:nvPr/>
        </p:nvSpPr>
        <p:spPr bwMode="auto">
          <a:xfrm>
            <a:off x="6377940" y="1506518"/>
            <a:ext cx="5814060" cy="303185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smtClean="0">
                <a:solidFill>
                  <a:srgbClr val="000000"/>
                </a:solidFill>
              </a:rPr>
              <a:t>Oder das Preiskaleidoskop des </a:t>
            </a:r>
            <a:r>
              <a:rPr lang="de-DE" altLang="de-DE" sz="1400" dirty="0" err="1" smtClean="0">
                <a:solidFill>
                  <a:srgbClr val="000000"/>
                </a:solidFill>
              </a:rPr>
              <a:t>Stabu</a:t>
            </a:r>
            <a:endParaRPr lang="de-DE" altLang="de-DE" sz="1400" dirty="0" smtClean="0">
              <a:solidFill>
                <a:srgbClr val="000000"/>
              </a:solidFill>
            </a:endParaRPr>
          </a:p>
          <a:p>
            <a:pPr eaLnBrk="1" hangingPunct="1">
              <a:buClrTx/>
            </a:pPr>
            <a:endParaRPr lang="de-DE" altLang="de-DE" sz="1400" dirty="0">
              <a:solidFill>
                <a:srgbClr val="000000"/>
              </a:solidFill>
            </a:endParaRPr>
          </a:p>
          <a:p>
            <a:pPr eaLnBrk="1" hangingPunct="1">
              <a:buClrTx/>
            </a:pPr>
            <a:r>
              <a:rPr lang="de-DE" sz="1400" dirty="0">
                <a:hlinkClick r:id="rId3"/>
              </a:rPr>
              <a:t>https://</a:t>
            </a:r>
            <a:r>
              <a:rPr lang="de-DE" sz="1400" dirty="0" smtClean="0">
                <a:hlinkClick r:id="rId3"/>
              </a:rPr>
              <a:t>www.destatis.de/DE/Themen/Wirtschaft/Preise/Verbraucherpreisindex/PreisKaleidoskopUebersicht.html</a:t>
            </a:r>
            <a:endParaRPr lang="de-DE" sz="1400" dirty="0" smtClean="0"/>
          </a:p>
          <a:p>
            <a:pPr eaLnBrk="1" hangingPunct="1">
              <a:buClrTx/>
            </a:pPr>
            <a:endParaRPr lang="de-DE" altLang="de-DE" sz="1400" dirty="0">
              <a:solidFill>
                <a:srgbClr val="000000"/>
              </a:solidFill>
            </a:endParaRPr>
          </a:p>
          <a:p>
            <a:pPr eaLnBrk="1" hangingPunct="1">
              <a:buClrTx/>
            </a:pPr>
            <a:r>
              <a:rPr lang="de-DE" altLang="de-DE" sz="1400" dirty="0" smtClean="0">
                <a:solidFill>
                  <a:srgbClr val="000000"/>
                </a:solidFill>
              </a:rPr>
              <a:t>Hier könnt Ihr eure eigene Inflationsrate ausrechnen</a:t>
            </a:r>
          </a:p>
          <a:p>
            <a:pPr eaLnBrk="1" hangingPunct="1">
              <a:buClrTx/>
            </a:pPr>
            <a:endParaRPr lang="de-DE" altLang="de-DE" sz="1400" dirty="0">
              <a:solidFill>
                <a:srgbClr val="000000"/>
              </a:solidFill>
            </a:endParaRPr>
          </a:p>
          <a:p>
            <a:pPr eaLnBrk="1" hangingPunct="1">
              <a:buClrTx/>
            </a:pPr>
            <a:endParaRPr lang="de-DE" altLang="de-DE" sz="1400" dirty="0">
              <a:solidFill>
                <a:srgbClr val="000000"/>
              </a:solidFill>
            </a:endParaRPr>
          </a:p>
          <a:p>
            <a:pPr eaLnBrk="1" hangingPunct="1">
              <a:buClrTx/>
            </a:pPr>
            <a:r>
              <a:rPr lang="de-DE" sz="1400" dirty="0">
                <a:hlinkClick r:id="rId4"/>
              </a:rPr>
              <a:t>https://www.destatis.de/DE/Service/Statistik-Visualisiert/persoenlicher-inflationsrechner-uebersicht.html</a:t>
            </a:r>
            <a:endParaRPr lang="de-DE" altLang="de-DE" sz="1400" dirty="0" smtClean="0">
              <a:solidFill>
                <a:srgbClr val="000000"/>
              </a:solidFill>
            </a:endParaRPr>
          </a:p>
          <a:p>
            <a:pPr eaLnBrk="1" hangingPunct="1">
              <a:buClrTx/>
            </a:pPr>
            <a:endParaRPr lang="de-DE" altLang="de-DE" sz="1400" dirty="0">
              <a:solidFill>
                <a:srgbClr val="000000"/>
              </a:solidFill>
            </a:endParaRPr>
          </a:p>
        </p:txBody>
      </p:sp>
      <p:pic>
        <p:nvPicPr>
          <p:cNvPr id="5" name="Grafik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847" y="832266"/>
            <a:ext cx="6300093" cy="4723294"/>
          </a:xfrm>
          <a:prstGeom prst="rect">
            <a:avLst/>
          </a:prstGeom>
        </p:spPr>
      </p:pic>
    </p:spTree>
    <p:extLst>
      <p:ext uri="{BB962C8B-B14F-4D97-AF65-F5344CB8AC3E}">
        <p14:creationId xmlns:p14="http://schemas.microsoft.com/office/powerpoint/2010/main" val="239109562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3"/>
          <a:stretch>
            <a:fillRect/>
          </a:stretch>
        </p:blipFill>
        <p:spPr>
          <a:xfrm>
            <a:off x="1980000" y="720000"/>
            <a:ext cx="7486725" cy="4500000"/>
          </a:xfrm>
          <a:prstGeom prst="rect">
            <a:avLst/>
          </a:prstGeom>
        </p:spPr>
      </p:pic>
      <p:sp>
        <p:nvSpPr>
          <p:cNvPr id="150531" name="Rectangle 2"/>
          <p:cNvSpPr>
            <a:spLocks noChangeArrowheads="1"/>
          </p:cNvSpPr>
          <p:nvPr/>
        </p:nvSpPr>
        <p:spPr bwMode="auto">
          <a:xfrm>
            <a:off x="0" y="188531"/>
            <a:ext cx="12089791" cy="43306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200" b="1" dirty="0">
                <a:solidFill>
                  <a:srgbClr val="000000"/>
                </a:solidFill>
                <a:latin typeface="Sparkasse Rg" pitchFamily="34" charset="0"/>
              </a:rPr>
              <a:t>Anteil der </a:t>
            </a:r>
            <a:r>
              <a:rPr lang="de-DE" sz="2200" b="1" dirty="0" smtClean="0">
                <a:solidFill>
                  <a:srgbClr val="000000"/>
                </a:solidFill>
                <a:latin typeface="Sparkasse Rg" pitchFamily="34" charset="0"/>
              </a:rPr>
              <a:t>Energiekomponente </a:t>
            </a:r>
            <a:r>
              <a:rPr lang="de-DE" sz="2200" b="1" dirty="0">
                <a:solidFill>
                  <a:srgbClr val="000000"/>
                </a:solidFill>
                <a:latin typeface="Sparkasse Rg" pitchFamily="34" charset="0"/>
              </a:rPr>
              <a:t>am </a:t>
            </a:r>
            <a:r>
              <a:rPr lang="de-DE" sz="2200" b="1" dirty="0" smtClean="0">
                <a:solidFill>
                  <a:srgbClr val="000000"/>
                </a:solidFill>
                <a:latin typeface="Sparkasse Rg" pitchFamily="34" charset="0"/>
              </a:rPr>
              <a:t>harmonisierten Verbraucherpreisindex (Deutschland)</a:t>
            </a:r>
            <a:endParaRPr lang="de-DE" sz="2200" b="1" dirty="0">
              <a:solidFill>
                <a:srgbClr val="000000"/>
              </a:solidFill>
              <a:latin typeface="Sparkasse Rg" pitchFamily="34" charset="0"/>
            </a:endParaRPr>
          </a:p>
        </p:txBody>
      </p:sp>
      <p:sp>
        <p:nvSpPr>
          <p:cNvPr id="150533" name="Text Box 4"/>
          <p:cNvSpPr txBox="1">
            <a:spLocks noChangeArrowheads="1"/>
          </p:cNvSpPr>
          <p:nvPr/>
        </p:nvSpPr>
        <p:spPr bwMode="auto">
          <a:xfrm>
            <a:off x="414807" y="692336"/>
            <a:ext cx="1360565"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smtClean="0"/>
              <a:t>Quelle: Eurostat</a:t>
            </a:r>
            <a:endParaRPr lang="de-DE" sz="1400" dirty="0"/>
          </a:p>
        </p:txBody>
      </p:sp>
      <p:sp>
        <p:nvSpPr>
          <p:cNvPr id="2" name="Rechteck 1"/>
          <p:cNvSpPr/>
          <p:nvPr/>
        </p:nvSpPr>
        <p:spPr>
          <a:xfrm>
            <a:off x="0" y="5268061"/>
            <a:ext cx="12191999" cy="1600438"/>
          </a:xfrm>
          <a:prstGeom prst="rect">
            <a:avLst/>
          </a:prstGeom>
        </p:spPr>
        <p:txBody>
          <a:bodyPr wrap="square">
            <a:spAutoFit/>
          </a:bodyPr>
          <a:lstStyle/>
          <a:p>
            <a:r>
              <a:rPr lang="de-DE" sz="1400" dirty="0" smtClean="0"/>
              <a:t>Betrachtet man die Inflation und die Änderungsrate der Energiekomponente des HVPI, so sieht man den deutlichen Unterschied in der Volatilität. Die Energiekomponente vornehmlich getrieben durch in Preisentwicklungen an den internationalen Öl- und Gasmärkten schwankt schnell einmal auf Jahresfrist um 10 bis 15 Prozentpunkte und mehr. Zudem macht die Energiekomponente ca. 10% des Gesamtindex aus, so dass in der Vergangenheit Situationen aufgetreten sind, in denen fast die gesamte Inflationsentwicklung nur auf diese Teilkomponente zurückzuführen war! Aktuell ist dies auch gut daran zu erkennen, dass die Veränderungsrate der Energiekomponente im Vorjahresvergleich sich wieder um 10 Prozentpunkte erhöht hat und dadurch ein Großteil der jüngsten Erhöhung der Inflationsrate zu erklären ist. Allerdings sind mittlerweile auch erste Verstetigungen im Preisauftrieb zu erkennen, so dass sich die Frage nach höheren Inflationsraten in längerer Perspektive stellt.</a:t>
            </a:r>
            <a:endParaRPr lang="de-DE" sz="1400" dirty="0"/>
          </a:p>
        </p:txBody>
      </p:sp>
      <p:sp>
        <p:nvSpPr>
          <p:cNvPr id="7" name="Ellipse 6"/>
          <p:cNvSpPr/>
          <p:nvPr/>
        </p:nvSpPr>
        <p:spPr>
          <a:xfrm>
            <a:off x="8809630" y="1658203"/>
            <a:ext cx="662293" cy="231470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Ellipse 7"/>
          <p:cNvSpPr/>
          <p:nvPr/>
        </p:nvSpPr>
        <p:spPr>
          <a:xfrm>
            <a:off x="4073027" y="1123309"/>
            <a:ext cx="1650335" cy="31550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Ellipse 8"/>
          <p:cNvSpPr/>
          <p:nvPr/>
        </p:nvSpPr>
        <p:spPr>
          <a:xfrm>
            <a:off x="5969803" y="1235522"/>
            <a:ext cx="2002237" cy="31550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 name="Gerade Verbindung mit Pfeil 5"/>
          <p:cNvCxnSpPr/>
          <p:nvPr/>
        </p:nvCxnSpPr>
        <p:spPr>
          <a:xfrm flipH="1">
            <a:off x="9287301" y="2381534"/>
            <a:ext cx="1064526" cy="2524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9970813" y="1569288"/>
            <a:ext cx="2118978" cy="923330"/>
          </a:xfrm>
          <a:prstGeom prst="rect">
            <a:avLst/>
          </a:prstGeom>
          <a:noFill/>
        </p:spPr>
        <p:txBody>
          <a:bodyPr wrap="none" rtlCol="0">
            <a:spAutoFit/>
          </a:bodyPr>
          <a:lstStyle/>
          <a:p>
            <a:r>
              <a:rPr lang="de-DE" dirty="0" smtClean="0"/>
              <a:t>4% Höchste Inflation</a:t>
            </a:r>
          </a:p>
          <a:p>
            <a:r>
              <a:rPr lang="de-DE" dirty="0"/>
              <a:t>i</a:t>
            </a:r>
            <a:r>
              <a:rPr lang="de-DE" dirty="0" smtClean="0"/>
              <a:t>n Deutschland</a:t>
            </a:r>
          </a:p>
          <a:p>
            <a:r>
              <a:rPr lang="de-DE" dirty="0" smtClean="0"/>
              <a:t>seit 30 Jahren!</a:t>
            </a:r>
            <a:endParaRPr lang="de-DE" dirty="0"/>
          </a:p>
        </p:txBody>
      </p:sp>
    </p:spTree>
    <p:extLst>
      <p:ext uri="{BB962C8B-B14F-4D97-AF65-F5344CB8AC3E}">
        <p14:creationId xmlns:p14="http://schemas.microsoft.com/office/powerpoint/2010/main" val="1995524581"/>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animBg="1"/>
      <p:bldP spid="8" grpId="0" animBg="1"/>
      <p:bldP spid="9"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7" name="Rectangle 2"/>
          <p:cNvSpPr>
            <a:spLocks noChangeArrowheads="1"/>
          </p:cNvSpPr>
          <p:nvPr/>
        </p:nvSpPr>
        <p:spPr bwMode="auto">
          <a:xfrm>
            <a:off x="3341687" y="260356"/>
            <a:ext cx="653054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Einflussgrößen </a:t>
            </a:r>
            <a:r>
              <a:rPr lang="de-DE" sz="2400" b="1" dirty="0" smtClean="0">
                <a:solidFill>
                  <a:srgbClr val="000000"/>
                </a:solidFill>
                <a:latin typeface="Sparkasse Rg" pitchFamily="34" charset="0"/>
              </a:rPr>
              <a:t>des Verbraucherpreisindex</a:t>
            </a:r>
            <a:endParaRPr lang="de-DE" sz="2400" b="1" dirty="0">
              <a:solidFill>
                <a:srgbClr val="000000"/>
              </a:solidFill>
              <a:latin typeface="Sparkasse Rg" pitchFamily="34" charset="0"/>
            </a:endParaRPr>
          </a:p>
        </p:txBody>
      </p:sp>
      <p:sp>
        <p:nvSpPr>
          <p:cNvPr id="149508" name="Text Box 3"/>
          <p:cNvSpPr txBox="1">
            <a:spLocks noChangeArrowheads="1"/>
          </p:cNvSpPr>
          <p:nvPr/>
        </p:nvSpPr>
        <p:spPr bwMode="auto">
          <a:xfrm>
            <a:off x="733711" y="1106118"/>
            <a:ext cx="10907094" cy="16042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sz="2400" dirty="0">
                <a:solidFill>
                  <a:srgbClr val="000000"/>
                </a:solidFill>
              </a:rPr>
              <a:t>Die </a:t>
            </a:r>
            <a:r>
              <a:rPr lang="de-DE" sz="2400" dirty="0" smtClean="0">
                <a:solidFill>
                  <a:srgbClr val="000000"/>
                </a:solidFill>
              </a:rPr>
              <a:t>Energiekomponente hat ungefähr einen </a:t>
            </a:r>
            <a:r>
              <a:rPr lang="de-DE" sz="2400" dirty="0">
                <a:solidFill>
                  <a:srgbClr val="000000"/>
                </a:solidFill>
              </a:rPr>
              <a:t>Anteil von </a:t>
            </a:r>
            <a:r>
              <a:rPr lang="de-DE" sz="2400" dirty="0" smtClean="0">
                <a:solidFill>
                  <a:srgbClr val="000000"/>
                </a:solidFill>
              </a:rPr>
              <a:t>10% </a:t>
            </a:r>
            <a:r>
              <a:rPr lang="de-DE" sz="2400" dirty="0">
                <a:solidFill>
                  <a:srgbClr val="000000"/>
                </a:solidFill>
              </a:rPr>
              <a:t>am Gesamtindex.</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Wie hoch ist die Inflationsrate, wenn die </a:t>
            </a:r>
            <a:r>
              <a:rPr lang="de-DE" sz="2400" dirty="0" smtClean="0">
                <a:solidFill>
                  <a:srgbClr val="000000"/>
                </a:solidFill>
              </a:rPr>
              <a:t>Preise für Energie </a:t>
            </a:r>
            <a:r>
              <a:rPr lang="de-DE" sz="2400" dirty="0">
                <a:solidFill>
                  <a:srgbClr val="000000"/>
                </a:solidFill>
              </a:rPr>
              <a:t>sich um </a:t>
            </a:r>
            <a:r>
              <a:rPr lang="de-DE" sz="2400" dirty="0" smtClean="0">
                <a:solidFill>
                  <a:srgbClr val="000000"/>
                </a:solidFill>
              </a:rPr>
              <a:t>15</a:t>
            </a:r>
            <a:r>
              <a:rPr lang="de-DE" sz="2400" dirty="0">
                <a:solidFill>
                  <a:srgbClr val="000000"/>
                </a:solidFill>
              </a:rPr>
              <a:t>% gegenüber dem Vorjahr erhöhen </a:t>
            </a:r>
            <a:r>
              <a:rPr lang="de-DE" sz="2400" dirty="0" smtClean="0">
                <a:solidFill>
                  <a:srgbClr val="000000"/>
                </a:solidFill>
              </a:rPr>
              <a:t>und alle </a:t>
            </a:r>
            <a:r>
              <a:rPr lang="de-DE" sz="2400" dirty="0">
                <a:solidFill>
                  <a:srgbClr val="000000"/>
                </a:solidFill>
              </a:rPr>
              <a:t>anderen Preise gleich bleiben?</a:t>
            </a:r>
          </a:p>
          <a:p>
            <a:pPr eaLnBrk="1" hangingPunct="1">
              <a:buClrTx/>
              <a:buFontTx/>
              <a:buNone/>
            </a:pPr>
            <a:endParaRPr lang="de-DE" sz="2400" dirty="0">
              <a:solidFill>
                <a:srgbClr val="000000"/>
              </a:solidFill>
            </a:endParaRPr>
          </a:p>
          <a:p>
            <a:pPr eaLnBrk="1" hangingPunct="1">
              <a:buClrTx/>
              <a:buFontTx/>
              <a:buNone/>
            </a:pPr>
            <a:endParaRPr lang="de-DE" sz="2400" dirty="0">
              <a:solidFill>
                <a:srgbClr val="000000"/>
              </a:solidFill>
            </a:endParaRPr>
          </a:p>
        </p:txBody>
      </p:sp>
      <p:sp>
        <p:nvSpPr>
          <p:cNvPr id="4" name="Rechteck 3"/>
          <p:cNvSpPr/>
          <p:nvPr/>
        </p:nvSpPr>
        <p:spPr>
          <a:xfrm>
            <a:off x="614866" y="3092263"/>
            <a:ext cx="11144784" cy="1384995"/>
          </a:xfrm>
          <a:prstGeom prst="rect">
            <a:avLst/>
          </a:prstGeom>
        </p:spPr>
        <p:txBody>
          <a:bodyPr wrap="square">
            <a:spAutoFit/>
          </a:bodyPr>
          <a:lstStyle/>
          <a:p>
            <a:r>
              <a:rPr lang="de-DE" sz="1400" dirty="0" smtClean="0"/>
              <a:t>Machen Sie sich die Fragestellung abstrakt klar! Letztlich haben Sie hier das gewichtete arithmetische Mittel eines Index, der aus zwei Komponenten besteht (hier Energie und Nicht-Energie) zu berechnen. Das es sich dabei um die Berechnung einer Inflationsrate handelt ist konzeptionell unerheblich!</a:t>
            </a:r>
          </a:p>
          <a:p>
            <a:endParaRPr lang="de-DE" sz="1400" dirty="0"/>
          </a:p>
          <a:p>
            <a:r>
              <a:rPr lang="de-DE" sz="1400" dirty="0" smtClean="0"/>
              <a:t>Diese Aufgabe stellt damit wieder einen einfachen Transfer Ihres Wissens, welches Sie in Mathe und Statistik in den ersten Semestern erworben haben, dar. Genau dies ist Aufgabe eines Studiums an einer ´Hochschule für angewandte Wissenschaften: Übertragung von grundlegenden Konzepten (hier Mittelwerte) auf anwendungsbezogene Beispiele!</a:t>
            </a:r>
            <a:endParaRPr lang="de-DE" sz="1400" dirty="0"/>
          </a:p>
        </p:txBody>
      </p:sp>
    </p:spTree>
    <p:extLst>
      <p:ext uri="{BB962C8B-B14F-4D97-AF65-F5344CB8AC3E}">
        <p14:creationId xmlns:p14="http://schemas.microsoft.com/office/powerpoint/2010/main" val="85220883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8210" name="Rectangle 2"/>
          <p:cNvSpPr>
            <a:spLocks noChangeArrowheads="1"/>
          </p:cNvSpPr>
          <p:nvPr/>
        </p:nvSpPr>
        <p:spPr bwMode="auto">
          <a:xfrm>
            <a:off x="2089881" y="48046"/>
            <a:ext cx="730834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Angemessenes stetiges Wirtschaftswachstum</a:t>
            </a:r>
          </a:p>
        </p:txBody>
      </p:sp>
      <p:sp>
        <p:nvSpPr>
          <p:cNvPr id="478211" name="Text Box 3"/>
          <p:cNvSpPr txBox="1">
            <a:spLocks noChangeArrowheads="1"/>
          </p:cNvSpPr>
          <p:nvPr/>
        </p:nvSpPr>
        <p:spPr bwMode="auto">
          <a:xfrm>
            <a:off x="28650" y="391089"/>
            <a:ext cx="10160608" cy="409560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4572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marL="9144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marL="13716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marL="18288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marL="22860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7432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32004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6576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41148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r>
              <a:rPr lang="de-DE" sz="2000" u="sng" dirty="0">
                <a:solidFill>
                  <a:schemeClr val="tx1"/>
                </a:solidFill>
              </a:rPr>
              <a:t>Indikatoren</a:t>
            </a:r>
          </a:p>
          <a:p>
            <a:endParaRPr lang="de-DE" sz="2000" dirty="0">
              <a:solidFill>
                <a:schemeClr val="tx1"/>
              </a:solidFill>
            </a:endParaRPr>
          </a:p>
          <a:p>
            <a:pPr>
              <a:buFontTx/>
              <a:buChar char="•"/>
            </a:pPr>
            <a:r>
              <a:rPr lang="de-DE" sz="2000" dirty="0">
                <a:solidFill>
                  <a:schemeClr val="tx1"/>
                </a:solidFill>
              </a:rPr>
              <a:t>Zunahme des </a:t>
            </a:r>
            <a:r>
              <a:rPr lang="de-DE" sz="2000" b="1" dirty="0">
                <a:solidFill>
                  <a:schemeClr val="tx1"/>
                </a:solidFill>
              </a:rPr>
              <a:t>realen</a:t>
            </a:r>
            <a:r>
              <a:rPr lang="de-DE" sz="2000" dirty="0">
                <a:solidFill>
                  <a:schemeClr val="tx1"/>
                </a:solidFill>
              </a:rPr>
              <a:t> Bruttoinlandsprodukts</a:t>
            </a:r>
          </a:p>
          <a:p>
            <a:pPr>
              <a:buFontTx/>
              <a:buNone/>
            </a:pPr>
            <a:r>
              <a:rPr lang="de-DE" sz="2000" dirty="0">
                <a:solidFill>
                  <a:schemeClr val="tx1"/>
                </a:solidFill>
              </a:rPr>
              <a:t>		d.h. eine Veränderung der gesamtwirtschaftlichen Leistung bereinigt um die reine Preisentwicklung</a:t>
            </a:r>
          </a:p>
          <a:p>
            <a:pPr>
              <a:buFontTx/>
              <a:buChar char="•"/>
            </a:pPr>
            <a:endParaRPr lang="de-DE" sz="2000" dirty="0" smtClean="0">
              <a:solidFill>
                <a:schemeClr val="tx1"/>
              </a:solidFill>
            </a:endParaRPr>
          </a:p>
          <a:p>
            <a:pPr>
              <a:buFontTx/>
              <a:buChar char="•"/>
            </a:pPr>
            <a:endParaRPr lang="de-DE" sz="2000" dirty="0">
              <a:solidFill>
                <a:schemeClr val="tx1"/>
              </a:solidFill>
            </a:endParaRPr>
          </a:p>
          <a:p>
            <a:pPr>
              <a:buFontTx/>
              <a:buChar char="•"/>
            </a:pPr>
            <a:r>
              <a:rPr lang="de-DE" sz="2000" dirty="0">
                <a:solidFill>
                  <a:schemeClr val="tx1"/>
                </a:solidFill>
              </a:rPr>
              <a:t>Zunahme des </a:t>
            </a:r>
            <a:r>
              <a:rPr lang="de-DE" sz="2000" b="1" dirty="0">
                <a:solidFill>
                  <a:schemeClr val="tx1"/>
                </a:solidFill>
              </a:rPr>
              <a:t>realen</a:t>
            </a:r>
            <a:r>
              <a:rPr lang="de-DE" sz="2000" dirty="0">
                <a:solidFill>
                  <a:schemeClr val="tx1"/>
                </a:solidFill>
              </a:rPr>
              <a:t> Pro-Kopf-Einkommens</a:t>
            </a:r>
          </a:p>
          <a:p>
            <a:pPr>
              <a:buFontTx/>
              <a:buNone/>
            </a:pPr>
            <a:r>
              <a:rPr lang="de-DE" sz="2000" dirty="0">
                <a:solidFill>
                  <a:schemeClr val="tx1"/>
                </a:solidFill>
              </a:rPr>
              <a:t>		d.h. eine Bereinigung um das Bevölkerungswachstum in der betrachteten Periode</a:t>
            </a:r>
          </a:p>
          <a:p>
            <a:endParaRPr lang="de-DE" sz="2000" dirty="0">
              <a:solidFill>
                <a:schemeClr val="tx1"/>
              </a:solidFill>
            </a:endParaRPr>
          </a:p>
          <a:p>
            <a:r>
              <a:rPr lang="de-DE" sz="2000" dirty="0">
                <a:solidFill>
                  <a:schemeClr val="tx1"/>
                </a:solidFill>
                <a:cs typeface="Times New Roman" pitchFamily="18" charset="0"/>
              </a:rPr>
              <a:t>→	</a:t>
            </a:r>
            <a:r>
              <a:rPr lang="de-DE" sz="2000" dirty="0">
                <a:solidFill>
                  <a:schemeClr val="tx1"/>
                </a:solidFill>
              </a:rPr>
              <a:t>In entwickelten Volkswirtschaften kann man eine 1%-3% Zunahme dieser Indikatoren als angemessen bezeichnen. Zudem ist von allzu großen konjunkturellen Schwankungen im Zeitverlauf abzusehen</a:t>
            </a:r>
          </a:p>
        </p:txBody>
      </p:sp>
      <p:sp>
        <p:nvSpPr>
          <p:cNvPr id="2" name="Textfeld 1"/>
          <p:cNvSpPr txBox="1"/>
          <p:nvPr/>
        </p:nvSpPr>
        <p:spPr>
          <a:xfrm>
            <a:off x="9557656" y="27705"/>
            <a:ext cx="2634343" cy="6750466"/>
          </a:xfrm>
          <a:prstGeom prst="rect">
            <a:avLst/>
          </a:prstGeom>
          <a:noFill/>
        </p:spPr>
        <p:txBody>
          <a:bodyPr wrap="square" rtlCol="0">
            <a:noAutofit/>
          </a:bodyPr>
          <a:lstStyle/>
          <a:p>
            <a:r>
              <a:rPr lang="de-DE" sz="1400" dirty="0" smtClean="0"/>
              <a:t>Früher konnten wir sagen, dass beide Größen für Deutschland bei stagnierender Bevölkerung ungefähr gleich sind. Umgekehrt musste man früher für Deutsch- </a:t>
            </a:r>
            <a:r>
              <a:rPr lang="de-DE" sz="1400" dirty="0" err="1" smtClean="0"/>
              <a:t>land</a:t>
            </a:r>
            <a:r>
              <a:rPr lang="de-DE" sz="1400" dirty="0" smtClean="0"/>
              <a:t> im internationalen Vergleich immer bspw. mit Frankreich oder den USA bis zu 0,5%-Punkte am Wirtschaftswachstum abziehen, da diese Länder auch in der Vergangenheit ein </a:t>
            </a:r>
            <a:r>
              <a:rPr lang="de-DE" sz="1400" dirty="0" err="1" smtClean="0"/>
              <a:t>Bevöl</a:t>
            </a:r>
            <a:r>
              <a:rPr lang="de-DE" sz="1400" dirty="0" smtClean="0"/>
              <a:t>- </a:t>
            </a:r>
            <a:r>
              <a:rPr lang="de-DE" sz="1400" dirty="0" err="1" smtClean="0"/>
              <a:t>kerungswachstum</a:t>
            </a:r>
            <a:r>
              <a:rPr lang="de-DE" sz="1400" dirty="0" smtClean="0"/>
              <a:t> ausgewiesen haben. Seit der Finanzkrise wächst aber auch die </a:t>
            </a:r>
            <a:r>
              <a:rPr lang="de-DE" sz="1400" dirty="0" err="1" smtClean="0"/>
              <a:t>Bevöl</a:t>
            </a:r>
            <a:r>
              <a:rPr lang="de-DE" sz="1400" dirty="0" smtClean="0"/>
              <a:t>- </a:t>
            </a:r>
            <a:r>
              <a:rPr lang="de-DE" sz="1400" dirty="0" err="1" smtClean="0"/>
              <a:t>kerung</a:t>
            </a:r>
            <a:r>
              <a:rPr lang="de-DE" sz="1400" dirty="0" smtClean="0"/>
              <a:t> Deutschlands. </a:t>
            </a:r>
            <a:r>
              <a:rPr lang="de-DE" sz="1400" dirty="0" err="1" smtClean="0"/>
              <a:t>Insbe</a:t>
            </a:r>
            <a:r>
              <a:rPr lang="de-DE" sz="1400" dirty="0" smtClean="0"/>
              <a:t>- sondere in den letzten fünf Jahren weist Deutschland wider allen Prognosen seit der Jahr- tausendwende ein </a:t>
            </a:r>
            <a:r>
              <a:rPr lang="de-DE" sz="1400" dirty="0" err="1" smtClean="0"/>
              <a:t>Bevöl</a:t>
            </a:r>
            <a:r>
              <a:rPr lang="de-DE" sz="1400" dirty="0" smtClean="0"/>
              <a:t>- </a:t>
            </a:r>
            <a:r>
              <a:rPr lang="de-DE" sz="1400" dirty="0" err="1" smtClean="0"/>
              <a:t>kerungswachstum</a:t>
            </a:r>
            <a:r>
              <a:rPr lang="de-DE" sz="1400" dirty="0" smtClean="0"/>
              <a:t> ähnlich wie Frankreich und die USA. Aller- </a:t>
            </a:r>
            <a:r>
              <a:rPr lang="de-DE" sz="1400" dirty="0" err="1" smtClean="0"/>
              <a:t>dings</a:t>
            </a:r>
            <a:r>
              <a:rPr lang="de-DE" sz="1400" dirty="0" smtClean="0"/>
              <a:t> darf dabei nicht vergessen werden, dass dies vornehmlich auf die Zuwanderung zurück- zuführen ist, denn die </a:t>
            </a:r>
            <a:r>
              <a:rPr lang="de-DE" sz="1400" dirty="0" err="1" smtClean="0"/>
              <a:t>Ferti</a:t>
            </a:r>
            <a:r>
              <a:rPr lang="de-DE" sz="1400" dirty="0" smtClean="0"/>
              <a:t>- </a:t>
            </a:r>
            <a:r>
              <a:rPr lang="de-DE" sz="1400" dirty="0" err="1" smtClean="0"/>
              <a:t>litätsrate</a:t>
            </a:r>
            <a:r>
              <a:rPr lang="de-DE" sz="1400" dirty="0" smtClean="0"/>
              <a:t> ist zwar in den letzten Jahren ebenfalls </a:t>
            </a:r>
            <a:r>
              <a:rPr lang="de-DE" sz="1400" dirty="0" err="1" smtClean="0"/>
              <a:t>angstiegen</a:t>
            </a:r>
            <a:r>
              <a:rPr lang="de-DE" sz="1400" dirty="0" smtClean="0"/>
              <a:t>, liegt aber im Gegensatz zu Frankreich und den USA mit ca. 1,6 immer noch klar unter dem bestands- erhaltenden Wert von 2,1</a:t>
            </a:r>
            <a:endParaRPr lang="de-DE" sz="1400" dirty="0"/>
          </a:p>
        </p:txBody>
      </p:sp>
      <p:sp>
        <p:nvSpPr>
          <p:cNvPr id="6" name="Ellipse 5"/>
          <p:cNvSpPr/>
          <p:nvPr/>
        </p:nvSpPr>
        <p:spPr>
          <a:xfrm>
            <a:off x="1765708" y="753323"/>
            <a:ext cx="1268437" cy="6903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1682581" y="2289639"/>
            <a:ext cx="1268437" cy="6903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Ellipse 7"/>
          <p:cNvSpPr/>
          <p:nvPr/>
        </p:nvSpPr>
        <p:spPr>
          <a:xfrm>
            <a:off x="5451017" y="3266061"/>
            <a:ext cx="1268437" cy="6903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Ellipse 8"/>
          <p:cNvSpPr/>
          <p:nvPr/>
        </p:nvSpPr>
        <p:spPr>
          <a:xfrm>
            <a:off x="4606885" y="3732097"/>
            <a:ext cx="4663050" cy="45760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3" name="Grafik 2"/>
          <p:cNvPicPr>
            <a:picLocks noChangeAspect="1"/>
          </p:cNvPicPr>
          <p:nvPr/>
        </p:nvPicPr>
        <p:blipFill>
          <a:blip r:embed="rId3"/>
          <a:stretch>
            <a:fillRect/>
          </a:stretch>
        </p:blipFill>
        <p:spPr>
          <a:xfrm>
            <a:off x="177843" y="4440819"/>
            <a:ext cx="4912623" cy="2221789"/>
          </a:xfrm>
          <a:prstGeom prst="rect">
            <a:avLst/>
          </a:prstGeom>
        </p:spPr>
      </p:pic>
      <p:sp>
        <p:nvSpPr>
          <p:cNvPr id="12" name="Ellipse 11"/>
          <p:cNvSpPr/>
          <p:nvPr/>
        </p:nvSpPr>
        <p:spPr>
          <a:xfrm>
            <a:off x="3940629" y="5406917"/>
            <a:ext cx="666256" cy="97211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a:off x="4683099" y="5551714"/>
            <a:ext cx="367872" cy="65314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extfeld 13"/>
          <p:cNvSpPr txBox="1"/>
          <p:nvPr/>
        </p:nvSpPr>
        <p:spPr>
          <a:xfrm>
            <a:off x="5239658" y="4286321"/>
            <a:ext cx="4418926" cy="1432308"/>
          </a:xfrm>
          <a:prstGeom prst="rect">
            <a:avLst/>
          </a:prstGeom>
          <a:noFill/>
        </p:spPr>
        <p:txBody>
          <a:bodyPr wrap="square" rtlCol="0">
            <a:noAutofit/>
          </a:bodyPr>
          <a:lstStyle/>
          <a:p>
            <a:r>
              <a:rPr lang="de-DE" sz="1400" dirty="0" smtClean="0"/>
              <a:t>Im Vergleich zu Schwellenländern, die durchaus mit 5% und mehr wachsen erscheinen 1%-3% als relativ gering. Jedoch ist zu berücksichtigen, dass Deutschland als entwickelte Volkswirtschaft schon auf einem extrem hohen Wohlstandsniveau liegt und damit eine weitere Zunahme immer schwieriger wird. Zudem sollen zu große Ausschläge nach unten und oben im Wachstum vermieden werden, denn solch eine Volatilität führt grundsätzlich zu Unsicherheiten, welche die Funktionsfähigkeit des Marktprozesses beeinträchtigen. </a:t>
            </a:r>
            <a:endParaRPr lang="de-DE" sz="1400" dirty="0"/>
          </a:p>
        </p:txBody>
      </p:sp>
      <p:sp>
        <p:nvSpPr>
          <p:cNvPr id="15" name="Textfeld 14"/>
          <p:cNvSpPr txBox="1"/>
          <p:nvPr/>
        </p:nvSpPr>
        <p:spPr>
          <a:xfrm>
            <a:off x="2850091" y="1844174"/>
            <a:ext cx="6808493" cy="500223"/>
          </a:xfrm>
          <a:prstGeom prst="rect">
            <a:avLst/>
          </a:prstGeom>
          <a:noFill/>
        </p:spPr>
        <p:txBody>
          <a:bodyPr wrap="square" rtlCol="0">
            <a:noAutofit/>
          </a:bodyPr>
          <a:lstStyle/>
          <a:p>
            <a:r>
              <a:rPr lang="de-DE" sz="1400" dirty="0" smtClean="0"/>
              <a:t>Grundsätzlich kann davon ausgegangen werden, dass jede „neue“ Person in einem Land zu einer Zunahme des BIP, allein schon aufgrund des täglichen Konsums, führt. Wenn wir aber so etwas wie Wohlfahrt oder Wirtschaftsleistung messen wollen, geht man deswegen zu</a:t>
            </a:r>
          </a:p>
          <a:p>
            <a:r>
              <a:rPr lang="de-DE" sz="1400" dirty="0"/>
              <a:t> </a:t>
            </a:r>
            <a:r>
              <a:rPr lang="de-DE" sz="1400" dirty="0" smtClean="0"/>
              <a:t>                                                        Pro-Kopf-Größen über</a:t>
            </a:r>
            <a:endParaRPr lang="de-DE" sz="1400" dirty="0"/>
          </a:p>
        </p:txBody>
      </p:sp>
      <p:sp>
        <p:nvSpPr>
          <p:cNvPr id="16" name="Textfeld 15"/>
          <p:cNvSpPr txBox="1"/>
          <p:nvPr/>
        </p:nvSpPr>
        <p:spPr>
          <a:xfrm>
            <a:off x="3186545" y="641726"/>
            <a:ext cx="3911053" cy="500223"/>
          </a:xfrm>
          <a:prstGeom prst="rect">
            <a:avLst/>
          </a:prstGeom>
          <a:noFill/>
        </p:spPr>
        <p:txBody>
          <a:bodyPr wrap="square" rtlCol="0">
            <a:noAutofit/>
          </a:bodyPr>
          <a:lstStyle/>
          <a:p>
            <a:r>
              <a:rPr lang="de-DE" sz="1400" dirty="0" smtClean="0"/>
              <a:t>Was wir genau unter real verstehen wird im weiteren Verlauf erläutert</a:t>
            </a:r>
            <a:endParaRPr lang="de-DE" sz="1400" dirty="0"/>
          </a:p>
        </p:txBody>
      </p:sp>
      <p:sp>
        <p:nvSpPr>
          <p:cNvPr id="10" name="Textfeld 9"/>
          <p:cNvSpPr txBox="1"/>
          <p:nvPr/>
        </p:nvSpPr>
        <p:spPr>
          <a:xfrm>
            <a:off x="28650" y="6531017"/>
            <a:ext cx="2313063" cy="237246"/>
          </a:xfrm>
          <a:prstGeom prst="rect">
            <a:avLst/>
          </a:prstGeom>
          <a:noFill/>
        </p:spPr>
        <p:txBody>
          <a:bodyPr wrap="square" rtlCol="0">
            <a:noAutofit/>
          </a:bodyPr>
          <a:lstStyle/>
          <a:p>
            <a:r>
              <a:rPr lang="de-DE" sz="1400" dirty="0" smtClean="0"/>
              <a:t>Quelle: IMF</a:t>
            </a:r>
            <a:endParaRPr lang="de-DE" sz="1400" dirty="0"/>
          </a:p>
        </p:txBody>
      </p:sp>
      <p:sp>
        <p:nvSpPr>
          <p:cNvPr id="17" name="Ellipse 16"/>
          <p:cNvSpPr/>
          <p:nvPr/>
        </p:nvSpPr>
        <p:spPr>
          <a:xfrm>
            <a:off x="2706145" y="2382924"/>
            <a:ext cx="2533513" cy="6903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0977018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P spid="7" grpId="0" animBg="1"/>
      <p:bldP spid="8" grpId="0" animBg="1"/>
      <p:bldP spid="9" grpId="0" animBg="1"/>
      <p:bldP spid="12" grpId="0" animBg="1"/>
      <p:bldP spid="13" grpId="0" animBg="1"/>
      <p:bldP spid="14" grpId="0"/>
      <p:bldP spid="15" grpId="0"/>
      <p:bldP spid="16" grpId="0"/>
      <p:bldP spid="10" grpId="0"/>
      <p:bldP spid="17"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7" name="Rectangle 2"/>
          <p:cNvSpPr>
            <a:spLocks noChangeArrowheads="1"/>
          </p:cNvSpPr>
          <p:nvPr/>
        </p:nvSpPr>
        <p:spPr bwMode="auto">
          <a:xfrm>
            <a:off x="3341687" y="260356"/>
            <a:ext cx="653054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Einflussgrößen </a:t>
            </a:r>
            <a:r>
              <a:rPr lang="de-DE" sz="2400" b="1" dirty="0" smtClean="0">
                <a:solidFill>
                  <a:srgbClr val="000000"/>
                </a:solidFill>
                <a:latin typeface="Sparkasse Rg" pitchFamily="34" charset="0"/>
              </a:rPr>
              <a:t>des Verbraucherpreisindex</a:t>
            </a:r>
            <a:endParaRPr lang="de-DE" sz="2400" b="1" dirty="0">
              <a:solidFill>
                <a:srgbClr val="000000"/>
              </a:solidFill>
              <a:latin typeface="Sparkasse Rg" pitchFamily="34" charset="0"/>
            </a:endParaRPr>
          </a:p>
        </p:txBody>
      </p:sp>
      <p:sp>
        <p:nvSpPr>
          <p:cNvPr id="149508" name="Text Box 3"/>
          <p:cNvSpPr txBox="1">
            <a:spLocks noChangeArrowheads="1"/>
          </p:cNvSpPr>
          <p:nvPr/>
        </p:nvSpPr>
        <p:spPr bwMode="auto">
          <a:xfrm>
            <a:off x="655127" y="760138"/>
            <a:ext cx="10907094" cy="16042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sz="2400" dirty="0">
                <a:solidFill>
                  <a:srgbClr val="000000"/>
                </a:solidFill>
              </a:rPr>
              <a:t>Die </a:t>
            </a:r>
            <a:r>
              <a:rPr lang="de-DE" sz="2400" dirty="0" smtClean="0">
                <a:solidFill>
                  <a:srgbClr val="000000"/>
                </a:solidFill>
              </a:rPr>
              <a:t>Energiekomponente hat ungefähr einen </a:t>
            </a:r>
            <a:r>
              <a:rPr lang="de-DE" sz="2400" dirty="0">
                <a:solidFill>
                  <a:srgbClr val="000000"/>
                </a:solidFill>
              </a:rPr>
              <a:t>Anteil von </a:t>
            </a:r>
            <a:r>
              <a:rPr lang="de-DE" sz="2400" dirty="0" smtClean="0">
                <a:solidFill>
                  <a:srgbClr val="000000"/>
                </a:solidFill>
              </a:rPr>
              <a:t>10% </a:t>
            </a:r>
            <a:r>
              <a:rPr lang="de-DE" sz="2400" dirty="0">
                <a:solidFill>
                  <a:srgbClr val="000000"/>
                </a:solidFill>
              </a:rPr>
              <a:t>am Gesamtindex.</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Wie hoch ist die Inflationsrate, wenn die </a:t>
            </a:r>
            <a:r>
              <a:rPr lang="de-DE" sz="2400" dirty="0" smtClean="0">
                <a:solidFill>
                  <a:srgbClr val="000000"/>
                </a:solidFill>
              </a:rPr>
              <a:t>Preise für Energie </a:t>
            </a:r>
            <a:r>
              <a:rPr lang="de-DE" sz="2400" dirty="0">
                <a:solidFill>
                  <a:srgbClr val="000000"/>
                </a:solidFill>
              </a:rPr>
              <a:t>sich um </a:t>
            </a:r>
            <a:r>
              <a:rPr lang="de-DE" sz="2400" dirty="0" smtClean="0">
                <a:solidFill>
                  <a:srgbClr val="000000"/>
                </a:solidFill>
              </a:rPr>
              <a:t>15</a:t>
            </a:r>
            <a:r>
              <a:rPr lang="de-DE" sz="2400" dirty="0">
                <a:solidFill>
                  <a:srgbClr val="000000"/>
                </a:solidFill>
              </a:rPr>
              <a:t>% gegenüber dem Vorjahr erhöhen </a:t>
            </a:r>
            <a:r>
              <a:rPr lang="de-DE" sz="2400" dirty="0" smtClean="0">
                <a:solidFill>
                  <a:srgbClr val="000000"/>
                </a:solidFill>
              </a:rPr>
              <a:t>und alle </a:t>
            </a:r>
            <a:r>
              <a:rPr lang="de-DE" sz="2400" dirty="0">
                <a:solidFill>
                  <a:srgbClr val="000000"/>
                </a:solidFill>
              </a:rPr>
              <a:t>anderen Preise gleich bleiben?</a:t>
            </a:r>
          </a:p>
          <a:p>
            <a:pPr eaLnBrk="1" hangingPunct="1">
              <a:buClrTx/>
              <a:buFontTx/>
              <a:buNone/>
            </a:pPr>
            <a:endParaRPr lang="de-DE" sz="2400" dirty="0">
              <a:solidFill>
                <a:srgbClr val="000000"/>
              </a:solidFill>
            </a:endParaRPr>
          </a:p>
          <a:p>
            <a:pPr eaLnBrk="1" hangingPunct="1">
              <a:buClrTx/>
              <a:buFontTx/>
              <a:buNone/>
            </a:pPr>
            <a:endParaRPr lang="de-DE" sz="2400" dirty="0">
              <a:solidFill>
                <a:srgbClr val="000000"/>
              </a:solidFill>
            </a:endParaRPr>
          </a:p>
        </p:txBody>
      </p:sp>
      <p:sp>
        <p:nvSpPr>
          <p:cNvPr id="4" name="Textfeld 3"/>
          <p:cNvSpPr txBox="1"/>
          <p:nvPr/>
        </p:nvSpPr>
        <p:spPr>
          <a:xfrm>
            <a:off x="413586" y="2291342"/>
            <a:ext cx="11393869" cy="307777"/>
          </a:xfrm>
          <a:prstGeom prst="rect">
            <a:avLst/>
          </a:prstGeom>
          <a:noFill/>
        </p:spPr>
        <p:txBody>
          <a:bodyPr wrap="square" rtlCol="0">
            <a:spAutoFit/>
          </a:bodyPr>
          <a:lstStyle/>
          <a:p>
            <a:r>
              <a:rPr lang="de-DE" sz="1400" dirty="0" smtClean="0">
                <a:solidFill>
                  <a:srgbClr val="FF0000"/>
                </a:solidFill>
              </a:rPr>
              <a:t>In diesem Beispiel hat der Warenkorb quasi 2 Güterkategorien: G1 Energie und G2 nicht Energie mit den Gewichten 0,1 für G1 und 0,9 für G2</a:t>
            </a:r>
            <a:endParaRPr lang="de-DE" sz="1400" dirty="0">
              <a:solidFill>
                <a:srgbClr val="FF0000"/>
              </a:solidFill>
            </a:endParaRPr>
          </a:p>
        </p:txBody>
      </p:sp>
      <p:sp>
        <p:nvSpPr>
          <p:cNvPr id="5" name="Textfeld 4"/>
          <p:cNvSpPr txBox="1"/>
          <p:nvPr/>
        </p:nvSpPr>
        <p:spPr>
          <a:xfrm>
            <a:off x="411740" y="2616332"/>
            <a:ext cx="11393869" cy="307777"/>
          </a:xfrm>
          <a:prstGeom prst="rect">
            <a:avLst/>
          </a:prstGeom>
          <a:noFill/>
        </p:spPr>
        <p:txBody>
          <a:bodyPr wrap="square" rtlCol="0">
            <a:spAutoFit/>
          </a:bodyPr>
          <a:lstStyle/>
          <a:p>
            <a:r>
              <a:rPr lang="de-DE" sz="1400" dirty="0" smtClean="0">
                <a:solidFill>
                  <a:srgbClr val="FF0000"/>
                </a:solidFill>
              </a:rPr>
              <a:t>Setzen wir den Ausgangswert des Index formal auf 100, so können wir diese 100 auch etwas „komplizierter“ schreiben: </a:t>
            </a:r>
            <a:endParaRPr lang="de-DE" sz="1400" dirty="0">
              <a:solidFill>
                <a:srgbClr val="FF0000"/>
              </a:solidFill>
            </a:endParaRPr>
          </a:p>
        </p:txBody>
      </p:sp>
      <p:sp>
        <p:nvSpPr>
          <p:cNvPr id="6" name="Textfeld 5"/>
          <p:cNvSpPr txBox="1"/>
          <p:nvPr/>
        </p:nvSpPr>
        <p:spPr>
          <a:xfrm>
            <a:off x="3941748" y="2962743"/>
            <a:ext cx="2060331" cy="307777"/>
          </a:xfrm>
          <a:prstGeom prst="rect">
            <a:avLst/>
          </a:prstGeom>
          <a:noFill/>
        </p:spPr>
        <p:txBody>
          <a:bodyPr wrap="square" rtlCol="0">
            <a:spAutoFit/>
          </a:bodyPr>
          <a:lstStyle/>
          <a:p>
            <a:r>
              <a:rPr lang="de-DE" sz="1400" dirty="0" smtClean="0">
                <a:solidFill>
                  <a:srgbClr val="FF0000"/>
                </a:solidFill>
              </a:rPr>
              <a:t>100 = 0,1•100 + 0,9•100</a:t>
            </a:r>
            <a:endParaRPr lang="de-DE" sz="1400" dirty="0">
              <a:solidFill>
                <a:srgbClr val="FF0000"/>
              </a:solidFill>
            </a:endParaRPr>
          </a:p>
        </p:txBody>
      </p:sp>
      <p:cxnSp>
        <p:nvCxnSpPr>
          <p:cNvPr id="3" name="Gerade Verbindung mit Pfeil 2"/>
          <p:cNvCxnSpPr/>
          <p:nvPr/>
        </p:nvCxnSpPr>
        <p:spPr>
          <a:xfrm flipV="1">
            <a:off x="4221126" y="3232298"/>
            <a:ext cx="632637" cy="4359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feld 11"/>
          <p:cNvSpPr txBox="1"/>
          <p:nvPr/>
        </p:nvSpPr>
        <p:spPr>
          <a:xfrm>
            <a:off x="1469410" y="3668233"/>
            <a:ext cx="3426884" cy="523220"/>
          </a:xfrm>
          <a:prstGeom prst="rect">
            <a:avLst/>
          </a:prstGeom>
          <a:noFill/>
        </p:spPr>
        <p:txBody>
          <a:bodyPr wrap="square" rtlCol="0">
            <a:spAutoFit/>
          </a:bodyPr>
          <a:lstStyle/>
          <a:p>
            <a:r>
              <a:rPr lang="de-DE" sz="1400" dirty="0" smtClean="0">
                <a:solidFill>
                  <a:srgbClr val="FF0000"/>
                </a:solidFill>
              </a:rPr>
              <a:t>Diese 100 können wir als Ausgangspreis von G1 interpretieren</a:t>
            </a:r>
            <a:endParaRPr lang="de-DE" sz="1400" dirty="0">
              <a:solidFill>
                <a:srgbClr val="FF0000"/>
              </a:solidFill>
            </a:endParaRPr>
          </a:p>
        </p:txBody>
      </p:sp>
      <p:cxnSp>
        <p:nvCxnSpPr>
          <p:cNvPr id="13" name="Gerade Verbindung mit Pfeil 12"/>
          <p:cNvCxnSpPr/>
          <p:nvPr/>
        </p:nvCxnSpPr>
        <p:spPr>
          <a:xfrm flipH="1" flipV="1">
            <a:off x="5681331" y="3252997"/>
            <a:ext cx="578587" cy="3089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Textfeld 13"/>
          <p:cNvSpPr txBox="1"/>
          <p:nvPr/>
        </p:nvSpPr>
        <p:spPr>
          <a:xfrm>
            <a:off x="5934568" y="3518810"/>
            <a:ext cx="3426884" cy="523220"/>
          </a:xfrm>
          <a:prstGeom prst="rect">
            <a:avLst/>
          </a:prstGeom>
          <a:noFill/>
        </p:spPr>
        <p:txBody>
          <a:bodyPr wrap="square" rtlCol="0">
            <a:spAutoFit/>
          </a:bodyPr>
          <a:lstStyle/>
          <a:p>
            <a:r>
              <a:rPr lang="de-DE" sz="1400" dirty="0" smtClean="0">
                <a:solidFill>
                  <a:srgbClr val="FF0000"/>
                </a:solidFill>
              </a:rPr>
              <a:t>Diese 100 können wir als Ausgangspreis von G2 interpretieren</a:t>
            </a:r>
            <a:endParaRPr lang="de-DE" sz="1400" dirty="0">
              <a:solidFill>
                <a:srgbClr val="FF0000"/>
              </a:solidFill>
            </a:endParaRPr>
          </a:p>
        </p:txBody>
      </p:sp>
      <p:sp>
        <p:nvSpPr>
          <p:cNvPr id="16" name="Textfeld 15"/>
          <p:cNvSpPr txBox="1"/>
          <p:nvPr/>
        </p:nvSpPr>
        <p:spPr>
          <a:xfrm>
            <a:off x="1453462" y="4113029"/>
            <a:ext cx="3426884" cy="523220"/>
          </a:xfrm>
          <a:prstGeom prst="rect">
            <a:avLst/>
          </a:prstGeom>
          <a:noFill/>
        </p:spPr>
        <p:txBody>
          <a:bodyPr wrap="square" rtlCol="0">
            <a:spAutoFit/>
          </a:bodyPr>
          <a:lstStyle/>
          <a:p>
            <a:r>
              <a:rPr lang="de-DE" sz="1400" dirty="0" smtClean="0">
                <a:solidFill>
                  <a:srgbClr val="FF0000"/>
                </a:solidFill>
              </a:rPr>
              <a:t>Im Folgejahr steigt damit diese 100 um 15% auf 115!</a:t>
            </a:r>
            <a:endParaRPr lang="de-DE" sz="1400" dirty="0">
              <a:solidFill>
                <a:srgbClr val="FF0000"/>
              </a:solidFill>
            </a:endParaRPr>
          </a:p>
        </p:txBody>
      </p:sp>
      <p:sp>
        <p:nvSpPr>
          <p:cNvPr id="17" name="Textfeld 16"/>
          <p:cNvSpPr txBox="1"/>
          <p:nvPr/>
        </p:nvSpPr>
        <p:spPr>
          <a:xfrm>
            <a:off x="5934568" y="3967717"/>
            <a:ext cx="3426884" cy="307777"/>
          </a:xfrm>
          <a:prstGeom prst="rect">
            <a:avLst/>
          </a:prstGeom>
          <a:noFill/>
        </p:spPr>
        <p:txBody>
          <a:bodyPr wrap="square" rtlCol="0">
            <a:spAutoFit/>
          </a:bodyPr>
          <a:lstStyle/>
          <a:p>
            <a:r>
              <a:rPr lang="de-DE" sz="1400" dirty="0" smtClean="0">
                <a:solidFill>
                  <a:srgbClr val="FF0000"/>
                </a:solidFill>
              </a:rPr>
              <a:t>Während diese 100 gleichbleibt</a:t>
            </a:r>
            <a:endParaRPr lang="de-DE" sz="1400" dirty="0">
              <a:solidFill>
                <a:srgbClr val="FF0000"/>
              </a:solidFill>
            </a:endParaRPr>
          </a:p>
        </p:txBody>
      </p:sp>
      <p:sp>
        <p:nvSpPr>
          <p:cNvPr id="18" name="Textfeld 17"/>
          <p:cNvSpPr txBox="1"/>
          <p:nvPr/>
        </p:nvSpPr>
        <p:spPr>
          <a:xfrm>
            <a:off x="368939" y="4688238"/>
            <a:ext cx="11393869" cy="307777"/>
          </a:xfrm>
          <a:prstGeom prst="rect">
            <a:avLst/>
          </a:prstGeom>
          <a:noFill/>
        </p:spPr>
        <p:txBody>
          <a:bodyPr wrap="square" rtlCol="0">
            <a:spAutoFit/>
          </a:bodyPr>
          <a:lstStyle/>
          <a:p>
            <a:r>
              <a:rPr lang="de-DE" sz="1400" dirty="0" smtClean="0">
                <a:solidFill>
                  <a:srgbClr val="FF0000"/>
                </a:solidFill>
              </a:rPr>
              <a:t>Der Indexwert im Folgejahr ergibt sich damit zu  0,1•115 + 0,9•100 = 11,5 + 90 =101,5</a:t>
            </a:r>
            <a:endParaRPr lang="de-DE" sz="1400" dirty="0">
              <a:solidFill>
                <a:srgbClr val="FF0000"/>
              </a:solidFill>
            </a:endParaRPr>
          </a:p>
        </p:txBody>
      </p:sp>
      <p:sp>
        <p:nvSpPr>
          <p:cNvPr id="19" name="Textfeld 18"/>
          <p:cNvSpPr txBox="1"/>
          <p:nvPr/>
        </p:nvSpPr>
        <p:spPr>
          <a:xfrm>
            <a:off x="368939" y="5034649"/>
            <a:ext cx="3852188" cy="307777"/>
          </a:xfrm>
          <a:prstGeom prst="rect">
            <a:avLst/>
          </a:prstGeom>
          <a:noFill/>
        </p:spPr>
        <p:txBody>
          <a:bodyPr wrap="square" rtlCol="0">
            <a:spAutoFit/>
          </a:bodyPr>
          <a:lstStyle/>
          <a:p>
            <a:r>
              <a:rPr lang="de-DE" sz="1400" dirty="0" smtClean="0">
                <a:solidFill>
                  <a:srgbClr val="FF0000"/>
                </a:solidFill>
              </a:rPr>
              <a:t>Und die Inflationsrate zu (101,5 – 100)/100=1,5%</a:t>
            </a:r>
          </a:p>
        </p:txBody>
      </p:sp>
      <p:sp>
        <p:nvSpPr>
          <p:cNvPr id="20" name="Textfeld 19"/>
          <p:cNvSpPr txBox="1"/>
          <p:nvPr/>
        </p:nvSpPr>
        <p:spPr>
          <a:xfrm>
            <a:off x="290793" y="5380373"/>
            <a:ext cx="11550160" cy="738664"/>
          </a:xfrm>
          <a:prstGeom prst="rect">
            <a:avLst/>
          </a:prstGeom>
          <a:noFill/>
        </p:spPr>
        <p:txBody>
          <a:bodyPr wrap="square" rtlCol="0">
            <a:spAutoFit/>
          </a:bodyPr>
          <a:lstStyle/>
          <a:p>
            <a:r>
              <a:rPr lang="de-DE" sz="1400" dirty="0" smtClean="0">
                <a:solidFill>
                  <a:srgbClr val="FF0000"/>
                </a:solidFill>
              </a:rPr>
              <a:t>Dieses Zahlenbeispiel hat eine sehr hohe praktische Relevanz, da in den letzten 15 Jahren Schwankungen des Ölpreises (dem Hauptreiber der Energiepriese in der Welt) um 10% bis 20% im Jahresvergleich keine Seltenheit gewesen sind. Gründe dafür waren die Finanzkrise, die </a:t>
            </a:r>
            <a:r>
              <a:rPr lang="de-DE" sz="1400" dirty="0" err="1" smtClean="0">
                <a:solidFill>
                  <a:srgbClr val="FF0000"/>
                </a:solidFill>
              </a:rPr>
              <a:t>Frackingstrategie</a:t>
            </a:r>
            <a:r>
              <a:rPr lang="de-DE" sz="1400" dirty="0" smtClean="0">
                <a:solidFill>
                  <a:srgbClr val="FF0000"/>
                </a:solidFill>
              </a:rPr>
              <a:t> zur Energiegewinnung der USA in der Folge und der „Energiekrieg“ zwischen </a:t>
            </a:r>
            <a:r>
              <a:rPr lang="de-DE" sz="1400" dirty="0" err="1" smtClean="0">
                <a:solidFill>
                  <a:srgbClr val="FF0000"/>
                </a:solidFill>
              </a:rPr>
              <a:t>Saudiarabien</a:t>
            </a:r>
            <a:r>
              <a:rPr lang="de-DE" sz="1400" dirty="0" smtClean="0">
                <a:solidFill>
                  <a:srgbClr val="FF0000"/>
                </a:solidFill>
              </a:rPr>
              <a:t>, </a:t>
            </a:r>
            <a:r>
              <a:rPr lang="de-DE" sz="1400" dirty="0" err="1" smtClean="0">
                <a:solidFill>
                  <a:srgbClr val="FF0000"/>
                </a:solidFill>
              </a:rPr>
              <a:t>Rußland</a:t>
            </a:r>
            <a:r>
              <a:rPr lang="de-DE" sz="1400" dirty="0" smtClean="0">
                <a:solidFill>
                  <a:srgbClr val="FF0000"/>
                </a:solidFill>
              </a:rPr>
              <a:t> und den USA in der Folge.</a:t>
            </a:r>
          </a:p>
        </p:txBody>
      </p:sp>
      <p:sp>
        <p:nvSpPr>
          <p:cNvPr id="21" name="Textfeld 20"/>
          <p:cNvSpPr txBox="1"/>
          <p:nvPr/>
        </p:nvSpPr>
        <p:spPr>
          <a:xfrm>
            <a:off x="290793" y="6039623"/>
            <a:ext cx="11550160" cy="738664"/>
          </a:xfrm>
          <a:prstGeom prst="rect">
            <a:avLst/>
          </a:prstGeom>
          <a:noFill/>
        </p:spPr>
        <p:txBody>
          <a:bodyPr wrap="square" rtlCol="0">
            <a:spAutoFit/>
          </a:bodyPr>
          <a:lstStyle/>
          <a:p>
            <a:r>
              <a:rPr lang="de-DE" sz="1400" dirty="0" smtClean="0">
                <a:solidFill>
                  <a:srgbClr val="FF0000"/>
                </a:solidFill>
              </a:rPr>
              <a:t>Dieses Zahlenbeispiel verdeutlicht damit den Aspekt, dass allein aufgrund der Schwankungen des Ölpreises die Inflationsrate sich schnell im </a:t>
            </a:r>
            <a:r>
              <a:rPr lang="de-DE" sz="1400" dirty="0" err="1" smtClean="0">
                <a:solidFill>
                  <a:srgbClr val="FF0000"/>
                </a:solidFill>
              </a:rPr>
              <a:t>Jahrevergleich</a:t>
            </a:r>
            <a:r>
              <a:rPr lang="de-DE" sz="1400" dirty="0" smtClean="0">
                <a:solidFill>
                  <a:srgbClr val="FF0000"/>
                </a:solidFill>
              </a:rPr>
              <a:t> um eine bis zwei Prozentpunkte erhöhen kann, was wiederum schnell Auswirkungen auf die Geldpolitik haben kann, da diese in Europa ein 2%-Ziel formuliert hat. Im Sommer 2008 hat dies tatsächlich zu einer Erhöhung des Leitzinses geführt (beim Thema Geldpolitik später mehr!)</a:t>
            </a:r>
          </a:p>
        </p:txBody>
      </p:sp>
    </p:spTree>
    <p:extLst>
      <p:ext uri="{BB962C8B-B14F-4D97-AF65-F5344CB8AC3E}">
        <p14:creationId xmlns:p14="http://schemas.microsoft.com/office/powerpoint/2010/main" val="2019720231"/>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12" grpId="0"/>
      <p:bldP spid="14" grpId="0"/>
      <p:bldP spid="16" grpId="0"/>
      <p:bldP spid="17" grpId="0"/>
      <p:bldP spid="19" grpId="0"/>
      <p:bldP spid="20" grpId="0"/>
      <p:bldP spid="21"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5" name="Rectangle 2"/>
          <p:cNvSpPr>
            <a:spLocks noChangeArrowheads="1"/>
          </p:cNvSpPr>
          <p:nvPr/>
        </p:nvSpPr>
        <p:spPr bwMode="auto">
          <a:xfrm>
            <a:off x="4003856" y="-6280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Inflationsbegriff im Euroraum</a:t>
            </a:r>
          </a:p>
        </p:txBody>
      </p:sp>
      <p:sp>
        <p:nvSpPr>
          <p:cNvPr id="146437" name="Text Box 4"/>
          <p:cNvSpPr txBox="1">
            <a:spLocks noChangeArrowheads="1"/>
          </p:cNvSpPr>
          <p:nvPr/>
        </p:nvSpPr>
        <p:spPr bwMode="auto">
          <a:xfrm>
            <a:off x="0" y="280012"/>
            <a:ext cx="11794332" cy="19836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Char char="•"/>
            </a:pPr>
            <a:r>
              <a:rPr lang="de-DE" sz="2400" dirty="0">
                <a:solidFill>
                  <a:srgbClr val="000000"/>
                </a:solidFill>
              </a:rPr>
              <a:t> 	</a:t>
            </a:r>
            <a:r>
              <a:rPr lang="de-DE" sz="1800" dirty="0">
                <a:solidFill>
                  <a:srgbClr val="000000"/>
                </a:solidFill>
              </a:rPr>
              <a:t>Im Allgemeinen wird die Veränderungsrate </a:t>
            </a:r>
            <a:r>
              <a:rPr lang="de-DE" sz="1800" dirty="0" smtClean="0">
                <a:solidFill>
                  <a:srgbClr val="000000"/>
                </a:solidFill>
              </a:rPr>
              <a:t>des Konsumentenpreisindex </a:t>
            </a:r>
            <a:r>
              <a:rPr lang="de-DE" sz="1800" dirty="0">
                <a:solidFill>
                  <a:srgbClr val="000000"/>
                </a:solidFill>
              </a:rPr>
              <a:t>gegenüber dem Vorjahr </a:t>
            </a:r>
            <a:r>
              <a:rPr lang="de-DE" sz="1800" dirty="0" smtClean="0">
                <a:solidFill>
                  <a:srgbClr val="000000"/>
                </a:solidFill>
              </a:rPr>
              <a:t> als </a:t>
            </a:r>
            <a:r>
              <a:rPr lang="de-DE" sz="1800" dirty="0">
                <a:solidFill>
                  <a:srgbClr val="000000"/>
                </a:solidFill>
              </a:rPr>
              <a:t>Inflation </a:t>
            </a:r>
            <a:r>
              <a:rPr lang="de-DE" sz="1800" dirty="0" smtClean="0">
                <a:solidFill>
                  <a:srgbClr val="000000"/>
                </a:solidFill>
              </a:rPr>
              <a:t>bezeichnet</a:t>
            </a:r>
            <a:endParaRPr lang="de-DE" sz="1800" dirty="0">
              <a:solidFill>
                <a:srgbClr val="000000"/>
              </a:solidFill>
            </a:endParaRPr>
          </a:p>
          <a:p>
            <a:pPr eaLnBrk="1" hangingPunct="1">
              <a:buClrTx/>
              <a:buFontTx/>
              <a:buChar char="•"/>
            </a:pPr>
            <a:r>
              <a:rPr lang="de-DE" sz="1800" dirty="0">
                <a:solidFill>
                  <a:srgbClr val="000000"/>
                </a:solidFill>
              </a:rPr>
              <a:t> 	Die EZB bezieht sich auf den </a:t>
            </a:r>
            <a:r>
              <a:rPr lang="de-DE" sz="1800" dirty="0" smtClean="0">
                <a:solidFill>
                  <a:srgbClr val="000000"/>
                </a:solidFill>
              </a:rPr>
              <a:t>HVPI </a:t>
            </a:r>
            <a:r>
              <a:rPr lang="de-DE" sz="1800" dirty="0">
                <a:solidFill>
                  <a:srgbClr val="000000"/>
                </a:solidFill>
              </a:rPr>
              <a:t>(Harmonisierter Verbraucherpreisindex)</a:t>
            </a:r>
          </a:p>
          <a:p>
            <a:pPr eaLnBrk="1" hangingPunct="1">
              <a:buClrTx/>
              <a:buFontTx/>
              <a:buChar char="•"/>
            </a:pPr>
            <a:endParaRPr lang="de-DE" sz="1800" dirty="0" smtClean="0">
              <a:solidFill>
                <a:srgbClr val="000000"/>
              </a:solidFill>
            </a:endParaRPr>
          </a:p>
          <a:p>
            <a:pPr eaLnBrk="1" hangingPunct="1">
              <a:buClrTx/>
              <a:buFontTx/>
              <a:buChar char="•"/>
            </a:pPr>
            <a:endParaRPr lang="de-DE" sz="1800" dirty="0">
              <a:solidFill>
                <a:srgbClr val="000000"/>
              </a:solidFill>
            </a:endParaRPr>
          </a:p>
          <a:p>
            <a:pPr eaLnBrk="1" hangingPunct="1">
              <a:buClrTx/>
            </a:pPr>
            <a:endParaRPr lang="de-DE" sz="1800" dirty="0">
              <a:solidFill>
                <a:srgbClr val="000000"/>
              </a:solidFill>
            </a:endParaRPr>
          </a:p>
          <a:p>
            <a:pPr eaLnBrk="1" hangingPunct="1">
              <a:buClrTx/>
              <a:buFontTx/>
              <a:buChar char="•"/>
            </a:pPr>
            <a:r>
              <a:rPr lang="de-DE" sz="1800" dirty="0">
                <a:solidFill>
                  <a:srgbClr val="000000"/>
                </a:solidFill>
              </a:rPr>
              <a:t> 	Die EZB sieht ein stabiles Preisniveau </a:t>
            </a:r>
            <a:r>
              <a:rPr lang="de-DE" sz="1800" dirty="0" smtClean="0">
                <a:solidFill>
                  <a:srgbClr val="000000"/>
                </a:solidFill>
              </a:rPr>
              <a:t>bei </a:t>
            </a:r>
            <a:r>
              <a:rPr lang="de-DE" sz="1800" dirty="0" err="1" smtClean="0">
                <a:solidFill>
                  <a:srgbClr val="000000"/>
                </a:solidFill>
              </a:rPr>
              <a:t>mittlefristig</a:t>
            </a:r>
            <a:r>
              <a:rPr lang="de-DE" sz="1800" dirty="0" smtClean="0">
                <a:solidFill>
                  <a:srgbClr val="000000"/>
                </a:solidFill>
              </a:rPr>
              <a:t> symmetrisch von 2%.</a:t>
            </a:r>
            <a:endParaRPr lang="de-DE" sz="1800" dirty="0">
              <a:solidFill>
                <a:srgbClr val="000000"/>
              </a:solidFill>
            </a:endParaRPr>
          </a:p>
        </p:txBody>
      </p:sp>
      <p:sp>
        <p:nvSpPr>
          <p:cNvPr id="5" name="Text Box 3"/>
          <p:cNvSpPr txBox="1">
            <a:spLocks noChangeArrowheads="1"/>
          </p:cNvSpPr>
          <p:nvPr/>
        </p:nvSpPr>
        <p:spPr bwMode="auto">
          <a:xfrm>
            <a:off x="478632" y="916257"/>
            <a:ext cx="11315700" cy="9026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100" dirty="0" smtClean="0">
                <a:solidFill>
                  <a:srgbClr val="000000"/>
                </a:solidFill>
              </a:rPr>
              <a:t>Der HVPI unterscheidet sich nur geringfügig in der Zusammensetzung vom deutschen HVPI</a:t>
            </a:r>
          </a:p>
          <a:p>
            <a:pPr marL="285750" indent="-285750" eaLnBrk="1" hangingPunct="1">
              <a:buClrTx/>
              <a:buFont typeface="Arial" panose="020B0604020202020204" pitchFamily="34" charset="0"/>
              <a:buChar char="•"/>
            </a:pPr>
            <a:r>
              <a:rPr lang="de-DE" altLang="de-DE" sz="1100" dirty="0">
                <a:solidFill>
                  <a:srgbClr val="000000"/>
                </a:solidFill>
              </a:rPr>
              <a:t>Im HVPI wird das vom Eigentümer selbst genutzte Wohneigentum bisher nicht berücksichtigt. Im VPI werden die Ausgaben der privaten Haushalte für selbstgenutztes Wohneigentum unter Verwendung der Entwicklung des Preisindex für Nettokaltmieten </a:t>
            </a:r>
            <a:r>
              <a:rPr lang="de-DE" altLang="de-DE" sz="1100" dirty="0" smtClean="0">
                <a:solidFill>
                  <a:srgbClr val="000000"/>
                </a:solidFill>
              </a:rPr>
              <a:t>geschätzt</a:t>
            </a:r>
          </a:p>
          <a:p>
            <a:pPr marL="285750" indent="-285750" eaLnBrk="1" hangingPunct="1">
              <a:buClrTx/>
              <a:buFont typeface="Arial" panose="020B0604020202020204" pitchFamily="34" charset="0"/>
              <a:buChar char="•"/>
            </a:pPr>
            <a:r>
              <a:rPr lang="de-DE" altLang="de-DE" sz="1100" dirty="0">
                <a:solidFill>
                  <a:srgbClr val="000000"/>
                </a:solidFill>
              </a:rPr>
              <a:t>Im deutschen HVPI werden im Gegensatz zum VPI die Ausgaben für Glücksspiele nicht </a:t>
            </a:r>
            <a:r>
              <a:rPr lang="de-DE" altLang="de-DE" sz="1100" dirty="0" smtClean="0">
                <a:solidFill>
                  <a:srgbClr val="000000"/>
                </a:solidFill>
              </a:rPr>
              <a:t>berücksichtigt. Auf der nächsten Folie noch meine Gegenüberstellung der verschiedenen Preisindices aus meiner Vorlesung „Einführung in die Statistik. </a:t>
            </a:r>
            <a:endParaRPr lang="de-DE" altLang="de-DE" sz="1100" dirty="0">
              <a:solidFill>
                <a:srgbClr val="000000"/>
              </a:solidFill>
            </a:endParaRPr>
          </a:p>
        </p:txBody>
      </p:sp>
      <p:sp>
        <p:nvSpPr>
          <p:cNvPr id="6" name="Text Box 3"/>
          <p:cNvSpPr txBox="1">
            <a:spLocks noChangeArrowheads="1"/>
          </p:cNvSpPr>
          <p:nvPr/>
        </p:nvSpPr>
        <p:spPr bwMode="auto">
          <a:xfrm>
            <a:off x="1" y="2616697"/>
            <a:ext cx="12191998" cy="16359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a:solidFill>
                  <a:srgbClr val="000000"/>
                </a:solidFill>
              </a:rPr>
              <a:t>„Das vorrangige Ziel des Europäischen Systems der Zentralbanken [...] ist es, die Preisstabilität zu gewährleisten.“ (Artikel 127 </a:t>
            </a:r>
            <a:r>
              <a:rPr lang="de-DE" altLang="de-DE" sz="1400" dirty="0" smtClean="0">
                <a:solidFill>
                  <a:srgbClr val="000000"/>
                </a:solidFill>
              </a:rPr>
              <a:t>AEUV)</a:t>
            </a:r>
          </a:p>
          <a:p>
            <a:pPr eaLnBrk="1" hangingPunct="1">
              <a:buClrTx/>
            </a:pPr>
            <a:r>
              <a:rPr lang="de-DE" altLang="de-DE" sz="1400" dirty="0" smtClean="0">
                <a:solidFill>
                  <a:srgbClr val="000000"/>
                </a:solidFill>
              </a:rPr>
              <a:t>Das Ziel von 2% ist dann im Mai 2003 in einer Pressemitteilung zur </a:t>
            </a:r>
            <a:r>
              <a:rPr lang="de-DE" altLang="de-DE" sz="1400" dirty="0">
                <a:solidFill>
                  <a:srgbClr val="000000"/>
                </a:solidFill>
              </a:rPr>
              <a:t>g</a:t>
            </a:r>
            <a:r>
              <a:rPr lang="de-DE" altLang="de-DE" sz="1400" dirty="0" smtClean="0">
                <a:solidFill>
                  <a:srgbClr val="000000"/>
                </a:solidFill>
              </a:rPr>
              <a:t>eldpolitischen Strategie kodifiziert worden.</a:t>
            </a:r>
          </a:p>
          <a:p>
            <a:pPr eaLnBrk="1" hangingPunct="1">
              <a:buClrTx/>
            </a:pPr>
            <a:r>
              <a:rPr lang="de-DE" sz="1400" dirty="0">
                <a:hlinkClick r:id="rId3"/>
              </a:rPr>
              <a:t>https://</a:t>
            </a:r>
            <a:r>
              <a:rPr lang="de-DE" sz="1400" dirty="0" smtClean="0">
                <a:hlinkClick r:id="rId3"/>
              </a:rPr>
              <a:t>www.ecb.europa.eu/press/pr/date/2003/html/pr030508_2.de.html</a:t>
            </a:r>
            <a:endParaRPr lang="de-DE" sz="1400" dirty="0" smtClean="0"/>
          </a:p>
          <a:p>
            <a:pPr eaLnBrk="1" hangingPunct="1">
              <a:buClrTx/>
            </a:pPr>
            <a:r>
              <a:rPr lang="de-DE" altLang="de-DE" sz="1400" dirty="0" smtClean="0">
                <a:solidFill>
                  <a:srgbClr val="000000"/>
                </a:solidFill>
              </a:rPr>
              <a:t> Eine Begründung für den Wert findet sich hier</a:t>
            </a:r>
          </a:p>
          <a:p>
            <a:pPr eaLnBrk="1" hangingPunct="1">
              <a:buClrTx/>
            </a:pPr>
            <a:r>
              <a:rPr lang="de-DE" sz="1400" dirty="0">
                <a:hlinkClick r:id="rId4"/>
              </a:rPr>
              <a:t>http://wirtschaftlichefreiheit.de/wordpress/?</a:t>
            </a:r>
            <a:r>
              <a:rPr lang="de-DE" sz="1400" dirty="0" smtClean="0">
                <a:hlinkClick r:id="rId4"/>
              </a:rPr>
              <a:t>p=16021</a:t>
            </a:r>
            <a:endParaRPr lang="de-DE" sz="1400" dirty="0" smtClean="0"/>
          </a:p>
          <a:p>
            <a:pPr eaLnBrk="1" hangingPunct="1">
              <a:buClrTx/>
            </a:pPr>
            <a:r>
              <a:rPr lang="de-DE" altLang="de-DE" sz="1400" dirty="0" smtClean="0">
                <a:solidFill>
                  <a:srgbClr val="000000"/>
                </a:solidFill>
              </a:rPr>
              <a:t>Allerdings ist dazu zu sagen, dass wir zwar weltweit bei den Zentralbanken Zielwerte um die 2% finden. Eine wirklich echte theoretisch fundierte ökonometrische Erklärung für den Wert 2% und z.B. nicht 3% gibt es aber nicht 	</a:t>
            </a:r>
            <a:endParaRPr lang="de-DE" altLang="de-DE" sz="1400" dirty="0">
              <a:solidFill>
                <a:srgbClr val="000000"/>
              </a:solidFill>
            </a:endParaRPr>
          </a:p>
        </p:txBody>
      </p:sp>
      <p:sp>
        <p:nvSpPr>
          <p:cNvPr id="2" name="Rechteck 1"/>
          <p:cNvSpPr/>
          <p:nvPr/>
        </p:nvSpPr>
        <p:spPr>
          <a:xfrm>
            <a:off x="412926" y="2060515"/>
            <a:ext cx="11058139" cy="646331"/>
          </a:xfrm>
          <a:prstGeom prst="rect">
            <a:avLst/>
          </a:prstGeom>
        </p:spPr>
        <p:txBody>
          <a:bodyPr wrap="square">
            <a:spAutoFit/>
          </a:bodyPr>
          <a:lstStyle/>
          <a:p>
            <a:r>
              <a:rPr lang="de-DE" sz="1200" dirty="0"/>
              <a:t>Am 8. Mai 2003 gab der EZB-Rat die </a:t>
            </a:r>
            <a:r>
              <a:rPr lang="de-DE" sz="1200" dirty="0" smtClean="0"/>
              <a:t>Ergebnisse dieser </a:t>
            </a:r>
            <a:r>
              <a:rPr lang="de-DE" sz="1200" dirty="0"/>
              <a:t>Bewertung bekannt. Dabei wurde die</a:t>
            </a:r>
          </a:p>
          <a:p>
            <a:r>
              <a:rPr lang="de-DE" sz="1200" dirty="0"/>
              <a:t>Definition von Preisstabilität, die im </a:t>
            </a:r>
            <a:r>
              <a:rPr lang="de-DE" sz="1200" dirty="0" smtClean="0"/>
              <a:t>Oktober 1998 </a:t>
            </a:r>
            <a:r>
              <a:rPr lang="de-DE" sz="1200" dirty="0"/>
              <a:t>als Anstieg des HVPI für das </a:t>
            </a:r>
            <a:r>
              <a:rPr lang="de-DE" sz="1200" dirty="0" smtClean="0"/>
              <a:t>Euro-Währungsgebiet von </a:t>
            </a:r>
            <a:r>
              <a:rPr lang="de-DE" sz="1200" dirty="0"/>
              <a:t>unter 2 % gegenüber dem </a:t>
            </a:r>
            <a:r>
              <a:rPr lang="de-DE" sz="1200" dirty="0" smtClean="0"/>
              <a:t>Vorjahr festgelegt </a:t>
            </a:r>
            <a:r>
              <a:rPr lang="de-DE" sz="1200" dirty="0"/>
              <a:t>worden war, bestätigt. </a:t>
            </a:r>
            <a:r>
              <a:rPr lang="de-DE" sz="1200" dirty="0" smtClean="0"/>
              <a:t>Gleichzeitig stellte </a:t>
            </a:r>
            <a:r>
              <a:rPr lang="de-DE" sz="1200" dirty="0"/>
              <a:t>der EZB-Rat klar, dass er in </a:t>
            </a:r>
            <a:r>
              <a:rPr lang="de-DE" sz="1200" dirty="0" smtClean="0"/>
              <a:t>seinem Streben </a:t>
            </a:r>
            <a:r>
              <a:rPr lang="de-DE" sz="1200" dirty="0"/>
              <a:t>nach Preisstabilität darauf abziele, </a:t>
            </a:r>
            <a:r>
              <a:rPr lang="de-DE" sz="1200" dirty="0" smtClean="0"/>
              <a:t>mittelfristig eine </a:t>
            </a:r>
            <a:r>
              <a:rPr lang="de-DE" sz="1200" dirty="0"/>
              <a:t>Preissteigerungsrate von </a:t>
            </a:r>
            <a:r>
              <a:rPr lang="de-DE" sz="1200" dirty="0" smtClean="0"/>
              <a:t>unter, aber </a:t>
            </a:r>
            <a:r>
              <a:rPr lang="de-DE" sz="1200" dirty="0"/>
              <a:t>nahe 2 % beizubehalten.</a:t>
            </a:r>
          </a:p>
        </p:txBody>
      </p:sp>
      <p:sp>
        <p:nvSpPr>
          <p:cNvPr id="9" name="Rechteck 8"/>
          <p:cNvSpPr/>
          <p:nvPr/>
        </p:nvSpPr>
        <p:spPr>
          <a:xfrm>
            <a:off x="-15023" y="4252615"/>
            <a:ext cx="12191999" cy="646331"/>
          </a:xfrm>
          <a:prstGeom prst="rect">
            <a:avLst/>
          </a:prstGeom>
        </p:spPr>
        <p:txBody>
          <a:bodyPr wrap="square">
            <a:spAutoFit/>
          </a:bodyPr>
          <a:lstStyle/>
          <a:p>
            <a:r>
              <a:rPr lang="de-DE" sz="1200" dirty="0" smtClean="0"/>
              <a:t>Ganz aktuell ist das Inflationsziel der EZB angepasst worden (siehe Inflationsziel EZB). Von besonderer Relevanz ist die Anpassung vor dem Hintergrund, dass aktuell die Inflation in Deutschland 4% erreicht hat und aufgrund der Zieländerung nicht damit zu rechnen ist, dass die EZB gegensteuern wird. Nicht zuletzt auch deshalb, weil die Staaten sich durch Inflation letztlich schmutzig entschulden können (Sie nehmen „gutes“ Geld als Kredite auf und zahlen „schlechtes“ (entwertetes Geld) in der Zukunft zurück. </a:t>
            </a:r>
            <a:endParaRPr lang="de-DE" sz="1200" dirty="0"/>
          </a:p>
        </p:txBody>
      </p:sp>
      <p:sp>
        <p:nvSpPr>
          <p:cNvPr id="10" name="Rechteck 9"/>
          <p:cNvSpPr/>
          <p:nvPr/>
        </p:nvSpPr>
        <p:spPr>
          <a:xfrm>
            <a:off x="-15024" y="5050358"/>
            <a:ext cx="12191999" cy="461665"/>
          </a:xfrm>
          <a:prstGeom prst="rect">
            <a:avLst/>
          </a:prstGeom>
        </p:spPr>
        <p:txBody>
          <a:bodyPr wrap="square">
            <a:spAutoFit/>
          </a:bodyPr>
          <a:lstStyle/>
          <a:p>
            <a:r>
              <a:rPr lang="de-DE" sz="1200" dirty="0" smtClean="0"/>
              <a:t>Im Zusammenhang mit Frage, wie man in Europa mit den Lasten aus der </a:t>
            </a:r>
            <a:r>
              <a:rPr lang="de-DE" sz="1200" dirty="0" err="1" smtClean="0"/>
              <a:t>Coronapandemie</a:t>
            </a:r>
            <a:r>
              <a:rPr lang="de-DE" sz="1200" dirty="0" smtClean="0"/>
              <a:t> umgeht wird dieser Aspekt sehr spannend werden und letztlich für jedes einzelne Individuum von großer Relevanz werden. </a:t>
            </a:r>
            <a:endParaRPr lang="de-DE" sz="1200" dirty="0"/>
          </a:p>
        </p:txBody>
      </p:sp>
    </p:spTree>
    <p:extLst>
      <p:ext uri="{BB962C8B-B14F-4D97-AF65-F5344CB8AC3E}">
        <p14:creationId xmlns:p14="http://schemas.microsoft.com/office/powerpoint/2010/main" val="306719612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2" grpId="0"/>
      <p:bldP spid="9" grpId="0"/>
      <p:bldP spid="10"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dirty="0" smtClean="0"/>
              <a:t>Preisindices </a:t>
            </a:r>
            <a:r>
              <a:rPr lang="de-DE" sz="3200" dirty="0"/>
              <a:t>− Zusammenfassung</a:t>
            </a:r>
            <a:endParaRPr lang="de-DE" sz="3200" baseline="30000" dirty="0"/>
          </a:p>
        </p:txBody>
      </p:sp>
      <p:graphicFrame>
        <p:nvGraphicFramePr>
          <p:cNvPr id="2" name="Tabelle 1">
            <a:extLst>
              <a:ext uri="{FF2B5EF4-FFF2-40B4-BE49-F238E27FC236}">
                <a16:creationId xmlns:a16="http://schemas.microsoft.com/office/drawing/2014/main" id="{8DDC5131-01F3-4BFA-BCD3-A9E325B482A5}"/>
              </a:ext>
            </a:extLst>
          </p:cNvPr>
          <p:cNvGraphicFramePr>
            <a:graphicFrameLocks noGrp="1"/>
          </p:cNvGraphicFramePr>
          <p:nvPr>
            <p:extLst>
              <p:ext uri="{D42A27DB-BD31-4B8C-83A1-F6EECF244321}">
                <p14:modId xmlns:p14="http://schemas.microsoft.com/office/powerpoint/2010/main" val="2972124472"/>
              </p:ext>
            </p:extLst>
          </p:nvPr>
        </p:nvGraphicFramePr>
        <p:xfrm>
          <a:off x="96595" y="686752"/>
          <a:ext cx="9478848" cy="5577840"/>
        </p:xfrm>
        <a:graphic>
          <a:graphicData uri="http://schemas.openxmlformats.org/drawingml/2006/table">
            <a:tbl>
              <a:tblPr firstRow="1" bandRow="1">
                <a:tableStyleId>{5940675A-B579-460E-94D1-54222C63F5DA}</a:tableStyleId>
              </a:tblPr>
              <a:tblGrid>
                <a:gridCol w="3159616">
                  <a:extLst>
                    <a:ext uri="{9D8B030D-6E8A-4147-A177-3AD203B41FA5}">
                      <a16:colId xmlns:a16="http://schemas.microsoft.com/office/drawing/2014/main" val="507985588"/>
                    </a:ext>
                  </a:extLst>
                </a:gridCol>
                <a:gridCol w="3159616">
                  <a:extLst>
                    <a:ext uri="{9D8B030D-6E8A-4147-A177-3AD203B41FA5}">
                      <a16:colId xmlns:a16="http://schemas.microsoft.com/office/drawing/2014/main" val="2170707971"/>
                    </a:ext>
                  </a:extLst>
                </a:gridCol>
                <a:gridCol w="3159616">
                  <a:extLst>
                    <a:ext uri="{9D8B030D-6E8A-4147-A177-3AD203B41FA5}">
                      <a16:colId xmlns:a16="http://schemas.microsoft.com/office/drawing/2014/main" val="296708555"/>
                    </a:ext>
                  </a:extLst>
                </a:gridCol>
              </a:tblGrid>
              <a:tr h="360000">
                <a:tc>
                  <a:txBody>
                    <a:bodyPr/>
                    <a:lstStyle/>
                    <a:p>
                      <a:pPr algn="ctr"/>
                      <a:r>
                        <a:rPr lang="de-DE" sz="2400" b="1" dirty="0"/>
                        <a:t>HVPI</a:t>
                      </a:r>
                    </a:p>
                  </a:txBody>
                  <a:tcPr/>
                </a:tc>
                <a:tc>
                  <a:txBody>
                    <a:bodyPr/>
                    <a:lstStyle/>
                    <a:p>
                      <a:pPr algn="ctr"/>
                      <a:r>
                        <a:rPr lang="de-DE" sz="2400" b="1" dirty="0"/>
                        <a:t>VPI</a:t>
                      </a:r>
                    </a:p>
                  </a:txBody>
                  <a:tcPr/>
                </a:tc>
                <a:tc>
                  <a:txBody>
                    <a:bodyPr/>
                    <a:lstStyle/>
                    <a:p>
                      <a:pPr algn="ctr"/>
                      <a:r>
                        <a:rPr lang="de-DE" sz="2400" b="1" dirty="0"/>
                        <a:t>BIP-</a:t>
                      </a:r>
                      <a:r>
                        <a:rPr lang="de-DE" sz="2400" b="1" dirty="0" err="1"/>
                        <a:t>Deflator</a:t>
                      </a:r>
                      <a:endParaRPr lang="de-DE" sz="2400" b="1" dirty="0"/>
                    </a:p>
                  </a:txBody>
                  <a:tcPr/>
                </a:tc>
                <a:extLst>
                  <a:ext uri="{0D108BD9-81ED-4DB2-BD59-A6C34878D82A}">
                    <a16:rowId xmlns:a16="http://schemas.microsoft.com/office/drawing/2014/main" val="645875652"/>
                  </a:ext>
                </a:extLst>
              </a:tr>
              <a:tr h="768085">
                <a:tc>
                  <a:txBody>
                    <a:bodyPr/>
                    <a:lstStyle/>
                    <a:p>
                      <a:r>
                        <a:rPr lang="de-DE" b="1" dirty="0"/>
                        <a:t>Kettenindex</a:t>
                      </a:r>
                      <a:r>
                        <a:rPr lang="de-DE" dirty="0"/>
                        <a:t> nach </a:t>
                      </a:r>
                      <a:r>
                        <a:rPr lang="de-DE" b="1" dirty="0" err="1"/>
                        <a:t>Laspeyres</a:t>
                      </a:r>
                      <a:r>
                        <a:rPr lang="de-DE" dirty="0"/>
                        <a:t> </a:t>
                      </a:r>
                    </a:p>
                    <a:p>
                      <a:r>
                        <a:rPr lang="de-DE" dirty="0"/>
                        <a:t>→ jährliche Anpassung des Wägungsschemas (aus Gründen der Datenerhebung sind für die Gewichtung des HVPI seit 2011 die Preise vom Dezember des Vorjahres und die jahresdurchschnittlichen Mengen des Vorvorjahres entscheidend)</a:t>
                      </a:r>
                    </a:p>
                  </a:txBody>
                  <a:tcPr/>
                </a:tc>
                <a:tc>
                  <a:txBody>
                    <a:bodyPr/>
                    <a:lstStyle/>
                    <a:p>
                      <a:r>
                        <a:rPr lang="de-DE" b="1" dirty="0"/>
                        <a:t>Festpreisindex</a:t>
                      </a:r>
                      <a:r>
                        <a:rPr lang="de-DE" dirty="0"/>
                        <a:t> nach </a:t>
                      </a:r>
                      <a:r>
                        <a:rPr lang="de-DE" b="1" dirty="0" err="1"/>
                        <a:t>Laspeyres</a:t>
                      </a:r>
                      <a:endParaRPr lang="de-DE" b="1" dirty="0"/>
                    </a:p>
                    <a:p>
                      <a:r>
                        <a:rPr lang="de-DE" dirty="0"/>
                        <a:t>→ Anpassung des Wägungs- </a:t>
                      </a:r>
                      <a:r>
                        <a:rPr lang="de-DE" dirty="0" err="1"/>
                        <a:t>schemas</a:t>
                      </a:r>
                      <a:r>
                        <a:rPr lang="de-DE" dirty="0"/>
                        <a:t> alle fünf Jahre</a:t>
                      </a:r>
                    </a:p>
                  </a:txBody>
                  <a:tcPr/>
                </a:tc>
                <a:tc>
                  <a:txBody>
                    <a:bodyPr/>
                    <a:lstStyle/>
                    <a:p>
                      <a:r>
                        <a:rPr lang="de-DE" b="1" dirty="0"/>
                        <a:t>Impliziter Preisindex</a:t>
                      </a:r>
                      <a:r>
                        <a:rPr lang="de-DE" dirty="0"/>
                        <a:t> nach </a:t>
                      </a:r>
                      <a:r>
                        <a:rPr lang="de-DE" b="1" dirty="0" err="1"/>
                        <a:t>Paasche</a:t>
                      </a:r>
                      <a:endParaRPr lang="de-DE" b="1" dirty="0"/>
                    </a:p>
                    <a:p>
                      <a:r>
                        <a:rPr lang="de-DE" dirty="0"/>
                        <a:t>→ Berechnung aus der VGR aus dem Kettenindex des nominalen und realen BIP</a:t>
                      </a:r>
                    </a:p>
                  </a:txBody>
                  <a:tcPr/>
                </a:tc>
                <a:extLst>
                  <a:ext uri="{0D108BD9-81ED-4DB2-BD59-A6C34878D82A}">
                    <a16:rowId xmlns:a16="http://schemas.microsoft.com/office/drawing/2014/main" val="2830553349"/>
                  </a:ext>
                </a:extLst>
              </a:tr>
              <a:tr h="768085">
                <a:tc>
                  <a:txBody>
                    <a:bodyPr/>
                    <a:lstStyle/>
                    <a:p>
                      <a:r>
                        <a:rPr lang="de-DE" dirty="0" smtClean="0"/>
                        <a:t>Einheitliche </a:t>
                      </a:r>
                      <a:r>
                        <a:rPr lang="de-DE" dirty="0"/>
                        <a:t>Berechnung in der EU →</a:t>
                      </a:r>
                    </a:p>
                    <a:p>
                      <a:r>
                        <a:rPr lang="de-DE" dirty="0"/>
                        <a:t>Aggregation zu regionalen Index möglich. Insbesondere bildet die jährliche Veränderungsrate des HVPI in der Eurozone die Zielgröße der EZB zur Inflationssteuerung</a:t>
                      </a:r>
                    </a:p>
                  </a:txBody>
                  <a:tcPr/>
                </a:tc>
                <a:tc>
                  <a:txBody>
                    <a:bodyPr/>
                    <a:lstStyle/>
                    <a:p>
                      <a:pPr marL="285750" indent="-285750">
                        <a:buFont typeface="Arial" panose="020B0604020202020204" pitchFamily="34" charset="0"/>
                        <a:buChar char="•"/>
                      </a:pPr>
                      <a:r>
                        <a:rPr lang="de-DE" dirty="0"/>
                        <a:t>Verwendung als Wertsicherungsmaßstab in Rechtsvorschriften</a:t>
                      </a:r>
                    </a:p>
                    <a:p>
                      <a:pPr marL="285750" indent="-285750">
                        <a:buFont typeface="Arial" panose="020B0604020202020204" pitchFamily="34" charset="0"/>
                        <a:buChar char="•"/>
                      </a:pPr>
                      <a:endParaRPr lang="de-DE" dirty="0"/>
                    </a:p>
                    <a:p>
                      <a:pPr marL="285750" indent="-285750">
                        <a:buFont typeface="Arial" panose="020B0604020202020204" pitchFamily="34" charset="0"/>
                        <a:buChar char="•"/>
                      </a:pPr>
                      <a:r>
                        <a:rPr lang="de-DE" dirty="0"/>
                        <a:t>Argumentationsgrundlage in Lohnverhandlungen (Arbeitnehmerseite)</a:t>
                      </a:r>
                    </a:p>
                  </a:txBody>
                  <a:tcPr/>
                </a:tc>
                <a:tc>
                  <a:txBody>
                    <a:bodyPr/>
                    <a:lstStyle/>
                    <a:p>
                      <a:pPr marL="285750" indent="-285750">
                        <a:buFont typeface="Arial" panose="020B0604020202020204" pitchFamily="34" charset="0"/>
                        <a:buChar char="•"/>
                      </a:pPr>
                      <a:r>
                        <a:rPr lang="de-DE" dirty="0"/>
                        <a:t>Bestimmung des realen Wirtschaftswachstums</a:t>
                      </a:r>
                    </a:p>
                    <a:p>
                      <a:pPr marL="285750" indent="-285750">
                        <a:buFont typeface="Arial" panose="020B0604020202020204" pitchFamily="34" charset="0"/>
                        <a:buChar char="•"/>
                      </a:pPr>
                      <a:endParaRPr lang="de-DE" dirty="0"/>
                    </a:p>
                    <a:p>
                      <a:pPr marL="285750" indent="-285750">
                        <a:buFont typeface="Arial" panose="020B0604020202020204" pitchFamily="34" charset="0"/>
                        <a:buChar char="•"/>
                      </a:pPr>
                      <a:endParaRPr lang="de-DE"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dirty="0"/>
                        <a:t>Argumentationsgrundlage in Lohnverhandlungen (Arbeitgeberseite)</a:t>
                      </a:r>
                    </a:p>
                    <a:p>
                      <a:endParaRPr lang="de-DE" dirty="0"/>
                    </a:p>
                  </a:txBody>
                  <a:tcPr/>
                </a:tc>
                <a:extLst>
                  <a:ext uri="{0D108BD9-81ED-4DB2-BD59-A6C34878D82A}">
                    <a16:rowId xmlns:a16="http://schemas.microsoft.com/office/drawing/2014/main" val="1921639084"/>
                  </a:ext>
                </a:extLst>
              </a:tr>
            </a:tbl>
          </a:graphicData>
        </a:graphic>
      </p:graphicFrame>
      <p:sp>
        <p:nvSpPr>
          <p:cNvPr id="5" name="Rechteck 4"/>
          <p:cNvSpPr/>
          <p:nvPr/>
        </p:nvSpPr>
        <p:spPr>
          <a:xfrm>
            <a:off x="9631859" y="1758982"/>
            <a:ext cx="2543675" cy="3785652"/>
          </a:xfrm>
          <a:prstGeom prst="rect">
            <a:avLst/>
          </a:prstGeom>
        </p:spPr>
        <p:txBody>
          <a:bodyPr wrap="square">
            <a:spAutoFit/>
          </a:bodyPr>
          <a:lstStyle/>
          <a:p>
            <a:r>
              <a:rPr lang="de-DE" sz="1200" dirty="0" smtClean="0"/>
              <a:t>Die beiden letzten Folien gehen auf Nachfragen Ihrer Kommilitonen zurück, die es einmal etwas genauer wissen möchten.</a:t>
            </a:r>
          </a:p>
          <a:p>
            <a:r>
              <a:rPr lang="de-DE" sz="1200" dirty="0" smtClean="0"/>
              <a:t>Die Erläuterungen will ich Ihnen dann natürlich nicht vorenthalten!</a:t>
            </a:r>
            <a:endParaRPr lang="de-DE" sz="1200" dirty="0"/>
          </a:p>
          <a:p>
            <a:endParaRPr lang="de-DE" sz="1200" dirty="0" smtClean="0"/>
          </a:p>
          <a:p>
            <a:r>
              <a:rPr lang="de-DE" sz="1200" dirty="0" smtClean="0"/>
              <a:t>Leider kann auch diese Veranstaltung keine erschöpfende Auskunft geben, denn dafür müsste man in der deskriptiven Statistik doch deutlich stärker ins Detail gehen. Doch zumindest die Namen der Begründer der Index-Theorie </a:t>
            </a:r>
            <a:r>
              <a:rPr lang="de-DE" sz="1200" dirty="0" err="1" smtClean="0"/>
              <a:t>Paasche</a:t>
            </a:r>
            <a:r>
              <a:rPr lang="de-DE" sz="1200" dirty="0" smtClean="0"/>
              <a:t> und </a:t>
            </a:r>
            <a:r>
              <a:rPr lang="de-DE" sz="1200" dirty="0" err="1" smtClean="0"/>
              <a:t>Laspeyres</a:t>
            </a:r>
            <a:r>
              <a:rPr lang="de-DE" sz="1200" dirty="0" smtClean="0"/>
              <a:t> und im Nachgang Fisher sollte man zumindest einmal, vielleicht auch in einer </a:t>
            </a:r>
            <a:r>
              <a:rPr lang="de-DE" sz="1200" dirty="0" err="1" smtClean="0"/>
              <a:t>Statistikvoresung</a:t>
            </a:r>
            <a:r>
              <a:rPr lang="de-DE" sz="1200" dirty="0" smtClean="0"/>
              <a:t> gehört haben.</a:t>
            </a:r>
          </a:p>
          <a:p>
            <a:r>
              <a:rPr lang="de-DE" sz="1200" dirty="0" smtClean="0"/>
              <a:t>Diese Überblick soll damit einen Anstoß zu eigener Recherche geben. </a:t>
            </a:r>
            <a:endParaRPr lang="de-DE" sz="1200" dirty="0"/>
          </a:p>
        </p:txBody>
      </p:sp>
    </p:spTree>
    <p:extLst>
      <p:ext uri="{BB962C8B-B14F-4D97-AF65-F5344CB8AC3E}">
        <p14:creationId xmlns:p14="http://schemas.microsoft.com/office/powerpoint/2010/main" val="33445486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99397" y="104181"/>
            <a:ext cx="7761950" cy="744941"/>
          </a:xfrm>
          <a:prstGeom prst="rect">
            <a:avLst/>
          </a:prstGeom>
          <a:noFill/>
          <a:ln>
            <a:noFill/>
          </a:ln>
        </p:spPr>
        <p:txBody>
          <a:bodyPr lIns="81646" tIns="40823" rIns="81646" bIns="40823" anchor="ctr" anchorCtr="1"/>
          <a:lstStyle/>
          <a:p>
            <a:r>
              <a:rPr lang="de-DE" sz="2800" b="1" dirty="0"/>
              <a:t>Nominales und reales Wirtschaftswachstum</a:t>
            </a:r>
          </a:p>
        </p:txBody>
      </p:sp>
      <p:sp>
        <p:nvSpPr>
          <p:cNvPr id="7" name="Text Box 3"/>
          <p:cNvSpPr txBox="1">
            <a:spLocks noChangeArrowheads="1"/>
          </p:cNvSpPr>
          <p:nvPr/>
        </p:nvSpPr>
        <p:spPr bwMode="auto">
          <a:xfrm>
            <a:off x="22649" y="1207972"/>
            <a:ext cx="8995797" cy="8674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540" dirty="0">
                <a:solidFill>
                  <a:srgbClr val="000000"/>
                </a:solidFill>
              </a:rPr>
              <a:t>Die relative Veränderung des nominalen BIP gegenüber der Vorperiode (Vorjahr)</a:t>
            </a:r>
          </a:p>
        </p:txBody>
      </p:sp>
      <p:sp>
        <p:nvSpPr>
          <p:cNvPr id="8" name="Text Box 3"/>
          <p:cNvSpPr txBox="1">
            <a:spLocks noChangeArrowheads="1"/>
          </p:cNvSpPr>
          <p:nvPr/>
        </p:nvSpPr>
        <p:spPr bwMode="auto">
          <a:xfrm>
            <a:off x="87749" y="2681586"/>
            <a:ext cx="4050110" cy="8674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540" dirty="0">
                <a:solidFill>
                  <a:srgbClr val="000000"/>
                </a:solidFill>
              </a:rPr>
              <a:t>Veränderung aufgrund von Preisänderungen</a:t>
            </a:r>
          </a:p>
        </p:txBody>
      </p:sp>
      <p:sp>
        <p:nvSpPr>
          <p:cNvPr id="9" name="Text Box 3"/>
          <p:cNvSpPr txBox="1">
            <a:spLocks noChangeArrowheads="1"/>
          </p:cNvSpPr>
          <p:nvPr/>
        </p:nvSpPr>
        <p:spPr bwMode="auto">
          <a:xfrm>
            <a:off x="4856426" y="2710432"/>
            <a:ext cx="4050110" cy="8674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540" dirty="0">
                <a:solidFill>
                  <a:srgbClr val="000000"/>
                </a:solidFill>
              </a:rPr>
              <a:t>Veränderung der Produktionsmenge</a:t>
            </a:r>
          </a:p>
        </p:txBody>
      </p:sp>
      <p:sp>
        <p:nvSpPr>
          <p:cNvPr id="10" name="Text Box 3"/>
          <p:cNvSpPr txBox="1">
            <a:spLocks noChangeArrowheads="1"/>
          </p:cNvSpPr>
          <p:nvPr/>
        </p:nvSpPr>
        <p:spPr bwMode="auto">
          <a:xfrm>
            <a:off x="22649" y="4212892"/>
            <a:ext cx="9126221" cy="2430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540" dirty="0">
                <a:solidFill>
                  <a:srgbClr val="000000"/>
                </a:solidFill>
              </a:rPr>
              <a:t>Um den Effekt von Preisänderungen auszuschließen, wird das reale BIP mithilfe der Preise des Vorjahres berechnet.</a:t>
            </a:r>
          </a:p>
          <a:p>
            <a:pPr algn="ctr" eaLnBrk="1" hangingPunct="1">
              <a:buClrTx/>
            </a:pPr>
            <a:endParaRPr lang="de-DE" altLang="de-DE" sz="2540" dirty="0">
              <a:solidFill>
                <a:srgbClr val="000000"/>
              </a:solidFill>
            </a:endParaRPr>
          </a:p>
          <a:p>
            <a:pPr algn="ctr" eaLnBrk="1" hangingPunct="1">
              <a:buClrTx/>
            </a:pPr>
            <a:r>
              <a:rPr lang="de-DE" altLang="de-DE" sz="2540" dirty="0">
                <a:solidFill>
                  <a:srgbClr val="000000"/>
                </a:solidFill>
              </a:rPr>
              <a:t>Denn ein wertmäßiger Anstieg des BIP allein aufgrund von Preissteigerungen stellt keine Erhöhung der Wirtschaftsleistung bzw. einen Wohlstandszuwachs dar</a:t>
            </a:r>
          </a:p>
        </p:txBody>
      </p:sp>
      <p:cxnSp>
        <p:nvCxnSpPr>
          <p:cNvPr id="4" name="Gerade Verbindung mit Pfeil 3"/>
          <p:cNvCxnSpPr/>
          <p:nvPr/>
        </p:nvCxnSpPr>
        <p:spPr>
          <a:xfrm flipH="1">
            <a:off x="2635399" y="2075499"/>
            <a:ext cx="1344973" cy="6060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Gerade Verbindung mit Pfeil 10"/>
          <p:cNvCxnSpPr/>
          <p:nvPr/>
        </p:nvCxnSpPr>
        <p:spPr>
          <a:xfrm>
            <a:off x="5193035" y="2104346"/>
            <a:ext cx="1231176" cy="475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Gerade Verbindung mit Pfeil 12"/>
          <p:cNvCxnSpPr/>
          <p:nvPr/>
        </p:nvCxnSpPr>
        <p:spPr>
          <a:xfrm flipH="1">
            <a:off x="5488274" y="3577959"/>
            <a:ext cx="1344973" cy="6060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Gerade Verbindung mit Pfeil 13"/>
          <p:cNvCxnSpPr/>
          <p:nvPr/>
        </p:nvCxnSpPr>
        <p:spPr>
          <a:xfrm>
            <a:off x="2691271" y="3527383"/>
            <a:ext cx="1119966" cy="6060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16" name="Gruppieren 15"/>
          <p:cNvGrpSpPr/>
          <p:nvPr/>
        </p:nvGrpSpPr>
        <p:grpSpPr>
          <a:xfrm>
            <a:off x="674293" y="2434316"/>
            <a:ext cx="1870363" cy="1274258"/>
            <a:chOff x="2175164" y="2434316"/>
            <a:chExt cx="1870363" cy="1274258"/>
          </a:xfrm>
        </p:grpSpPr>
        <p:cxnSp>
          <p:nvCxnSpPr>
            <p:cNvPr id="3" name="Gerader Verbinder 2"/>
            <p:cNvCxnSpPr/>
            <p:nvPr/>
          </p:nvCxnSpPr>
          <p:spPr>
            <a:xfrm>
              <a:off x="2175164" y="2434316"/>
              <a:ext cx="1814945" cy="127425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Gerader Verbinder 14"/>
            <p:cNvCxnSpPr/>
            <p:nvPr/>
          </p:nvCxnSpPr>
          <p:spPr>
            <a:xfrm flipV="1">
              <a:off x="2459233" y="2434317"/>
              <a:ext cx="1586294" cy="127425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9" name="Textfeld 18"/>
          <p:cNvSpPr txBox="1"/>
          <p:nvPr/>
        </p:nvSpPr>
        <p:spPr>
          <a:xfrm>
            <a:off x="8469235" y="174334"/>
            <a:ext cx="3811037" cy="3534239"/>
          </a:xfrm>
          <a:prstGeom prst="rect">
            <a:avLst/>
          </a:prstGeom>
          <a:noFill/>
        </p:spPr>
        <p:txBody>
          <a:bodyPr wrap="square" rtlCol="0">
            <a:noAutofit/>
          </a:bodyPr>
          <a:lstStyle/>
          <a:p>
            <a:r>
              <a:rPr lang="de-DE" sz="1400" dirty="0" smtClean="0"/>
              <a:t>Das BIP ist grundsätzlich als Preis mal Menge (siehe Definition BIP) definiert (Vgl. Umsatz in einem Unternehmen!). Damit kann das BIP grundsätzlich steigen, wenn entweder die Preise oder die Mengen steigen. Steigen allerdings nur die Preise, nehmen wir bspw. an, dass morgen sich in Deutschland alle Preise verdoppeln, werden wir sicher nicht von einer Zunahme der Wirtschaftsleistung bzw. Wohlfahrt sprechen. Daher versuchen wir beim Übergang zum realen BIP diese Preisveränderungen herauszurechnen, denn nur wenn die Mengen der Waren- und Dienstleistungen unabhängig von Preisänderungen steigen werden wir sinnvollerweise von „Wirtschaftswachstum sprechen</a:t>
            </a:r>
            <a:endParaRPr lang="de-DE" sz="1400" dirty="0"/>
          </a:p>
        </p:txBody>
      </p:sp>
    </p:spTree>
    <p:extLst>
      <p:ext uri="{BB962C8B-B14F-4D97-AF65-F5344CB8AC3E}">
        <p14:creationId xmlns:p14="http://schemas.microsoft.com/office/powerpoint/2010/main" val="2080388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91811" y="-1888"/>
            <a:ext cx="7761950" cy="744941"/>
          </a:xfrm>
          <a:prstGeom prst="rect">
            <a:avLst/>
          </a:prstGeom>
          <a:noFill/>
          <a:ln>
            <a:noFill/>
          </a:ln>
        </p:spPr>
        <p:txBody>
          <a:bodyPr lIns="81646" tIns="40823" rIns="81646" bIns="40823" anchor="ctr" anchorCtr="1"/>
          <a:lstStyle/>
          <a:p>
            <a:pPr>
              <a:lnSpc>
                <a:spcPct val="100000"/>
              </a:lnSpc>
            </a:pPr>
            <a:r>
              <a:rPr lang="de-DE" sz="2540" b="1" dirty="0">
                <a:solidFill>
                  <a:srgbClr val="000000"/>
                </a:solidFill>
                <a:latin typeface="Arial"/>
              </a:rPr>
              <a:t>Genaue Berechnung des realen BIP</a:t>
            </a:r>
            <a:endParaRPr sz="2540" dirty="0"/>
          </a:p>
        </p:txBody>
      </p:sp>
      <p:sp>
        <p:nvSpPr>
          <p:cNvPr id="7" name="Text Box 3"/>
          <p:cNvSpPr txBox="1">
            <a:spLocks noChangeArrowheads="1"/>
          </p:cNvSpPr>
          <p:nvPr/>
        </p:nvSpPr>
        <p:spPr bwMode="auto">
          <a:xfrm>
            <a:off x="488740" y="490135"/>
            <a:ext cx="7155193" cy="53487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800" dirty="0">
                <a:solidFill>
                  <a:srgbClr val="000000"/>
                </a:solidFill>
              </a:rPr>
              <a:t>Das reale BIP wird seit 2005 als Kettenindex berechnet (Achtung in vielen Leerbüchern </a:t>
            </a:r>
            <a:r>
              <a:rPr lang="de-DE" altLang="de-DE" sz="1800" dirty="0" smtClean="0">
                <a:solidFill>
                  <a:srgbClr val="000000"/>
                </a:solidFill>
              </a:rPr>
              <a:t>und Erklärungen im web steht </a:t>
            </a:r>
            <a:r>
              <a:rPr lang="de-DE" altLang="de-DE" sz="1800" dirty="0">
                <a:solidFill>
                  <a:srgbClr val="000000"/>
                </a:solidFill>
              </a:rPr>
              <a:t>hier noch die alte Festpreisbasis als Erklärung!).</a:t>
            </a:r>
          </a:p>
          <a:p>
            <a:pPr eaLnBrk="1" hangingPunct="1">
              <a:buClrTx/>
            </a:pPr>
            <a:endParaRPr lang="de-DE" altLang="de-DE" sz="1800" dirty="0">
              <a:solidFill>
                <a:srgbClr val="000000"/>
              </a:solidFill>
            </a:endParaRPr>
          </a:p>
          <a:p>
            <a:pPr eaLnBrk="1" hangingPunct="1">
              <a:buClrTx/>
            </a:pPr>
            <a:r>
              <a:rPr lang="de-DE" altLang="de-DE" sz="1800" dirty="0">
                <a:solidFill>
                  <a:srgbClr val="000000"/>
                </a:solidFill>
              </a:rPr>
              <a:t>Es beschreibt die Produktionsleistung zu konstanten Preisen des Vorjahres. Das Basisjahr t wird gleich Index</a:t>
            </a:r>
            <a:r>
              <a:rPr lang="de-DE" altLang="de-DE" sz="1800" baseline="-25000" dirty="0">
                <a:solidFill>
                  <a:srgbClr val="000000"/>
                </a:solidFill>
              </a:rPr>
              <a:t>real</a:t>
            </a:r>
            <a:r>
              <a:rPr lang="de-DE" altLang="de-DE" sz="1800" dirty="0">
                <a:solidFill>
                  <a:srgbClr val="000000"/>
                </a:solidFill>
              </a:rPr>
              <a:t>(t)=100 gesetzt und die Folgejahre ergeben sich dann rekursiv als</a:t>
            </a:r>
          </a:p>
          <a:p>
            <a:pPr eaLnBrk="1" hangingPunct="1">
              <a:buClrTx/>
            </a:pPr>
            <a:endParaRPr lang="de-DE" altLang="de-DE" sz="1800" dirty="0">
              <a:solidFill>
                <a:srgbClr val="000000"/>
              </a:solidFill>
            </a:endParaRPr>
          </a:p>
          <a:p>
            <a:pPr eaLnBrk="1" hangingPunct="1">
              <a:buClrTx/>
            </a:pPr>
            <a:r>
              <a:rPr lang="de-DE" altLang="de-DE" sz="1800" dirty="0">
                <a:solidFill>
                  <a:srgbClr val="000000"/>
                </a:solidFill>
              </a:rPr>
              <a:t>								 </a:t>
            </a:r>
            <a:r>
              <a:rPr lang="de-DE" altLang="de-DE" sz="1800" dirty="0" smtClean="0">
                <a:solidFill>
                  <a:srgbClr val="000000"/>
                </a:solidFill>
              </a:rPr>
              <a:t>BIP(t+1</a:t>
            </a:r>
            <a:r>
              <a:rPr lang="de-DE" altLang="de-DE" sz="1800" dirty="0">
                <a:solidFill>
                  <a:srgbClr val="000000"/>
                </a:solidFill>
              </a:rPr>
              <a:t>)	zu Preisen von t</a:t>
            </a:r>
          </a:p>
          <a:p>
            <a:pPr eaLnBrk="1" hangingPunct="1">
              <a:buClrTx/>
            </a:pPr>
            <a:r>
              <a:rPr lang="de-DE" altLang="de-DE" sz="1800" dirty="0" smtClean="0">
                <a:solidFill>
                  <a:srgbClr val="000000"/>
                </a:solidFill>
              </a:rPr>
              <a:t>Index</a:t>
            </a:r>
            <a:r>
              <a:rPr lang="de-DE" altLang="de-DE" sz="1800" baseline="-25000" dirty="0" smtClean="0">
                <a:solidFill>
                  <a:srgbClr val="000000"/>
                </a:solidFill>
              </a:rPr>
              <a:t>real</a:t>
            </a:r>
            <a:r>
              <a:rPr lang="de-DE" altLang="de-DE" sz="1800" dirty="0" smtClean="0">
                <a:solidFill>
                  <a:srgbClr val="000000"/>
                </a:solidFill>
              </a:rPr>
              <a:t>(t+1)</a:t>
            </a:r>
            <a:r>
              <a:rPr lang="de-DE" altLang="de-DE" sz="1800" dirty="0">
                <a:solidFill>
                  <a:srgbClr val="000000"/>
                </a:solidFill>
              </a:rPr>
              <a:t>	=	Index</a:t>
            </a:r>
            <a:r>
              <a:rPr lang="de-DE" altLang="de-DE" sz="1800" baseline="-25000" dirty="0">
                <a:solidFill>
                  <a:srgbClr val="000000"/>
                </a:solidFill>
              </a:rPr>
              <a:t>real</a:t>
            </a:r>
            <a:r>
              <a:rPr lang="de-DE" altLang="de-DE" sz="1800" dirty="0">
                <a:solidFill>
                  <a:srgbClr val="000000"/>
                </a:solidFill>
              </a:rPr>
              <a:t>(t)</a:t>
            </a:r>
          </a:p>
          <a:p>
            <a:pPr eaLnBrk="1" hangingPunct="1">
              <a:buClrTx/>
            </a:pPr>
            <a:r>
              <a:rPr lang="de-DE" altLang="de-DE" sz="1800" dirty="0">
                <a:solidFill>
                  <a:srgbClr val="000000"/>
                </a:solidFill>
              </a:rPr>
              <a:t>								  </a:t>
            </a:r>
            <a:r>
              <a:rPr lang="de-DE" altLang="de-DE" sz="1800" dirty="0" smtClean="0">
                <a:solidFill>
                  <a:srgbClr val="000000"/>
                </a:solidFill>
              </a:rPr>
              <a:t> BIP(t)</a:t>
            </a:r>
            <a:r>
              <a:rPr lang="de-DE" altLang="de-DE" sz="1800" dirty="0">
                <a:solidFill>
                  <a:srgbClr val="000000"/>
                </a:solidFill>
              </a:rPr>
              <a:t> </a:t>
            </a:r>
            <a:r>
              <a:rPr lang="de-DE" altLang="de-DE" sz="1800" dirty="0" smtClean="0">
                <a:solidFill>
                  <a:srgbClr val="000000"/>
                </a:solidFill>
              </a:rPr>
              <a:t>zu </a:t>
            </a:r>
            <a:r>
              <a:rPr lang="de-DE" altLang="de-DE" sz="1800" dirty="0">
                <a:solidFill>
                  <a:srgbClr val="000000"/>
                </a:solidFill>
              </a:rPr>
              <a:t>Preisen von t</a:t>
            </a:r>
          </a:p>
          <a:p>
            <a:pPr eaLnBrk="1" hangingPunct="1">
              <a:buClrTx/>
            </a:pPr>
            <a:endParaRPr lang="de-DE" altLang="de-DE" sz="1800" dirty="0">
              <a:solidFill>
                <a:srgbClr val="000000"/>
              </a:solidFill>
            </a:endParaRPr>
          </a:p>
          <a:p>
            <a:pPr eaLnBrk="1" hangingPunct="1">
              <a:buClrTx/>
            </a:pPr>
            <a:r>
              <a:rPr lang="de-DE" altLang="de-DE" sz="1800" dirty="0">
                <a:solidFill>
                  <a:srgbClr val="000000"/>
                </a:solidFill>
              </a:rPr>
              <a:t>								</a:t>
            </a:r>
            <a:r>
              <a:rPr lang="de-DE" altLang="de-DE" sz="1800" dirty="0" smtClean="0">
                <a:solidFill>
                  <a:srgbClr val="000000"/>
                </a:solidFill>
              </a:rPr>
              <a:t>P</a:t>
            </a:r>
            <a:r>
              <a:rPr lang="de-DE" altLang="de-DE" sz="1800" baseline="-25000" dirty="0" smtClean="0">
                <a:solidFill>
                  <a:srgbClr val="000000"/>
                </a:solidFill>
              </a:rPr>
              <a:t>1</a:t>
            </a:r>
            <a:r>
              <a:rPr lang="de-DE" altLang="de-DE" sz="1800" dirty="0" smtClean="0">
                <a:solidFill>
                  <a:srgbClr val="000000"/>
                </a:solidFill>
              </a:rPr>
              <a:t>(t)•X</a:t>
            </a:r>
            <a:r>
              <a:rPr lang="de-DE" altLang="de-DE" sz="1800" baseline="-25000" dirty="0" smtClean="0">
                <a:solidFill>
                  <a:srgbClr val="000000"/>
                </a:solidFill>
              </a:rPr>
              <a:t>1</a:t>
            </a:r>
            <a:r>
              <a:rPr lang="de-DE" altLang="de-DE" sz="1800" dirty="0" smtClean="0">
                <a:solidFill>
                  <a:srgbClr val="000000"/>
                </a:solidFill>
              </a:rPr>
              <a:t>(t+1</a:t>
            </a:r>
            <a:r>
              <a:rPr lang="de-DE" altLang="de-DE" sz="1800" dirty="0">
                <a:solidFill>
                  <a:srgbClr val="000000"/>
                </a:solidFill>
              </a:rPr>
              <a:t>)+</a:t>
            </a:r>
            <a:r>
              <a:rPr lang="de-DE" altLang="de-DE" sz="1800" dirty="0" smtClean="0">
                <a:solidFill>
                  <a:srgbClr val="000000"/>
                </a:solidFill>
              </a:rPr>
              <a:t>P</a:t>
            </a:r>
            <a:r>
              <a:rPr lang="de-DE" altLang="de-DE" sz="1800" baseline="-25000" dirty="0" smtClean="0">
                <a:solidFill>
                  <a:srgbClr val="000000"/>
                </a:solidFill>
              </a:rPr>
              <a:t>2</a:t>
            </a:r>
            <a:r>
              <a:rPr lang="de-DE" altLang="de-DE" sz="1800" dirty="0">
                <a:solidFill>
                  <a:srgbClr val="000000"/>
                </a:solidFill>
              </a:rPr>
              <a:t>(t) •</a:t>
            </a:r>
            <a:r>
              <a:rPr lang="de-DE" altLang="de-DE" sz="1800" dirty="0" smtClean="0">
                <a:solidFill>
                  <a:srgbClr val="000000"/>
                </a:solidFill>
              </a:rPr>
              <a:t>X</a:t>
            </a:r>
            <a:r>
              <a:rPr lang="de-DE" altLang="de-DE" sz="1800" baseline="-25000" dirty="0" smtClean="0">
                <a:solidFill>
                  <a:srgbClr val="000000"/>
                </a:solidFill>
              </a:rPr>
              <a:t>2</a:t>
            </a:r>
            <a:r>
              <a:rPr lang="de-DE" altLang="de-DE" sz="1800" dirty="0" smtClean="0">
                <a:solidFill>
                  <a:srgbClr val="000000"/>
                </a:solidFill>
              </a:rPr>
              <a:t>(t+1</a:t>
            </a:r>
            <a:r>
              <a:rPr lang="de-DE" altLang="de-DE" sz="1800" dirty="0">
                <a:solidFill>
                  <a:srgbClr val="000000"/>
                </a:solidFill>
              </a:rPr>
              <a:t>)+…</a:t>
            </a:r>
          </a:p>
          <a:p>
            <a:pPr eaLnBrk="1" hangingPunct="1">
              <a:buClrTx/>
            </a:pPr>
            <a:r>
              <a:rPr lang="de-DE" altLang="de-DE" sz="1800" dirty="0">
                <a:solidFill>
                  <a:srgbClr val="000000"/>
                </a:solidFill>
              </a:rPr>
              <a:t>			</a:t>
            </a:r>
            <a:r>
              <a:rPr lang="de-DE" altLang="de-DE" sz="1800" dirty="0" smtClean="0">
                <a:solidFill>
                  <a:srgbClr val="000000"/>
                </a:solidFill>
              </a:rPr>
              <a:t>=</a:t>
            </a:r>
            <a:r>
              <a:rPr lang="de-DE" altLang="de-DE" sz="1800" dirty="0">
                <a:solidFill>
                  <a:srgbClr val="000000"/>
                </a:solidFill>
              </a:rPr>
              <a:t>	 Index</a:t>
            </a:r>
            <a:r>
              <a:rPr lang="de-DE" altLang="de-DE" sz="1800" baseline="-25000" dirty="0">
                <a:solidFill>
                  <a:srgbClr val="000000"/>
                </a:solidFill>
              </a:rPr>
              <a:t>real</a:t>
            </a:r>
            <a:r>
              <a:rPr lang="de-DE" altLang="de-DE" sz="1800" dirty="0">
                <a:solidFill>
                  <a:srgbClr val="000000"/>
                </a:solidFill>
              </a:rPr>
              <a:t>(t)</a:t>
            </a:r>
          </a:p>
          <a:p>
            <a:pPr eaLnBrk="1" hangingPunct="1">
              <a:buClrTx/>
            </a:pPr>
            <a:r>
              <a:rPr lang="de-DE" altLang="de-DE" sz="1800" dirty="0">
                <a:solidFill>
                  <a:srgbClr val="000000"/>
                </a:solidFill>
              </a:rPr>
              <a:t>								 </a:t>
            </a:r>
            <a:r>
              <a:rPr lang="de-DE" altLang="de-DE" sz="1800" dirty="0" smtClean="0">
                <a:solidFill>
                  <a:srgbClr val="000000"/>
                </a:solidFill>
              </a:rPr>
              <a:t>   P</a:t>
            </a:r>
            <a:r>
              <a:rPr lang="de-DE" altLang="de-DE" sz="1800" baseline="-25000" dirty="0" smtClean="0">
                <a:solidFill>
                  <a:srgbClr val="000000"/>
                </a:solidFill>
              </a:rPr>
              <a:t>1</a:t>
            </a:r>
            <a:r>
              <a:rPr lang="de-DE" altLang="de-DE" sz="1800" dirty="0">
                <a:solidFill>
                  <a:srgbClr val="000000"/>
                </a:solidFill>
              </a:rPr>
              <a:t>(t) •</a:t>
            </a:r>
            <a:r>
              <a:rPr lang="de-DE" altLang="de-DE" sz="1800" dirty="0" smtClean="0">
                <a:solidFill>
                  <a:srgbClr val="000000"/>
                </a:solidFill>
              </a:rPr>
              <a:t>X</a:t>
            </a:r>
            <a:r>
              <a:rPr lang="de-DE" altLang="de-DE" sz="1800" baseline="-25000" dirty="0" smtClean="0">
                <a:solidFill>
                  <a:srgbClr val="000000"/>
                </a:solidFill>
              </a:rPr>
              <a:t>1</a:t>
            </a:r>
            <a:r>
              <a:rPr lang="de-DE" altLang="de-DE" sz="1800" dirty="0" smtClean="0">
                <a:solidFill>
                  <a:srgbClr val="000000"/>
                </a:solidFill>
              </a:rPr>
              <a:t>(t</a:t>
            </a:r>
            <a:r>
              <a:rPr lang="de-DE" altLang="de-DE" sz="1800" dirty="0">
                <a:solidFill>
                  <a:srgbClr val="000000"/>
                </a:solidFill>
              </a:rPr>
              <a:t>)+</a:t>
            </a:r>
            <a:r>
              <a:rPr lang="de-DE" altLang="de-DE" sz="1800" dirty="0" smtClean="0">
                <a:solidFill>
                  <a:srgbClr val="000000"/>
                </a:solidFill>
              </a:rPr>
              <a:t>P</a:t>
            </a:r>
            <a:r>
              <a:rPr lang="de-DE" altLang="de-DE" sz="1800" baseline="-25000" dirty="0" smtClean="0">
                <a:solidFill>
                  <a:srgbClr val="000000"/>
                </a:solidFill>
              </a:rPr>
              <a:t>2</a:t>
            </a:r>
            <a:r>
              <a:rPr lang="de-DE" altLang="de-DE" sz="1800" dirty="0">
                <a:solidFill>
                  <a:srgbClr val="000000"/>
                </a:solidFill>
              </a:rPr>
              <a:t>(t) •</a:t>
            </a:r>
            <a:r>
              <a:rPr lang="de-DE" altLang="de-DE" sz="1800" dirty="0" smtClean="0">
                <a:solidFill>
                  <a:srgbClr val="000000"/>
                </a:solidFill>
              </a:rPr>
              <a:t>X</a:t>
            </a:r>
            <a:r>
              <a:rPr lang="de-DE" altLang="de-DE" sz="1800" baseline="-25000" dirty="0" smtClean="0">
                <a:solidFill>
                  <a:srgbClr val="000000"/>
                </a:solidFill>
              </a:rPr>
              <a:t>2</a:t>
            </a:r>
            <a:r>
              <a:rPr lang="de-DE" altLang="de-DE" sz="1800" dirty="0" smtClean="0">
                <a:solidFill>
                  <a:srgbClr val="000000"/>
                </a:solidFill>
              </a:rPr>
              <a:t>(t</a:t>
            </a:r>
            <a:r>
              <a:rPr lang="de-DE" altLang="de-DE" sz="1800" dirty="0">
                <a:solidFill>
                  <a:srgbClr val="000000"/>
                </a:solidFill>
              </a:rPr>
              <a:t>)+…</a:t>
            </a:r>
          </a:p>
          <a:p>
            <a:pPr eaLnBrk="1" hangingPunct="1">
              <a:buClrTx/>
            </a:pPr>
            <a:endParaRPr lang="de-DE" altLang="de-DE" sz="1800" dirty="0">
              <a:solidFill>
                <a:srgbClr val="000000"/>
              </a:solidFill>
            </a:endParaRPr>
          </a:p>
          <a:p>
            <a:pPr eaLnBrk="1" hangingPunct="1">
              <a:buClrTx/>
            </a:pPr>
            <a:endParaRPr lang="de-DE" altLang="de-DE" sz="1800" dirty="0">
              <a:solidFill>
                <a:srgbClr val="000000"/>
              </a:solidFill>
            </a:endParaRPr>
          </a:p>
          <a:p>
            <a:pPr eaLnBrk="1" hangingPunct="1">
              <a:buClrTx/>
            </a:pPr>
            <a:r>
              <a:rPr lang="de-DE" altLang="de-DE" sz="1800" dirty="0">
                <a:solidFill>
                  <a:srgbClr val="000000"/>
                </a:solidFill>
              </a:rPr>
              <a:t>mit P</a:t>
            </a:r>
            <a:r>
              <a:rPr lang="de-DE" altLang="de-DE" sz="1800" baseline="-25000" dirty="0">
                <a:solidFill>
                  <a:srgbClr val="000000"/>
                </a:solidFill>
              </a:rPr>
              <a:t>1</a:t>
            </a:r>
            <a:r>
              <a:rPr lang="de-DE" altLang="de-DE" sz="1800" dirty="0">
                <a:solidFill>
                  <a:srgbClr val="000000"/>
                </a:solidFill>
              </a:rPr>
              <a:t>, P</a:t>
            </a:r>
            <a:r>
              <a:rPr lang="de-DE" altLang="de-DE" sz="1800" baseline="-25000" dirty="0">
                <a:solidFill>
                  <a:srgbClr val="000000"/>
                </a:solidFill>
              </a:rPr>
              <a:t>2,</a:t>
            </a:r>
            <a:r>
              <a:rPr lang="de-DE" altLang="de-DE" sz="1800" dirty="0">
                <a:solidFill>
                  <a:srgbClr val="000000"/>
                </a:solidFill>
              </a:rPr>
              <a:t>… Preise der Güter 1,2</a:t>
            </a:r>
            <a:r>
              <a:rPr lang="de-DE" altLang="de-DE" sz="1800" dirty="0" smtClean="0">
                <a:solidFill>
                  <a:srgbClr val="000000"/>
                </a:solidFill>
              </a:rPr>
              <a:t>,…</a:t>
            </a:r>
            <a:r>
              <a:rPr lang="de-DE" altLang="de-DE" sz="1800" dirty="0">
                <a:solidFill>
                  <a:srgbClr val="000000"/>
                </a:solidFill>
              </a:rPr>
              <a:t> </a:t>
            </a:r>
            <a:r>
              <a:rPr lang="de-DE" altLang="de-DE" sz="1800" dirty="0" smtClean="0">
                <a:solidFill>
                  <a:srgbClr val="000000"/>
                </a:solidFill>
              </a:rPr>
              <a:t>;X</a:t>
            </a:r>
            <a:r>
              <a:rPr lang="de-DE" altLang="de-DE" sz="1800" baseline="-25000" dirty="0" smtClean="0">
                <a:solidFill>
                  <a:srgbClr val="000000"/>
                </a:solidFill>
              </a:rPr>
              <a:t>1</a:t>
            </a:r>
            <a:r>
              <a:rPr lang="de-DE" altLang="de-DE" sz="1800" dirty="0">
                <a:solidFill>
                  <a:srgbClr val="000000"/>
                </a:solidFill>
              </a:rPr>
              <a:t>, X</a:t>
            </a:r>
            <a:r>
              <a:rPr lang="de-DE" altLang="de-DE" sz="1800" baseline="-25000" dirty="0">
                <a:solidFill>
                  <a:srgbClr val="000000"/>
                </a:solidFill>
              </a:rPr>
              <a:t>2</a:t>
            </a:r>
            <a:r>
              <a:rPr lang="de-DE" altLang="de-DE" sz="1800" dirty="0">
                <a:solidFill>
                  <a:srgbClr val="000000"/>
                </a:solidFill>
              </a:rPr>
              <a:t>,…  Mengen der Güter 1,2,…  und t: Zeitindex</a:t>
            </a:r>
          </a:p>
        </p:txBody>
      </p:sp>
      <p:cxnSp>
        <p:nvCxnSpPr>
          <p:cNvPr id="4" name="Gerade Verbindung 3"/>
          <p:cNvCxnSpPr/>
          <p:nvPr/>
        </p:nvCxnSpPr>
        <p:spPr>
          <a:xfrm>
            <a:off x="3500100" y="3246712"/>
            <a:ext cx="320089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Gerade Verbindung 8"/>
          <p:cNvCxnSpPr/>
          <p:nvPr/>
        </p:nvCxnSpPr>
        <p:spPr>
          <a:xfrm>
            <a:off x="3215932" y="4186925"/>
            <a:ext cx="3984785"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feld 7"/>
          <p:cNvSpPr txBox="1"/>
          <p:nvPr/>
        </p:nvSpPr>
        <p:spPr>
          <a:xfrm>
            <a:off x="8118419" y="50793"/>
            <a:ext cx="4049855" cy="6758715"/>
          </a:xfrm>
          <a:prstGeom prst="rect">
            <a:avLst/>
          </a:prstGeom>
          <a:noFill/>
        </p:spPr>
        <p:txBody>
          <a:bodyPr wrap="square" rtlCol="0">
            <a:noAutofit/>
          </a:bodyPr>
          <a:lstStyle/>
          <a:p>
            <a:r>
              <a:rPr lang="de-DE" sz="1400" dirty="0" smtClean="0"/>
              <a:t>Leider findet sich immer noch in vielen Leerbüchern und in nicht wenigen sogenannten Leervideos im Internet zu diesem Thema eine falsche Definition für Wirtschaftswachstum!. Die Festpreisbasis ist tatsächlich eingängiger, wenn man argumentiert: Um den Preiseffekt aus dem BIP herauszurechnen bewertet man einfach alle Produktionsjahre mit Preisen aus einem festen Bezugsjahr. Dies hat man bis 2005 tatsächlich auch so gemacht. Allerdings hat diese Vorgehensweise insb. In unserer modernen Welt einige Nachteile. Erstens verschwinden Güter und neue entstehen (Ein Handy in Preisen von 1990 wird schwierig zu realisieren sein). Zweitens ändert sich mittlerweile die Qualität der Güter sehr schnell (ein Handy aus dem Jahr 2020 erfüllt Funktionen für die sie von 10 Jahren noch einen Rechner/Laptop gebraucht haben, oder denken Sie an die Entwicklung der Kamerafunktion eines Handys). Drittens, der vielleicht technisch wichtigste Grund: Den ersten beiden Problemen ist man begegnet, indem man alle 5 Jahre das Basisjahr nach vorne geschoben hat, dies hat aber bedeutet, auch die ganze Zeitreihe rückwirkend angepasst werden musste und somit sich auch das Wirtschaftswachstum rückwirkend geändert hat, und somit die Zeitreihe per se zeitlich instabil war, während sich durch den Kettenindex die Wachstumsraten rückwirkend, durch die Verschiebung des Indes, der auf 100 gesetzt wird, nicht mehr ändert.</a:t>
            </a:r>
            <a:endParaRPr lang="de-DE" sz="1400" dirty="0"/>
          </a:p>
        </p:txBody>
      </p:sp>
      <p:sp>
        <p:nvSpPr>
          <p:cNvPr id="10" name="Textfeld 9"/>
          <p:cNvSpPr txBox="1"/>
          <p:nvPr/>
        </p:nvSpPr>
        <p:spPr>
          <a:xfrm>
            <a:off x="177165" y="5718168"/>
            <a:ext cx="8121708" cy="904305"/>
          </a:xfrm>
          <a:prstGeom prst="rect">
            <a:avLst/>
          </a:prstGeom>
          <a:noFill/>
        </p:spPr>
        <p:txBody>
          <a:bodyPr wrap="square" rtlCol="0">
            <a:noAutofit/>
          </a:bodyPr>
          <a:lstStyle/>
          <a:p>
            <a:r>
              <a:rPr lang="de-DE" sz="1400" dirty="0" smtClean="0"/>
              <a:t>Daher bewertet man seit 2005 beim Übergang zum realen BIP, die aktuelle Produktion fortlaufend in Preisen des Vorjahres. Dies nennt man dann einen Kettenindex, weil der Indexwert „morgen“ vom Indexwert „heute“ abhängt. Es gibt zwar auch hier ein Basisjahr, denn man schiebt ebenso den Indexwert 100 alle fünf Jahre nach oben (aktuell ist I-2015=100), dies ändert aber nicht die Wachstumsraten</a:t>
            </a:r>
            <a:endParaRPr lang="de-DE" sz="1400" dirty="0"/>
          </a:p>
        </p:txBody>
      </p:sp>
      <p:sp>
        <p:nvSpPr>
          <p:cNvPr id="11" name="Ellipse 10"/>
          <p:cNvSpPr/>
          <p:nvPr/>
        </p:nvSpPr>
        <p:spPr>
          <a:xfrm>
            <a:off x="2231663" y="2774320"/>
            <a:ext cx="1268437" cy="6903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p:cNvSpPr/>
          <p:nvPr/>
        </p:nvSpPr>
        <p:spPr>
          <a:xfrm>
            <a:off x="488740" y="2774320"/>
            <a:ext cx="1333095" cy="6903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47078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animBg="1"/>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pPr>
              <a:lnSpc>
                <a:spcPct val="100000"/>
              </a:lnSpc>
            </a:pPr>
            <a:r>
              <a:rPr lang="de-DE" sz="2540" b="1" dirty="0">
                <a:solidFill>
                  <a:srgbClr val="000000"/>
                </a:solidFill>
                <a:latin typeface="Arial"/>
              </a:rPr>
              <a:t>Reales Wirtschaftswachstums und BIP-</a:t>
            </a:r>
            <a:r>
              <a:rPr lang="de-DE" sz="2540" b="1" dirty="0" err="1">
                <a:solidFill>
                  <a:srgbClr val="000000"/>
                </a:solidFill>
                <a:latin typeface="Arial"/>
              </a:rPr>
              <a:t>Deflator</a:t>
            </a:r>
            <a:endParaRPr sz="2540" dirty="0"/>
          </a:p>
        </p:txBody>
      </p:sp>
      <p:sp>
        <p:nvSpPr>
          <p:cNvPr id="7" name="Text Box 3"/>
          <p:cNvSpPr txBox="1">
            <a:spLocks noChangeArrowheads="1"/>
          </p:cNvSpPr>
          <p:nvPr/>
        </p:nvSpPr>
        <p:spPr bwMode="auto">
          <a:xfrm>
            <a:off x="178932" y="794899"/>
            <a:ext cx="8397032" cy="50374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000" dirty="0">
                <a:solidFill>
                  <a:srgbClr val="000000"/>
                </a:solidFill>
              </a:rPr>
              <a:t>Das reale Wirtschaftswachstum ergibt sich als die Veränderungsrate des realen Kettenindex:</a:t>
            </a:r>
          </a:p>
          <a:p>
            <a:pPr eaLnBrk="1" hangingPunct="1">
              <a:buClrTx/>
            </a:pPr>
            <a:endParaRPr lang="de-DE" altLang="de-DE" sz="2000" dirty="0">
              <a:solidFill>
                <a:srgbClr val="000000"/>
              </a:solidFill>
            </a:endParaRPr>
          </a:p>
          <a:p>
            <a:pPr eaLnBrk="1" hangingPunct="1">
              <a:buClrTx/>
            </a:pPr>
            <a:r>
              <a:rPr lang="de-DE" altLang="de-DE" sz="2000" dirty="0">
                <a:solidFill>
                  <a:srgbClr val="000000"/>
                </a:solidFill>
              </a:rPr>
              <a:t>								 	         BIP-Index</a:t>
            </a:r>
            <a:r>
              <a:rPr lang="de-DE" altLang="de-DE" sz="2000" baseline="-25000" dirty="0">
                <a:solidFill>
                  <a:srgbClr val="000000"/>
                </a:solidFill>
              </a:rPr>
              <a:t>real</a:t>
            </a:r>
            <a:r>
              <a:rPr lang="de-DE" altLang="de-DE" sz="2000" dirty="0">
                <a:solidFill>
                  <a:srgbClr val="000000"/>
                </a:solidFill>
              </a:rPr>
              <a:t>(t) – BIP-Index</a:t>
            </a:r>
            <a:r>
              <a:rPr lang="de-DE" altLang="de-DE" sz="2000" baseline="-25000" dirty="0">
                <a:solidFill>
                  <a:srgbClr val="000000"/>
                </a:solidFill>
              </a:rPr>
              <a:t>real</a:t>
            </a:r>
            <a:r>
              <a:rPr lang="de-DE" altLang="de-DE" sz="2000" dirty="0">
                <a:solidFill>
                  <a:srgbClr val="000000"/>
                </a:solidFill>
              </a:rPr>
              <a:t>(t-1)</a:t>
            </a:r>
          </a:p>
          <a:p>
            <a:pPr eaLnBrk="1" hangingPunct="1">
              <a:buClrTx/>
            </a:pPr>
            <a:r>
              <a:rPr lang="de-DE" altLang="de-DE" sz="2000" dirty="0">
                <a:solidFill>
                  <a:srgbClr val="000000"/>
                </a:solidFill>
              </a:rPr>
              <a:t>Wirtschaftswachstum = g(t)=   </a:t>
            </a:r>
          </a:p>
          <a:p>
            <a:pPr eaLnBrk="1" hangingPunct="1">
              <a:buClrTx/>
            </a:pPr>
            <a:r>
              <a:rPr lang="de-DE" altLang="de-DE" sz="2000" dirty="0">
                <a:solidFill>
                  <a:srgbClr val="000000"/>
                </a:solidFill>
              </a:rPr>
              <a:t>								 				BIP-Index</a:t>
            </a:r>
            <a:r>
              <a:rPr lang="de-DE" altLang="de-DE" sz="2000" baseline="-25000" dirty="0">
                <a:solidFill>
                  <a:srgbClr val="000000"/>
                </a:solidFill>
              </a:rPr>
              <a:t>real</a:t>
            </a:r>
            <a:r>
              <a:rPr lang="de-DE" altLang="de-DE" sz="2000" dirty="0">
                <a:solidFill>
                  <a:srgbClr val="000000"/>
                </a:solidFill>
              </a:rPr>
              <a:t>(t-1)</a:t>
            </a:r>
          </a:p>
          <a:p>
            <a:pPr eaLnBrk="1" hangingPunct="1">
              <a:buClrTx/>
            </a:pPr>
            <a:endParaRPr lang="de-DE" altLang="de-DE" sz="2000" dirty="0">
              <a:solidFill>
                <a:srgbClr val="000000"/>
              </a:solidFill>
            </a:endParaRPr>
          </a:p>
          <a:p>
            <a:pPr eaLnBrk="1" hangingPunct="1">
              <a:buClrTx/>
            </a:pPr>
            <a:endParaRPr lang="de-DE" altLang="de-DE" sz="2000" dirty="0">
              <a:solidFill>
                <a:srgbClr val="000000"/>
              </a:solidFill>
            </a:endParaRPr>
          </a:p>
          <a:p>
            <a:pPr eaLnBrk="1" hangingPunct="1">
              <a:buClrTx/>
            </a:pPr>
            <a:r>
              <a:rPr lang="de-DE" altLang="de-DE" sz="2000" dirty="0">
                <a:solidFill>
                  <a:srgbClr val="000000"/>
                </a:solidFill>
              </a:rPr>
              <a:t>										 BIP-</a:t>
            </a:r>
            <a:r>
              <a:rPr lang="de-DE" altLang="de-DE" sz="2000" dirty="0" err="1">
                <a:solidFill>
                  <a:srgbClr val="000000"/>
                </a:solidFill>
              </a:rPr>
              <a:t>Index</a:t>
            </a:r>
            <a:r>
              <a:rPr lang="de-DE" altLang="de-DE" sz="2000" baseline="-25000" dirty="0" err="1">
                <a:solidFill>
                  <a:srgbClr val="000000"/>
                </a:solidFill>
              </a:rPr>
              <a:t>nom</a:t>
            </a:r>
            <a:r>
              <a:rPr lang="de-DE" altLang="de-DE" sz="2000" dirty="0">
                <a:solidFill>
                  <a:srgbClr val="000000"/>
                </a:solidFill>
              </a:rPr>
              <a:t>(t)</a:t>
            </a:r>
          </a:p>
          <a:p>
            <a:pPr eaLnBrk="1" hangingPunct="1">
              <a:buClrTx/>
            </a:pPr>
            <a:r>
              <a:rPr lang="de-DE" altLang="de-DE" sz="2000" dirty="0">
                <a:solidFill>
                  <a:srgbClr val="000000"/>
                </a:solidFill>
              </a:rPr>
              <a:t>BIP-</a:t>
            </a:r>
            <a:r>
              <a:rPr lang="de-DE" altLang="de-DE" sz="2000" dirty="0" err="1">
                <a:solidFill>
                  <a:srgbClr val="000000"/>
                </a:solidFill>
              </a:rPr>
              <a:t>Deflator</a:t>
            </a:r>
            <a:r>
              <a:rPr lang="de-DE" altLang="de-DE" sz="2000" dirty="0">
                <a:solidFill>
                  <a:srgbClr val="000000"/>
                </a:solidFill>
              </a:rPr>
              <a:t>(t)		=	      100</a:t>
            </a:r>
          </a:p>
          <a:p>
            <a:pPr eaLnBrk="1" hangingPunct="1">
              <a:buClrTx/>
            </a:pPr>
            <a:r>
              <a:rPr lang="de-DE" altLang="de-DE" sz="2000" dirty="0">
                <a:solidFill>
                  <a:srgbClr val="000000"/>
                </a:solidFill>
              </a:rPr>
              <a:t>								 		 BIP-Index</a:t>
            </a:r>
            <a:r>
              <a:rPr lang="de-DE" altLang="de-DE" sz="2000" baseline="-25000" dirty="0">
                <a:solidFill>
                  <a:srgbClr val="000000"/>
                </a:solidFill>
              </a:rPr>
              <a:t>real</a:t>
            </a:r>
            <a:r>
              <a:rPr lang="de-DE" altLang="de-DE" sz="2000" dirty="0">
                <a:solidFill>
                  <a:srgbClr val="000000"/>
                </a:solidFill>
              </a:rPr>
              <a:t>(t)</a:t>
            </a:r>
          </a:p>
          <a:p>
            <a:pPr eaLnBrk="1" hangingPunct="1">
              <a:buClrTx/>
            </a:pPr>
            <a:endParaRPr lang="de-DE" altLang="de-DE" sz="2000" dirty="0">
              <a:solidFill>
                <a:srgbClr val="000000"/>
              </a:solidFill>
            </a:endParaRPr>
          </a:p>
          <a:p>
            <a:pPr eaLnBrk="1" hangingPunct="1">
              <a:buClrTx/>
            </a:pPr>
            <a:r>
              <a:rPr lang="de-DE" altLang="de-DE" sz="2000" dirty="0">
                <a:solidFill>
                  <a:srgbClr val="000000"/>
                </a:solidFill>
              </a:rPr>
              <a:t>	</a:t>
            </a:r>
          </a:p>
          <a:p>
            <a:pPr eaLnBrk="1" hangingPunct="1">
              <a:buClrTx/>
            </a:pPr>
            <a:r>
              <a:rPr lang="de-DE" altLang="de-DE" sz="2000" dirty="0">
                <a:solidFill>
                  <a:srgbClr val="000000"/>
                </a:solidFill>
              </a:rPr>
              <a:t>Die </a:t>
            </a:r>
            <a:r>
              <a:rPr lang="de-DE" altLang="de-DE" sz="2000" b="1" dirty="0">
                <a:solidFill>
                  <a:srgbClr val="000000"/>
                </a:solidFill>
              </a:rPr>
              <a:t>Veränderungsrate</a:t>
            </a:r>
            <a:r>
              <a:rPr lang="de-DE" altLang="de-DE" sz="2000" dirty="0">
                <a:solidFill>
                  <a:srgbClr val="000000"/>
                </a:solidFill>
              </a:rPr>
              <a:t> des BIP-</a:t>
            </a:r>
            <a:r>
              <a:rPr lang="de-DE" altLang="de-DE" sz="2000" dirty="0" err="1">
                <a:solidFill>
                  <a:srgbClr val="000000"/>
                </a:solidFill>
              </a:rPr>
              <a:t>Deflators</a:t>
            </a:r>
            <a:r>
              <a:rPr lang="de-DE" altLang="de-DE" sz="2000" dirty="0">
                <a:solidFill>
                  <a:srgbClr val="000000"/>
                </a:solidFill>
              </a:rPr>
              <a:t> wiederspiegelt den reinen Preiseffekt in der Veränderung des nominalen </a:t>
            </a:r>
            <a:r>
              <a:rPr lang="de-DE" altLang="de-DE" sz="2000" dirty="0" smtClean="0">
                <a:solidFill>
                  <a:srgbClr val="000000"/>
                </a:solidFill>
              </a:rPr>
              <a:t>BIP (nicht </a:t>
            </a:r>
            <a:r>
              <a:rPr lang="de-DE" altLang="de-DE" sz="2000" dirty="0">
                <a:solidFill>
                  <a:srgbClr val="000000"/>
                </a:solidFill>
              </a:rPr>
              <a:t>der BIP-</a:t>
            </a:r>
            <a:r>
              <a:rPr lang="de-DE" altLang="de-DE" sz="2000" dirty="0" err="1">
                <a:solidFill>
                  <a:srgbClr val="000000"/>
                </a:solidFill>
              </a:rPr>
              <a:t>Deflator</a:t>
            </a:r>
            <a:r>
              <a:rPr lang="de-DE" altLang="de-DE" sz="2000" dirty="0">
                <a:solidFill>
                  <a:srgbClr val="000000"/>
                </a:solidFill>
              </a:rPr>
              <a:t> selbst wie in einer Berechnung mit Festpreisbasis)</a:t>
            </a:r>
            <a:r>
              <a:rPr lang="de-DE" altLang="de-DE" sz="2177" dirty="0">
                <a:solidFill>
                  <a:srgbClr val="000000"/>
                </a:solidFill>
              </a:rPr>
              <a:t>			</a:t>
            </a:r>
          </a:p>
        </p:txBody>
      </p:sp>
      <p:cxnSp>
        <p:nvCxnSpPr>
          <p:cNvPr id="4" name="Gerade Verbindung 3"/>
          <p:cNvCxnSpPr/>
          <p:nvPr/>
        </p:nvCxnSpPr>
        <p:spPr>
          <a:xfrm>
            <a:off x="3725762" y="2240347"/>
            <a:ext cx="4572705"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Gerade Verbindung 12"/>
          <p:cNvCxnSpPr/>
          <p:nvPr/>
        </p:nvCxnSpPr>
        <p:spPr>
          <a:xfrm>
            <a:off x="3899300" y="3759578"/>
            <a:ext cx="2286352"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feld 7"/>
          <p:cNvSpPr txBox="1"/>
          <p:nvPr/>
        </p:nvSpPr>
        <p:spPr>
          <a:xfrm>
            <a:off x="814079" y="5832317"/>
            <a:ext cx="9863046" cy="871905"/>
          </a:xfrm>
          <a:prstGeom prst="rect">
            <a:avLst/>
          </a:prstGeom>
          <a:noFill/>
        </p:spPr>
        <p:txBody>
          <a:bodyPr wrap="square" rtlCol="0">
            <a:spAutoFit/>
          </a:bodyPr>
          <a:lstStyle/>
          <a:p>
            <a:r>
              <a:rPr lang="de-DE" sz="1633" dirty="0" smtClean="0"/>
              <a:t>Eine sehr gute Erläuterung, was eine Wachstumsrate ist, anhand eines allgemeinen </a:t>
            </a:r>
            <a:r>
              <a:rPr lang="de-DE" sz="1633" dirty="0"/>
              <a:t>B</a:t>
            </a:r>
            <a:r>
              <a:rPr lang="de-DE" sz="1633" dirty="0" smtClean="0"/>
              <a:t>eispiels von einer promovierten Physikerin, die uns demnächst verlassen wird, finden Sie übrigens hier</a:t>
            </a:r>
          </a:p>
          <a:p>
            <a:r>
              <a:rPr lang="de-DE" u="sng" dirty="0">
                <a:hlinkClick r:id="rId3"/>
              </a:rPr>
              <a:t>https://</a:t>
            </a:r>
            <a:r>
              <a:rPr lang="de-DE" u="sng" dirty="0" smtClean="0">
                <a:hlinkClick r:id="rId3"/>
              </a:rPr>
              <a:t>twitter.com/i/status/1310996763810111489</a:t>
            </a:r>
            <a:endParaRPr lang="de-DE" dirty="0"/>
          </a:p>
        </p:txBody>
      </p:sp>
      <p:sp>
        <p:nvSpPr>
          <p:cNvPr id="9" name="Textfeld 8"/>
          <p:cNvSpPr txBox="1"/>
          <p:nvPr/>
        </p:nvSpPr>
        <p:spPr>
          <a:xfrm>
            <a:off x="8683647" y="794899"/>
            <a:ext cx="3508353" cy="1374436"/>
          </a:xfrm>
          <a:prstGeom prst="rect">
            <a:avLst/>
          </a:prstGeom>
          <a:noFill/>
        </p:spPr>
        <p:txBody>
          <a:bodyPr wrap="square" rtlCol="0">
            <a:noAutofit/>
          </a:bodyPr>
          <a:lstStyle/>
          <a:p>
            <a:r>
              <a:rPr lang="de-DE" sz="1400" dirty="0" smtClean="0"/>
              <a:t>Das Wirtschaftswachstum berechnet sich natürlich genauso, wie das Gewinnwachstum oder das Umsatzwachstum, welches sie aus den BWL-Veranstaltungen kennen, als die Veränderungsrate der zugrundeliegenden Größe. Hier dem Index des realen BIP. </a:t>
            </a:r>
            <a:endParaRPr lang="de-DE" sz="1400" dirty="0"/>
          </a:p>
        </p:txBody>
      </p:sp>
      <p:sp>
        <p:nvSpPr>
          <p:cNvPr id="10" name="Textfeld 9"/>
          <p:cNvSpPr txBox="1"/>
          <p:nvPr/>
        </p:nvSpPr>
        <p:spPr>
          <a:xfrm>
            <a:off x="7623727" y="2626390"/>
            <a:ext cx="4568273" cy="1374436"/>
          </a:xfrm>
          <a:prstGeom prst="rect">
            <a:avLst/>
          </a:prstGeom>
          <a:noFill/>
        </p:spPr>
        <p:txBody>
          <a:bodyPr wrap="square" rtlCol="0">
            <a:noAutofit/>
          </a:bodyPr>
          <a:lstStyle/>
          <a:p>
            <a:r>
              <a:rPr lang="de-DE" sz="1400" dirty="0" smtClean="0"/>
              <a:t>Das Verhältnis aus nominalen BIP zu realem BIP bezeichnet man als BIP-</a:t>
            </a:r>
            <a:r>
              <a:rPr lang="de-DE" sz="1400" dirty="0" err="1" smtClean="0"/>
              <a:t>Deflator</a:t>
            </a:r>
            <a:r>
              <a:rPr lang="de-DE" sz="1400" dirty="0" smtClean="0"/>
              <a:t>. Über dessen Veränderungsrate kann dann der prozentuale gesamtwirtschaftlichen Preiseffekt bei der Entwicklung der gesamtwirtschaftlichen Leistung bestimmt werden. Vergleichen Sie dies wieder mit der Abzinsung mit dem Zinsfaktor (1+r) aus der Matheeinführung und Investitionsrechnung in der BWL!</a:t>
            </a:r>
          </a:p>
          <a:p>
            <a:r>
              <a:rPr lang="de-DE" sz="1400" dirty="0" smtClean="0"/>
              <a:t>  </a:t>
            </a:r>
            <a:endParaRPr lang="de-DE" sz="1400" dirty="0"/>
          </a:p>
        </p:txBody>
      </p:sp>
    </p:spTree>
    <p:extLst>
      <p:ext uri="{BB962C8B-B14F-4D97-AF65-F5344CB8AC3E}">
        <p14:creationId xmlns:p14="http://schemas.microsoft.com/office/powerpoint/2010/main" val="2299071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70232" y="101912"/>
            <a:ext cx="2382914" cy="304800"/>
          </a:xfrm>
          <a:prstGeom prst="rect">
            <a:avLst/>
          </a:prstGeom>
          <a:noFill/>
          <a:ln>
            <a:noFill/>
          </a:ln>
        </p:spPr>
        <p:txBody>
          <a:bodyPr lIns="81646" tIns="40823" rIns="81646" bIns="40823" anchor="ctr" anchorCtr="1"/>
          <a:lstStyle/>
          <a:p>
            <a:pPr>
              <a:lnSpc>
                <a:spcPct val="100000"/>
              </a:lnSpc>
            </a:pPr>
            <a:r>
              <a:rPr lang="de-DE" sz="2000" b="1" dirty="0">
                <a:solidFill>
                  <a:srgbClr val="000000"/>
                </a:solidFill>
                <a:latin typeface="Arial"/>
              </a:rPr>
              <a:t>Beispiel</a:t>
            </a:r>
            <a:endParaRPr sz="2000" dirty="0"/>
          </a:p>
        </p:txBody>
      </p:sp>
      <p:sp>
        <p:nvSpPr>
          <p:cNvPr id="4" name="Textfeld 3"/>
          <p:cNvSpPr txBox="1"/>
          <p:nvPr/>
        </p:nvSpPr>
        <p:spPr>
          <a:xfrm>
            <a:off x="0" y="5760520"/>
            <a:ext cx="5681684" cy="1097480"/>
          </a:xfrm>
          <a:prstGeom prst="rect">
            <a:avLst/>
          </a:prstGeom>
          <a:noFill/>
        </p:spPr>
        <p:txBody>
          <a:bodyPr wrap="none" rtlCol="0">
            <a:spAutoFit/>
          </a:bodyPr>
          <a:lstStyle/>
          <a:p>
            <a:r>
              <a:rPr lang="de-DE" sz="1633" dirty="0"/>
              <a:t>Berechnen Sie das nominale BIP und dessen Index</a:t>
            </a:r>
          </a:p>
          <a:p>
            <a:r>
              <a:rPr lang="de-DE" sz="1633" dirty="0"/>
              <a:t>Berechnen Sie den Kettenindex des realen BIP</a:t>
            </a:r>
          </a:p>
          <a:p>
            <a:r>
              <a:rPr lang="de-DE" sz="1633" dirty="0"/>
              <a:t>Berechnen Sie das nominale und das reale Wirtschaftswachstum</a:t>
            </a:r>
          </a:p>
          <a:p>
            <a:r>
              <a:rPr lang="de-DE" sz="1633" dirty="0"/>
              <a:t>Berechnen Sie den BIP-</a:t>
            </a:r>
            <a:r>
              <a:rPr lang="de-DE" sz="1633" dirty="0" err="1"/>
              <a:t>Deflator</a:t>
            </a:r>
            <a:r>
              <a:rPr lang="de-DE" sz="1633" dirty="0"/>
              <a:t> und dessen Veränderungsrate </a:t>
            </a:r>
          </a:p>
        </p:txBody>
      </p:sp>
      <p:pic>
        <p:nvPicPr>
          <p:cNvPr id="2" name="Grafik 1"/>
          <p:cNvPicPr>
            <a:picLocks noChangeAspect="1"/>
          </p:cNvPicPr>
          <p:nvPr/>
        </p:nvPicPr>
        <p:blipFill>
          <a:blip r:embed="rId3"/>
          <a:stretch>
            <a:fillRect/>
          </a:stretch>
        </p:blipFill>
        <p:spPr>
          <a:xfrm>
            <a:off x="511692" y="602299"/>
            <a:ext cx="11036924" cy="2546084"/>
          </a:xfrm>
          <a:prstGeom prst="rect">
            <a:avLst/>
          </a:prstGeom>
        </p:spPr>
      </p:pic>
      <p:sp>
        <p:nvSpPr>
          <p:cNvPr id="5" name="Textfeld 4"/>
          <p:cNvSpPr txBox="1"/>
          <p:nvPr/>
        </p:nvSpPr>
        <p:spPr>
          <a:xfrm>
            <a:off x="511692" y="3403675"/>
            <a:ext cx="11057964" cy="1880926"/>
          </a:xfrm>
          <a:prstGeom prst="rect">
            <a:avLst/>
          </a:prstGeom>
          <a:noFill/>
        </p:spPr>
        <p:txBody>
          <a:bodyPr wrap="square" rtlCol="0">
            <a:noAutofit/>
          </a:bodyPr>
          <a:lstStyle/>
          <a:p>
            <a:r>
              <a:rPr lang="de-DE" sz="1633" dirty="0" smtClean="0"/>
              <a:t>Bevor Sie sich die Lösung anschauen, versuchen Sie es unbedingt erst selber!!!! Denn zu verstehen, was Wirtschaftswachstum ist und wie es quantitativ berechnet wird ist letztlich eine der zentralen Aspekte, die in einem Wirtschaftsstudium gelernt werden sollen! Letztlich müssen Sie nur die vorher eingeführten Definitionen anwenden:</a:t>
            </a:r>
          </a:p>
          <a:p>
            <a:endParaRPr lang="de-DE" sz="1633" dirty="0" smtClean="0"/>
          </a:p>
          <a:p>
            <a:pPr marL="342900" indent="-342900">
              <a:buAutoNum type="arabicPeriod"/>
            </a:pPr>
            <a:r>
              <a:rPr lang="de-DE" sz="1633" dirty="0" smtClean="0"/>
              <a:t>Nominales BIP entspricht „Preis mal Menge“</a:t>
            </a:r>
          </a:p>
          <a:p>
            <a:pPr marL="342900" indent="-342900">
              <a:buAutoNum type="arabicPeriod"/>
            </a:pPr>
            <a:r>
              <a:rPr lang="de-DE" sz="1633" dirty="0" smtClean="0"/>
              <a:t>Reales BIP kann direkt über die Verwendung der Vorjahrespreise berechnet werden</a:t>
            </a:r>
          </a:p>
          <a:p>
            <a:pPr marL="342900" indent="-342900">
              <a:buAutoNum type="arabicPeriod"/>
            </a:pPr>
            <a:r>
              <a:rPr lang="de-DE" sz="1633" dirty="0" smtClean="0"/>
              <a:t>BIP entspricht dem Verhältnis aus nominalem und realem BIP</a:t>
            </a:r>
          </a:p>
          <a:p>
            <a:pPr marL="342900" indent="-342900">
              <a:buAutoNum type="arabicPeriod"/>
            </a:pPr>
            <a:r>
              <a:rPr lang="de-DE" sz="1633" dirty="0" smtClean="0"/>
              <a:t>Berechnung der Veränderungsraten</a:t>
            </a:r>
            <a:endParaRPr lang="de-DE" sz="1633" dirty="0"/>
          </a:p>
        </p:txBody>
      </p:sp>
    </p:spTree>
    <p:extLst>
      <p:ext uri="{BB962C8B-B14F-4D97-AF65-F5344CB8AC3E}">
        <p14:creationId xmlns:p14="http://schemas.microsoft.com/office/powerpoint/2010/main" val="42011337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pPr>
              <a:lnSpc>
                <a:spcPct val="100000"/>
              </a:lnSpc>
            </a:pPr>
            <a:r>
              <a:rPr lang="de-DE" sz="3266" b="1" dirty="0">
                <a:solidFill>
                  <a:srgbClr val="000000"/>
                </a:solidFill>
                <a:latin typeface="Arial"/>
              </a:rPr>
              <a:t>Beispiel</a:t>
            </a:r>
            <a:endParaRPr sz="3266" dirty="0"/>
          </a:p>
        </p:txBody>
      </p:sp>
      <p:sp>
        <p:nvSpPr>
          <p:cNvPr id="4" name="Textfeld 3"/>
          <p:cNvSpPr txBox="1"/>
          <p:nvPr/>
        </p:nvSpPr>
        <p:spPr>
          <a:xfrm>
            <a:off x="975142" y="5373766"/>
            <a:ext cx="6865662" cy="343620"/>
          </a:xfrm>
          <a:prstGeom prst="rect">
            <a:avLst/>
          </a:prstGeom>
          <a:noFill/>
        </p:spPr>
        <p:txBody>
          <a:bodyPr wrap="none" rtlCol="0">
            <a:spAutoFit/>
          </a:bodyPr>
          <a:lstStyle/>
          <a:p>
            <a:r>
              <a:rPr lang="de-DE" sz="1633" dirty="0" smtClean="0"/>
              <a:t>Wichtig! Die Veränderungsrate des BIP-</a:t>
            </a:r>
            <a:r>
              <a:rPr lang="de-DE" sz="1633" dirty="0" err="1" smtClean="0"/>
              <a:t>Deflators</a:t>
            </a:r>
            <a:r>
              <a:rPr lang="de-DE" sz="1633" dirty="0" smtClean="0"/>
              <a:t> repräsentiert den Preiseffekt!</a:t>
            </a:r>
            <a:endParaRPr lang="de-DE" sz="1633" dirty="0"/>
          </a:p>
        </p:txBody>
      </p:sp>
      <mc:AlternateContent xmlns:mc="http://schemas.openxmlformats.org/markup-compatibility/2006" xmlns:a14="http://schemas.microsoft.com/office/drawing/2010/main">
        <mc:Choice Requires="a14">
          <p:sp>
            <p:nvSpPr>
              <p:cNvPr id="5" name="Textfeld 4"/>
              <p:cNvSpPr txBox="1"/>
              <p:nvPr/>
            </p:nvSpPr>
            <p:spPr>
              <a:xfrm>
                <a:off x="975142" y="5717386"/>
                <a:ext cx="6187271" cy="594906"/>
              </a:xfrm>
              <a:prstGeom prst="rect">
                <a:avLst/>
              </a:prstGeom>
              <a:noFill/>
            </p:spPr>
            <p:txBody>
              <a:bodyPr wrap="none" rtlCol="0">
                <a:spAutoFit/>
              </a:bodyPr>
              <a:lstStyle/>
              <a:p>
                <a:r>
                  <a:rPr lang="de-DE" sz="1633" dirty="0" smtClean="0"/>
                  <a:t>Außerdem sehen wir hier das gängige Ergebnis, dass grundsätzlich gilt:</a:t>
                </a:r>
              </a:p>
              <a:p>
                <a:r>
                  <a:rPr lang="de-DE" sz="1633" dirty="0" smtClean="0"/>
                  <a:t>Wachstum(BIP-</a:t>
                </a:r>
                <a:r>
                  <a:rPr lang="de-DE" sz="1633" dirty="0" err="1" smtClean="0"/>
                  <a:t>nom</a:t>
                </a:r>
                <a:r>
                  <a:rPr lang="de-DE" sz="1633" dirty="0" smtClean="0"/>
                  <a:t>)</a:t>
                </a:r>
                <a14:m>
                  <m:oMath xmlns:m="http://schemas.openxmlformats.org/officeDocument/2006/math">
                    <m:r>
                      <a:rPr lang="de-DE" sz="1633" i="1" smtClean="0">
                        <a:latin typeface="Cambria Math" panose="02040503050406030204" pitchFamily="18" charset="0"/>
                        <a:ea typeface="Cambria Math" panose="02040503050406030204" pitchFamily="18" charset="0"/>
                      </a:rPr>
                      <m:t>≠</m:t>
                    </m:r>
                  </m:oMath>
                </a14:m>
                <a:r>
                  <a:rPr lang="de-DE" sz="1633" dirty="0" smtClean="0"/>
                  <a:t> Wachstum(BIP-real)+Wachstum (BIP-</a:t>
                </a:r>
                <a:r>
                  <a:rPr lang="de-DE" sz="1633" dirty="0" err="1" smtClean="0"/>
                  <a:t>Deflator</a:t>
                </a:r>
                <a:r>
                  <a:rPr lang="de-DE" sz="1633" dirty="0" smtClean="0"/>
                  <a:t>)</a:t>
                </a:r>
                <a:endParaRPr lang="de-DE" sz="1633" dirty="0"/>
              </a:p>
            </p:txBody>
          </p:sp>
        </mc:Choice>
        <mc:Fallback xmlns="">
          <p:sp>
            <p:nvSpPr>
              <p:cNvPr id="5" name="Textfeld 4"/>
              <p:cNvSpPr txBox="1">
                <a:spLocks noRot="1" noChangeAspect="1" noMove="1" noResize="1" noEditPoints="1" noAdjustHandles="1" noChangeArrowheads="1" noChangeShapeType="1" noTextEdit="1"/>
              </p:cNvSpPr>
              <p:nvPr/>
            </p:nvSpPr>
            <p:spPr>
              <a:xfrm>
                <a:off x="975142" y="5717386"/>
                <a:ext cx="6187271" cy="594906"/>
              </a:xfrm>
              <a:prstGeom prst="rect">
                <a:avLst/>
              </a:prstGeom>
              <a:blipFill>
                <a:blip r:embed="rId4"/>
                <a:stretch>
                  <a:fillRect l="-591" t="-3093" b="-13402"/>
                </a:stretch>
              </a:blipFill>
            </p:spPr>
            <p:txBody>
              <a:bodyPr/>
              <a:lstStyle/>
              <a:p>
                <a:r>
                  <a:rPr lang="de-DE">
                    <a:noFill/>
                  </a:rPr>
                  <a:t> </a:t>
                </a:r>
              </a:p>
            </p:txBody>
          </p:sp>
        </mc:Fallback>
      </mc:AlternateContent>
      <p:graphicFrame>
        <p:nvGraphicFramePr>
          <p:cNvPr id="2" name="Objekt 1"/>
          <p:cNvGraphicFramePr>
            <a:graphicFrameLocks noChangeAspect="1"/>
          </p:cNvGraphicFramePr>
          <p:nvPr>
            <p:extLst/>
          </p:nvPr>
        </p:nvGraphicFramePr>
        <p:xfrm>
          <a:off x="1279525" y="1192213"/>
          <a:ext cx="9921875" cy="2071687"/>
        </p:xfrm>
        <a:graphic>
          <a:graphicData uri="http://schemas.openxmlformats.org/presentationml/2006/ole">
            <mc:AlternateContent xmlns:mc="http://schemas.openxmlformats.org/markup-compatibility/2006">
              <mc:Choice xmlns:v="urn:schemas-microsoft-com:vml" Requires="v">
                <p:oleObj spid="_x0000_s4200" name="Arbeitsblatt" r:id="rId5" imgW="9911002" imgH="2071935" progId="Excel.Sheet.12">
                  <p:embed/>
                </p:oleObj>
              </mc:Choice>
              <mc:Fallback>
                <p:oleObj name="Arbeitsblatt" r:id="rId5" imgW="9911002" imgH="2071935" progId="Excel.Sheet.12">
                  <p:embed/>
                  <p:pic>
                    <p:nvPicPr>
                      <p:cNvPr id="2" name="Objekt 1"/>
                      <p:cNvPicPr/>
                      <p:nvPr/>
                    </p:nvPicPr>
                    <p:blipFill>
                      <a:blip r:embed="rId6"/>
                      <a:stretch>
                        <a:fillRect/>
                      </a:stretch>
                    </p:blipFill>
                    <p:spPr>
                      <a:xfrm>
                        <a:off x="1279525" y="1192213"/>
                        <a:ext cx="9921875" cy="2071687"/>
                      </a:xfrm>
                      <a:prstGeom prst="rect">
                        <a:avLst/>
                      </a:prstGeom>
                    </p:spPr>
                  </p:pic>
                </p:oleObj>
              </mc:Fallback>
            </mc:AlternateContent>
          </a:graphicData>
        </a:graphic>
      </p:graphicFrame>
    </p:spTree>
    <p:extLst>
      <p:ext uri="{BB962C8B-B14F-4D97-AF65-F5344CB8AC3E}">
        <p14:creationId xmlns:p14="http://schemas.microsoft.com/office/powerpoint/2010/main" val="41703279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13715" y="2627"/>
            <a:ext cx="7761950" cy="369321"/>
          </a:xfrm>
          <a:prstGeom prst="rect">
            <a:avLst/>
          </a:prstGeom>
          <a:noFill/>
          <a:ln>
            <a:noFill/>
          </a:ln>
        </p:spPr>
        <p:txBody>
          <a:bodyPr lIns="81646" tIns="40823" rIns="81646" bIns="40823" anchor="ctr" anchorCtr="1"/>
          <a:lstStyle/>
          <a:p>
            <a:pPr>
              <a:lnSpc>
                <a:spcPct val="100000"/>
              </a:lnSpc>
            </a:pPr>
            <a:r>
              <a:rPr lang="de-DE" sz="2400" b="1" dirty="0">
                <a:solidFill>
                  <a:srgbClr val="000000"/>
                </a:solidFill>
                <a:latin typeface="Arial"/>
              </a:rPr>
              <a:t>Beispiel</a:t>
            </a:r>
            <a:endParaRPr sz="2400" dirty="0"/>
          </a:p>
        </p:txBody>
      </p:sp>
      <p:sp>
        <p:nvSpPr>
          <p:cNvPr id="4" name="Textfeld 3"/>
          <p:cNvSpPr txBox="1"/>
          <p:nvPr/>
        </p:nvSpPr>
        <p:spPr>
          <a:xfrm>
            <a:off x="0" y="5534173"/>
            <a:ext cx="6865662" cy="343620"/>
          </a:xfrm>
          <a:prstGeom prst="rect">
            <a:avLst/>
          </a:prstGeom>
          <a:noFill/>
        </p:spPr>
        <p:txBody>
          <a:bodyPr wrap="none" rtlCol="0">
            <a:spAutoFit/>
          </a:bodyPr>
          <a:lstStyle/>
          <a:p>
            <a:r>
              <a:rPr lang="de-DE" sz="1633" dirty="0" smtClean="0"/>
              <a:t>Wichtig! Die Veränderungsrate des </a:t>
            </a:r>
            <a:r>
              <a:rPr lang="de-DE" sz="1400" dirty="0" smtClean="0"/>
              <a:t>BIP-</a:t>
            </a:r>
            <a:r>
              <a:rPr lang="de-DE" sz="1400" dirty="0" err="1" smtClean="0"/>
              <a:t>Deflators</a:t>
            </a:r>
            <a:r>
              <a:rPr lang="de-DE" sz="1633" dirty="0" smtClean="0"/>
              <a:t> repräsentiert den Preiseffekt!</a:t>
            </a:r>
            <a:endParaRPr lang="de-DE" sz="1633" dirty="0"/>
          </a:p>
        </p:txBody>
      </p:sp>
      <mc:AlternateContent xmlns:mc="http://schemas.openxmlformats.org/markup-compatibility/2006" xmlns:a14="http://schemas.microsoft.com/office/drawing/2010/main">
        <mc:Choice Requires="a14">
          <p:sp>
            <p:nvSpPr>
              <p:cNvPr id="5" name="Textfeld 4"/>
              <p:cNvSpPr txBox="1"/>
              <p:nvPr/>
            </p:nvSpPr>
            <p:spPr>
              <a:xfrm>
                <a:off x="0" y="5823711"/>
                <a:ext cx="12192000" cy="949951"/>
              </a:xfrm>
              <a:prstGeom prst="rect">
                <a:avLst/>
              </a:prstGeom>
              <a:noFill/>
            </p:spPr>
            <p:txBody>
              <a:bodyPr wrap="square" rtlCol="0">
                <a:noAutofit/>
              </a:bodyPr>
              <a:lstStyle/>
              <a:p>
                <a:r>
                  <a:rPr lang="de-DE" sz="1400" dirty="0" smtClean="0"/>
                  <a:t>Außerdem sehen wir hier das gängige Ergebnis, dass grundsätzlich gilt:</a:t>
                </a:r>
              </a:p>
              <a:p>
                <a:r>
                  <a:rPr lang="de-DE" sz="1400" dirty="0" smtClean="0"/>
                  <a:t>Wachstum(BIP-</a:t>
                </a:r>
                <a:r>
                  <a:rPr lang="de-DE" sz="1400" dirty="0" err="1" smtClean="0"/>
                  <a:t>nom</a:t>
                </a:r>
                <a:r>
                  <a:rPr lang="de-DE" sz="1400" dirty="0" smtClean="0"/>
                  <a:t>)</a:t>
                </a:r>
                <a14:m>
                  <m:oMath xmlns:m="http://schemas.openxmlformats.org/officeDocument/2006/math">
                    <m:r>
                      <a:rPr lang="de-DE" sz="1400" i="1" smtClean="0">
                        <a:latin typeface="Cambria Math" panose="02040503050406030204" pitchFamily="18" charset="0"/>
                        <a:ea typeface="Cambria Math" panose="02040503050406030204" pitchFamily="18" charset="0"/>
                      </a:rPr>
                      <m:t>≠</m:t>
                    </m:r>
                  </m:oMath>
                </a14:m>
                <a:r>
                  <a:rPr lang="de-DE" sz="1400" dirty="0" smtClean="0"/>
                  <a:t> Wachstum(BIP-real)+Wachstum (BIP-</a:t>
                </a:r>
                <a:r>
                  <a:rPr lang="de-DE" sz="1400" dirty="0" err="1" smtClean="0"/>
                  <a:t>Deflator</a:t>
                </a:r>
                <a:r>
                  <a:rPr lang="de-DE" sz="1400" dirty="0" smtClean="0"/>
                  <a:t>) z.B. 2019 14,26%</a:t>
                </a:r>
                <a:r>
                  <a:rPr lang="de-DE" sz="1400" dirty="0" smtClean="0">
                    <a:ea typeface="Cambria Math" panose="02040503050406030204" pitchFamily="18" charset="0"/>
                  </a:rPr>
                  <a:t> </a:t>
                </a:r>
                <a14:m>
                  <m:oMath xmlns:m="http://schemas.openxmlformats.org/officeDocument/2006/math">
                    <m:r>
                      <a:rPr lang="de-DE" sz="1400" i="1" smtClean="0">
                        <a:latin typeface="Cambria Math" panose="02040503050406030204" pitchFamily="18" charset="0"/>
                        <a:ea typeface="Cambria Math" panose="02040503050406030204" pitchFamily="18" charset="0"/>
                      </a:rPr>
                      <m:t>≠</m:t>
                    </m:r>
                  </m:oMath>
                </a14:m>
                <a:r>
                  <a:rPr lang="de-DE" sz="1400" dirty="0" smtClean="0"/>
                  <a:t>7,05%+6,74%. Da es hier um Wachstumsprozesse geht, also multiplikative Verknüpfungen, gelten die Additionen, die man häufig als „Faustregel“ findet nur als Näherung. Grundsätzlich kann man sich merken, dass bei Wachstumsraten &gt;10% der Fehler bei Addition zu groß wird  </a:t>
                </a:r>
                <a:endParaRPr lang="de-DE" sz="1400" dirty="0"/>
              </a:p>
            </p:txBody>
          </p:sp>
        </mc:Choice>
        <mc:Fallback xmlns="">
          <p:sp>
            <p:nvSpPr>
              <p:cNvPr id="5" name="Textfeld 4"/>
              <p:cNvSpPr txBox="1">
                <a:spLocks noRot="1" noChangeAspect="1" noMove="1" noResize="1" noEditPoints="1" noAdjustHandles="1" noChangeArrowheads="1" noChangeShapeType="1" noTextEdit="1"/>
              </p:cNvSpPr>
              <p:nvPr/>
            </p:nvSpPr>
            <p:spPr>
              <a:xfrm>
                <a:off x="0" y="5823711"/>
                <a:ext cx="12192000" cy="949951"/>
              </a:xfrm>
              <a:prstGeom prst="rect">
                <a:avLst/>
              </a:prstGeom>
              <a:blipFill>
                <a:blip r:embed="rId4"/>
                <a:stretch>
                  <a:fillRect l="-150" t="-641" b="-6410"/>
                </a:stretch>
              </a:blipFill>
            </p:spPr>
            <p:txBody>
              <a:bodyPr/>
              <a:lstStyle/>
              <a:p>
                <a:r>
                  <a:rPr lang="de-DE">
                    <a:noFill/>
                  </a:rPr>
                  <a:t> </a:t>
                </a:r>
              </a:p>
            </p:txBody>
          </p:sp>
        </mc:Fallback>
      </mc:AlternateContent>
      <p:graphicFrame>
        <p:nvGraphicFramePr>
          <p:cNvPr id="2" name="Objekt 1"/>
          <p:cNvGraphicFramePr>
            <a:graphicFrameLocks noChangeAspect="1"/>
          </p:cNvGraphicFramePr>
          <p:nvPr>
            <p:extLst>
              <p:ext uri="{D42A27DB-BD31-4B8C-83A1-F6EECF244321}">
                <p14:modId xmlns:p14="http://schemas.microsoft.com/office/powerpoint/2010/main" val="2498180788"/>
              </p:ext>
            </p:extLst>
          </p:nvPr>
        </p:nvGraphicFramePr>
        <p:xfrm>
          <a:off x="1022989" y="472604"/>
          <a:ext cx="9921875" cy="2071687"/>
        </p:xfrm>
        <a:graphic>
          <a:graphicData uri="http://schemas.openxmlformats.org/presentationml/2006/ole">
            <mc:AlternateContent xmlns:mc="http://schemas.openxmlformats.org/markup-compatibility/2006">
              <mc:Choice xmlns:v="urn:schemas-microsoft-com:vml" Requires="v">
                <p:oleObj spid="_x0000_s3184" name="Arbeitsblatt" r:id="rId5" imgW="9911002" imgH="2071935" progId="Excel.Sheet.12">
                  <p:embed/>
                </p:oleObj>
              </mc:Choice>
              <mc:Fallback>
                <p:oleObj name="Arbeitsblatt" r:id="rId5" imgW="9911002" imgH="2071935" progId="Excel.Sheet.12">
                  <p:embed/>
                  <p:pic>
                    <p:nvPicPr>
                      <p:cNvPr id="2" name="Objekt 1"/>
                      <p:cNvPicPr/>
                      <p:nvPr/>
                    </p:nvPicPr>
                    <p:blipFill>
                      <a:blip r:embed="rId6"/>
                      <a:stretch>
                        <a:fillRect/>
                      </a:stretch>
                    </p:blipFill>
                    <p:spPr>
                      <a:xfrm>
                        <a:off x="1022989" y="472604"/>
                        <a:ext cx="9921875" cy="2071687"/>
                      </a:xfrm>
                      <a:prstGeom prst="rect">
                        <a:avLst/>
                      </a:prstGeom>
                    </p:spPr>
                  </p:pic>
                </p:oleObj>
              </mc:Fallback>
            </mc:AlternateContent>
          </a:graphicData>
        </a:graphic>
      </p:graphicFrame>
      <p:sp>
        <p:nvSpPr>
          <p:cNvPr id="3" name="Textfeld 2"/>
          <p:cNvSpPr txBox="1"/>
          <p:nvPr/>
        </p:nvSpPr>
        <p:spPr>
          <a:xfrm>
            <a:off x="5315973" y="984449"/>
            <a:ext cx="330540" cy="307777"/>
          </a:xfrm>
          <a:prstGeom prst="rect">
            <a:avLst/>
          </a:prstGeom>
          <a:noFill/>
        </p:spPr>
        <p:txBody>
          <a:bodyPr wrap="none" rtlCol="0">
            <a:spAutoFit/>
          </a:bodyPr>
          <a:lstStyle/>
          <a:p>
            <a:r>
              <a:rPr lang="de-DE" sz="1400" dirty="0" smtClean="0">
                <a:solidFill>
                  <a:srgbClr val="FF0000"/>
                </a:solidFill>
              </a:rPr>
              <a:t>1)</a:t>
            </a:r>
            <a:endParaRPr lang="de-DE" sz="1400" dirty="0">
              <a:solidFill>
                <a:srgbClr val="FF0000"/>
              </a:solidFill>
            </a:endParaRPr>
          </a:p>
        </p:txBody>
      </p:sp>
      <p:sp>
        <p:nvSpPr>
          <p:cNvPr id="7" name="Textfeld 6"/>
          <p:cNvSpPr txBox="1"/>
          <p:nvPr/>
        </p:nvSpPr>
        <p:spPr>
          <a:xfrm>
            <a:off x="5315973" y="1349050"/>
            <a:ext cx="330540" cy="307777"/>
          </a:xfrm>
          <a:prstGeom prst="rect">
            <a:avLst/>
          </a:prstGeom>
          <a:noFill/>
        </p:spPr>
        <p:txBody>
          <a:bodyPr wrap="none" rtlCol="0">
            <a:spAutoFit/>
          </a:bodyPr>
          <a:lstStyle/>
          <a:p>
            <a:r>
              <a:rPr lang="de-DE" sz="1400" dirty="0">
                <a:solidFill>
                  <a:srgbClr val="FF0000"/>
                </a:solidFill>
              </a:rPr>
              <a:t>2</a:t>
            </a:r>
            <a:r>
              <a:rPr lang="de-DE" sz="1400" dirty="0" smtClean="0">
                <a:solidFill>
                  <a:srgbClr val="FF0000"/>
                </a:solidFill>
              </a:rPr>
              <a:t>)</a:t>
            </a:r>
            <a:endParaRPr lang="de-DE" sz="1400" dirty="0">
              <a:solidFill>
                <a:srgbClr val="FF0000"/>
              </a:solidFill>
            </a:endParaRPr>
          </a:p>
        </p:txBody>
      </p:sp>
      <p:sp>
        <p:nvSpPr>
          <p:cNvPr id="8" name="Textfeld 7"/>
          <p:cNvSpPr txBox="1"/>
          <p:nvPr/>
        </p:nvSpPr>
        <p:spPr>
          <a:xfrm>
            <a:off x="6058480" y="1351859"/>
            <a:ext cx="330540" cy="307777"/>
          </a:xfrm>
          <a:prstGeom prst="rect">
            <a:avLst/>
          </a:prstGeom>
          <a:noFill/>
        </p:spPr>
        <p:txBody>
          <a:bodyPr wrap="none" rtlCol="0">
            <a:spAutoFit/>
          </a:bodyPr>
          <a:lstStyle/>
          <a:p>
            <a:r>
              <a:rPr lang="de-DE" sz="1400" dirty="0" smtClean="0">
                <a:solidFill>
                  <a:srgbClr val="FF0000"/>
                </a:solidFill>
              </a:rPr>
              <a:t>3)</a:t>
            </a:r>
            <a:endParaRPr lang="de-DE" sz="1400" dirty="0">
              <a:solidFill>
                <a:srgbClr val="FF0000"/>
              </a:solidFill>
            </a:endParaRPr>
          </a:p>
        </p:txBody>
      </p:sp>
      <p:sp>
        <p:nvSpPr>
          <p:cNvPr id="9" name="Textfeld 8"/>
          <p:cNvSpPr txBox="1"/>
          <p:nvPr/>
        </p:nvSpPr>
        <p:spPr>
          <a:xfrm>
            <a:off x="6831873" y="1391305"/>
            <a:ext cx="330540" cy="307777"/>
          </a:xfrm>
          <a:prstGeom prst="rect">
            <a:avLst/>
          </a:prstGeom>
          <a:noFill/>
        </p:spPr>
        <p:txBody>
          <a:bodyPr wrap="none" rtlCol="0">
            <a:spAutoFit/>
          </a:bodyPr>
          <a:lstStyle/>
          <a:p>
            <a:r>
              <a:rPr lang="de-DE" sz="1400" dirty="0">
                <a:solidFill>
                  <a:srgbClr val="FF0000"/>
                </a:solidFill>
              </a:rPr>
              <a:t>4</a:t>
            </a:r>
            <a:r>
              <a:rPr lang="de-DE" sz="1400" dirty="0" smtClean="0">
                <a:solidFill>
                  <a:srgbClr val="FF0000"/>
                </a:solidFill>
              </a:rPr>
              <a:t>)</a:t>
            </a:r>
            <a:endParaRPr lang="de-DE" sz="1400" dirty="0">
              <a:solidFill>
                <a:srgbClr val="FF0000"/>
              </a:solidFill>
            </a:endParaRPr>
          </a:p>
        </p:txBody>
      </p:sp>
      <p:sp>
        <p:nvSpPr>
          <p:cNvPr id="10" name="Textfeld 9"/>
          <p:cNvSpPr txBox="1"/>
          <p:nvPr/>
        </p:nvSpPr>
        <p:spPr>
          <a:xfrm>
            <a:off x="7569971" y="1349049"/>
            <a:ext cx="330540" cy="307777"/>
          </a:xfrm>
          <a:prstGeom prst="rect">
            <a:avLst/>
          </a:prstGeom>
          <a:noFill/>
        </p:spPr>
        <p:txBody>
          <a:bodyPr wrap="none" rtlCol="0">
            <a:spAutoFit/>
          </a:bodyPr>
          <a:lstStyle/>
          <a:p>
            <a:r>
              <a:rPr lang="de-DE" sz="1400" dirty="0" smtClean="0">
                <a:solidFill>
                  <a:srgbClr val="FF0000"/>
                </a:solidFill>
              </a:rPr>
              <a:t>5)</a:t>
            </a:r>
            <a:endParaRPr lang="de-DE" sz="1400" dirty="0">
              <a:solidFill>
                <a:srgbClr val="FF0000"/>
              </a:solidFill>
            </a:endParaRPr>
          </a:p>
        </p:txBody>
      </p:sp>
      <p:sp>
        <p:nvSpPr>
          <p:cNvPr id="11" name="Textfeld 10"/>
          <p:cNvSpPr txBox="1"/>
          <p:nvPr/>
        </p:nvSpPr>
        <p:spPr>
          <a:xfrm>
            <a:off x="8346909" y="1349049"/>
            <a:ext cx="330540" cy="307777"/>
          </a:xfrm>
          <a:prstGeom prst="rect">
            <a:avLst/>
          </a:prstGeom>
          <a:noFill/>
        </p:spPr>
        <p:txBody>
          <a:bodyPr wrap="none" rtlCol="0">
            <a:spAutoFit/>
          </a:bodyPr>
          <a:lstStyle/>
          <a:p>
            <a:r>
              <a:rPr lang="de-DE" sz="1400" dirty="0">
                <a:solidFill>
                  <a:srgbClr val="FF0000"/>
                </a:solidFill>
              </a:rPr>
              <a:t>6</a:t>
            </a:r>
            <a:r>
              <a:rPr lang="de-DE" sz="1400" dirty="0" smtClean="0">
                <a:solidFill>
                  <a:srgbClr val="FF0000"/>
                </a:solidFill>
              </a:rPr>
              <a:t>)</a:t>
            </a:r>
            <a:endParaRPr lang="de-DE" sz="1400" dirty="0">
              <a:solidFill>
                <a:srgbClr val="FF0000"/>
              </a:solidFill>
            </a:endParaRPr>
          </a:p>
        </p:txBody>
      </p:sp>
      <p:sp>
        <p:nvSpPr>
          <p:cNvPr id="12" name="Textfeld 11"/>
          <p:cNvSpPr txBox="1"/>
          <p:nvPr/>
        </p:nvSpPr>
        <p:spPr>
          <a:xfrm>
            <a:off x="9123847" y="1369472"/>
            <a:ext cx="330540" cy="307777"/>
          </a:xfrm>
          <a:prstGeom prst="rect">
            <a:avLst/>
          </a:prstGeom>
          <a:noFill/>
        </p:spPr>
        <p:txBody>
          <a:bodyPr wrap="none" rtlCol="0">
            <a:spAutoFit/>
          </a:bodyPr>
          <a:lstStyle/>
          <a:p>
            <a:r>
              <a:rPr lang="de-DE" sz="1400" dirty="0" smtClean="0">
                <a:solidFill>
                  <a:srgbClr val="FF0000"/>
                </a:solidFill>
              </a:rPr>
              <a:t>7)</a:t>
            </a:r>
            <a:endParaRPr lang="de-DE" sz="1400" dirty="0">
              <a:solidFill>
                <a:srgbClr val="FF0000"/>
              </a:solidFill>
            </a:endParaRPr>
          </a:p>
        </p:txBody>
      </p:sp>
      <p:sp>
        <p:nvSpPr>
          <p:cNvPr id="13" name="Textfeld 12"/>
          <p:cNvSpPr txBox="1"/>
          <p:nvPr/>
        </p:nvSpPr>
        <p:spPr>
          <a:xfrm>
            <a:off x="9914201" y="984448"/>
            <a:ext cx="330540" cy="307777"/>
          </a:xfrm>
          <a:prstGeom prst="rect">
            <a:avLst/>
          </a:prstGeom>
          <a:noFill/>
        </p:spPr>
        <p:txBody>
          <a:bodyPr wrap="none" rtlCol="0">
            <a:spAutoFit/>
          </a:bodyPr>
          <a:lstStyle/>
          <a:p>
            <a:r>
              <a:rPr lang="de-DE" sz="1400" dirty="0">
                <a:solidFill>
                  <a:srgbClr val="FF0000"/>
                </a:solidFill>
              </a:rPr>
              <a:t>8</a:t>
            </a:r>
            <a:r>
              <a:rPr lang="de-DE" sz="1400" dirty="0" smtClean="0">
                <a:solidFill>
                  <a:srgbClr val="FF0000"/>
                </a:solidFill>
              </a:rPr>
              <a:t>)</a:t>
            </a:r>
            <a:endParaRPr lang="de-DE" sz="1400" dirty="0">
              <a:solidFill>
                <a:srgbClr val="FF0000"/>
              </a:solidFill>
            </a:endParaRPr>
          </a:p>
        </p:txBody>
      </p:sp>
      <p:sp>
        <p:nvSpPr>
          <p:cNvPr id="14" name="Textfeld 13"/>
          <p:cNvSpPr txBox="1"/>
          <p:nvPr/>
        </p:nvSpPr>
        <p:spPr>
          <a:xfrm>
            <a:off x="9900785" y="1351583"/>
            <a:ext cx="330540" cy="307777"/>
          </a:xfrm>
          <a:prstGeom prst="rect">
            <a:avLst/>
          </a:prstGeom>
          <a:noFill/>
        </p:spPr>
        <p:txBody>
          <a:bodyPr wrap="none" rtlCol="0">
            <a:spAutoFit/>
          </a:bodyPr>
          <a:lstStyle/>
          <a:p>
            <a:r>
              <a:rPr lang="de-DE" sz="1400" dirty="0">
                <a:solidFill>
                  <a:srgbClr val="FF0000"/>
                </a:solidFill>
              </a:rPr>
              <a:t>9</a:t>
            </a:r>
            <a:r>
              <a:rPr lang="de-DE" sz="1400" dirty="0" smtClean="0">
                <a:solidFill>
                  <a:srgbClr val="FF0000"/>
                </a:solidFill>
              </a:rPr>
              <a:t>)</a:t>
            </a:r>
            <a:endParaRPr lang="de-DE" sz="1400" dirty="0">
              <a:solidFill>
                <a:srgbClr val="FF0000"/>
              </a:solidFill>
            </a:endParaRPr>
          </a:p>
        </p:txBody>
      </p:sp>
      <p:sp>
        <p:nvSpPr>
          <p:cNvPr id="15" name="Textfeld 14"/>
          <p:cNvSpPr txBox="1"/>
          <p:nvPr/>
        </p:nvSpPr>
        <p:spPr>
          <a:xfrm>
            <a:off x="10638883" y="1349048"/>
            <a:ext cx="421910" cy="307777"/>
          </a:xfrm>
          <a:prstGeom prst="rect">
            <a:avLst/>
          </a:prstGeom>
          <a:noFill/>
        </p:spPr>
        <p:txBody>
          <a:bodyPr wrap="none" rtlCol="0">
            <a:spAutoFit/>
          </a:bodyPr>
          <a:lstStyle/>
          <a:p>
            <a:r>
              <a:rPr lang="de-DE" sz="1400" dirty="0" smtClean="0">
                <a:solidFill>
                  <a:srgbClr val="FF0000"/>
                </a:solidFill>
              </a:rPr>
              <a:t>10)</a:t>
            </a:r>
            <a:endParaRPr lang="de-DE" sz="1400" dirty="0">
              <a:solidFill>
                <a:srgbClr val="FF0000"/>
              </a:solidFill>
            </a:endParaRPr>
          </a:p>
        </p:txBody>
      </p:sp>
      <p:sp>
        <p:nvSpPr>
          <p:cNvPr id="16" name="Textfeld 15"/>
          <p:cNvSpPr txBox="1"/>
          <p:nvPr/>
        </p:nvSpPr>
        <p:spPr>
          <a:xfrm>
            <a:off x="907005" y="2613658"/>
            <a:ext cx="4481676" cy="307777"/>
          </a:xfrm>
          <a:prstGeom prst="rect">
            <a:avLst/>
          </a:prstGeom>
          <a:noFill/>
        </p:spPr>
        <p:txBody>
          <a:bodyPr wrap="none" rtlCol="0">
            <a:spAutoFit/>
          </a:bodyPr>
          <a:lstStyle/>
          <a:p>
            <a:r>
              <a:rPr lang="de-DE" sz="1400" dirty="0" smtClean="0">
                <a:solidFill>
                  <a:srgbClr val="FF0000"/>
                </a:solidFill>
              </a:rPr>
              <a:t>1) 0,9•100+2•200	Preise mal Mengen in EINEM Jahr</a:t>
            </a:r>
            <a:endParaRPr lang="de-DE" sz="1400" dirty="0">
              <a:solidFill>
                <a:srgbClr val="FF0000"/>
              </a:solidFill>
            </a:endParaRPr>
          </a:p>
        </p:txBody>
      </p:sp>
      <p:sp>
        <p:nvSpPr>
          <p:cNvPr id="17" name="Textfeld 16"/>
          <p:cNvSpPr txBox="1"/>
          <p:nvPr/>
        </p:nvSpPr>
        <p:spPr>
          <a:xfrm>
            <a:off x="907005" y="2911110"/>
            <a:ext cx="1370888" cy="307777"/>
          </a:xfrm>
          <a:prstGeom prst="rect">
            <a:avLst/>
          </a:prstGeom>
          <a:noFill/>
        </p:spPr>
        <p:txBody>
          <a:bodyPr wrap="none" rtlCol="0">
            <a:spAutoFit/>
          </a:bodyPr>
          <a:lstStyle/>
          <a:p>
            <a:r>
              <a:rPr lang="de-DE" sz="1400" dirty="0">
                <a:solidFill>
                  <a:srgbClr val="FF0000"/>
                </a:solidFill>
              </a:rPr>
              <a:t>2</a:t>
            </a:r>
            <a:r>
              <a:rPr lang="de-DE" sz="1400" dirty="0" smtClean="0">
                <a:solidFill>
                  <a:srgbClr val="FF0000"/>
                </a:solidFill>
              </a:rPr>
              <a:t>) 1•100+2•210</a:t>
            </a:r>
            <a:endParaRPr lang="de-DE" sz="1400" dirty="0">
              <a:solidFill>
                <a:srgbClr val="FF0000"/>
              </a:solidFill>
            </a:endParaRPr>
          </a:p>
        </p:txBody>
      </p:sp>
      <p:sp>
        <p:nvSpPr>
          <p:cNvPr id="18" name="Textfeld 17"/>
          <p:cNvSpPr txBox="1"/>
          <p:nvPr/>
        </p:nvSpPr>
        <p:spPr>
          <a:xfrm>
            <a:off x="907005" y="3205129"/>
            <a:ext cx="6510052" cy="307777"/>
          </a:xfrm>
          <a:prstGeom prst="rect">
            <a:avLst/>
          </a:prstGeom>
          <a:noFill/>
        </p:spPr>
        <p:txBody>
          <a:bodyPr wrap="none" rtlCol="0">
            <a:spAutoFit/>
          </a:bodyPr>
          <a:lstStyle/>
          <a:p>
            <a:r>
              <a:rPr lang="de-DE" sz="1400" dirty="0" smtClean="0">
                <a:solidFill>
                  <a:srgbClr val="FF0000"/>
                </a:solidFill>
              </a:rPr>
              <a:t>3) 100•520/490	Dreisatz: Wenn 490 100 entspricht, was entspricht dann 520?</a:t>
            </a:r>
            <a:endParaRPr lang="de-DE" sz="1400" dirty="0">
              <a:solidFill>
                <a:srgbClr val="FF0000"/>
              </a:solidFill>
            </a:endParaRPr>
          </a:p>
        </p:txBody>
      </p:sp>
      <p:sp>
        <p:nvSpPr>
          <p:cNvPr id="19" name="Textfeld 18"/>
          <p:cNvSpPr txBox="1"/>
          <p:nvPr/>
        </p:nvSpPr>
        <p:spPr>
          <a:xfrm>
            <a:off x="907005" y="3445315"/>
            <a:ext cx="8902950" cy="307777"/>
          </a:xfrm>
          <a:prstGeom prst="rect">
            <a:avLst/>
          </a:prstGeom>
          <a:noFill/>
        </p:spPr>
        <p:txBody>
          <a:bodyPr wrap="none" rtlCol="0">
            <a:spAutoFit/>
          </a:bodyPr>
          <a:lstStyle/>
          <a:p>
            <a:r>
              <a:rPr lang="de-DE" sz="1400" dirty="0">
                <a:solidFill>
                  <a:srgbClr val="FF0000"/>
                </a:solidFill>
              </a:rPr>
              <a:t>4</a:t>
            </a:r>
            <a:r>
              <a:rPr lang="de-DE" sz="1400" dirty="0" smtClean="0">
                <a:solidFill>
                  <a:srgbClr val="FF0000"/>
                </a:solidFill>
              </a:rPr>
              <a:t>) (106,12-100)/100	Wert heute minus Wert gestern geteilt durch Wert gestern: Dies gilt bei JEDER Wachstumsrate!</a:t>
            </a:r>
            <a:endParaRPr lang="de-DE" sz="1400" dirty="0">
              <a:solidFill>
                <a:srgbClr val="FF0000"/>
              </a:solidFill>
            </a:endParaRPr>
          </a:p>
        </p:txBody>
      </p:sp>
      <p:sp>
        <p:nvSpPr>
          <p:cNvPr id="21" name="Textfeld 20"/>
          <p:cNvSpPr txBox="1"/>
          <p:nvPr/>
        </p:nvSpPr>
        <p:spPr>
          <a:xfrm>
            <a:off x="907005" y="3753092"/>
            <a:ext cx="8749639" cy="307777"/>
          </a:xfrm>
          <a:prstGeom prst="rect">
            <a:avLst/>
          </a:prstGeom>
          <a:noFill/>
        </p:spPr>
        <p:txBody>
          <a:bodyPr wrap="none" rtlCol="0">
            <a:spAutoFit/>
          </a:bodyPr>
          <a:lstStyle/>
          <a:p>
            <a:r>
              <a:rPr lang="de-DE" sz="1400" dirty="0">
                <a:solidFill>
                  <a:srgbClr val="FF0000"/>
                </a:solidFill>
              </a:rPr>
              <a:t>5</a:t>
            </a:r>
            <a:r>
              <a:rPr lang="de-DE" sz="1400" dirty="0" smtClean="0">
                <a:solidFill>
                  <a:srgbClr val="FF0000"/>
                </a:solidFill>
              </a:rPr>
              <a:t>) 0,9•100+2•210	Preise gestern mal Mengen heute. Bewertung der Produktion heute mit den Preisen gestern!</a:t>
            </a:r>
          </a:p>
        </p:txBody>
      </p:sp>
      <p:sp>
        <p:nvSpPr>
          <p:cNvPr id="22" name="Textfeld 21"/>
          <p:cNvSpPr txBox="1"/>
          <p:nvPr/>
        </p:nvSpPr>
        <p:spPr>
          <a:xfrm>
            <a:off x="916623" y="4011702"/>
            <a:ext cx="11002627" cy="307777"/>
          </a:xfrm>
          <a:prstGeom prst="rect">
            <a:avLst/>
          </a:prstGeom>
          <a:noFill/>
        </p:spPr>
        <p:txBody>
          <a:bodyPr wrap="square" rtlCol="0">
            <a:noAutofit/>
          </a:bodyPr>
          <a:lstStyle/>
          <a:p>
            <a:r>
              <a:rPr lang="de-DE" sz="1400" dirty="0">
                <a:solidFill>
                  <a:srgbClr val="FF0000"/>
                </a:solidFill>
              </a:rPr>
              <a:t>6</a:t>
            </a:r>
            <a:r>
              <a:rPr lang="de-DE" sz="1400" dirty="0" smtClean="0">
                <a:solidFill>
                  <a:srgbClr val="FF0000"/>
                </a:solidFill>
              </a:rPr>
              <a:t>) 100•520/490	Index gestern mal </a:t>
            </a:r>
            <a:r>
              <a:rPr lang="de-DE" sz="1400" dirty="0" err="1" smtClean="0">
                <a:solidFill>
                  <a:srgbClr val="FF0000"/>
                </a:solidFill>
              </a:rPr>
              <a:t>BIPreal</a:t>
            </a:r>
            <a:r>
              <a:rPr lang="de-DE" sz="1400" dirty="0" smtClean="0">
                <a:solidFill>
                  <a:srgbClr val="FF0000"/>
                </a:solidFill>
              </a:rPr>
              <a:t> heute geteilt </a:t>
            </a:r>
            <a:r>
              <a:rPr lang="de-DE" sz="1400" dirty="0" err="1" smtClean="0">
                <a:solidFill>
                  <a:srgbClr val="FF0000"/>
                </a:solidFill>
              </a:rPr>
              <a:t>BIPnom</a:t>
            </a:r>
            <a:r>
              <a:rPr lang="de-DE" sz="1400" dirty="0" smtClean="0">
                <a:solidFill>
                  <a:srgbClr val="FF0000"/>
                </a:solidFill>
              </a:rPr>
              <a:t> gestern. Dies ist die Verkettung, die in vielen Leerbüchern nicht erklärt, was 		unverständlich ist, da das Wirtschaftswachstum die vielleicht </a:t>
            </a:r>
            <a:r>
              <a:rPr lang="de-DE" sz="1400" dirty="0" err="1" smtClean="0">
                <a:solidFill>
                  <a:srgbClr val="FF0000"/>
                </a:solidFill>
              </a:rPr>
              <a:t>herausgehobenste</a:t>
            </a:r>
            <a:r>
              <a:rPr lang="de-DE" sz="1400" dirty="0" smtClean="0">
                <a:solidFill>
                  <a:srgbClr val="FF0000"/>
                </a:solidFill>
              </a:rPr>
              <a:t> ökonomische Kennzahl ist</a:t>
            </a:r>
            <a:endParaRPr lang="de-DE" sz="1400" dirty="0">
              <a:solidFill>
                <a:srgbClr val="FF0000"/>
              </a:solidFill>
            </a:endParaRPr>
          </a:p>
        </p:txBody>
      </p:sp>
      <p:sp>
        <p:nvSpPr>
          <p:cNvPr id="23" name="Textfeld 22"/>
          <p:cNvSpPr txBox="1"/>
          <p:nvPr/>
        </p:nvSpPr>
        <p:spPr>
          <a:xfrm>
            <a:off x="907005" y="4430861"/>
            <a:ext cx="9584227" cy="307777"/>
          </a:xfrm>
          <a:prstGeom prst="rect">
            <a:avLst/>
          </a:prstGeom>
          <a:noFill/>
        </p:spPr>
        <p:txBody>
          <a:bodyPr wrap="none" rtlCol="0">
            <a:spAutoFit/>
          </a:bodyPr>
          <a:lstStyle/>
          <a:p>
            <a:r>
              <a:rPr lang="de-DE" sz="1400" dirty="0" smtClean="0">
                <a:solidFill>
                  <a:srgbClr val="FF0000"/>
                </a:solidFill>
              </a:rPr>
              <a:t>7) (104,08-100)/100	Wert heute minus Wert gestern geteilt durch Wert gestern: Dies gilt bei JEDER Wachstumsrate! Siehe 4)</a:t>
            </a:r>
            <a:endParaRPr lang="de-DE" sz="1400" dirty="0">
              <a:solidFill>
                <a:srgbClr val="FF0000"/>
              </a:solidFill>
            </a:endParaRPr>
          </a:p>
        </p:txBody>
      </p:sp>
      <p:sp>
        <p:nvSpPr>
          <p:cNvPr id="24" name="Textfeld 23"/>
          <p:cNvSpPr txBox="1"/>
          <p:nvPr/>
        </p:nvSpPr>
        <p:spPr>
          <a:xfrm>
            <a:off x="907005" y="4716177"/>
            <a:ext cx="7708777" cy="307777"/>
          </a:xfrm>
          <a:prstGeom prst="rect">
            <a:avLst/>
          </a:prstGeom>
          <a:noFill/>
        </p:spPr>
        <p:txBody>
          <a:bodyPr wrap="none" rtlCol="0">
            <a:spAutoFit/>
          </a:bodyPr>
          <a:lstStyle/>
          <a:p>
            <a:r>
              <a:rPr lang="de-DE" sz="1400" dirty="0">
                <a:solidFill>
                  <a:srgbClr val="FF0000"/>
                </a:solidFill>
              </a:rPr>
              <a:t>8</a:t>
            </a:r>
            <a:r>
              <a:rPr lang="de-DE" sz="1400" dirty="0" smtClean="0">
                <a:solidFill>
                  <a:srgbClr val="FF0000"/>
                </a:solidFill>
              </a:rPr>
              <a:t>) 100•100/100	Definition des BIP-</a:t>
            </a:r>
            <a:r>
              <a:rPr lang="de-DE" sz="1400" dirty="0" err="1" smtClean="0">
                <a:solidFill>
                  <a:srgbClr val="FF0000"/>
                </a:solidFill>
              </a:rPr>
              <a:t>Deflators</a:t>
            </a:r>
            <a:r>
              <a:rPr lang="de-DE" sz="1400" dirty="0" smtClean="0">
                <a:solidFill>
                  <a:srgbClr val="FF0000"/>
                </a:solidFill>
              </a:rPr>
              <a:t>: 100 mal Index-</a:t>
            </a:r>
            <a:r>
              <a:rPr lang="de-DE" sz="1400" dirty="0" err="1" smtClean="0">
                <a:solidFill>
                  <a:srgbClr val="FF0000"/>
                </a:solidFill>
              </a:rPr>
              <a:t>BIPnom</a:t>
            </a:r>
            <a:r>
              <a:rPr lang="de-DE" sz="1400" dirty="0" smtClean="0">
                <a:solidFill>
                  <a:srgbClr val="FF0000"/>
                </a:solidFill>
              </a:rPr>
              <a:t> geteilt durch Index-</a:t>
            </a:r>
            <a:r>
              <a:rPr lang="de-DE" sz="1400" dirty="0" err="1" smtClean="0">
                <a:solidFill>
                  <a:srgbClr val="FF0000"/>
                </a:solidFill>
              </a:rPr>
              <a:t>BIPreal</a:t>
            </a:r>
            <a:endParaRPr lang="de-DE" sz="1400" dirty="0">
              <a:solidFill>
                <a:srgbClr val="FF0000"/>
              </a:solidFill>
            </a:endParaRPr>
          </a:p>
        </p:txBody>
      </p:sp>
      <p:sp>
        <p:nvSpPr>
          <p:cNvPr id="25" name="Textfeld 24"/>
          <p:cNvSpPr txBox="1"/>
          <p:nvPr/>
        </p:nvSpPr>
        <p:spPr>
          <a:xfrm>
            <a:off x="907004" y="4989396"/>
            <a:ext cx="7708777" cy="307777"/>
          </a:xfrm>
          <a:prstGeom prst="rect">
            <a:avLst/>
          </a:prstGeom>
          <a:noFill/>
        </p:spPr>
        <p:txBody>
          <a:bodyPr wrap="none" rtlCol="0">
            <a:spAutoFit/>
          </a:bodyPr>
          <a:lstStyle/>
          <a:p>
            <a:r>
              <a:rPr lang="de-DE" sz="1400" dirty="0" smtClean="0">
                <a:solidFill>
                  <a:srgbClr val="FF0000"/>
                </a:solidFill>
              </a:rPr>
              <a:t>9) 100•106,12/104,08	Definition des BIP-</a:t>
            </a:r>
            <a:r>
              <a:rPr lang="de-DE" sz="1400" dirty="0" err="1" smtClean="0">
                <a:solidFill>
                  <a:srgbClr val="FF0000"/>
                </a:solidFill>
              </a:rPr>
              <a:t>Deflators</a:t>
            </a:r>
            <a:r>
              <a:rPr lang="de-DE" sz="1400" dirty="0" smtClean="0">
                <a:solidFill>
                  <a:srgbClr val="FF0000"/>
                </a:solidFill>
              </a:rPr>
              <a:t>: 100 mal Index-</a:t>
            </a:r>
            <a:r>
              <a:rPr lang="de-DE" sz="1400" dirty="0" err="1" smtClean="0">
                <a:solidFill>
                  <a:srgbClr val="FF0000"/>
                </a:solidFill>
              </a:rPr>
              <a:t>BIPnom</a:t>
            </a:r>
            <a:r>
              <a:rPr lang="de-DE" sz="1400" dirty="0" smtClean="0">
                <a:solidFill>
                  <a:srgbClr val="FF0000"/>
                </a:solidFill>
              </a:rPr>
              <a:t> geteilt durch Index-</a:t>
            </a:r>
            <a:r>
              <a:rPr lang="de-DE" sz="1400" dirty="0" err="1" smtClean="0">
                <a:solidFill>
                  <a:srgbClr val="FF0000"/>
                </a:solidFill>
              </a:rPr>
              <a:t>BIPreal</a:t>
            </a:r>
            <a:endParaRPr lang="de-DE" sz="1400" dirty="0">
              <a:solidFill>
                <a:srgbClr val="FF0000"/>
              </a:solidFill>
            </a:endParaRPr>
          </a:p>
        </p:txBody>
      </p:sp>
      <p:sp>
        <p:nvSpPr>
          <p:cNvPr id="26" name="Textfeld 25"/>
          <p:cNvSpPr txBox="1"/>
          <p:nvPr/>
        </p:nvSpPr>
        <p:spPr>
          <a:xfrm>
            <a:off x="890958" y="5240154"/>
            <a:ext cx="10053906" cy="307777"/>
          </a:xfrm>
          <a:prstGeom prst="rect">
            <a:avLst/>
          </a:prstGeom>
          <a:noFill/>
        </p:spPr>
        <p:txBody>
          <a:bodyPr wrap="none" rtlCol="0">
            <a:spAutoFit/>
          </a:bodyPr>
          <a:lstStyle/>
          <a:p>
            <a:r>
              <a:rPr lang="de-DE" sz="1400" dirty="0" smtClean="0">
                <a:solidFill>
                  <a:srgbClr val="FF0000"/>
                </a:solidFill>
              </a:rPr>
              <a:t>10) (101,96-100)/100	Wert heute minus Wert gestern geteilt durch Wert gestern: Dies gilt bei JEDER Wachstumsrate! Siehe 4) und7)</a:t>
            </a:r>
            <a:endParaRPr lang="de-DE" sz="1400" dirty="0">
              <a:solidFill>
                <a:srgbClr val="FF0000"/>
              </a:solidFill>
            </a:endParaRPr>
          </a:p>
        </p:txBody>
      </p:sp>
      <p:sp>
        <p:nvSpPr>
          <p:cNvPr id="27" name="Textfeld 26"/>
          <p:cNvSpPr txBox="1"/>
          <p:nvPr/>
        </p:nvSpPr>
        <p:spPr>
          <a:xfrm>
            <a:off x="7305564" y="2585352"/>
            <a:ext cx="4804585" cy="523220"/>
          </a:xfrm>
          <a:prstGeom prst="rect">
            <a:avLst/>
          </a:prstGeom>
          <a:noFill/>
        </p:spPr>
        <p:txBody>
          <a:bodyPr wrap="none" rtlCol="0">
            <a:spAutoFit/>
          </a:bodyPr>
          <a:lstStyle/>
          <a:p>
            <a:r>
              <a:rPr lang="de-DE" sz="1400" b="1" dirty="0" smtClean="0">
                <a:solidFill>
                  <a:srgbClr val="FF0000"/>
                </a:solidFill>
              </a:rPr>
              <a:t>Die übrigen Formeln sind in der Tabelle unterlegt, bitte auf die</a:t>
            </a:r>
          </a:p>
          <a:p>
            <a:r>
              <a:rPr lang="de-DE" sz="1400" b="1" dirty="0" smtClean="0">
                <a:solidFill>
                  <a:srgbClr val="FF0000"/>
                </a:solidFill>
              </a:rPr>
              <a:t>Tabelle doppelklicken!</a:t>
            </a:r>
            <a:endParaRPr lang="de-DE" sz="1400" b="1" dirty="0">
              <a:solidFill>
                <a:srgbClr val="FF0000"/>
              </a:solidFill>
            </a:endParaRPr>
          </a:p>
        </p:txBody>
      </p:sp>
    </p:spTree>
    <p:extLst>
      <p:ext uri="{BB962C8B-B14F-4D97-AF65-F5344CB8AC3E}">
        <p14:creationId xmlns:p14="http://schemas.microsoft.com/office/powerpoint/2010/main" val="3529516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3"/>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3"/>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4"/>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4"/>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5"/>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15"/>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6"/>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27"/>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4"/>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3" grpId="0"/>
      <p:bldP spid="7" grpId="0"/>
      <p:bldP spid="8" grpId="0"/>
      <p:bldP spid="9" grpId="0"/>
      <p:bldP spid="10" grpId="0"/>
      <p:bldP spid="11" grpId="0"/>
      <p:bldP spid="12" grpId="0"/>
      <p:bldP spid="13" grpId="0"/>
      <p:bldP spid="14" grpId="0"/>
      <p:bldP spid="15" grpId="0"/>
      <p:bldP spid="16" grpId="0"/>
      <p:bldP spid="17" grpId="0"/>
      <p:bldP spid="18" grpId="0"/>
      <p:bldP spid="19" grpId="0"/>
      <p:bldP spid="21" grpId="0"/>
      <p:bldP spid="22" grpId="0"/>
      <p:bldP spid="23" grpId="0"/>
      <p:bldP spid="24" grpId="0"/>
      <p:bldP spid="25" grpId="0"/>
      <p:bldP spid="26" grpId="0"/>
      <p:bldP spid="27"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4979</Words>
  <Application>Microsoft Office PowerPoint</Application>
  <PresentationFormat>Breitbild</PresentationFormat>
  <Paragraphs>364</Paragraphs>
  <Slides>32</Slides>
  <Notes>31</Notes>
  <HiddenSlides>0</HiddenSlides>
  <MMClips>0</MMClips>
  <ScaleCrop>false</ScaleCrop>
  <HeadingPairs>
    <vt:vector size="8" baseType="variant">
      <vt:variant>
        <vt:lpstr>Verwendete Schriftarten</vt:lpstr>
      </vt:variant>
      <vt:variant>
        <vt:i4>7</vt:i4>
      </vt:variant>
      <vt:variant>
        <vt:lpstr>Design</vt:lpstr>
      </vt:variant>
      <vt:variant>
        <vt:i4>1</vt:i4>
      </vt:variant>
      <vt:variant>
        <vt:lpstr>Eingebettete OLE-Server</vt:lpstr>
      </vt:variant>
      <vt:variant>
        <vt:i4>1</vt:i4>
      </vt:variant>
      <vt:variant>
        <vt:lpstr>Folientitel</vt:lpstr>
      </vt:variant>
      <vt:variant>
        <vt:i4>32</vt:i4>
      </vt:variant>
    </vt:vector>
  </HeadingPairs>
  <TitlesOfParts>
    <vt:vector size="41" baseType="lpstr">
      <vt:lpstr>Arial</vt:lpstr>
      <vt:lpstr>Calibri</vt:lpstr>
      <vt:lpstr>Calibri Light</vt:lpstr>
      <vt:lpstr>Cambria Math</vt:lpstr>
      <vt:lpstr>Sparkasse Rg</vt:lpstr>
      <vt:lpstr>Symbol</vt:lpstr>
      <vt:lpstr>Times New Roman</vt:lpstr>
      <vt:lpstr>Office</vt:lpstr>
      <vt:lpstr>Arbeitsblatt</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bjk</cp:lastModifiedBy>
  <cp:revision>610</cp:revision>
  <dcterms:created xsi:type="dcterms:W3CDTF">2019-02-11T10:45:01Z</dcterms:created>
  <dcterms:modified xsi:type="dcterms:W3CDTF">2021-10-05T14:16:27Z</dcterms:modified>
</cp:coreProperties>
</file>