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84" r:id="rId2"/>
    <p:sldId id="385" r:id="rId3"/>
    <p:sldId id="386" r:id="rId4"/>
    <p:sldId id="387" r:id="rId5"/>
    <p:sldId id="1202" r:id="rId6"/>
    <p:sldId id="974" r:id="rId7"/>
    <p:sldId id="390" r:id="rId8"/>
    <p:sldId id="391" r:id="rId9"/>
    <p:sldId id="392" r:id="rId10"/>
    <p:sldId id="393" r:id="rId11"/>
    <p:sldId id="394" r:id="rId12"/>
    <p:sldId id="395"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76" autoAdjust="0"/>
    <p:restoredTop sz="94660"/>
  </p:normalViewPr>
  <p:slideViewPr>
    <p:cSldViewPr snapToGrid="0">
      <p:cViewPr varScale="1">
        <p:scale>
          <a:sx n="88" d="100"/>
          <a:sy n="88" d="100"/>
        </p:scale>
        <p:origin x="54" y="1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30.09.2021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4D9F3A82-C5AB-41AB-9423-7C684689752A}"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1064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A625A102-B141-410D-AB89-69B896BECDE4}" type="slidenum">
              <a:rPr lang="de-DE" altLang="de-DE">
                <a:latin typeface="Sparkasse Rg" pitchFamily="34" charset="0"/>
              </a:rPr>
              <a:pPr algn="r" eaLnBrk="1" hangingPunct="1">
                <a:spcBef>
                  <a:spcPct val="0"/>
                </a:spcBef>
                <a:buClrTx/>
                <a:buFontTx/>
                <a:buNone/>
              </a:pPr>
              <a:t>1</a:t>
            </a:fld>
            <a:endParaRPr lang="de-DE" altLang="de-DE">
              <a:latin typeface="Sparkasse Rg" pitchFamily="34" charset="0"/>
            </a:endParaRPr>
          </a:p>
        </p:txBody>
      </p:sp>
      <p:sp>
        <p:nvSpPr>
          <p:cNvPr id="106500"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6501"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9E9EA269-331E-4CA1-A6F3-5274331E43B0}" type="slidenum">
              <a:rPr lang="de-DE" altLang="de-DE" smtClean="0">
                <a:latin typeface="Sparkasse Rg" pitchFamily="34" charset="0"/>
              </a:rPr>
              <a:pPr eaLnBrk="1" hangingPunct="1">
                <a:spcBef>
                  <a:spcPct val="0"/>
                </a:spcBef>
                <a:buClrTx/>
                <a:buFontTx/>
                <a:buNone/>
              </a:pPr>
              <a:t>10</a:t>
            </a:fld>
            <a:endParaRPr lang="de-DE" altLang="de-DE">
              <a:latin typeface="Sparkasse Rg" pitchFamily="34" charset="0"/>
            </a:endParaRPr>
          </a:p>
        </p:txBody>
      </p:sp>
      <p:sp>
        <p:nvSpPr>
          <p:cNvPr id="114691" name="Rectangle 2"/>
          <p:cNvSpPr>
            <a:spLocks noGrp="1" noRot="1" noChangeAspect="1" noChangeArrowheads="1" noTextEdit="1"/>
          </p:cNvSpPr>
          <p:nvPr>
            <p:ph type="sldImg"/>
          </p:nvPr>
        </p:nvSpPr>
        <p:spPr>
          <a:xfrm>
            <a:off x="90488" y="742950"/>
            <a:ext cx="6619875" cy="3724275"/>
          </a:xfrm>
          <a:ln/>
        </p:spPr>
      </p:sp>
      <p:sp>
        <p:nvSpPr>
          <p:cNvPr id="114692"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C79B0EB5-7EA8-4872-8CBA-591F15ACAB0D}" type="slidenum">
              <a:rPr lang="de-DE" altLang="de-DE" smtClean="0">
                <a:latin typeface="Sparkasse Rg" pitchFamily="34" charset="0"/>
              </a:rPr>
              <a:pPr eaLnBrk="1" hangingPunct="1">
                <a:spcBef>
                  <a:spcPct val="0"/>
                </a:spcBef>
                <a:buClrTx/>
                <a:buFontTx/>
                <a:buNone/>
              </a:pPr>
              <a:t>11</a:t>
            </a:fld>
            <a:endParaRPr lang="de-DE" altLang="de-DE">
              <a:latin typeface="Sparkasse Rg" pitchFamily="34" charset="0"/>
            </a:endParaRPr>
          </a:p>
        </p:txBody>
      </p:sp>
      <p:sp>
        <p:nvSpPr>
          <p:cNvPr id="115715" name="Rectangle 2"/>
          <p:cNvSpPr>
            <a:spLocks noGrp="1" noRot="1" noChangeAspect="1" noChangeArrowheads="1" noTextEdit="1"/>
          </p:cNvSpPr>
          <p:nvPr>
            <p:ph type="sldImg"/>
          </p:nvPr>
        </p:nvSpPr>
        <p:spPr>
          <a:xfrm>
            <a:off x="90488" y="742950"/>
            <a:ext cx="6619875" cy="3724275"/>
          </a:xfrm>
          <a:ln/>
        </p:spPr>
      </p:sp>
      <p:sp>
        <p:nvSpPr>
          <p:cNvPr id="11571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lIns="91451" tIns="45724" rIns="91451" bIns="45724" anchor="ct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B38B193B-0651-488D-954C-EF0082D05DC4}" type="slidenum">
              <a:rPr lang="de-DE" altLang="de-DE" smtClean="0">
                <a:latin typeface="Sparkasse Rg" pitchFamily="34" charset="0"/>
              </a:rPr>
              <a:pPr eaLnBrk="1" hangingPunct="1">
                <a:spcBef>
                  <a:spcPct val="0"/>
                </a:spcBef>
                <a:buClrTx/>
                <a:buFontTx/>
                <a:buNone/>
              </a:pPr>
              <a:t>12</a:t>
            </a:fld>
            <a:endParaRPr lang="de-DE" altLang="de-DE">
              <a:latin typeface="Sparkasse Rg" pitchFamily="34" charset="0"/>
            </a:endParaRPr>
          </a:p>
        </p:txBody>
      </p:sp>
      <p:sp>
        <p:nvSpPr>
          <p:cNvPr id="116739" name="Rectangle 2"/>
          <p:cNvSpPr>
            <a:spLocks noGrp="1" noRot="1" noChangeAspect="1" noChangeArrowheads="1" noTextEdit="1"/>
          </p:cNvSpPr>
          <p:nvPr>
            <p:ph type="sldImg"/>
          </p:nvPr>
        </p:nvSpPr>
        <p:spPr>
          <a:xfrm>
            <a:off x="90488" y="742950"/>
            <a:ext cx="6619875" cy="3724275"/>
          </a:xfrm>
          <a:ln/>
        </p:spPr>
      </p:sp>
      <p:sp>
        <p:nvSpPr>
          <p:cNvPr id="11674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lIns="91451" tIns="45724" rIns="91451" bIns="45724" anchor="ct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4168FF6B-9158-4D7F-9F28-972397A219B9}" type="slidenum">
              <a:rPr lang="de-DE" altLang="de-DE" smtClean="0">
                <a:latin typeface="Sparkasse Rg" pitchFamily="34" charset="0"/>
              </a:rPr>
              <a:pPr eaLnBrk="1" hangingPunct="1">
                <a:spcBef>
                  <a:spcPct val="0"/>
                </a:spcBef>
                <a:buClrTx/>
                <a:buFontTx/>
                <a:buNone/>
              </a:pPr>
              <a:t>2</a:t>
            </a:fld>
            <a:endParaRPr lang="de-DE" altLang="de-DE">
              <a:latin typeface="Sparkasse Rg" pitchFamily="34" charset="0"/>
            </a:endParaRPr>
          </a:p>
        </p:txBody>
      </p:sp>
      <p:sp>
        <p:nvSpPr>
          <p:cNvPr id="1075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B3CE1599-AAB1-4D7B-83EE-621C1375489F}" type="slidenum">
              <a:rPr lang="de-DE" altLang="de-DE">
                <a:latin typeface="Sparkasse Rg" pitchFamily="34" charset="0"/>
              </a:rPr>
              <a:pPr algn="r" eaLnBrk="1" hangingPunct="1">
                <a:spcBef>
                  <a:spcPct val="0"/>
                </a:spcBef>
                <a:buClrTx/>
                <a:buFontTx/>
                <a:buNone/>
              </a:pPr>
              <a:t>2</a:t>
            </a:fld>
            <a:endParaRPr lang="de-DE" altLang="de-DE">
              <a:latin typeface="Sparkasse Rg" pitchFamily="34" charset="0"/>
            </a:endParaRPr>
          </a:p>
        </p:txBody>
      </p:sp>
      <p:sp>
        <p:nvSpPr>
          <p:cNvPr id="107524"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7525"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086DFE99-D1D9-4988-97D2-35343831AAF4}" type="slidenum">
              <a:rPr lang="de-DE" altLang="de-DE" smtClean="0">
                <a:latin typeface="Sparkasse Rg" pitchFamily="34" charset="0"/>
              </a:rPr>
              <a:pPr eaLnBrk="1" hangingPunct="1">
                <a:spcBef>
                  <a:spcPct val="0"/>
                </a:spcBef>
                <a:buClrTx/>
                <a:buFontTx/>
                <a:buNone/>
              </a:pPr>
              <a:t>3</a:t>
            </a:fld>
            <a:endParaRPr lang="de-DE" altLang="de-DE">
              <a:latin typeface="Sparkasse Rg" pitchFamily="34" charset="0"/>
            </a:endParaRPr>
          </a:p>
        </p:txBody>
      </p:sp>
      <p:sp>
        <p:nvSpPr>
          <p:cNvPr id="1085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8D03205F-1EF6-428C-B559-63DBC58B099B}" type="slidenum">
              <a:rPr lang="de-DE" altLang="de-DE">
                <a:latin typeface="Sparkasse Rg" pitchFamily="34" charset="0"/>
              </a:rPr>
              <a:pPr algn="r" eaLnBrk="1" hangingPunct="1">
                <a:spcBef>
                  <a:spcPct val="0"/>
                </a:spcBef>
                <a:buClrTx/>
                <a:buFontTx/>
                <a:buNone/>
              </a:pPr>
              <a:t>3</a:t>
            </a:fld>
            <a:endParaRPr lang="de-DE" altLang="de-DE">
              <a:latin typeface="Sparkasse Rg" pitchFamily="34" charset="0"/>
            </a:endParaRPr>
          </a:p>
        </p:txBody>
      </p:sp>
      <p:sp>
        <p:nvSpPr>
          <p:cNvPr id="108548"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8549"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22819BAE-667F-461C-AEFD-034F7310BD53}" type="slidenum">
              <a:rPr lang="de-DE" altLang="de-DE" smtClean="0">
                <a:latin typeface="Sparkasse Rg" pitchFamily="34" charset="0"/>
              </a:rPr>
              <a:pPr eaLnBrk="1" hangingPunct="1">
                <a:spcBef>
                  <a:spcPct val="0"/>
                </a:spcBef>
                <a:buClrTx/>
                <a:buFontTx/>
                <a:buNone/>
              </a:pPr>
              <a:t>4</a:t>
            </a:fld>
            <a:endParaRPr lang="de-DE" altLang="de-DE">
              <a:latin typeface="Sparkasse Rg" pitchFamily="34" charset="0"/>
            </a:endParaRPr>
          </a:p>
        </p:txBody>
      </p:sp>
      <p:sp>
        <p:nvSpPr>
          <p:cNvPr id="1095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BEC0DA41-BECA-4F6A-B6CA-402E76C1446D}" type="slidenum">
              <a:rPr lang="de-DE" altLang="de-DE">
                <a:latin typeface="Sparkasse Rg" pitchFamily="34" charset="0"/>
              </a:rPr>
              <a:pPr algn="r" eaLnBrk="1" hangingPunct="1">
                <a:spcBef>
                  <a:spcPct val="0"/>
                </a:spcBef>
                <a:buClrTx/>
                <a:buFontTx/>
                <a:buNone/>
              </a:pPr>
              <a:t>4</a:t>
            </a:fld>
            <a:endParaRPr lang="de-DE" altLang="de-DE">
              <a:latin typeface="Sparkasse Rg" pitchFamily="34" charset="0"/>
            </a:endParaRPr>
          </a:p>
        </p:txBody>
      </p:sp>
      <p:sp>
        <p:nvSpPr>
          <p:cNvPr id="109572"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3"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22819BAE-667F-461C-AEFD-034F7310BD53}" type="slidenum">
              <a:rPr lang="de-DE" altLang="de-DE" smtClean="0">
                <a:latin typeface="Sparkasse Rg" pitchFamily="34" charset="0"/>
              </a:rPr>
              <a:pPr eaLnBrk="1" hangingPunct="1">
                <a:spcBef>
                  <a:spcPct val="0"/>
                </a:spcBef>
                <a:buClrTx/>
                <a:buFontTx/>
                <a:buNone/>
              </a:pPr>
              <a:t>5</a:t>
            </a:fld>
            <a:endParaRPr lang="de-DE" altLang="de-DE">
              <a:latin typeface="Sparkasse Rg" pitchFamily="34" charset="0"/>
            </a:endParaRPr>
          </a:p>
        </p:txBody>
      </p:sp>
      <p:sp>
        <p:nvSpPr>
          <p:cNvPr id="1095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BEC0DA41-BECA-4F6A-B6CA-402E76C1446D}" type="slidenum">
              <a:rPr lang="de-DE" altLang="de-DE">
                <a:latin typeface="Sparkasse Rg" pitchFamily="34" charset="0"/>
              </a:rPr>
              <a:pPr algn="r" eaLnBrk="1" hangingPunct="1">
                <a:spcBef>
                  <a:spcPct val="0"/>
                </a:spcBef>
                <a:buClrTx/>
                <a:buFontTx/>
                <a:buNone/>
              </a:pPr>
              <a:t>5</a:t>
            </a:fld>
            <a:endParaRPr lang="de-DE" altLang="de-DE">
              <a:latin typeface="Sparkasse Rg" pitchFamily="34" charset="0"/>
            </a:endParaRPr>
          </a:p>
        </p:txBody>
      </p:sp>
      <p:sp>
        <p:nvSpPr>
          <p:cNvPr id="109572"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3"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695297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D2C6A728-36D1-46EC-9F7C-DD2628A2BF48}" type="slidenum">
              <a:rPr lang="de-DE" altLang="de-DE" smtClean="0">
                <a:latin typeface="Sparkasse Rg" pitchFamily="34" charset="0"/>
              </a:rPr>
              <a:pPr eaLnBrk="1" hangingPunct="1">
                <a:spcBef>
                  <a:spcPct val="0"/>
                </a:spcBef>
                <a:buClrTx/>
                <a:buFontTx/>
                <a:buNone/>
              </a:pPr>
              <a:t>6</a:t>
            </a:fld>
            <a:endParaRPr lang="de-DE" altLang="de-DE">
              <a:latin typeface="Sparkasse Rg" pitchFamily="34" charset="0"/>
            </a:endParaRPr>
          </a:p>
        </p:txBody>
      </p:sp>
      <p:sp>
        <p:nvSpPr>
          <p:cNvPr id="110595" name="Rectangle 2"/>
          <p:cNvSpPr>
            <a:spLocks noGrp="1" noRot="1" noChangeAspect="1" noChangeArrowheads="1" noTextEdit="1"/>
          </p:cNvSpPr>
          <p:nvPr>
            <p:ph type="sldImg"/>
          </p:nvPr>
        </p:nvSpPr>
        <p:spPr>
          <a:xfrm>
            <a:off x="90488" y="742950"/>
            <a:ext cx="6619875" cy="3724275"/>
          </a:xfrm>
          <a:ln/>
        </p:spPr>
      </p:sp>
      <p:sp>
        <p:nvSpPr>
          <p:cNvPr id="11059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1187FACD-EB06-496E-B61C-C6410A61C444}"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111619" name="Rectangle 2"/>
          <p:cNvSpPr>
            <a:spLocks noGrp="1" noRot="1" noChangeAspect="1" noChangeArrowheads="1" noTextEdit="1"/>
          </p:cNvSpPr>
          <p:nvPr>
            <p:ph type="sldImg"/>
          </p:nvPr>
        </p:nvSpPr>
        <p:spPr>
          <a:xfrm>
            <a:off x="90488" y="742950"/>
            <a:ext cx="6619875" cy="3724275"/>
          </a:xfrm>
          <a:ln/>
        </p:spPr>
      </p:sp>
      <p:sp>
        <p:nvSpPr>
          <p:cNvPr id="11162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0DB0C72D-7BFE-4E47-B13E-CEFD29536966}"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112643" name="Rectangle 2"/>
          <p:cNvSpPr>
            <a:spLocks noGrp="1" noRot="1" noChangeAspect="1" noChangeArrowheads="1" noTextEdit="1"/>
          </p:cNvSpPr>
          <p:nvPr>
            <p:ph type="sldImg"/>
          </p:nvPr>
        </p:nvSpPr>
        <p:spPr>
          <a:xfrm>
            <a:off x="90488" y="742950"/>
            <a:ext cx="6619875" cy="3724275"/>
          </a:xfrm>
          <a:ln/>
        </p:spPr>
      </p:sp>
      <p:sp>
        <p:nvSpPr>
          <p:cNvPr id="11264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1ABF143-93FE-446C-8F3B-26520A7874C1}" type="slidenum">
              <a:rPr lang="de-DE" altLang="de-DE" smtClean="0">
                <a:latin typeface="Sparkasse Rg" pitchFamily="34" charset="0"/>
              </a:rPr>
              <a:pPr eaLnBrk="1" hangingPunct="1">
                <a:spcBef>
                  <a:spcPct val="0"/>
                </a:spcBef>
                <a:buClrTx/>
                <a:buFontTx/>
                <a:buNone/>
              </a:pPr>
              <a:t>9</a:t>
            </a:fld>
            <a:endParaRPr lang="de-DE" altLang="de-DE">
              <a:latin typeface="Sparkasse Rg" pitchFamily="34" charset="0"/>
            </a:endParaRPr>
          </a:p>
        </p:txBody>
      </p:sp>
      <p:sp>
        <p:nvSpPr>
          <p:cNvPr id="113667" name="Rectangle 2"/>
          <p:cNvSpPr>
            <a:spLocks noGrp="1" noRot="1" noChangeAspect="1" noChangeArrowheads="1" noTextEdit="1"/>
          </p:cNvSpPr>
          <p:nvPr>
            <p:ph type="sldImg"/>
          </p:nvPr>
        </p:nvSpPr>
        <p:spPr>
          <a:xfrm>
            <a:off x="90488" y="742950"/>
            <a:ext cx="6619875" cy="3724275"/>
          </a:xfrm>
          <a:ln/>
        </p:spPr>
      </p:sp>
      <p:sp>
        <p:nvSpPr>
          <p:cNvPr id="113668"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30.09.2021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30.09.2021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30.09.2021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30.09.2021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30.09.2021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30.09.2021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30.09.2021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30.09.2021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30.09.2021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30.09.2021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30.09.2021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30.09.2021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1"/>
          <p:cNvSpPr>
            <a:spLocks noChangeArrowheads="1"/>
          </p:cNvSpPr>
          <p:nvPr/>
        </p:nvSpPr>
        <p:spPr bwMode="auto">
          <a:xfrm>
            <a:off x="2958306" y="118770"/>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Berechnung des Bruttoinlandsprodukts</a:t>
            </a:r>
          </a:p>
        </p:txBody>
      </p:sp>
      <p:sp>
        <p:nvSpPr>
          <p:cNvPr id="48132" name="Text Box 2"/>
          <p:cNvSpPr txBox="1">
            <a:spLocks noChangeArrowheads="1"/>
          </p:cNvSpPr>
          <p:nvPr/>
        </p:nvSpPr>
        <p:spPr bwMode="auto">
          <a:xfrm>
            <a:off x="242454" y="1126549"/>
            <a:ext cx="11007436"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dirty="0">
                <a:solidFill>
                  <a:srgbClr val="000000"/>
                </a:solidFill>
              </a:rPr>
              <a:t>Entstehungsrechnung 	– 	Beitrag der verschiedenen </a:t>
            </a:r>
            <a:r>
              <a:rPr lang="de-DE" altLang="de-DE" sz="2400" dirty="0" smtClean="0">
                <a:solidFill>
                  <a:srgbClr val="000000"/>
                </a:solidFill>
              </a:rPr>
              <a:t>Wirtschaftssektoren zur</a:t>
            </a:r>
          </a:p>
          <a:p>
            <a:pPr eaLnBrk="1" hangingPunct="1">
              <a:buClrTx/>
              <a:buFontTx/>
              <a:buNone/>
            </a:pPr>
            <a:r>
              <a:rPr lang="de-DE" altLang="de-DE" sz="2400" dirty="0">
                <a:solidFill>
                  <a:srgbClr val="000000"/>
                </a:solidFill>
              </a:rPr>
              <a:t>	</a:t>
            </a:r>
            <a:r>
              <a:rPr lang="de-DE" altLang="de-DE" sz="2400" dirty="0" smtClean="0">
                <a:solidFill>
                  <a:srgbClr val="000000"/>
                </a:solidFill>
              </a:rPr>
              <a:t>								gesamtwirtschaftlichen Wertschöpfung</a:t>
            </a:r>
            <a:r>
              <a:rPr lang="de-DE" altLang="de-DE" sz="2400" dirty="0">
                <a:solidFill>
                  <a:srgbClr val="000000"/>
                </a:solidFill>
              </a:rPr>
              <a:t>.</a:t>
            </a:r>
          </a:p>
          <a:p>
            <a:pPr eaLnBrk="1" hangingPunct="1">
              <a:buClrTx/>
              <a:buFontTx/>
              <a:buNone/>
            </a:pPr>
            <a:endParaRPr lang="de-DE" altLang="de-DE" sz="2400" dirty="0" smtClean="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r>
              <a:rPr lang="de-DE" altLang="de-DE" sz="2400" dirty="0">
                <a:solidFill>
                  <a:srgbClr val="000000"/>
                </a:solidFill>
              </a:rPr>
              <a:t>Verwendungsrechnung	– 	Komponenten der gesamtwirtschaftlichen </a:t>
            </a:r>
          </a:p>
          <a:p>
            <a:pPr eaLnBrk="1" hangingPunct="1">
              <a:buClrTx/>
              <a:buFontTx/>
              <a:buNone/>
            </a:pPr>
            <a:r>
              <a:rPr lang="de-DE" altLang="de-DE" sz="2400" dirty="0">
                <a:solidFill>
                  <a:srgbClr val="000000"/>
                </a:solidFill>
              </a:rPr>
              <a:t>									Nachfrage bzw. Einsatz der </a:t>
            </a:r>
            <a:r>
              <a:rPr lang="de-DE" altLang="de-DE" sz="2400" dirty="0" smtClean="0">
                <a:solidFill>
                  <a:srgbClr val="000000"/>
                </a:solidFill>
              </a:rPr>
              <a:t>hergestellten Güter</a:t>
            </a:r>
            <a:r>
              <a:rPr lang="de-DE" altLang="de-DE" sz="2400" dirty="0">
                <a:solidFill>
                  <a:srgbClr val="000000"/>
                </a:solidFill>
              </a:rPr>
              <a:t>.</a:t>
            </a:r>
          </a:p>
          <a:p>
            <a:pPr eaLnBrk="1" hangingPunct="1">
              <a:buClrTx/>
              <a:buFontTx/>
              <a:buNone/>
            </a:pPr>
            <a:endParaRPr lang="de-DE" altLang="de-DE" sz="2400" dirty="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r>
              <a:rPr lang="de-DE" altLang="de-DE" sz="2400" dirty="0">
                <a:solidFill>
                  <a:srgbClr val="000000"/>
                </a:solidFill>
              </a:rPr>
              <a:t>Verteilungsrechnung 		–	Verteilung nach den verschiedenen </a:t>
            </a:r>
            <a:r>
              <a:rPr lang="de-DE" altLang="de-DE" sz="2400" dirty="0" smtClean="0">
                <a:solidFill>
                  <a:srgbClr val="000000"/>
                </a:solidFill>
              </a:rPr>
              <a:t>Einkommensarten,</a:t>
            </a:r>
          </a:p>
          <a:p>
            <a:pPr eaLnBrk="1" hangingPunct="1">
              <a:buClrTx/>
              <a:buFontTx/>
              <a:buNone/>
            </a:pPr>
            <a:r>
              <a:rPr lang="de-DE" altLang="de-DE" sz="2400" dirty="0">
                <a:solidFill>
                  <a:srgbClr val="000000"/>
                </a:solidFill>
              </a:rPr>
              <a:t>	</a:t>
            </a:r>
            <a:r>
              <a:rPr lang="de-DE" altLang="de-DE" sz="2400" dirty="0" smtClean="0">
                <a:solidFill>
                  <a:srgbClr val="000000"/>
                </a:solidFill>
              </a:rPr>
              <a:t>								insbesondere </a:t>
            </a:r>
            <a:r>
              <a:rPr lang="de-DE" altLang="de-DE" sz="2400" dirty="0">
                <a:solidFill>
                  <a:srgbClr val="000000"/>
                </a:solidFill>
              </a:rPr>
              <a:t>den </a:t>
            </a:r>
            <a:r>
              <a:rPr lang="de-DE" altLang="de-DE" sz="2400" dirty="0" smtClean="0">
                <a:solidFill>
                  <a:srgbClr val="000000"/>
                </a:solidFill>
              </a:rPr>
              <a:t>Produktionsfaktoren </a:t>
            </a:r>
            <a:r>
              <a:rPr lang="de-DE" altLang="de-DE" sz="2400" dirty="0">
                <a:solidFill>
                  <a:srgbClr val="000000"/>
                </a:solidFill>
              </a:rPr>
              <a:t>Arbeit und Kapital. </a:t>
            </a:r>
          </a:p>
        </p:txBody>
      </p:sp>
      <p:sp>
        <p:nvSpPr>
          <p:cNvPr id="2" name="Textfeld 1"/>
          <p:cNvSpPr txBox="1"/>
          <p:nvPr/>
        </p:nvSpPr>
        <p:spPr>
          <a:xfrm>
            <a:off x="349826" y="1897609"/>
            <a:ext cx="11031169" cy="646331"/>
          </a:xfrm>
          <a:prstGeom prst="rect">
            <a:avLst/>
          </a:prstGeom>
          <a:noFill/>
        </p:spPr>
        <p:txBody>
          <a:bodyPr wrap="square" rtlCol="0">
            <a:noAutofit/>
          </a:bodyPr>
          <a:lstStyle/>
          <a:p>
            <a:r>
              <a:rPr lang="de-DE" dirty="0" smtClean="0"/>
              <a:t>Die Entstehungsseite setzt den Fokus auf die Produktion und widerspiegelt damit so etwas wie die Angebotsseite der Volkswirtschaft</a:t>
            </a:r>
            <a:endParaRPr lang="de-DE" dirty="0"/>
          </a:p>
        </p:txBody>
      </p:sp>
      <p:sp>
        <p:nvSpPr>
          <p:cNvPr id="6" name="Textfeld 5"/>
          <p:cNvSpPr txBox="1"/>
          <p:nvPr/>
        </p:nvSpPr>
        <p:spPr>
          <a:xfrm>
            <a:off x="457200" y="831272"/>
            <a:ext cx="10816423" cy="369332"/>
          </a:xfrm>
          <a:prstGeom prst="rect">
            <a:avLst/>
          </a:prstGeom>
          <a:noFill/>
        </p:spPr>
        <p:txBody>
          <a:bodyPr wrap="none" rtlCol="0">
            <a:spAutoFit/>
          </a:bodyPr>
          <a:lstStyle/>
          <a:p>
            <a:r>
              <a:rPr lang="de-DE" dirty="0" smtClean="0"/>
              <a:t>Das BIP lässt von 3  Seiten her bestimmen, die alle eine unterschiedliche Sichtweise der Volkswirtschaft darstellen</a:t>
            </a:r>
            <a:endParaRPr lang="de-DE" dirty="0"/>
          </a:p>
        </p:txBody>
      </p:sp>
      <p:sp>
        <p:nvSpPr>
          <p:cNvPr id="7" name="Textfeld 6"/>
          <p:cNvSpPr txBox="1"/>
          <p:nvPr/>
        </p:nvSpPr>
        <p:spPr>
          <a:xfrm>
            <a:off x="242454" y="4104466"/>
            <a:ext cx="11031169" cy="646331"/>
          </a:xfrm>
          <a:prstGeom prst="rect">
            <a:avLst/>
          </a:prstGeom>
          <a:noFill/>
        </p:spPr>
        <p:txBody>
          <a:bodyPr wrap="square" rtlCol="0">
            <a:noAutofit/>
          </a:bodyPr>
          <a:lstStyle/>
          <a:p>
            <a:r>
              <a:rPr lang="de-DE" dirty="0" smtClean="0"/>
              <a:t>Die Verwendungsseite fragt, wie das entstandene Einkommen in einer Volkswirtschaft ausgegeben wird und repräsentiert damit die Nachfrageseite</a:t>
            </a:r>
            <a:endParaRPr lang="de-DE" dirty="0"/>
          </a:p>
        </p:txBody>
      </p:sp>
      <p:sp>
        <p:nvSpPr>
          <p:cNvPr id="8" name="Textfeld 7"/>
          <p:cNvSpPr txBox="1"/>
          <p:nvPr/>
        </p:nvSpPr>
        <p:spPr>
          <a:xfrm>
            <a:off x="111349" y="5521857"/>
            <a:ext cx="12011378" cy="1246088"/>
          </a:xfrm>
          <a:prstGeom prst="rect">
            <a:avLst/>
          </a:prstGeom>
          <a:noFill/>
        </p:spPr>
        <p:txBody>
          <a:bodyPr wrap="square" rtlCol="0">
            <a:noAutofit/>
          </a:bodyPr>
          <a:lstStyle/>
          <a:p>
            <a:r>
              <a:rPr lang="de-DE" dirty="0" smtClean="0"/>
              <a:t>Im Produktionsprozess, bzw. bei der Einkommensentstehung kann grundsätzlich gefragt werden, wie die Produktionsleistungen erbracht werden. Im Allgemeinen unterscheidet man dabei nach selbstständiger und unselbstständiger Arbeit, was letztlich mit einer Unterscheidung nach Arbeit und Kapital assoziiert werden kann (vgl. Neoklassische Produktionsfunktion F(K,L) aus der Mikro!)</a:t>
            </a:r>
            <a:endParaRPr lang="de-D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180000" y="900000"/>
            <a:ext cx="7572586" cy="4320000"/>
          </a:xfrm>
          <a:prstGeom prst="rect">
            <a:avLst/>
          </a:prstGeom>
        </p:spPr>
      </p:pic>
      <p:sp>
        <p:nvSpPr>
          <p:cNvPr id="56323" name="Rectangle 2"/>
          <p:cNvSpPr>
            <a:spLocks noChangeArrowheads="1"/>
          </p:cNvSpPr>
          <p:nvPr/>
        </p:nvSpPr>
        <p:spPr bwMode="auto">
          <a:xfrm>
            <a:off x="1179253" y="79017"/>
            <a:ext cx="627538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Anteile der Verwendungskomponenten am Bruttoinlandsprodukt (Deutschland)</a:t>
            </a:r>
          </a:p>
        </p:txBody>
      </p:sp>
      <p:sp>
        <p:nvSpPr>
          <p:cNvPr id="6" name="Textfeld 1"/>
          <p:cNvSpPr txBox="1">
            <a:spLocks noChangeArrowheads="1"/>
          </p:cNvSpPr>
          <p:nvPr/>
        </p:nvSpPr>
        <p:spPr bwMode="auto">
          <a:xfrm>
            <a:off x="7970584" y="2649380"/>
            <a:ext cx="40954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Beim Außenbeitrag ergibt sich aber eine Ausnahme für rund 10 Jahre (1991-2000). Woran könnte dies liegen? Sind damals z.B. die Exporte des Exportweltmeisters Deutschland zurückgegangen?</a:t>
            </a:r>
          </a:p>
        </p:txBody>
      </p:sp>
      <p:sp>
        <p:nvSpPr>
          <p:cNvPr id="4" name="Rechteck 3"/>
          <p:cNvSpPr/>
          <p:nvPr/>
        </p:nvSpPr>
        <p:spPr>
          <a:xfrm>
            <a:off x="8610663" y="1106590"/>
            <a:ext cx="1872757" cy="307777"/>
          </a:xfrm>
          <a:prstGeom prst="rect">
            <a:avLst/>
          </a:prstGeom>
        </p:spPr>
        <p:txBody>
          <a:bodyPr wrap="none">
            <a:spAutoFit/>
          </a:bodyPr>
          <a:lstStyle/>
          <a:p>
            <a:r>
              <a:rPr lang="de-DE" altLang="de-DE" sz="1400" dirty="0"/>
              <a:t>Privater Konsum </a:t>
            </a:r>
            <a:r>
              <a:rPr lang="de-DE" altLang="de-DE" sz="1400" dirty="0" smtClean="0">
                <a:latin typeface="Times New Roman" panose="02020603050405020304" pitchFamily="18" charset="0"/>
                <a:cs typeface="Times New Roman" panose="02020603050405020304" pitchFamily="18" charset="0"/>
              </a:rPr>
              <a:t>~</a:t>
            </a:r>
            <a:r>
              <a:rPr lang="de-DE" altLang="de-DE" sz="1400" dirty="0" smtClean="0"/>
              <a:t> </a:t>
            </a:r>
            <a:r>
              <a:rPr lang="de-DE" altLang="de-DE" sz="1400" dirty="0"/>
              <a:t>55%</a:t>
            </a:r>
            <a:endParaRPr lang="de-DE" sz="1400" dirty="0"/>
          </a:p>
        </p:txBody>
      </p:sp>
      <p:sp>
        <p:nvSpPr>
          <p:cNvPr id="8" name="Rechteck 7"/>
          <p:cNvSpPr/>
          <p:nvPr/>
        </p:nvSpPr>
        <p:spPr>
          <a:xfrm>
            <a:off x="8829891" y="1511223"/>
            <a:ext cx="1700466" cy="307777"/>
          </a:xfrm>
          <a:prstGeom prst="rect">
            <a:avLst/>
          </a:prstGeom>
        </p:spPr>
        <p:txBody>
          <a:bodyPr wrap="none">
            <a:spAutoFit/>
          </a:bodyPr>
          <a:lstStyle/>
          <a:p>
            <a:r>
              <a:rPr lang="de-DE" altLang="de-DE" sz="1400" dirty="0" err="1" smtClean="0"/>
              <a:t>Staal</a:t>
            </a:r>
            <a:r>
              <a:rPr lang="de-DE" altLang="de-DE" sz="1400" dirty="0" smtClean="0"/>
              <a:t>. </a:t>
            </a:r>
            <a:r>
              <a:rPr lang="de-DE" altLang="de-DE" sz="1400" dirty="0"/>
              <a:t>Konsum </a:t>
            </a:r>
            <a:r>
              <a:rPr lang="de-DE" altLang="de-DE" sz="1400" dirty="0">
                <a:latin typeface="Times New Roman" panose="02020603050405020304" pitchFamily="18" charset="0"/>
                <a:cs typeface="Times New Roman" panose="02020603050405020304" pitchFamily="18" charset="0"/>
              </a:rPr>
              <a:t>~</a:t>
            </a:r>
            <a:r>
              <a:rPr lang="de-DE" altLang="de-DE" sz="1400" dirty="0" smtClean="0"/>
              <a:t> 20%</a:t>
            </a:r>
            <a:endParaRPr lang="de-DE" sz="1400" dirty="0"/>
          </a:p>
        </p:txBody>
      </p:sp>
      <p:sp>
        <p:nvSpPr>
          <p:cNvPr id="9" name="Rechteck 8"/>
          <p:cNvSpPr/>
          <p:nvPr/>
        </p:nvSpPr>
        <p:spPr>
          <a:xfrm>
            <a:off x="8929340" y="1873803"/>
            <a:ext cx="1627112" cy="307777"/>
          </a:xfrm>
          <a:prstGeom prst="rect">
            <a:avLst/>
          </a:prstGeom>
        </p:spPr>
        <p:txBody>
          <a:bodyPr wrap="none">
            <a:spAutoFit/>
          </a:bodyPr>
          <a:lstStyle/>
          <a:p>
            <a:r>
              <a:rPr lang="de-DE" altLang="de-DE" sz="1400" dirty="0" smtClean="0"/>
              <a:t>Investitionen </a:t>
            </a:r>
            <a:r>
              <a:rPr lang="de-DE" altLang="de-DE" sz="1400" dirty="0">
                <a:latin typeface="Times New Roman" panose="02020603050405020304" pitchFamily="18" charset="0"/>
                <a:cs typeface="Times New Roman" panose="02020603050405020304" pitchFamily="18" charset="0"/>
              </a:rPr>
              <a:t>~</a:t>
            </a:r>
            <a:r>
              <a:rPr lang="de-DE" altLang="de-DE" sz="1400" dirty="0" smtClean="0"/>
              <a:t> 20%</a:t>
            </a:r>
            <a:endParaRPr lang="de-DE" sz="1400" dirty="0"/>
          </a:p>
        </p:txBody>
      </p:sp>
      <p:sp>
        <p:nvSpPr>
          <p:cNvPr id="56324" name="Text Box 4"/>
          <p:cNvSpPr txBox="1">
            <a:spLocks noChangeArrowheads="1"/>
          </p:cNvSpPr>
          <p:nvPr/>
        </p:nvSpPr>
        <p:spPr bwMode="auto">
          <a:xfrm>
            <a:off x="5" y="4197914"/>
            <a:ext cx="255294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r>
              <a:rPr lang="de-DE" altLang="de-DE" sz="1400" dirty="0"/>
              <a:t>, jeweilige Preise</a:t>
            </a:r>
          </a:p>
        </p:txBody>
      </p:sp>
      <p:sp>
        <p:nvSpPr>
          <p:cNvPr id="11" name="Rechteck 10"/>
          <p:cNvSpPr/>
          <p:nvPr/>
        </p:nvSpPr>
        <p:spPr>
          <a:xfrm>
            <a:off x="8172958" y="2244747"/>
            <a:ext cx="2135072" cy="307777"/>
          </a:xfrm>
          <a:prstGeom prst="rect">
            <a:avLst/>
          </a:prstGeom>
        </p:spPr>
        <p:txBody>
          <a:bodyPr wrap="none">
            <a:spAutoFit/>
          </a:bodyPr>
          <a:lstStyle/>
          <a:p>
            <a:r>
              <a:rPr lang="de-DE" altLang="de-DE" sz="1400" dirty="0" smtClean="0"/>
              <a:t>Außenbeitrag (Ex-Im) </a:t>
            </a:r>
            <a:r>
              <a:rPr lang="de-DE" altLang="de-DE" sz="1400" dirty="0">
                <a:latin typeface="Times New Roman" panose="02020603050405020304" pitchFamily="18" charset="0"/>
                <a:cs typeface="Times New Roman" panose="02020603050405020304" pitchFamily="18" charset="0"/>
              </a:rPr>
              <a:t>~</a:t>
            </a:r>
            <a:r>
              <a:rPr lang="de-DE" altLang="de-DE" sz="1400" dirty="0" smtClean="0"/>
              <a:t> 5%</a:t>
            </a:r>
            <a:endParaRPr lang="de-DE" sz="1400" dirty="0"/>
          </a:p>
        </p:txBody>
      </p:sp>
      <p:sp>
        <p:nvSpPr>
          <p:cNvPr id="12" name="Textfeld 1"/>
          <p:cNvSpPr txBox="1">
            <a:spLocks noChangeArrowheads="1"/>
          </p:cNvSpPr>
          <p:nvPr/>
        </p:nvSpPr>
        <p:spPr bwMode="auto">
          <a:xfrm>
            <a:off x="8068949" y="0"/>
            <a:ext cx="407185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Die Anteile der verschiedenen Verwendungskomponenten liegen über die letzten 5 Jahrzehnte relativ stabil bei</a:t>
            </a:r>
          </a:p>
        </p:txBody>
      </p:sp>
      <p:sp>
        <p:nvSpPr>
          <p:cNvPr id="13" name="Textfeld 1"/>
          <p:cNvSpPr txBox="1">
            <a:spLocks noChangeArrowheads="1"/>
          </p:cNvSpPr>
          <p:nvPr/>
        </p:nvSpPr>
        <p:spPr bwMode="auto">
          <a:xfrm>
            <a:off x="6084917" y="4214794"/>
            <a:ext cx="6055884"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Nein! Die Exporte sind auch damals kräftig gestiegen, aber die Importe eben noch stärker, so dass es zwischenzeitlich zu einem Ausgleich zwischen Importen und Exporten gekommen ist. Grund dafür war der enorme Kapitalbedarf der deutschen Volkswirtschaft für den Aufbau der neuen Länder nach der Wiedervereinigung, die sich dieses Jahr zum 30. Mal gejährt hat.</a:t>
            </a:r>
          </a:p>
        </p:txBody>
      </p:sp>
      <p:sp>
        <p:nvSpPr>
          <p:cNvPr id="14" name="Textfeld 1"/>
          <p:cNvSpPr txBox="1">
            <a:spLocks noChangeArrowheads="1"/>
          </p:cNvSpPr>
          <p:nvPr/>
        </p:nvSpPr>
        <p:spPr bwMode="auto">
          <a:xfrm>
            <a:off x="0" y="6143112"/>
            <a:ext cx="1219199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 In den Jahren 1991/92 galt sogar Ex-Im &lt; 0, so dass diese Darstellung eigentlich nicht zulässig ist, da dann ein negativer Prozentsatz ausgewiesen werden </a:t>
            </a:r>
            <a:r>
              <a:rPr lang="de-DE" altLang="de-DE" sz="1400" dirty="0" err="1" smtClean="0"/>
              <a:t>müßte</a:t>
            </a:r>
            <a:r>
              <a:rPr lang="de-DE" altLang="de-DE" sz="1400" dirty="0" smtClean="0"/>
              <a:t>. Allerdings war das für Deutschland eine einmalige Ausnahme und das Defizit lag nur bei knapp 10 Mrd. Euro, was statistisch immer noch einem Anteil von 0% entsprochen hätte. Bei den USA, die ein Außenhandelsdefizit im dreistelligen Mrd.-Bereich (US-Dollar) haben, könnte diese Darstellung nicht gewählt werden!</a:t>
            </a:r>
          </a:p>
        </p:txBody>
      </p:sp>
      <p:sp>
        <p:nvSpPr>
          <p:cNvPr id="15" name="Ellipse 14"/>
          <p:cNvSpPr/>
          <p:nvPr/>
        </p:nvSpPr>
        <p:spPr>
          <a:xfrm>
            <a:off x="7146236" y="1501109"/>
            <a:ext cx="782783" cy="4770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7063249" y="2652551"/>
            <a:ext cx="782783" cy="4770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p:cNvSpPr/>
          <p:nvPr/>
        </p:nvSpPr>
        <p:spPr>
          <a:xfrm>
            <a:off x="7046743" y="3221396"/>
            <a:ext cx="712768" cy="51798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Ellipse 17"/>
          <p:cNvSpPr/>
          <p:nvPr/>
        </p:nvSpPr>
        <p:spPr>
          <a:xfrm>
            <a:off x="3446667" y="3378650"/>
            <a:ext cx="1811737" cy="51798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
          <p:cNvSpPr txBox="1">
            <a:spLocks noChangeArrowheads="1"/>
          </p:cNvSpPr>
          <p:nvPr/>
        </p:nvSpPr>
        <p:spPr bwMode="auto">
          <a:xfrm>
            <a:off x="0" y="5335478"/>
            <a:ext cx="1216983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Aktuell lassen sich außerdem direkt die Verschiebungen aufgrund der staatliche </a:t>
            </a:r>
            <a:r>
              <a:rPr lang="de-DE" altLang="de-DE" sz="1400" dirty="0" err="1" smtClean="0"/>
              <a:t>Coronamaßnahmen</a:t>
            </a:r>
            <a:r>
              <a:rPr lang="de-DE" altLang="de-DE" sz="1400" dirty="0" smtClean="0"/>
              <a:t> ablesen. Denn der Anteil des staatlichen Konsums ist im Jahr 2020 auf etwas mehr als 20% angestiegen, während sich der private Konsum Richtung sich 50% bewegt. Auch hier wird interessant, ob dies ein sich verstetigender Trend ist. Gerade in den anstehenden Koalitionsverhandlungen zwischen Grünen und FDP treffen die verschiedenen Sichtweisen aufeinander, die anstehenden Herausforderungen eher durch „mehr“ oder „weniger“ Staat zu bewältigen.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9" grpId="0"/>
      <p:bldP spid="11" grpId="0"/>
      <p:bldP spid="12" grpId="0"/>
      <p:bldP spid="13" grpId="0"/>
      <p:bldP spid="14" grpId="0"/>
      <p:bldP spid="15" grpId="0" animBg="1"/>
      <p:bldP spid="16" grpId="0" animBg="1"/>
      <p:bldP spid="17" grpId="0" animBg="1"/>
      <p:bldP spid="18" grpId="0" animBg="1"/>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ChangeArrowheads="1"/>
          </p:cNvSpPr>
          <p:nvPr/>
        </p:nvSpPr>
        <p:spPr bwMode="auto">
          <a:xfrm>
            <a:off x="4367214" y="215752"/>
            <a:ext cx="63007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latin typeface="Sparkasse Rg" pitchFamily="34" charset="0"/>
              </a:rPr>
              <a:t>Verteilungsrechnung</a:t>
            </a:r>
          </a:p>
        </p:txBody>
      </p:sp>
      <p:sp>
        <p:nvSpPr>
          <p:cNvPr id="57348" name="Text Box 3"/>
          <p:cNvSpPr txBox="1">
            <a:spLocks noChangeArrowheads="1"/>
          </p:cNvSpPr>
          <p:nvPr/>
        </p:nvSpPr>
        <p:spPr bwMode="auto">
          <a:xfrm>
            <a:off x="102033" y="679598"/>
            <a:ext cx="9180513" cy="575468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rgbClr val="000000"/>
              </a:buClr>
              <a:buSzPct val="100000"/>
              <a:buFont typeface="Times New Roman" pitchFamily="18" charset="0"/>
              <a:buNone/>
            </a:pPr>
            <a:r>
              <a:rPr lang="de-DE" altLang="de-DE" sz="2300" dirty="0"/>
              <a:t>Die Verteilungsrechnung fragt nach den verschiedenen Einkommensarten,</a:t>
            </a:r>
          </a:p>
          <a:p>
            <a:pPr>
              <a:buClr>
                <a:srgbClr val="000000"/>
              </a:buClr>
              <a:buSzPct val="100000"/>
              <a:buFont typeface="Times New Roman" pitchFamily="18" charset="0"/>
              <a:buNone/>
            </a:pPr>
            <a:r>
              <a:rPr lang="de-DE" altLang="de-DE" sz="2300" dirty="0"/>
              <a:t>aus denen sich das Volkseinkommen zusammensetzt.</a:t>
            </a:r>
          </a:p>
          <a:p>
            <a:pPr>
              <a:buClr>
                <a:srgbClr val="000000"/>
              </a:buClr>
              <a:buSzPct val="100000"/>
              <a:buFont typeface="Times New Roman" pitchFamily="18" charset="0"/>
              <a:buNone/>
            </a:pPr>
            <a:endParaRPr lang="de-DE" altLang="de-DE" sz="2300" dirty="0"/>
          </a:p>
          <a:p>
            <a:pPr>
              <a:buClr>
                <a:srgbClr val="000000"/>
              </a:buClr>
              <a:buSzPct val="100000"/>
              <a:buFont typeface="Times New Roman" pitchFamily="18" charset="0"/>
              <a:buNone/>
            </a:pPr>
            <a:r>
              <a:rPr lang="de-DE" altLang="de-DE" sz="2300" dirty="0"/>
              <a:t>Grundsätzlich wird dabei zwischen </a:t>
            </a:r>
            <a:r>
              <a:rPr lang="de-DE" altLang="de-DE" sz="2300" b="1" dirty="0"/>
              <a:t>Lohneinkommen und </a:t>
            </a:r>
            <a:r>
              <a:rPr lang="de-DE" altLang="de-DE" sz="2300" b="1" dirty="0" err="1"/>
              <a:t>Gewinnein</a:t>
            </a:r>
            <a:r>
              <a:rPr lang="de-DE" altLang="de-DE" sz="2300" b="1" dirty="0"/>
              <a:t>-</a:t>
            </a:r>
          </a:p>
          <a:p>
            <a:pPr>
              <a:buClr>
                <a:srgbClr val="000000"/>
              </a:buClr>
              <a:buSzPct val="100000"/>
              <a:buFont typeface="Times New Roman" pitchFamily="18" charset="0"/>
              <a:buNone/>
            </a:pPr>
            <a:r>
              <a:rPr lang="de-DE" altLang="de-DE" sz="2300" b="1" dirty="0"/>
              <a:t>kommen</a:t>
            </a:r>
            <a:r>
              <a:rPr lang="de-DE" altLang="de-DE" sz="2300" dirty="0"/>
              <a:t> unterschieden. Als Maß für die Einkommensaufteilung wird</a:t>
            </a:r>
          </a:p>
          <a:p>
            <a:pPr>
              <a:buClr>
                <a:srgbClr val="000000"/>
              </a:buClr>
              <a:buSzPct val="100000"/>
              <a:buFont typeface="Times New Roman" pitchFamily="18" charset="0"/>
              <a:buNone/>
            </a:pPr>
            <a:r>
              <a:rPr lang="de-DE" altLang="de-DE" sz="2300" dirty="0"/>
              <a:t>die </a:t>
            </a:r>
            <a:r>
              <a:rPr lang="de-DE" altLang="de-DE" sz="2300" b="1" dirty="0"/>
              <a:t>Lohnquote</a:t>
            </a:r>
            <a:r>
              <a:rPr lang="de-DE" altLang="de-DE" sz="2300" dirty="0"/>
              <a:t> verwendet.</a:t>
            </a:r>
          </a:p>
          <a:p>
            <a:pPr>
              <a:buClr>
                <a:srgbClr val="000000"/>
              </a:buClr>
              <a:buSzPct val="100000"/>
              <a:buFont typeface="Times New Roman" pitchFamily="18" charset="0"/>
              <a:buNone/>
            </a:pPr>
            <a:r>
              <a:rPr lang="de-DE" altLang="de-DE" sz="2300" dirty="0"/>
              <a:t> </a:t>
            </a:r>
          </a:p>
          <a:p>
            <a:pPr>
              <a:buClr>
                <a:srgbClr val="000000"/>
              </a:buClr>
              <a:buSzPct val="100000"/>
              <a:buFont typeface="Times New Roman" pitchFamily="18" charset="0"/>
              <a:buNone/>
            </a:pPr>
            <a:r>
              <a:rPr lang="de-DE" altLang="de-DE" sz="2300" dirty="0"/>
              <a:t>					Arbeitnehmerentgelt</a:t>
            </a:r>
          </a:p>
          <a:p>
            <a:pPr>
              <a:buClr>
                <a:srgbClr val="000000"/>
              </a:buClr>
              <a:buSzPct val="100000"/>
              <a:buFont typeface="Times New Roman" pitchFamily="18" charset="0"/>
              <a:buNone/>
            </a:pPr>
            <a:r>
              <a:rPr lang="de-DE" altLang="de-DE" sz="2300" dirty="0"/>
              <a:t>Lohnquote =</a:t>
            </a:r>
          </a:p>
          <a:p>
            <a:pPr>
              <a:buClr>
                <a:srgbClr val="000000"/>
              </a:buClr>
              <a:buSzPct val="100000"/>
              <a:buFont typeface="Times New Roman" pitchFamily="18" charset="0"/>
              <a:buNone/>
            </a:pPr>
            <a:r>
              <a:rPr lang="de-DE" altLang="de-DE" sz="2300" dirty="0"/>
              <a:t>					   Volkseinkommen</a:t>
            </a:r>
          </a:p>
          <a:p>
            <a:pPr>
              <a:buClr>
                <a:srgbClr val="000000"/>
              </a:buClr>
              <a:buSzPct val="100000"/>
              <a:buFont typeface="Times New Roman" pitchFamily="18" charset="0"/>
              <a:buNone/>
            </a:pPr>
            <a:endParaRPr lang="de-DE" altLang="de-DE" sz="2300" dirty="0"/>
          </a:p>
          <a:p>
            <a:pPr>
              <a:buClr>
                <a:srgbClr val="000000"/>
              </a:buClr>
              <a:buSzPct val="100000"/>
              <a:buFont typeface="Times New Roman" pitchFamily="18" charset="0"/>
              <a:buNone/>
            </a:pPr>
            <a:r>
              <a:rPr lang="de-DE" altLang="de-DE" sz="2300" dirty="0"/>
              <a:t>Die Lohnquote berücksichtigt aber keine strukturellen Schwankungen</a:t>
            </a:r>
          </a:p>
          <a:p>
            <a:pPr>
              <a:buClr>
                <a:srgbClr val="000000"/>
              </a:buClr>
              <a:buSzPct val="100000"/>
              <a:buFont typeface="Times New Roman" pitchFamily="18" charset="0"/>
              <a:buNone/>
            </a:pPr>
            <a:r>
              <a:rPr lang="de-DE" altLang="de-DE" sz="2300" dirty="0"/>
              <a:t>am Arbeitsmarkt, falls beispielsweise der Anteil der Selbstständigen an</a:t>
            </a:r>
          </a:p>
          <a:p>
            <a:pPr>
              <a:buClr>
                <a:srgbClr val="000000"/>
              </a:buClr>
              <a:buSzPct val="100000"/>
              <a:buFont typeface="Times New Roman" pitchFamily="18" charset="0"/>
              <a:buNone/>
            </a:pPr>
            <a:r>
              <a:rPr lang="de-DE" altLang="de-DE" sz="2300" dirty="0"/>
              <a:t>allen Erwerbstätigen sinkt. Dies berücksichtigt die </a:t>
            </a:r>
            <a:r>
              <a:rPr lang="de-DE" altLang="de-DE" sz="2300" b="1" dirty="0"/>
              <a:t>bereinigte Lohnquote.</a:t>
            </a:r>
          </a:p>
          <a:p>
            <a:pPr>
              <a:buClr>
                <a:srgbClr val="000000"/>
              </a:buClr>
              <a:buSzPct val="100000"/>
              <a:buFont typeface="Times New Roman" pitchFamily="18" charset="0"/>
              <a:buNone/>
            </a:pPr>
            <a:r>
              <a:rPr lang="de-DE" altLang="de-DE" sz="2300" dirty="0"/>
              <a:t>Sie wird berechnet, indem von einem konstanten Verhältnis von Arbeitnehmern zu Selbständigen ausgegangen wird.</a:t>
            </a:r>
          </a:p>
        </p:txBody>
      </p:sp>
      <p:cxnSp>
        <p:nvCxnSpPr>
          <p:cNvPr id="57349" name="Gerade Verbindung 2"/>
          <p:cNvCxnSpPr>
            <a:cxnSpLocks noChangeShapeType="1"/>
          </p:cNvCxnSpPr>
          <p:nvPr/>
        </p:nvCxnSpPr>
        <p:spPr bwMode="auto">
          <a:xfrm>
            <a:off x="4579026" y="3713650"/>
            <a:ext cx="3097212"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1"/>
          <p:cNvSpPr txBox="1">
            <a:spLocks noChangeArrowheads="1"/>
          </p:cNvSpPr>
          <p:nvPr/>
        </p:nvSpPr>
        <p:spPr bwMode="auto">
          <a:xfrm>
            <a:off x="8929254" y="1103113"/>
            <a:ext cx="326274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 Verteilungsrechnung halten wir relativ kurz und betrachten hier die klassische Unterteilung in Arbeitseinkommen und Kapitaleinkommen. Dies kennen Sie wiederum aus der Mikro von der neoklassischen Produktionsfunktion F(K,L). Gemessen wird diese in der Lohnquote.</a:t>
            </a:r>
          </a:p>
        </p:txBody>
      </p:sp>
      <p:sp>
        <p:nvSpPr>
          <p:cNvPr id="6" name="Textfeld 1"/>
          <p:cNvSpPr txBox="1">
            <a:spLocks noChangeArrowheads="1"/>
          </p:cNvSpPr>
          <p:nvPr/>
        </p:nvSpPr>
        <p:spPr bwMode="auto">
          <a:xfrm>
            <a:off x="8904189" y="3965435"/>
            <a:ext cx="326274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Wichtig ist wieder, dass diesmal die Bezugsgröße das Volkseinkommen ist, das sich wiederum vom BIP unterscheidet!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900000" y="720000"/>
            <a:ext cx="8813272" cy="4680000"/>
          </a:xfrm>
          <a:prstGeom prst="rect">
            <a:avLst/>
          </a:prstGeom>
        </p:spPr>
      </p:pic>
      <p:sp>
        <p:nvSpPr>
          <p:cNvPr id="58371" name="Rectangle 2"/>
          <p:cNvSpPr>
            <a:spLocks noChangeArrowheads="1"/>
          </p:cNvSpPr>
          <p:nvPr/>
        </p:nvSpPr>
        <p:spPr bwMode="auto">
          <a:xfrm>
            <a:off x="1631951" y="156864"/>
            <a:ext cx="962598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Verteilungsrechnung: Entwicklung der Lohnquote (Deutschland)</a:t>
            </a:r>
          </a:p>
        </p:txBody>
      </p:sp>
      <p:sp>
        <p:nvSpPr>
          <p:cNvPr id="58372" name="Text Box 4"/>
          <p:cNvSpPr txBox="1">
            <a:spLocks noChangeArrowheads="1"/>
          </p:cNvSpPr>
          <p:nvPr/>
        </p:nvSpPr>
        <p:spPr bwMode="auto">
          <a:xfrm>
            <a:off x="207124" y="5455861"/>
            <a:ext cx="1338263"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endParaRPr lang="de-DE" altLang="de-DE" sz="1400" dirty="0"/>
          </a:p>
        </p:txBody>
      </p:sp>
      <p:sp>
        <p:nvSpPr>
          <p:cNvPr id="6" name="Textfeld 1"/>
          <p:cNvSpPr txBox="1">
            <a:spLocks noChangeArrowheads="1"/>
          </p:cNvSpPr>
          <p:nvPr/>
        </p:nvSpPr>
        <p:spPr bwMode="auto">
          <a:xfrm>
            <a:off x="1545387" y="5400196"/>
            <a:ext cx="1044901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 Lohnquote bewegt sich bei etwa 70% über die letzten 50 Jahre. Schwankungen sind insbesondere auf Schwankungen der Kapitalmarktpreise (z.B. DAX) zurückzuführen, die deutlich volatiler sind, als die Löhne</a:t>
            </a:r>
          </a:p>
        </p:txBody>
      </p:sp>
      <p:sp>
        <p:nvSpPr>
          <p:cNvPr id="7" name="Textfeld 1"/>
          <p:cNvSpPr txBox="1">
            <a:spLocks noChangeArrowheads="1"/>
          </p:cNvSpPr>
          <p:nvPr/>
        </p:nvSpPr>
        <p:spPr bwMode="auto">
          <a:xfrm>
            <a:off x="207124" y="5994030"/>
            <a:ext cx="1178728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Der aktuell deutliche Anstieg der Lohnquote ist nicht überraschend wiederum auf die </a:t>
            </a:r>
            <a:r>
              <a:rPr lang="de-DE" altLang="de-DE" dirty="0" err="1" smtClean="0"/>
              <a:t>Coronamaßnahmen</a:t>
            </a:r>
            <a:r>
              <a:rPr lang="de-DE" altLang="de-DE" dirty="0" smtClean="0"/>
              <a:t> zurückführen, denn insbesondere über das Kurzarbeitergeld trifft die Krise angestellte Personen relativ gesehen weniger als Selbständige und diese Maßnahmen werden erst langsam auslaufen</a:t>
            </a:r>
          </a:p>
        </p:txBody>
      </p:sp>
      <p:sp>
        <p:nvSpPr>
          <p:cNvPr id="9" name="Ellipse 8"/>
          <p:cNvSpPr/>
          <p:nvPr/>
        </p:nvSpPr>
        <p:spPr>
          <a:xfrm>
            <a:off x="9092737" y="976034"/>
            <a:ext cx="782783" cy="10419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1"/>
          <p:cNvSpPr>
            <a:spLocks noChangeArrowheads="1"/>
          </p:cNvSpPr>
          <p:nvPr/>
        </p:nvSpPr>
        <p:spPr bwMode="auto">
          <a:xfrm>
            <a:off x="3228832" y="201897"/>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Komponenten des Bruttoinlandsprodukts</a:t>
            </a:r>
          </a:p>
        </p:txBody>
      </p:sp>
      <p:pic>
        <p:nvPicPr>
          <p:cNvPr id="491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803" y="875638"/>
            <a:ext cx="7051675"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feld 4"/>
          <p:cNvSpPr txBox="1"/>
          <p:nvPr/>
        </p:nvSpPr>
        <p:spPr>
          <a:xfrm>
            <a:off x="7789976" y="2141913"/>
            <a:ext cx="3733286" cy="1742902"/>
          </a:xfrm>
          <a:prstGeom prst="rect">
            <a:avLst/>
          </a:prstGeom>
          <a:noFill/>
        </p:spPr>
        <p:txBody>
          <a:bodyPr wrap="square" rtlCol="0">
            <a:noAutofit/>
          </a:bodyPr>
          <a:lstStyle/>
          <a:p>
            <a:r>
              <a:rPr lang="de-DE" dirty="0" smtClean="0"/>
              <a:t>Für alle 3 Seiten werden Primärdaten erhoben. Dies bedeutet natürlich durch statistische Unsicherheiten, dass man nicht, jeweils von den 3 Seiten kommend, die gleiche Zahl für das BIP erhält.</a:t>
            </a:r>
            <a:endParaRPr lang="de-DE" dirty="0"/>
          </a:p>
        </p:txBody>
      </p:sp>
      <p:sp>
        <p:nvSpPr>
          <p:cNvPr id="6" name="Textfeld 5"/>
          <p:cNvSpPr txBox="1"/>
          <p:nvPr/>
        </p:nvSpPr>
        <p:spPr>
          <a:xfrm>
            <a:off x="7789976" y="875638"/>
            <a:ext cx="3733286" cy="1161475"/>
          </a:xfrm>
          <a:prstGeom prst="rect">
            <a:avLst/>
          </a:prstGeom>
          <a:noFill/>
        </p:spPr>
        <p:txBody>
          <a:bodyPr wrap="square" rtlCol="0">
            <a:noAutofit/>
          </a:bodyPr>
          <a:lstStyle/>
          <a:p>
            <a:r>
              <a:rPr lang="de-DE" dirty="0" smtClean="0"/>
              <a:t>Dies ist das grundsätzliche Schema, wie das BIP von allen drei Seiten durch das Statistische Bundesamt berechnet wird.</a:t>
            </a:r>
            <a:endParaRPr lang="de-DE" dirty="0"/>
          </a:p>
        </p:txBody>
      </p:sp>
      <p:sp>
        <p:nvSpPr>
          <p:cNvPr id="7" name="Textfeld 6"/>
          <p:cNvSpPr txBox="1"/>
          <p:nvPr/>
        </p:nvSpPr>
        <p:spPr>
          <a:xfrm>
            <a:off x="7789976" y="3859678"/>
            <a:ext cx="3733286" cy="1742902"/>
          </a:xfrm>
          <a:prstGeom prst="rect">
            <a:avLst/>
          </a:prstGeom>
          <a:noFill/>
        </p:spPr>
        <p:txBody>
          <a:bodyPr wrap="square" rtlCol="0">
            <a:noAutofit/>
          </a:bodyPr>
          <a:lstStyle/>
          <a:p>
            <a:r>
              <a:rPr lang="de-DE" dirty="0" smtClean="0"/>
              <a:t>Durch </a:t>
            </a:r>
            <a:r>
              <a:rPr lang="de-DE" dirty="0" err="1" smtClean="0"/>
              <a:t>Plausiblitätschecks</a:t>
            </a:r>
            <a:r>
              <a:rPr lang="de-DE" dirty="0" smtClean="0"/>
              <a:t> werden dann aber in einem Prüfverfahren alle drei Berechnungsarten aufeinander abgestimmt, so dass dann alle 3 Monate eine feste Zahl als BIP ausgewiesen wird</a:t>
            </a:r>
            <a:endParaRPr lang="de-DE" dirty="0"/>
          </a:p>
        </p:txBody>
      </p:sp>
      <p:sp>
        <p:nvSpPr>
          <p:cNvPr id="8" name="Textfeld 7"/>
          <p:cNvSpPr txBox="1"/>
          <p:nvPr/>
        </p:nvSpPr>
        <p:spPr>
          <a:xfrm>
            <a:off x="355803" y="5876577"/>
            <a:ext cx="11675660" cy="888395"/>
          </a:xfrm>
          <a:prstGeom prst="rect">
            <a:avLst/>
          </a:prstGeom>
          <a:noFill/>
        </p:spPr>
        <p:txBody>
          <a:bodyPr wrap="square" rtlCol="0">
            <a:noAutofit/>
          </a:bodyPr>
          <a:lstStyle/>
          <a:p>
            <a:r>
              <a:rPr lang="de-DE" sz="1600" b="1" dirty="0" smtClean="0"/>
              <a:t>Wichtig</a:t>
            </a:r>
            <a:r>
              <a:rPr lang="de-DE" sz="1600" dirty="0" smtClean="0"/>
              <a:t> ist außerdem, dass man sich im Klaren ist, dass </a:t>
            </a:r>
            <a:r>
              <a:rPr lang="de-DE" sz="1600" b="1" dirty="0" smtClean="0"/>
              <a:t>Bruttowertschöpfung, Bruttoinlandsprodukt und Volkseinkommen </a:t>
            </a:r>
            <a:r>
              <a:rPr lang="de-DE" sz="1600" dirty="0" smtClean="0"/>
              <a:t>statistisch klar definierte Begriffe sind, die zwar alle in der gleichen Größenordnung liegen, die sich aber nicht entsprechen. Im Sprachgebrauch werden diese drei Begriffe allerdings häufig synonym für die gesamtwirtschaftliche Leistung eines Landes verwendet! </a:t>
            </a:r>
            <a:endParaRPr lang="de-DE" sz="16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1"/>
          <p:cNvSpPr>
            <a:spLocks noChangeArrowheads="1"/>
          </p:cNvSpPr>
          <p:nvPr/>
        </p:nvSpPr>
        <p:spPr bwMode="auto">
          <a:xfrm>
            <a:off x="4392614" y="215900"/>
            <a:ext cx="627538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Aufgabe: Bruttoinlandsprodukt</a:t>
            </a:r>
          </a:p>
        </p:txBody>
      </p:sp>
      <p:sp>
        <p:nvSpPr>
          <p:cNvPr id="50180" name="Text Box 5"/>
          <p:cNvSpPr txBox="1">
            <a:spLocks noChangeArrowheads="1"/>
          </p:cNvSpPr>
          <p:nvPr/>
        </p:nvSpPr>
        <p:spPr bwMode="auto">
          <a:xfrm>
            <a:off x="2500663" y="974983"/>
            <a:ext cx="6875462" cy="46196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Berechnen Sie gemäß der VGR die fehlenden Größen </a:t>
            </a:r>
          </a:p>
        </p:txBody>
      </p:sp>
      <p:sp>
        <p:nvSpPr>
          <p:cNvPr id="50181" name="Text Box 6"/>
          <p:cNvSpPr txBox="1">
            <a:spLocks noChangeArrowheads="1"/>
          </p:cNvSpPr>
          <p:nvPr/>
        </p:nvSpPr>
        <p:spPr bwMode="auto">
          <a:xfrm>
            <a:off x="1703388" y="6297614"/>
            <a:ext cx="4235006"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Destatis (VGR </a:t>
            </a:r>
            <a:r>
              <a:rPr lang="de-DE" altLang="de-DE" sz="1400" dirty="0" smtClean="0"/>
              <a:t>2020), </a:t>
            </a:r>
            <a:r>
              <a:rPr lang="de-DE" altLang="de-DE" sz="1400" dirty="0"/>
              <a:t>jeweilige Preise, Mrd. Euro</a:t>
            </a:r>
          </a:p>
        </p:txBody>
      </p:sp>
      <p:pic>
        <p:nvPicPr>
          <p:cNvPr id="2" name="Grafik 1"/>
          <p:cNvPicPr>
            <a:picLocks noChangeAspect="1"/>
          </p:cNvPicPr>
          <p:nvPr/>
        </p:nvPicPr>
        <p:blipFill>
          <a:blip r:embed="rId3"/>
          <a:stretch>
            <a:fillRect/>
          </a:stretch>
        </p:blipFill>
        <p:spPr>
          <a:xfrm>
            <a:off x="1961816" y="1363794"/>
            <a:ext cx="7953156" cy="4797774"/>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1"/>
          <p:cNvSpPr>
            <a:spLocks noChangeArrowheads="1"/>
          </p:cNvSpPr>
          <p:nvPr/>
        </p:nvSpPr>
        <p:spPr bwMode="auto">
          <a:xfrm>
            <a:off x="4392614" y="215900"/>
            <a:ext cx="627538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VGR Deutschland 2018</a:t>
            </a:r>
          </a:p>
        </p:txBody>
      </p:sp>
      <p:pic>
        <p:nvPicPr>
          <p:cNvPr id="5120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7488" y="1484313"/>
            <a:ext cx="9142413" cy="3960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05" name="Textfeld 1"/>
          <p:cNvSpPr txBox="1">
            <a:spLocks noChangeArrowheads="1"/>
          </p:cNvSpPr>
          <p:nvPr/>
        </p:nvSpPr>
        <p:spPr bwMode="auto">
          <a:xfrm>
            <a:off x="4008439" y="5732463"/>
            <a:ext cx="37019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buClr>
                <a:srgbClr val="000000"/>
              </a:buClr>
              <a:buSzPct val="100000"/>
              <a:buFont typeface="Times New Roman" pitchFamily="18" charset="0"/>
              <a:buNone/>
            </a:pPr>
            <a:r>
              <a:rPr lang="de-DE" altLang="de-DE"/>
              <a:t>Berechnen Sie die fehlenden Größen!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1"/>
          <p:cNvSpPr>
            <a:spLocks noChangeArrowheads="1"/>
          </p:cNvSpPr>
          <p:nvPr/>
        </p:nvSpPr>
        <p:spPr bwMode="auto">
          <a:xfrm>
            <a:off x="4392614" y="215900"/>
            <a:ext cx="627538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VGR Deutschland </a:t>
            </a:r>
            <a:r>
              <a:rPr lang="de-DE" altLang="de-DE" sz="2400" b="1" dirty="0" smtClean="0">
                <a:solidFill>
                  <a:srgbClr val="000000"/>
                </a:solidFill>
                <a:latin typeface="Sparkasse Rg" pitchFamily="34" charset="0"/>
              </a:rPr>
              <a:t>2020</a:t>
            </a:r>
            <a:endParaRPr lang="de-DE" altLang="de-DE" sz="2400" b="1" dirty="0">
              <a:solidFill>
                <a:srgbClr val="000000"/>
              </a:solidFill>
              <a:latin typeface="Sparkasse Rg" pitchFamily="34" charset="0"/>
            </a:endParaRPr>
          </a:p>
        </p:txBody>
      </p:sp>
      <p:sp>
        <p:nvSpPr>
          <p:cNvPr id="51205" name="Textfeld 1"/>
          <p:cNvSpPr txBox="1">
            <a:spLocks noChangeArrowheads="1"/>
          </p:cNvSpPr>
          <p:nvPr/>
        </p:nvSpPr>
        <p:spPr bwMode="auto">
          <a:xfrm>
            <a:off x="4263362" y="679450"/>
            <a:ext cx="26431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buClr>
                <a:srgbClr val="000000"/>
              </a:buClr>
              <a:buSzPct val="100000"/>
              <a:buFont typeface="Times New Roman" pitchFamily="18" charset="0"/>
              <a:buNone/>
            </a:pPr>
            <a:r>
              <a:rPr lang="de-DE" altLang="de-DE" dirty="0" smtClean="0"/>
              <a:t>Nicht gleich nachschauen!</a:t>
            </a:r>
            <a:endParaRPr lang="de-DE" altLang="de-DE" dirty="0"/>
          </a:p>
        </p:txBody>
      </p:sp>
      <p:sp>
        <p:nvSpPr>
          <p:cNvPr id="7" name="Textfeld 1"/>
          <p:cNvSpPr txBox="1">
            <a:spLocks noChangeArrowheads="1"/>
          </p:cNvSpPr>
          <p:nvPr/>
        </p:nvSpPr>
        <p:spPr bwMode="auto">
          <a:xfrm>
            <a:off x="675034" y="5935865"/>
            <a:ext cx="110053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buClr>
                <a:srgbClr val="000000"/>
              </a:buClr>
              <a:buSzPct val="100000"/>
              <a:buFont typeface="Times New Roman" pitchFamily="18" charset="0"/>
              <a:buNone/>
            </a:pPr>
            <a:r>
              <a:rPr lang="de-DE" altLang="de-DE" dirty="0" smtClean="0"/>
              <a:t>Abweichungen sind auf Rundungen zurückzuführen. Diese Tabelle beruht auf Daten des Statistischen Bundesamtes </a:t>
            </a:r>
          </a:p>
          <a:p>
            <a:pPr>
              <a:buClr>
                <a:srgbClr val="000000"/>
              </a:buClr>
              <a:buSzPct val="100000"/>
              <a:buFont typeface="Times New Roman" pitchFamily="18" charset="0"/>
              <a:buNone/>
            </a:pPr>
            <a:r>
              <a:rPr lang="de-DE" altLang="de-DE" dirty="0" smtClean="0"/>
              <a:t>Mit Zahlen auf 3 Nachkommastellen!</a:t>
            </a:r>
            <a:endParaRPr lang="de-DE" altLang="de-DE" dirty="0"/>
          </a:p>
        </p:txBody>
      </p:sp>
      <p:pic>
        <p:nvPicPr>
          <p:cNvPr id="2" name="Grafik 1"/>
          <p:cNvPicPr>
            <a:picLocks noChangeAspect="1"/>
          </p:cNvPicPr>
          <p:nvPr/>
        </p:nvPicPr>
        <p:blipFill>
          <a:blip r:embed="rId3"/>
          <a:stretch>
            <a:fillRect/>
          </a:stretch>
        </p:blipFill>
        <p:spPr>
          <a:xfrm>
            <a:off x="550931" y="1048782"/>
            <a:ext cx="10962548" cy="4412511"/>
          </a:xfrm>
          <a:prstGeom prst="rect">
            <a:avLst/>
          </a:prstGeom>
        </p:spPr>
      </p:pic>
    </p:spTree>
    <p:extLst>
      <p:ext uri="{BB962C8B-B14F-4D97-AF65-F5344CB8AC3E}">
        <p14:creationId xmlns:p14="http://schemas.microsoft.com/office/powerpoint/2010/main" val="29059562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ChangeArrowheads="1"/>
          </p:cNvSpPr>
          <p:nvPr/>
        </p:nvSpPr>
        <p:spPr bwMode="auto">
          <a:xfrm>
            <a:off x="4267201" y="115999"/>
            <a:ext cx="370747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smtClean="0">
                <a:solidFill>
                  <a:srgbClr val="000000"/>
                </a:solidFill>
                <a:latin typeface="Sparkasse Rg" pitchFamily="34" charset="0"/>
              </a:rPr>
              <a:t>Entstehungsrechnung</a:t>
            </a:r>
            <a:endParaRPr lang="de-DE" altLang="de-DE" sz="2400" b="1" dirty="0">
              <a:solidFill>
                <a:srgbClr val="000000"/>
              </a:solidFill>
              <a:latin typeface="Sparkasse Rg" pitchFamily="34" charset="0"/>
            </a:endParaRPr>
          </a:p>
        </p:txBody>
      </p:sp>
      <p:pic>
        <p:nvPicPr>
          <p:cNvPr id="5222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353" y="755419"/>
            <a:ext cx="8456613" cy="555783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feld 1"/>
          <p:cNvSpPr txBox="1">
            <a:spLocks noChangeArrowheads="1"/>
          </p:cNvSpPr>
          <p:nvPr/>
        </p:nvSpPr>
        <p:spPr bwMode="auto">
          <a:xfrm>
            <a:off x="8665760" y="579845"/>
            <a:ext cx="339877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 11 Hauptkategorien der Entstehungsseite gliedern sich in folgende Sektoren </a:t>
            </a:r>
            <a:endParaRPr lang="de-DE" altLang="de-DE" dirty="0"/>
          </a:p>
        </p:txBody>
      </p:sp>
      <p:sp>
        <p:nvSpPr>
          <p:cNvPr id="5" name="Textfeld 1"/>
          <p:cNvSpPr txBox="1">
            <a:spLocks noChangeArrowheads="1"/>
          </p:cNvSpPr>
          <p:nvPr/>
        </p:nvSpPr>
        <p:spPr bwMode="auto">
          <a:xfrm>
            <a:off x="8665759" y="1652495"/>
            <a:ext cx="339877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Dies ist als Überblick gedacht, um eine Idee für die Größenordnungen zu bekommen</a:t>
            </a:r>
            <a:endParaRPr lang="de-DE" altLang="de-DE" dirty="0"/>
          </a:p>
        </p:txBody>
      </p:sp>
      <p:sp>
        <p:nvSpPr>
          <p:cNvPr id="6" name="Textfeld 1"/>
          <p:cNvSpPr txBox="1">
            <a:spLocks noChangeArrowheads="1"/>
          </p:cNvSpPr>
          <p:nvPr/>
        </p:nvSpPr>
        <p:spPr bwMode="auto">
          <a:xfrm>
            <a:off x="8665759" y="2725146"/>
            <a:ext cx="3398779"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Wichtig ist, sich zu merken, dass die Zahlen gemäß dem Konzept der Bruttowertschöpfung bestimmt werden und erst im Anschluss pauschal über die gesamte Produktion mit den Saldo aus Steuern und Subventionen zum Bruttoinlandsprodukt übergegangen wird</a:t>
            </a:r>
            <a:endParaRPr lang="de-DE" altLang="de-DE" dirty="0"/>
          </a:p>
        </p:txBody>
      </p:sp>
      <p:sp>
        <p:nvSpPr>
          <p:cNvPr id="7" name="Ellipse 6"/>
          <p:cNvSpPr/>
          <p:nvPr/>
        </p:nvSpPr>
        <p:spPr>
          <a:xfrm>
            <a:off x="-1" y="4797722"/>
            <a:ext cx="4710545" cy="16911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ChangeArrowheads="1"/>
          </p:cNvSpPr>
          <p:nvPr/>
        </p:nvSpPr>
        <p:spPr bwMode="auto">
          <a:xfrm>
            <a:off x="2937908" y="136525"/>
            <a:ext cx="62060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Bruttowertschöpfung Deutschland </a:t>
            </a:r>
            <a:r>
              <a:rPr lang="de-DE" altLang="de-DE" sz="2400" b="1" dirty="0" smtClean="0">
                <a:solidFill>
                  <a:srgbClr val="000000"/>
                </a:solidFill>
                <a:latin typeface="Sparkasse Rg" pitchFamily="34" charset="0"/>
              </a:rPr>
              <a:t>2020</a:t>
            </a:r>
            <a:endParaRPr lang="de-DE" altLang="de-DE" sz="2400" b="1" dirty="0">
              <a:solidFill>
                <a:srgbClr val="000000"/>
              </a:solidFill>
              <a:latin typeface="Sparkasse Rg" pitchFamily="34" charset="0"/>
            </a:endParaRPr>
          </a:p>
        </p:txBody>
      </p:sp>
      <p:sp>
        <p:nvSpPr>
          <p:cNvPr id="53252" name="Text Box 4"/>
          <p:cNvSpPr txBox="1">
            <a:spLocks noChangeArrowheads="1"/>
          </p:cNvSpPr>
          <p:nvPr/>
        </p:nvSpPr>
        <p:spPr bwMode="auto">
          <a:xfrm>
            <a:off x="1703388" y="6509483"/>
            <a:ext cx="3408362"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Destatis, jeweilige Preise, Mrd. Euro</a:t>
            </a:r>
          </a:p>
        </p:txBody>
      </p:sp>
      <p:sp>
        <p:nvSpPr>
          <p:cNvPr id="6" name="Textfeld 1"/>
          <p:cNvSpPr txBox="1">
            <a:spLocks noChangeArrowheads="1"/>
          </p:cNvSpPr>
          <p:nvPr/>
        </p:nvSpPr>
        <p:spPr bwMode="auto">
          <a:xfrm>
            <a:off x="8742103" y="136525"/>
            <a:ext cx="339877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Auffällig ist, dass die Agrarwirtschaft nur noch 1-2% zur Bruttowertschöpfung (BWS) beiträgt, die öffentliche Wahrnehmung aber deutlich größer ist.</a:t>
            </a:r>
            <a:endParaRPr lang="de-DE" altLang="de-DE" dirty="0"/>
          </a:p>
        </p:txBody>
      </p:sp>
      <p:sp>
        <p:nvSpPr>
          <p:cNvPr id="7" name="Textfeld 1"/>
          <p:cNvSpPr txBox="1">
            <a:spLocks noChangeArrowheads="1"/>
          </p:cNvSpPr>
          <p:nvPr/>
        </p:nvSpPr>
        <p:spPr bwMode="auto">
          <a:xfrm>
            <a:off x="8604797" y="1758770"/>
            <a:ext cx="3587203"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Nicht zuletzt in aktuellen Koalitionsverhandlungen wird dieser Bereich in Bezug auf eine nachhaltige Wirtschaftsweise eine große Bedeutung haben. Insbesondere hat der </a:t>
            </a:r>
            <a:r>
              <a:rPr lang="de-DE" altLang="de-DE" dirty="0"/>
              <a:t>l</a:t>
            </a:r>
            <a:r>
              <a:rPr lang="de-DE" altLang="de-DE" dirty="0" smtClean="0"/>
              <a:t>andwirtschaftliche Sektor hier in der Region für die Kreise Friesland, Ammerland, Cloppenburg eine enorme Bedeutung</a:t>
            </a:r>
            <a:endParaRPr lang="de-DE" altLang="de-DE" dirty="0"/>
          </a:p>
        </p:txBody>
      </p:sp>
      <p:sp>
        <p:nvSpPr>
          <p:cNvPr id="8" name="Textfeld 1"/>
          <p:cNvSpPr txBox="1">
            <a:spLocks noChangeArrowheads="1"/>
          </p:cNvSpPr>
          <p:nvPr/>
        </p:nvSpPr>
        <p:spPr bwMode="auto">
          <a:xfrm>
            <a:off x="8604797" y="4786133"/>
            <a:ext cx="3398779"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Produzierendes Gewerbe und Handel machen aber nicht überraschend zusammengenommen, neben den öffentlichen Dienstleistungen den größten Anteil an der Bruttowertschöpfung aus</a:t>
            </a:r>
            <a:endParaRPr lang="de-DE" altLang="de-DE" dirty="0"/>
          </a:p>
        </p:txBody>
      </p:sp>
      <p:pic>
        <p:nvPicPr>
          <p:cNvPr id="2" name="Grafik 1"/>
          <p:cNvPicPr>
            <a:picLocks noChangeAspect="1"/>
          </p:cNvPicPr>
          <p:nvPr/>
        </p:nvPicPr>
        <p:blipFill>
          <a:blip r:embed="rId3"/>
          <a:stretch>
            <a:fillRect/>
          </a:stretch>
        </p:blipFill>
        <p:spPr>
          <a:xfrm>
            <a:off x="559882" y="600371"/>
            <a:ext cx="7956553" cy="559841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16591" y="970392"/>
            <a:ext cx="8298262" cy="4487044"/>
          </a:xfrm>
          <a:prstGeom prst="rect">
            <a:avLst/>
          </a:prstGeom>
        </p:spPr>
      </p:pic>
      <p:sp>
        <p:nvSpPr>
          <p:cNvPr id="54275" name="Rectangle 2"/>
          <p:cNvSpPr>
            <a:spLocks noChangeArrowheads="1"/>
          </p:cNvSpPr>
          <p:nvPr/>
        </p:nvSpPr>
        <p:spPr bwMode="auto">
          <a:xfrm>
            <a:off x="81887" y="0"/>
            <a:ext cx="6901329" cy="8653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Entwicklung der nominalen Anteile an der Bruttowertschöpfung (Deutschland)</a:t>
            </a:r>
          </a:p>
        </p:txBody>
      </p:sp>
      <p:sp>
        <p:nvSpPr>
          <p:cNvPr id="6" name="Textfeld 1"/>
          <p:cNvSpPr txBox="1">
            <a:spLocks noChangeArrowheads="1"/>
          </p:cNvSpPr>
          <p:nvPr/>
        </p:nvSpPr>
        <p:spPr bwMode="auto">
          <a:xfrm>
            <a:off x="6218678" y="75042"/>
            <a:ext cx="592337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Grundsätzlich sollte man bei einer ersten deskriptiven Analyse nie beim Ist-Stand verharren, sondern immer versuchen, je nach Datenverfügbarkeit, einen Blick in die längere Vergangenheit zu bekommen.</a:t>
            </a:r>
            <a:endParaRPr lang="de-DE" altLang="de-DE" sz="1400" dirty="0"/>
          </a:p>
        </p:txBody>
      </p:sp>
      <p:sp>
        <p:nvSpPr>
          <p:cNvPr id="7" name="Textfeld 1"/>
          <p:cNvSpPr txBox="1">
            <a:spLocks noChangeArrowheads="1"/>
          </p:cNvSpPr>
          <p:nvPr/>
        </p:nvSpPr>
        <p:spPr bwMode="auto">
          <a:xfrm>
            <a:off x="7191620" y="766915"/>
            <a:ext cx="4996080" cy="767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Eine Betrachtung der Zeitreihen über die letzten 5 Jahrzehnte zeigt deutlich den Wandel von der Industriegesellschaft zur Dienstleistungsgesellschaft</a:t>
            </a:r>
            <a:endParaRPr lang="de-DE" altLang="de-DE" sz="1400" dirty="0"/>
          </a:p>
        </p:txBody>
      </p:sp>
      <p:sp>
        <p:nvSpPr>
          <p:cNvPr id="8" name="Textfeld 1"/>
          <p:cNvSpPr txBox="1">
            <a:spLocks noChangeArrowheads="1"/>
          </p:cNvSpPr>
          <p:nvPr/>
        </p:nvSpPr>
        <p:spPr bwMode="auto">
          <a:xfrm>
            <a:off x="7471552" y="1408595"/>
            <a:ext cx="4716148" cy="543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1970 lag der Anteil des produzierenden Gewerbes an der BWS bei 40% und ist mittlerweile auf gut 20% gefallen</a:t>
            </a:r>
            <a:endParaRPr lang="de-DE" altLang="de-DE" sz="1400" dirty="0"/>
          </a:p>
        </p:txBody>
      </p:sp>
      <p:sp>
        <p:nvSpPr>
          <p:cNvPr id="54276" name="Text Box 3"/>
          <p:cNvSpPr txBox="1">
            <a:spLocks noChangeArrowheads="1"/>
          </p:cNvSpPr>
          <p:nvPr/>
        </p:nvSpPr>
        <p:spPr bwMode="auto">
          <a:xfrm>
            <a:off x="5466550" y="4768249"/>
            <a:ext cx="2646461" cy="31658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r>
              <a:rPr lang="de-DE" altLang="de-DE" sz="1400" dirty="0"/>
              <a:t>, jeweilige Preise</a:t>
            </a:r>
          </a:p>
        </p:txBody>
      </p:sp>
      <p:sp>
        <p:nvSpPr>
          <p:cNvPr id="9" name="Textfeld 1"/>
          <p:cNvSpPr txBox="1">
            <a:spLocks noChangeArrowheads="1"/>
          </p:cNvSpPr>
          <p:nvPr/>
        </p:nvSpPr>
        <p:spPr bwMode="auto">
          <a:xfrm>
            <a:off x="7390263" y="1885823"/>
            <a:ext cx="4797437" cy="543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Umgekehrt ist der Dienstleistungsanteil über den gleichen </a:t>
            </a:r>
            <a:r>
              <a:rPr lang="de-DE" altLang="de-DE" sz="1400" dirty="0"/>
              <a:t>Z</a:t>
            </a:r>
            <a:r>
              <a:rPr lang="de-DE" altLang="de-DE" sz="1400" dirty="0" smtClean="0"/>
              <a:t>eitraum von 30% auf etwa 55% gestiegen</a:t>
            </a:r>
            <a:endParaRPr lang="de-DE" altLang="de-DE" sz="1400" dirty="0"/>
          </a:p>
        </p:txBody>
      </p:sp>
      <p:sp>
        <p:nvSpPr>
          <p:cNvPr id="4" name="Ellipse 3"/>
          <p:cNvSpPr/>
          <p:nvPr/>
        </p:nvSpPr>
        <p:spPr>
          <a:xfrm>
            <a:off x="708176" y="2283054"/>
            <a:ext cx="282049" cy="3050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4888757" y="3217385"/>
            <a:ext cx="282049" cy="3050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708175" y="2947877"/>
            <a:ext cx="282049" cy="3050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875827" y="1475209"/>
            <a:ext cx="282049" cy="3050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
          <p:cNvSpPr txBox="1">
            <a:spLocks noChangeArrowheads="1"/>
          </p:cNvSpPr>
          <p:nvPr/>
        </p:nvSpPr>
        <p:spPr bwMode="auto">
          <a:xfrm>
            <a:off x="7390263" y="2305442"/>
            <a:ext cx="47974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Handel und Bau liegen dagegen konstant etwa bei 15% und 5%</a:t>
            </a:r>
            <a:endParaRPr lang="de-DE" altLang="de-DE" sz="1400" dirty="0"/>
          </a:p>
        </p:txBody>
      </p:sp>
      <p:sp>
        <p:nvSpPr>
          <p:cNvPr id="16" name="Ellipse 15"/>
          <p:cNvSpPr/>
          <p:nvPr/>
        </p:nvSpPr>
        <p:spPr>
          <a:xfrm>
            <a:off x="4867153" y="3725723"/>
            <a:ext cx="282049" cy="3050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p:cNvSpPr/>
          <p:nvPr/>
        </p:nvSpPr>
        <p:spPr>
          <a:xfrm>
            <a:off x="4867153" y="4375255"/>
            <a:ext cx="282049" cy="3050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
          <p:cNvSpPr txBox="1">
            <a:spLocks noChangeArrowheads="1"/>
          </p:cNvSpPr>
          <p:nvPr/>
        </p:nvSpPr>
        <p:spPr bwMode="auto">
          <a:xfrm>
            <a:off x="-2" y="5450168"/>
            <a:ext cx="12142058" cy="863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200" dirty="0" smtClean="0"/>
              <a:t>Diese Produktionsstruktur ist per se nicht als gut oder schlecht zu bezeichnen. So ist der Industrieanteil in Deutschland mit mehr als 20% im internationalen Vergleich mit den entwickelten Volkswirtschaften immer noch relativ hoch. Anfang der 2000er wurde daher Deutschland als der „kranke“ Mann Europas bezeichnet. Nach der Finanzkrise wurde dieser Anteil als Begründung dafür genommen, dass Deutschland sehr gut durch die Krise gekommen ist, weil die Transformation hin zu bspw. Finanzdienstleistungen, wie in UK gerade nicht soweit fortgeschritten war und Deutschland wurde als der Motor Europas bezeichnet</a:t>
            </a:r>
            <a:endParaRPr lang="de-DE" altLang="de-DE" sz="1200" dirty="0"/>
          </a:p>
        </p:txBody>
      </p:sp>
      <p:sp>
        <p:nvSpPr>
          <p:cNvPr id="19" name="Textfeld 1"/>
          <p:cNvSpPr txBox="1">
            <a:spLocks noChangeArrowheads="1"/>
          </p:cNvSpPr>
          <p:nvPr/>
        </p:nvSpPr>
        <p:spPr bwMode="auto">
          <a:xfrm>
            <a:off x="4" y="6187383"/>
            <a:ext cx="12142052" cy="671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200" dirty="0" smtClean="0"/>
              <a:t>Spanien wies bspw. Anfang der 2000er einen Anteil des Bausektors von gut 20% an der BWS auf, was zum einen zu einer niedrigen Arbeitslosigkeit führe, da in diesem Sektor insb. viele niedrig Qualifizierte  eine Anstellung fanden und durch die damit einhergehenden Steuereinnahmen, galt der Staatshaushalt als sehr solide finanziert. Spanien galt damit als Vorbild in der EU. Mit dem  Platzen der Immobilienblase 2008 sind dann aber die Staatsfinanzen eingebrochen und die Arbeitslosigkeit stieg auf 20% und mehr!  </a:t>
            </a:r>
            <a:endParaRPr lang="de-DE" altLang="de-DE" sz="1200" dirty="0"/>
          </a:p>
        </p:txBody>
      </p:sp>
      <p:sp>
        <p:nvSpPr>
          <p:cNvPr id="20" name="Textfeld 1"/>
          <p:cNvSpPr txBox="1">
            <a:spLocks noChangeArrowheads="1"/>
          </p:cNvSpPr>
          <p:nvPr/>
        </p:nvSpPr>
        <p:spPr bwMode="auto">
          <a:xfrm>
            <a:off x="7990437" y="2529209"/>
            <a:ext cx="4195096" cy="3004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Interessant ist außerdem die aktuelle Entwicklung im Jahr 2020 der Zunahme des relativen Anteils der Dienstleistungen und die Abnahme des Industrieanteils gegenüber dem Vorjahr. Wir sehen hier ganz klar die Auswirkungen der Kontaktbeschränkungen im letzten Jahr, die dazu geführt haben, dass sowohl Dienstleistungen und </a:t>
            </a:r>
            <a:r>
              <a:rPr lang="de-DE" altLang="de-DE" sz="1400" dirty="0" err="1" smtClean="0"/>
              <a:t>Industrieprouktion</a:t>
            </a:r>
            <a:r>
              <a:rPr lang="de-DE" altLang="de-DE" sz="1400" dirty="0" smtClean="0"/>
              <a:t> beide absolut zurückgegangen sind. Im </a:t>
            </a:r>
            <a:r>
              <a:rPr lang="de-DE" altLang="de-DE" sz="1400" dirty="0" err="1" smtClean="0"/>
              <a:t>Lockdown</a:t>
            </a:r>
            <a:r>
              <a:rPr lang="de-DE" altLang="de-DE" sz="1400" dirty="0" smtClean="0"/>
              <a:t> es aber gerade die digitalen Dienstleistungen weniger stark getroffen hat. Hier wird es sehr interessant sein, inwieweit dies nur ein temporärer Effekt ist, und sich dieses Jahr wieder zurückbildet, oder wir hier einen langfristigen Trend durch die Digitalisierung sehen.</a:t>
            </a:r>
            <a:endParaRPr lang="de-DE" altLang="de-DE" sz="1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4" grpId="0" animBg="1"/>
      <p:bldP spid="11" grpId="0" animBg="1"/>
      <p:bldP spid="12" grpId="0" animBg="1"/>
      <p:bldP spid="13" grpId="0" animBg="1"/>
      <p:bldP spid="15" grpId="0"/>
      <p:bldP spid="16" grpId="0" animBg="1"/>
      <p:bldP spid="17" grpId="0" animBg="1"/>
      <p:bldP spid="18" grpId="0"/>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Verwendungsrechnung </a:t>
            </a:r>
            <a:r>
              <a:rPr lang="de-DE" altLang="de-DE" sz="2400" b="1" dirty="0" smtClean="0">
                <a:solidFill>
                  <a:srgbClr val="000000"/>
                </a:solidFill>
                <a:latin typeface="Sparkasse Rg" pitchFamily="34" charset="0"/>
              </a:rPr>
              <a:t>2020</a:t>
            </a:r>
            <a:endParaRPr lang="de-DE" altLang="de-DE" sz="2400" b="1" dirty="0">
              <a:solidFill>
                <a:srgbClr val="000000"/>
              </a:solidFill>
              <a:latin typeface="Sparkasse Rg" pitchFamily="34" charset="0"/>
            </a:endParaRPr>
          </a:p>
        </p:txBody>
      </p:sp>
      <p:sp>
        <p:nvSpPr>
          <p:cNvPr id="55300" name="Text Box 3"/>
          <p:cNvSpPr txBox="1">
            <a:spLocks noChangeArrowheads="1"/>
          </p:cNvSpPr>
          <p:nvPr/>
        </p:nvSpPr>
        <p:spPr bwMode="auto">
          <a:xfrm>
            <a:off x="5497657" y="1154692"/>
            <a:ext cx="378630"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4800">
                <a:cs typeface="Times New Roman" pitchFamily="18" charset="0"/>
              </a:rPr>
              <a:t>}</a:t>
            </a:r>
          </a:p>
        </p:txBody>
      </p:sp>
      <p:sp>
        <p:nvSpPr>
          <p:cNvPr id="55301" name="Text Box 4"/>
          <p:cNvSpPr txBox="1">
            <a:spLocks noChangeArrowheads="1"/>
          </p:cNvSpPr>
          <p:nvPr/>
        </p:nvSpPr>
        <p:spPr bwMode="auto">
          <a:xfrm>
            <a:off x="5371737" y="1835729"/>
            <a:ext cx="915987" cy="1920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buClr>
                <a:srgbClr val="000000"/>
              </a:buClr>
              <a:buSzPct val="100000"/>
              <a:buFont typeface="Times New Roman" pitchFamily="18" charset="0"/>
              <a:buNone/>
            </a:pPr>
            <a:r>
              <a:rPr lang="de-DE" altLang="de-DE" sz="12000" dirty="0">
                <a:cs typeface="Times New Roman" pitchFamily="18" charset="0"/>
              </a:rPr>
              <a:t>}</a:t>
            </a:r>
            <a:endParaRPr lang="de-DE" altLang="de-DE" sz="2400" dirty="0">
              <a:cs typeface="Times New Roman" pitchFamily="18" charset="0"/>
            </a:endParaRPr>
          </a:p>
        </p:txBody>
      </p:sp>
      <p:sp>
        <p:nvSpPr>
          <p:cNvPr id="55302" name="Text Box 5"/>
          <p:cNvSpPr txBox="1">
            <a:spLocks noChangeArrowheads="1"/>
          </p:cNvSpPr>
          <p:nvPr/>
        </p:nvSpPr>
        <p:spPr bwMode="auto">
          <a:xfrm>
            <a:off x="6121546" y="3872438"/>
            <a:ext cx="1883977"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Außenbeitrag</a:t>
            </a:r>
          </a:p>
        </p:txBody>
      </p:sp>
      <p:sp>
        <p:nvSpPr>
          <p:cNvPr id="55303" name="Text Box 6"/>
          <p:cNvSpPr txBox="1">
            <a:spLocks noChangeArrowheads="1"/>
          </p:cNvSpPr>
          <p:nvPr/>
        </p:nvSpPr>
        <p:spPr bwMode="auto">
          <a:xfrm>
            <a:off x="5542107" y="3624788"/>
            <a:ext cx="378630"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4800">
                <a:cs typeface="Times New Roman" pitchFamily="18" charset="0"/>
              </a:rPr>
              <a:t>}</a:t>
            </a:r>
          </a:p>
        </p:txBody>
      </p:sp>
      <p:sp>
        <p:nvSpPr>
          <p:cNvPr id="55304" name="Text Box 7"/>
          <p:cNvSpPr txBox="1">
            <a:spLocks noChangeArrowheads="1"/>
          </p:cNvSpPr>
          <p:nvPr/>
        </p:nvSpPr>
        <p:spPr bwMode="auto">
          <a:xfrm>
            <a:off x="6121546" y="2554867"/>
            <a:ext cx="1897955"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Bruttoanlage-</a:t>
            </a:r>
          </a:p>
          <a:p>
            <a:pPr>
              <a:buClr>
                <a:srgbClr val="000000"/>
              </a:buClr>
              <a:buSzPct val="100000"/>
              <a:buFont typeface="Times New Roman" pitchFamily="18" charset="0"/>
              <a:buNone/>
            </a:pPr>
            <a:r>
              <a:rPr lang="de-DE" altLang="de-DE" sz="2400" dirty="0" err="1">
                <a:cs typeface="Times New Roman" pitchFamily="18" charset="0"/>
              </a:rPr>
              <a:t>investitionen</a:t>
            </a:r>
            <a:endParaRPr lang="de-DE" altLang="de-DE" sz="2400" dirty="0">
              <a:cs typeface="Times New Roman" pitchFamily="18" charset="0"/>
            </a:endParaRPr>
          </a:p>
        </p:txBody>
      </p:sp>
      <p:sp>
        <p:nvSpPr>
          <p:cNvPr id="55305" name="Text Box 8"/>
          <p:cNvSpPr txBox="1">
            <a:spLocks noChangeArrowheads="1"/>
          </p:cNvSpPr>
          <p:nvPr/>
        </p:nvSpPr>
        <p:spPr bwMode="auto">
          <a:xfrm>
            <a:off x="6124720" y="1402341"/>
            <a:ext cx="12176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Konsum</a:t>
            </a:r>
          </a:p>
        </p:txBody>
      </p:sp>
      <p:sp>
        <p:nvSpPr>
          <p:cNvPr id="55306" name="Text Box 11"/>
          <p:cNvSpPr txBox="1">
            <a:spLocks noChangeArrowheads="1"/>
          </p:cNvSpPr>
          <p:nvPr/>
        </p:nvSpPr>
        <p:spPr bwMode="auto">
          <a:xfrm>
            <a:off x="5590421" y="4366777"/>
            <a:ext cx="2819400" cy="5232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000000"/>
              </a:buClr>
              <a:buSzPct val="100000"/>
              <a:buFont typeface="Times New Roman" pitchFamily="18" charset="0"/>
              <a:buNone/>
            </a:pPr>
            <a:r>
              <a:rPr lang="de-DE" altLang="de-DE" sz="1400" dirty="0"/>
              <a:t>Quelle: Destatis , jeweilige Preise, Mrd. Euro</a:t>
            </a:r>
          </a:p>
        </p:txBody>
      </p:sp>
      <p:sp>
        <p:nvSpPr>
          <p:cNvPr id="13" name="Textfeld 1"/>
          <p:cNvSpPr txBox="1">
            <a:spLocks noChangeArrowheads="1"/>
          </p:cNvSpPr>
          <p:nvPr/>
        </p:nvSpPr>
        <p:spPr bwMode="auto">
          <a:xfrm>
            <a:off x="8111836" y="685140"/>
            <a:ext cx="389174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 Verwendungsrechnung setzt sich letztlich aus Konsum, Investitionen und Außenwirtschaftlicher Verflechtung (EX-IM) zusammen</a:t>
            </a:r>
            <a:endParaRPr lang="de-DE" altLang="de-DE" dirty="0"/>
          </a:p>
        </p:txBody>
      </p:sp>
      <p:sp>
        <p:nvSpPr>
          <p:cNvPr id="14" name="Textfeld 1"/>
          <p:cNvSpPr txBox="1">
            <a:spLocks noChangeArrowheads="1"/>
          </p:cNvSpPr>
          <p:nvPr/>
        </p:nvSpPr>
        <p:spPr bwMode="auto">
          <a:xfrm>
            <a:off x="8111836" y="1845064"/>
            <a:ext cx="382247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Als Hintergrund für die Entstehung von Konjunkturprognosen wollen wir einen näheren Blick auf die Investitionen werden. </a:t>
            </a:r>
            <a:endParaRPr lang="de-DE" altLang="de-DE" dirty="0"/>
          </a:p>
        </p:txBody>
      </p:sp>
      <p:sp>
        <p:nvSpPr>
          <p:cNvPr id="15" name="Textfeld 1"/>
          <p:cNvSpPr txBox="1">
            <a:spLocks noChangeArrowheads="1"/>
          </p:cNvSpPr>
          <p:nvPr/>
        </p:nvSpPr>
        <p:spPr bwMode="auto">
          <a:xfrm>
            <a:off x="8097858" y="2978457"/>
            <a:ext cx="398330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Insbesondere findet sich hier die Vorratsveränderung. Betriebswirtschaftlich ist dies mit einem Lagerauf- bzw. </a:t>
            </a:r>
            <a:r>
              <a:rPr lang="de-DE" altLang="de-DE" dirty="0" err="1" smtClean="0"/>
              <a:t>abbau</a:t>
            </a:r>
            <a:r>
              <a:rPr lang="de-DE" altLang="de-DE" dirty="0" smtClean="0"/>
              <a:t> gleichzusetzen</a:t>
            </a:r>
            <a:endParaRPr lang="de-DE" altLang="de-DE" dirty="0"/>
          </a:p>
        </p:txBody>
      </p:sp>
      <p:sp>
        <p:nvSpPr>
          <p:cNvPr id="16" name="Textfeld 1"/>
          <p:cNvSpPr txBox="1">
            <a:spLocks noChangeArrowheads="1"/>
          </p:cNvSpPr>
          <p:nvPr/>
        </p:nvSpPr>
        <p:spPr bwMode="auto">
          <a:xfrm>
            <a:off x="8111836" y="4111850"/>
            <a:ext cx="398330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Dies ist quasi die Stellgröße für eine Prognose, denn natürlich kann diese Lagerhaltung nur sehr schwer statistisch erfasst werden und bleibt damit in hohem Ausmaß eine Schätzgröße</a:t>
            </a:r>
            <a:endParaRPr lang="de-DE" altLang="de-DE" dirty="0"/>
          </a:p>
        </p:txBody>
      </p:sp>
      <p:sp>
        <p:nvSpPr>
          <p:cNvPr id="17" name="Textfeld 1"/>
          <p:cNvSpPr txBox="1">
            <a:spLocks noChangeArrowheads="1"/>
          </p:cNvSpPr>
          <p:nvPr/>
        </p:nvSpPr>
        <p:spPr bwMode="auto">
          <a:xfrm>
            <a:off x="304798" y="4889997"/>
            <a:ext cx="7807037"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-57 Mrd. Euro im Jahr 2020 bedeuten aber  1,7% des BIP. Im Vorjahr lag der Lagerabbau bei -10 Mrd. Euro. Damit ergibt sich eine absolute Veränderung von knapp 40 Mrd. Euro. Das bedeutet, dass in diesem Jahr allein die Lagerveränderung für mehr als 1 Prozentpunkt des Einbruchs der deutschen Volkswirtschaft im nominalen Wachstum verantwortlich ist. Generell kann man sagen, das die Lagerkomponente auch ohne extreme Krisensituationen schnell die Prognose um 0,5%-Punkte ändern kann!</a:t>
            </a:r>
            <a:endParaRPr lang="de-DE" altLang="de-DE" dirty="0"/>
          </a:p>
        </p:txBody>
      </p:sp>
      <p:sp>
        <p:nvSpPr>
          <p:cNvPr id="19" name="Ellipse 18"/>
          <p:cNvSpPr/>
          <p:nvPr/>
        </p:nvSpPr>
        <p:spPr>
          <a:xfrm>
            <a:off x="3945573" y="3190576"/>
            <a:ext cx="1688869" cy="4770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Grafik 2"/>
          <p:cNvPicPr>
            <a:picLocks noChangeAspect="1"/>
          </p:cNvPicPr>
          <p:nvPr/>
        </p:nvPicPr>
        <p:blipFill>
          <a:blip r:embed="rId3"/>
          <a:stretch>
            <a:fillRect/>
          </a:stretch>
        </p:blipFill>
        <p:spPr>
          <a:xfrm>
            <a:off x="360000" y="1260000"/>
            <a:ext cx="5276573" cy="36000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30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530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530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530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530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530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p:bldP spid="55301" grpId="0"/>
      <p:bldP spid="55302" grpId="0"/>
      <p:bldP spid="55303" grpId="0"/>
      <p:bldP spid="55304" grpId="0"/>
      <p:bldP spid="55305" grpId="0"/>
      <p:bldP spid="13" grpId="0"/>
      <p:bldP spid="14" grpId="0"/>
      <p:bldP spid="15" grpId="0"/>
      <p:bldP spid="16" grpId="0"/>
      <p:bldP spid="17" grpId="0"/>
      <p:bldP spid="1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1686</Words>
  <Application>Microsoft Office PowerPoint</Application>
  <PresentationFormat>Breitbild</PresentationFormat>
  <Paragraphs>114</Paragraphs>
  <Slides>12</Slides>
  <Notes>12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Calibri</vt:lpstr>
      <vt:lpstr>Calibri Light</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603</cp:revision>
  <dcterms:created xsi:type="dcterms:W3CDTF">2019-02-11T10:45:01Z</dcterms:created>
  <dcterms:modified xsi:type="dcterms:W3CDTF">2021-09-30T07:30:14Z</dcterms:modified>
</cp:coreProperties>
</file>