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485" r:id="rId3"/>
    <p:sldId id="257" r:id="rId4"/>
    <p:sldId id="1201" r:id="rId5"/>
    <p:sldId id="310" r:id="rId6"/>
    <p:sldId id="379" r:id="rId7"/>
    <p:sldId id="348" r:id="rId8"/>
    <p:sldId id="327" r:id="rId9"/>
    <p:sldId id="328" r:id="rId10"/>
    <p:sldId id="329" r:id="rId11"/>
    <p:sldId id="330" r:id="rId12"/>
    <p:sldId id="326" r:id="rId13"/>
    <p:sldId id="312" r:id="rId14"/>
    <p:sldId id="389" r:id="rId15"/>
    <p:sldId id="366" r:id="rId16"/>
    <p:sldId id="375" r:id="rId17"/>
    <p:sldId id="368" r:id="rId18"/>
    <p:sldId id="369" r:id="rId19"/>
    <p:sldId id="370" r:id="rId20"/>
    <p:sldId id="376" r:id="rId21"/>
    <p:sldId id="972" r:id="rId22"/>
    <p:sldId id="1040" r:id="rId23"/>
    <p:sldId id="1370" r:id="rId24"/>
    <p:sldId id="423" r:id="rId25"/>
    <p:sldId id="383" r:id="rId26"/>
    <p:sldId id="424" r:id="rId27"/>
    <p:sldId id="425" r:id="rId28"/>
    <p:sldId id="426" r:id="rId29"/>
    <p:sldId id="427" r:id="rId30"/>
    <p:sldId id="384" r:id="rId31"/>
    <p:sldId id="385"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88" d="100"/>
          <a:sy n="88" d="100"/>
        </p:scale>
        <p:origin x="1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19.09.2021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15</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90488" y="742950"/>
            <a:ext cx="6619875" cy="3724275"/>
          </a:xfrm>
          <a:ln/>
        </p:spPr>
      </p:sp>
      <p:sp>
        <p:nvSpPr>
          <p:cNvPr id="9216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90488" y="742950"/>
            <a:ext cx="6619875" cy="3724275"/>
          </a:xfrm>
          <a:ln/>
        </p:spPr>
      </p:sp>
      <p:sp>
        <p:nvSpPr>
          <p:cNvPr id="9318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90488" y="742950"/>
            <a:ext cx="6619875" cy="3724275"/>
          </a:xfrm>
          <a:ln/>
        </p:spPr>
      </p:sp>
      <p:sp>
        <p:nvSpPr>
          <p:cNvPr id="9421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90488" y="742950"/>
            <a:ext cx="6619875" cy="3724275"/>
          </a:xfrm>
          <a:ln/>
        </p:spPr>
      </p:sp>
      <p:sp>
        <p:nvSpPr>
          <p:cNvPr id="9523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90488" y="742950"/>
            <a:ext cx="6619875" cy="3724275"/>
          </a:xfrm>
          <a:ln/>
        </p:spPr>
      </p:sp>
      <p:sp>
        <p:nvSpPr>
          <p:cNvPr id="9626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22</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90488" y="742950"/>
            <a:ext cx="6619875" cy="3724275"/>
          </a:xfrm>
          <a:ln/>
        </p:spPr>
      </p:sp>
      <p:sp>
        <p:nvSpPr>
          <p:cNvPr id="634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25</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90488" y="742950"/>
            <a:ext cx="6619875" cy="3724275"/>
          </a:xfrm>
          <a:ln/>
        </p:spPr>
      </p:sp>
      <p:sp>
        <p:nvSpPr>
          <p:cNvPr id="10547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D9F3A82-C5AB-41AB-9423-7C684689752A}" type="slidenum">
              <a:rPr lang="de-DE" altLang="de-DE" smtClean="0">
                <a:latin typeface="Sparkasse Rg" pitchFamily="34" charset="0"/>
              </a:rPr>
              <a:pPr eaLnBrk="1" hangingPunct="1">
                <a:spcBef>
                  <a:spcPct val="0"/>
                </a:spcBef>
                <a:buClrTx/>
                <a:buFontTx/>
                <a:buNone/>
              </a:pPr>
              <a:t>30</a:t>
            </a:fld>
            <a:endParaRPr lang="de-DE" altLang="de-DE">
              <a:latin typeface="Sparkasse Rg" pitchFamily="34" charset="0"/>
            </a:endParaRPr>
          </a:p>
        </p:txBody>
      </p:sp>
      <p:sp>
        <p:nvSpPr>
          <p:cNvPr id="1064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A625A102-B141-410D-AB89-69B896BECDE4}" type="slidenum">
              <a:rPr lang="de-DE" altLang="de-DE">
                <a:latin typeface="Sparkasse Rg" pitchFamily="34" charset="0"/>
              </a:rPr>
              <a:pPr algn="r" eaLnBrk="1" hangingPunct="1">
                <a:spcBef>
                  <a:spcPct val="0"/>
                </a:spcBef>
                <a:buClrTx/>
                <a:buFontTx/>
                <a:buNone/>
              </a:pPr>
              <a:t>30</a:t>
            </a:fld>
            <a:endParaRPr lang="de-DE" altLang="de-DE">
              <a:latin typeface="Sparkasse Rg" pitchFamily="34" charset="0"/>
            </a:endParaRPr>
          </a:p>
        </p:txBody>
      </p:sp>
      <p:sp>
        <p:nvSpPr>
          <p:cNvPr id="106500"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501"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168FF6B-9158-4D7F-9F28-972397A219B9}" type="slidenum">
              <a:rPr lang="de-DE" altLang="de-DE" smtClean="0">
                <a:latin typeface="Sparkasse Rg" pitchFamily="34" charset="0"/>
              </a:rPr>
              <a:pPr eaLnBrk="1" hangingPunct="1">
                <a:spcBef>
                  <a:spcPct val="0"/>
                </a:spcBef>
                <a:buClrTx/>
                <a:buFontTx/>
                <a:buNone/>
              </a:pPr>
              <a:t>31</a:t>
            </a:fld>
            <a:endParaRPr lang="de-DE" altLang="de-DE">
              <a:latin typeface="Sparkasse Rg" pitchFamily="34" charset="0"/>
            </a:endParaRPr>
          </a:p>
        </p:txBody>
      </p:sp>
      <p:sp>
        <p:nvSpPr>
          <p:cNvPr id="1075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3CE1599-AAB1-4D7B-83EE-621C1375489F}" type="slidenum">
              <a:rPr lang="de-DE" altLang="de-DE">
                <a:latin typeface="Sparkasse Rg" pitchFamily="34" charset="0"/>
              </a:rPr>
              <a:pPr algn="r" eaLnBrk="1" hangingPunct="1">
                <a:spcBef>
                  <a:spcPct val="0"/>
                </a:spcBef>
                <a:buClrTx/>
                <a:buFontTx/>
                <a:buNone/>
              </a:pPr>
              <a:t>31</a:t>
            </a:fld>
            <a:endParaRPr lang="de-DE" altLang="de-DE">
              <a:latin typeface="Sparkasse Rg" pitchFamily="34" charset="0"/>
            </a:endParaRPr>
          </a:p>
        </p:txBody>
      </p:sp>
      <p:sp>
        <p:nvSpPr>
          <p:cNvPr id="107524"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5"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90488" y="742950"/>
            <a:ext cx="6619875" cy="3724275"/>
          </a:xfrm>
          <a:ln/>
        </p:spPr>
      </p:sp>
      <p:sp>
        <p:nvSpPr>
          <p:cNvPr id="655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19.09.2021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19.09.2021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19.09.2021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19.09.2021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19.09.2021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19.09.2021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19.09.2021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19.09.2021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19.09.2021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19.09.2021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19.09.2021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19.09.2021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yalsocietypublishing.org/doi/pdf/10.1098/rspa.1927.0118"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imf.org/" TargetMode="External"/><Relationship Id="rId13" Type="http://schemas.openxmlformats.org/officeDocument/2006/relationships/hyperlink" Target="https://www.diw.de/" TargetMode="External"/><Relationship Id="rId18" Type="http://schemas.openxmlformats.org/officeDocument/2006/relationships/hyperlink" Target="https://www.iwh-halle.de/"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zew.de/" TargetMode="External"/><Relationship Id="rId7" Type="http://schemas.openxmlformats.org/officeDocument/2006/relationships/hyperlink" Target="https://www.oecd.org/" TargetMode="External"/><Relationship Id="rId12" Type="http://schemas.openxmlformats.org/officeDocument/2006/relationships/hyperlink" Target="https://www.cesifo.org/" TargetMode="External"/><Relationship Id="rId17" Type="http://schemas.openxmlformats.org/officeDocument/2006/relationships/hyperlink" Target="https://www.iwkoeln.de/" TargetMode="External"/><Relationship Id="rId2" Type="http://schemas.openxmlformats.org/officeDocument/2006/relationships/notesSlide" Target="../notesSlides/notesSlide1.xml"/><Relationship Id="rId16" Type="http://schemas.openxmlformats.org/officeDocument/2006/relationships/hyperlink" Target="http://www.imk-boeckler.de/" TargetMode="External"/><Relationship Id="rId20" Type="http://schemas.openxmlformats.org/officeDocument/2006/relationships/hyperlink" Target="https://www.rwi-essen.de/" TargetMode="External"/><Relationship Id="rId1" Type="http://schemas.openxmlformats.org/officeDocument/2006/relationships/slideLayout" Target="../slideLayouts/slideLayout7.xml"/><Relationship Id="rId6" Type="http://schemas.openxmlformats.org/officeDocument/2006/relationships/hyperlink" Target="https://www.ecb.europa.eu/" TargetMode="External"/><Relationship Id="rId11" Type="http://schemas.openxmlformats.org/officeDocument/2006/relationships/hyperlink" Target="https://www.arbeitsagentur.de/" TargetMode="External"/><Relationship Id="rId5" Type="http://schemas.openxmlformats.org/officeDocument/2006/relationships/hyperlink" Target="https://ec.europa.eu/eurostat" TargetMode="External"/><Relationship Id="rId15" Type="http://schemas.openxmlformats.org/officeDocument/2006/relationships/hyperlink" Target="https://www.ifw-kiel.de/" TargetMode="External"/><Relationship Id="rId10" Type="http://schemas.openxmlformats.org/officeDocument/2006/relationships/hyperlink" Target="https://www.sachverstaendigenrat-wirtschaft.de/" TargetMode="External"/><Relationship Id="rId19" Type="http://schemas.openxmlformats.org/officeDocument/2006/relationships/hyperlink" Target="https://kof.ethz.ch/" TargetMode="External"/><Relationship Id="rId4" Type="http://schemas.openxmlformats.org/officeDocument/2006/relationships/hyperlink" Target="https://www.bundesbank.de/" TargetMode="External"/><Relationship Id="rId9" Type="http://schemas.openxmlformats.org/officeDocument/2006/relationships/hyperlink" Target="https://www.worldbank.org/" TargetMode="External"/><Relationship Id="rId14" Type="http://schemas.openxmlformats.org/officeDocument/2006/relationships/hyperlink" Target="https://www.iab.d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1115291" y="772922"/>
            <a:ext cx="9788974" cy="4676862"/>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t>
            </a:r>
            <a:r>
              <a:rPr lang="de-DE" sz="2200" dirty="0" smtClean="0">
                <a:latin typeface="Times New Roman" panose="02020603050405020304" pitchFamily="18" charset="0"/>
                <a:cs typeface="Times New Roman" panose="02020603050405020304" pitchFamily="18" charset="0"/>
              </a:rPr>
              <a:t>aus, wie </a:t>
            </a:r>
            <a:r>
              <a:rPr lang="de-DE" sz="2200" dirty="0">
                <a:latin typeface="Times New Roman" panose="02020603050405020304" pitchFamily="18" charset="0"/>
                <a:cs typeface="Times New Roman" panose="02020603050405020304" pitchFamily="18" charset="0"/>
              </a:rPr>
              <a:t>die Welt ist bzw. wie sie funktioniert</a:t>
            </a:r>
            <a:r>
              <a:rPr lang="de-DE" sz="2200" dirty="0" smtClean="0">
                <a:latin typeface="Times New Roman" panose="02020603050405020304" pitchFamily="18" charset="0"/>
                <a:cs typeface="Times New Roman" panose="02020603050405020304" pitchFamily="18" charset="0"/>
              </a:rPr>
              <a:t>. Dieses Funktionieren wird völlig neutral betrachtet</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a:t>
            </a:r>
            <a:r>
              <a:rPr lang="de-DE" sz="2200" dirty="0" smtClean="0">
                <a:latin typeface="Times New Roman" panose="02020603050405020304" pitchFamily="18" charset="0"/>
                <a:cs typeface="Times New Roman" panose="02020603050405020304" pitchFamily="18" charset="0"/>
              </a:rPr>
              <a:t>. Gemäß der eigenen Überzeugung werden Maßnahmen getroffen.</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4" name="Textfeld 3"/>
          <p:cNvSpPr txBox="1"/>
          <p:nvPr/>
        </p:nvSpPr>
        <p:spPr>
          <a:xfrm>
            <a:off x="0" y="4717764"/>
            <a:ext cx="12192000" cy="199418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Achten Sie einmal darauf, wie in den abendlichen Talkshows positive und normative Aussagen zur Bewältigung der Corona-Krise durcheinandergebracht werden. Insbesondere wenn es um die Entwicklung der Infektionszahlen geht, leben einige Politiker*innen im Lande Wünsch-Dir-Was. Auch die Verschiebung des Vorlesungsstarts an unserer Hochschule fällt in diese Kategorie. Leider interessiert das aber einen biologischen Infektionsprozess nicht. Wie sich ein Virus ausbreitet ist seit den 1930er Jahren (</a:t>
            </a:r>
            <a:r>
              <a:rPr lang="de-DE" dirty="0" smtClean="0">
                <a:latin typeface="Times New Roman" panose="02020603050405020304" pitchFamily="18" charset="0"/>
                <a:cs typeface="Times New Roman" panose="02020603050405020304" pitchFamily="18" charset="0"/>
                <a:hlinkClick r:id="rId3"/>
              </a:rPr>
              <a:t>Kermack &amp; </a:t>
            </a:r>
            <a:r>
              <a:rPr lang="de-DE" dirty="0" err="1" smtClean="0">
                <a:latin typeface="Times New Roman" panose="02020603050405020304" pitchFamily="18" charset="0"/>
                <a:cs typeface="Times New Roman" panose="02020603050405020304" pitchFamily="18" charset="0"/>
                <a:hlinkClick r:id="rId3"/>
              </a:rPr>
              <a:t>McKendrick</a:t>
            </a:r>
            <a:r>
              <a:rPr lang="de-DE" dirty="0" smtClean="0">
                <a:latin typeface="Times New Roman" panose="02020603050405020304" pitchFamily="18" charset="0"/>
                <a:cs typeface="Times New Roman" panose="02020603050405020304" pitchFamily="18" charset="0"/>
              </a:rPr>
              <a:t>) sehr gut erforscht und mit Daten belegt. An dieser Stelle verwechseln auch viele Wirtschaftswissenschaftler ihr Gebiet, in dem es letztlich um Sozialverhalten geht, dass sich immer ändern kann und einem naturwissenschaftlichen Prozess, der unter deutlich stabileren Rahmenbedingungen abläuft.</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427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57565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a:t>
            </a:r>
            <a:r>
              <a:rPr lang="de-DE" sz="2200" dirty="0" smtClean="0">
                <a:latin typeface="Times New Roman" panose="02020603050405020304" pitchFamily="18" charset="0"/>
                <a:cs typeface="Times New Roman" panose="02020603050405020304" pitchFamily="18" charset="0"/>
              </a:rPr>
              <a:t>Geringqualifizierten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Die </a:t>
            </a:r>
            <a:r>
              <a:rPr lang="de-DE" sz="2200" dirty="0">
                <a:latin typeface="Times New Roman" panose="02020603050405020304" pitchFamily="18" charset="0"/>
                <a:cs typeface="Times New Roman" panose="02020603050405020304" pitchFamily="18" charset="0"/>
              </a:rPr>
              <a:t>in einigen Bereichen erzielten Einkommenssteigerungen durch die Einführung des Mindestlohns sind wichtiger als die steigende Arbeitslosigkeit in anderen Bereichen</a:t>
            </a: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sinkender Ölpreis senkt die Nachfrage nach Elektroautos</a:t>
            </a: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a:t>
            </a:r>
            <a:r>
              <a:rPr lang="de-DE" sz="2200" dirty="0" smtClean="0">
                <a:latin typeface="Times New Roman" panose="02020603050405020304" pitchFamily="18" charset="0"/>
                <a:cs typeface="Times New Roman" panose="02020603050405020304" pitchFamily="18" charset="0"/>
              </a:rPr>
              <a:t>Kohlekraftwerken </a:t>
            </a:r>
            <a:r>
              <a:rPr lang="de-DE" sz="2200" dirty="0">
                <a:latin typeface="Times New Roman" panose="02020603050405020304" pitchFamily="18" charset="0"/>
                <a:cs typeface="Times New Roman" panose="02020603050405020304" pitchFamily="18" charset="0"/>
              </a:rPr>
              <a:t>müssen stärker an den </a:t>
            </a:r>
            <a:r>
              <a:rPr lang="de-DE" sz="2200" dirty="0" smtClean="0">
                <a:latin typeface="Times New Roman" panose="02020603050405020304" pitchFamily="18" charset="0"/>
                <a:cs typeface="Times New Roman" panose="02020603050405020304" pitchFamily="18" charset="0"/>
              </a:rPr>
              <a:t>Kosten, die die CO</a:t>
            </a:r>
            <a:r>
              <a:rPr lang="de-DE" sz="2200" baseline="-25000" dirty="0" smtClean="0">
                <a:latin typeface="Times New Roman" panose="02020603050405020304" pitchFamily="18" charset="0"/>
                <a:cs typeface="Times New Roman" panose="02020603050405020304" pitchFamily="18" charset="0"/>
              </a:rPr>
              <a:t>2</a:t>
            </a:r>
            <a:r>
              <a:rPr lang="de-DE" sz="2200" dirty="0" smtClean="0">
                <a:latin typeface="Times New Roman" panose="02020603050405020304" pitchFamily="18" charset="0"/>
                <a:cs typeface="Times New Roman" panose="02020603050405020304" pitchFamily="18" charset="0"/>
              </a:rPr>
              <a:t>-Emissionen im Zuge des Klimawandels verursachen beteiligt werden</a:t>
            </a:r>
            <a:endParaRPr lang="de-DE" sz="22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0" y="1033570"/>
            <a:ext cx="12192000" cy="1758618"/>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P</a:t>
            </a:r>
            <a:r>
              <a:rPr lang="de-DE" sz="1500" dirty="0" smtClean="0">
                <a:latin typeface="Times New Roman" panose="02020603050405020304" pitchFamily="18" charset="0"/>
                <a:cs typeface="Times New Roman" panose="02020603050405020304" pitchFamily="18" charset="0"/>
              </a:rPr>
              <a:t>ositiv! Unterstellt man den klassischen Marktprozess unter vollkommener Konkurrenz für den Arbeitsmarkt (Erwerbspersonen sind die Anbieter des Gutes Arbeit, die Unternehmen sind die Nachfrager nach dem Gut Arbeit und das Lohnniveau ist der Preis für die Arbeit), so führt ein Mindestlohn, der über dem Gleichgewichtslohn liegt zur Nichteinstellung von Geringqualifizierten, die im Allgemeinen nur eine sehr niedrige Entlohnung aufgrund ihres sehr geringen Grenzprodukts der Arbeit erwarten können (vgl. Mikro! An sich versuchen Sie gerade mit dem Besuch dieser Hochschule ihr Grenzprodukt zu steigern, so dass Sie von dieser Problematik nicht tangiert werden).</a:t>
            </a:r>
            <a:endParaRPr lang="de-DE" sz="1500"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0" y="2937439"/>
            <a:ext cx="12192000" cy="1042194"/>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Normativ! Hier werden zwei positive Befunde, manche Erwerbspersonen werden arbeitslos (s.o.), andere erhalten einen höheren Lohn aufgrund des staatlichen Markteingriffs, gegeneinander aufgewogen. Diese Abwägung muss letztlich die Gesellschaft vollziehen, und es kann nicht vorab ein richtig oder falsch diagnostiziert werden. Erste Analysen zeigen allerdings das Einführung des </a:t>
            </a:r>
            <a:r>
              <a:rPr lang="de-DE" sz="1500" dirty="0">
                <a:latin typeface="Times New Roman" panose="02020603050405020304" pitchFamily="18" charset="0"/>
                <a:cs typeface="Times New Roman" panose="02020603050405020304" pitchFamily="18" charset="0"/>
              </a:rPr>
              <a:t>M</a:t>
            </a:r>
            <a:r>
              <a:rPr lang="de-DE" sz="1500" dirty="0" smtClean="0">
                <a:latin typeface="Times New Roman" panose="02020603050405020304" pitchFamily="18" charset="0"/>
                <a:cs typeface="Times New Roman" panose="02020603050405020304" pitchFamily="18" charset="0"/>
              </a:rPr>
              <a:t>indestlohns in Deutschland 2015 nur zu einem geringen Verlust von Arbeitsplätzen geführt hat.</a:t>
            </a:r>
            <a:endParaRPr lang="de-DE" sz="15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4282951"/>
            <a:ext cx="12192000" cy="1042194"/>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Positiv! Hier geht es um die Kreuzpreiselastizitäten, die Sie ebenfalls aus der Mikro und Grundlagen der BWL kennen. 1) E-Autos und Verbrenner können als Substitute angesehen werden -&gt; sinkt der Preis für Verbrenner sinkt die Nachfrage nach E-Autos. 2) Verbrenner und Öl stehen in einer komplementären Beziehung: Sinkt der Ölpreis, sinken die Betriebskosten des Verbrenners und damit auch der Preis von Verbrennern -&gt; aus 1) und 2) folgt: Sinkt der Ölpreis, sinkt die Nachfrage nach E-Autos.</a:t>
            </a:r>
            <a:endParaRPr lang="de-DE" sz="15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158751" y="5962650"/>
            <a:ext cx="11957050" cy="844550"/>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Normativ! Grundsätzlich hat die industrielle Gewinnung von Energie durch Verbrennung von Kohle erst dazu geführt, dass wir auf dem heutigen Lebensstandard sind. Mittlerweile lässt sich aber nachweisen, dass die dabei entstehenden Kosten eine relevante Auswirkung auf unseren Lebensstandard haben, so dass die Forderung nach der Internalisierung dieser Kosten entsteht. Dies ist aber letztlich eine politische bzw. gesellschaftliche Entscheidung</a:t>
            </a:r>
            <a:endParaRPr lang="de-DE"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232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6218" y="7238"/>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Mikro versus Makro</a:t>
            </a:r>
            <a:endParaRPr sz="1633" dirty="0"/>
          </a:p>
        </p:txBody>
      </p:sp>
      <p:sp>
        <p:nvSpPr>
          <p:cNvPr id="7" name="Textfeld 6"/>
          <p:cNvSpPr txBox="1"/>
          <p:nvPr/>
        </p:nvSpPr>
        <p:spPr>
          <a:xfrm>
            <a:off x="711201" y="548430"/>
            <a:ext cx="522834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a:t>
            </a:r>
            <a:r>
              <a:rPr lang="de-DE" sz="2177" dirty="0" smtClean="0">
                <a:latin typeface="Times New Roman" panose="02020603050405020304" pitchFamily="18" charset="0"/>
                <a:cs typeface="Times New Roman" panose="02020603050405020304" pitchFamily="18" charset="0"/>
              </a:rPr>
              <a:t>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dirty="0" smtClean="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smtClean="0">
                <a:latin typeface="Times New Roman" panose="02020603050405020304" pitchFamily="18" charset="0"/>
                <a:cs typeface="Times New Roman" panose="02020603050405020304" pitchFamily="18" charset="0"/>
              </a:rPr>
              <a:t>Nachfrage </a:t>
            </a:r>
            <a:r>
              <a:rPr lang="de-DE" sz="2177" dirty="0">
                <a:latin typeface="Times New Roman" panose="02020603050405020304" pitchFamily="18" charset="0"/>
                <a:cs typeface="Times New Roman" panose="02020603050405020304" pitchFamily="18" charset="0"/>
              </a:rPr>
              <a:t>einer Baufirma nach Beton</a:t>
            </a:r>
          </a:p>
        </p:txBody>
      </p:sp>
      <p:sp>
        <p:nvSpPr>
          <p:cNvPr id="8" name="Textfeld 7"/>
          <p:cNvSpPr txBox="1"/>
          <p:nvPr/>
        </p:nvSpPr>
        <p:spPr>
          <a:xfrm>
            <a:off x="5939548" y="548430"/>
            <a:ext cx="551585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r>
              <a:rPr lang="de-DE" sz="2177" dirty="0" smtClean="0">
                <a:latin typeface="Times New Roman" panose="02020603050405020304" pitchFamily="18" charset="0"/>
                <a:cs typeface="Times New Roman" panose="02020603050405020304" pitchFamily="18" charset="0"/>
              </a:rPr>
              <a:t>)</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r>
              <a:rPr lang="de-DE" sz="2177" dirty="0" smtClean="0">
                <a:latin typeface="Times New Roman" panose="02020603050405020304" pitchFamily="18" charset="0"/>
                <a:cs typeface="Times New Roman" panose="02020603050405020304" pitchFamily="18" charset="0"/>
              </a:rPr>
              <a:t>)</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5120370"/>
            <a:ext cx="12129576"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a:t>
            </a:r>
            <a:r>
              <a:rPr lang="de-DE" sz="1996" b="1" dirty="0" smtClean="0">
                <a:latin typeface="Times New Roman" panose="02020603050405020304" pitchFamily="18" charset="0"/>
                <a:cs typeface="Times New Roman" panose="02020603050405020304" pitchFamily="18" charset="0"/>
              </a:rPr>
              <a:t>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794063"/>
            <a:ext cx="12129576" cy="979607"/>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1600268" y="1085014"/>
            <a:ext cx="8295271" cy="51111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Auswirkungen haben die globalen Veränderungen durch die </a:t>
            </a:r>
            <a:r>
              <a:rPr lang="de-DE" altLang="de-DE" sz="2177" dirty="0" err="1" smtClean="0">
                <a:solidFill>
                  <a:srgbClr val="000000"/>
                </a:solidFill>
              </a:rPr>
              <a:t>Coronakrise</a:t>
            </a:r>
            <a:r>
              <a:rPr lang="de-DE" altLang="de-DE" sz="2177" dirty="0" smtClean="0">
                <a:solidFill>
                  <a:srgbClr val="000000"/>
                </a:solidFill>
              </a:rPr>
              <a:t> </a:t>
            </a:r>
            <a:r>
              <a:rPr lang="de-DE" altLang="de-DE" sz="2177" dirty="0">
                <a:solidFill>
                  <a:srgbClr val="000000"/>
                </a:solidFill>
              </a:rPr>
              <a:t>auf das </a:t>
            </a:r>
            <a:r>
              <a:rPr lang="de-DE" altLang="de-DE" sz="2177" dirty="0" smtClean="0">
                <a:solidFill>
                  <a:srgbClr val="000000"/>
                </a:solidFill>
              </a:rPr>
              <a:t>internationalen Handelsbeziehungen?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Welche wirtschaftspolitischen Auswirkungen haben die angekündigten Programme zur Bekämpfung des Klimawandels im Allgemeinen und die Energiewende im Besonderen?</a:t>
            </a:r>
          </a:p>
        </p:txBody>
      </p:sp>
    </p:spTree>
    <p:extLst>
      <p:ext uri="{BB962C8B-B14F-4D97-AF65-F5344CB8AC3E}">
        <p14:creationId xmlns:p14="http://schemas.microsoft.com/office/powerpoint/2010/main" val="198336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7" y="849122"/>
            <a:ext cx="11216639"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Jahr </a:t>
            </a:r>
            <a:r>
              <a:rPr lang="de-DE" altLang="de-DE" sz="2177" dirty="0" smtClean="0">
                <a:solidFill>
                  <a:srgbClr val="000000"/>
                </a:solidFill>
              </a:rPr>
              <a:t>2020 -4,6%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lag im Jahr 2009 bei 0,3%</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a:t>
            </a:r>
            <a:r>
              <a:rPr lang="de-DE" altLang="de-DE" sz="2177" dirty="0" smtClean="0">
                <a:solidFill>
                  <a:srgbClr val="000000"/>
                </a:solidFill>
              </a:rPr>
              <a:t>aktuell zum Jahresende 2020 bei gut 2,3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dirty="0" smtClean="0">
                <a:solidFill>
                  <a:srgbClr val="000000"/>
                </a:solidFill>
              </a:rPr>
              <a:t>Leitzinsen der EZB liegen seit März 2016 bei 0,00</a:t>
            </a:r>
            <a:r>
              <a:rPr lang="de-DE" altLang="de-DE" sz="2177" dirty="0">
                <a:solidFill>
                  <a:srgbClr val="000000"/>
                </a:solidFill>
              </a:rPr>
              <a: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smtClean="0">
                <a:solidFill>
                  <a:srgbClr val="000000"/>
                </a:solidFill>
              </a:rPr>
              <a:t>In Deutschland wird spätestens nächstes Jahr (2022) das letzte Atomkraftwerk abgeschaltet.</a:t>
            </a:r>
            <a:endParaRPr lang="de-DE" altLang="de-DE" sz="2177" dirty="0">
              <a:solidFill>
                <a:srgbClr val="000000"/>
              </a:solidFill>
            </a:endParaRPr>
          </a:p>
        </p:txBody>
      </p:sp>
      <p:sp>
        <p:nvSpPr>
          <p:cNvPr id="4" name="Textfeld 3"/>
          <p:cNvSpPr txBox="1"/>
          <p:nvPr/>
        </p:nvSpPr>
        <p:spPr>
          <a:xfrm>
            <a:off x="45332" y="4545059"/>
            <a:ext cx="12129576" cy="787512"/>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Letztlich sollen Sie durch diese Vorlesung in die Lage versetzt werden gesamtwirtschaftliche Zusammenhänge selbstständig analysieren zu können und sich auf Grundlage dessen ein sinnvolles </a:t>
            </a:r>
            <a:r>
              <a:rPr lang="de-DE" sz="1996" dirty="0">
                <a:latin typeface="Times New Roman" panose="02020603050405020304" pitchFamily="18" charset="0"/>
                <a:cs typeface="Times New Roman" panose="02020603050405020304" pitchFamily="18" charset="0"/>
              </a:rPr>
              <a:t>W</a:t>
            </a:r>
            <a:r>
              <a:rPr lang="de-DE" sz="1996" dirty="0" smtClean="0">
                <a:latin typeface="Times New Roman" panose="02020603050405020304" pitchFamily="18" charset="0"/>
                <a:cs typeface="Times New Roman" panose="02020603050405020304" pitchFamily="18" charset="0"/>
              </a:rPr>
              <a:t>erturteil bilden können.</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45332" y="5264713"/>
            <a:ext cx="12129576" cy="1315549"/>
          </a:xfrm>
          <a:prstGeom prst="rect">
            <a:avLst/>
          </a:prstGeom>
          <a:noFill/>
        </p:spPr>
        <p:txBody>
          <a:bodyPr wrap="square" rtlCol="0">
            <a:noAutofit/>
          </a:bodyPr>
          <a:lstStyle/>
          <a:p>
            <a:r>
              <a:rPr lang="de-DE" sz="1996" dirty="0" smtClean="0">
                <a:latin typeface="Times New Roman" panose="02020603050405020304" pitchFamily="18" charset="0"/>
                <a:cs typeface="Times New Roman" panose="02020603050405020304" pitchFamily="18" charset="0"/>
              </a:rPr>
              <a:t>Bei manchen Äußerungen – auch von hochrangigen Politikerinnen und Politikern – im Zuge der Corona-Krise kommt man/frau manchmal auf den Gedanken, wir seien im Lande wünsch-dir-was, und jegliche wissenschaftliche Sachzusammenhänge (also die positive Analyse</a:t>
            </a:r>
            <a:r>
              <a:rPr lang="de-DE" sz="1996" smtClean="0">
                <a:latin typeface="Times New Roman" panose="02020603050405020304" pitchFamily="18" charset="0"/>
                <a:cs typeface="Times New Roman" panose="02020603050405020304" pitchFamily="18" charset="0"/>
              </a:rPr>
              <a:t>) können </a:t>
            </a:r>
            <a:r>
              <a:rPr lang="de-DE" sz="1996" dirty="0" smtClean="0">
                <a:latin typeface="Times New Roman" panose="02020603050405020304" pitchFamily="18" charset="0"/>
                <a:cs typeface="Times New Roman" panose="02020603050405020304" pitchFamily="18" charset="0"/>
              </a:rPr>
              <a:t>einfach weggewischt werden, indem man die Hand vor die Augen hält…</a:t>
            </a:r>
            <a:endParaRPr lang="de-DE" sz="1996" dirty="0">
              <a:latin typeface="Times New Roman" panose="02020603050405020304" pitchFamily="18" charset="0"/>
              <a:cs typeface="Times New Roman" panose="02020603050405020304" pitchFamily="18" charset="0"/>
            </a:endParaRPr>
          </a:p>
          <a:p>
            <a:endParaRPr lang="de-DE" sz="1996"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59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524001" y="935039"/>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a:solidFill>
                <a:srgbClr val="000000"/>
              </a:solidFill>
            </a:endParaRPr>
          </a:p>
          <a:p>
            <a:pPr eaLnBrk="1" hangingPunct="1">
              <a:buClrTx/>
              <a:buFontTx/>
              <a:buNone/>
            </a:pPr>
            <a:r>
              <a:rPr lang="de-DE" altLang="de-DE" sz="2400">
                <a:solidFill>
                  <a:srgbClr val="000000"/>
                </a:solidFill>
              </a:rPr>
              <a:t>Der </a:t>
            </a:r>
            <a:r>
              <a:rPr lang="en-US" altLang="de-DE" sz="2400">
                <a:solidFill>
                  <a:srgbClr val="000000"/>
                </a:solidFill>
              </a:rPr>
              <a:t>französische Arzt</a:t>
            </a:r>
            <a:r>
              <a:rPr lang="de-DE" altLang="de-DE" sz="2400">
                <a:solidFill>
                  <a:srgbClr val="000000"/>
                </a:solidFill>
              </a:rPr>
              <a:t> Fran</a:t>
            </a:r>
            <a:r>
              <a:rPr lang="en-US" altLang="de-DE" sz="2400">
                <a:solidFill>
                  <a:srgbClr val="000000"/>
                </a:solidFill>
                <a:cs typeface="Times New Roman" pitchFamily="18" charset="0"/>
              </a:rPr>
              <a:t>çois Quesnay (1694-1774) verglich die wirtschaftlichen Zusammenhänge mit dem Blutkreislauf und stellte dies in seinem Tableau Economique dar.</a:t>
            </a:r>
          </a:p>
          <a:p>
            <a:pPr eaLnBrk="1" hangingPunct="1">
              <a:buClrTx/>
              <a:buFontTx/>
              <a:buNone/>
            </a:pPr>
            <a:endParaRPr lang="en-US" altLang="de-DE" sz="2400">
              <a:solidFill>
                <a:srgbClr val="000000"/>
              </a:solidFill>
              <a:cs typeface="Times New Roman" pitchFamily="18" charset="0"/>
            </a:endParaRPr>
          </a:p>
          <a:p>
            <a:pPr eaLnBrk="1" hangingPunct="1">
              <a:buClrTx/>
              <a:buFontTx/>
              <a:buNone/>
            </a:pPr>
            <a:r>
              <a:rPr lang="en-US" altLang="de-DE" sz="2400">
                <a:solidFill>
                  <a:srgbClr val="000000"/>
                </a:solidFill>
                <a:cs typeface="Times New Roman" pitchFamily="18" charset="0"/>
              </a:rPr>
              <a:t>Einteilung der Wirtschaftssubjekte in drei Klassen</a:t>
            </a:r>
          </a:p>
          <a:p>
            <a:pPr eaLnBrk="1" hangingPunct="1">
              <a:buClrTx/>
              <a:buFontTx/>
              <a:buNone/>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productive (P):	Landwirte und Pächter</a:t>
            </a:r>
          </a:p>
          <a:p>
            <a:pPr eaLnBrk="1" hangingPunct="1">
              <a:buClrTx/>
              <a:buFontTx/>
              <a:buChar char="•"/>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propi</a:t>
            </a:r>
            <a:r>
              <a:rPr lang="en-US" altLang="de-DE" sz="2400">
                <a:solidFill>
                  <a:srgbClr val="000000"/>
                </a:solidFill>
              </a:rPr>
              <a:t>é</a:t>
            </a:r>
            <a:r>
              <a:rPr lang="en-US" altLang="de-DE" sz="2400">
                <a:solidFill>
                  <a:srgbClr val="000000"/>
                </a:solidFill>
                <a:cs typeface="Times New Roman" pitchFamily="18" charset="0"/>
              </a:rPr>
              <a:t>taire (E):	Adlige und Klerus </a:t>
            </a:r>
          </a:p>
          <a:p>
            <a:pPr eaLnBrk="1" hangingPunct="1">
              <a:buClrTx/>
              <a:buFontTx/>
              <a:buChar char="•"/>
            </a:pPr>
            <a:endParaRPr lang="en-US" altLang="de-DE" sz="2400">
              <a:solidFill>
                <a:srgbClr val="000000"/>
              </a:solidFill>
              <a:cs typeface="Times New Roman" pitchFamily="18" charset="0"/>
            </a:endParaRPr>
          </a:p>
          <a:p>
            <a:pPr eaLnBrk="1" hangingPunct="1">
              <a:buClrTx/>
              <a:buFontTx/>
              <a:buChar char="•"/>
            </a:pPr>
            <a:r>
              <a:rPr lang="en-US" altLang="de-DE" sz="2400">
                <a:solidFill>
                  <a:srgbClr val="000000"/>
                </a:solidFill>
                <a:cs typeface="Times New Roman" pitchFamily="18" charset="0"/>
              </a:rPr>
              <a:t>	Classe stérile (H):			Händler und Handwerker u. ä.</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6312"/>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7319963"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4881" name="Text Box 64"/>
          <p:cNvSpPr txBox="1">
            <a:spLocks noChangeArrowheads="1"/>
          </p:cNvSpPr>
          <p:nvPr/>
        </p:nvSpPr>
        <p:spPr bwMode="auto">
          <a:xfrm>
            <a:off x="638333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8472488"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600825"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743700"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74370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74370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680326"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824788"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1524001" y="935038"/>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extLst>
              <p:ext uri="{D42A27DB-BD31-4B8C-83A1-F6EECF244321}">
                <p14:modId xmlns:p14="http://schemas.microsoft.com/office/powerpoint/2010/main" val="3048244583"/>
              </p:ext>
            </p:extLst>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extLst>
              <p:ext uri="{D42A27DB-BD31-4B8C-83A1-F6EECF244321}">
                <p14:modId xmlns:p14="http://schemas.microsoft.com/office/powerpoint/2010/main" val="1145311107"/>
              </p:ext>
            </p:extLst>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extLst>
              <p:ext uri="{D42A27DB-BD31-4B8C-83A1-F6EECF244321}">
                <p14:modId xmlns:p14="http://schemas.microsoft.com/office/powerpoint/2010/main" val="1703028697"/>
              </p:ext>
            </p:extLst>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extfeld 1"/>
          <p:cNvSpPr txBox="1"/>
          <p:nvPr/>
        </p:nvSpPr>
        <p:spPr>
          <a:xfrm>
            <a:off x="2284616" y="2543694"/>
            <a:ext cx="301686" cy="369332"/>
          </a:xfrm>
          <a:prstGeom prst="rect">
            <a:avLst/>
          </a:prstGeom>
          <a:noFill/>
        </p:spPr>
        <p:txBody>
          <a:bodyPr wrap="none" rtlCol="0">
            <a:spAutoFit/>
          </a:bodyPr>
          <a:lstStyle/>
          <a:p>
            <a:r>
              <a:rPr lang="de-DE" dirty="0" smtClean="0"/>
              <a:t>2</a:t>
            </a:r>
            <a:endParaRPr lang="de-DE" dirty="0"/>
          </a:p>
        </p:txBody>
      </p:sp>
      <p:sp>
        <p:nvSpPr>
          <p:cNvPr id="7" name="Textfeld 6"/>
          <p:cNvSpPr txBox="1"/>
          <p:nvPr/>
        </p:nvSpPr>
        <p:spPr>
          <a:xfrm>
            <a:off x="1410031" y="2543694"/>
            <a:ext cx="301686" cy="369332"/>
          </a:xfrm>
          <a:prstGeom prst="rect">
            <a:avLst/>
          </a:prstGeom>
          <a:noFill/>
        </p:spPr>
        <p:txBody>
          <a:bodyPr wrap="none" rtlCol="0">
            <a:spAutoFit/>
          </a:bodyPr>
          <a:lstStyle/>
          <a:p>
            <a:r>
              <a:rPr lang="de-DE" dirty="0" smtClean="0"/>
              <a:t>2</a:t>
            </a:r>
            <a:endParaRPr lang="de-DE" dirty="0"/>
          </a:p>
        </p:txBody>
      </p:sp>
      <p:grpSp>
        <p:nvGrpSpPr>
          <p:cNvPr id="15" name="Gruppieren 14"/>
          <p:cNvGrpSpPr/>
          <p:nvPr/>
        </p:nvGrpSpPr>
        <p:grpSpPr>
          <a:xfrm>
            <a:off x="450471" y="898833"/>
            <a:ext cx="2867345" cy="1844367"/>
            <a:chOff x="1662742" y="898833"/>
            <a:chExt cx="2867345" cy="1844367"/>
          </a:xfrm>
        </p:grpSpPr>
        <p:sp>
          <p:nvSpPr>
            <p:cNvPr id="12" name="Freihandform 11"/>
            <p:cNvSpPr/>
            <p:nvPr/>
          </p:nvSpPr>
          <p:spPr>
            <a:xfrm>
              <a:off x="1662742" y="898833"/>
              <a:ext cx="2867345" cy="1844367"/>
            </a:xfrm>
            <a:custGeom>
              <a:avLst/>
              <a:gdLst>
                <a:gd name="connsiteX0" fmla="*/ 2251167 w 2867345"/>
                <a:gd name="connsiteY0" fmla="*/ 1844367 h 1844367"/>
                <a:gd name="connsiteX1" fmla="*/ 2846913 w 2867345"/>
                <a:gd name="connsiteY1" fmla="*/ 1401022 h 1844367"/>
                <a:gd name="connsiteX2" fmla="*/ 2507476 w 2867345"/>
                <a:gd name="connsiteY2" fmla="*/ 431203 h 1844367"/>
                <a:gd name="connsiteX3" fmla="*/ 484713 w 2867345"/>
                <a:gd name="connsiteY3" fmla="*/ 29422 h 1844367"/>
                <a:gd name="connsiteX4" fmla="*/ 13658 w 2867345"/>
                <a:gd name="connsiteY4" fmla="*/ 1179349 h 1844367"/>
                <a:gd name="connsiteX5" fmla="*/ 824149 w 2867345"/>
                <a:gd name="connsiteY5" fmla="*/ 1782022 h 1844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7345" h="1844367">
                  <a:moveTo>
                    <a:pt x="2251167" y="1844367"/>
                  </a:moveTo>
                  <a:cubicBezTo>
                    <a:pt x="2527681" y="1740458"/>
                    <a:pt x="2804195" y="1636549"/>
                    <a:pt x="2846913" y="1401022"/>
                  </a:cubicBezTo>
                  <a:cubicBezTo>
                    <a:pt x="2889631" y="1165495"/>
                    <a:pt x="2901176" y="659803"/>
                    <a:pt x="2507476" y="431203"/>
                  </a:cubicBezTo>
                  <a:cubicBezTo>
                    <a:pt x="2113776" y="202603"/>
                    <a:pt x="900349" y="-95269"/>
                    <a:pt x="484713" y="29422"/>
                  </a:cubicBezTo>
                  <a:cubicBezTo>
                    <a:pt x="69077" y="154113"/>
                    <a:pt x="-42915" y="887249"/>
                    <a:pt x="13658" y="1179349"/>
                  </a:cubicBezTo>
                  <a:cubicBezTo>
                    <a:pt x="70231" y="1471449"/>
                    <a:pt x="447190" y="1626735"/>
                    <a:pt x="824149" y="178202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mit Pfeil 13"/>
            <p:cNvCxnSpPr/>
            <p:nvPr/>
          </p:nvCxnSpPr>
          <p:spPr>
            <a:xfrm>
              <a:off x="2493818" y="2673927"/>
              <a:ext cx="1284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6" name="Textfeld 15"/>
          <p:cNvSpPr txBox="1"/>
          <p:nvPr/>
        </p:nvSpPr>
        <p:spPr>
          <a:xfrm>
            <a:off x="922153" y="592714"/>
            <a:ext cx="359394" cy="369332"/>
          </a:xfrm>
          <a:prstGeom prst="rect">
            <a:avLst/>
          </a:prstGeom>
          <a:noFill/>
        </p:spPr>
        <p:txBody>
          <a:bodyPr wrap="none" rtlCol="0">
            <a:spAutoFit/>
          </a:bodyPr>
          <a:lstStyle/>
          <a:p>
            <a:r>
              <a:rPr lang="de-DE" dirty="0" smtClean="0"/>
              <a:t>1.</a:t>
            </a:r>
            <a:endParaRPr lang="de-DE" dirty="0"/>
          </a:p>
        </p:txBody>
      </p:sp>
      <p:sp>
        <p:nvSpPr>
          <p:cNvPr id="21" name="Textfeld 20"/>
          <p:cNvSpPr txBox="1"/>
          <p:nvPr/>
        </p:nvSpPr>
        <p:spPr>
          <a:xfrm>
            <a:off x="2284616" y="2944298"/>
            <a:ext cx="301686" cy="369332"/>
          </a:xfrm>
          <a:prstGeom prst="rect">
            <a:avLst/>
          </a:prstGeom>
          <a:noFill/>
        </p:spPr>
        <p:txBody>
          <a:bodyPr wrap="none" rtlCol="0">
            <a:spAutoFit/>
          </a:bodyPr>
          <a:lstStyle/>
          <a:p>
            <a:r>
              <a:rPr lang="de-DE" dirty="0" smtClean="0"/>
              <a:t>1</a:t>
            </a:r>
            <a:endParaRPr lang="de-DE" dirty="0"/>
          </a:p>
        </p:txBody>
      </p:sp>
      <p:grpSp>
        <p:nvGrpSpPr>
          <p:cNvPr id="25" name="Gruppieren 24"/>
          <p:cNvGrpSpPr/>
          <p:nvPr/>
        </p:nvGrpSpPr>
        <p:grpSpPr>
          <a:xfrm>
            <a:off x="2529755" y="1249993"/>
            <a:ext cx="4446587" cy="1905012"/>
            <a:chOff x="3742026" y="1249993"/>
            <a:chExt cx="4446587" cy="1905012"/>
          </a:xfrm>
        </p:grpSpPr>
        <p:sp>
          <p:nvSpPr>
            <p:cNvPr id="17" name="Freihandform 16"/>
            <p:cNvSpPr/>
            <p:nvPr/>
          </p:nvSpPr>
          <p:spPr>
            <a:xfrm>
              <a:off x="3742026" y="1249993"/>
              <a:ext cx="4286683" cy="1905012"/>
            </a:xfrm>
            <a:custGeom>
              <a:avLst/>
              <a:gdLst>
                <a:gd name="connsiteX0" fmla="*/ 54119 w 4286683"/>
                <a:gd name="connsiteY0" fmla="*/ 1860352 h 1905012"/>
                <a:gd name="connsiteX1" fmla="*/ 109538 w 4286683"/>
                <a:gd name="connsiteY1" fmla="*/ 1860352 h 1905012"/>
                <a:gd name="connsiteX2" fmla="*/ 1037792 w 4286683"/>
                <a:gd name="connsiteY2" fmla="*/ 1396225 h 1905012"/>
                <a:gd name="connsiteX3" fmla="*/ 1266392 w 4286683"/>
                <a:gd name="connsiteY3" fmla="*/ 211662 h 1905012"/>
                <a:gd name="connsiteX4" fmla="*/ 3462338 w 4286683"/>
                <a:gd name="connsiteY4" fmla="*/ 114680 h 1905012"/>
                <a:gd name="connsiteX5" fmla="*/ 3808701 w 4286683"/>
                <a:gd name="connsiteY5" fmla="*/ 1423934 h 1905012"/>
                <a:gd name="connsiteX6" fmla="*/ 4286683 w 4286683"/>
                <a:gd name="connsiteY6" fmla="*/ 1493207 h 1905012"/>
                <a:gd name="connsiteX7" fmla="*/ 4286683 w 4286683"/>
                <a:gd name="connsiteY7" fmla="*/ 1493207 h 1905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86683" h="1905012">
                  <a:moveTo>
                    <a:pt x="54119" y="1860352"/>
                  </a:moveTo>
                  <a:cubicBezTo>
                    <a:pt x="-144" y="1899029"/>
                    <a:pt x="-54407" y="1937706"/>
                    <a:pt x="109538" y="1860352"/>
                  </a:cubicBezTo>
                  <a:cubicBezTo>
                    <a:pt x="273483" y="1782998"/>
                    <a:pt x="844983" y="1671006"/>
                    <a:pt x="1037792" y="1396225"/>
                  </a:cubicBezTo>
                  <a:cubicBezTo>
                    <a:pt x="1230601" y="1121444"/>
                    <a:pt x="862301" y="425253"/>
                    <a:pt x="1266392" y="211662"/>
                  </a:cubicBezTo>
                  <a:cubicBezTo>
                    <a:pt x="1670483" y="-1929"/>
                    <a:pt x="3038620" y="-87365"/>
                    <a:pt x="3462338" y="114680"/>
                  </a:cubicBezTo>
                  <a:cubicBezTo>
                    <a:pt x="3886056" y="316725"/>
                    <a:pt x="3671310" y="1194180"/>
                    <a:pt x="3808701" y="1423934"/>
                  </a:cubicBezTo>
                  <a:cubicBezTo>
                    <a:pt x="3946092" y="1653688"/>
                    <a:pt x="4286683" y="1493207"/>
                    <a:pt x="4286683" y="1493207"/>
                  </a:cubicBezTo>
                  <a:lnTo>
                    <a:pt x="4286683" y="1493207"/>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9" name="Gerade Verbindung mit Pfeil 18"/>
            <p:cNvCxnSpPr>
              <a:stCxn id="17" idx="6"/>
            </p:cNvCxnSpPr>
            <p:nvPr/>
          </p:nvCxnSpPr>
          <p:spPr>
            <a:xfrm flipV="1">
              <a:off x="8028709" y="2728360"/>
              <a:ext cx="159904" cy="14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0" name="Textfeld 29"/>
          <p:cNvSpPr txBox="1"/>
          <p:nvPr/>
        </p:nvSpPr>
        <p:spPr>
          <a:xfrm>
            <a:off x="6929377" y="2558534"/>
            <a:ext cx="301686" cy="369332"/>
          </a:xfrm>
          <a:prstGeom prst="rect">
            <a:avLst/>
          </a:prstGeom>
          <a:noFill/>
        </p:spPr>
        <p:txBody>
          <a:bodyPr wrap="none" rtlCol="0">
            <a:spAutoFit/>
          </a:bodyPr>
          <a:lstStyle/>
          <a:p>
            <a:r>
              <a:rPr lang="de-DE" dirty="0" smtClean="0"/>
              <a:t>1</a:t>
            </a:r>
            <a:endParaRPr lang="de-DE" dirty="0"/>
          </a:p>
        </p:txBody>
      </p:sp>
      <p:sp>
        <p:nvSpPr>
          <p:cNvPr id="31" name="Textfeld 30"/>
          <p:cNvSpPr txBox="1"/>
          <p:nvPr/>
        </p:nvSpPr>
        <p:spPr>
          <a:xfrm>
            <a:off x="3771429" y="1025216"/>
            <a:ext cx="359394" cy="369332"/>
          </a:xfrm>
          <a:prstGeom prst="rect">
            <a:avLst/>
          </a:prstGeom>
          <a:noFill/>
        </p:spPr>
        <p:txBody>
          <a:bodyPr wrap="none" rtlCol="0">
            <a:spAutoFit/>
          </a:bodyPr>
          <a:lstStyle/>
          <a:p>
            <a:r>
              <a:rPr lang="de-DE" dirty="0"/>
              <a:t>2</a:t>
            </a:r>
            <a:r>
              <a:rPr lang="de-DE" dirty="0" smtClean="0"/>
              <a:t>.</a:t>
            </a:r>
            <a:endParaRPr lang="de-DE" dirty="0"/>
          </a:p>
        </p:txBody>
      </p:sp>
      <p:sp>
        <p:nvSpPr>
          <p:cNvPr id="32" name="Textfeld 31"/>
          <p:cNvSpPr txBox="1"/>
          <p:nvPr/>
        </p:nvSpPr>
        <p:spPr>
          <a:xfrm>
            <a:off x="2293971" y="3422866"/>
            <a:ext cx="301686" cy="369332"/>
          </a:xfrm>
          <a:prstGeom prst="rect">
            <a:avLst/>
          </a:prstGeom>
          <a:noFill/>
        </p:spPr>
        <p:txBody>
          <a:bodyPr wrap="none" rtlCol="0">
            <a:spAutoFit/>
          </a:bodyPr>
          <a:lstStyle/>
          <a:p>
            <a:r>
              <a:rPr lang="de-DE" dirty="0" smtClean="0"/>
              <a:t>2</a:t>
            </a:r>
            <a:endParaRPr lang="de-DE" dirty="0"/>
          </a:p>
        </p:txBody>
      </p:sp>
      <p:cxnSp>
        <p:nvCxnSpPr>
          <p:cNvPr id="33" name="Gerade Verbindung mit Pfeil 32"/>
          <p:cNvCxnSpPr/>
          <p:nvPr/>
        </p:nvCxnSpPr>
        <p:spPr>
          <a:xfrm flipV="1">
            <a:off x="2595657" y="2913026"/>
            <a:ext cx="1404876" cy="694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feld 38"/>
          <p:cNvSpPr txBox="1"/>
          <p:nvPr/>
        </p:nvSpPr>
        <p:spPr>
          <a:xfrm>
            <a:off x="4025989" y="2673927"/>
            <a:ext cx="301686" cy="369332"/>
          </a:xfrm>
          <a:prstGeom prst="rect">
            <a:avLst/>
          </a:prstGeom>
          <a:noFill/>
        </p:spPr>
        <p:txBody>
          <a:bodyPr wrap="none" rtlCol="0">
            <a:spAutoFit/>
          </a:bodyPr>
          <a:lstStyle/>
          <a:p>
            <a:r>
              <a:rPr lang="de-DE" dirty="0" smtClean="0"/>
              <a:t>2</a:t>
            </a:r>
            <a:endParaRPr lang="de-DE" dirty="0"/>
          </a:p>
        </p:txBody>
      </p:sp>
      <p:sp>
        <p:nvSpPr>
          <p:cNvPr id="41" name="Textfeld 40"/>
          <p:cNvSpPr txBox="1"/>
          <p:nvPr/>
        </p:nvSpPr>
        <p:spPr>
          <a:xfrm>
            <a:off x="3144153" y="3255126"/>
            <a:ext cx="359394" cy="369332"/>
          </a:xfrm>
          <a:prstGeom prst="rect">
            <a:avLst/>
          </a:prstGeom>
          <a:noFill/>
        </p:spPr>
        <p:txBody>
          <a:bodyPr wrap="none" rtlCol="0">
            <a:spAutoFit/>
          </a:bodyPr>
          <a:lstStyle/>
          <a:p>
            <a:r>
              <a:rPr lang="de-DE" dirty="0" smtClean="0"/>
              <a:t>3.</a:t>
            </a:r>
            <a:endParaRPr lang="de-DE" dirty="0"/>
          </a:p>
        </p:txBody>
      </p:sp>
      <p:sp>
        <p:nvSpPr>
          <p:cNvPr id="42" name="Textfeld 41"/>
          <p:cNvSpPr txBox="1"/>
          <p:nvPr/>
        </p:nvSpPr>
        <p:spPr>
          <a:xfrm>
            <a:off x="5045593" y="2448390"/>
            <a:ext cx="301686" cy="369332"/>
          </a:xfrm>
          <a:prstGeom prst="rect">
            <a:avLst/>
          </a:prstGeom>
          <a:noFill/>
        </p:spPr>
        <p:txBody>
          <a:bodyPr wrap="none" rtlCol="0">
            <a:spAutoFit/>
          </a:bodyPr>
          <a:lstStyle/>
          <a:p>
            <a:r>
              <a:rPr lang="de-DE" dirty="0" smtClean="0"/>
              <a:t>1</a:t>
            </a:r>
            <a:endParaRPr lang="de-DE" dirty="0"/>
          </a:p>
        </p:txBody>
      </p:sp>
      <p:grpSp>
        <p:nvGrpSpPr>
          <p:cNvPr id="48" name="Gruppieren 47"/>
          <p:cNvGrpSpPr/>
          <p:nvPr/>
        </p:nvGrpSpPr>
        <p:grpSpPr>
          <a:xfrm>
            <a:off x="246938" y="2881745"/>
            <a:ext cx="5676993" cy="3259529"/>
            <a:chOff x="1459209" y="2881745"/>
            <a:chExt cx="5676993" cy="3259529"/>
          </a:xfrm>
        </p:grpSpPr>
        <p:sp>
          <p:nvSpPr>
            <p:cNvPr id="44" name="Freihandform 43"/>
            <p:cNvSpPr/>
            <p:nvPr/>
          </p:nvSpPr>
          <p:spPr>
            <a:xfrm>
              <a:off x="1459209" y="2881745"/>
              <a:ext cx="5676993" cy="3259529"/>
            </a:xfrm>
            <a:custGeom>
              <a:avLst/>
              <a:gdLst>
                <a:gd name="connsiteX0" fmla="*/ 5017791 w 5676993"/>
                <a:gd name="connsiteY0" fmla="*/ 0 h 3259529"/>
                <a:gd name="connsiteX1" fmla="*/ 5675882 w 5676993"/>
                <a:gd name="connsiteY1" fmla="*/ 1814946 h 3259529"/>
                <a:gd name="connsiteX2" fmla="*/ 4879246 w 5676993"/>
                <a:gd name="connsiteY2" fmla="*/ 2957946 h 3259529"/>
                <a:gd name="connsiteX3" fmla="*/ 1138518 w 5676993"/>
                <a:gd name="connsiteY3" fmla="*/ 3054928 h 3259529"/>
                <a:gd name="connsiteX4" fmla="*/ 2446 w 5676993"/>
                <a:gd name="connsiteY4" fmla="*/ 491837 h 3259529"/>
                <a:gd name="connsiteX5" fmla="*/ 896064 w 5676993"/>
                <a:gd name="connsiteY5" fmla="*/ 152400 h 3259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6993" h="3259529">
                  <a:moveTo>
                    <a:pt x="5017791" y="0"/>
                  </a:moveTo>
                  <a:cubicBezTo>
                    <a:pt x="5358382" y="660977"/>
                    <a:pt x="5698973" y="1321955"/>
                    <a:pt x="5675882" y="1814946"/>
                  </a:cubicBezTo>
                  <a:cubicBezTo>
                    <a:pt x="5652791" y="2307937"/>
                    <a:pt x="5635473" y="2751282"/>
                    <a:pt x="4879246" y="2957946"/>
                  </a:cubicBezTo>
                  <a:cubicBezTo>
                    <a:pt x="4123019" y="3164610"/>
                    <a:pt x="1951318" y="3465946"/>
                    <a:pt x="1138518" y="3054928"/>
                  </a:cubicBezTo>
                  <a:cubicBezTo>
                    <a:pt x="325718" y="2643910"/>
                    <a:pt x="42855" y="975592"/>
                    <a:pt x="2446" y="491837"/>
                  </a:cubicBezTo>
                  <a:cubicBezTo>
                    <a:pt x="-37963" y="8082"/>
                    <a:pt x="429050" y="80241"/>
                    <a:pt x="896064" y="152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6" name="Gerade Verbindung mit Pfeil 45"/>
            <p:cNvCxnSpPr>
              <a:stCxn id="44" idx="5"/>
            </p:cNvCxnSpPr>
            <p:nvPr/>
          </p:nvCxnSpPr>
          <p:spPr>
            <a:xfrm>
              <a:off x="2355273" y="3034145"/>
              <a:ext cx="138545" cy="9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53" name="Textfeld 52"/>
          <p:cNvSpPr txBox="1"/>
          <p:nvPr/>
        </p:nvSpPr>
        <p:spPr>
          <a:xfrm>
            <a:off x="1278635" y="2881745"/>
            <a:ext cx="301686" cy="369332"/>
          </a:xfrm>
          <a:prstGeom prst="rect">
            <a:avLst/>
          </a:prstGeom>
          <a:noFill/>
        </p:spPr>
        <p:txBody>
          <a:bodyPr wrap="none" rtlCol="0">
            <a:spAutoFit/>
          </a:bodyPr>
          <a:lstStyle/>
          <a:p>
            <a:r>
              <a:rPr lang="de-DE" dirty="0" smtClean="0"/>
              <a:t>1</a:t>
            </a:r>
            <a:endParaRPr lang="de-DE" dirty="0"/>
          </a:p>
        </p:txBody>
      </p:sp>
      <p:sp>
        <p:nvSpPr>
          <p:cNvPr id="54" name="Textfeld 53"/>
          <p:cNvSpPr txBox="1"/>
          <p:nvPr/>
        </p:nvSpPr>
        <p:spPr>
          <a:xfrm>
            <a:off x="3412035" y="6095153"/>
            <a:ext cx="359394" cy="369332"/>
          </a:xfrm>
          <a:prstGeom prst="rect">
            <a:avLst/>
          </a:prstGeom>
          <a:noFill/>
        </p:spPr>
        <p:txBody>
          <a:bodyPr wrap="none" rtlCol="0">
            <a:spAutoFit/>
          </a:bodyPr>
          <a:lstStyle/>
          <a:p>
            <a:r>
              <a:rPr lang="de-DE" dirty="0"/>
              <a:t>4</a:t>
            </a:r>
            <a:r>
              <a:rPr lang="de-DE" dirty="0" smtClean="0"/>
              <a:t>.</a:t>
            </a:r>
            <a:endParaRPr lang="de-DE" dirty="0"/>
          </a:p>
        </p:txBody>
      </p:sp>
      <p:sp>
        <p:nvSpPr>
          <p:cNvPr id="55" name="Textfeld 54"/>
          <p:cNvSpPr txBox="1"/>
          <p:nvPr/>
        </p:nvSpPr>
        <p:spPr>
          <a:xfrm>
            <a:off x="7615029" y="2543694"/>
            <a:ext cx="301686" cy="369332"/>
          </a:xfrm>
          <a:prstGeom prst="rect">
            <a:avLst/>
          </a:prstGeom>
          <a:noFill/>
        </p:spPr>
        <p:txBody>
          <a:bodyPr wrap="none" rtlCol="0">
            <a:spAutoFit/>
          </a:bodyPr>
          <a:lstStyle/>
          <a:p>
            <a:r>
              <a:rPr lang="de-DE" dirty="0" smtClean="0"/>
              <a:t>2</a:t>
            </a:r>
            <a:endParaRPr lang="de-DE" dirty="0"/>
          </a:p>
        </p:txBody>
      </p:sp>
      <p:grpSp>
        <p:nvGrpSpPr>
          <p:cNvPr id="58" name="Gruppieren 57"/>
          <p:cNvGrpSpPr/>
          <p:nvPr/>
        </p:nvGrpSpPr>
        <p:grpSpPr>
          <a:xfrm>
            <a:off x="672732" y="2722418"/>
            <a:ext cx="8059560" cy="2889507"/>
            <a:chOff x="1885003" y="2722418"/>
            <a:chExt cx="8059560" cy="2889507"/>
          </a:xfrm>
        </p:grpSpPr>
        <p:sp>
          <p:nvSpPr>
            <p:cNvPr id="51" name="Freihandform 50"/>
            <p:cNvSpPr/>
            <p:nvPr/>
          </p:nvSpPr>
          <p:spPr>
            <a:xfrm>
              <a:off x="1885003" y="2722418"/>
              <a:ext cx="8059560" cy="2889507"/>
            </a:xfrm>
            <a:custGeom>
              <a:avLst/>
              <a:gdLst>
                <a:gd name="connsiteX0" fmla="*/ 7286706 w 8059560"/>
                <a:gd name="connsiteY0" fmla="*/ 0 h 2889507"/>
                <a:gd name="connsiteX1" fmla="*/ 7847815 w 8059560"/>
                <a:gd name="connsiteY1" fmla="*/ 2112818 h 2889507"/>
                <a:gd name="connsiteX2" fmla="*/ 7473742 w 8059560"/>
                <a:gd name="connsiteY2" fmla="*/ 2791691 h 2889507"/>
                <a:gd name="connsiteX3" fmla="*/ 1731033 w 8059560"/>
                <a:gd name="connsiteY3" fmla="*/ 2791691 h 2889507"/>
                <a:gd name="connsiteX4" fmla="*/ 151615 w 8059560"/>
                <a:gd name="connsiteY4" fmla="*/ 1911927 h 2889507"/>
                <a:gd name="connsiteX5" fmla="*/ 110052 w 8059560"/>
                <a:gd name="connsiteY5" fmla="*/ 928255 h 2889507"/>
                <a:gd name="connsiteX6" fmla="*/ 567252 w 8059560"/>
                <a:gd name="connsiteY6" fmla="*/ 748146 h 2889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59560" h="2889507">
                  <a:moveTo>
                    <a:pt x="7286706" y="0"/>
                  </a:moveTo>
                  <a:cubicBezTo>
                    <a:pt x="7551674" y="823768"/>
                    <a:pt x="7816642" y="1647536"/>
                    <a:pt x="7847815" y="2112818"/>
                  </a:cubicBezTo>
                  <a:cubicBezTo>
                    <a:pt x="7878988" y="2578100"/>
                    <a:pt x="8493206" y="2678545"/>
                    <a:pt x="7473742" y="2791691"/>
                  </a:cubicBezTo>
                  <a:cubicBezTo>
                    <a:pt x="6454278" y="2904837"/>
                    <a:pt x="2951387" y="2938318"/>
                    <a:pt x="1731033" y="2791691"/>
                  </a:cubicBezTo>
                  <a:cubicBezTo>
                    <a:pt x="510679" y="2645064"/>
                    <a:pt x="421778" y="2222500"/>
                    <a:pt x="151615" y="1911927"/>
                  </a:cubicBezTo>
                  <a:cubicBezTo>
                    <a:pt x="-118549" y="1601354"/>
                    <a:pt x="40779" y="1122218"/>
                    <a:pt x="110052" y="928255"/>
                  </a:cubicBezTo>
                  <a:cubicBezTo>
                    <a:pt x="179325" y="734292"/>
                    <a:pt x="373288" y="741219"/>
                    <a:pt x="567252" y="74814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mit Pfeil 55"/>
            <p:cNvCxnSpPr>
              <a:stCxn id="51" idx="6"/>
            </p:cNvCxnSpPr>
            <p:nvPr/>
          </p:nvCxnSpPr>
          <p:spPr>
            <a:xfrm flipV="1">
              <a:off x="2452255" y="3466471"/>
              <a:ext cx="117769" cy="4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3" name="Textfeld 62"/>
          <p:cNvSpPr txBox="1"/>
          <p:nvPr/>
        </p:nvSpPr>
        <p:spPr>
          <a:xfrm>
            <a:off x="1351698" y="3259052"/>
            <a:ext cx="301686" cy="369332"/>
          </a:xfrm>
          <a:prstGeom prst="rect">
            <a:avLst/>
          </a:prstGeom>
          <a:noFill/>
        </p:spPr>
        <p:txBody>
          <a:bodyPr wrap="none" rtlCol="0">
            <a:spAutoFit/>
          </a:bodyPr>
          <a:lstStyle/>
          <a:p>
            <a:r>
              <a:rPr lang="de-DE" dirty="0" smtClean="0"/>
              <a:t>2</a:t>
            </a:r>
            <a:endParaRPr lang="de-DE" dirty="0"/>
          </a:p>
        </p:txBody>
      </p:sp>
      <p:sp>
        <p:nvSpPr>
          <p:cNvPr id="64" name="Textfeld 63"/>
          <p:cNvSpPr txBox="1"/>
          <p:nvPr/>
        </p:nvSpPr>
        <p:spPr>
          <a:xfrm>
            <a:off x="6561717" y="5615635"/>
            <a:ext cx="359394" cy="369332"/>
          </a:xfrm>
          <a:prstGeom prst="rect">
            <a:avLst/>
          </a:prstGeom>
          <a:noFill/>
        </p:spPr>
        <p:txBody>
          <a:bodyPr wrap="none" rtlCol="0">
            <a:spAutoFit/>
          </a:bodyPr>
          <a:lstStyle/>
          <a:p>
            <a:r>
              <a:rPr lang="de-DE" dirty="0" smtClean="0"/>
              <a:t>5.</a:t>
            </a:r>
            <a:endParaRPr lang="de-DE" dirty="0"/>
          </a:p>
        </p:txBody>
      </p:sp>
      <p:sp>
        <p:nvSpPr>
          <p:cNvPr id="59" name="Textfeld 58"/>
          <p:cNvSpPr txBox="1"/>
          <p:nvPr/>
        </p:nvSpPr>
        <p:spPr>
          <a:xfrm>
            <a:off x="8555182" y="205393"/>
            <a:ext cx="3484287" cy="1044600"/>
          </a:xfrm>
          <a:prstGeom prst="rect">
            <a:avLst/>
          </a:prstGeom>
          <a:noFill/>
        </p:spPr>
        <p:txBody>
          <a:bodyPr wrap="square" rtlCol="0">
            <a:noAutofit/>
          </a:bodyPr>
          <a:lstStyle/>
          <a:p>
            <a:r>
              <a:rPr lang="de-DE" dirty="0" smtClean="0"/>
              <a:t>Damit ergibt sich bei P auf Soll und Haben jeweils 5 und das Konto ist abgeschlossen</a:t>
            </a:r>
            <a:endParaRPr lang="de-DE" dirty="0"/>
          </a:p>
        </p:txBody>
      </p:sp>
      <p:sp>
        <p:nvSpPr>
          <p:cNvPr id="66" name="Textfeld 65"/>
          <p:cNvSpPr txBox="1"/>
          <p:nvPr/>
        </p:nvSpPr>
        <p:spPr>
          <a:xfrm>
            <a:off x="8555181" y="1162545"/>
            <a:ext cx="3484287" cy="682701"/>
          </a:xfrm>
          <a:prstGeom prst="rect">
            <a:avLst/>
          </a:prstGeom>
          <a:noFill/>
        </p:spPr>
        <p:txBody>
          <a:bodyPr wrap="square" rtlCol="0">
            <a:noAutofit/>
          </a:bodyPr>
          <a:lstStyle/>
          <a:p>
            <a:r>
              <a:rPr lang="de-DE" dirty="0" smtClean="0"/>
              <a:t>Bei E und H ergibt sich aber jeweils ein Saldo von 1</a:t>
            </a:r>
            <a:endParaRPr lang="de-DE" dirty="0"/>
          </a:p>
        </p:txBody>
      </p:sp>
      <p:sp>
        <p:nvSpPr>
          <p:cNvPr id="67" name="Textfeld 66"/>
          <p:cNvSpPr txBox="1"/>
          <p:nvPr/>
        </p:nvSpPr>
        <p:spPr>
          <a:xfrm>
            <a:off x="8551650" y="1928891"/>
            <a:ext cx="3484287" cy="1493975"/>
          </a:xfrm>
          <a:prstGeom prst="rect">
            <a:avLst/>
          </a:prstGeom>
          <a:noFill/>
        </p:spPr>
        <p:txBody>
          <a:bodyPr wrap="square" rtlCol="0">
            <a:noAutofit/>
          </a:bodyPr>
          <a:lstStyle/>
          <a:p>
            <a:r>
              <a:rPr lang="de-DE" dirty="0" smtClean="0"/>
              <a:t>Beide Konten können somit abgeschlossen werden, indem z.B.</a:t>
            </a:r>
          </a:p>
          <a:p>
            <a:endParaRPr lang="de-DE" dirty="0" smtClean="0"/>
          </a:p>
          <a:p>
            <a:r>
              <a:rPr lang="de-DE" dirty="0" smtClean="0"/>
              <a:t>6. E für 1 Einheit Handelserzeugnisse von H kauft</a:t>
            </a:r>
            <a:endParaRPr lang="de-DE" dirty="0"/>
          </a:p>
        </p:txBody>
      </p:sp>
      <p:sp>
        <p:nvSpPr>
          <p:cNvPr id="68" name="Textfeld 67"/>
          <p:cNvSpPr txBox="1"/>
          <p:nvPr/>
        </p:nvSpPr>
        <p:spPr>
          <a:xfrm>
            <a:off x="5043569" y="2771049"/>
            <a:ext cx="301686" cy="369332"/>
          </a:xfrm>
          <a:prstGeom prst="rect">
            <a:avLst/>
          </a:prstGeom>
          <a:noFill/>
        </p:spPr>
        <p:txBody>
          <a:bodyPr wrap="none" rtlCol="0">
            <a:spAutoFit/>
          </a:bodyPr>
          <a:lstStyle/>
          <a:p>
            <a:r>
              <a:rPr lang="de-DE" dirty="0" smtClean="0"/>
              <a:t>1</a:t>
            </a:r>
            <a:endParaRPr lang="de-DE" dirty="0"/>
          </a:p>
        </p:txBody>
      </p:sp>
      <p:cxnSp>
        <p:nvCxnSpPr>
          <p:cNvPr id="69" name="Gerade Verbindung mit Pfeil 68"/>
          <p:cNvCxnSpPr/>
          <p:nvPr/>
        </p:nvCxnSpPr>
        <p:spPr>
          <a:xfrm>
            <a:off x="5346240" y="2665775"/>
            <a:ext cx="1414392" cy="593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feld 70"/>
          <p:cNvSpPr txBox="1"/>
          <p:nvPr/>
        </p:nvSpPr>
        <p:spPr>
          <a:xfrm>
            <a:off x="6810835" y="3099519"/>
            <a:ext cx="301686" cy="369332"/>
          </a:xfrm>
          <a:prstGeom prst="rect">
            <a:avLst/>
          </a:prstGeom>
          <a:noFill/>
        </p:spPr>
        <p:txBody>
          <a:bodyPr wrap="none" rtlCol="0">
            <a:spAutoFit/>
          </a:bodyPr>
          <a:lstStyle/>
          <a:p>
            <a:r>
              <a:rPr lang="de-DE" dirty="0" smtClean="0"/>
              <a:t>1</a:t>
            </a:r>
            <a:endParaRPr lang="de-DE" dirty="0"/>
          </a:p>
        </p:txBody>
      </p:sp>
      <p:sp>
        <p:nvSpPr>
          <p:cNvPr id="72" name="Textfeld 71"/>
          <p:cNvSpPr txBox="1"/>
          <p:nvPr/>
        </p:nvSpPr>
        <p:spPr>
          <a:xfrm>
            <a:off x="6057693" y="3045381"/>
            <a:ext cx="359394" cy="369332"/>
          </a:xfrm>
          <a:prstGeom prst="rect">
            <a:avLst/>
          </a:prstGeom>
          <a:noFill/>
        </p:spPr>
        <p:txBody>
          <a:bodyPr wrap="none" rtlCol="0">
            <a:spAutoFit/>
          </a:bodyPr>
          <a:lstStyle/>
          <a:p>
            <a:r>
              <a:rPr lang="de-DE" dirty="0"/>
              <a:t>6</a:t>
            </a:r>
            <a:r>
              <a:rPr lang="de-DE" dirty="0" smtClean="0"/>
              <a:t>.</a:t>
            </a:r>
            <a:endParaRPr lang="de-DE" dirty="0"/>
          </a:p>
        </p:txBody>
      </p:sp>
      <p:sp>
        <p:nvSpPr>
          <p:cNvPr id="73" name="Textfeld 72"/>
          <p:cNvSpPr txBox="1"/>
          <p:nvPr/>
        </p:nvSpPr>
        <p:spPr>
          <a:xfrm>
            <a:off x="8782495" y="3439792"/>
            <a:ext cx="3259350" cy="2316147"/>
          </a:xfrm>
          <a:prstGeom prst="rect">
            <a:avLst/>
          </a:prstGeom>
          <a:noFill/>
        </p:spPr>
        <p:txBody>
          <a:bodyPr wrap="square" rtlCol="0">
            <a:noAutofit/>
          </a:bodyPr>
          <a:lstStyle/>
          <a:p>
            <a:r>
              <a:rPr lang="de-DE" dirty="0" smtClean="0"/>
              <a:t>P.S. Das ganze Beispiel können Sie natürlich auch umgekehrt auf der jeweils anderen Seite der Konten buchen, je nachdem, ob Sie Aktiv- oder Passivkonten wählen. Aber in die Tiefen der Bilanzierung und Buchführung wollen wir hier nicht einsteigen!</a:t>
            </a:r>
            <a:endParaRPr lang="de-DE" dirty="0"/>
          </a:p>
        </p:txBody>
      </p:sp>
      <p:sp>
        <p:nvSpPr>
          <p:cNvPr id="43" name="Textfeld 42"/>
          <p:cNvSpPr txBox="1"/>
          <p:nvPr/>
        </p:nvSpPr>
        <p:spPr>
          <a:xfrm>
            <a:off x="6053436" y="5936071"/>
            <a:ext cx="6138564" cy="863740"/>
          </a:xfrm>
          <a:prstGeom prst="rect">
            <a:avLst/>
          </a:prstGeom>
          <a:noFill/>
        </p:spPr>
        <p:txBody>
          <a:bodyPr wrap="square" rtlCol="0">
            <a:noAutofit/>
          </a:bodyPr>
          <a:lstStyle/>
          <a:p>
            <a:r>
              <a:rPr lang="de-DE" dirty="0" smtClean="0"/>
              <a:t>Die Kontenform ist die klassische Form der </a:t>
            </a:r>
            <a:r>
              <a:rPr lang="de-DE" dirty="0" err="1" smtClean="0"/>
              <a:t>Rechungslegung</a:t>
            </a:r>
            <a:r>
              <a:rPr lang="de-DE" dirty="0" smtClean="0"/>
              <a:t>, und wird damit auch in der Makroökonomie z.B. seitens des statistischen Bundesamtes verwendet</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7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6" grpId="0"/>
      <p:bldP spid="21" grpId="0"/>
      <p:bldP spid="30" grpId="0"/>
      <p:bldP spid="31" grpId="0"/>
      <p:bldP spid="32" grpId="0"/>
      <p:bldP spid="39" grpId="0"/>
      <p:bldP spid="41" grpId="0"/>
      <p:bldP spid="42" grpId="0"/>
      <p:bldP spid="53" grpId="0"/>
      <p:bldP spid="54" grpId="0"/>
      <p:bldP spid="55" grpId="0"/>
      <p:bldP spid="63" grpId="0"/>
      <p:bldP spid="64" grpId="0"/>
      <p:bldP spid="59" grpId="0"/>
      <p:bldP spid="66" grpId="0"/>
      <p:bldP spid="67" grpId="0"/>
      <p:bldP spid="68" grpId="0"/>
      <p:bldP spid="71" grpId="0"/>
      <p:bldP spid="72" grpId="0"/>
      <p:bldP spid="73" grpId="0"/>
      <p:bldP spid="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extLst>
              <p:ext uri="{D42A27DB-BD31-4B8C-83A1-F6EECF244321}">
                <p14:modId xmlns:p14="http://schemas.microsoft.com/office/powerpoint/2010/main" val="3829046270"/>
              </p:ext>
            </p:extLst>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Textfeld 1"/>
          <p:cNvSpPr txBox="1"/>
          <p:nvPr/>
        </p:nvSpPr>
        <p:spPr>
          <a:xfrm>
            <a:off x="2722413" y="3280848"/>
            <a:ext cx="670376" cy="369332"/>
          </a:xfrm>
          <a:prstGeom prst="rect">
            <a:avLst/>
          </a:prstGeom>
          <a:noFill/>
        </p:spPr>
        <p:txBody>
          <a:bodyPr wrap="none" rtlCol="0">
            <a:spAutoFit/>
          </a:bodyPr>
          <a:lstStyle/>
          <a:p>
            <a:r>
              <a:rPr lang="de-DE" dirty="0" smtClean="0"/>
              <a:t>2 (1.)</a:t>
            </a:r>
            <a:endParaRPr lang="de-DE" dirty="0"/>
          </a:p>
        </p:txBody>
      </p:sp>
      <p:sp>
        <p:nvSpPr>
          <p:cNvPr id="5" name="Textfeld 4"/>
          <p:cNvSpPr txBox="1"/>
          <p:nvPr/>
        </p:nvSpPr>
        <p:spPr>
          <a:xfrm>
            <a:off x="5760371" y="3280848"/>
            <a:ext cx="670376" cy="369332"/>
          </a:xfrm>
          <a:prstGeom prst="rect">
            <a:avLst/>
          </a:prstGeom>
          <a:noFill/>
        </p:spPr>
        <p:txBody>
          <a:bodyPr wrap="none" rtlCol="0">
            <a:spAutoFit/>
          </a:bodyPr>
          <a:lstStyle/>
          <a:p>
            <a:r>
              <a:rPr lang="de-DE" dirty="0" smtClean="0"/>
              <a:t>1 (2.)</a:t>
            </a:r>
            <a:endParaRPr lang="de-DE" dirty="0"/>
          </a:p>
        </p:txBody>
      </p:sp>
      <p:sp>
        <p:nvSpPr>
          <p:cNvPr id="6" name="Textfeld 5"/>
          <p:cNvSpPr txBox="1"/>
          <p:nvPr/>
        </p:nvSpPr>
        <p:spPr>
          <a:xfrm>
            <a:off x="4281049" y="3280848"/>
            <a:ext cx="670376" cy="369332"/>
          </a:xfrm>
          <a:prstGeom prst="rect">
            <a:avLst/>
          </a:prstGeom>
          <a:noFill/>
        </p:spPr>
        <p:txBody>
          <a:bodyPr wrap="none" rtlCol="0">
            <a:spAutoFit/>
          </a:bodyPr>
          <a:lstStyle/>
          <a:p>
            <a:r>
              <a:rPr lang="de-DE" dirty="0" smtClean="0"/>
              <a:t>2 (3.)</a:t>
            </a:r>
            <a:endParaRPr lang="de-DE" dirty="0"/>
          </a:p>
        </p:txBody>
      </p:sp>
      <p:sp>
        <p:nvSpPr>
          <p:cNvPr id="7" name="Textfeld 6"/>
          <p:cNvSpPr txBox="1"/>
          <p:nvPr/>
        </p:nvSpPr>
        <p:spPr>
          <a:xfrm>
            <a:off x="2618504" y="4292230"/>
            <a:ext cx="670376" cy="369332"/>
          </a:xfrm>
          <a:prstGeom prst="rect">
            <a:avLst/>
          </a:prstGeom>
          <a:noFill/>
        </p:spPr>
        <p:txBody>
          <a:bodyPr wrap="none" rtlCol="0">
            <a:spAutoFit/>
          </a:bodyPr>
          <a:lstStyle/>
          <a:p>
            <a:r>
              <a:rPr lang="de-DE" dirty="0" smtClean="0"/>
              <a:t>1 (4.)</a:t>
            </a:r>
            <a:endParaRPr lang="de-DE" dirty="0"/>
          </a:p>
        </p:txBody>
      </p:sp>
      <p:sp>
        <p:nvSpPr>
          <p:cNvPr id="8" name="Textfeld 7"/>
          <p:cNvSpPr txBox="1"/>
          <p:nvPr/>
        </p:nvSpPr>
        <p:spPr>
          <a:xfrm>
            <a:off x="2582297" y="5178921"/>
            <a:ext cx="670376" cy="369332"/>
          </a:xfrm>
          <a:prstGeom prst="rect">
            <a:avLst/>
          </a:prstGeom>
          <a:noFill/>
        </p:spPr>
        <p:txBody>
          <a:bodyPr wrap="none" rtlCol="0">
            <a:spAutoFit/>
          </a:bodyPr>
          <a:lstStyle/>
          <a:p>
            <a:r>
              <a:rPr lang="de-DE" dirty="0" smtClean="0"/>
              <a:t>2 (5.)</a:t>
            </a:r>
            <a:endParaRPr lang="de-DE" dirty="0"/>
          </a:p>
        </p:txBody>
      </p:sp>
      <p:sp>
        <p:nvSpPr>
          <p:cNvPr id="9" name="Textfeld 8"/>
          <p:cNvSpPr txBox="1"/>
          <p:nvPr/>
        </p:nvSpPr>
        <p:spPr>
          <a:xfrm>
            <a:off x="4281049" y="4225819"/>
            <a:ext cx="301686" cy="369332"/>
          </a:xfrm>
          <a:prstGeom prst="rect">
            <a:avLst/>
          </a:prstGeom>
          <a:noFill/>
        </p:spPr>
        <p:txBody>
          <a:bodyPr wrap="none" rtlCol="0">
            <a:spAutoFit/>
          </a:bodyPr>
          <a:lstStyle/>
          <a:p>
            <a:r>
              <a:rPr lang="de-DE" dirty="0" smtClean="0"/>
              <a:t>0</a:t>
            </a:r>
            <a:endParaRPr lang="de-DE" dirty="0"/>
          </a:p>
        </p:txBody>
      </p:sp>
      <p:sp>
        <p:nvSpPr>
          <p:cNvPr id="10" name="Textfeld 9"/>
          <p:cNvSpPr txBox="1"/>
          <p:nvPr/>
        </p:nvSpPr>
        <p:spPr>
          <a:xfrm>
            <a:off x="5749194" y="5130430"/>
            <a:ext cx="301686" cy="369332"/>
          </a:xfrm>
          <a:prstGeom prst="rect">
            <a:avLst/>
          </a:prstGeom>
          <a:noFill/>
        </p:spPr>
        <p:txBody>
          <a:bodyPr wrap="none" rtlCol="0">
            <a:spAutoFit/>
          </a:bodyPr>
          <a:lstStyle/>
          <a:p>
            <a:r>
              <a:rPr lang="de-DE" dirty="0" smtClean="0"/>
              <a:t>0</a:t>
            </a:r>
            <a:endParaRPr lang="de-DE" dirty="0"/>
          </a:p>
        </p:txBody>
      </p:sp>
      <p:sp>
        <p:nvSpPr>
          <p:cNvPr id="3" name="Textfeld 2"/>
          <p:cNvSpPr txBox="1"/>
          <p:nvPr/>
        </p:nvSpPr>
        <p:spPr>
          <a:xfrm>
            <a:off x="6975765" y="447675"/>
            <a:ext cx="5216236" cy="612198"/>
          </a:xfrm>
          <a:prstGeom prst="rect">
            <a:avLst/>
          </a:prstGeom>
          <a:noFill/>
        </p:spPr>
        <p:txBody>
          <a:bodyPr wrap="square" rtlCol="0">
            <a:noAutofit/>
          </a:bodyPr>
          <a:lstStyle/>
          <a:p>
            <a:r>
              <a:rPr lang="de-DE" dirty="0" smtClean="0"/>
              <a:t>Da E und H zu sich selbst jeweils keine Verflechtungen haben, können wir dort jeweils eine 0 eintragen</a:t>
            </a:r>
            <a:endParaRPr lang="de-DE" dirty="0"/>
          </a:p>
        </p:txBody>
      </p:sp>
      <p:sp>
        <p:nvSpPr>
          <p:cNvPr id="12" name="Textfeld 11"/>
          <p:cNvSpPr txBox="1"/>
          <p:nvPr/>
        </p:nvSpPr>
        <p:spPr>
          <a:xfrm>
            <a:off x="6975764" y="1115008"/>
            <a:ext cx="5216236" cy="923925"/>
          </a:xfrm>
          <a:prstGeom prst="rect">
            <a:avLst/>
          </a:prstGeom>
          <a:noFill/>
        </p:spPr>
        <p:txBody>
          <a:bodyPr wrap="square" rtlCol="0">
            <a:noAutofit/>
          </a:bodyPr>
          <a:lstStyle/>
          <a:p>
            <a:r>
              <a:rPr lang="de-DE" dirty="0" smtClean="0"/>
              <a:t>Dem Abschluss der Konten entsprechen jetzt die Gleichheit der jeweils zugehörigen Zeilen und Spaltensummen</a:t>
            </a:r>
            <a:endParaRPr lang="de-DE" dirty="0"/>
          </a:p>
        </p:txBody>
      </p:sp>
      <p:sp>
        <p:nvSpPr>
          <p:cNvPr id="13" name="Textfeld 12"/>
          <p:cNvSpPr txBox="1"/>
          <p:nvPr/>
        </p:nvSpPr>
        <p:spPr>
          <a:xfrm>
            <a:off x="6975764" y="2038934"/>
            <a:ext cx="5216236" cy="690412"/>
          </a:xfrm>
          <a:prstGeom prst="rect">
            <a:avLst/>
          </a:prstGeom>
          <a:noFill/>
        </p:spPr>
        <p:txBody>
          <a:bodyPr wrap="square" rtlCol="0">
            <a:noAutofit/>
          </a:bodyPr>
          <a:lstStyle/>
          <a:p>
            <a:r>
              <a:rPr lang="de-DE" dirty="0" smtClean="0"/>
              <a:t>Bei P gilt wieder, dass die 1. Zeilensumme=5 der 1. Spaltensumme=5 schon entspricht</a:t>
            </a:r>
            <a:endParaRPr lang="de-DE" dirty="0"/>
          </a:p>
        </p:txBody>
      </p:sp>
      <p:sp>
        <p:nvSpPr>
          <p:cNvPr id="14" name="Textfeld 13"/>
          <p:cNvSpPr txBox="1"/>
          <p:nvPr/>
        </p:nvSpPr>
        <p:spPr>
          <a:xfrm>
            <a:off x="6975764" y="2729346"/>
            <a:ext cx="5216236" cy="690412"/>
          </a:xfrm>
          <a:prstGeom prst="rect">
            <a:avLst/>
          </a:prstGeom>
          <a:noFill/>
        </p:spPr>
        <p:txBody>
          <a:bodyPr wrap="square" rtlCol="0">
            <a:noAutofit/>
          </a:bodyPr>
          <a:lstStyle/>
          <a:p>
            <a:r>
              <a:rPr lang="de-DE" dirty="0" smtClean="0"/>
              <a:t>Während bei E und H wieder jeweils eine Diskrepanz von 1 auftritt</a:t>
            </a:r>
            <a:endParaRPr lang="de-DE" dirty="0"/>
          </a:p>
        </p:txBody>
      </p:sp>
      <p:sp>
        <p:nvSpPr>
          <p:cNvPr id="15" name="Textfeld 14"/>
          <p:cNvSpPr txBox="1"/>
          <p:nvPr/>
        </p:nvSpPr>
        <p:spPr>
          <a:xfrm>
            <a:off x="6975764" y="3304974"/>
            <a:ext cx="5216236" cy="987256"/>
          </a:xfrm>
          <a:prstGeom prst="rect">
            <a:avLst/>
          </a:prstGeom>
          <a:noFill/>
        </p:spPr>
        <p:txBody>
          <a:bodyPr wrap="square" rtlCol="0">
            <a:noAutofit/>
          </a:bodyPr>
          <a:lstStyle/>
          <a:p>
            <a:r>
              <a:rPr lang="de-DE" dirty="0" smtClean="0"/>
              <a:t>Wieder kann dies ausgeglichen werden, indem</a:t>
            </a:r>
          </a:p>
          <a:p>
            <a:endParaRPr lang="de-DE" dirty="0"/>
          </a:p>
          <a:p>
            <a:r>
              <a:rPr lang="de-DE" dirty="0"/>
              <a:t>6. E für 1 Einheit Handelserzeugnisse von H kauft</a:t>
            </a:r>
          </a:p>
          <a:p>
            <a:r>
              <a:rPr lang="de-DE" dirty="0" smtClean="0"/>
              <a:t> </a:t>
            </a:r>
            <a:endParaRPr lang="de-DE" dirty="0"/>
          </a:p>
        </p:txBody>
      </p:sp>
      <p:sp>
        <p:nvSpPr>
          <p:cNvPr id="16" name="Textfeld 15"/>
          <p:cNvSpPr txBox="1"/>
          <p:nvPr/>
        </p:nvSpPr>
        <p:spPr>
          <a:xfrm>
            <a:off x="5737577" y="4164595"/>
            <a:ext cx="670376" cy="369332"/>
          </a:xfrm>
          <a:prstGeom prst="rect">
            <a:avLst/>
          </a:prstGeom>
          <a:noFill/>
        </p:spPr>
        <p:txBody>
          <a:bodyPr wrap="none" rtlCol="0">
            <a:spAutoFit/>
          </a:bodyPr>
          <a:lstStyle/>
          <a:p>
            <a:r>
              <a:rPr lang="de-DE" dirty="0" smtClean="0"/>
              <a:t>1 (6.)</a:t>
            </a:r>
            <a:endParaRPr lang="de-DE" dirty="0"/>
          </a:p>
        </p:txBody>
      </p:sp>
      <p:sp>
        <p:nvSpPr>
          <p:cNvPr id="17" name="Textfeld 16"/>
          <p:cNvSpPr txBox="1"/>
          <p:nvPr/>
        </p:nvSpPr>
        <p:spPr>
          <a:xfrm>
            <a:off x="6975764" y="4541346"/>
            <a:ext cx="5216236" cy="589084"/>
          </a:xfrm>
          <a:prstGeom prst="rect">
            <a:avLst/>
          </a:prstGeom>
          <a:noFill/>
        </p:spPr>
        <p:txBody>
          <a:bodyPr wrap="square" rtlCol="0">
            <a:noAutofit/>
          </a:bodyPr>
          <a:lstStyle/>
          <a:p>
            <a:r>
              <a:rPr lang="de-DE" dirty="0" smtClean="0"/>
              <a:t>Und für H an E tragen wir eine 0 ein</a:t>
            </a:r>
            <a:endParaRPr lang="de-DE" dirty="0"/>
          </a:p>
          <a:p>
            <a:r>
              <a:rPr lang="de-DE" dirty="0" smtClean="0"/>
              <a:t> </a:t>
            </a:r>
            <a:endParaRPr lang="de-DE" dirty="0"/>
          </a:p>
        </p:txBody>
      </p:sp>
      <p:sp>
        <p:nvSpPr>
          <p:cNvPr id="18" name="Textfeld 17"/>
          <p:cNvSpPr txBox="1"/>
          <p:nvPr/>
        </p:nvSpPr>
        <p:spPr>
          <a:xfrm>
            <a:off x="4224074" y="5178921"/>
            <a:ext cx="301686" cy="369332"/>
          </a:xfrm>
          <a:prstGeom prst="rect">
            <a:avLst/>
          </a:prstGeom>
          <a:noFill/>
        </p:spPr>
        <p:txBody>
          <a:bodyPr wrap="none" rtlCol="0">
            <a:spAutoFit/>
          </a:bodyPr>
          <a:lstStyle/>
          <a:p>
            <a:r>
              <a:rPr lang="de-DE" dirty="0" smtClean="0"/>
              <a:t>0</a:t>
            </a:r>
            <a:endParaRPr lang="de-DE" dirty="0"/>
          </a:p>
        </p:txBody>
      </p:sp>
      <p:sp>
        <p:nvSpPr>
          <p:cNvPr id="19" name="Textfeld 18"/>
          <p:cNvSpPr txBox="1"/>
          <p:nvPr/>
        </p:nvSpPr>
        <p:spPr>
          <a:xfrm>
            <a:off x="6934201" y="5206215"/>
            <a:ext cx="5216236" cy="1455050"/>
          </a:xfrm>
          <a:prstGeom prst="rect">
            <a:avLst/>
          </a:prstGeom>
          <a:noFill/>
        </p:spPr>
        <p:txBody>
          <a:bodyPr wrap="square" rtlCol="0">
            <a:noAutofit/>
          </a:bodyPr>
          <a:lstStyle/>
          <a:p>
            <a:r>
              <a:rPr lang="de-DE" dirty="0" smtClean="0"/>
              <a:t>Die Matrixform wird bei </a:t>
            </a:r>
            <a:r>
              <a:rPr lang="de-DE" dirty="0"/>
              <a:t>D</a:t>
            </a:r>
            <a:r>
              <a:rPr lang="de-DE" dirty="0" smtClean="0"/>
              <a:t>arstellungen in der Ökonomie häufig in der Input-Output-Analyse verwendet, da man über die Koeffizienten die quantitativen Verflechtungen zwischen Sektoren sehr einfach analysieren kann</a:t>
            </a:r>
            <a:endParaRPr lang="de-DE" dirty="0"/>
          </a:p>
          <a:p>
            <a:r>
              <a:rPr lang="de-DE" dirty="0" smtClean="0"/>
              <a:t> </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0" grpId="0"/>
      <p:bldP spid="3" grpId="0"/>
      <p:bldP spid="12" grpId="0"/>
      <p:bldP spid="13" grpId="0"/>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grpSp>
        <p:nvGrpSpPr>
          <p:cNvPr id="35" name="Gruppieren 34"/>
          <p:cNvGrpSpPr/>
          <p:nvPr/>
        </p:nvGrpSpPr>
        <p:grpSpPr>
          <a:xfrm>
            <a:off x="2750637" y="1570086"/>
            <a:ext cx="1015620" cy="682148"/>
            <a:chOff x="7769763" y="2353332"/>
            <a:chExt cx="1015620" cy="682148"/>
          </a:xfrm>
        </p:grpSpPr>
        <p:sp>
          <p:nvSpPr>
            <p:cNvPr id="2" name="Freihandform 1"/>
            <p:cNvSpPr/>
            <p:nvPr/>
          </p:nvSpPr>
          <p:spPr>
            <a:xfrm>
              <a:off x="7769763" y="2353332"/>
              <a:ext cx="1015620" cy="682148"/>
            </a:xfrm>
            <a:custGeom>
              <a:avLst/>
              <a:gdLst>
                <a:gd name="connsiteX0" fmla="*/ 309057 w 1015620"/>
                <a:gd name="connsiteY0" fmla="*/ 682148 h 682148"/>
                <a:gd name="connsiteX1" fmla="*/ 31966 w 1015620"/>
                <a:gd name="connsiteY1" fmla="*/ 105799 h 682148"/>
                <a:gd name="connsiteX2" fmla="*/ 968533 w 1015620"/>
                <a:gd name="connsiteY2" fmla="*/ 39297 h 682148"/>
                <a:gd name="connsiteX3" fmla="*/ 885406 w 1015620"/>
                <a:gd name="connsiteY3" fmla="*/ 543603 h 682148"/>
                <a:gd name="connsiteX4" fmla="*/ 885406 w 1015620"/>
                <a:gd name="connsiteY4" fmla="*/ 543603 h 682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5620" h="682148">
                  <a:moveTo>
                    <a:pt x="309057" y="682148"/>
                  </a:moveTo>
                  <a:cubicBezTo>
                    <a:pt x="115555" y="447544"/>
                    <a:pt x="-77947" y="212941"/>
                    <a:pt x="31966" y="105799"/>
                  </a:cubicBezTo>
                  <a:cubicBezTo>
                    <a:pt x="141879" y="-1343"/>
                    <a:pt x="826293" y="-33670"/>
                    <a:pt x="968533" y="39297"/>
                  </a:cubicBezTo>
                  <a:cubicBezTo>
                    <a:pt x="1110773" y="112264"/>
                    <a:pt x="885406" y="543603"/>
                    <a:pt x="885406" y="543603"/>
                  </a:cubicBezTo>
                  <a:lnTo>
                    <a:pt x="885406" y="54360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 name="Gerade Verbindung mit Pfeil 3"/>
            <p:cNvCxnSpPr/>
            <p:nvPr/>
          </p:nvCxnSpPr>
          <p:spPr>
            <a:xfrm flipH="1">
              <a:off x="8594849" y="2825472"/>
              <a:ext cx="89851" cy="172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 name="Textfeld 6"/>
          <p:cNvSpPr txBox="1"/>
          <p:nvPr/>
        </p:nvSpPr>
        <p:spPr>
          <a:xfrm>
            <a:off x="2995974" y="1125069"/>
            <a:ext cx="670376" cy="369332"/>
          </a:xfrm>
          <a:prstGeom prst="rect">
            <a:avLst/>
          </a:prstGeom>
          <a:noFill/>
        </p:spPr>
        <p:txBody>
          <a:bodyPr wrap="none" rtlCol="0">
            <a:spAutoFit/>
          </a:bodyPr>
          <a:lstStyle/>
          <a:p>
            <a:r>
              <a:rPr lang="de-DE" dirty="0" smtClean="0"/>
              <a:t>2 (1.)</a:t>
            </a:r>
            <a:endParaRPr lang="de-DE" dirty="0"/>
          </a:p>
        </p:txBody>
      </p:sp>
      <p:cxnSp>
        <p:nvCxnSpPr>
          <p:cNvPr id="9" name="Gerade Verbindung mit Pfeil 8"/>
          <p:cNvCxnSpPr/>
          <p:nvPr/>
        </p:nvCxnSpPr>
        <p:spPr>
          <a:xfrm>
            <a:off x="3666350" y="2439411"/>
            <a:ext cx="1634836" cy="2491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flipH="1">
            <a:off x="1333245" y="2427316"/>
            <a:ext cx="1798320" cy="26505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flipV="1">
            <a:off x="1144823" y="2370513"/>
            <a:ext cx="1851151" cy="2707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H="1" flipV="1">
            <a:off x="3802106" y="2292928"/>
            <a:ext cx="1823277" cy="2637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a:stCxn id="38918" idx="3"/>
            <a:endCxn id="38917" idx="1"/>
          </p:cNvCxnSpPr>
          <p:nvPr/>
        </p:nvCxnSpPr>
        <p:spPr>
          <a:xfrm flipV="1">
            <a:off x="1398833" y="5308670"/>
            <a:ext cx="3984240" cy="73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Ellipse 18"/>
          <p:cNvSpPr/>
          <p:nvPr/>
        </p:nvSpPr>
        <p:spPr>
          <a:xfrm>
            <a:off x="2232405" y="957126"/>
            <a:ext cx="2353887"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p:cNvSpPr/>
          <p:nvPr/>
        </p:nvSpPr>
        <p:spPr>
          <a:xfrm>
            <a:off x="4368228" y="4225482"/>
            <a:ext cx="2353887"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a:off x="236513" y="4288092"/>
            <a:ext cx="2117374" cy="2041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3915916" y="3625318"/>
            <a:ext cx="670376" cy="369332"/>
          </a:xfrm>
          <a:prstGeom prst="rect">
            <a:avLst/>
          </a:prstGeom>
          <a:noFill/>
        </p:spPr>
        <p:txBody>
          <a:bodyPr wrap="none" rtlCol="0">
            <a:spAutoFit/>
          </a:bodyPr>
          <a:lstStyle/>
          <a:p>
            <a:r>
              <a:rPr lang="de-DE" dirty="0"/>
              <a:t>1</a:t>
            </a:r>
            <a:r>
              <a:rPr lang="de-DE" dirty="0" smtClean="0"/>
              <a:t> (2.)</a:t>
            </a:r>
            <a:endParaRPr lang="de-DE" dirty="0"/>
          </a:p>
        </p:txBody>
      </p:sp>
      <p:sp>
        <p:nvSpPr>
          <p:cNvPr id="29" name="Textfeld 28"/>
          <p:cNvSpPr txBox="1"/>
          <p:nvPr/>
        </p:nvSpPr>
        <p:spPr>
          <a:xfrm>
            <a:off x="2415449" y="3420459"/>
            <a:ext cx="670376" cy="369332"/>
          </a:xfrm>
          <a:prstGeom prst="rect">
            <a:avLst/>
          </a:prstGeom>
          <a:noFill/>
        </p:spPr>
        <p:txBody>
          <a:bodyPr wrap="none" rtlCol="0">
            <a:spAutoFit/>
          </a:bodyPr>
          <a:lstStyle/>
          <a:p>
            <a:r>
              <a:rPr lang="de-DE" dirty="0" smtClean="0"/>
              <a:t>2 (3.)</a:t>
            </a:r>
            <a:endParaRPr lang="de-DE" dirty="0"/>
          </a:p>
        </p:txBody>
      </p:sp>
      <p:sp>
        <p:nvSpPr>
          <p:cNvPr id="30" name="Textfeld 29"/>
          <p:cNvSpPr txBox="1"/>
          <p:nvPr/>
        </p:nvSpPr>
        <p:spPr>
          <a:xfrm>
            <a:off x="4527957" y="3062815"/>
            <a:ext cx="670376" cy="369332"/>
          </a:xfrm>
          <a:prstGeom prst="rect">
            <a:avLst/>
          </a:prstGeom>
          <a:noFill/>
        </p:spPr>
        <p:txBody>
          <a:bodyPr wrap="none" rtlCol="0">
            <a:spAutoFit/>
          </a:bodyPr>
          <a:lstStyle/>
          <a:p>
            <a:r>
              <a:rPr lang="de-DE" dirty="0"/>
              <a:t>1</a:t>
            </a:r>
            <a:r>
              <a:rPr lang="de-DE" dirty="0" smtClean="0"/>
              <a:t> (5.)</a:t>
            </a:r>
            <a:endParaRPr lang="de-DE" dirty="0"/>
          </a:p>
        </p:txBody>
      </p:sp>
      <p:sp>
        <p:nvSpPr>
          <p:cNvPr id="31" name="Textfeld 30"/>
          <p:cNvSpPr txBox="1"/>
          <p:nvPr/>
        </p:nvSpPr>
        <p:spPr>
          <a:xfrm>
            <a:off x="1562029" y="3262708"/>
            <a:ext cx="670376" cy="369332"/>
          </a:xfrm>
          <a:prstGeom prst="rect">
            <a:avLst/>
          </a:prstGeom>
          <a:noFill/>
        </p:spPr>
        <p:txBody>
          <a:bodyPr wrap="none" rtlCol="0">
            <a:spAutoFit/>
          </a:bodyPr>
          <a:lstStyle/>
          <a:p>
            <a:r>
              <a:rPr lang="de-DE" dirty="0"/>
              <a:t>1</a:t>
            </a:r>
            <a:r>
              <a:rPr lang="de-DE" dirty="0" smtClean="0"/>
              <a:t> (4.)</a:t>
            </a:r>
            <a:endParaRPr lang="de-DE" dirty="0"/>
          </a:p>
        </p:txBody>
      </p:sp>
      <p:sp>
        <p:nvSpPr>
          <p:cNvPr id="32" name="Textfeld 31"/>
          <p:cNvSpPr txBox="1"/>
          <p:nvPr/>
        </p:nvSpPr>
        <p:spPr>
          <a:xfrm>
            <a:off x="2929542" y="5365929"/>
            <a:ext cx="670376" cy="369332"/>
          </a:xfrm>
          <a:prstGeom prst="rect">
            <a:avLst/>
          </a:prstGeom>
          <a:noFill/>
        </p:spPr>
        <p:txBody>
          <a:bodyPr wrap="none" rtlCol="0">
            <a:spAutoFit/>
          </a:bodyPr>
          <a:lstStyle/>
          <a:p>
            <a:r>
              <a:rPr lang="de-DE" dirty="0"/>
              <a:t>1</a:t>
            </a:r>
            <a:r>
              <a:rPr lang="de-DE" dirty="0" smtClean="0"/>
              <a:t> (6.)</a:t>
            </a:r>
            <a:endParaRPr lang="de-DE" dirty="0"/>
          </a:p>
        </p:txBody>
      </p:sp>
      <p:sp>
        <p:nvSpPr>
          <p:cNvPr id="21" name="Textfeld 20"/>
          <p:cNvSpPr txBox="1"/>
          <p:nvPr/>
        </p:nvSpPr>
        <p:spPr>
          <a:xfrm>
            <a:off x="7419109" y="318060"/>
            <a:ext cx="4495799" cy="970413"/>
          </a:xfrm>
          <a:prstGeom prst="rect">
            <a:avLst/>
          </a:prstGeom>
          <a:noFill/>
        </p:spPr>
        <p:txBody>
          <a:bodyPr wrap="square" rtlCol="0">
            <a:noAutofit/>
          </a:bodyPr>
          <a:lstStyle/>
          <a:p>
            <a:r>
              <a:rPr lang="de-DE" dirty="0" smtClean="0"/>
              <a:t>Diesmal muss an jedem Pol die Summe der hineinlaufenden Ströme gleich der Summe der herauslaufenden Ströme</a:t>
            </a:r>
            <a:endParaRPr lang="de-DE" dirty="0"/>
          </a:p>
        </p:txBody>
      </p:sp>
      <p:sp>
        <p:nvSpPr>
          <p:cNvPr id="40" name="Textfeld 39"/>
          <p:cNvSpPr txBox="1"/>
          <p:nvPr/>
        </p:nvSpPr>
        <p:spPr>
          <a:xfrm>
            <a:off x="7419109" y="1281822"/>
            <a:ext cx="4433453" cy="408434"/>
          </a:xfrm>
          <a:prstGeom prst="rect">
            <a:avLst/>
          </a:prstGeom>
          <a:noFill/>
        </p:spPr>
        <p:txBody>
          <a:bodyPr wrap="square" rtlCol="0">
            <a:noAutofit/>
          </a:bodyPr>
          <a:lstStyle/>
          <a:p>
            <a:r>
              <a:rPr lang="de-DE" dirty="0" smtClean="0"/>
              <a:t>Bei P ist dies wieder schon der Fall</a:t>
            </a:r>
            <a:endParaRPr lang="de-DE" dirty="0"/>
          </a:p>
        </p:txBody>
      </p:sp>
      <p:sp>
        <p:nvSpPr>
          <p:cNvPr id="41" name="Textfeld 40"/>
          <p:cNvSpPr txBox="1"/>
          <p:nvPr/>
        </p:nvSpPr>
        <p:spPr>
          <a:xfrm>
            <a:off x="7335982" y="1867995"/>
            <a:ext cx="4856018" cy="1520197"/>
          </a:xfrm>
          <a:prstGeom prst="rect">
            <a:avLst/>
          </a:prstGeom>
          <a:noFill/>
        </p:spPr>
        <p:txBody>
          <a:bodyPr wrap="square" rtlCol="0">
            <a:noAutofit/>
          </a:bodyPr>
          <a:lstStyle/>
          <a:p>
            <a:r>
              <a:rPr lang="de-DE" dirty="0" smtClean="0"/>
              <a:t>Während E und H durch</a:t>
            </a:r>
          </a:p>
          <a:p>
            <a:endParaRPr lang="de-DE" dirty="0"/>
          </a:p>
          <a:p>
            <a:r>
              <a:rPr lang="de-DE" dirty="0"/>
              <a:t>6. E für 1 Einheit Handelserzeugnisse von H </a:t>
            </a:r>
            <a:r>
              <a:rPr lang="de-DE" dirty="0" smtClean="0"/>
              <a:t>kauft</a:t>
            </a:r>
          </a:p>
          <a:p>
            <a:endParaRPr lang="de-DE" dirty="0"/>
          </a:p>
          <a:p>
            <a:r>
              <a:rPr lang="de-DE" dirty="0" smtClean="0"/>
              <a:t>ausgeglichen werden kann!</a:t>
            </a:r>
            <a:endParaRPr lang="de-DE" dirty="0"/>
          </a:p>
          <a:p>
            <a:r>
              <a:rPr lang="de-DE" dirty="0" smtClean="0"/>
              <a:t> </a:t>
            </a:r>
            <a:endParaRPr lang="de-DE" dirty="0"/>
          </a:p>
        </p:txBody>
      </p:sp>
      <p:sp>
        <p:nvSpPr>
          <p:cNvPr id="33" name="Textfeld 32"/>
          <p:cNvSpPr txBox="1"/>
          <p:nvPr/>
        </p:nvSpPr>
        <p:spPr>
          <a:xfrm>
            <a:off x="7288237" y="3527993"/>
            <a:ext cx="4856018" cy="1520197"/>
          </a:xfrm>
          <a:prstGeom prst="rect">
            <a:avLst/>
          </a:prstGeom>
          <a:noFill/>
        </p:spPr>
        <p:txBody>
          <a:bodyPr wrap="square" rtlCol="0">
            <a:noAutofit/>
          </a:bodyPr>
          <a:lstStyle/>
          <a:p>
            <a:r>
              <a:rPr lang="de-DE" dirty="0" smtClean="0"/>
              <a:t>Die grafische Form hat eher didaktische Funktion zur </a:t>
            </a:r>
            <a:r>
              <a:rPr lang="de-DE" dirty="0"/>
              <a:t>V</a:t>
            </a:r>
            <a:r>
              <a:rPr lang="de-DE" dirty="0" smtClean="0"/>
              <a:t>eranschaulichung des Konzepts des Wirtschaftskreislaufs, denn bei vielen Verflechtungen wird dieses Konzept schnell unübersichtlich</a:t>
            </a:r>
            <a:endParaRPr lang="de-DE" dirty="0"/>
          </a:p>
          <a:p>
            <a:r>
              <a:rPr lang="de-DE" dirty="0" smtClean="0"/>
              <a:t> </a:t>
            </a:r>
            <a:endParaRPr lang="de-DE" dirty="0"/>
          </a:p>
        </p:txBody>
      </p:sp>
      <p:sp>
        <p:nvSpPr>
          <p:cNvPr id="34" name="Textfeld 33"/>
          <p:cNvSpPr txBox="1"/>
          <p:nvPr/>
        </p:nvSpPr>
        <p:spPr>
          <a:xfrm>
            <a:off x="7058890" y="5094275"/>
            <a:ext cx="4856018" cy="1520197"/>
          </a:xfrm>
          <a:prstGeom prst="rect">
            <a:avLst/>
          </a:prstGeom>
          <a:noFill/>
        </p:spPr>
        <p:txBody>
          <a:bodyPr wrap="square" rtlCol="0">
            <a:noAutofit/>
          </a:bodyPr>
          <a:lstStyle/>
          <a:p>
            <a:r>
              <a:rPr lang="de-DE" dirty="0" smtClean="0"/>
              <a:t>In der folgenden </a:t>
            </a:r>
            <a:r>
              <a:rPr lang="de-DE" dirty="0" err="1" smtClean="0"/>
              <a:t>darstellung</a:t>
            </a:r>
            <a:r>
              <a:rPr lang="de-DE" dirty="0" smtClean="0"/>
              <a:t> des modernen Wirtschaftskreislaufs werden wir sehen, dass wir mit den zu betrachtenden Verflechtungen schon an die Grenzen stoßen</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6" grpId="0" animBg="1"/>
      <p:bldP spid="27" grpId="0" animBg="1"/>
      <p:bldP spid="28" grpId="0"/>
      <p:bldP spid="29" grpId="0"/>
      <p:bldP spid="30" grpId="0"/>
      <p:bldP spid="31" grpId="0"/>
      <p:bldP spid="32" grpId="0"/>
      <p:bldP spid="21" grpId="0"/>
      <p:bldP spid="40" grpId="0"/>
      <p:bldP spid="41" grpId="0"/>
      <p:bldP spid="33" grpId="0"/>
      <p:bldP spid="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1053685"/>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a:t>
            </a:r>
            <a:r>
              <a:rPr lang="de-DE" sz="2177" dirty="0" smtClean="0">
                <a:solidFill>
                  <a:srgbClr val="000000"/>
                </a:solidFill>
              </a:rPr>
              <a:t>Haushalte (H), Staat (S), Unternehmen (U), Ausland (A)</a:t>
            </a:r>
            <a:endParaRPr lang="de-DE" sz="2177" dirty="0">
              <a:solidFill>
                <a:srgbClr val="000000"/>
              </a:solidFill>
            </a:endParaRPr>
          </a:p>
        </p:txBody>
      </p:sp>
      <p:sp>
        <p:nvSpPr>
          <p:cNvPr id="5" name="Text Box 3"/>
          <p:cNvSpPr txBox="1">
            <a:spLocks noChangeArrowheads="1"/>
          </p:cNvSpPr>
          <p:nvPr/>
        </p:nvSpPr>
        <p:spPr bwMode="auto">
          <a:xfrm>
            <a:off x="318358" y="1711499"/>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a:t>
            </a:r>
            <a:r>
              <a:rPr lang="de-DE" sz="2177" dirty="0" smtClean="0">
                <a:solidFill>
                  <a:srgbClr val="000000"/>
                </a:solidFill>
              </a:rPr>
              <a:t>(VÄ) geschlossen</a:t>
            </a:r>
            <a:r>
              <a:rPr lang="de-DE" sz="2177" dirty="0">
                <a:solidFill>
                  <a:srgbClr val="000000"/>
                </a:solidFill>
              </a:rPr>
              <a:t>.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953627"/>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709423"/>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a:t>
            </a:r>
            <a:r>
              <a:rPr lang="de-DE" sz="2177" dirty="0" smtClean="0">
                <a:solidFill>
                  <a:srgbClr val="000000"/>
                </a:solidFill>
              </a:rPr>
              <a:t>Summe </a:t>
            </a:r>
            <a:r>
              <a:rPr lang="de-DE" sz="2177" dirty="0">
                <a:solidFill>
                  <a:srgbClr val="000000"/>
                </a:solidFill>
              </a:rPr>
              <a:t>der Abflüsse </a:t>
            </a:r>
            <a:r>
              <a:rPr lang="de-DE" sz="2177" dirty="0" smtClean="0">
                <a:solidFill>
                  <a:srgbClr val="000000"/>
                </a:solidFill>
              </a:rPr>
              <a:t>entspricht (Kreislaufaxiom!).</a:t>
            </a:r>
            <a:endParaRPr lang="de-DE" sz="2177" dirty="0">
              <a:solidFill>
                <a:srgbClr val="000000"/>
              </a:solidFill>
            </a:endParaRP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Der Wirtschaftskreislauf einer offenen Volkswirtschaft</a:t>
            </a: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smtClean="0"/>
              <a:t>H</a:t>
            </a:r>
            <a:endParaRPr lang="de-DE" dirty="0"/>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smtClean="0"/>
              <a:t>U</a:t>
            </a:r>
            <a:endParaRPr lang="de-DE" dirty="0"/>
          </a:p>
        </p:txBody>
      </p:sp>
      <p:sp>
        <p:nvSpPr>
          <p:cNvPr id="5" name="Textfeld 4"/>
          <p:cNvSpPr txBox="1"/>
          <p:nvPr/>
        </p:nvSpPr>
        <p:spPr>
          <a:xfrm>
            <a:off x="7409186" y="9132"/>
            <a:ext cx="4692759" cy="459228"/>
          </a:xfrm>
          <a:prstGeom prst="rect">
            <a:avLst/>
          </a:prstGeom>
          <a:noFill/>
        </p:spPr>
        <p:txBody>
          <a:bodyPr wrap="square" rtlCol="0">
            <a:noAutofit/>
          </a:bodyPr>
          <a:lstStyle/>
          <a:p>
            <a:r>
              <a:rPr lang="de-DE" sz="1400" dirty="0" smtClean="0"/>
              <a:t>C</a:t>
            </a:r>
            <a:r>
              <a:rPr lang="de-DE" sz="1400" baseline="-25000" dirty="0" smtClean="0"/>
              <a:t>H</a:t>
            </a:r>
            <a:r>
              <a:rPr lang="de-DE" sz="1400" dirty="0" smtClean="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smtClean="0"/>
              <a:t>Y</a:t>
            </a:r>
            <a:r>
              <a:rPr lang="de-DE" sz="1400" baseline="-25000" dirty="0" smtClean="0"/>
              <a:t>H/U</a:t>
            </a:r>
            <a:r>
              <a:rPr lang="de-DE" sz="1400" dirty="0" smtClean="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smtClean="0"/>
              <a:t>T</a:t>
            </a:r>
            <a:r>
              <a:rPr lang="de-DE" sz="1400" baseline="-25000" dirty="0" smtClean="0"/>
              <a:t>H</a:t>
            </a:r>
            <a:r>
              <a:rPr lang="de-DE" sz="1400" dirty="0" smtClean="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smtClean="0"/>
              <a:t>T</a:t>
            </a:r>
            <a:r>
              <a:rPr lang="de-DE" sz="1400" baseline="-25000" dirty="0"/>
              <a:t>U</a:t>
            </a:r>
            <a:r>
              <a:rPr lang="de-DE" sz="1400" dirty="0" smtClean="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smtClean="0"/>
              <a:t>S</a:t>
            </a:r>
            <a:endParaRPr lang="de-DE" dirty="0"/>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smtClean="0"/>
              <a:t>T</a:t>
            </a:r>
            <a:r>
              <a:rPr lang="de-DE" baseline="-25000" dirty="0" smtClean="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smtClean="0"/>
              <a:t>Z</a:t>
            </a:r>
            <a:r>
              <a:rPr lang="de-DE" sz="1400" baseline="-25000" dirty="0" smtClean="0"/>
              <a:t>U</a:t>
            </a:r>
            <a:r>
              <a:rPr lang="de-DE" sz="1400" dirty="0" smtClean="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smtClean="0"/>
              <a:t>Z</a:t>
            </a:r>
            <a:r>
              <a:rPr lang="de-DE" sz="1400" baseline="-25000" dirty="0" smtClean="0"/>
              <a:t>H</a:t>
            </a:r>
            <a:r>
              <a:rPr lang="de-DE" sz="1400" dirty="0" smtClean="0"/>
              <a:t>: Der Staat zahlt </a:t>
            </a:r>
            <a:r>
              <a:rPr lang="de-DE" sz="1400" dirty="0"/>
              <a:t>T</a:t>
            </a:r>
            <a:r>
              <a:rPr lang="de-DE" sz="1400" dirty="0" smtClean="0"/>
              <a: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smtClean="0"/>
              <a:t>Z</a:t>
            </a:r>
            <a:r>
              <a:rPr lang="de-DE" baseline="-25000" dirty="0" smtClean="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smtClean="0"/>
              <a:t>Y</a:t>
            </a:r>
            <a:r>
              <a:rPr lang="de-DE" sz="1400" baseline="-25000" dirty="0" smtClean="0"/>
              <a:t>H/St</a:t>
            </a:r>
            <a:r>
              <a:rPr lang="de-DE" sz="1400" dirty="0" smtClean="0"/>
              <a:t>: Der Staat zahlt </a:t>
            </a:r>
            <a:r>
              <a:rPr lang="de-DE" sz="1400" dirty="0"/>
              <a:t>den Haushalten </a:t>
            </a:r>
            <a:r>
              <a:rPr lang="de-DE" sz="1400" dirty="0" smtClean="0"/>
              <a:t>Löhne (Staatsbedienstete)</a:t>
            </a:r>
            <a:endParaRPr lang="de-DE" sz="1400" baseline="-25000" dirty="0"/>
          </a:p>
        </p:txBody>
      </p:sp>
      <p:sp>
        <p:nvSpPr>
          <p:cNvPr id="38916" name="Rechteck 38915"/>
          <p:cNvSpPr/>
          <p:nvPr/>
        </p:nvSpPr>
        <p:spPr>
          <a:xfrm>
            <a:off x="965687" y="928349"/>
            <a:ext cx="522900" cy="369332"/>
          </a:xfrm>
          <a:prstGeom prst="rect">
            <a:avLst/>
          </a:prstGeom>
        </p:spPr>
        <p:txBody>
          <a:bodyPr wrap="none">
            <a:spAutoFit/>
          </a:bodyPr>
          <a:lstStyle/>
          <a:p>
            <a:r>
              <a:rPr lang="de-DE" dirty="0"/>
              <a:t>Y</a:t>
            </a:r>
            <a:r>
              <a:rPr lang="de-DE" baseline="-25000" dirty="0"/>
              <a:t>H/S</a:t>
            </a:r>
            <a:endParaRPr lang="de-DE" dirty="0"/>
          </a:p>
        </p:txBody>
      </p:sp>
      <p:grpSp>
        <p:nvGrpSpPr>
          <p:cNvPr id="38920" name="Gruppieren 38919"/>
          <p:cNvGrpSpPr/>
          <p:nvPr/>
        </p:nvGrpSpPr>
        <p:grpSpPr>
          <a:xfrm>
            <a:off x="620876" y="810492"/>
            <a:ext cx="2066908" cy="2594263"/>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smtClean="0"/>
              <a:t>A</a:t>
            </a:r>
            <a:endParaRPr lang="de-DE" dirty="0"/>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386532"/>
            <a:ext cx="4787760" cy="383254"/>
          </a:xfrm>
          <a:prstGeom prst="rect">
            <a:avLst/>
          </a:prstGeom>
          <a:noFill/>
        </p:spPr>
        <p:txBody>
          <a:bodyPr wrap="square" rtlCol="0">
            <a:noAutofit/>
          </a:bodyPr>
          <a:lstStyle/>
          <a:p>
            <a:r>
              <a:rPr lang="de-DE" sz="1400" dirty="0" smtClean="0"/>
              <a:t>EX: Exporte (Man beachte die Pfeilrichtung! Es handelt sich um Geldströme!)</a:t>
            </a:r>
            <a:endParaRPr lang="de-DE" sz="1400" baseline="-25000" dirty="0"/>
          </a:p>
        </p:txBody>
      </p:sp>
      <p:sp>
        <p:nvSpPr>
          <p:cNvPr id="48" name="Textfeld 47"/>
          <p:cNvSpPr txBox="1"/>
          <p:nvPr/>
        </p:nvSpPr>
        <p:spPr>
          <a:xfrm>
            <a:off x="7376530" y="2846180"/>
            <a:ext cx="4787760" cy="383254"/>
          </a:xfrm>
          <a:prstGeom prst="rect">
            <a:avLst/>
          </a:prstGeom>
          <a:noFill/>
        </p:spPr>
        <p:txBody>
          <a:bodyPr wrap="square" rtlCol="0">
            <a:noAutofit/>
          </a:bodyPr>
          <a:lstStyle/>
          <a:p>
            <a:r>
              <a:rPr lang="de-DE" sz="1400" dirty="0" smtClean="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smtClean="0"/>
              <a:t>IM</a:t>
            </a:r>
            <a:endParaRPr lang="de-DE" dirty="0"/>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134395"/>
            <a:ext cx="4787760" cy="383254"/>
          </a:xfrm>
          <a:prstGeom prst="rect">
            <a:avLst/>
          </a:prstGeom>
          <a:noFill/>
        </p:spPr>
        <p:txBody>
          <a:bodyPr wrap="square" rtlCol="0">
            <a:noAutofit/>
          </a:bodyPr>
          <a:lstStyle/>
          <a:p>
            <a:r>
              <a:rPr lang="de-DE" sz="1400" dirty="0" smtClean="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smtClean="0"/>
              <a:t>VÄ</a:t>
            </a:r>
            <a:endParaRPr lang="de-DE" dirty="0"/>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3899872"/>
            <a:ext cx="4692760" cy="459228"/>
          </a:xfrm>
          <a:prstGeom prst="rect">
            <a:avLst/>
          </a:prstGeom>
          <a:noFill/>
        </p:spPr>
        <p:txBody>
          <a:bodyPr wrap="square" rtlCol="0">
            <a:noAutofit/>
          </a:bodyPr>
          <a:lstStyle/>
          <a:p>
            <a:r>
              <a:rPr lang="de-DE" sz="1400" dirty="0" smtClean="0"/>
              <a:t>I</a:t>
            </a:r>
            <a:r>
              <a:rPr lang="de-DE" sz="1400" baseline="-25000" dirty="0" smtClean="0"/>
              <a:t>U</a:t>
            </a:r>
            <a:r>
              <a:rPr lang="de-DE" sz="1400" dirty="0" smtClean="0"/>
              <a:t>: Investieren der Unternehmen</a:t>
            </a:r>
            <a:endParaRPr lang="de-DE" sz="1400" baseline="-25000" dirty="0"/>
          </a:p>
        </p:txBody>
      </p:sp>
      <p:sp>
        <p:nvSpPr>
          <p:cNvPr id="81" name="Textfeld 80"/>
          <p:cNvSpPr txBox="1"/>
          <p:nvPr/>
        </p:nvSpPr>
        <p:spPr>
          <a:xfrm>
            <a:off x="7376530" y="4164343"/>
            <a:ext cx="4692760" cy="459228"/>
          </a:xfrm>
          <a:prstGeom prst="rect">
            <a:avLst/>
          </a:prstGeom>
          <a:noFill/>
        </p:spPr>
        <p:txBody>
          <a:bodyPr wrap="square" rtlCol="0">
            <a:noAutofit/>
          </a:bodyPr>
          <a:lstStyle/>
          <a:p>
            <a:r>
              <a:rPr lang="de-DE" sz="1400" dirty="0" smtClean="0"/>
              <a:t>I</a:t>
            </a:r>
            <a:r>
              <a:rPr lang="de-DE" sz="1400" baseline="-25000" dirty="0"/>
              <a:t>H</a:t>
            </a:r>
            <a:r>
              <a:rPr lang="de-DE" sz="1400" dirty="0" smtClean="0"/>
              <a:t>: Investieren der Haushalte</a:t>
            </a:r>
            <a:endParaRPr lang="de-DE" sz="1400" baseline="-25000" dirty="0"/>
          </a:p>
        </p:txBody>
      </p:sp>
      <p:sp>
        <p:nvSpPr>
          <p:cNvPr id="82" name="Textfeld 81"/>
          <p:cNvSpPr txBox="1"/>
          <p:nvPr/>
        </p:nvSpPr>
        <p:spPr>
          <a:xfrm>
            <a:off x="7373641" y="4437207"/>
            <a:ext cx="4692760" cy="459228"/>
          </a:xfrm>
          <a:prstGeom prst="rect">
            <a:avLst/>
          </a:prstGeom>
          <a:noFill/>
        </p:spPr>
        <p:txBody>
          <a:bodyPr wrap="square" rtlCol="0">
            <a:noAutofit/>
          </a:bodyPr>
          <a:lstStyle/>
          <a:p>
            <a:r>
              <a:rPr lang="de-DE" sz="1400" dirty="0" err="1" smtClean="0"/>
              <a:t>I</a:t>
            </a:r>
            <a:r>
              <a:rPr lang="de-DE" sz="1400" baseline="-25000" dirty="0" err="1" smtClean="0"/>
              <a:t>St</a:t>
            </a:r>
            <a:r>
              <a:rPr lang="de-DE" sz="1400" dirty="0" smtClean="0"/>
              <a:t>: Investieren des Staates</a:t>
            </a:r>
            <a:endParaRPr lang="de-DE" sz="1400" baseline="-25000" dirty="0"/>
          </a:p>
        </p:txBody>
      </p:sp>
      <p:sp>
        <p:nvSpPr>
          <p:cNvPr id="83" name="Textfeld 82"/>
          <p:cNvSpPr txBox="1"/>
          <p:nvPr/>
        </p:nvSpPr>
        <p:spPr>
          <a:xfrm>
            <a:off x="7370752" y="4771901"/>
            <a:ext cx="4692760" cy="459228"/>
          </a:xfrm>
          <a:prstGeom prst="rect">
            <a:avLst/>
          </a:prstGeom>
          <a:noFill/>
        </p:spPr>
        <p:txBody>
          <a:bodyPr wrap="square" rtlCol="0">
            <a:noAutofit/>
          </a:bodyPr>
          <a:lstStyle/>
          <a:p>
            <a:r>
              <a:rPr lang="de-DE" sz="1400" dirty="0" smtClean="0"/>
              <a:t>S</a:t>
            </a:r>
            <a:r>
              <a:rPr lang="de-DE" sz="1400" baseline="-25000" dirty="0" smtClean="0"/>
              <a:t>U</a:t>
            </a:r>
            <a:r>
              <a:rPr lang="de-DE" sz="1400" dirty="0" smtClean="0"/>
              <a:t>: Sparen der Unternehmen</a:t>
            </a:r>
            <a:endParaRPr lang="de-DE" sz="1400" baseline="-25000" dirty="0"/>
          </a:p>
        </p:txBody>
      </p:sp>
      <p:sp>
        <p:nvSpPr>
          <p:cNvPr id="84" name="Textfeld 83"/>
          <p:cNvSpPr txBox="1"/>
          <p:nvPr/>
        </p:nvSpPr>
        <p:spPr>
          <a:xfrm>
            <a:off x="7376530" y="5076176"/>
            <a:ext cx="4692760" cy="459228"/>
          </a:xfrm>
          <a:prstGeom prst="rect">
            <a:avLst/>
          </a:prstGeom>
          <a:noFill/>
        </p:spPr>
        <p:txBody>
          <a:bodyPr wrap="square" rtlCol="0">
            <a:noAutofit/>
          </a:bodyPr>
          <a:lstStyle/>
          <a:p>
            <a:r>
              <a:rPr lang="de-DE" sz="1400" dirty="0" smtClean="0"/>
              <a:t>S</a:t>
            </a:r>
            <a:r>
              <a:rPr lang="de-DE" sz="1400" baseline="-25000" dirty="0" smtClean="0"/>
              <a:t>H</a:t>
            </a:r>
            <a:r>
              <a:rPr lang="de-DE" sz="1400" dirty="0" smtClean="0"/>
              <a:t>: Sparen der Haushalte</a:t>
            </a:r>
            <a:endParaRPr lang="de-DE" sz="1400" baseline="-25000" dirty="0"/>
          </a:p>
        </p:txBody>
      </p:sp>
      <p:sp>
        <p:nvSpPr>
          <p:cNvPr id="85" name="Textfeld 84"/>
          <p:cNvSpPr txBox="1"/>
          <p:nvPr/>
        </p:nvSpPr>
        <p:spPr>
          <a:xfrm>
            <a:off x="7370752" y="5378990"/>
            <a:ext cx="4692760" cy="309667"/>
          </a:xfrm>
          <a:prstGeom prst="rect">
            <a:avLst/>
          </a:prstGeom>
          <a:noFill/>
        </p:spPr>
        <p:txBody>
          <a:bodyPr wrap="square" rtlCol="0">
            <a:noAutofit/>
          </a:bodyPr>
          <a:lstStyle/>
          <a:p>
            <a:r>
              <a:rPr lang="de-DE" sz="1400" dirty="0" err="1" smtClean="0"/>
              <a:t>S</a:t>
            </a:r>
            <a:r>
              <a:rPr lang="de-DE" sz="1400" baseline="-25000" dirty="0" err="1" smtClean="0"/>
              <a:t>St</a:t>
            </a:r>
            <a:r>
              <a:rPr lang="de-DE" sz="1400" dirty="0" smtClean="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smtClean="0"/>
              <a:t>I</a:t>
            </a:r>
            <a:r>
              <a:rPr lang="de-DE" baseline="-25000" dirty="0" err="1" smtClean="0"/>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smtClean="0"/>
              <a:t>I</a:t>
            </a:r>
            <a:r>
              <a:rPr lang="de-DE" baseline="-25000" dirty="0" smtClean="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smtClean="0"/>
              <a:t>S</a:t>
            </a:r>
            <a:r>
              <a:rPr lang="de-DE" baseline="-25000" dirty="0" smtClean="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smtClean="0"/>
              <a:t>S</a:t>
            </a:r>
            <a:r>
              <a:rPr lang="de-DE" baseline="-25000" dirty="0" err="1" smtClean="0"/>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smtClean="0"/>
              <a:t>S</a:t>
            </a:r>
            <a:r>
              <a:rPr lang="de-DE" baseline="-25000" dirty="0" smtClean="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smtClean="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smtClean="0"/>
              <a:t>LB=EX-IM-NÜ</a:t>
            </a:r>
            <a:endParaRPr lang="de-DE" dirty="0"/>
          </a:p>
        </p:txBody>
      </p:sp>
      <p:sp>
        <p:nvSpPr>
          <p:cNvPr id="64" name="Textfeld 63"/>
          <p:cNvSpPr txBox="1"/>
          <p:nvPr/>
        </p:nvSpPr>
        <p:spPr>
          <a:xfrm>
            <a:off x="3851831" y="521708"/>
            <a:ext cx="3499968" cy="722017"/>
          </a:xfrm>
          <a:prstGeom prst="rect">
            <a:avLst/>
          </a:prstGeom>
          <a:noFill/>
        </p:spPr>
        <p:txBody>
          <a:bodyPr wrap="square" rtlCol="0">
            <a:noAutofit/>
          </a:bodyPr>
          <a:lstStyle/>
          <a:p>
            <a:r>
              <a:rPr lang="de-DE" sz="1400" dirty="0" smtClean="0"/>
              <a:t>S: Staat	H: Haushalte       A: Ausland</a:t>
            </a:r>
          </a:p>
          <a:p>
            <a:r>
              <a:rPr lang="de-DE" sz="1400" dirty="0" smtClean="0"/>
              <a:t>                       VÄ: Vermögensveränderung</a:t>
            </a:r>
          </a:p>
          <a:p>
            <a:r>
              <a:rPr lang="de-DE" sz="1400" dirty="0"/>
              <a:t> </a:t>
            </a:r>
            <a:r>
              <a:rPr lang="de-DE" sz="1400" dirty="0" smtClean="0"/>
              <a:t>                      U:Unternehmen</a:t>
            </a:r>
          </a:p>
        </p:txBody>
      </p:sp>
    </p:spTree>
    <p:extLst>
      <p:ext uri="{BB962C8B-B14F-4D97-AF65-F5344CB8AC3E}">
        <p14:creationId xmlns:p14="http://schemas.microsoft.com/office/powerpoint/2010/main" val="7856267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91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892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891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89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3892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893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7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894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1"/>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7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7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6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8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8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6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91"/>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85"/>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90"/>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68"/>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93"/>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P spid="14" grpId="0"/>
      <p:bldP spid="15" grpId="0"/>
      <p:bldP spid="22" grpId="0"/>
      <p:bldP spid="25" grpId="0"/>
      <p:bldP spid="27" grpId="0"/>
      <p:bldP spid="38912" grpId="0"/>
      <p:bldP spid="34" grpId="0"/>
      <p:bldP spid="35" grpId="0"/>
      <p:bldP spid="38916" grpId="0"/>
      <p:bldP spid="47" grpId="0"/>
      <p:bldP spid="48" grpId="0"/>
      <p:bldP spid="38924" grpId="0"/>
      <p:bldP spid="53" grpId="0"/>
      <p:bldP spid="60" grpId="0"/>
      <p:bldP spid="38930" grpId="0"/>
      <p:bldP spid="80" grpId="0"/>
      <p:bldP spid="81" grpId="0"/>
      <p:bldP spid="82" grpId="0"/>
      <p:bldP spid="83" grpId="0"/>
      <p:bldP spid="84" grpId="0"/>
      <p:bldP spid="85" grpId="0"/>
      <p:bldP spid="38942" grpId="0"/>
      <p:bldP spid="87" grpId="0"/>
      <p:bldP spid="88" grpId="0"/>
      <p:bldP spid="89" grpId="0"/>
      <p:bldP spid="90" grpId="0"/>
      <p:bldP spid="91" grpId="0"/>
      <p:bldP spid="92" grpId="0"/>
      <p:bldP spid="9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Der Wirtschaftskreislauf einer offenen Volkswirtschaft</a:t>
            </a:r>
          </a:p>
        </p:txBody>
      </p:sp>
    </p:spTree>
    <p:extLst>
      <p:ext uri="{BB962C8B-B14F-4D97-AF65-F5344CB8AC3E}">
        <p14:creationId xmlns:p14="http://schemas.microsoft.com/office/powerpoint/2010/main" val="344656490"/>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1916163" y="1534594"/>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Tree>
    <p:extLst>
      <p:ext uri="{BB962C8B-B14F-4D97-AF65-F5344CB8AC3E}">
        <p14:creationId xmlns:p14="http://schemas.microsoft.com/office/powerpoint/2010/main" val="509116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9850582" y="713509"/>
            <a:ext cx="2272145" cy="2937164"/>
          </a:xfrm>
          <a:prstGeom prst="rect">
            <a:avLst/>
          </a:prstGeom>
          <a:noFill/>
        </p:spPr>
        <p:txBody>
          <a:bodyPr wrap="square" rtlCol="0">
            <a:noAutofit/>
          </a:bodyPr>
          <a:lstStyle/>
          <a:p>
            <a:r>
              <a:rPr lang="de-DE" dirty="0" smtClean="0"/>
              <a:t>In diesen Konten lassen sich auch alle Geldströme aus dem Wirtschaftskreislauf verbuchen, jedoch belassen wir es in dieser Vorlesung mit dem Beispiel des historischen Wirtschaftskreislaufes</a:t>
            </a:r>
            <a:endParaRPr lang="de-DE" dirty="0"/>
          </a:p>
        </p:txBody>
      </p:sp>
    </p:spTree>
    <p:extLst>
      <p:ext uri="{BB962C8B-B14F-4D97-AF65-F5344CB8AC3E}">
        <p14:creationId xmlns:p14="http://schemas.microsoft.com/office/powerpoint/2010/main" val="388053964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b="1" dirty="0"/>
              <a:t>Bruttoinlandsprodukt </a:t>
            </a:r>
            <a:r>
              <a:rPr lang="de-DE" sz="2540" b="1" dirty="0" err="1"/>
              <a:t>vs</a:t>
            </a:r>
            <a:r>
              <a:rPr lang="de-DE" sz="2540" b="1" dirty="0"/>
              <a:t> Bruttonationaleinkommen</a:t>
            </a:r>
          </a:p>
        </p:txBody>
      </p:sp>
      <p:sp>
        <p:nvSpPr>
          <p:cNvPr id="7" name="Text Box 3"/>
          <p:cNvSpPr txBox="1">
            <a:spLocks noChangeArrowheads="1"/>
          </p:cNvSpPr>
          <p:nvPr/>
        </p:nvSpPr>
        <p:spPr bwMode="auto">
          <a:xfrm>
            <a:off x="458664" y="849122"/>
            <a:ext cx="687039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Das </a:t>
            </a:r>
            <a:r>
              <a:rPr lang="de-DE" altLang="de-DE" sz="2177" b="1" dirty="0" smtClean="0">
                <a:solidFill>
                  <a:srgbClr val="000000"/>
                </a:solidFill>
              </a:rPr>
              <a:t>Bruttoinlandsprodukt (BIP)</a:t>
            </a:r>
            <a:r>
              <a:rPr lang="de-DE" altLang="de-DE" sz="2177" dirty="0" smtClean="0">
                <a:solidFill>
                  <a:srgbClr val="000000"/>
                </a:solidFill>
              </a:rPr>
              <a:t> </a:t>
            </a:r>
            <a:r>
              <a:rPr lang="de-DE" altLang="de-DE" sz="2177" dirty="0">
                <a:solidFill>
                  <a:srgbClr val="000000"/>
                </a:solidFill>
              </a:rPr>
              <a:t>ist der Marktwert aller </a:t>
            </a:r>
          </a:p>
          <a:p>
            <a:pPr eaLnBrk="1" hangingPunct="1">
              <a:buClrTx/>
            </a:pPr>
            <a:r>
              <a:rPr lang="de-DE" altLang="de-DE" sz="2177" dirty="0">
                <a:solidFill>
                  <a:srgbClr val="000000"/>
                </a:solidFill>
              </a:rPr>
              <a:t>Waren und Dienstleistungen, die während einer Periode </a:t>
            </a:r>
          </a:p>
          <a:p>
            <a:pPr eaLnBrk="1" hangingPunct="1">
              <a:buClrTx/>
            </a:pPr>
            <a:r>
              <a:rPr lang="de-DE" altLang="de-DE" sz="2177" dirty="0">
                <a:solidFill>
                  <a:srgbClr val="000000"/>
                </a:solidFill>
              </a:rPr>
              <a:t>(z.B. 1 Jahr) in einem Land hergestellt werden und dem Endverbrauch dienen</a:t>
            </a:r>
            <a:r>
              <a:rPr lang="de-DE" altLang="de-DE" sz="2177" dirty="0" smtClean="0">
                <a:solidFill>
                  <a:srgbClr val="000000"/>
                </a:solidFill>
              </a:rPr>
              <a:t>.</a:t>
            </a:r>
          </a:p>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t>
            </a:r>
            <a:r>
              <a:rPr lang="de-DE" altLang="de-DE" sz="2177" b="1" dirty="0" smtClean="0">
                <a:solidFill>
                  <a:srgbClr val="000000"/>
                </a:solidFill>
              </a:rPr>
              <a:t>Inlandskonzept</a:t>
            </a:r>
            <a:r>
              <a:rPr lang="de-DE" altLang="de-DE" sz="2177" dirty="0" smtClean="0">
                <a:solidFill>
                  <a:srgbClr val="000000"/>
                </a:solidFill>
              </a:rPr>
              <a:t>)</a:t>
            </a:r>
            <a:endParaRPr lang="de-DE" altLang="de-DE" sz="2177" dirty="0">
              <a:solidFill>
                <a:srgbClr val="000000"/>
              </a:solidFill>
            </a:endParaRPr>
          </a:p>
        </p:txBody>
      </p:sp>
      <p:sp>
        <p:nvSpPr>
          <p:cNvPr id="4" name="Text Box 3"/>
          <p:cNvSpPr txBox="1">
            <a:spLocks noChangeArrowheads="1"/>
          </p:cNvSpPr>
          <p:nvPr/>
        </p:nvSpPr>
        <p:spPr bwMode="auto">
          <a:xfrm>
            <a:off x="539021" y="3044696"/>
            <a:ext cx="7136397"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smtClean="0">
                <a:solidFill>
                  <a:srgbClr val="000000"/>
                </a:solidFill>
              </a:rPr>
              <a:t>Das </a:t>
            </a:r>
            <a:r>
              <a:rPr lang="de-DE" altLang="de-DE" sz="2177" b="1" dirty="0" smtClean="0">
                <a:solidFill>
                  <a:srgbClr val="000000"/>
                </a:solidFill>
              </a:rPr>
              <a:t>Bruttonationaleinkommen (BNP)</a:t>
            </a:r>
            <a:r>
              <a:rPr lang="de-DE" altLang="de-DE" sz="2177" dirty="0" smtClean="0">
                <a:solidFill>
                  <a:srgbClr val="000000"/>
                </a:solidFill>
              </a:rPr>
              <a:t> </a:t>
            </a:r>
            <a:r>
              <a:rPr lang="de-DE" altLang="de-DE" sz="2177" dirty="0">
                <a:solidFill>
                  <a:srgbClr val="000000"/>
                </a:solidFill>
              </a:rPr>
              <a:t>ist der Marktwert aller Waren und Dienstleistungen, die während einer Periode (z.B. 1 Jahr) von Inländern hergestellt werden und dem Endverbrauch dienen.</a:t>
            </a:r>
          </a:p>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t>
            </a:r>
            <a:r>
              <a:rPr lang="de-DE" altLang="de-DE" sz="2177" b="1" dirty="0">
                <a:solidFill>
                  <a:srgbClr val="000000"/>
                </a:solidFill>
              </a:rPr>
              <a:t>Inländerkonzept</a:t>
            </a:r>
            <a:r>
              <a:rPr lang="de-DE" altLang="de-DE" sz="2177" dirty="0">
                <a:solidFill>
                  <a:srgbClr val="000000"/>
                </a:solidFill>
              </a:rPr>
              <a:t>)</a:t>
            </a:r>
          </a:p>
        </p:txBody>
      </p:sp>
      <p:sp>
        <p:nvSpPr>
          <p:cNvPr id="5" name="Text Box 3"/>
          <p:cNvSpPr txBox="1">
            <a:spLocks noChangeArrowheads="1"/>
          </p:cNvSpPr>
          <p:nvPr/>
        </p:nvSpPr>
        <p:spPr bwMode="auto">
          <a:xfrm>
            <a:off x="7370618" y="749871"/>
            <a:ext cx="4772891" cy="1429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Das Bruttoinlandsprodukt ist </a:t>
            </a:r>
            <a:r>
              <a:rPr lang="de-DE" altLang="de-DE" sz="1400" dirty="0" smtClean="0">
                <a:solidFill>
                  <a:srgbClr val="000000"/>
                </a:solidFill>
              </a:rPr>
              <a:t>immer noch die zentrale Größe in der makroökonomischen Analyse einer Volkswirtschaft. Bei aller richtigen Kritik an dem Vorgehen eine Volkswirtschaft auf eine Kennzahl alleine zu aggregieren, kann man immer noch frei nach Churchill sagen: „Das BIP ist der schlechteste Indikator mit Ausnahme aller anderen.“</a:t>
            </a:r>
            <a:endParaRPr lang="de-DE" altLang="de-DE" sz="1400" dirty="0">
              <a:solidFill>
                <a:srgbClr val="000000"/>
              </a:solidFill>
            </a:endParaRPr>
          </a:p>
        </p:txBody>
      </p:sp>
      <p:sp>
        <p:nvSpPr>
          <p:cNvPr id="8" name="Text Box 3"/>
          <p:cNvSpPr txBox="1">
            <a:spLocks noChangeArrowheads="1"/>
          </p:cNvSpPr>
          <p:nvPr/>
        </p:nvSpPr>
        <p:spPr bwMode="auto">
          <a:xfrm>
            <a:off x="7370617" y="2091858"/>
            <a:ext cx="4772891" cy="1245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Früher hat man allerdings nicht das BIP, sondern das Bruttosozialprodukt (manche kennen vielleicht das Lied von Geier Sturzflug aus den 1980ern!) verwendet, welches nach dem Inländerkonzept berechnet, sich im Wert aber für Deutschland kaum vom BIP unterscheidet.</a:t>
            </a:r>
            <a:endParaRPr lang="de-DE" altLang="de-DE" sz="1400" dirty="0">
              <a:solidFill>
                <a:srgbClr val="000000"/>
              </a:solidFill>
            </a:endParaRPr>
          </a:p>
        </p:txBody>
      </p:sp>
      <p:sp>
        <p:nvSpPr>
          <p:cNvPr id="9" name="Text Box 3"/>
          <p:cNvSpPr txBox="1">
            <a:spLocks noChangeArrowheads="1"/>
          </p:cNvSpPr>
          <p:nvPr/>
        </p:nvSpPr>
        <p:spPr bwMode="auto">
          <a:xfrm>
            <a:off x="7370617" y="3250079"/>
            <a:ext cx="4772891" cy="11245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Mitte der 1990er Jahre hat man sich weltweit darauf geeinigt für Ländervergleiche sich grundsätzlich auf das BIP zu beziehen. Allerdings ist, wie immer bei der Verwendung von Kennzahlen, auf die Aussagekraft des Parameters für die gegebene </a:t>
            </a:r>
            <a:r>
              <a:rPr lang="de-DE" altLang="de-DE" sz="1400" dirty="0">
                <a:solidFill>
                  <a:srgbClr val="000000"/>
                </a:solidFill>
              </a:rPr>
              <a:t>F</a:t>
            </a:r>
            <a:r>
              <a:rPr lang="de-DE" altLang="de-DE" sz="1400" dirty="0" smtClean="0">
                <a:solidFill>
                  <a:srgbClr val="000000"/>
                </a:solidFill>
              </a:rPr>
              <a:t>ragestellung zu achten!</a:t>
            </a:r>
            <a:endParaRPr lang="de-DE" altLang="de-DE" sz="1400" dirty="0">
              <a:solidFill>
                <a:srgbClr val="000000"/>
              </a:solidFill>
            </a:endParaRPr>
          </a:p>
        </p:txBody>
      </p:sp>
      <p:sp>
        <p:nvSpPr>
          <p:cNvPr id="10" name="Text Box 3"/>
          <p:cNvSpPr txBox="1">
            <a:spLocks noChangeArrowheads="1"/>
          </p:cNvSpPr>
          <p:nvPr/>
        </p:nvSpPr>
        <p:spPr bwMode="auto">
          <a:xfrm>
            <a:off x="234218" y="5835682"/>
            <a:ext cx="11909289" cy="9184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Bei zwei europäischen Ländern ergeben sich allerdings erhebliche Diskrepanzen: </a:t>
            </a:r>
            <a:r>
              <a:rPr lang="de-DE" altLang="de-DE" sz="1400" b="1" dirty="0" smtClean="0">
                <a:solidFill>
                  <a:srgbClr val="000000"/>
                </a:solidFill>
              </a:rPr>
              <a:t>Luxemburg</a:t>
            </a:r>
            <a:r>
              <a:rPr lang="de-DE" altLang="de-DE" sz="1400" dirty="0" smtClean="0">
                <a:solidFill>
                  <a:srgbClr val="000000"/>
                </a:solidFill>
              </a:rPr>
              <a:t> (hier Pendeln nämlich jeden Tag mehr Ausländer ein uns aus, als das Land </a:t>
            </a:r>
            <a:r>
              <a:rPr lang="de-DE" altLang="de-DE" sz="1400" dirty="0">
                <a:solidFill>
                  <a:srgbClr val="000000"/>
                </a:solidFill>
              </a:rPr>
              <a:t>S</a:t>
            </a:r>
            <a:r>
              <a:rPr lang="de-DE" altLang="de-DE" sz="1400" dirty="0" smtClean="0">
                <a:solidFill>
                  <a:srgbClr val="000000"/>
                </a:solidFill>
              </a:rPr>
              <a:t>taatsbürger hat) und </a:t>
            </a:r>
            <a:r>
              <a:rPr lang="de-DE" altLang="de-DE" sz="1400" b="1" dirty="0" smtClean="0">
                <a:solidFill>
                  <a:srgbClr val="000000"/>
                </a:solidFill>
              </a:rPr>
              <a:t>Irland</a:t>
            </a:r>
            <a:r>
              <a:rPr lang="de-DE" altLang="de-DE" sz="1400" dirty="0" smtClean="0">
                <a:solidFill>
                  <a:srgbClr val="000000"/>
                </a:solidFill>
              </a:rPr>
              <a:t> (dieses Land betreibt einen innereuropäischen Steuerwettbewerb mit sehr niedrigen Unternehmenssteuern, weswegen z.B. die großen US-amerikanischen Tech-Konzerne wie Apple und Facebook, ihre Europazentrale in Irland haben). In diesen beiden Fällen ist der Unterschied zwischen Inlands- und Inländerkonzept natürlich sehr relevant!</a:t>
            </a:r>
            <a:endParaRPr lang="de-DE" altLang="de-DE" sz="1400" dirty="0">
              <a:solidFill>
                <a:srgbClr val="000000"/>
              </a:solidFill>
            </a:endParaRPr>
          </a:p>
        </p:txBody>
      </p:sp>
      <p:sp>
        <p:nvSpPr>
          <p:cNvPr id="11" name="Text Box 3"/>
          <p:cNvSpPr txBox="1">
            <a:spLocks noChangeArrowheads="1"/>
          </p:cNvSpPr>
          <p:nvPr/>
        </p:nvSpPr>
        <p:spPr bwMode="auto">
          <a:xfrm>
            <a:off x="234218" y="5137426"/>
            <a:ext cx="11909289" cy="7723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Für die meisten europäischen Länder unterscheiden sich im Wert BIP und BNP kaum, was auch gut nachvollziehbar ist, denn bei einer vereinfachten Betrachtung sollte kein großer Unterschied in der Bewertung der gesamtwirtschaftlichen Leistung eines Landes liegen, ob man nun einen „Zaun“ um das Land herumzieht und die gesamte Produktion zusammenzählt oder die gesamte Produktion aller Personen mit der Staatsbürgerschaft des Landes aufsummiert  </a:t>
            </a:r>
            <a:endParaRPr lang="de-DE" altLang="de-DE" sz="1400" dirty="0">
              <a:solidFill>
                <a:srgbClr val="000000"/>
              </a:solidFill>
            </a:endParaRPr>
          </a:p>
        </p:txBody>
      </p:sp>
    </p:spTree>
    <p:extLst>
      <p:ext uri="{BB962C8B-B14F-4D97-AF65-F5344CB8AC3E}">
        <p14:creationId xmlns:p14="http://schemas.microsoft.com/office/powerpoint/2010/main" val="295749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Inlandskonzept </a:t>
            </a:r>
            <a:r>
              <a:rPr lang="de-DE" sz="3266" dirty="0" err="1"/>
              <a:t>vs</a:t>
            </a:r>
            <a:r>
              <a:rPr lang="de-DE" sz="3266" dirty="0"/>
              <a:t> Inländerkonzept</a:t>
            </a:r>
          </a:p>
        </p:txBody>
      </p:sp>
      <p:sp>
        <p:nvSpPr>
          <p:cNvPr id="7" name="Text Box 3"/>
          <p:cNvSpPr txBox="1">
            <a:spLocks noChangeArrowheads="1"/>
          </p:cNvSpPr>
          <p:nvPr/>
        </p:nvSpPr>
        <p:spPr bwMode="auto">
          <a:xfrm>
            <a:off x="1752668" y="1915594"/>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	Faktoreinkommen der Ausländer</a:t>
            </a:r>
          </a:p>
          <a:p>
            <a:pPr eaLnBrk="1" hangingPunct="1">
              <a:buClrTx/>
            </a:pPr>
            <a:r>
              <a:rPr lang="de-DE" altLang="de-DE" sz="2177" dirty="0">
                <a:solidFill>
                  <a:srgbClr val="000000"/>
                </a:solidFill>
              </a:rPr>
              <a:t>								im Inland</a:t>
            </a:r>
          </a:p>
          <a:p>
            <a:pPr eaLnBrk="1" hangingPunct="1">
              <a:buClrTx/>
            </a:pPr>
            <a:r>
              <a:rPr lang="de-DE" altLang="de-DE" sz="2177" dirty="0">
                <a:solidFill>
                  <a:srgbClr val="000000"/>
                </a:solidFill>
              </a:rPr>
              <a:t>		</a:t>
            </a:r>
          </a:p>
        </p:txBody>
      </p:sp>
      <p:sp>
        <p:nvSpPr>
          <p:cNvPr id="4" name="Text Box 3"/>
          <p:cNvSpPr txBox="1">
            <a:spLocks noChangeArrowheads="1"/>
          </p:cNvSpPr>
          <p:nvPr/>
        </p:nvSpPr>
        <p:spPr bwMode="auto">
          <a:xfrm>
            <a:off x="1600268" y="1522581"/>
            <a:ext cx="8295271"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smtClean="0">
                <a:solidFill>
                  <a:srgbClr val="000000"/>
                </a:solidFill>
              </a:rPr>
              <a:t>Inländerkonzept =		Inlandskonzept</a:t>
            </a:r>
          </a:p>
        </p:txBody>
      </p:sp>
      <p:sp>
        <p:nvSpPr>
          <p:cNvPr id="5" name="Text Box 3"/>
          <p:cNvSpPr txBox="1">
            <a:spLocks noChangeArrowheads="1"/>
          </p:cNvSpPr>
          <p:nvPr/>
        </p:nvSpPr>
        <p:spPr bwMode="auto">
          <a:xfrm>
            <a:off x="1752667" y="2461006"/>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		</a:t>
            </a:r>
          </a:p>
          <a:p>
            <a:pPr eaLnBrk="1" hangingPunct="1">
              <a:buClrTx/>
            </a:pPr>
            <a:r>
              <a:rPr lang="de-DE" altLang="de-DE" sz="2177" dirty="0">
                <a:solidFill>
                  <a:srgbClr val="000000"/>
                </a:solidFill>
              </a:rPr>
              <a:t>							+	Faktoreinkommen der</a:t>
            </a:r>
          </a:p>
          <a:p>
            <a:pPr eaLnBrk="1" hangingPunct="1">
              <a:buClrTx/>
            </a:pPr>
            <a:r>
              <a:rPr lang="de-DE" altLang="de-DE" sz="2177" dirty="0">
                <a:solidFill>
                  <a:srgbClr val="000000"/>
                </a:solidFill>
              </a:rPr>
              <a:t>								Inländer im Ausland</a:t>
            </a:r>
          </a:p>
        </p:txBody>
      </p:sp>
    </p:spTree>
    <p:extLst>
      <p:ext uri="{BB962C8B-B14F-4D97-AF65-F5344CB8AC3E}">
        <p14:creationId xmlns:p14="http://schemas.microsoft.com/office/powerpoint/2010/main" val="304788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1784545" y="1024884"/>
            <a:ext cx="8295271" cy="24309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„Marktwert“</a:t>
            </a:r>
          </a:p>
          <a:p>
            <a:pPr marL="311079" indent="-311079" eaLnBrk="1" hangingPunct="1">
              <a:buClrTx/>
              <a:buFont typeface="Arial" panose="020B0604020202020204" pitchFamily="34" charset="0"/>
              <a:buChar char="•"/>
            </a:pPr>
            <a:r>
              <a:rPr lang="de-DE" altLang="de-DE" sz="2177" dirty="0">
                <a:solidFill>
                  <a:srgbClr val="000000"/>
                </a:solidFill>
              </a:rPr>
              <a:t>Um die verschiedensten Güter zusammenfassen zu können gehen sie zu ihren Marktpreisen bewertet in das BIP ein.</a:t>
            </a:r>
          </a:p>
          <a:p>
            <a:pPr marL="311079" indent="-311079" eaLnBrk="1" hangingPunct="1">
              <a:buClrTx/>
              <a:buFont typeface="Arial" panose="020B0604020202020204" pitchFamily="34" charset="0"/>
              <a:buChar char="•"/>
            </a:pPr>
            <a:r>
              <a:rPr lang="de-DE" altLang="de-DE" sz="2177" dirty="0">
                <a:solidFill>
                  <a:srgbClr val="000000"/>
                </a:solidFill>
              </a:rPr>
              <a:t>Einige Güter für die es keine Marktpreise gibt werden mit den Kosten ihrer Erstellung bewertet.</a:t>
            </a:r>
          </a:p>
          <a:p>
            <a:pPr marL="311079" indent="-311079" eaLnBrk="1" hangingPunct="1">
              <a:buClrTx/>
              <a:buFont typeface="Arial" panose="020B0604020202020204" pitchFamily="34" charset="0"/>
              <a:buChar char="•"/>
            </a:pPr>
            <a:r>
              <a:rPr lang="de-DE" altLang="de-DE" sz="2177" dirty="0">
                <a:solidFill>
                  <a:srgbClr val="000000"/>
                </a:solidFill>
              </a:rPr>
              <a:t>Staatliche Dienstleistungen werden über die Löhne der Beamten und Angestellten </a:t>
            </a:r>
            <a:r>
              <a:rPr lang="de-DE" altLang="de-DE" sz="2177" dirty="0" smtClean="0">
                <a:solidFill>
                  <a:srgbClr val="000000"/>
                </a:solidFill>
              </a:rPr>
              <a:t>erfasst</a:t>
            </a:r>
            <a:endParaRPr lang="de-DE" altLang="de-DE" sz="2177" dirty="0">
              <a:solidFill>
                <a:srgbClr val="000000"/>
              </a:solidFill>
            </a:endParaRPr>
          </a:p>
        </p:txBody>
      </p:sp>
      <p:sp>
        <p:nvSpPr>
          <p:cNvPr id="4" name="Text Box 3"/>
          <p:cNvSpPr txBox="1">
            <a:spLocks noChangeArrowheads="1"/>
          </p:cNvSpPr>
          <p:nvPr/>
        </p:nvSpPr>
        <p:spPr bwMode="auto">
          <a:xfrm>
            <a:off x="1722200" y="3338593"/>
            <a:ext cx="8295271" cy="2095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„aller“</a:t>
            </a:r>
          </a:p>
          <a:p>
            <a:pPr marL="311079" indent="-311079" eaLnBrk="1" hangingPunct="1">
              <a:buClrTx/>
              <a:buFont typeface="Arial" panose="020B0604020202020204" pitchFamily="34" charset="0"/>
              <a:buChar char="•"/>
            </a:pPr>
            <a:r>
              <a:rPr lang="de-DE" altLang="de-DE" sz="2177" dirty="0">
                <a:solidFill>
                  <a:srgbClr val="000000"/>
                </a:solidFill>
              </a:rPr>
              <a:t>Selbstgenutztes Wohneigentum fließt im Umfang einer entsprechenden (geschätzten) Marktmiete in das BIP ein.</a:t>
            </a:r>
          </a:p>
          <a:p>
            <a:pPr marL="311079" indent="-311079" eaLnBrk="1" hangingPunct="1">
              <a:buClrTx/>
              <a:buFont typeface="Arial" panose="020B0604020202020204" pitchFamily="34" charset="0"/>
              <a:buChar char="•"/>
            </a:pPr>
            <a:r>
              <a:rPr lang="de-DE" altLang="de-DE" sz="2177" dirty="0">
                <a:solidFill>
                  <a:srgbClr val="000000"/>
                </a:solidFill>
              </a:rPr>
              <a:t>Nicht alle Transaktionen statistisch erfassbar (z. B. Schwarzarbeit, Erziehungsleistung von Eltern, ehrenamtliche Tätigkeit)</a:t>
            </a:r>
          </a:p>
        </p:txBody>
      </p:sp>
    </p:spTree>
    <p:extLst>
      <p:ext uri="{BB962C8B-B14F-4D97-AF65-F5344CB8AC3E}">
        <p14:creationId xmlns:p14="http://schemas.microsoft.com/office/powerpoint/2010/main" val="30405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Das Bruttoinlandsprodukt</a:t>
            </a:r>
          </a:p>
        </p:txBody>
      </p:sp>
      <p:sp>
        <p:nvSpPr>
          <p:cNvPr id="7" name="Text Box 3"/>
          <p:cNvSpPr txBox="1">
            <a:spLocks noChangeArrowheads="1"/>
          </p:cNvSpPr>
          <p:nvPr/>
        </p:nvSpPr>
        <p:spPr bwMode="auto">
          <a:xfrm>
            <a:off x="1722198" y="959545"/>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177" dirty="0">
                <a:solidFill>
                  <a:srgbClr val="000000"/>
                </a:solidFill>
              </a:rPr>
              <a:t>„Waren und Dienstleistungen“:“</a:t>
            </a:r>
          </a:p>
          <a:p>
            <a:pPr marL="311079" indent="-311079" eaLnBrk="1" hangingPunct="1">
              <a:buClrTx/>
              <a:buFont typeface="Arial" panose="020B0604020202020204" pitchFamily="34" charset="0"/>
              <a:buChar char="•"/>
            </a:pPr>
            <a:r>
              <a:rPr lang="de-DE" altLang="de-DE" sz="2177" dirty="0">
                <a:solidFill>
                  <a:srgbClr val="000000"/>
                </a:solidFill>
              </a:rPr>
              <a:t>Materielle Güter und immaterielle Dienste</a:t>
            </a:r>
          </a:p>
          <a:p>
            <a:pPr eaLnBrk="1" hangingPunct="1">
              <a:buClrTx/>
            </a:pPr>
            <a:endParaRPr lang="de-DE" altLang="de-DE" sz="2177" dirty="0">
              <a:solidFill>
                <a:srgbClr val="000000"/>
              </a:solidFill>
            </a:endParaRPr>
          </a:p>
        </p:txBody>
      </p:sp>
      <p:sp>
        <p:nvSpPr>
          <p:cNvPr id="4" name="Text Box 3"/>
          <p:cNvSpPr txBox="1">
            <a:spLocks noChangeArrowheads="1"/>
          </p:cNvSpPr>
          <p:nvPr/>
        </p:nvSpPr>
        <p:spPr bwMode="auto">
          <a:xfrm>
            <a:off x="1722199" y="1511970"/>
            <a:ext cx="8295271" cy="1425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„während einer Periode“</a:t>
            </a:r>
          </a:p>
          <a:p>
            <a:pPr marL="311079" indent="-311079" eaLnBrk="1" hangingPunct="1">
              <a:buClrTx/>
              <a:buFont typeface="Arial" panose="020B0604020202020204" pitchFamily="34" charset="0"/>
              <a:buChar char="•"/>
            </a:pPr>
            <a:r>
              <a:rPr lang="de-DE" altLang="de-DE" sz="2177" dirty="0">
                <a:solidFill>
                  <a:srgbClr val="000000"/>
                </a:solidFill>
              </a:rPr>
              <a:t>Quartal oder Jahr</a:t>
            </a:r>
          </a:p>
          <a:p>
            <a:pPr eaLnBrk="1" hangingPunct="1">
              <a:buClrTx/>
            </a:pPr>
            <a:endParaRPr lang="de-DE" altLang="de-DE" sz="2177" dirty="0">
              <a:solidFill>
                <a:srgbClr val="000000"/>
              </a:solidFill>
            </a:endParaRPr>
          </a:p>
        </p:txBody>
      </p:sp>
      <p:sp>
        <p:nvSpPr>
          <p:cNvPr id="5" name="Text Box 3"/>
          <p:cNvSpPr txBox="1">
            <a:spLocks noChangeArrowheads="1"/>
          </p:cNvSpPr>
          <p:nvPr/>
        </p:nvSpPr>
        <p:spPr bwMode="auto">
          <a:xfrm>
            <a:off x="1722198" y="2588770"/>
            <a:ext cx="8295271"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„in einem Land“</a:t>
            </a:r>
          </a:p>
          <a:p>
            <a:pPr marL="311079" indent="-311079" eaLnBrk="1" hangingPunct="1">
              <a:buClrTx/>
              <a:buFont typeface="Arial" panose="020B0604020202020204" pitchFamily="34" charset="0"/>
              <a:buChar char="•"/>
            </a:pPr>
            <a:r>
              <a:rPr lang="de-DE" altLang="de-DE" sz="2177" dirty="0">
                <a:solidFill>
                  <a:srgbClr val="000000"/>
                </a:solidFill>
              </a:rPr>
              <a:t>Die von In- und Ausländern erzielten Faktorentgelte im </a:t>
            </a:r>
            <a:r>
              <a:rPr lang="de-DE" altLang="de-DE" sz="2177" dirty="0" smtClean="0">
                <a:solidFill>
                  <a:srgbClr val="000000"/>
                </a:solidFill>
              </a:rPr>
              <a:t>Inland</a:t>
            </a:r>
            <a:endParaRPr lang="de-DE" altLang="de-DE" sz="2177" dirty="0">
              <a:solidFill>
                <a:srgbClr val="000000"/>
              </a:solidFill>
            </a:endParaRPr>
          </a:p>
        </p:txBody>
      </p:sp>
      <p:sp>
        <p:nvSpPr>
          <p:cNvPr id="8" name="Text Box 3"/>
          <p:cNvSpPr txBox="1">
            <a:spLocks noChangeArrowheads="1"/>
          </p:cNvSpPr>
          <p:nvPr/>
        </p:nvSpPr>
        <p:spPr bwMode="auto">
          <a:xfrm>
            <a:off x="1722197" y="3548587"/>
            <a:ext cx="8295271"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177" dirty="0">
              <a:solidFill>
                <a:srgbClr val="000000"/>
              </a:solidFill>
            </a:endParaRPr>
          </a:p>
          <a:p>
            <a:pPr eaLnBrk="1" hangingPunct="1">
              <a:buClrTx/>
            </a:pPr>
            <a:r>
              <a:rPr lang="de-DE" altLang="de-DE" sz="2177" dirty="0">
                <a:solidFill>
                  <a:srgbClr val="000000"/>
                </a:solidFill>
              </a:rPr>
              <a:t>„dem Endverbrauch dienen“</a:t>
            </a:r>
          </a:p>
          <a:p>
            <a:pPr marL="311079" indent="-311079" eaLnBrk="1" hangingPunct="1">
              <a:buClrTx/>
              <a:buFont typeface="Arial" panose="020B0604020202020204" pitchFamily="34" charset="0"/>
              <a:buChar char="•"/>
            </a:pPr>
            <a:r>
              <a:rPr lang="de-DE" altLang="de-DE" sz="2177" dirty="0">
                <a:solidFill>
                  <a:srgbClr val="000000"/>
                </a:solidFill>
              </a:rPr>
              <a:t>Nur die letztliche Wertschöpfung = </a:t>
            </a:r>
          </a:p>
          <a:p>
            <a:pPr eaLnBrk="1" hangingPunct="1">
              <a:buClrTx/>
            </a:pPr>
            <a:r>
              <a:rPr lang="de-DE" altLang="de-DE" sz="2177" dirty="0">
                <a:solidFill>
                  <a:srgbClr val="000000"/>
                </a:solidFill>
              </a:rPr>
              <a:t>		Produktion abzüglich</a:t>
            </a:r>
          </a:p>
          <a:p>
            <a:pPr eaLnBrk="1" hangingPunct="1">
              <a:buClrTx/>
            </a:pPr>
            <a:r>
              <a:rPr lang="de-DE" altLang="de-DE" sz="2177" dirty="0">
                <a:solidFill>
                  <a:srgbClr val="000000"/>
                </a:solidFill>
              </a:rPr>
              <a:t>		der Vorleistungen und dem Saldo aus Steuern und Subventionen</a:t>
            </a:r>
          </a:p>
        </p:txBody>
      </p:sp>
      <p:sp>
        <p:nvSpPr>
          <p:cNvPr id="9" name="Text Box 3"/>
          <p:cNvSpPr txBox="1">
            <a:spLocks noChangeArrowheads="1"/>
          </p:cNvSpPr>
          <p:nvPr/>
        </p:nvSpPr>
        <p:spPr bwMode="auto">
          <a:xfrm>
            <a:off x="955962" y="5383680"/>
            <a:ext cx="10155383" cy="7123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smtClean="0">
                <a:solidFill>
                  <a:srgbClr val="000000"/>
                </a:solidFill>
              </a:rPr>
              <a:t>Gerade den Endverbrauch vergessen Sie bitte beim Lernen der Definition nicht! Denn wir wollen gesamtwirtschaftliche </a:t>
            </a:r>
            <a:r>
              <a:rPr lang="de-DE" altLang="de-DE" sz="1400" smtClean="0">
                <a:solidFill>
                  <a:srgbClr val="000000"/>
                </a:solidFill>
              </a:rPr>
              <a:t>Leistung messen, </a:t>
            </a:r>
            <a:r>
              <a:rPr lang="de-DE" altLang="de-DE" sz="1400" dirty="0" smtClean="0">
                <a:solidFill>
                  <a:srgbClr val="000000"/>
                </a:solidFill>
              </a:rPr>
              <a:t>und da interessiert uns natürlich am Ende nur das produzierte Auto und nicht, </a:t>
            </a:r>
            <a:r>
              <a:rPr lang="de-DE" altLang="de-DE" sz="1400" smtClean="0">
                <a:solidFill>
                  <a:srgbClr val="000000"/>
                </a:solidFill>
              </a:rPr>
              <a:t>dass zwischendurch </a:t>
            </a:r>
            <a:r>
              <a:rPr lang="de-DE" altLang="de-DE" sz="1400" dirty="0" smtClean="0">
                <a:solidFill>
                  <a:srgbClr val="000000"/>
                </a:solidFill>
              </a:rPr>
              <a:t>der Autokonzern die Räder von einem Zulieferer gekauft hat, und dieser den Gummi wiederum von einem Unternehmen der chemischen Industrie </a:t>
            </a:r>
            <a:r>
              <a:rPr lang="de-DE" altLang="de-DE" sz="1400" smtClean="0">
                <a:solidFill>
                  <a:srgbClr val="000000"/>
                </a:solidFill>
              </a:rPr>
              <a:t>erworben hat …</a:t>
            </a:r>
            <a:endParaRPr lang="de-DE" altLang="de-DE" sz="1400" dirty="0">
              <a:solidFill>
                <a:srgbClr val="000000"/>
              </a:solidFill>
            </a:endParaRPr>
          </a:p>
        </p:txBody>
      </p:sp>
    </p:spTree>
    <p:extLst>
      <p:ext uri="{BB962C8B-B14F-4D97-AF65-F5344CB8AC3E}">
        <p14:creationId xmlns:p14="http://schemas.microsoft.com/office/powerpoint/2010/main" val="210604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Literatur</a:t>
            </a:r>
            <a:endParaRPr lang="de-DE" sz="2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Blanchard/</a:t>
            </a:r>
            <a:r>
              <a:rPr lang="en-US" b="1" dirty="0" err="1" smtClean="0">
                <a:latin typeface="Times New Roman" panose="02020603050405020304" pitchFamily="18" charset="0"/>
                <a:cs typeface="Times New Roman" panose="02020603050405020304" pitchFamily="18" charset="0"/>
              </a:rPr>
              <a:t>Illing</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smtClean="0">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smtClean="0">
                <a:latin typeface="Times New Roman" panose="02020603050405020304" pitchFamily="18" charset="0"/>
                <a:cs typeface="Times New Roman" panose="02020603050405020304" pitchFamily="18" charset="0"/>
              </a:rPr>
              <a:t>Volkswirtschaftslehre</a:t>
            </a: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Felderer</a:t>
            </a:r>
            <a:r>
              <a:rPr lang="en-US" b="1" dirty="0">
                <a:latin typeface="Times New Roman" panose="02020603050405020304" pitchFamily="18" charset="0"/>
                <a:cs typeface="Times New Roman" panose="02020603050405020304" pitchFamily="18" charset="0"/>
              </a:rPr>
              <a:t>/Homburg, </a:t>
            </a:r>
            <a:r>
              <a:rPr lang="en-US" b="1" dirty="0" err="1">
                <a:latin typeface="Times New Roman" panose="02020603050405020304" pitchFamily="18" charset="0"/>
                <a:cs typeface="Times New Roman" panose="02020603050405020304" pitchFamily="18" charset="0"/>
              </a:rPr>
              <a:t>Makroökonomik</a:t>
            </a:r>
            <a:r>
              <a:rPr lang="en-US" b="1" dirty="0">
                <a:latin typeface="Times New Roman" panose="02020603050405020304" pitchFamily="18" charset="0"/>
                <a:cs typeface="Times New Roman" panose="02020603050405020304" pitchFamily="18" charset="0"/>
              </a:rPr>
              <a:t> und </a:t>
            </a:r>
            <a:r>
              <a:rPr lang="en-US" b="1" dirty="0" err="1">
                <a:latin typeface="Times New Roman" panose="02020603050405020304" pitchFamily="18" charset="0"/>
                <a:cs typeface="Times New Roman" panose="02020603050405020304" pitchFamily="18" charset="0"/>
              </a:rPr>
              <a:t>neue</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Makroökonomik</a:t>
            </a: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Ben J. </a:t>
            </a:r>
            <a:r>
              <a:rPr lang="en-US" b="1" dirty="0" err="1" smtClean="0">
                <a:latin typeface="Times New Roman" panose="02020603050405020304" pitchFamily="18" charset="0"/>
                <a:cs typeface="Times New Roman" panose="02020603050405020304" pitchFamily="18" charset="0"/>
              </a:rPr>
              <a:t>Heijdra</a:t>
            </a:r>
            <a:r>
              <a:rPr lang="en-US" b="1" dirty="0" smtClean="0">
                <a:latin typeface="Times New Roman" panose="02020603050405020304" pitchFamily="18" charset="0"/>
                <a:cs typeface="Times New Roman" panose="02020603050405020304" pitchFamily="18" charset="0"/>
              </a:rPr>
              <a:t> Foundations of Modern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Peter B. </a:t>
            </a:r>
            <a:r>
              <a:rPr lang="en-US" b="1" dirty="0" err="1" smtClean="0">
                <a:latin typeface="Times New Roman" panose="02020603050405020304" pitchFamily="18" charset="0"/>
                <a:cs typeface="Times New Roman" panose="02020603050405020304" pitchFamily="18" charset="0"/>
              </a:rPr>
              <a:t>Sørensen</a:t>
            </a:r>
            <a:r>
              <a:rPr lang="en-US" b="1" dirty="0" smtClean="0">
                <a:latin typeface="Times New Roman" panose="02020603050405020304" pitchFamily="18" charset="0"/>
                <a:cs typeface="Times New Roman" panose="02020603050405020304" pitchFamily="18" charset="0"/>
              </a:rPr>
              <a:t>/Hans J. </a:t>
            </a:r>
            <a:r>
              <a:rPr lang="en-US" b="1" dirty="0" err="1" smtClean="0">
                <a:latin typeface="Times New Roman" panose="02020603050405020304" pitchFamily="18" charset="0"/>
                <a:cs typeface="Times New Roman" panose="02020603050405020304" pitchFamily="18" charset="0"/>
              </a:rPr>
              <a:t>Whitta</a:t>
            </a:r>
            <a:r>
              <a:rPr lang="en-US" b="1" dirty="0" smtClean="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Dieter </a:t>
            </a:r>
            <a:r>
              <a:rPr lang="en-US" b="1" dirty="0" err="1" smtClean="0">
                <a:latin typeface="Times New Roman" panose="02020603050405020304" pitchFamily="18" charset="0"/>
                <a:cs typeface="Times New Roman" panose="02020603050405020304" pitchFamily="18" charset="0"/>
              </a:rPr>
              <a:t>Brümmerhoff</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Volkswirtschaftliche</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smtClean="0">
                <a:latin typeface="Times New Roman" panose="02020603050405020304" pitchFamily="18" charset="0"/>
                <a:cs typeface="Times New Roman" panose="02020603050405020304" pitchFamily="18" charset="0"/>
              </a:rPr>
              <a:t>Stobbe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Volkswirtschaftliches</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0" y="475860"/>
            <a:ext cx="12097016" cy="75746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Standardlehrbuch für den deutschsprachigen Raum. Vereint beide Sichtweisen (Keynes und Neoklassik) mit einem Hang zur </a:t>
            </a:r>
            <a:r>
              <a:rPr lang="de-DE" sz="1600" dirty="0" err="1" smtClean="0">
                <a:latin typeface="Times New Roman" panose="02020603050405020304" pitchFamily="18" charset="0"/>
                <a:cs typeface="Times New Roman" panose="02020603050405020304" pitchFamily="18" charset="0"/>
              </a:rPr>
              <a:t>Keynesianischen</a:t>
            </a:r>
            <a:r>
              <a:rPr lang="de-DE" sz="1600" dirty="0" smtClean="0">
                <a:latin typeface="Times New Roman" panose="02020603050405020304" pitchFamily="18" charset="0"/>
                <a:cs typeface="Times New Roman" panose="02020603050405020304" pitchFamily="18" charset="0"/>
              </a:rPr>
              <a:t> Theorie</a:t>
            </a:r>
            <a:endParaRPr lang="de-DE" sz="16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25399" y="1316046"/>
            <a:ext cx="12097016" cy="75746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s.o. mit einer europäischen Perspektive. Auch ein englisches Lehrbuch sollte man immer wieder einmal zur Hand nehmen!</a:t>
            </a:r>
            <a:endParaRPr lang="de-DE" sz="16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DD6EAC0D-7BE4-42ED-B719-86D8C2F519BA}"/>
              </a:ext>
            </a:extLst>
          </p:cNvPr>
          <p:cNvSpPr txBox="1"/>
          <p:nvPr/>
        </p:nvSpPr>
        <p:spPr>
          <a:xfrm>
            <a:off x="20537" y="1886374"/>
            <a:ext cx="12097016" cy="75746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Standardlehrbuch (Mikro und Makro). Peter Bofinger kann als „der“ </a:t>
            </a:r>
            <a:r>
              <a:rPr lang="de-DE" sz="1600" dirty="0" err="1" smtClean="0">
                <a:latin typeface="Times New Roman" panose="02020603050405020304" pitchFamily="18" charset="0"/>
                <a:cs typeface="Times New Roman" panose="02020603050405020304" pitchFamily="18" charset="0"/>
              </a:rPr>
              <a:t>Keynesianer</a:t>
            </a:r>
            <a:r>
              <a:rPr lang="de-DE" sz="1600" dirty="0" smtClean="0">
                <a:latin typeface="Times New Roman" panose="02020603050405020304" pitchFamily="18" charset="0"/>
                <a:cs typeface="Times New Roman" panose="02020603050405020304" pitchFamily="18" charset="0"/>
              </a:rPr>
              <a:t> in Deutschland bezeichnet werden</a:t>
            </a:r>
            <a:endParaRPr lang="de-DE" sz="16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DD6EAC0D-7BE4-42ED-B719-86D8C2F519BA}"/>
              </a:ext>
            </a:extLst>
          </p:cNvPr>
          <p:cNvSpPr txBox="1"/>
          <p:nvPr/>
        </p:nvSpPr>
        <p:spPr>
          <a:xfrm>
            <a:off x="0" y="2707510"/>
            <a:ext cx="12097016" cy="103798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Das weltweit wohl verbreitetste Makrolehrbuch, weswegen ich auch von der </a:t>
            </a:r>
            <a:r>
              <a:rPr lang="de-DE" sz="1600" dirty="0" err="1" smtClean="0">
                <a:latin typeface="Times New Roman" panose="02020603050405020304" pitchFamily="18" charset="0"/>
                <a:cs typeface="Times New Roman" panose="02020603050405020304" pitchFamily="18" charset="0"/>
              </a:rPr>
              <a:t>Mankiwisierung</a:t>
            </a:r>
            <a:r>
              <a:rPr lang="de-DE" sz="1600" dirty="0" smtClean="0">
                <a:latin typeface="Times New Roman" panose="02020603050405020304" pitchFamily="18" charset="0"/>
                <a:cs typeface="Times New Roman" panose="02020603050405020304" pitchFamily="18" charset="0"/>
              </a:rPr>
              <a:t> der VWL spreche, denn in wahrscheinlich 70% der Einführung in die Makro-Vorlesungen werden einfach die Verlagsfolien vorgelesen. Trotzdem bleibt es ein lesenswertes Buch mit einer </a:t>
            </a:r>
            <a:r>
              <a:rPr lang="de-DE" sz="1600" dirty="0">
                <a:latin typeface="Times New Roman" panose="02020603050405020304" pitchFamily="18" charset="0"/>
                <a:cs typeface="Times New Roman" panose="02020603050405020304" pitchFamily="18" charset="0"/>
              </a:rPr>
              <a:t>T</a:t>
            </a:r>
            <a:r>
              <a:rPr lang="de-DE" sz="1600" dirty="0" smtClean="0">
                <a:latin typeface="Times New Roman" panose="02020603050405020304" pitchFamily="18" charset="0"/>
                <a:cs typeface="Times New Roman" panose="02020603050405020304" pitchFamily="18" charset="0"/>
              </a:rPr>
              <a:t>endenz zur Neoklassik</a:t>
            </a:r>
            <a:endParaRPr lang="de-DE" sz="16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DD6EAC0D-7BE4-42ED-B719-86D8C2F519BA}"/>
              </a:ext>
            </a:extLst>
          </p:cNvPr>
          <p:cNvSpPr txBox="1"/>
          <p:nvPr/>
        </p:nvSpPr>
        <p:spPr>
          <a:xfrm>
            <a:off x="24210" y="3775439"/>
            <a:ext cx="12097016" cy="45255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Ein älteres Lehrbuch mit einem etwas formaleren Ansatz</a:t>
            </a:r>
            <a:endParaRPr lang="de-DE" sz="16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DD6EAC0D-7BE4-42ED-B719-86D8C2F519BA}"/>
              </a:ext>
            </a:extLst>
          </p:cNvPr>
          <p:cNvSpPr txBox="1"/>
          <p:nvPr/>
        </p:nvSpPr>
        <p:spPr>
          <a:xfrm>
            <a:off x="24210" y="4302489"/>
            <a:ext cx="12097016" cy="45255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Wer etwas weiter lesen möchte und vor mathematischen Modellen nicht </a:t>
            </a:r>
            <a:r>
              <a:rPr lang="de-DE" sz="1600" dirty="0" err="1" smtClean="0">
                <a:latin typeface="Times New Roman" panose="02020603050405020304" pitchFamily="18" charset="0"/>
                <a:cs typeface="Times New Roman" panose="02020603050405020304" pitchFamily="18" charset="0"/>
              </a:rPr>
              <a:t>zurücksschreckt</a:t>
            </a:r>
            <a:r>
              <a:rPr lang="de-DE" sz="1600" dirty="0" smtClean="0">
                <a:latin typeface="Times New Roman" panose="02020603050405020304" pitchFamily="18" charset="0"/>
                <a:cs typeface="Times New Roman" panose="02020603050405020304" pitchFamily="18" charset="0"/>
              </a:rPr>
              <a:t> ist hier gut aufgehoben mit einer prinzipiell eher neoklassischen Brille  </a:t>
            </a:r>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DD6EAC0D-7BE4-42ED-B719-86D8C2F519BA}"/>
              </a:ext>
            </a:extLst>
          </p:cNvPr>
          <p:cNvSpPr txBox="1"/>
          <p:nvPr/>
        </p:nvSpPr>
        <p:spPr>
          <a:xfrm>
            <a:off x="24210" y="5153389"/>
            <a:ext cx="12097016" cy="45255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Ein Buch, dass neben der klassischen Makro den Schwerpunkt auf Wachstum und Konjunkturzyklus legt</a:t>
            </a:r>
            <a:endParaRPr lang="de-DE" sz="16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DD6EAC0D-7BE4-42ED-B719-86D8C2F519BA}"/>
              </a:ext>
            </a:extLst>
          </p:cNvPr>
          <p:cNvSpPr txBox="1"/>
          <p:nvPr/>
        </p:nvSpPr>
        <p:spPr>
          <a:xfrm>
            <a:off x="30560" y="5724889"/>
            <a:ext cx="12097016" cy="45255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Auch wenn in jedem Einführungsbuch die VGR vorkommt lohnt es sich im Speziellen weiterzulesen</a:t>
            </a:r>
            <a:endParaRPr lang="de-DE" sz="1600"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D6EAC0D-7BE4-42ED-B719-86D8C2F519BA}"/>
              </a:ext>
            </a:extLst>
          </p:cNvPr>
          <p:cNvSpPr txBox="1"/>
          <p:nvPr/>
        </p:nvSpPr>
        <p:spPr>
          <a:xfrm>
            <a:off x="24210" y="6270989"/>
            <a:ext cx="12097016" cy="45255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Über Zwei Jahrzehnte der unangefochtene Klassiker für die Thematik. Die letzte Auflage ist zwar aus dem Jahr 1994 aber von den konzeptionellen Erklärungen immer noch sehr lesenswert</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2" grpId="0"/>
      <p:bldP spid="13" grpId="0"/>
      <p:bldP spid="14" grpId="0"/>
      <p:bldP spid="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2958306" y="11877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Berechnung des Bruttoinlandsprodukts</a:t>
            </a:r>
          </a:p>
        </p:txBody>
      </p:sp>
      <p:sp>
        <p:nvSpPr>
          <p:cNvPr id="48132" name="Text Box 2"/>
          <p:cNvSpPr txBox="1">
            <a:spLocks noChangeArrowheads="1"/>
          </p:cNvSpPr>
          <p:nvPr/>
        </p:nvSpPr>
        <p:spPr bwMode="auto">
          <a:xfrm>
            <a:off x="242454" y="1126549"/>
            <a:ext cx="11007436"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dirty="0">
                <a:solidFill>
                  <a:srgbClr val="000000"/>
                </a:solidFill>
              </a:rPr>
              <a:t>Entstehungsrechnung 	– 	Beitrag der verschiedenen </a:t>
            </a:r>
            <a:r>
              <a:rPr lang="de-DE" altLang="de-DE" sz="2400" dirty="0" smtClean="0">
                <a:solidFill>
                  <a:srgbClr val="000000"/>
                </a:solidFill>
              </a:rPr>
              <a:t>Wirtschaftssektoren zur</a:t>
            </a:r>
          </a:p>
          <a:p>
            <a:pPr eaLnBrk="1" hangingPunct="1">
              <a:buClrTx/>
              <a:buFontTx/>
              <a:buNone/>
            </a:pPr>
            <a:r>
              <a:rPr lang="de-DE" altLang="de-DE" sz="2400" dirty="0">
                <a:solidFill>
                  <a:srgbClr val="000000"/>
                </a:solidFill>
              </a:rPr>
              <a:t>	</a:t>
            </a:r>
            <a:r>
              <a:rPr lang="de-DE" altLang="de-DE" sz="2400" dirty="0" smtClean="0">
                <a:solidFill>
                  <a:srgbClr val="000000"/>
                </a:solidFill>
              </a:rPr>
              <a:t>								gesamtwirtschaftlichen Wertschöpfung</a:t>
            </a:r>
            <a:r>
              <a:rPr lang="de-DE" altLang="de-DE" sz="2400" dirty="0">
                <a:solidFill>
                  <a:srgbClr val="000000"/>
                </a:solidFill>
              </a:rPr>
              <a:t>.</a:t>
            </a:r>
          </a:p>
          <a:p>
            <a:pPr eaLnBrk="1" hangingPunct="1">
              <a:buClrTx/>
              <a:buFontTx/>
              <a:buNone/>
            </a:pPr>
            <a:endParaRPr lang="de-DE" altLang="de-DE" sz="2400" dirty="0" smtClean="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Verwendungsrechnung	– 	Komponenten der gesamtwirtschaftlichen </a:t>
            </a:r>
          </a:p>
          <a:p>
            <a:pPr eaLnBrk="1" hangingPunct="1">
              <a:buClrTx/>
              <a:buFontTx/>
              <a:buNone/>
            </a:pPr>
            <a:r>
              <a:rPr lang="de-DE" altLang="de-DE" sz="2400" dirty="0">
                <a:solidFill>
                  <a:srgbClr val="000000"/>
                </a:solidFill>
              </a:rPr>
              <a:t>									Nachfrage bzw. Einsatz der </a:t>
            </a:r>
            <a:r>
              <a:rPr lang="de-DE" altLang="de-DE" sz="2400" dirty="0" smtClean="0">
                <a:solidFill>
                  <a:srgbClr val="000000"/>
                </a:solidFill>
              </a:rPr>
              <a:t>hergestellten Güter</a:t>
            </a:r>
            <a:r>
              <a:rPr lang="de-DE" altLang="de-DE" sz="2400" dirty="0">
                <a:solidFill>
                  <a:srgbClr val="000000"/>
                </a:solidFill>
              </a:rPr>
              <a:t>.</a:t>
            </a: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Verteilungsrechnung 		–	Verteilung nach den verschiedenen </a:t>
            </a:r>
            <a:r>
              <a:rPr lang="de-DE" altLang="de-DE" sz="2400" dirty="0" smtClean="0">
                <a:solidFill>
                  <a:srgbClr val="000000"/>
                </a:solidFill>
              </a:rPr>
              <a:t>Einkommensarten,</a:t>
            </a:r>
          </a:p>
          <a:p>
            <a:pPr eaLnBrk="1" hangingPunct="1">
              <a:buClrTx/>
              <a:buFontTx/>
              <a:buNone/>
            </a:pPr>
            <a:r>
              <a:rPr lang="de-DE" altLang="de-DE" sz="2400" dirty="0">
                <a:solidFill>
                  <a:srgbClr val="000000"/>
                </a:solidFill>
              </a:rPr>
              <a:t>	</a:t>
            </a:r>
            <a:r>
              <a:rPr lang="de-DE" altLang="de-DE" sz="2400" dirty="0" smtClean="0">
                <a:solidFill>
                  <a:srgbClr val="000000"/>
                </a:solidFill>
              </a:rPr>
              <a:t>								insbesondere </a:t>
            </a:r>
            <a:r>
              <a:rPr lang="de-DE" altLang="de-DE" sz="2400" dirty="0">
                <a:solidFill>
                  <a:srgbClr val="000000"/>
                </a:solidFill>
              </a:rPr>
              <a:t>den </a:t>
            </a:r>
            <a:r>
              <a:rPr lang="de-DE" altLang="de-DE" sz="2400" dirty="0" smtClean="0">
                <a:solidFill>
                  <a:srgbClr val="000000"/>
                </a:solidFill>
              </a:rPr>
              <a:t>Produktionsfaktoren </a:t>
            </a:r>
            <a:r>
              <a:rPr lang="de-DE" altLang="de-DE" sz="2400" dirty="0">
                <a:solidFill>
                  <a:srgbClr val="000000"/>
                </a:solidFill>
              </a:rPr>
              <a:t>Arbeit und Kapital. </a:t>
            </a:r>
          </a:p>
        </p:txBody>
      </p:sp>
      <p:sp>
        <p:nvSpPr>
          <p:cNvPr id="2" name="Textfeld 1"/>
          <p:cNvSpPr txBox="1"/>
          <p:nvPr/>
        </p:nvSpPr>
        <p:spPr>
          <a:xfrm>
            <a:off x="349826" y="1897609"/>
            <a:ext cx="11031169" cy="646331"/>
          </a:xfrm>
          <a:prstGeom prst="rect">
            <a:avLst/>
          </a:prstGeom>
          <a:noFill/>
        </p:spPr>
        <p:txBody>
          <a:bodyPr wrap="square" rtlCol="0">
            <a:noAutofit/>
          </a:bodyPr>
          <a:lstStyle/>
          <a:p>
            <a:r>
              <a:rPr lang="de-DE" dirty="0" smtClean="0"/>
              <a:t>Die Entstehungsseite setzt den Fokus auf die Produktion und widerspiegelt damit so etwas wie die Angebotsseite der Volkswirtschaft</a:t>
            </a:r>
            <a:endParaRPr lang="de-DE" dirty="0"/>
          </a:p>
        </p:txBody>
      </p:sp>
      <p:sp>
        <p:nvSpPr>
          <p:cNvPr id="6" name="Textfeld 5"/>
          <p:cNvSpPr txBox="1"/>
          <p:nvPr/>
        </p:nvSpPr>
        <p:spPr>
          <a:xfrm>
            <a:off x="457200" y="831272"/>
            <a:ext cx="10816423" cy="369332"/>
          </a:xfrm>
          <a:prstGeom prst="rect">
            <a:avLst/>
          </a:prstGeom>
          <a:noFill/>
        </p:spPr>
        <p:txBody>
          <a:bodyPr wrap="none" rtlCol="0">
            <a:spAutoFit/>
          </a:bodyPr>
          <a:lstStyle/>
          <a:p>
            <a:r>
              <a:rPr lang="de-DE" dirty="0" smtClean="0"/>
              <a:t>Das BIP lässt von 3  Seiten her bestimmen, die alle eine unterschiedliche Sichtweise der Volkswirtschaft darstellen</a:t>
            </a:r>
            <a:endParaRPr lang="de-DE" dirty="0"/>
          </a:p>
        </p:txBody>
      </p:sp>
      <p:sp>
        <p:nvSpPr>
          <p:cNvPr id="7" name="Textfeld 6"/>
          <p:cNvSpPr txBox="1"/>
          <p:nvPr/>
        </p:nvSpPr>
        <p:spPr>
          <a:xfrm>
            <a:off x="242454" y="4104466"/>
            <a:ext cx="11031169" cy="646331"/>
          </a:xfrm>
          <a:prstGeom prst="rect">
            <a:avLst/>
          </a:prstGeom>
          <a:noFill/>
        </p:spPr>
        <p:txBody>
          <a:bodyPr wrap="square" rtlCol="0">
            <a:noAutofit/>
          </a:bodyPr>
          <a:lstStyle/>
          <a:p>
            <a:r>
              <a:rPr lang="de-DE" dirty="0" smtClean="0"/>
              <a:t>Die Verwendungsseite fragt, wie das entstandene Einkommen in einer Volkswirtschaft ausgegeben wird und repräsentiert damit die Nachfrageseite</a:t>
            </a:r>
            <a:endParaRPr lang="de-DE" dirty="0"/>
          </a:p>
        </p:txBody>
      </p:sp>
      <p:sp>
        <p:nvSpPr>
          <p:cNvPr id="8" name="Textfeld 7"/>
          <p:cNvSpPr txBox="1"/>
          <p:nvPr/>
        </p:nvSpPr>
        <p:spPr>
          <a:xfrm>
            <a:off x="111349" y="5521857"/>
            <a:ext cx="12011378" cy="1246088"/>
          </a:xfrm>
          <a:prstGeom prst="rect">
            <a:avLst/>
          </a:prstGeom>
          <a:noFill/>
        </p:spPr>
        <p:txBody>
          <a:bodyPr wrap="square" rtlCol="0">
            <a:noAutofit/>
          </a:bodyPr>
          <a:lstStyle/>
          <a:p>
            <a:r>
              <a:rPr lang="de-DE" dirty="0" smtClean="0"/>
              <a:t>Im Produktionsprozess, bzw. bei der Einkommensentstehung kann grundsätzlich gefragt werden, wie die Produktionsleistungen erbracht werden. Im Allgemeinen unterscheidet man dabei nach selbstständiger und unselbstständiger Arbeit, was letztlich mit einer Unterscheidung nach Arbeit und Kapital assoziiert werden kann (vgl. Neoklassische Produktionsfunktion F(K,L) aus der Mikro!)</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1"/>
          <p:cNvSpPr>
            <a:spLocks noChangeArrowheads="1"/>
          </p:cNvSpPr>
          <p:nvPr/>
        </p:nvSpPr>
        <p:spPr bwMode="auto">
          <a:xfrm>
            <a:off x="3228832" y="201897"/>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Komponenten des Bruttoinlandsprodukts</a:t>
            </a:r>
          </a:p>
        </p:txBody>
      </p:sp>
      <p:pic>
        <p:nvPicPr>
          <p:cNvPr id="491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803" y="875638"/>
            <a:ext cx="7051675"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7789976" y="2141913"/>
            <a:ext cx="3733286" cy="1742902"/>
          </a:xfrm>
          <a:prstGeom prst="rect">
            <a:avLst/>
          </a:prstGeom>
          <a:noFill/>
        </p:spPr>
        <p:txBody>
          <a:bodyPr wrap="square" rtlCol="0">
            <a:noAutofit/>
          </a:bodyPr>
          <a:lstStyle/>
          <a:p>
            <a:r>
              <a:rPr lang="de-DE" dirty="0" smtClean="0"/>
              <a:t>Für alle 3 Seiten werden Primärdaten erhoben. Dies bedeutet natürlich durch statistische Unsicherheiten, dass man nicht, jeweils von den 3 Seiten kommend, die gleiche Zahl für das BIP erhält.</a:t>
            </a:r>
            <a:endParaRPr lang="de-DE" dirty="0"/>
          </a:p>
        </p:txBody>
      </p:sp>
      <p:sp>
        <p:nvSpPr>
          <p:cNvPr id="6" name="Textfeld 5"/>
          <p:cNvSpPr txBox="1"/>
          <p:nvPr/>
        </p:nvSpPr>
        <p:spPr>
          <a:xfrm>
            <a:off x="7789976" y="875638"/>
            <a:ext cx="3733286" cy="1161475"/>
          </a:xfrm>
          <a:prstGeom prst="rect">
            <a:avLst/>
          </a:prstGeom>
          <a:noFill/>
        </p:spPr>
        <p:txBody>
          <a:bodyPr wrap="square" rtlCol="0">
            <a:noAutofit/>
          </a:bodyPr>
          <a:lstStyle/>
          <a:p>
            <a:r>
              <a:rPr lang="de-DE" dirty="0" smtClean="0"/>
              <a:t>Dies ist das grundsätzliche Schema, wie das BIP von allen drei Seiten durch das Statistische Bundesamt berechnet wird.</a:t>
            </a:r>
            <a:endParaRPr lang="de-DE" dirty="0"/>
          </a:p>
        </p:txBody>
      </p:sp>
      <p:sp>
        <p:nvSpPr>
          <p:cNvPr id="7" name="Textfeld 6"/>
          <p:cNvSpPr txBox="1"/>
          <p:nvPr/>
        </p:nvSpPr>
        <p:spPr>
          <a:xfrm>
            <a:off x="7789976" y="3859678"/>
            <a:ext cx="3733286" cy="1742902"/>
          </a:xfrm>
          <a:prstGeom prst="rect">
            <a:avLst/>
          </a:prstGeom>
          <a:noFill/>
        </p:spPr>
        <p:txBody>
          <a:bodyPr wrap="square" rtlCol="0">
            <a:noAutofit/>
          </a:bodyPr>
          <a:lstStyle/>
          <a:p>
            <a:r>
              <a:rPr lang="de-DE" dirty="0" smtClean="0"/>
              <a:t>Durch </a:t>
            </a:r>
            <a:r>
              <a:rPr lang="de-DE" dirty="0" err="1" smtClean="0"/>
              <a:t>Plausiblitätschecks</a:t>
            </a:r>
            <a:r>
              <a:rPr lang="de-DE" dirty="0" smtClean="0"/>
              <a:t> werden dann aber in einem Prüfverfahren alle drei Berechnungsarten aufeinander abgestimmt, so dass dann alle 3 Monate eine feste Zahl als BIP ausgewiesen wird</a:t>
            </a:r>
            <a:endParaRPr lang="de-DE" dirty="0"/>
          </a:p>
        </p:txBody>
      </p:sp>
      <p:sp>
        <p:nvSpPr>
          <p:cNvPr id="8" name="Textfeld 7"/>
          <p:cNvSpPr txBox="1"/>
          <p:nvPr/>
        </p:nvSpPr>
        <p:spPr>
          <a:xfrm>
            <a:off x="355803" y="5876577"/>
            <a:ext cx="11675660" cy="888395"/>
          </a:xfrm>
          <a:prstGeom prst="rect">
            <a:avLst/>
          </a:prstGeom>
          <a:noFill/>
        </p:spPr>
        <p:txBody>
          <a:bodyPr wrap="square" rtlCol="0">
            <a:noAutofit/>
          </a:bodyPr>
          <a:lstStyle/>
          <a:p>
            <a:r>
              <a:rPr lang="de-DE" sz="1600" b="1" dirty="0" smtClean="0"/>
              <a:t>Wichtig</a:t>
            </a:r>
            <a:r>
              <a:rPr lang="de-DE" sz="1600" dirty="0" smtClean="0"/>
              <a:t> ist außerdem, dass man sich im Klaren ist, dass </a:t>
            </a:r>
            <a:r>
              <a:rPr lang="de-DE" sz="1600" b="1" dirty="0" smtClean="0"/>
              <a:t>Bruttowertschöpfung, Bruttoinlandsprodukt und Volkseinkommen </a:t>
            </a:r>
            <a:r>
              <a:rPr lang="de-DE" sz="1600" dirty="0" smtClean="0"/>
              <a:t>statistisch klar definierte Begriffe sind, die zwar alle in der gleichen Größenordnung liegen, die sich aber nicht entsprechen. Im Sprachgebrauch werden diese drei Begriffe allerdings häufig synonym für die gesamtwirtschaftliche Leistung eines Landes verwendet! </a:t>
            </a:r>
            <a:endParaRPr lang="de-DE" sz="1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Allgemeines</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a:t>
            </a:r>
            <a:r>
              <a:rPr lang="de-DE" sz="2400" dirty="0">
                <a:latin typeface="Times New Roman" panose="02020603050405020304" pitchFamily="18" charset="0"/>
                <a:cs typeface="Times New Roman" panose="02020603050405020304" pitchFamily="18" charset="0"/>
              </a:rPr>
              <a:t>H</a:t>
            </a:r>
            <a:r>
              <a:rPr lang="de-DE" sz="2400" dirty="0" smtClean="0">
                <a:latin typeface="Times New Roman" panose="02020603050405020304" pitchFamily="18" charset="0"/>
                <a:cs typeface="Times New Roman" panose="02020603050405020304" pitchFamily="18" charset="0"/>
              </a:rPr>
              <a:t>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Ich gehöre allerdings noch zu den Dozenten, die nicht die vorgefertigten Foliensätze der Verlage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75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2561837828"/>
              </p:ext>
            </p:extLst>
          </p:nvPr>
        </p:nvGraphicFramePr>
        <p:xfrm>
          <a:off x="999249" y="508687"/>
          <a:ext cx="8800048" cy="5723737"/>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5723737">
                <a:tc>
                  <a:txBody>
                    <a:bodyPr/>
                    <a:lstStyle/>
                    <a:p>
                      <a:r>
                        <a:rPr lang="de-DE" sz="2400" u="sng" dirty="0"/>
                        <a:t>Offizielle Institutionen</a:t>
                      </a:r>
                    </a:p>
                    <a:p>
                      <a:endParaRPr lang="de-DE" sz="2400" dirty="0"/>
                    </a:p>
                    <a:p>
                      <a:pPr marL="342900" indent="-342900">
                        <a:buFont typeface="Arial" panose="020B0604020202020204" pitchFamily="34" charset="0"/>
                        <a:buChar char="•"/>
                      </a:pPr>
                      <a:r>
                        <a:rPr lang="de-DE" sz="2400" dirty="0">
                          <a:hlinkClick r:id="rId3"/>
                        </a:rPr>
                        <a:t>Statistisches </a:t>
                      </a:r>
                      <a:r>
                        <a:rPr lang="de-DE" sz="2400" dirty="0" smtClean="0">
                          <a:hlinkClick r:id="rId3"/>
                        </a:rPr>
                        <a:t>Bundesamt</a:t>
                      </a:r>
                      <a:endParaRPr lang="de-DE" sz="2400" dirty="0"/>
                    </a:p>
                    <a:p>
                      <a:pPr marL="342900" indent="-342900">
                        <a:buFont typeface="Arial" panose="020B0604020202020204" pitchFamily="34" charset="0"/>
                        <a:buChar char="•"/>
                      </a:pPr>
                      <a:r>
                        <a:rPr lang="de-DE" sz="2400" dirty="0" smtClean="0">
                          <a:hlinkClick r:id="rId4"/>
                        </a:rPr>
                        <a:t>Bundesbank</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5"/>
                        </a:rPr>
                        <a:t>Eurostat</a:t>
                      </a:r>
                      <a:endParaRPr lang="de-DE" sz="2400" dirty="0"/>
                    </a:p>
                    <a:p>
                      <a:pPr marL="342900" indent="-342900">
                        <a:buFont typeface="Arial" panose="020B0604020202020204" pitchFamily="34" charset="0"/>
                        <a:buChar char="•"/>
                      </a:pPr>
                      <a:r>
                        <a:rPr lang="de-DE" sz="2400" dirty="0" smtClean="0">
                          <a:hlinkClick r:id="rId6"/>
                        </a:rPr>
                        <a:t>EZB</a:t>
                      </a:r>
                      <a:endParaRPr lang="de-DE" sz="2400" dirty="0"/>
                    </a:p>
                    <a:p>
                      <a:pPr marL="342900" indent="-342900">
                        <a:buFont typeface="Arial" panose="020B0604020202020204" pitchFamily="34" charset="0"/>
                        <a:buChar char="•"/>
                      </a:pPr>
                      <a:r>
                        <a:rPr lang="de-DE" sz="2400" dirty="0" smtClean="0">
                          <a:hlinkClick r:id="rId7"/>
                        </a:rPr>
                        <a:t>OECD</a:t>
                      </a:r>
                      <a:endParaRPr lang="de-DE" sz="2400" dirty="0"/>
                    </a:p>
                    <a:p>
                      <a:pPr marL="342900" indent="-342900">
                        <a:buFont typeface="Arial" panose="020B0604020202020204" pitchFamily="34" charset="0"/>
                        <a:buChar char="•"/>
                      </a:pPr>
                      <a:r>
                        <a:rPr lang="de-DE" sz="2400" dirty="0" smtClean="0">
                          <a:hlinkClick r:id="rId8"/>
                        </a:rPr>
                        <a:t>IMF</a:t>
                      </a:r>
                      <a:endParaRPr lang="de-DE" sz="2400" dirty="0"/>
                    </a:p>
                    <a:p>
                      <a:pPr marL="342900" indent="-342900">
                        <a:buFont typeface="Arial" panose="020B0604020202020204" pitchFamily="34" charset="0"/>
                        <a:buChar char="•"/>
                      </a:pPr>
                      <a:r>
                        <a:rPr lang="de-DE" sz="2400" dirty="0" smtClean="0">
                          <a:hlinkClick r:id="rId9"/>
                        </a:rPr>
                        <a:t>Weltbank</a:t>
                      </a:r>
                      <a:endParaRPr lang="de-DE" sz="2400" dirty="0"/>
                    </a:p>
                    <a:p>
                      <a:pPr marL="342900" indent="-342900">
                        <a:buFont typeface="Arial" panose="020B0604020202020204" pitchFamily="34" charset="0"/>
                        <a:buChar char="•"/>
                      </a:pPr>
                      <a:r>
                        <a:rPr lang="de-DE" sz="2400" dirty="0" smtClean="0">
                          <a:hlinkClick r:id="rId10"/>
                        </a:rPr>
                        <a:t>SVR</a:t>
                      </a:r>
                      <a:endParaRPr lang="de-DE" sz="2400" dirty="0" smtClean="0"/>
                    </a:p>
                    <a:p>
                      <a:pPr marL="342900" indent="-342900">
                        <a:buFont typeface="Arial" panose="020B0604020202020204" pitchFamily="34" charset="0"/>
                        <a:buChar char="•"/>
                      </a:pPr>
                      <a:r>
                        <a:rPr lang="de-DE" sz="2400" dirty="0" smtClean="0">
                          <a:hlinkClick r:id="rId11"/>
                        </a:rPr>
                        <a:t>BA</a:t>
                      </a:r>
                      <a:endParaRPr lang="de-DE" sz="2400" dirty="0"/>
                    </a:p>
                  </a:txBody>
                  <a:tcPr marL="82953" marR="82953" marT="41476" marB="41476"/>
                </a:tc>
                <a:tc>
                  <a:txBody>
                    <a:bodyPr/>
                    <a:lstStyle/>
                    <a:p>
                      <a:r>
                        <a:rPr lang="de-DE" sz="2400" u="sng" dirty="0"/>
                        <a:t>Forschungsinstitute</a:t>
                      </a:r>
                    </a:p>
                    <a:p>
                      <a:endParaRPr lang="de-DE" sz="2400" dirty="0"/>
                    </a:p>
                    <a:p>
                      <a:pPr marL="342900" indent="-342900">
                        <a:buFont typeface="Arial" panose="020B0604020202020204" pitchFamily="34" charset="0"/>
                        <a:buChar char="•"/>
                      </a:pPr>
                      <a:r>
                        <a:rPr lang="de-DE" sz="2400" dirty="0" smtClean="0">
                          <a:hlinkClick r:id="rId12"/>
                        </a:rPr>
                        <a:t>Cesifo</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13"/>
                        </a:rPr>
                        <a:t>DIW</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14"/>
                        </a:rPr>
                        <a:t>IAB</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15"/>
                        </a:rPr>
                        <a:t>IfW</a:t>
                      </a:r>
                      <a:endParaRPr lang="de-DE" sz="2400" dirty="0" smtClean="0"/>
                    </a:p>
                    <a:p>
                      <a:pPr marL="342900" indent="-342900">
                        <a:buFont typeface="Arial" panose="020B0604020202020204" pitchFamily="34" charset="0"/>
                        <a:buChar char="•"/>
                      </a:pPr>
                      <a:r>
                        <a:rPr lang="de-DE" sz="2400" dirty="0" smtClean="0">
                          <a:hlinkClick r:id="rId16"/>
                        </a:rPr>
                        <a:t>IMK</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17"/>
                        </a:rPr>
                        <a:t>IW</a:t>
                      </a:r>
                      <a:endParaRPr lang="de-DE" sz="2400" dirty="0" smtClean="0"/>
                    </a:p>
                    <a:p>
                      <a:pPr marL="342900" indent="-342900">
                        <a:buFont typeface="Arial" panose="020B0604020202020204" pitchFamily="34" charset="0"/>
                        <a:buChar char="•"/>
                      </a:pPr>
                      <a:r>
                        <a:rPr lang="de-DE" sz="2400" dirty="0" smtClean="0">
                          <a:hlinkClick r:id="rId18"/>
                        </a:rPr>
                        <a:t>IWH</a:t>
                      </a:r>
                      <a:endParaRPr lang="de-DE" sz="2400" dirty="0" smtClean="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dirty="0" smtClean="0">
                          <a:hlinkClick r:id="rId19"/>
                        </a:rPr>
                        <a:t>KOF</a:t>
                      </a:r>
                      <a:endParaRPr lang="de-DE" sz="2400" dirty="0"/>
                    </a:p>
                    <a:p>
                      <a:pPr marL="342900" indent="-342900">
                        <a:buFont typeface="Arial" panose="020B0604020202020204" pitchFamily="34" charset="0"/>
                        <a:buChar char="•"/>
                      </a:pPr>
                      <a:r>
                        <a:rPr lang="de-DE" sz="2400" dirty="0" smtClean="0">
                          <a:hlinkClick r:id="rId20"/>
                        </a:rPr>
                        <a:t>RWI</a:t>
                      </a:r>
                      <a:endParaRPr lang="de-DE" sz="2400" dirty="0"/>
                    </a:p>
                    <a:p>
                      <a:pPr marL="342900" indent="-342900">
                        <a:buFont typeface="Arial" panose="020B0604020202020204" pitchFamily="34" charset="0"/>
                        <a:buChar char="•"/>
                      </a:pPr>
                      <a:r>
                        <a:rPr lang="de-DE" sz="2400" dirty="0" smtClean="0">
                          <a:hlinkClick r:id="rId21"/>
                        </a:rPr>
                        <a:t>ZEW</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txBody>
                  <a:tcPr marL="82953" marR="82953" marT="41476" marB="41476"/>
                </a:tc>
                <a:extLst>
                  <a:ext uri="{0D108BD9-81ED-4DB2-BD59-A6C34878D82A}">
                    <a16:rowId xmlns:a16="http://schemas.microsoft.com/office/drawing/2014/main" val="10000"/>
                  </a:ext>
                </a:extLst>
              </a:tr>
            </a:tbl>
          </a:graphicData>
        </a:graphic>
      </p:graphicFrame>
      <p:sp>
        <p:nvSpPr>
          <p:cNvPr id="4" name="Textfeld 3">
            <a:extLst>
              <a:ext uri="{FF2B5EF4-FFF2-40B4-BE49-F238E27FC236}">
                <a16:creationId xmlns:a16="http://schemas.microsoft.com/office/drawing/2014/main" id="{DD6EAC0D-7BE4-42ED-B719-86D8C2F519BA}"/>
              </a:ext>
            </a:extLst>
          </p:cNvPr>
          <p:cNvSpPr txBox="1"/>
          <p:nvPr/>
        </p:nvSpPr>
        <p:spPr>
          <a:xfrm>
            <a:off x="7469023" y="1219132"/>
            <a:ext cx="4508351" cy="1729164"/>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Institute und Institutionen bei denen Sie überall ökonomische Informationen erhalten. Bei nahezu allen finden Sie auch aktuelle Informationen zu den Auswirkungen der Corona-Krise</a:t>
            </a:r>
            <a:endParaRPr lang="de-DE" sz="20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7469022" y="2873435"/>
            <a:ext cx="4508351" cy="2647144"/>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Außerdem finden Sie bei allen insbesondere quantitative Kennzahlen und Datenbanken, mit deren Umgang man sich vertraut machen sollte, denn letztlich ist der Umgang mit Daten eine der Hauptkompetenzen die Sie für ein erfolgreiches Arbeitsleben erwerben müssen</a:t>
            </a:r>
            <a:endParaRPr lang="de-DE" sz="20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DD6EAC0D-7BE4-42ED-B719-86D8C2F519BA}"/>
              </a:ext>
            </a:extLst>
          </p:cNvPr>
          <p:cNvSpPr txBox="1"/>
          <p:nvPr/>
        </p:nvSpPr>
        <p:spPr>
          <a:xfrm>
            <a:off x="7469021" y="5410112"/>
            <a:ext cx="4508351" cy="82231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Es ist nie zu früh ihre erste Auswertung in Excel selbst durchgeführt zu haben</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090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1524000" y="908050"/>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1721295" y="1480338"/>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sz="2400" dirty="0">
                <a:solidFill>
                  <a:srgbClr val="000000"/>
                </a:solidFill>
              </a:rPr>
              <a:t>Darauf lässt sich keine eindeutige Antwort geben, außer man gibt sich</a:t>
            </a:r>
          </a:p>
          <a:p>
            <a:pPr eaLnBrk="1" hangingPunct="1">
              <a:buClrTx/>
              <a:buSzTx/>
              <a:buFontTx/>
              <a:buNone/>
            </a:pPr>
            <a:r>
              <a:rPr lang="de-DE" altLang="de-DE" sz="2400" dirty="0">
                <a:solidFill>
                  <a:srgbClr val="000000"/>
                </a:solidFill>
              </a:rPr>
              <a:t>mit allgemeinen Phrasen zufrieden:</a:t>
            </a:r>
          </a:p>
          <a:p>
            <a:pPr eaLnBrk="1" hangingPunct="1">
              <a:buClrTx/>
              <a:buSzTx/>
              <a:buFontTx/>
              <a:buNone/>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Economics </a:t>
            </a:r>
            <a:r>
              <a:rPr lang="de-DE" altLang="de-DE" sz="2400" dirty="0" err="1">
                <a:solidFill>
                  <a:srgbClr val="000000"/>
                </a:solidFill>
              </a:rPr>
              <a:t>is</a:t>
            </a:r>
            <a:r>
              <a:rPr lang="de-DE" altLang="de-DE" sz="2400" dirty="0">
                <a:solidFill>
                  <a:srgbClr val="000000"/>
                </a:solidFill>
              </a:rPr>
              <a:t> </a:t>
            </a:r>
            <a:r>
              <a:rPr lang="de-DE" altLang="de-DE" sz="2400" dirty="0" err="1">
                <a:solidFill>
                  <a:srgbClr val="000000"/>
                </a:solidFill>
              </a:rPr>
              <a:t>what</a:t>
            </a:r>
            <a:r>
              <a:rPr lang="de-DE" altLang="de-DE" sz="2400" dirty="0">
                <a:solidFill>
                  <a:srgbClr val="000000"/>
                </a:solidFill>
              </a:rPr>
              <a:t> </a:t>
            </a:r>
            <a:r>
              <a:rPr lang="de-DE" altLang="de-DE" sz="2400" dirty="0" err="1">
                <a:solidFill>
                  <a:srgbClr val="000000"/>
                </a:solidFill>
              </a:rPr>
              <a:t>Economists</a:t>
            </a:r>
            <a:r>
              <a:rPr lang="de-DE" altLang="de-DE" sz="2400" dirty="0">
                <a:solidFill>
                  <a:srgbClr val="000000"/>
                </a:solidFill>
              </a:rPr>
              <a:t> do! (Tautologie)</a:t>
            </a: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endParaRPr lang="de-DE" altLang="de-DE" sz="2400" dirty="0">
              <a:solidFill>
                <a:srgbClr val="000000"/>
              </a:solidFill>
            </a:endParaRPr>
          </a:p>
          <a:p>
            <a:pPr eaLnBrk="1" hangingPunct="1">
              <a:buClrTx/>
              <a:buSzTx/>
              <a:buFontTx/>
              <a:buAutoNum type="arabicPeriod"/>
            </a:pPr>
            <a:r>
              <a:rPr lang="de-DE" altLang="de-DE" sz="2400" dirty="0">
                <a:solidFill>
                  <a:srgbClr val="000000"/>
                </a:solidFill>
              </a:rPr>
              <a:t>„Nationalökonomie ist, wenn die Leute sich wundern, warum sie kein Geld haben. Das hat mehrere Gründe, die feinsten sind die wissenschaftlichen.“ (Kurt Tucholsky)</a:t>
            </a:r>
          </a:p>
        </p:txBody>
      </p:sp>
      <p:sp>
        <p:nvSpPr>
          <p:cNvPr id="5" name="Textfeld 4">
            <a:extLst>
              <a:ext uri="{FF2B5EF4-FFF2-40B4-BE49-F238E27FC236}">
                <a16:creationId xmlns:a16="http://schemas.microsoft.com/office/drawing/2014/main" id="{DD6EAC0D-7BE4-42ED-B719-86D8C2F519BA}"/>
              </a:ext>
            </a:extLst>
          </p:cNvPr>
          <p:cNvSpPr txBox="1"/>
          <p:nvPr/>
        </p:nvSpPr>
        <p:spPr>
          <a:xfrm>
            <a:off x="293405" y="5963541"/>
            <a:ext cx="11605190" cy="45435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Trotzdem erfolgt auf der nächsten Seite ein Versuch!</a:t>
            </a:r>
            <a:endParaRPr lang="de-DE" sz="2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357498" y="5219502"/>
            <a:ext cx="11605190" cy="744039"/>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Natürlich mit einem Schmunzeln gemeint, aber letztlich trifft es den Kern, denn die Gesamtheit der wirtschaftlichen Beziehungen in einer Gesellschaft zu definieren ist nahezu unmöglich</a:t>
            </a:r>
            <a:endParaRPr lang="de-DE" sz="2000" dirty="0">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1318901" y="727115"/>
            <a:ext cx="9144000" cy="415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400"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sz="2400" dirty="0">
              <a:solidFill>
                <a:srgbClr val="000000"/>
              </a:solidFill>
            </a:endParaRPr>
          </a:p>
          <a:p>
            <a:pPr eaLnBrk="1" hangingPunct="1">
              <a:buClrTx/>
            </a:pPr>
            <a:r>
              <a:rPr lang="de-DE" altLang="de-DE" sz="2400" dirty="0">
                <a:solidFill>
                  <a:srgbClr val="000000"/>
                </a:solidFill>
              </a:rPr>
              <a:t>	Fundamentaler Untersuchungsgegenstand des Volkswirts sind 	Märkte, an denen Angebot und Nachfrage aufeinandertreffen. Der 	Volkswirt versucht die Funktionsfähigkeit dieser Märkte zu ergründen. </a:t>
            </a:r>
          </a:p>
        </p:txBody>
      </p:sp>
      <p:sp>
        <p:nvSpPr>
          <p:cNvPr id="4" name="Textfeld 3">
            <a:extLst>
              <a:ext uri="{FF2B5EF4-FFF2-40B4-BE49-F238E27FC236}">
                <a16:creationId xmlns:a16="http://schemas.microsoft.com/office/drawing/2014/main" id="{DD6EAC0D-7BE4-42ED-B719-86D8C2F519BA}"/>
              </a:ext>
            </a:extLst>
          </p:cNvPr>
          <p:cNvSpPr txBox="1"/>
          <p:nvPr/>
        </p:nvSpPr>
        <p:spPr>
          <a:xfrm>
            <a:off x="66937" y="4783660"/>
            <a:ext cx="11264782" cy="446360"/>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Der Sinn ist also insbesondere Modelle zu finden, die beobachtete Zusammenhänge beschreiben können,</a:t>
            </a:r>
            <a:endParaRPr lang="de-DE" sz="20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DD6EAC0D-7BE4-42ED-B719-86D8C2F519BA}"/>
              </a:ext>
            </a:extLst>
          </p:cNvPr>
          <p:cNvSpPr txBox="1"/>
          <p:nvPr/>
        </p:nvSpPr>
        <p:spPr>
          <a:xfrm>
            <a:off x="66937" y="5079591"/>
            <a:ext cx="12125064" cy="446360"/>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s</a:t>
            </a:r>
            <a:r>
              <a:rPr lang="de-DE" sz="2000" dirty="0" smtClean="0">
                <a:latin typeface="Times New Roman" panose="02020603050405020304" pitchFamily="18" charset="0"/>
                <a:cs typeface="Times New Roman" panose="02020603050405020304" pitchFamily="18" charset="0"/>
              </a:rPr>
              <a:t>o dass man sinnvolle Vorhersagen und Maßnahmen treffen kann (vgl. die Maßnahmen im Zuge der Corona-Krise) </a:t>
            </a:r>
            <a:endParaRPr lang="de-DE" sz="2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DD6EAC0D-7BE4-42ED-B719-86D8C2F519BA}"/>
              </a:ext>
            </a:extLst>
          </p:cNvPr>
          <p:cNvSpPr txBox="1"/>
          <p:nvPr/>
        </p:nvSpPr>
        <p:spPr>
          <a:xfrm>
            <a:off x="33469" y="5469217"/>
            <a:ext cx="12192000" cy="1273415"/>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Betrachtet werden dabei letztlich immer Marktprozesse bzw. auch Marktversagen, denn auch Gesellschaften, die versuchen den Markt auszuschalten müssen leidvoll erfahren, dass die Menschen sich eben doch gemäß den Marktprinzipien eines Adam Smith verhalten (vgl. Zusammenbruch des Kommunismus, oder die </a:t>
            </a:r>
            <a:r>
              <a:rPr lang="de-DE" sz="2000" dirty="0" err="1" smtClean="0">
                <a:latin typeface="Times New Roman" panose="02020603050405020304" pitchFamily="18" charset="0"/>
                <a:cs typeface="Times New Roman" panose="02020603050405020304" pitchFamily="18" charset="0"/>
              </a:rPr>
              <a:t>gallopierende</a:t>
            </a:r>
            <a:r>
              <a:rPr lang="de-DE" sz="2000" dirty="0" smtClean="0">
                <a:latin typeface="Times New Roman" panose="02020603050405020304" pitchFamily="18" charset="0"/>
                <a:cs typeface="Times New Roman" panose="02020603050405020304" pitchFamily="18" charset="0"/>
              </a:rPr>
              <a:t> Inflation in der Türkei, bei gleichzeitigem </a:t>
            </a:r>
            <a:r>
              <a:rPr lang="de-DE" sz="2000" dirty="0" err="1" smtClean="0">
                <a:latin typeface="Times New Roman" panose="02020603050405020304" pitchFamily="18" charset="0"/>
                <a:cs typeface="Times New Roman" panose="02020603050405020304" pitchFamily="18" charset="0"/>
              </a:rPr>
              <a:t>Abfluß</a:t>
            </a:r>
            <a:r>
              <a:rPr lang="de-DE" sz="2000" dirty="0" smtClean="0">
                <a:latin typeface="Times New Roman" panose="02020603050405020304" pitchFamily="18" charset="0"/>
                <a:cs typeface="Times New Roman" panose="02020603050405020304" pitchFamily="18" charset="0"/>
              </a:rPr>
              <a:t> ausländischen Kapitals)</a:t>
            </a:r>
            <a:endParaRPr lang="de-DE" sz="2000" dirty="0">
              <a:latin typeface="Times New Roman" panose="02020603050405020304" pitchFamily="18" charset="0"/>
              <a:cs typeface="Times New Roman" panose="02020603050405020304" pitchFamily="18" charset="0"/>
            </a:endParaRPr>
          </a:p>
        </p:txBody>
      </p:sp>
      <p:sp>
        <p:nvSpPr>
          <p:cNvPr id="2" name="Ellipse 1"/>
          <p:cNvSpPr/>
          <p:nvPr/>
        </p:nvSpPr>
        <p:spPr>
          <a:xfrm>
            <a:off x="1905713" y="1439917"/>
            <a:ext cx="1905711" cy="5085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2330154" y="4301611"/>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1210655" y="1119352"/>
            <a:ext cx="2419883" cy="45194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p:cNvSpPr/>
          <p:nvPr/>
        </p:nvSpPr>
        <p:spPr>
          <a:xfrm>
            <a:off x="4550636" y="2505764"/>
            <a:ext cx="5173054" cy="62384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DD6EAC0D-7BE4-42ED-B719-86D8C2F519BA}"/>
              </a:ext>
            </a:extLst>
          </p:cNvPr>
          <p:cNvSpPr txBox="1"/>
          <p:nvPr/>
        </p:nvSpPr>
        <p:spPr>
          <a:xfrm>
            <a:off x="33469" y="5469217"/>
            <a:ext cx="12192000" cy="1273415"/>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In diesem Sinne unterscheidet sich eine volkswirtschaftliche Analyse natürlich im Wesentlichen von keinem anderen wissenschaftlich rationalen Ansatz zur Problemlösung bzw. der sachlichen </a:t>
            </a:r>
            <a:r>
              <a:rPr lang="de-DE" sz="2000" dirty="0">
                <a:latin typeface="Times New Roman" panose="02020603050405020304" pitchFamily="18" charset="0"/>
                <a:cs typeface="Times New Roman" panose="02020603050405020304" pitchFamily="18" charset="0"/>
              </a:rPr>
              <a:t>H</a:t>
            </a:r>
            <a:r>
              <a:rPr lang="de-DE" sz="2000" dirty="0" smtClean="0">
                <a:latin typeface="Times New Roman" panose="02020603050405020304" pitchFamily="18" charset="0"/>
                <a:cs typeface="Times New Roman" panose="02020603050405020304" pitchFamily="18" charset="0"/>
              </a:rPr>
              <a:t>erangehensweise an eine Fragestellung. Letztlich ist es das Wesen eines akademischen Studiums ihnen die Werkzeuge an die Hand zu geben, mit denen Sie in der Lage versetzt werden offene neue Probleme zu lösen.</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43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891948" y="1374379"/>
            <a:ext cx="8197746" cy="1146630"/>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Wissenschaftler.</a:t>
            </a: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10158163"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a:t>
            </a:r>
            <a:r>
              <a:rPr lang="de-DE" sz="2903" dirty="0" smtClean="0">
                <a:latin typeface="Times New Roman" panose="02020603050405020304" pitchFamily="18" charset="0"/>
                <a:cs typeface="Times New Roman" panose="02020603050405020304" pitchFamily="18" charset="0"/>
              </a:rPr>
              <a:t>verändern und bringen damit Ihre Überzeugungen ein, </a:t>
            </a:r>
            <a:r>
              <a:rPr lang="de-DE" sz="2903" dirty="0">
                <a:latin typeface="Times New Roman" panose="02020603050405020304" pitchFamily="18" charset="0"/>
                <a:cs typeface="Times New Roman" panose="02020603050405020304" pitchFamily="18" charset="0"/>
              </a:rPr>
              <a:t>so handeln sie </a:t>
            </a:r>
            <a:r>
              <a:rPr lang="de-DE" sz="2903" dirty="0" smtClean="0">
                <a:latin typeface="Times New Roman" panose="02020603050405020304" pitchFamily="18" charset="0"/>
                <a:cs typeface="Times New Roman" panose="02020603050405020304" pitchFamily="18" charset="0"/>
              </a:rPr>
              <a:t>als Wirtschaftspolitiker</a:t>
            </a:r>
            <a:r>
              <a:rPr lang="de-DE" sz="2903" dirty="0">
                <a:latin typeface="Times New Roman" panose="02020603050405020304" pitchFamily="18" charset="0"/>
                <a:cs typeface="Times New Roman" panose="02020603050405020304" pitchFamily="18" charset="0"/>
              </a:rPr>
              <a:t>.</a:t>
            </a:r>
          </a:p>
          <a:p>
            <a:endParaRPr lang="de-DE" sz="2177"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0" y="3791406"/>
            <a:ext cx="12192000" cy="78913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Beide Herangehensweisen muss man strikt von einander trennen. Die wissenschaftliche Analyse bewertet nicht nach gut oder schlecht!</a:t>
            </a:r>
            <a:endParaRPr lang="de-DE" sz="20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4516895"/>
            <a:ext cx="12192000" cy="789131"/>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Die Auswahl der Optionen obliegt der Politik bzw. der Gesellschaft als Ganzes, die in einer Demokratie ihren Willen über die Wahl äußern kann!</a:t>
            </a:r>
            <a:endParaRPr lang="de-DE" sz="20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0" y="5249815"/>
            <a:ext cx="12192000" cy="154409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Manche Wissenschaftler vermischen beide Herangehensweisen, wenn sie in Talkshows von richtig oder falsch sprechen, was in der Sozialwissenshaft im Gegensatz zu Naturwissenschaften leider nur sehr selten zu klären ist. Genauso wie die </a:t>
            </a:r>
            <a:r>
              <a:rPr lang="de-DE" sz="2000" dirty="0" err="1" smtClean="0">
                <a:latin typeface="Times New Roman" panose="02020603050405020304" pitchFamily="18" charset="0"/>
                <a:cs typeface="Times New Roman" panose="02020603050405020304" pitchFamily="18" charset="0"/>
              </a:rPr>
              <a:t>Fridays</a:t>
            </a:r>
            <a:r>
              <a:rPr lang="de-DE" sz="2000" dirty="0" smtClean="0">
                <a:latin typeface="Times New Roman" panose="02020603050405020304" pitchFamily="18" charset="0"/>
                <a:cs typeface="Times New Roman" panose="02020603050405020304" pitchFamily="18" charset="0"/>
              </a:rPr>
              <a:t>-</a:t>
            </a:r>
            <a:r>
              <a:rPr lang="de-DE" sz="2000" dirty="0" err="1" smtClean="0">
                <a:latin typeface="Times New Roman" panose="02020603050405020304" pitchFamily="18" charset="0"/>
                <a:cs typeface="Times New Roman" panose="02020603050405020304" pitchFamily="18" charset="0"/>
              </a:rPr>
              <a:t>for</a:t>
            </a:r>
            <a:r>
              <a:rPr lang="de-DE" sz="2000" dirty="0">
                <a:latin typeface="Times New Roman" panose="02020603050405020304" pitchFamily="18" charset="0"/>
                <a:cs typeface="Times New Roman" panose="02020603050405020304" pitchFamily="18" charset="0"/>
              </a:rPr>
              <a:t>-</a:t>
            </a:r>
            <a:r>
              <a:rPr lang="de-DE" sz="2000" dirty="0" smtClean="0">
                <a:latin typeface="Times New Roman" panose="02020603050405020304" pitchFamily="18" charset="0"/>
                <a:cs typeface="Times New Roman" panose="02020603050405020304" pitchFamily="18" charset="0"/>
              </a:rPr>
              <a:t>Future Bewegung in der Analyse sicher viele sinnvolle Punkte anmerkt, wird aber für die Umsetzung der Forderungen häufig sehr pauschal vorgegangen. Diese Veranstaltung soll dazu dienen, sie in die Lage zu versetzen sich ihr eigenes Bild zu aktuell großen wirtschaftspolitischen Herausforderungen zu machen. </a:t>
            </a:r>
            <a:endParaRPr lang="de-D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55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3909</Words>
  <Application>Microsoft Office PowerPoint</Application>
  <PresentationFormat>Breitbild</PresentationFormat>
  <Paragraphs>495</Paragraphs>
  <Slides>31</Slides>
  <Notes>27</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31</vt:i4>
      </vt:variant>
    </vt:vector>
  </HeadingPairs>
  <TitlesOfParts>
    <vt:vector size="39" baseType="lpstr">
      <vt:lpstr>Arial</vt:lpstr>
      <vt:lpstr>Calibri</vt:lpstr>
      <vt:lpstr>Calibri Light</vt:lpstr>
      <vt:lpstr>Droid Sans Fallback</vt:lpstr>
      <vt:lpstr>Sparkasse Rg</vt:lpstr>
      <vt:lpstr>Times New Roman</vt:lpstr>
      <vt:lpstr>Wingdings</vt:lpstr>
      <vt:lpstr>Office</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595</cp:revision>
  <dcterms:created xsi:type="dcterms:W3CDTF">2019-02-11T10:45:01Z</dcterms:created>
  <dcterms:modified xsi:type="dcterms:W3CDTF">2021-09-19T13:13:01Z</dcterms:modified>
</cp:coreProperties>
</file>