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04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31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29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67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22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59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54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72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03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34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54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E665D-7DC8-458C-A4C3-BBA5FD44B4DF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EE24F-A89C-45FC-B925-424B5BEC1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48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90246" y="2612106"/>
            <a:ext cx="11276168" cy="6166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/>
              <a:t>Zuerst trägt man alle in der Aufgabe gegebenen Werte in die Wachstumstabelle mit nominalem BIP (BIP-</a:t>
            </a:r>
            <a:r>
              <a:rPr lang="de-DE" dirty="0" err="1" smtClean="0"/>
              <a:t>nom</a:t>
            </a:r>
            <a:r>
              <a:rPr lang="de-DE" dirty="0" smtClean="0"/>
              <a:t>), realem BIP (BIP-real) und BIP-</a:t>
            </a:r>
            <a:r>
              <a:rPr lang="de-DE" dirty="0" err="1" smtClean="0"/>
              <a:t>Deflator</a:t>
            </a:r>
            <a:r>
              <a:rPr lang="de-DE" dirty="0" smtClean="0"/>
              <a:t> (BIP-D) 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599057" y="225227"/>
            <a:ext cx="3418802" cy="3641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/>
              <a:t>Tutorium 3 Aufgabe 3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28881" y="3228723"/>
            <a:ext cx="11276168" cy="6166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/>
              <a:t>Als nächstes macht man sich klar, dass durch das gegebene Basisjahr 2018, für 2018 die Indices des nominalen BIP, realen BIP und des BIP-</a:t>
            </a:r>
            <a:r>
              <a:rPr lang="de-DE" dirty="0" err="1" smtClean="0"/>
              <a:t>Deflators</a:t>
            </a:r>
            <a:r>
              <a:rPr lang="de-DE" dirty="0" smtClean="0"/>
              <a:t> alle gleich 100 sein müssen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2387150" y="1076241"/>
            <a:ext cx="558351" cy="283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4928049" y="1715512"/>
            <a:ext cx="671639" cy="2762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2387149" y="1682195"/>
            <a:ext cx="558351" cy="283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8980810" y="1691373"/>
            <a:ext cx="671639" cy="2762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10340347" y="1405992"/>
            <a:ext cx="671639" cy="2762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3672434" y="1076241"/>
            <a:ext cx="671639" cy="27620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6307104" y="1067885"/>
            <a:ext cx="671639" cy="27620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9003507" y="1048129"/>
            <a:ext cx="671639" cy="27620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128881" y="3827534"/>
            <a:ext cx="11276168" cy="3884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/>
              <a:t>Jetzt kann man sukzessive die anderen, insbesondere die gefragten Werte berechnen: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128881" y="4116013"/>
            <a:ext cx="11276168" cy="3884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/>
              <a:t>1) </a:t>
            </a:r>
            <a:r>
              <a:rPr lang="de-DE" b="1" dirty="0" smtClean="0"/>
              <a:t>Nominales BIP 2019=20,9/(1-2,3%)=21,4 </a:t>
            </a:r>
            <a:r>
              <a:rPr lang="de-DE" dirty="0" smtClean="0"/>
              <a:t>und </a:t>
            </a:r>
            <a:r>
              <a:rPr lang="de-DE" b="1" dirty="0" smtClean="0"/>
              <a:t>BIP-</a:t>
            </a:r>
            <a:r>
              <a:rPr lang="de-DE" b="1" dirty="0" err="1" smtClean="0"/>
              <a:t>Deflator</a:t>
            </a:r>
            <a:r>
              <a:rPr lang="de-DE" b="1" dirty="0" smtClean="0"/>
              <a:t> 2019=100*(1+1,8%)=101,8</a:t>
            </a:r>
            <a:endParaRPr lang="de-DE" b="1" dirty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6" y="711355"/>
            <a:ext cx="10829570" cy="1942903"/>
          </a:xfrm>
          <a:prstGeom prst="rect">
            <a:avLst/>
          </a:prstGeom>
        </p:spPr>
      </p:pic>
      <p:sp>
        <p:nvSpPr>
          <p:cNvPr id="21" name="Textfeld 20"/>
          <p:cNvSpPr txBox="1"/>
          <p:nvPr/>
        </p:nvSpPr>
        <p:spPr>
          <a:xfrm>
            <a:off x="2275208" y="1344088"/>
            <a:ext cx="689173" cy="3452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21,4</a:t>
            </a:r>
          </a:p>
          <a:p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8902375" y="1344088"/>
            <a:ext cx="873901" cy="3528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101,8</a:t>
            </a:r>
          </a:p>
          <a:p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28881" y="4453044"/>
            <a:ext cx="11276168" cy="6368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2</a:t>
            </a:r>
            <a:r>
              <a:rPr lang="de-DE" dirty="0" smtClean="0"/>
              <a:t>) Über den Dreisatz aus Klasse 5 erhält man die Indexwerte des nominalen BIP für 2019 und 2020:</a:t>
            </a:r>
          </a:p>
          <a:p>
            <a:r>
              <a:rPr lang="de-DE" dirty="0" smtClean="0"/>
              <a:t>    </a:t>
            </a:r>
            <a:r>
              <a:rPr lang="de-DE" b="1" dirty="0" smtClean="0"/>
              <a:t>100*21,4/20,6=103,8 100*20,9/20,6=101,5 und die nominale Wachstumsrate für 2019 103,8/100-1=3,8%</a:t>
            </a:r>
            <a:endParaRPr lang="de-DE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3597581" y="1352444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103,8</a:t>
            </a:r>
          </a:p>
          <a:p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583608" y="1645174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101,5</a:t>
            </a:r>
          </a:p>
          <a:p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128881" y="5050509"/>
            <a:ext cx="11276168" cy="6368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/>
              <a:t>3) Aus der Definition des BIP-</a:t>
            </a:r>
            <a:r>
              <a:rPr lang="de-DE" dirty="0" err="1" smtClean="0"/>
              <a:t>Deflators</a:t>
            </a:r>
            <a:r>
              <a:rPr lang="de-DE" dirty="0" smtClean="0"/>
              <a:t> erhält man dann den Index des realen BIP:</a:t>
            </a:r>
          </a:p>
          <a:p>
            <a:r>
              <a:rPr lang="de-DE" dirty="0" smtClean="0"/>
              <a:t>    </a:t>
            </a:r>
            <a:r>
              <a:rPr lang="de-DE" b="1" dirty="0" smtClean="0"/>
              <a:t>100*103,8/101,8=102,0 100*101,5/103=98,5</a:t>
            </a:r>
            <a:endParaRPr lang="de-DE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6218334" y="1343275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102,0</a:t>
            </a:r>
          </a:p>
          <a:p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6198694" y="1664864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98,5</a:t>
            </a:r>
          </a:p>
          <a:p>
            <a:endParaRPr lang="de-DE" dirty="0" smtClean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83074" y="5579059"/>
            <a:ext cx="11276168" cy="6368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4</a:t>
            </a:r>
            <a:r>
              <a:rPr lang="de-DE" dirty="0" smtClean="0"/>
              <a:t>) Und daraus die Wachstumsraten des realen BIP:</a:t>
            </a:r>
          </a:p>
          <a:p>
            <a:r>
              <a:rPr lang="de-DE" dirty="0" smtClean="0"/>
              <a:t>    </a:t>
            </a:r>
            <a:r>
              <a:rPr lang="de-DE" b="1" dirty="0" smtClean="0"/>
              <a:t>100*103,8/101,8=102,0 100*101,5/103=98,5/102,9-1=-3,4% und 102/100-1=2%</a:t>
            </a:r>
            <a:endParaRPr lang="de-DE" b="1" dirty="0"/>
          </a:p>
        </p:txBody>
      </p:sp>
      <p:sp>
        <p:nvSpPr>
          <p:cNvPr id="30" name="Textfeld 29"/>
          <p:cNvSpPr txBox="1"/>
          <p:nvPr/>
        </p:nvSpPr>
        <p:spPr>
          <a:xfrm>
            <a:off x="4974666" y="1359462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3,8%</a:t>
            </a:r>
          </a:p>
          <a:p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7570768" y="1677474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-3,4%</a:t>
            </a:r>
          </a:p>
          <a:p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7798676" y="1359462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2%</a:t>
            </a:r>
          </a:p>
          <a:p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37267" y="6081988"/>
                <a:ext cx="11276168" cy="63684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/>
                  <a:t>5</a:t>
                </a:r>
                <a:r>
                  <a:rPr lang="de-DE" dirty="0" smtClean="0"/>
                  <a:t>) Das Jahresdurchschnittliche nominale Wachstum ergibt sich approximativ zu ½*(3,8%-2,3%)=0,8% und exakt über das geometrische Mittel der Wachstumsfaktoren zu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1+3,8%</m:t>
                            </m:r>
                          </m:e>
                        </m:d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1−2,3%</m:t>
                            </m:r>
                          </m:e>
                        </m:d>
                      </m:e>
                    </m:rad>
                    <m:r>
                      <a:rPr lang="de-DE" b="0" i="1" smtClean="0">
                        <a:latin typeface="Cambria Math" panose="02040503050406030204" pitchFamily="18" charset="0"/>
                      </a:rPr>
                      <m:t>=0,7%</m:t>
                    </m:r>
                  </m:oMath>
                </a14:m>
                <a:r>
                  <a:rPr lang="de-DE" dirty="0" smtClean="0"/>
                  <a:t> </a:t>
                </a:r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7" y="6081988"/>
                <a:ext cx="11276168" cy="636847"/>
              </a:xfrm>
              <a:prstGeom prst="rect">
                <a:avLst/>
              </a:prstGeom>
              <a:blipFill>
                <a:blip r:embed="rId3"/>
                <a:stretch>
                  <a:fillRect l="-432" t="-5769" b="-2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/>
          <p:cNvSpPr txBox="1"/>
          <p:nvPr/>
        </p:nvSpPr>
        <p:spPr>
          <a:xfrm>
            <a:off x="5020473" y="1980253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0</a:t>
            </a:r>
            <a:r>
              <a:rPr lang="de-DE" dirty="0" smtClean="0">
                <a:solidFill>
                  <a:srgbClr val="FF0000"/>
                </a:solidFill>
              </a:rPr>
              <a:t>,8%</a:t>
            </a:r>
          </a:p>
          <a:p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5020473" y="2300631"/>
            <a:ext cx="746492" cy="3522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0,7%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34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Köster</dc:creator>
  <cp:lastModifiedBy>Bernhard Köster</cp:lastModifiedBy>
  <cp:revision>5</cp:revision>
  <dcterms:created xsi:type="dcterms:W3CDTF">2021-04-13T21:17:19Z</dcterms:created>
  <dcterms:modified xsi:type="dcterms:W3CDTF">2021-04-13T21:50:33Z</dcterms:modified>
</cp:coreProperties>
</file>