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BC6D0-1D26-447C-B3CF-EC1DC080C770}" type="datetimeFigureOut">
              <a:rPr lang="de-DE" smtClean="0"/>
              <a:t>04.11.2021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8867C-0AB2-4871-AE5E-E2DB3C51C2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874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BB0B2E0-68E2-4CAC-B6D2-A9DB2FAAD935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6498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E8BD-DABE-4929-8225-4E1DCF87B30A}" type="datetimeFigureOut">
              <a:rPr lang="de-DE" smtClean="0"/>
              <a:t>04.11.2021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D79A-4BA8-451D-9564-A94A7FE52E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3397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E8BD-DABE-4929-8225-4E1DCF87B30A}" type="datetimeFigureOut">
              <a:rPr lang="de-DE" smtClean="0"/>
              <a:t>04.11.2021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D79A-4BA8-451D-9564-A94A7FE52E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301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E8BD-DABE-4929-8225-4E1DCF87B30A}" type="datetimeFigureOut">
              <a:rPr lang="de-DE" smtClean="0"/>
              <a:t>04.11.2021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D79A-4BA8-451D-9564-A94A7FE52E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5011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E8BD-DABE-4929-8225-4E1DCF87B30A}" type="datetimeFigureOut">
              <a:rPr lang="de-DE" smtClean="0"/>
              <a:t>04.11.2021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D79A-4BA8-451D-9564-A94A7FE52E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7509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E8BD-DABE-4929-8225-4E1DCF87B30A}" type="datetimeFigureOut">
              <a:rPr lang="de-DE" smtClean="0"/>
              <a:t>04.11.2021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D79A-4BA8-451D-9564-A94A7FE52E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1724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E8BD-DABE-4929-8225-4E1DCF87B30A}" type="datetimeFigureOut">
              <a:rPr lang="de-DE" smtClean="0"/>
              <a:t>04.11.2021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D79A-4BA8-451D-9564-A94A7FE52E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687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E8BD-DABE-4929-8225-4E1DCF87B30A}" type="datetimeFigureOut">
              <a:rPr lang="de-DE" smtClean="0"/>
              <a:t>04.11.2021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D79A-4BA8-451D-9564-A94A7FE52E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44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E8BD-DABE-4929-8225-4E1DCF87B30A}" type="datetimeFigureOut">
              <a:rPr lang="de-DE" smtClean="0"/>
              <a:t>04.11.2021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D79A-4BA8-451D-9564-A94A7FE52E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081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E8BD-DABE-4929-8225-4E1DCF87B30A}" type="datetimeFigureOut">
              <a:rPr lang="de-DE" smtClean="0"/>
              <a:t>04.11.2021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D79A-4BA8-451D-9564-A94A7FE52E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57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E8BD-DABE-4929-8225-4E1DCF87B30A}" type="datetimeFigureOut">
              <a:rPr lang="de-DE" smtClean="0"/>
              <a:t>04.11.2021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D79A-4BA8-451D-9564-A94A7FE52E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857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1E8BD-DABE-4929-8225-4E1DCF87B30A}" type="datetimeFigureOut">
              <a:rPr lang="de-DE" smtClean="0"/>
              <a:t>04.11.2021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CD79A-4BA8-451D-9564-A94A7FE52E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975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1E8BD-DABE-4929-8225-4E1DCF87B30A}" type="datetimeFigureOut">
              <a:rPr lang="de-DE" smtClean="0"/>
              <a:t>04.11.2021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CD79A-4BA8-451D-9564-A94A7FE52E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01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82835" y="101102"/>
            <a:ext cx="732635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</a:rPr>
              <a:t>Der Wirtschaftskreislauf einer offenen Volkswirtschaft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41219" y="333894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5313218" y="333894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7409186" y="9132"/>
            <a:ext cx="4692759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smtClean="0"/>
              <a:t>C</a:t>
            </a:r>
            <a:r>
              <a:rPr lang="de-DE" sz="1400" baseline="-25000" dirty="0" smtClean="0"/>
              <a:t>H</a:t>
            </a:r>
            <a:r>
              <a:rPr lang="de-DE" sz="1400" dirty="0" smtClean="0"/>
              <a:t>: Konsum der Haushalte (Kauf von einem Stuhl bei einem Unternehmen) </a:t>
            </a:r>
            <a:endParaRPr lang="de-DE" sz="1400" baseline="-25000" dirty="0"/>
          </a:p>
        </p:txBody>
      </p:sp>
      <p:cxnSp>
        <p:nvCxnSpPr>
          <p:cNvPr id="6" name="Gerade Verbindung mit Pfeil 5"/>
          <p:cNvCxnSpPr/>
          <p:nvPr/>
        </p:nvCxnSpPr>
        <p:spPr>
          <a:xfrm>
            <a:off x="1070155" y="3579031"/>
            <a:ext cx="42430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1399091" y="3530540"/>
            <a:ext cx="404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C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7409187" y="438341"/>
            <a:ext cx="4692759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smtClean="0"/>
              <a:t>Y</a:t>
            </a:r>
            <a:r>
              <a:rPr lang="de-DE" sz="1400" baseline="-25000" dirty="0" smtClean="0"/>
              <a:t>H/U</a:t>
            </a:r>
            <a:r>
              <a:rPr lang="de-DE" sz="1400" dirty="0" smtClean="0"/>
              <a:t>: Die Unternehmen zahlen den Haushalten Löhne</a:t>
            </a:r>
            <a:endParaRPr lang="de-DE" sz="1400" baseline="-25000" dirty="0"/>
          </a:p>
        </p:txBody>
      </p:sp>
      <p:cxnSp>
        <p:nvCxnSpPr>
          <p:cNvPr id="11" name="Gerade Verbindung mit Pfeil 10"/>
          <p:cNvCxnSpPr/>
          <p:nvPr/>
        </p:nvCxnSpPr>
        <p:spPr>
          <a:xfrm flipH="1" flipV="1">
            <a:off x="1011382" y="3401291"/>
            <a:ext cx="4208210" cy="20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/>
          <p:cNvSpPr/>
          <p:nvPr/>
        </p:nvSpPr>
        <p:spPr>
          <a:xfrm>
            <a:off x="4580004" y="3052742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Y</a:t>
            </a:r>
            <a:r>
              <a:rPr lang="de-DE" baseline="-25000" dirty="0"/>
              <a:t>H/U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7409186" y="756995"/>
            <a:ext cx="4692759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smtClean="0"/>
              <a:t>T</a:t>
            </a:r>
            <a:r>
              <a:rPr lang="de-DE" sz="1400" baseline="-25000" dirty="0" smtClean="0"/>
              <a:t>H</a:t>
            </a:r>
            <a:r>
              <a:rPr lang="de-DE" sz="1400" dirty="0" smtClean="0"/>
              <a:t>: Die Haushalte zahlen Steuern an den Staat</a:t>
            </a:r>
            <a:endParaRPr lang="de-DE" sz="1400" baseline="-25000" dirty="0"/>
          </a:p>
        </p:txBody>
      </p:sp>
      <p:cxnSp>
        <p:nvCxnSpPr>
          <p:cNvPr id="21" name="Gerade Verbindung mit Pfeil 20"/>
          <p:cNvCxnSpPr/>
          <p:nvPr/>
        </p:nvCxnSpPr>
        <p:spPr>
          <a:xfrm flipV="1">
            <a:off x="905687" y="1364673"/>
            <a:ext cx="1955277" cy="1944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2932171" y="87770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</a:t>
            </a:r>
            <a:endParaRPr lang="de-DE" dirty="0"/>
          </a:p>
        </p:txBody>
      </p:sp>
      <p:sp>
        <p:nvSpPr>
          <p:cNvPr id="22" name="Rechteck 21"/>
          <p:cNvSpPr/>
          <p:nvPr/>
        </p:nvSpPr>
        <p:spPr>
          <a:xfrm>
            <a:off x="2599434" y="1533245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T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7404240" y="1033760"/>
            <a:ext cx="4787760" cy="3832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smtClean="0"/>
              <a:t>Y</a:t>
            </a:r>
            <a:r>
              <a:rPr lang="de-DE" sz="1400" baseline="-25000" dirty="0" smtClean="0"/>
              <a:t>H/St</a:t>
            </a:r>
            <a:r>
              <a:rPr lang="de-DE" sz="1400" dirty="0" smtClean="0"/>
              <a:t>: Der Staat zahlt </a:t>
            </a:r>
            <a:r>
              <a:rPr lang="de-DE" sz="1400" dirty="0"/>
              <a:t>den Haushalten </a:t>
            </a:r>
            <a:r>
              <a:rPr lang="de-DE" sz="1400" dirty="0" smtClean="0"/>
              <a:t>Löhne (Staatsbedienstete)</a:t>
            </a:r>
            <a:endParaRPr lang="de-DE" sz="1400" baseline="-25000" dirty="0"/>
          </a:p>
        </p:txBody>
      </p:sp>
      <p:sp>
        <p:nvSpPr>
          <p:cNvPr id="38916" name="Rechteck 38915"/>
          <p:cNvSpPr/>
          <p:nvPr/>
        </p:nvSpPr>
        <p:spPr>
          <a:xfrm>
            <a:off x="965687" y="928349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Y</a:t>
            </a:r>
            <a:r>
              <a:rPr lang="de-DE" baseline="-25000" dirty="0" smtClean="0"/>
              <a:t>H/St</a:t>
            </a:r>
            <a:endParaRPr lang="de-DE" dirty="0"/>
          </a:p>
        </p:txBody>
      </p:sp>
      <p:sp>
        <p:nvSpPr>
          <p:cNvPr id="38914" name="Freihandform 38913"/>
          <p:cNvSpPr/>
          <p:nvPr/>
        </p:nvSpPr>
        <p:spPr>
          <a:xfrm>
            <a:off x="693259" y="1070241"/>
            <a:ext cx="2209267" cy="2268705"/>
          </a:xfrm>
          <a:custGeom>
            <a:avLst/>
            <a:gdLst>
              <a:gd name="connsiteX0" fmla="*/ 2066908 w 2066908"/>
              <a:gd name="connsiteY0" fmla="*/ 0 h 2535382"/>
              <a:gd name="connsiteX1" fmla="*/ 265817 w 2066908"/>
              <a:gd name="connsiteY1" fmla="*/ 858982 h 2535382"/>
              <a:gd name="connsiteX2" fmla="*/ 44144 w 2066908"/>
              <a:gd name="connsiteY2" fmla="*/ 2535382 h 253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66908" h="2535382">
                <a:moveTo>
                  <a:pt x="2066908" y="0"/>
                </a:moveTo>
                <a:cubicBezTo>
                  <a:pt x="1334926" y="218209"/>
                  <a:pt x="602944" y="436418"/>
                  <a:pt x="265817" y="858982"/>
                </a:cubicBezTo>
                <a:cubicBezTo>
                  <a:pt x="-71310" y="1281546"/>
                  <a:pt x="-13583" y="1908464"/>
                  <a:pt x="44144" y="2535382"/>
                </a:cubicBezTo>
              </a:path>
            </a:pathLst>
          </a:custGeom>
          <a:noFill/>
          <a:ln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61"/>
          <p:cNvSpPr txBox="1"/>
          <p:nvPr/>
        </p:nvSpPr>
        <p:spPr>
          <a:xfrm>
            <a:off x="2786939" y="5723226"/>
            <a:ext cx="438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VÄ</a:t>
            </a:r>
            <a:endParaRPr lang="de-DE" dirty="0"/>
          </a:p>
        </p:txBody>
      </p:sp>
      <p:cxnSp>
        <p:nvCxnSpPr>
          <p:cNvPr id="63" name="Gerade Verbindung mit Pfeil 62"/>
          <p:cNvCxnSpPr/>
          <p:nvPr/>
        </p:nvCxnSpPr>
        <p:spPr>
          <a:xfrm>
            <a:off x="1070155" y="3837709"/>
            <a:ext cx="1716784" cy="1803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mit Pfeil 69"/>
          <p:cNvCxnSpPr/>
          <p:nvPr/>
        </p:nvCxnSpPr>
        <p:spPr>
          <a:xfrm flipV="1">
            <a:off x="3010307" y="1447775"/>
            <a:ext cx="81856" cy="4165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flipV="1">
            <a:off x="3201083" y="3735989"/>
            <a:ext cx="2018509" cy="2011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feld 79"/>
          <p:cNvSpPr txBox="1"/>
          <p:nvPr/>
        </p:nvSpPr>
        <p:spPr>
          <a:xfrm>
            <a:off x="7376530" y="1624631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smtClean="0"/>
              <a:t>I</a:t>
            </a:r>
            <a:r>
              <a:rPr lang="de-DE" sz="1400" baseline="-25000" dirty="0" smtClean="0"/>
              <a:t>U</a:t>
            </a:r>
            <a:r>
              <a:rPr lang="de-DE" sz="1400" dirty="0" smtClean="0"/>
              <a:t>: Investieren der Unternehmen</a:t>
            </a:r>
            <a:endParaRPr lang="de-DE" sz="1400" baseline="-25000" dirty="0"/>
          </a:p>
        </p:txBody>
      </p:sp>
      <p:sp>
        <p:nvSpPr>
          <p:cNvPr id="82" name="Textfeld 81"/>
          <p:cNvSpPr txBox="1"/>
          <p:nvPr/>
        </p:nvSpPr>
        <p:spPr>
          <a:xfrm>
            <a:off x="7373641" y="2161966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err="1" smtClean="0"/>
              <a:t>I</a:t>
            </a:r>
            <a:r>
              <a:rPr lang="de-DE" sz="1400" baseline="-25000" dirty="0" err="1" smtClean="0"/>
              <a:t>St</a:t>
            </a:r>
            <a:r>
              <a:rPr lang="de-DE" sz="1400" dirty="0" smtClean="0"/>
              <a:t>: Investieren des Staates</a:t>
            </a:r>
            <a:endParaRPr lang="de-DE" sz="1400" baseline="-25000" dirty="0"/>
          </a:p>
        </p:txBody>
      </p:sp>
      <p:sp>
        <p:nvSpPr>
          <p:cNvPr id="84" name="Textfeld 83"/>
          <p:cNvSpPr txBox="1"/>
          <p:nvPr/>
        </p:nvSpPr>
        <p:spPr>
          <a:xfrm>
            <a:off x="7376530" y="2800935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smtClean="0"/>
              <a:t>S</a:t>
            </a:r>
            <a:r>
              <a:rPr lang="de-DE" sz="1400" baseline="-25000" dirty="0" smtClean="0"/>
              <a:t>H</a:t>
            </a:r>
            <a:r>
              <a:rPr lang="de-DE" sz="1400" dirty="0" smtClean="0"/>
              <a:t>: Sparen der Haushalte</a:t>
            </a:r>
            <a:endParaRPr lang="de-DE" sz="1400" baseline="-25000" dirty="0"/>
          </a:p>
        </p:txBody>
      </p:sp>
      <p:sp>
        <p:nvSpPr>
          <p:cNvPr id="38942" name="Rechteck 38941"/>
          <p:cNvSpPr/>
          <p:nvPr/>
        </p:nvSpPr>
        <p:spPr>
          <a:xfrm>
            <a:off x="4006842" y="4209291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U</a:t>
            </a:r>
            <a:endParaRPr lang="de-DE" dirty="0"/>
          </a:p>
        </p:txBody>
      </p:sp>
      <p:sp>
        <p:nvSpPr>
          <p:cNvPr id="87" name="Rechteck 86"/>
          <p:cNvSpPr/>
          <p:nvPr/>
        </p:nvSpPr>
        <p:spPr>
          <a:xfrm>
            <a:off x="3162780" y="2526665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 smtClean="0"/>
              <a:t>I</a:t>
            </a:r>
            <a:r>
              <a:rPr lang="de-DE" baseline="-25000" dirty="0" err="1" smtClean="0"/>
              <a:t>St</a:t>
            </a:r>
            <a:endParaRPr lang="de-DE" dirty="0"/>
          </a:p>
        </p:txBody>
      </p:sp>
      <p:sp>
        <p:nvSpPr>
          <p:cNvPr id="91" name="Rechteck 90"/>
          <p:cNvSpPr/>
          <p:nvPr/>
        </p:nvSpPr>
        <p:spPr>
          <a:xfrm>
            <a:off x="1326694" y="4385240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S</a:t>
            </a:r>
            <a:r>
              <a:rPr lang="de-DE" baseline="-25000" dirty="0" smtClean="0"/>
              <a:t>H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3851831" y="521708"/>
            <a:ext cx="3499968" cy="7220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smtClean="0"/>
              <a:t>S: Staat	H: </a:t>
            </a:r>
            <a:r>
              <a:rPr lang="de-DE" sz="1400" dirty="0" smtClean="0"/>
              <a:t>Haushalte</a:t>
            </a:r>
            <a:endParaRPr lang="de-DE" sz="1400" dirty="0" smtClean="0"/>
          </a:p>
          <a:p>
            <a:r>
              <a:rPr lang="de-DE" sz="1400" dirty="0" smtClean="0"/>
              <a:t>                       VÄ: Vermögensveränderung</a:t>
            </a:r>
          </a:p>
          <a:p>
            <a:r>
              <a:rPr lang="de-DE" sz="1400" dirty="0"/>
              <a:t> </a:t>
            </a:r>
            <a:r>
              <a:rPr lang="de-DE" sz="1400" dirty="0" smtClean="0"/>
              <a:t>                      U:Unternehmen</a:t>
            </a:r>
          </a:p>
        </p:txBody>
      </p:sp>
      <p:sp>
        <p:nvSpPr>
          <p:cNvPr id="67" name="Freihandform 66"/>
          <p:cNvSpPr/>
          <p:nvPr/>
        </p:nvSpPr>
        <p:spPr>
          <a:xfrm flipH="1">
            <a:off x="3259240" y="1050999"/>
            <a:ext cx="2307421" cy="2257869"/>
          </a:xfrm>
          <a:custGeom>
            <a:avLst/>
            <a:gdLst>
              <a:gd name="connsiteX0" fmla="*/ 2066908 w 2066908"/>
              <a:gd name="connsiteY0" fmla="*/ 0 h 2535382"/>
              <a:gd name="connsiteX1" fmla="*/ 265817 w 2066908"/>
              <a:gd name="connsiteY1" fmla="*/ 858982 h 2535382"/>
              <a:gd name="connsiteX2" fmla="*/ 44144 w 2066908"/>
              <a:gd name="connsiteY2" fmla="*/ 2535382 h 253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66908" h="2535382">
                <a:moveTo>
                  <a:pt x="2066908" y="0"/>
                </a:moveTo>
                <a:cubicBezTo>
                  <a:pt x="1334926" y="218209"/>
                  <a:pt x="602944" y="436418"/>
                  <a:pt x="265817" y="858982"/>
                </a:cubicBezTo>
                <a:cubicBezTo>
                  <a:pt x="-71310" y="1281546"/>
                  <a:pt x="-13583" y="1908464"/>
                  <a:pt x="44144" y="2535382"/>
                </a:cubicBezTo>
              </a:path>
            </a:pathLst>
          </a:custGeom>
          <a:noFill/>
          <a:ln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Rechteck 70"/>
          <p:cNvSpPr/>
          <p:nvPr/>
        </p:nvSpPr>
        <p:spPr>
          <a:xfrm>
            <a:off x="5509869" y="1532182"/>
            <a:ext cx="42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C</a:t>
            </a:r>
            <a:r>
              <a:rPr lang="de-DE" baseline="-25000" dirty="0" err="1" smtClean="0"/>
              <a:t>St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7430515" y="1299670"/>
            <a:ext cx="4787760" cy="3832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C</a:t>
            </a:r>
            <a:r>
              <a:rPr lang="de-DE" sz="1400" baseline="-25000" dirty="0" smtClean="0"/>
              <a:t>H/St</a:t>
            </a:r>
            <a:r>
              <a:rPr lang="de-DE" sz="1400" dirty="0" smtClean="0"/>
              <a:t>: Konsum des Staates</a:t>
            </a:r>
            <a:endParaRPr lang="de-DE" sz="1400" baseline="-25000" dirty="0"/>
          </a:p>
        </p:txBody>
      </p:sp>
    </p:spTree>
    <p:extLst>
      <p:ext uri="{BB962C8B-B14F-4D97-AF65-F5344CB8AC3E}">
        <p14:creationId xmlns:p14="http://schemas.microsoft.com/office/powerpoint/2010/main" val="1485082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2" grpId="0"/>
      <p:bldP spid="14" grpId="0"/>
      <p:bldP spid="22" grpId="0"/>
      <p:bldP spid="35" grpId="0"/>
      <p:bldP spid="38916" grpId="0"/>
      <p:bldP spid="80" grpId="0"/>
      <p:bldP spid="82" grpId="0"/>
      <p:bldP spid="84" grpId="0"/>
      <p:bldP spid="38942" grpId="0"/>
      <p:bldP spid="87" grpId="0"/>
      <p:bldP spid="91" grpId="0"/>
      <p:bldP spid="71" grpId="0"/>
      <p:bldP spid="7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Breitbild</PresentationFormat>
  <Paragraphs>25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Sparkasse Rg</vt:lpstr>
      <vt:lpstr>Times New Roman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bjk</cp:lastModifiedBy>
  <cp:revision>3</cp:revision>
  <dcterms:created xsi:type="dcterms:W3CDTF">2021-11-04T10:55:41Z</dcterms:created>
  <dcterms:modified xsi:type="dcterms:W3CDTF">2021-11-04T15:40:16Z</dcterms:modified>
</cp:coreProperties>
</file>