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35" autoAdjust="0"/>
    <p:restoredTop sz="94660"/>
  </p:normalViewPr>
  <p:slideViewPr>
    <p:cSldViewPr snapToGrid="0">
      <p:cViewPr varScale="1">
        <p:scale>
          <a:sx n="96" d="100"/>
          <a:sy n="96" d="100"/>
        </p:scale>
        <p:origin x="369"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3DAC73B0-E9E3-4AF9-B904-79797F5A2729}" type="datetimeFigureOut">
              <a:rPr lang="de-DE" smtClean="0"/>
              <a:t>22.05.2021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3BD19DF-1DE0-4CAA-B565-1B3716966EFD}" type="slidenum">
              <a:rPr lang="de-DE" smtClean="0"/>
              <a:t>‹Nr.›</a:t>
            </a:fld>
            <a:endParaRPr lang="de-DE"/>
          </a:p>
        </p:txBody>
      </p:sp>
    </p:spTree>
    <p:extLst>
      <p:ext uri="{BB962C8B-B14F-4D97-AF65-F5344CB8AC3E}">
        <p14:creationId xmlns:p14="http://schemas.microsoft.com/office/powerpoint/2010/main" val="86170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DAC73B0-E9E3-4AF9-B904-79797F5A2729}" type="datetimeFigureOut">
              <a:rPr lang="de-DE" smtClean="0"/>
              <a:t>22.05.2021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3BD19DF-1DE0-4CAA-B565-1B3716966EFD}" type="slidenum">
              <a:rPr lang="de-DE" smtClean="0"/>
              <a:t>‹Nr.›</a:t>
            </a:fld>
            <a:endParaRPr lang="de-DE"/>
          </a:p>
        </p:txBody>
      </p:sp>
    </p:spTree>
    <p:extLst>
      <p:ext uri="{BB962C8B-B14F-4D97-AF65-F5344CB8AC3E}">
        <p14:creationId xmlns:p14="http://schemas.microsoft.com/office/powerpoint/2010/main" val="213256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DAC73B0-E9E3-4AF9-B904-79797F5A2729}" type="datetimeFigureOut">
              <a:rPr lang="de-DE" smtClean="0"/>
              <a:t>22.05.2021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3BD19DF-1DE0-4CAA-B565-1B3716966EFD}" type="slidenum">
              <a:rPr lang="de-DE" smtClean="0"/>
              <a:t>‹Nr.›</a:t>
            </a:fld>
            <a:endParaRPr lang="de-DE"/>
          </a:p>
        </p:txBody>
      </p:sp>
    </p:spTree>
    <p:extLst>
      <p:ext uri="{BB962C8B-B14F-4D97-AF65-F5344CB8AC3E}">
        <p14:creationId xmlns:p14="http://schemas.microsoft.com/office/powerpoint/2010/main" val="2522628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DAC73B0-E9E3-4AF9-B904-79797F5A2729}" type="datetimeFigureOut">
              <a:rPr lang="de-DE" smtClean="0"/>
              <a:t>22.05.2021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3BD19DF-1DE0-4CAA-B565-1B3716966EFD}" type="slidenum">
              <a:rPr lang="de-DE" smtClean="0"/>
              <a:t>‹Nr.›</a:t>
            </a:fld>
            <a:endParaRPr lang="de-DE"/>
          </a:p>
        </p:txBody>
      </p:sp>
    </p:spTree>
    <p:extLst>
      <p:ext uri="{BB962C8B-B14F-4D97-AF65-F5344CB8AC3E}">
        <p14:creationId xmlns:p14="http://schemas.microsoft.com/office/powerpoint/2010/main" val="4050355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3DAC73B0-E9E3-4AF9-B904-79797F5A2729}" type="datetimeFigureOut">
              <a:rPr lang="de-DE" smtClean="0"/>
              <a:t>22.05.2021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3BD19DF-1DE0-4CAA-B565-1B3716966EFD}" type="slidenum">
              <a:rPr lang="de-DE" smtClean="0"/>
              <a:t>‹Nr.›</a:t>
            </a:fld>
            <a:endParaRPr lang="de-DE"/>
          </a:p>
        </p:txBody>
      </p:sp>
    </p:spTree>
    <p:extLst>
      <p:ext uri="{BB962C8B-B14F-4D97-AF65-F5344CB8AC3E}">
        <p14:creationId xmlns:p14="http://schemas.microsoft.com/office/powerpoint/2010/main" val="3816035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3DAC73B0-E9E3-4AF9-B904-79797F5A2729}" type="datetimeFigureOut">
              <a:rPr lang="de-DE" smtClean="0"/>
              <a:t>22.05.2021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3BD19DF-1DE0-4CAA-B565-1B3716966EFD}" type="slidenum">
              <a:rPr lang="de-DE" smtClean="0"/>
              <a:t>‹Nr.›</a:t>
            </a:fld>
            <a:endParaRPr lang="de-DE"/>
          </a:p>
        </p:txBody>
      </p:sp>
    </p:spTree>
    <p:extLst>
      <p:ext uri="{BB962C8B-B14F-4D97-AF65-F5344CB8AC3E}">
        <p14:creationId xmlns:p14="http://schemas.microsoft.com/office/powerpoint/2010/main" val="71219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3DAC73B0-E9E3-4AF9-B904-79797F5A2729}" type="datetimeFigureOut">
              <a:rPr lang="de-DE" smtClean="0"/>
              <a:t>22.05.2021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3BD19DF-1DE0-4CAA-B565-1B3716966EFD}" type="slidenum">
              <a:rPr lang="de-DE" smtClean="0"/>
              <a:t>‹Nr.›</a:t>
            </a:fld>
            <a:endParaRPr lang="de-DE"/>
          </a:p>
        </p:txBody>
      </p:sp>
    </p:spTree>
    <p:extLst>
      <p:ext uri="{BB962C8B-B14F-4D97-AF65-F5344CB8AC3E}">
        <p14:creationId xmlns:p14="http://schemas.microsoft.com/office/powerpoint/2010/main" val="998500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3DAC73B0-E9E3-4AF9-B904-79797F5A2729}" type="datetimeFigureOut">
              <a:rPr lang="de-DE" smtClean="0"/>
              <a:t>22.05.2021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3BD19DF-1DE0-4CAA-B565-1B3716966EFD}" type="slidenum">
              <a:rPr lang="de-DE" smtClean="0"/>
              <a:t>‹Nr.›</a:t>
            </a:fld>
            <a:endParaRPr lang="de-DE"/>
          </a:p>
        </p:txBody>
      </p:sp>
    </p:spTree>
    <p:extLst>
      <p:ext uri="{BB962C8B-B14F-4D97-AF65-F5344CB8AC3E}">
        <p14:creationId xmlns:p14="http://schemas.microsoft.com/office/powerpoint/2010/main" val="1571752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DAC73B0-E9E3-4AF9-B904-79797F5A2729}" type="datetimeFigureOut">
              <a:rPr lang="de-DE" smtClean="0"/>
              <a:t>22.05.2021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3BD19DF-1DE0-4CAA-B565-1B3716966EFD}" type="slidenum">
              <a:rPr lang="de-DE" smtClean="0"/>
              <a:t>‹Nr.›</a:t>
            </a:fld>
            <a:endParaRPr lang="de-DE"/>
          </a:p>
        </p:txBody>
      </p:sp>
    </p:spTree>
    <p:extLst>
      <p:ext uri="{BB962C8B-B14F-4D97-AF65-F5344CB8AC3E}">
        <p14:creationId xmlns:p14="http://schemas.microsoft.com/office/powerpoint/2010/main" val="2163113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3DAC73B0-E9E3-4AF9-B904-79797F5A2729}" type="datetimeFigureOut">
              <a:rPr lang="de-DE" smtClean="0"/>
              <a:t>22.05.2021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3BD19DF-1DE0-4CAA-B565-1B3716966EFD}" type="slidenum">
              <a:rPr lang="de-DE" smtClean="0"/>
              <a:t>‹Nr.›</a:t>
            </a:fld>
            <a:endParaRPr lang="de-DE"/>
          </a:p>
        </p:txBody>
      </p:sp>
    </p:spTree>
    <p:extLst>
      <p:ext uri="{BB962C8B-B14F-4D97-AF65-F5344CB8AC3E}">
        <p14:creationId xmlns:p14="http://schemas.microsoft.com/office/powerpoint/2010/main" val="1474302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3DAC73B0-E9E3-4AF9-B904-79797F5A2729}" type="datetimeFigureOut">
              <a:rPr lang="de-DE" smtClean="0"/>
              <a:t>22.05.2021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3BD19DF-1DE0-4CAA-B565-1B3716966EFD}" type="slidenum">
              <a:rPr lang="de-DE" smtClean="0"/>
              <a:t>‹Nr.›</a:t>
            </a:fld>
            <a:endParaRPr lang="de-DE"/>
          </a:p>
        </p:txBody>
      </p:sp>
    </p:spTree>
    <p:extLst>
      <p:ext uri="{BB962C8B-B14F-4D97-AF65-F5344CB8AC3E}">
        <p14:creationId xmlns:p14="http://schemas.microsoft.com/office/powerpoint/2010/main" val="245156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AC73B0-E9E3-4AF9-B904-79797F5A2729}" type="datetimeFigureOut">
              <a:rPr lang="de-DE" smtClean="0"/>
              <a:t>22.05.2021</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D19DF-1DE0-4CAA-B565-1B3716966EFD}" type="slidenum">
              <a:rPr lang="de-DE" smtClean="0"/>
              <a:t>‹Nr.›</a:t>
            </a:fld>
            <a:endParaRPr lang="de-DE"/>
          </a:p>
        </p:txBody>
      </p:sp>
    </p:spTree>
    <p:extLst>
      <p:ext uri="{BB962C8B-B14F-4D97-AF65-F5344CB8AC3E}">
        <p14:creationId xmlns:p14="http://schemas.microsoft.com/office/powerpoint/2010/main" val="340073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4769672" y="360381"/>
            <a:ext cx="1785769" cy="369332"/>
          </a:xfrm>
          <a:prstGeom prst="rect">
            <a:avLst/>
          </a:prstGeom>
          <a:noFill/>
        </p:spPr>
        <p:txBody>
          <a:bodyPr wrap="none" rtlCol="0">
            <a:noAutofit/>
          </a:bodyPr>
          <a:lstStyle/>
          <a:p>
            <a:r>
              <a:rPr lang="de-DE" dirty="0" smtClean="0"/>
              <a:t>Blatt 2 Aufgabe 1</a:t>
            </a:r>
            <a:endParaRPr lang="de-DE" dirty="0"/>
          </a:p>
        </p:txBody>
      </p:sp>
      <p:pic>
        <p:nvPicPr>
          <p:cNvPr id="6" name="Grafik 5"/>
          <p:cNvPicPr>
            <a:picLocks noChangeAspect="1"/>
          </p:cNvPicPr>
          <p:nvPr/>
        </p:nvPicPr>
        <p:blipFill>
          <a:blip r:embed="rId2"/>
          <a:stretch>
            <a:fillRect/>
          </a:stretch>
        </p:blipFill>
        <p:spPr>
          <a:xfrm>
            <a:off x="602752" y="803764"/>
            <a:ext cx="11407244" cy="1361795"/>
          </a:xfrm>
          <a:prstGeom prst="rect">
            <a:avLst/>
          </a:prstGeom>
        </p:spPr>
      </p:pic>
      <p:sp>
        <p:nvSpPr>
          <p:cNvPr id="7" name="Textfeld 6"/>
          <p:cNvSpPr txBox="1"/>
          <p:nvPr/>
        </p:nvSpPr>
        <p:spPr>
          <a:xfrm>
            <a:off x="767444" y="2481105"/>
            <a:ext cx="8744301" cy="357254"/>
          </a:xfrm>
          <a:prstGeom prst="rect">
            <a:avLst/>
          </a:prstGeom>
          <a:noFill/>
        </p:spPr>
        <p:txBody>
          <a:bodyPr wrap="square" rtlCol="0">
            <a:noAutofit/>
          </a:bodyPr>
          <a:lstStyle/>
          <a:p>
            <a:r>
              <a:rPr lang="de-DE" sz="1400" dirty="0" err="1" smtClean="0"/>
              <a:t>Gänggigerweise</a:t>
            </a:r>
            <a:r>
              <a:rPr lang="de-DE" sz="1400" dirty="0" smtClean="0"/>
              <a:t> </a:t>
            </a:r>
            <a:r>
              <a:rPr lang="de-DE" sz="1400" dirty="0" smtClean="0"/>
              <a:t>rechnet man mit der Abschätzung: Reales Wachstum = Nominales Wachstum - Preissteigerungsrate</a:t>
            </a:r>
            <a:endParaRPr lang="de-DE" sz="1400" dirty="0"/>
          </a:p>
        </p:txBody>
      </p:sp>
      <p:sp>
        <p:nvSpPr>
          <p:cNvPr id="8" name="Textfeld 7"/>
          <p:cNvSpPr txBox="1"/>
          <p:nvPr/>
        </p:nvSpPr>
        <p:spPr>
          <a:xfrm>
            <a:off x="728303" y="2889156"/>
            <a:ext cx="10299013" cy="477188"/>
          </a:xfrm>
          <a:prstGeom prst="rect">
            <a:avLst/>
          </a:prstGeom>
          <a:noFill/>
        </p:spPr>
        <p:txBody>
          <a:bodyPr wrap="square" rtlCol="0">
            <a:noAutofit/>
          </a:bodyPr>
          <a:lstStyle/>
          <a:p>
            <a:r>
              <a:rPr lang="de-DE" sz="1400" dirty="0" smtClean="0"/>
              <a:t>Dies ist allerdings nur eine Näherung, da wir in den Wirtschaftswissenschaften andauernd mit Veränderungsraten zu tun haben, sollte man zumindest wissen, wie die exakte Berechnung funktioniert, bzw. wann man mit obiger Näherung agieren kann!</a:t>
            </a:r>
            <a:endParaRPr lang="de-DE" sz="1400" dirty="0"/>
          </a:p>
        </p:txBody>
      </p:sp>
      <p:sp>
        <p:nvSpPr>
          <p:cNvPr id="9" name="Textfeld 8"/>
          <p:cNvSpPr txBox="1"/>
          <p:nvPr/>
        </p:nvSpPr>
        <p:spPr>
          <a:xfrm>
            <a:off x="762475" y="3480403"/>
            <a:ext cx="11172507" cy="566837"/>
          </a:xfrm>
          <a:prstGeom prst="rect">
            <a:avLst/>
          </a:prstGeom>
          <a:noFill/>
        </p:spPr>
        <p:txBody>
          <a:bodyPr wrap="square" rtlCol="0">
            <a:noAutofit/>
          </a:bodyPr>
          <a:lstStyle/>
          <a:p>
            <a:r>
              <a:rPr lang="de-DE" sz="1400" dirty="0" smtClean="0"/>
              <a:t>Für die exakte Berechnung des realen Wirtschaftswachstums bestimmen wir erst einmal den Index des nominalen BIP und des BIP-</a:t>
            </a:r>
            <a:r>
              <a:rPr lang="de-DE" sz="1400" dirty="0" err="1" smtClean="0"/>
              <a:t>Deflators</a:t>
            </a:r>
            <a:r>
              <a:rPr lang="de-DE" sz="1400" dirty="0" smtClean="0"/>
              <a:t>. In der Basiswahl sind wir frei und setzen daher das </a:t>
            </a:r>
            <a:r>
              <a:rPr lang="de-DE" sz="1400" dirty="0"/>
              <a:t>J</a:t>
            </a:r>
            <a:r>
              <a:rPr lang="de-DE" sz="1400" dirty="0" smtClean="0"/>
              <a:t>ahr 2017 auf 100. Sie können gerne die ganze Rechnung auch einmal mit 2019 gleich 100 durchführen!</a:t>
            </a:r>
            <a:endParaRPr lang="de-DE" sz="1400" dirty="0"/>
          </a:p>
        </p:txBody>
      </p:sp>
      <p:sp>
        <p:nvSpPr>
          <p:cNvPr id="10" name="Ellipse 9"/>
          <p:cNvSpPr/>
          <p:nvPr/>
        </p:nvSpPr>
        <p:spPr>
          <a:xfrm>
            <a:off x="4279971" y="1195550"/>
            <a:ext cx="668319" cy="2891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a:off x="7081441" y="1179564"/>
            <a:ext cx="668319" cy="2891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4220582" y="1504663"/>
            <a:ext cx="668319" cy="289112"/>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p:cNvSpPr txBox="1"/>
          <p:nvPr/>
        </p:nvSpPr>
        <p:spPr>
          <a:xfrm>
            <a:off x="777100" y="4047240"/>
            <a:ext cx="9550242" cy="383566"/>
          </a:xfrm>
          <a:prstGeom prst="rect">
            <a:avLst/>
          </a:prstGeom>
          <a:noFill/>
        </p:spPr>
        <p:txBody>
          <a:bodyPr wrap="square" rtlCol="0">
            <a:noAutofit/>
          </a:bodyPr>
          <a:lstStyle/>
          <a:p>
            <a:r>
              <a:rPr lang="de-DE" sz="1400" dirty="0" smtClean="0"/>
              <a:t>Die Indexwerte für die Folgejahre ergeben sich dann einfach durch Multiplikation mit dem Wachstumsfaktor =1 + Wachstumsrate</a:t>
            </a:r>
            <a:endParaRPr lang="de-DE" sz="1400" dirty="0"/>
          </a:p>
        </p:txBody>
      </p:sp>
      <p:sp>
        <p:nvSpPr>
          <p:cNvPr id="14" name="Ellipse 13"/>
          <p:cNvSpPr/>
          <p:nvPr/>
        </p:nvSpPr>
        <p:spPr>
          <a:xfrm>
            <a:off x="6999641" y="1496860"/>
            <a:ext cx="668319" cy="289112"/>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Ellipse 14"/>
          <p:cNvSpPr/>
          <p:nvPr/>
        </p:nvSpPr>
        <p:spPr>
          <a:xfrm>
            <a:off x="6688118" y="1797854"/>
            <a:ext cx="1017494" cy="338172"/>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3844960" y="1819290"/>
            <a:ext cx="1017494" cy="338172"/>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822733" y="4430806"/>
            <a:ext cx="10210084" cy="383566"/>
          </a:xfrm>
          <a:prstGeom prst="rect">
            <a:avLst/>
          </a:prstGeom>
          <a:noFill/>
        </p:spPr>
        <p:txBody>
          <a:bodyPr wrap="square" rtlCol="0">
            <a:noAutofit/>
          </a:bodyPr>
          <a:lstStyle/>
          <a:p>
            <a:r>
              <a:rPr lang="de-DE" sz="1400" dirty="0" smtClean="0"/>
              <a:t>Nun können wir die Definition BIP-</a:t>
            </a:r>
            <a:r>
              <a:rPr lang="de-DE" sz="1400" dirty="0" err="1" smtClean="0"/>
              <a:t>Deflator</a:t>
            </a:r>
            <a:r>
              <a:rPr lang="de-DE" sz="1400" dirty="0" smtClean="0"/>
              <a:t>=100∙nominales BIP / reales BIP verwenden, um den Index des realen BIP zu berechnen</a:t>
            </a:r>
            <a:endParaRPr lang="de-DE" sz="1400" dirty="0"/>
          </a:p>
        </p:txBody>
      </p:sp>
      <p:sp>
        <p:nvSpPr>
          <p:cNvPr id="19" name="Ellipse 18"/>
          <p:cNvSpPr/>
          <p:nvPr/>
        </p:nvSpPr>
        <p:spPr>
          <a:xfrm>
            <a:off x="9769798" y="1130504"/>
            <a:ext cx="1017494" cy="338172"/>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a:off x="9034690" y="1496704"/>
            <a:ext cx="1514527" cy="338172"/>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9059340" y="1803748"/>
            <a:ext cx="1514527" cy="338172"/>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p:cNvSpPr txBox="1"/>
          <p:nvPr/>
        </p:nvSpPr>
        <p:spPr>
          <a:xfrm>
            <a:off x="821830" y="4747048"/>
            <a:ext cx="9550242" cy="383566"/>
          </a:xfrm>
          <a:prstGeom prst="rect">
            <a:avLst/>
          </a:prstGeom>
          <a:noFill/>
        </p:spPr>
        <p:txBody>
          <a:bodyPr wrap="square" rtlCol="0">
            <a:noAutofit/>
          </a:bodyPr>
          <a:lstStyle/>
          <a:p>
            <a:r>
              <a:rPr lang="de-DE" sz="1400" dirty="0" smtClean="0"/>
              <a:t>Schlussendlich ergibt sich dann das reale Wirtschaftswachstum als die Veränderungsrate des Index des realen BIP</a:t>
            </a:r>
            <a:endParaRPr lang="de-DE" sz="1400" dirty="0"/>
          </a:p>
        </p:txBody>
      </p:sp>
      <p:sp>
        <p:nvSpPr>
          <p:cNvPr id="23" name="Ellipse 22"/>
          <p:cNvSpPr/>
          <p:nvPr/>
        </p:nvSpPr>
        <p:spPr>
          <a:xfrm>
            <a:off x="11027316" y="1450324"/>
            <a:ext cx="1017494" cy="338172"/>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p:cNvSpPr/>
          <p:nvPr/>
        </p:nvSpPr>
        <p:spPr>
          <a:xfrm>
            <a:off x="11065413" y="1858218"/>
            <a:ext cx="1017494" cy="338172"/>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p:cNvSpPr txBox="1"/>
          <p:nvPr/>
        </p:nvSpPr>
        <p:spPr>
          <a:xfrm>
            <a:off x="829787" y="5048639"/>
            <a:ext cx="9550242" cy="496366"/>
          </a:xfrm>
          <a:prstGeom prst="rect">
            <a:avLst/>
          </a:prstGeom>
          <a:noFill/>
        </p:spPr>
        <p:txBody>
          <a:bodyPr wrap="square" rtlCol="0">
            <a:noAutofit/>
          </a:bodyPr>
          <a:lstStyle/>
          <a:p>
            <a:r>
              <a:rPr lang="de-DE" sz="1400" dirty="0" smtClean="0"/>
              <a:t>Auch in diesem Fall erkennen wir den kleinen aber feinen Unterschied zur Berechnung über die Approximation mit der Differenz. Bei Wachstumsraten &lt;10% kann man sagen, dass der Fehler mit der Approximation klein ist</a:t>
            </a:r>
            <a:endParaRPr lang="de-DE" sz="1400" dirty="0"/>
          </a:p>
        </p:txBody>
      </p:sp>
      <p:sp>
        <p:nvSpPr>
          <p:cNvPr id="26" name="Textfeld 25"/>
          <p:cNvSpPr txBox="1"/>
          <p:nvPr/>
        </p:nvSpPr>
        <p:spPr>
          <a:xfrm>
            <a:off x="835368" y="5527307"/>
            <a:ext cx="9550242" cy="383566"/>
          </a:xfrm>
          <a:prstGeom prst="rect">
            <a:avLst/>
          </a:prstGeom>
          <a:noFill/>
        </p:spPr>
        <p:txBody>
          <a:bodyPr wrap="square" rtlCol="0">
            <a:noAutofit/>
          </a:bodyPr>
          <a:lstStyle/>
          <a:p>
            <a:r>
              <a:rPr lang="de-DE" sz="1400" dirty="0" smtClean="0"/>
              <a:t>Das nominale BIP erhalten wir durch Zurückrechnen des Werts für 2019 mit den gegebenen Wachstumsraten</a:t>
            </a:r>
            <a:endParaRPr lang="de-DE" sz="1400" dirty="0"/>
          </a:p>
        </p:txBody>
      </p:sp>
      <p:sp>
        <p:nvSpPr>
          <p:cNvPr id="27" name="Ellipse 26"/>
          <p:cNvSpPr/>
          <p:nvPr/>
        </p:nvSpPr>
        <p:spPr>
          <a:xfrm>
            <a:off x="2774958" y="1504663"/>
            <a:ext cx="668319" cy="289112"/>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p:cNvSpPr/>
          <p:nvPr/>
        </p:nvSpPr>
        <p:spPr>
          <a:xfrm>
            <a:off x="2786162" y="1159522"/>
            <a:ext cx="668319" cy="289112"/>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Textfeld 28"/>
          <p:cNvSpPr txBox="1"/>
          <p:nvPr/>
        </p:nvSpPr>
        <p:spPr>
          <a:xfrm>
            <a:off x="833124" y="5861247"/>
            <a:ext cx="10946500" cy="633682"/>
          </a:xfrm>
          <a:prstGeom prst="rect">
            <a:avLst/>
          </a:prstGeom>
          <a:noFill/>
        </p:spPr>
        <p:txBody>
          <a:bodyPr wrap="square" rtlCol="0">
            <a:noAutofit/>
          </a:bodyPr>
          <a:lstStyle/>
          <a:p>
            <a:r>
              <a:rPr lang="de-DE" sz="1400" dirty="0" smtClean="0"/>
              <a:t>Auch dies haben Sie hoffentlich schon oft in der BWL gemacht, wenn Sie z.B. den Mehrwertsteuerbetrag (19%) eines Bruttopreises berechnet haben</a:t>
            </a:r>
          </a:p>
          <a:p>
            <a:r>
              <a:rPr lang="de-DE" sz="1400" dirty="0" smtClean="0"/>
              <a:t>z.B. kostet Ihre Hose 85 Euro im Laden. Wieviel davon sind MwSt.? Dies sind </a:t>
            </a:r>
            <a:r>
              <a:rPr lang="de-DE" sz="1400" b="1" dirty="0" smtClean="0"/>
              <a:t>nicht</a:t>
            </a:r>
            <a:r>
              <a:rPr lang="de-DE" sz="1400" dirty="0" smtClean="0"/>
              <a:t> 19% ∙85=16,15 sondern 85-85/1,19=13,57, was wiederum äquivalent zum </a:t>
            </a:r>
            <a:r>
              <a:rPr lang="de-DE" sz="1400" dirty="0" err="1"/>
              <a:t>A</a:t>
            </a:r>
            <a:r>
              <a:rPr lang="de-DE" sz="1400" dirty="0" err="1" smtClean="0"/>
              <a:t>bdiskontieren</a:t>
            </a:r>
            <a:r>
              <a:rPr lang="de-DE" sz="1400" dirty="0" smtClean="0"/>
              <a:t> ist!</a:t>
            </a:r>
            <a:endParaRPr lang="de-DE" sz="1400" dirty="0"/>
          </a:p>
        </p:txBody>
      </p:sp>
      <p:sp>
        <p:nvSpPr>
          <p:cNvPr id="30" name="Textfeld 29"/>
          <p:cNvSpPr txBox="1"/>
          <p:nvPr/>
        </p:nvSpPr>
        <p:spPr>
          <a:xfrm>
            <a:off x="7317966" y="323681"/>
            <a:ext cx="2572933" cy="369332"/>
          </a:xfrm>
          <a:prstGeom prst="rect">
            <a:avLst/>
          </a:prstGeom>
          <a:noFill/>
        </p:spPr>
        <p:txBody>
          <a:bodyPr wrap="none" rtlCol="0">
            <a:noAutofit/>
          </a:bodyPr>
          <a:lstStyle/>
          <a:p>
            <a:r>
              <a:rPr lang="de-DE" b="1" dirty="0" smtClean="0"/>
              <a:t>Fett </a:t>
            </a:r>
            <a:r>
              <a:rPr lang="de-DE" dirty="0" smtClean="0"/>
              <a:t>vorgegebene Werte</a:t>
            </a:r>
            <a:endParaRPr lang="de-DE" b="1" dirty="0"/>
          </a:p>
        </p:txBody>
      </p:sp>
    </p:spTree>
    <p:extLst>
      <p:ext uri="{BB962C8B-B14F-4D97-AF65-F5344CB8AC3E}">
        <p14:creationId xmlns:p14="http://schemas.microsoft.com/office/powerpoint/2010/main" val="3197361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animBg="1"/>
      <p:bldP spid="11" grpId="0" animBg="1"/>
      <p:bldP spid="12" grpId="0" animBg="1"/>
      <p:bldP spid="13" grpId="0"/>
      <p:bldP spid="14" grpId="0" animBg="1"/>
      <p:bldP spid="15" grpId="0" animBg="1"/>
      <p:bldP spid="16" grpId="0" animBg="1"/>
      <p:bldP spid="17" grpId="0"/>
      <p:bldP spid="19" grpId="0" animBg="1"/>
      <p:bldP spid="20" grpId="0" animBg="1"/>
      <p:bldP spid="21" grpId="0" animBg="1"/>
      <p:bldP spid="22" grpId="0"/>
      <p:bldP spid="23" grpId="0" animBg="1"/>
      <p:bldP spid="24" grpId="0" animBg="1"/>
      <p:bldP spid="25" grpId="0"/>
      <p:bldP spid="26" grpId="0"/>
      <p:bldP spid="27" grpId="0" animBg="1"/>
      <p:bldP spid="28" grpId="0" animBg="1"/>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720510" y="8506"/>
            <a:ext cx="1785769" cy="369332"/>
          </a:xfrm>
          <a:prstGeom prst="rect">
            <a:avLst/>
          </a:prstGeom>
          <a:noFill/>
        </p:spPr>
        <p:txBody>
          <a:bodyPr wrap="none" rtlCol="0">
            <a:noAutofit/>
          </a:bodyPr>
          <a:lstStyle/>
          <a:p>
            <a:r>
              <a:rPr lang="de-DE" dirty="0" smtClean="0"/>
              <a:t>Blatt 2 Aufgabe 3</a:t>
            </a:r>
            <a:endParaRPr lang="de-DE" dirty="0"/>
          </a:p>
        </p:txBody>
      </p:sp>
      <p:sp>
        <p:nvSpPr>
          <p:cNvPr id="4" name="Textfeld 3"/>
          <p:cNvSpPr txBox="1"/>
          <p:nvPr/>
        </p:nvSpPr>
        <p:spPr>
          <a:xfrm>
            <a:off x="2672061" y="3336843"/>
            <a:ext cx="7892699" cy="408051"/>
          </a:xfrm>
          <a:prstGeom prst="rect">
            <a:avLst/>
          </a:prstGeom>
          <a:noFill/>
        </p:spPr>
        <p:txBody>
          <a:bodyPr wrap="square" rtlCol="0">
            <a:noAutofit/>
          </a:bodyPr>
          <a:lstStyle/>
          <a:p>
            <a:r>
              <a:rPr lang="de-DE" sz="1400" dirty="0" smtClean="0"/>
              <a:t>Die Inflation ist die Veränderungsrate des Preisindex und dieser ergibt sich aus dem Wert des Warenkorbs</a:t>
            </a:r>
            <a:endParaRPr lang="de-DE" sz="1400" dirty="0"/>
          </a:p>
        </p:txBody>
      </p:sp>
      <p:cxnSp>
        <p:nvCxnSpPr>
          <p:cNvPr id="6" name="Gerade Verbindung mit Pfeil 5"/>
          <p:cNvCxnSpPr/>
          <p:nvPr/>
        </p:nvCxnSpPr>
        <p:spPr>
          <a:xfrm flipV="1">
            <a:off x="7705165" y="1371600"/>
            <a:ext cx="907676" cy="97491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 name="Textfeld 7"/>
          <p:cNvSpPr txBox="1"/>
          <p:nvPr/>
        </p:nvSpPr>
        <p:spPr>
          <a:xfrm>
            <a:off x="6708870" y="2377698"/>
            <a:ext cx="1278683" cy="408051"/>
          </a:xfrm>
          <a:prstGeom prst="rect">
            <a:avLst/>
          </a:prstGeom>
          <a:noFill/>
        </p:spPr>
        <p:txBody>
          <a:bodyPr wrap="square" rtlCol="0">
            <a:noAutofit/>
          </a:bodyPr>
          <a:lstStyle/>
          <a:p>
            <a:r>
              <a:rPr lang="de-DE" sz="1400" dirty="0" smtClean="0"/>
              <a:t>=4∙0,25+8∙0,75</a:t>
            </a:r>
            <a:endParaRPr lang="de-DE" sz="1400" dirty="0"/>
          </a:p>
        </p:txBody>
      </p:sp>
      <p:sp>
        <p:nvSpPr>
          <p:cNvPr id="12" name="Textfeld 11"/>
          <p:cNvSpPr txBox="1"/>
          <p:nvPr/>
        </p:nvSpPr>
        <p:spPr>
          <a:xfrm>
            <a:off x="8172450" y="2764474"/>
            <a:ext cx="1278683" cy="408051"/>
          </a:xfrm>
          <a:prstGeom prst="rect">
            <a:avLst/>
          </a:prstGeom>
          <a:noFill/>
        </p:spPr>
        <p:txBody>
          <a:bodyPr wrap="square" rtlCol="0">
            <a:noAutofit/>
          </a:bodyPr>
          <a:lstStyle/>
          <a:p>
            <a:r>
              <a:rPr lang="de-DE" sz="1400" dirty="0" smtClean="0"/>
              <a:t>=100∙9/7</a:t>
            </a:r>
            <a:endParaRPr lang="de-DE" sz="1400" dirty="0"/>
          </a:p>
        </p:txBody>
      </p:sp>
      <p:cxnSp>
        <p:nvCxnSpPr>
          <p:cNvPr id="13" name="Gerade Verbindung mit Pfeil 12"/>
          <p:cNvCxnSpPr/>
          <p:nvPr/>
        </p:nvCxnSpPr>
        <p:spPr>
          <a:xfrm flipV="1">
            <a:off x="8543457" y="1686390"/>
            <a:ext cx="907676" cy="97491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Gerade Verbindung mit Pfeil 13"/>
          <p:cNvCxnSpPr/>
          <p:nvPr/>
        </p:nvCxnSpPr>
        <p:spPr>
          <a:xfrm flipV="1">
            <a:off x="10289425" y="2051315"/>
            <a:ext cx="467065" cy="73443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 name="Textfeld 16"/>
          <p:cNvSpPr txBox="1"/>
          <p:nvPr/>
        </p:nvSpPr>
        <p:spPr>
          <a:xfrm>
            <a:off x="9503241" y="2842915"/>
            <a:ext cx="2145528" cy="243185"/>
          </a:xfrm>
          <a:prstGeom prst="rect">
            <a:avLst/>
          </a:prstGeom>
          <a:noFill/>
        </p:spPr>
        <p:txBody>
          <a:bodyPr wrap="square" rtlCol="0">
            <a:noAutofit/>
          </a:bodyPr>
          <a:lstStyle/>
          <a:p>
            <a:r>
              <a:rPr lang="de-DE" sz="1400" dirty="0" smtClean="0"/>
              <a:t>=142,86/128,57-1=10/9-1</a:t>
            </a:r>
            <a:endParaRPr lang="de-DE" sz="1400" dirty="0"/>
          </a:p>
        </p:txBody>
      </p:sp>
      <mc:AlternateContent xmlns:mc="http://schemas.openxmlformats.org/markup-compatibility/2006" xmlns:a14="http://schemas.microsoft.com/office/drawing/2010/main">
        <mc:Choice Requires="a14">
          <p:sp>
            <p:nvSpPr>
              <p:cNvPr id="18" name="Textfeld 17"/>
              <p:cNvSpPr txBox="1"/>
              <p:nvPr/>
            </p:nvSpPr>
            <p:spPr>
              <a:xfrm>
                <a:off x="1997468" y="3872405"/>
                <a:ext cx="7766758" cy="408051"/>
              </a:xfrm>
              <a:prstGeom prst="rect">
                <a:avLst/>
              </a:prstGeom>
              <a:noFill/>
            </p:spPr>
            <p:txBody>
              <a:bodyPr wrap="square" rtlCol="0">
                <a:noAutofit/>
              </a:bodyPr>
              <a:lstStyle/>
              <a:p>
                <a:r>
                  <a:rPr lang="de-DE" sz="1400" dirty="0" smtClean="0"/>
                  <a:t>Die durchschnittliche Inflationsrate ergibt sich wieder zu </a:t>
                </a:r>
                <a14:m>
                  <m:oMath xmlns:m="http://schemas.openxmlformats.org/officeDocument/2006/math">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((1,2857)(1,1111))</m:t>
                        </m:r>
                      </m:e>
                      <m:sup>
                        <m:r>
                          <a:rPr lang="de-DE" sz="1400" b="0" i="1" smtClean="0">
                            <a:latin typeface="Cambria Math" panose="02040503050406030204" pitchFamily="18" charset="0"/>
                          </a:rPr>
                          <m:t>0,5</m:t>
                        </m:r>
                      </m:sup>
                    </m:sSup>
                    <m:r>
                      <a:rPr lang="de-DE" sz="1400" b="0" i="1" smtClean="0">
                        <a:latin typeface="Cambria Math" panose="02040503050406030204" pitchFamily="18" charset="0"/>
                      </a:rPr>
                      <m:t>−1=19,52%</m:t>
                    </m:r>
                  </m:oMath>
                </a14:m>
                <a:endParaRPr lang="de-DE" sz="1400" dirty="0"/>
              </a:p>
            </p:txBody>
          </p:sp>
        </mc:Choice>
        <mc:Fallback xmlns="">
          <p:sp>
            <p:nvSpPr>
              <p:cNvPr id="18" name="Textfeld 17"/>
              <p:cNvSpPr txBox="1">
                <a:spLocks noRot="1" noChangeAspect="1" noMove="1" noResize="1" noEditPoints="1" noAdjustHandles="1" noChangeArrowheads="1" noChangeShapeType="1" noTextEdit="1"/>
              </p:cNvSpPr>
              <p:nvPr/>
            </p:nvSpPr>
            <p:spPr>
              <a:xfrm>
                <a:off x="1997468" y="3872405"/>
                <a:ext cx="7766758" cy="408051"/>
              </a:xfrm>
              <a:prstGeom prst="rect">
                <a:avLst/>
              </a:prstGeom>
              <a:blipFill>
                <a:blip r:embed="rId3"/>
                <a:stretch>
                  <a:fillRect l="-235" t="-1493"/>
                </a:stretch>
              </a:blipFill>
            </p:spPr>
            <p:txBody>
              <a:bodyPr/>
              <a:lstStyle/>
              <a:p>
                <a:r>
                  <a:rPr lang="de-DE">
                    <a:noFill/>
                  </a:rPr>
                  <a:t> </a:t>
                </a:r>
              </a:p>
            </p:txBody>
          </p:sp>
        </mc:Fallback>
      </mc:AlternateContent>
      <p:sp>
        <p:nvSpPr>
          <p:cNvPr id="19" name="Textfeld 18"/>
          <p:cNvSpPr txBox="1"/>
          <p:nvPr/>
        </p:nvSpPr>
        <p:spPr>
          <a:xfrm>
            <a:off x="1820415" y="4305910"/>
            <a:ext cx="7766758" cy="360230"/>
          </a:xfrm>
          <a:prstGeom prst="rect">
            <a:avLst/>
          </a:prstGeom>
          <a:noFill/>
        </p:spPr>
        <p:txBody>
          <a:bodyPr wrap="square" rtlCol="0">
            <a:noAutofit/>
          </a:bodyPr>
          <a:lstStyle/>
          <a:p>
            <a:r>
              <a:rPr lang="de-DE" sz="1400" dirty="0" smtClean="0"/>
              <a:t>Aus der </a:t>
            </a:r>
            <a:r>
              <a:rPr lang="de-DE" sz="1400" dirty="0" err="1" smtClean="0"/>
              <a:t>Fishergleichung</a:t>
            </a:r>
            <a:r>
              <a:rPr lang="de-DE" sz="1400" dirty="0" smtClean="0"/>
              <a:t> kennen wir 1+Realzins=(1+Nominalzins)/(1+Inflationsrate) und damit</a:t>
            </a:r>
            <a:endParaRPr lang="de-DE" sz="1400" dirty="0"/>
          </a:p>
        </p:txBody>
      </p:sp>
      <p:sp>
        <p:nvSpPr>
          <p:cNvPr id="20" name="Textfeld 19"/>
          <p:cNvSpPr txBox="1"/>
          <p:nvPr/>
        </p:nvSpPr>
        <p:spPr>
          <a:xfrm>
            <a:off x="1779177" y="4808959"/>
            <a:ext cx="5139335" cy="360230"/>
          </a:xfrm>
          <a:prstGeom prst="rect">
            <a:avLst/>
          </a:prstGeom>
          <a:noFill/>
        </p:spPr>
        <p:txBody>
          <a:bodyPr wrap="square" rtlCol="0">
            <a:noAutofit/>
          </a:bodyPr>
          <a:lstStyle/>
          <a:p>
            <a:r>
              <a:rPr lang="de-DE" sz="1400" dirty="0" smtClean="0"/>
              <a:t>Nominalzins=(1+Inflationsrate)(1+Realzins)-1= 1,1 ∙ 1,1952 =31,48%</a:t>
            </a:r>
            <a:endParaRPr lang="de-DE" sz="1400" dirty="0"/>
          </a:p>
        </p:txBody>
      </p:sp>
      <p:pic>
        <p:nvPicPr>
          <p:cNvPr id="5" name="Grafik 4"/>
          <p:cNvPicPr>
            <a:picLocks noChangeAspect="1"/>
          </p:cNvPicPr>
          <p:nvPr/>
        </p:nvPicPr>
        <p:blipFill>
          <a:blip r:embed="rId4"/>
          <a:stretch>
            <a:fillRect/>
          </a:stretch>
        </p:blipFill>
        <p:spPr>
          <a:xfrm>
            <a:off x="178960" y="486645"/>
            <a:ext cx="11469809" cy="1726735"/>
          </a:xfrm>
          <a:prstGeom prst="rect">
            <a:avLst/>
          </a:prstGeom>
        </p:spPr>
      </p:pic>
    </p:spTree>
    <p:extLst>
      <p:ext uri="{BB962C8B-B14F-4D97-AF65-F5344CB8AC3E}">
        <p14:creationId xmlns:p14="http://schemas.microsoft.com/office/powerpoint/2010/main" val="338176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2" grpId="0"/>
      <p:bldP spid="17" grpId="0"/>
      <p:bldP spid="18" grpId="0"/>
      <p:bldP spid="19" grpId="0"/>
      <p:bldP spid="20"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352</Words>
  <Application>Microsoft Office PowerPoint</Application>
  <PresentationFormat>Breitbild</PresentationFormat>
  <Paragraphs>20</Paragraphs>
  <Slides>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vt:i4>
      </vt:variant>
    </vt:vector>
  </HeadingPairs>
  <TitlesOfParts>
    <vt:vector size="7" baseType="lpstr">
      <vt:lpstr>Arial</vt:lpstr>
      <vt:lpstr>Calibri</vt:lpstr>
      <vt:lpstr>Calibri Light</vt:lpstr>
      <vt:lpstr>Cambria Math</vt:lpstr>
      <vt:lpstr>Office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Bernhard Köster</dc:creator>
  <cp:lastModifiedBy>bjk</cp:lastModifiedBy>
  <cp:revision>36</cp:revision>
  <dcterms:created xsi:type="dcterms:W3CDTF">2020-05-18T19:38:25Z</dcterms:created>
  <dcterms:modified xsi:type="dcterms:W3CDTF">2021-05-22T20:24:34Z</dcterms:modified>
</cp:coreProperties>
</file>