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1" autoAdjust="0"/>
    <p:restoredTop sz="94660"/>
  </p:normalViewPr>
  <p:slideViewPr>
    <p:cSldViewPr snapToGrid="0">
      <p:cViewPr varScale="1">
        <p:scale>
          <a:sx n="89" d="100"/>
          <a:sy n="89" d="100"/>
        </p:scale>
        <p:origin x="75"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0D29061F-B426-4FCC-845C-A8878ECF79E8}" type="datetimeFigureOut">
              <a:rPr lang="de-DE" smtClean="0"/>
              <a:t>07.05.2021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83608FC-B2E5-4161-A3F6-F5458E393A8D}" type="slidenum">
              <a:rPr lang="de-DE" smtClean="0"/>
              <a:t>‹Nr.›</a:t>
            </a:fld>
            <a:endParaRPr lang="de-DE"/>
          </a:p>
        </p:txBody>
      </p:sp>
    </p:spTree>
    <p:extLst>
      <p:ext uri="{BB962C8B-B14F-4D97-AF65-F5344CB8AC3E}">
        <p14:creationId xmlns:p14="http://schemas.microsoft.com/office/powerpoint/2010/main" val="4034644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D29061F-B426-4FCC-845C-A8878ECF79E8}" type="datetimeFigureOut">
              <a:rPr lang="de-DE" smtClean="0"/>
              <a:t>07.05.2021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83608FC-B2E5-4161-A3F6-F5458E393A8D}" type="slidenum">
              <a:rPr lang="de-DE" smtClean="0"/>
              <a:t>‹Nr.›</a:t>
            </a:fld>
            <a:endParaRPr lang="de-DE"/>
          </a:p>
        </p:txBody>
      </p:sp>
    </p:spTree>
    <p:extLst>
      <p:ext uri="{BB962C8B-B14F-4D97-AF65-F5344CB8AC3E}">
        <p14:creationId xmlns:p14="http://schemas.microsoft.com/office/powerpoint/2010/main" val="2712168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D29061F-B426-4FCC-845C-A8878ECF79E8}" type="datetimeFigureOut">
              <a:rPr lang="de-DE" smtClean="0"/>
              <a:t>07.05.2021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83608FC-B2E5-4161-A3F6-F5458E393A8D}" type="slidenum">
              <a:rPr lang="de-DE" smtClean="0"/>
              <a:t>‹Nr.›</a:t>
            </a:fld>
            <a:endParaRPr lang="de-DE"/>
          </a:p>
        </p:txBody>
      </p:sp>
    </p:spTree>
    <p:extLst>
      <p:ext uri="{BB962C8B-B14F-4D97-AF65-F5344CB8AC3E}">
        <p14:creationId xmlns:p14="http://schemas.microsoft.com/office/powerpoint/2010/main" val="470941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D29061F-B426-4FCC-845C-A8878ECF79E8}" type="datetimeFigureOut">
              <a:rPr lang="de-DE" smtClean="0"/>
              <a:t>07.05.2021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83608FC-B2E5-4161-A3F6-F5458E393A8D}" type="slidenum">
              <a:rPr lang="de-DE" smtClean="0"/>
              <a:t>‹Nr.›</a:t>
            </a:fld>
            <a:endParaRPr lang="de-DE"/>
          </a:p>
        </p:txBody>
      </p:sp>
    </p:spTree>
    <p:extLst>
      <p:ext uri="{BB962C8B-B14F-4D97-AF65-F5344CB8AC3E}">
        <p14:creationId xmlns:p14="http://schemas.microsoft.com/office/powerpoint/2010/main" val="257631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0D29061F-B426-4FCC-845C-A8878ECF79E8}" type="datetimeFigureOut">
              <a:rPr lang="de-DE" smtClean="0"/>
              <a:t>07.05.2021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83608FC-B2E5-4161-A3F6-F5458E393A8D}" type="slidenum">
              <a:rPr lang="de-DE" smtClean="0"/>
              <a:t>‹Nr.›</a:t>
            </a:fld>
            <a:endParaRPr lang="de-DE"/>
          </a:p>
        </p:txBody>
      </p:sp>
    </p:spTree>
    <p:extLst>
      <p:ext uri="{BB962C8B-B14F-4D97-AF65-F5344CB8AC3E}">
        <p14:creationId xmlns:p14="http://schemas.microsoft.com/office/powerpoint/2010/main" val="2499653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0D29061F-B426-4FCC-845C-A8878ECF79E8}" type="datetimeFigureOut">
              <a:rPr lang="de-DE" smtClean="0"/>
              <a:t>07.05.2021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83608FC-B2E5-4161-A3F6-F5458E393A8D}" type="slidenum">
              <a:rPr lang="de-DE" smtClean="0"/>
              <a:t>‹Nr.›</a:t>
            </a:fld>
            <a:endParaRPr lang="de-DE"/>
          </a:p>
        </p:txBody>
      </p:sp>
    </p:spTree>
    <p:extLst>
      <p:ext uri="{BB962C8B-B14F-4D97-AF65-F5344CB8AC3E}">
        <p14:creationId xmlns:p14="http://schemas.microsoft.com/office/powerpoint/2010/main" val="1653615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0D29061F-B426-4FCC-845C-A8878ECF79E8}" type="datetimeFigureOut">
              <a:rPr lang="de-DE" smtClean="0"/>
              <a:t>07.05.2021</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D83608FC-B2E5-4161-A3F6-F5458E393A8D}" type="slidenum">
              <a:rPr lang="de-DE" smtClean="0"/>
              <a:t>‹Nr.›</a:t>
            </a:fld>
            <a:endParaRPr lang="de-DE"/>
          </a:p>
        </p:txBody>
      </p:sp>
    </p:spTree>
    <p:extLst>
      <p:ext uri="{BB962C8B-B14F-4D97-AF65-F5344CB8AC3E}">
        <p14:creationId xmlns:p14="http://schemas.microsoft.com/office/powerpoint/2010/main" val="736275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0D29061F-B426-4FCC-845C-A8878ECF79E8}" type="datetimeFigureOut">
              <a:rPr lang="de-DE" smtClean="0"/>
              <a:t>07.05.2021</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D83608FC-B2E5-4161-A3F6-F5458E393A8D}" type="slidenum">
              <a:rPr lang="de-DE" smtClean="0"/>
              <a:t>‹Nr.›</a:t>
            </a:fld>
            <a:endParaRPr lang="de-DE"/>
          </a:p>
        </p:txBody>
      </p:sp>
    </p:spTree>
    <p:extLst>
      <p:ext uri="{BB962C8B-B14F-4D97-AF65-F5344CB8AC3E}">
        <p14:creationId xmlns:p14="http://schemas.microsoft.com/office/powerpoint/2010/main" val="4172460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0D29061F-B426-4FCC-845C-A8878ECF79E8}" type="datetimeFigureOut">
              <a:rPr lang="de-DE" smtClean="0"/>
              <a:t>07.05.2021</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D83608FC-B2E5-4161-A3F6-F5458E393A8D}" type="slidenum">
              <a:rPr lang="de-DE" smtClean="0"/>
              <a:t>‹Nr.›</a:t>
            </a:fld>
            <a:endParaRPr lang="de-DE"/>
          </a:p>
        </p:txBody>
      </p:sp>
    </p:spTree>
    <p:extLst>
      <p:ext uri="{BB962C8B-B14F-4D97-AF65-F5344CB8AC3E}">
        <p14:creationId xmlns:p14="http://schemas.microsoft.com/office/powerpoint/2010/main" val="3525192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0D29061F-B426-4FCC-845C-A8878ECF79E8}" type="datetimeFigureOut">
              <a:rPr lang="de-DE" smtClean="0"/>
              <a:t>07.05.2021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83608FC-B2E5-4161-A3F6-F5458E393A8D}" type="slidenum">
              <a:rPr lang="de-DE" smtClean="0"/>
              <a:t>‹Nr.›</a:t>
            </a:fld>
            <a:endParaRPr lang="de-DE"/>
          </a:p>
        </p:txBody>
      </p:sp>
    </p:spTree>
    <p:extLst>
      <p:ext uri="{BB962C8B-B14F-4D97-AF65-F5344CB8AC3E}">
        <p14:creationId xmlns:p14="http://schemas.microsoft.com/office/powerpoint/2010/main" val="1018619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0D29061F-B426-4FCC-845C-A8878ECF79E8}" type="datetimeFigureOut">
              <a:rPr lang="de-DE" smtClean="0"/>
              <a:t>07.05.2021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83608FC-B2E5-4161-A3F6-F5458E393A8D}" type="slidenum">
              <a:rPr lang="de-DE" smtClean="0"/>
              <a:t>‹Nr.›</a:t>
            </a:fld>
            <a:endParaRPr lang="de-DE"/>
          </a:p>
        </p:txBody>
      </p:sp>
    </p:spTree>
    <p:extLst>
      <p:ext uri="{BB962C8B-B14F-4D97-AF65-F5344CB8AC3E}">
        <p14:creationId xmlns:p14="http://schemas.microsoft.com/office/powerpoint/2010/main" val="3013379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29061F-B426-4FCC-845C-A8878ECF79E8}" type="datetimeFigureOut">
              <a:rPr lang="de-DE" smtClean="0"/>
              <a:t>07.05.2021</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3608FC-B2E5-4161-A3F6-F5458E393A8D}" type="slidenum">
              <a:rPr lang="de-DE" smtClean="0"/>
              <a:t>‹Nr.›</a:t>
            </a:fld>
            <a:endParaRPr lang="de-DE"/>
          </a:p>
        </p:txBody>
      </p:sp>
    </p:spTree>
    <p:extLst>
      <p:ext uri="{BB962C8B-B14F-4D97-AF65-F5344CB8AC3E}">
        <p14:creationId xmlns:p14="http://schemas.microsoft.com/office/powerpoint/2010/main" val="8268094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ecb.europa.eu/ecb/tasks/monpol/html/index.de.html" TargetMode="External"/><Relationship Id="rId2" Type="http://schemas.openxmlformats.org/officeDocument/2006/relationships/hyperlink" Target="https://statistik.arbeitsagentur.de/Navigation/Statistik/Grundlagen/Definitionen/Berechnung-der-Arbeitslosenquote/Berechnung-der-Arbeitslosenquote-Nav.html" TargetMode="External"/><Relationship Id="rId1" Type="http://schemas.openxmlformats.org/officeDocument/2006/relationships/slideLayout" Target="../slideLayouts/slideLayout1.xml"/><Relationship Id="rId4" Type="http://schemas.openxmlformats.org/officeDocument/2006/relationships/hyperlink" Target="https://www.destatis.de/DE/Themen/Wirtschaft/Volkswirtschaftliche-Gesamtrechnungen-Inlandsprodukt/magisches-viereck.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2846736" y="165399"/>
            <a:ext cx="290464" cy="369332"/>
          </a:xfrm>
          <a:prstGeom prst="rect">
            <a:avLst/>
          </a:prstGeom>
          <a:noFill/>
          <a:ln>
            <a:solidFill>
              <a:schemeClr val="tx1"/>
            </a:solidFill>
          </a:ln>
        </p:spPr>
        <p:txBody>
          <a:bodyPr wrap="none" rtlCol="0">
            <a:spAutoFit/>
          </a:bodyPr>
          <a:lstStyle/>
          <a:p>
            <a:r>
              <a:rPr lang="de-DE" dirty="0" smtClean="0"/>
              <a:t>S</a:t>
            </a:r>
            <a:endParaRPr lang="de-DE" dirty="0"/>
          </a:p>
        </p:txBody>
      </p:sp>
      <p:sp>
        <p:nvSpPr>
          <p:cNvPr id="5" name="Textfeld 4"/>
          <p:cNvSpPr txBox="1"/>
          <p:nvPr/>
        </p:nvSpPr>
        <p:spPr>
          <a:xfrm>
            <a:off x="4729779" y="2704652"/>
            <a:ext cx="332142" cy="369332"/>
          </a:xfrm>
          <a:prstGeom prst="rect">
            <a:avLst/>
          </a:prstGeom>
          <a:noFill/>
          <a:ln>
            <a:solidFill>
              <a:schemeClr val="tx1"/>
            </a:solidFill>
          </a:ln>
        </p:spPr>
        <p:txBody>
          <a:bodyPr wrap="none" rtlCol="0">
            <a:spAutoFit/>
          </a:bodyPr>
          <a:lstStyle/>
          <a:p>
            <a:r>
              <a:rPr lang="de-DE" dirty="0" smtClean="0"/>
              <a:t>U</a:t>
            </a:r>
            <a:endParaRPr lang="de-DE" dirty="0"/>
          </a:p>
        </p:txBody>
      </p:sp>
      <p:sp>
        <p:nvSpPr>
          <p:cNvPr id="6" name="Textfeld 5"/>
          <p:cNvSpPr txBox="1"/>
          <p:nvPr/>
        </p:nvSpPr>
        <p:spPr>
          <a:xfrm>
            <a:off x="753932" y="2704652"/>
            <a:ext cx="328936" cy="369332"/>
          </a:xfrm>
          <a:prstGeom prst="rect">
            <a:avLst/>
          </a:prstGeom>
          <a:noFill/>
          <a:ln>
            <a:solidFill>
              <a:schemeClr val="tx1"/>
            </a:solidFill>
          </a:ln>
        </p:spPr>
        <p:txBody>
          <a:bodyPr wrap="none" rtlCol="0">
            <a:spAutoFit/>
          </a:bodyPr>
          <a:lstStyle/>
          <a:p>
            <a:r>
              <a:rPr lang="de-DE" dirty="0"/>
              <a:t>H</a:t>
            </a:r>
          </a:p>
        </p:txBody>
      </p:sp>
      <p:sp>
        <p:nvSpPr>
          <p:cNvPr id="7" name="Textfeld 6"/>
          <p:cNvSpPr txBox="1"/>
          <p:nvPr/>
        </p:nvSpPr>
        <p:spPr>
          <a:xfrm>
            <a:off x="2846736" y="4819891"/>
            <a:ext cx="438325" cy="369332"/>
          </a:xfrm>
          <a:prstGeom prst="rect">
            <a:avLst/>
          </a:prstGeom>
          <a:noFill/>
          <a:ln>
            <a:solidFill>
              <a:schemeClr val="tx1"/>
            </a:solidFill>
          </a:ln>
        </p:spPr>
        <p:txBody>
          <a:bodyPr wrap="none" rtlCol="0">
            <a:spAutoFit/>
          </a:bodyPr>
          <a:lstStyle/>
          <a:p>
            <a:r>
              <a:rPr lang="de-DE" dirty="0" smtClean="0"/>
              <a:t>VÄ</a:t>
            </a:r>
            <a:endParaRPr lang="de-DE" dirty="0"/>
          </a:p>
        </p:txBody>
      </p:sp>
      <p:sp>
        <p:nvSpPr>
          <p:cNvPr id="8" name="Textfeld 7"/>
          <p:cNvSpPr txBox="1"/>
          <p:nvPr/>
        </p:nvSpPr>
        <p:spPr>
          <a:xfrm>
            <a:off x="5269003" y="5719035"/>
            <a:ext cx="317716" cy="369332"/>
          </a:xfrm>
          <a:prstGeom prst="rect">
            <a:avLst/>
          </a:prstGeom>
          <a:noFill/>
          <a:ln>
            <a:solidFill>
              <a:schemeClr val="tx1"/>
            </a:solidFill>
          </a:ln>
        </p:spPr>
        <p:txBody>
          <a:bodyPr wrap="none" rtlCol="0">
            <a:spAutoFit/>
          </a:bodyPr>
          <a:lstStyle/>
          <a:p>
            <a:r>
              <a:rPr lang="de-DE" dirty="0" smtClean="0"/>
              <a:t>A</a:t>
            </a:r>
            <a:endParaRPr lang="de-DE" dirty="0"/>
          </a:p>
        </p:txBody>
      </p:sp>
      <p:cxnSp>
        <p:nvCxnSpPr>
          <p:cNvPr id="10" name="Gerade Verbindung mit Pfeil 9"/>
          <p:cNvCxnSpPr/>
          <p:nvPr/>
        </p:nvCxnSpPr>
        <p:spPr>
          <a:xfrm flipV="1">
            <a:off x="1378325" y="2993302"/>
            <a:ext cx="3018865" cy="2017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Gerade Verbindung mit Pfeil 10"/>
          <p:cNvCxnSpPr/>
          <p:nvPr/>
        </p:nvCxnSpPr>
        <p:spPr>
          <a:xfrm flipH="1">
            <a:off x="1378325" y="2812228"/>
            <a:ext cx="30255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feld 14"/>
          <p:cNvSpPr txBox="1"/>
          <p:nvPr/>
        </p:nvSpPr>
        <p:spPr>
          <a:xfrm>
            <a:off x="1488749" y="2497758"/>
            <a:ext cx="1018227" cy="369332"/>
          </a:xfrm>
          <a:prstGeom prst="rect">
            <a:avLst/>
          </a:prstGeom>
          <a:noFill/>
        </p:spPr>
        <p:txBody>
          <a:bodyPr wrap="none" rtlCol="0">
            <a:spAutoFit/>
          </a:bodyPr>
          <a:lstStyle/>
          <a:p>
            <a:r>
              <a:rPr lang="de-DE" dirty="0" smtClean="0"/>
              <a:t>Y</a:t>
            </a:r>
            <a:r>
              <a:rPr lang="de-DE" baseline="-25000" dirty="0" smtClean="0"/>
              <a:t>H/U</a:t>
            </a:r>
            <a:r>
              <a:rPr lang="de-DE" dirty="0" smtClean="0"/>
              <a:t>=210</a:t>
            </a:r>
            <a:endParaRPr lang="de-DE" dirty="0"/>
          </a:p>
        </p:txBody>
      </p:sp>
      <p:sp>
        <p:nvSpPr>
          <p:cNvPr id="16" name="Textfeld 15"/>
          <p:cNvSpPr txBox="1"/>
          <p:nvPr/>
        </p:nvSpPr>
        <p:spPr>
          <a:xfrm>
            <a:off x="3431617" y="2880693"/>
            <a:ext cx="870751" cy="369332"/>
          </a:xfrm>
          <a:prstGeom prst="rect">
            <a:avLst/>
          </a:prstGeom>
          <a:noFill/>
        </p:spPr>
        <p:txBody>
          <a:bodyPr wrap="none" rtlCol="0">
            <a:spAutoFit/>
          </a:bodyPr>
          <a:lstStyle/>
          <a:p>
            <a:r>
              <a:rPr lang="de-DE" dirty="0" smtClean="0"/>
              <a:t>C</a:t>
            </a:r>
            <a:r>
              <a:rPr lang="de-DE" baseline="-25000" dirty="0" smtClean="0"/>
              <a:t>H</a:t>
            </a:r>
            <a:r>
              <a:rPr lang="de-DE" dirty="0" smtClean="0"/>
              <a:t>=140</a:t>
            </a:r>
            <a:endParaRPr lang="de-DE" dirty="0"/>
          </a:p>
        </p:txBody>
      </p:sp>
      <p:cxnSp>
        <p:nvCxnSpPr>
          <p:cNvPr id="17" name="Gerade Verbindung mit Pfeil 16"/>
          <p:cNvCxnSpPr/>
          <p:nvPr/>
        </p:nvCxnSpPr>
        <p:spPr>
          <a:xfrm flipV="1">
            <a:off x="884959" y="540700"/>
            <a:ext cx="1791006" cy="20171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extfeld 17"/>
          <p:cNvSpPr txBox="1"/>
          <p:nvPr/>
        </p:nvSpPr>
        <p:spPr>
          <a:xfrm>
            <a:off x="1919377" y="482820"/>
            <a:ext cx="1018227" cy="369332"/>
          </a:xfrm>
          <a:prstGeom prst="rect">
            <a:avLst/>
          </a:prstGeom>
          <a:noFill/>
        </p:spPr>
        <p:txBody>
          <a:bodyPr wrap="square" rtlCol="0">
            <a:spAutoFit/>
          </a:bodyPr>
          <a:lstStyle/>
          <a:p>
            <a:r>
              <a:rPr lang="de-DE" dirty="0" smtClean="0"/>
              <a:t>T</a:t>
            </a:r>
            <a:r>
              <a:rPr lang="de-DE" baseline="-25000" dirty="0" smtClean="0"/>
              <a:t>H</a:t>
            </a:r>
            <a:r>
              <a:rPr lang="de-DE" dirty="0" smtClean="0"/>
              <a:t>=90</a:t>
            </a:r>
            <a:endParaRPr lang="de-DE" dirty="0"/>
          </a:p>
        </p:txBody>
      </p:sp>
      <p:cxnSp>
        <p:nvCxnSpPr>
          <p:cNvPr id="20" name="Gerade Verbindung mit Pfeil 19"/>
          <p:cNvCxnSpPr/>
          <p:nvPr/>
        </p:nvCxnSpPr>
        <p:spPr>
          <a:xfrm flipH="1">
            <a:off x="1082869" y="699247"/>
            <a:ext cx="1653608" cy="182073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feld 20"/>
          <p:cNvSpPr txBox="1"/>
          <p:nvPr/>
        </p:nvSpPr>
        <p:spPr>
          <a:xfrm>
            <a:off x="1258175" y="2102709"/>
            <a:ext cx="923651" cy="369332"/>
          </a:xfrm>
          <a:prstGeom prst="rect">
            <a:avLst/>
          </a:prstGeom>
          <a:noFill/>
        </p:spPr>
        <p:txBody>
          <a:bodyPr wrap="none" rtlCol="0">
            <a:spAutoFit/>
          </a:bodyPr>
          <a:lstStyle/>
          <a:p>
            <a:r>
              <a:rPr lang="de-DE" dirty="0" smtClean="0"/>
              <a:t>Y</a:t>
            </a:r>
            <a:r>
              <a:rPr lang="de-DE" baseline="-25000" dirty="0" smtClean="0"/>
              <a:t>H/St</a:t>
            </a:r>
            <a:r>
              <a:rPr lang="de-DE" dirty="0" smtClean="0"/>
              <a:t>=70</a:t>
            </a:r>
            <a:endParaRPr lang="de-DE" dirty="0"/>
          </a:p>
        </p:txBody>
      </p:sp>
      <p:grpSp>
        <p:nvGrpSpPr>
          <p:cNvPr id="31" name="Gruppieren 30"/>
          <p:cNvGrpSpPr/>
          <p:nvPr/>
        </p:nvGrpSpPr>
        <p:grpSpPr>
          <a:xfrm>
            <a:off x="770523" y="306163"/>
            <a:ext cx="1844930" cy="2133813"/>
            <a:chOff x="770523" y="306163"/>
            <a:chExt cx="1844930" cy="2133813"/>
          </a:xfrm>
        </p:grpSpPr>
        <p:cxnSp>
          <p:nvCxnSpPr>
            <p:cNvPr id="23" name="Gerade Verbindung mit Pfeil 22"/>
            <p:cNvCxnSpPr/>
            <p:nvPr/>
          </p:nvCxnSpPr>
          <p:spPr>
            <a:xfrm flipH="1">
              <a:off x="770523" y="688249"/>
              <a:ext cx="513608" cy="175172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Gerader Verbinder 27"/>
            <p:cNvCxnSpPr/>
            <p:nvPr/>
          </p:nvCxnSpPr>
          <p:spPr>
            <a:xfrm flipV="1">
              <a:off x="1285256" y="306163"/>
              <a:ext cx="1330197" cy="3823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4" name="Textfeld 33"/>
          <p:cNvSpPr txBox="1"/>
          <p:nvPr/>
        </p:nvSpPr>
        <p:spPr>
          <a:xfrm>
            <a:off x="586963" y="774389"/>
            <a:ext cx="1018227" cy="369332"/>
          </a:xfrm>
          <a:prstGeom prst="rect">
            <a:avLst/>
          </a:prstGeom>
          <a:noFill/>
        </p:spPr>
        <p:txBody>
          <a:bodyPr wrap="square" rtlCol="0">
            <a:spAutoFit/>
          </a:bodyPr>
          <a:lstStyle/>
          <a:p>
            <a:r>
              <a:rPr lang="de-DE" dirty="0" smtClean="0"/>
              <a:t>Z</a:t>
            </a:r>
            <a:r>
              <a:rPr lang="de-DE" baseline="-25000" dirty="0" smtClean="0"/>
              <a:t>H</a:t>
            </a:r>
            <a:r>
              <a:rPr lang="de-DE" dirty="0" smtClean="0"/>
              <a:t>=10</a:t>
            </a:r>
            <a:endParaRPr lang="de-DE" dirty="0"/>
          </a:p>
        </p:txBody>
      </p:sp>
      <p:cxnSp>
        <p:nvCxnSpPr>
          <p:cNvPr id="35" name="Gerade Verbindung mit Pfeil 34"/>
          <p:cNvCxnSpPr/>
          <p:nvPr/>
        </p:nvCxnSpPr>
        <p:spPr>
          <a:xfrm flipV="1">
            <a:off x="3264736" y="3237605"/>
            <a:ext cx="1416509" cy="148903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Textfeld 38"/>
          <p:cNvSpPr txBox="1"/>
          <p:nvPr/>
        </p:nvSpPr>
        <p:spPr>
          <a:xfrm>
            <a:off x="3865668" y="3804394"/>
            <a:ext cx="691215" cy="369332"/>
          </a:xfrm>
          <a:prstGeom prst="rect">
            <a:avLst/>
          </a:prstGeom>
          <a:noFill/>
        </p:spPr>
        <p:txBody>
          <a:bodyPr wrap="none" rtlCol="0">
            <a:spAutoFit/>
          </a:bodyPr>
          <a:lstStyle/>
          <a:p>
            <a:r>
              <a:rPr lang="de-DE" dirty="0" smtClean="0"/>
              <a:t>I</a:t>
            </a:r>
            <a:r>
              <a:rPr lang="de-DE" baseline="-25000" dirty="0" smtClean="0"/>
              <a:t>U</a:t>
            </a:r>
            <a:r>
              <a:rPr lang="de-DE" dirty="0" smtClean="0"/>
              <a:t>=60</a:t>
            </a:r>
            <a:endParaRPr lang="de-DE" dirty="0"/>
          </a:p>
        </p:txBody>
      </p:sp>
      <p:cxnSp>
        <p:nvCxnSpPr>
          <p:cNvPr id="40" name="Gerade Verbindung mit Pfeil 39"/>
          <p:cNvCxnSpPr/>
          <p:nvPr/>
        </p:nvCxnSpPr>
        <p:spPr>
          <a:xfrm flipH="1" flipV="1">
            <a:off x="2887758" y="731233"/>
            <a:ext cx="46629" cy="394834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Textfeld 40"/>
          <p:cNvSpPr txBox="1"/>
          <p:nvPr/>
        </p:nvSpPr>
        <p:spPr>
          <a:xfrm>
            <a:off x="2298436" y="1155413"/>
            <a:ext cx="817949" cy="369332"/>
          </a:xfrm>
          <a:prstGeom prst="rect">
            <a:avLst/>
          </a:prstGeom>
          <a:noFill/>
        </p:spPr>
        <p:txBody>
          <a:bodyPr wrap="square" rtlCol="0">
            <a:spAutoFit/>
          </a:bodyPr>
          <a:lstStyle/>
          <a:p>
            <a:r>
              <a:rPr lang="de-DE" dirty="0" err="1" smtClean="0"/>
              <a:t>I</a:t>
            </a:r>
            <a:r>
              <a:rPr lang="de-DE" baseline="-25000" dirty="0" err="1" smtClean="0"/>
              <a:t>St</a:t>
            </a:r>
            <a:r>
              <a:rPr lang="de-DE" dirty="0" smtClean="0"/>
              <a:t>=20</a:t>
            </a:r>
            <a:endParaRPr lang="de-DE" dirty="0"/>
          </a:p>
        </p:txBody>
      </p:sp>
      <p:sp>
        <p:nvSpPr>
          <p:cNvPr id="46" name="Textfeld 45"/>
          <p:cNvSpPr txBox="1"/>
          <p:nvPr/>
        </p:nvSpPr>
        <p:spPr>
          <a:xfrm>
            <a:off x="3507200" y="5222565"/>
            <a:ext cx="760979" cy="369332"/>
          </a:xfrm>
          <a:prstGeom prst="rect">
            <a:avLst/>
          </a:prstGeom>
          <a:noFill/>
        </p:spPr>
        <p:txBody>
          <a:bodyPr wrap="square" rtlCol="0">
            <a:spAutoFit/>
          </a:bodyPr>
          <a:lstStyle/>
          <a:p>
            <a:r>
              <a:rPr lang="de-DE" dirty="0" smtClean="0">
                <a:solidFill>
                  <a:srgbClr val="00B050"/>
                </a:solidFill>
              </a:rPr>
              <a:t>LB=30</a:t>
            </a:r>
            <a:endParaRPr lang="de-DE" dirty="0">
              <a:solidFill>
                <a:srgbClr val="00B050"/>
              </a:solidFill>
            </a:endParaRPr>
          </a:p>
        </p:txBody>
      </p:sp>
      <p:sp>
        <p:nvSpPr>
          <p:cNvPr id="47" name="Textfeld 46"/>
          <p:cNvSpPr txBox="1"/>
          <p:nvPr/>
        </p:nvSpPr>
        <p:spPr>
          <a:xfrm>
            <a:off x="5047687" y="3421887"/>
            <a:ext cx="1100051" cy="369332"/>
          </a:xfrm>
          <a:prstGeom prst="rect">
            <a:avLst/>
          </a:prstGeom>
          <a:noFill/>
        </p:spPr>
        <p:txBody>
          <a:bodyPr wrap="square" rtlCol="0">
            <a:spAutoFit/>
          </a:bodyPr>
          <a:lstStyle/>
          <a:p>
            <a:r>
              <a:rPr lang="de-DE" dirty="0" smtClean="0">
                <a:solidFill>
                  <a:srgbClr val="FF0000"/>
                </a:solidFill>
              </a:rPr>
              <a:t>IM=10</a:t>
            </a:r>
            <a:endParaRPr lang="de-DE" dirty="0">
              <a:solidFill>
                <a:srgbClr val="FF0000"/>
              </a:solidFill>
            </a:endParaRPr>
          </a:p>
        </p:txBody>
      </p:sp>
      <p:sp>
        <p:nvSpPr>
          <p:cNvPr id="48" name="Textfeld 47"/>
          <p:cNvSpPr txBox="1"/>
          <p:nvPr/>
        </p:nvSpPr>
        <p:spPr>
          <a:xfrm>
            <a:off x="7192801" y="407074"/>
            <a:ext cx="1455369" cy="369332"/>
          </a:xfrm>
          <a:prstGeom prst="rect">
            <a:avLst/>
          </a:prstGeom>
          <a:noFill/>
        </p:spPr>
        <p:txBody>
          <a:bodyPr wrap="square" rtlCol="0">
            <a:spAutoFit/>
          </a:bodyPr>
          <a:lstStyle/>
          <a:p>
            <a:r>
              <a:rPr lang="de-DE" dirty="0" smtClean="0">
                <a:solidFill>
                  <a:srgbClr val="FF0000"/>
                </a:solidFill>
              </a:rPr>
              <a:t>EX=40+10=50</a:t>
            </a:r>
            <a:endParaRPr lang="de-DE" dirty="0">
              <a:solidFill>
                <a:srgbClr val="FF0000"/>
              </a:solidFill>
            </a:endParaRPr>
          </a:p>
        </p:txBody>
      </p:sp>
      <p:cxnSp>
        <p:nvCxnSpPr>
          <p:cNvPr id="49" name="Gerade Verbindung mit Pfeil 48"/>
          <p:cNvCxnSpPr/>
          <p:nvPr/>
        </p:nvCxnSpPr>
        <p:spPr>
          <a:xfrm>
            <a:off x="3359289" y="5047828"/>
            <a:ext cx="1790935" cy="682804"/>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52" name="Gerade Verbindung mit Pfeil 51"/>
          <p:cNvCxnSpPr/>
          <p:nvPr/>
        </p:nvCxnSpPr>
        <p:spPr>
          <a:xfrm>
            <a:off x="5047687" y="3194545"/>
            <a:ext cx="442632" cy="232567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4" name="Gerade Verbindung mit Pfeil 53"/>
          <p:cNvCxnSpPr/>
          <p:nvPr/>
        </p:nvCxnSpPr>
        <p:spPr>
          <a:xfrm flipH="1" flipV="1">
            <a:off x="4854410" y="3272798"/>
            <a:ext cx="414593" cy="224742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9576914" y="666844"/>
            <a:ext cx="858590" cy="369332"/>
          </a:xfrm>
          <a:prstGeom prst="rect">
            <a:avLst/>
          </a:prstGeom>
          <a:noFill/>
        </p:spPr>
        <p:txBody>
          <a:bodyPr wrap="square" rtlCol="0">
            <a:spAutoFit/>
          </a:bodyPr>
          <a:lstStyle/>
          <a:p>
            <a:r>
              <a:rPr lang="de-DE" dirty="0" smtClean="0">
                <a:solidFill>
                  <a:srgbClr val="FF0000"/>
                </a:solidFill>
              </a:rPr>
              <a:t>NÜ=10</a:t>
            </a:r>
            <a:endParaRPr lang="de-DE" dirty="0">
              <a:solidFill>
                <a:srgbClr val="FF0000"/>
              </a:solidFill>
            </a:endParaRPr>
          </a:p>
        </p:txBody>
      </p:sp>
      <p:grpSp>
        <p:nvGrpSpPr>
          <p:cNvPr id="64" name="Gruppieren 63"/>
          <p:cNvGrpSpPr/>
          <p:nvPr/>
        </p:nvGrpSpPr>
        <p:grpSpPr>
          <a:xfrm>
            <a:off x="851518" y="3214606"/>
            <a:ext cx="4222351" cy="2817752"/>
            <a:chOff x="851518" y="3214606"/>
            <a:chExt cx="4222351" cy="2817752"/>
          </a:xfrm>
        </p:grpSpPr>
        <p:cxnSp>
          <p:nvCxnSpPr>
            <p:cNvPr id="59" name="Gerade Verbindung mit Pfeil 58"/>
            <p:cNvCxnSpPr/>
            <p:nvPr/>
          </p:nvCxnSpPr>
          <p:spPr>
            <a:xfrm>
              <a:off x="932127" y="5994571"/>
              <a:ext cx="4141742" cy="3778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1" name="Gerader Verbinder 60"/>
            <p:cNvCxnSpPr/>
            <p:nvPr/>
          </p:nvCxnSpPr>
          <p:spPr>
            <a:xfrm>
              <a:off x="851518" y="3214606"/>
              <a:ext cx="66882" cy="279885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65" name="Textfeld 64"/>
          <p:cNvSpPr txBox="1"/>
          <p:nvPr/>
        </p:nvSpPr>
        <p:spPr>
          <a:xfrm>
            <a:off x="4575845" y="5072110"/>
            <a:ext cx="858590" cy="369332"/>
          </a:xfrm>
          <a:prstGeom prst="rect">
            <a:avLst/>
          </a:prstGeom>
          <a:noFill/>
        </p:spPr>
        <p:txBody>
          <a:bodyPr wrap="square" rtlCol="0">
            <a:spAutoFit/>
          </a:bodyPr>
          <a:lstStyle/>
          <a:p>
            <a:r>
              <a:rPr lang="de-DE" dirty="0" smtClean="0">
                <a:solidFill>
                  <a:srgbClr val="FF0000"/>
                </a:solidFill>
              </a:rPr>
              <a:t>EX=50</a:t>
            </a:r>
            <a:endParaRPr lang="de-DE" dirty="0">
              <a:solidFill>
                <a:srgbClr val="FF0000"/>
              </a:solidFill>
            </a:endParaRPr>
          </a:p>
        </p:txBody>
      </p:sp>
      <p:sp>
        <p:nvSpPr>
          <p:cNvPr id="66" name="Textfeld 65"/>
          <p:cNvSpPr txBox="1"/>
          <p:nvPr/>
        </p:nvSpPr>
        <p:spPr>
          <a:xfrm>
            <a:off x="3866010" y="2157909"/>
            <a:ext cx="960885" cy="369332"/>
          </a:xfrm>
          <a:prstGeom prst="rect">
            <a:avLst/>
          </a:prstGeom>
          <a:noFill/>
        </p:spPr>
        <p:txBody>
          <a:bodyPr wrap="square" rtlCol="0">
            <a:spAutoFit/>
          </a:bodyPr>
          <a:lstStyle/>
          <a:p>
            <a:r>
              <a:rPr lang="de-DE" dirty="0" err="1" smtClean="0">
                <a:solidFill>
                  <a:srgbClr val="FF0000"/>
                </a:solidFill>
              </a:rPr>
              <a:t>C</a:t>
            </a:r>
            <a:r>
              <a:rPr lang="de-DE" baseline="-25000" dirty="0" err="1" smtClean="0">
                <a:solidFill>
                  <a:srgbClr val="FF0000"/>
                </a:solidFill>
              </a:rPr>
              <a:t>St</a:t>
            </a:r>
            <a:r>
              <a:rPr lang="de-DE" dirty="0" smtClean="0">
                <a:solidFill>
                  <a:srgbClr val="FF0000"/>
                </a:solidFill>
              </a:rPr>
              <a:t>=40</a:t>
            </a:r>
            <a:endParaRPr lang="de-DE" dirty="0">
              <a:solidFill>
                <a:srgbClr val="FF0000"/>
              </a:solidFill>
            </a:endParaRPr>
          </a:p>
        </p:txBody>
      </p:sp>
      <p:cxnSp>
        <p:nvCxnSpPr>
          <p:cNvPr id="68" name="Gerade Verbindung mit Pfeil 67"/>
          <p:cNvCxnSpPr/>
          <p:nvPr/>
        </p:nvCxnSpPr>
        <p:spPr>
          <a:xfrm>
            <a:off x="3190316" y="534731"/>
            <a:ext cx="1490929" cy="197112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0" name="Textfeld 69"/>
          <p:cNvSpPr txBox="1"/>
          <p:nvPr/>
        </p:nvSpPr>
        <p:spPr>
          <a:xfrm>
            <a:off x="5690002" y="666844"/>
            <a:ext cx="1921770" cy="369332"/>
          </a:xfrm>
          <a:prstGeom prst="rect">
            <a:avLst/>
          </a:prstGeom>
          <a:noFill/>
        </p:spPr>
        <p:txBody>
          <a:bodyPr wrap="square" rtlCol="0">
            <a:spAutoFit/>
          </a:bodyPr>
          <a:lstStyle/>
          <a:p>
            <a:r>
              <a:rPr lang="de-DE" dirty="0" err="1" smtClean="0">
                <a:solidFill>
                  <a:srgbClr val="FF0000"/>
                </a:solidFill>
              </a:rPr>
              <a:t>C</a:t>
            </a:r>
            <a:r>
              <a:rPr lang="de-DE" baseline="-25000" dirty="0" err="1" smtClean="0">
                <a:solidFill>
                  <a:srgbClr val="FF0000"/>
                </a:solidFill>
              </a:rPr>
              <a:t>St</a:t>
            </a:r>
            <a:r>
              <a:rPr lang="de-DE" dirty="0" smtClean="0">
                <a:solidFill>
                  <a:srgbClr val="FF0000"/>
                </a:solidFill>
              </a:rPr>
              <a:t>=2∙I</a:t>
            </a:r>
            <a:r>
              <a:rPr lang="de-DE" baseline="-25000" dirty="0" smtClean="0">
                <a:solidFill>
                  <a:srgbClr val="FF0000"/>
                </a:solidFill>
              </a:rPr>
              <a:t>St</a:t>
            </a:r>
            <a:r>
              <a:rPr lang="de-DE" dirty="0" smtClean="0">
                <a:solidFill>
                  <a:srgbClr val="FF0000"/>
                </a:solidFill>
              </a:rPr>
              <a:t>=2∙20=40</a:t>
            </a:r>
            <a:endParaRPr lang="de-DE" dirty="0">
              <a:solidFill>
                <a:srgbClr val="FF0000"/>
              </a:solidFill>
            </a:endParaRPr>
          </a:p>
        </p:txBody>
      </p:sp>
      <p:sp>
        <p:nvSpPr>
          <p:cNvPr id="71" name="Textfeld 70"/>
          <p:cNvSpPr txBox="1"/>
          <p:nvPr/>
        </p:nvSpPr>
        <p:spPr>
          <a:xfrm>
            <a:off x="3704172" y="893567"/>
            <a:ext cx="770251" cy="369332"/>
          </a:xfrm>
          <a:prstGeom prst="rect">
            <a:avLst/>
          </a:prstGeom>
          <a:noFill/>
        </p:spPr>
        <p:txBody>
          <a:bodyPr wrap="square" rtlCol="0">
            <a:spAutoFit/>
          </a:bodyPr>
          <a:lstStyle/>
          <a:p>
            <a:r>
              <a:rPr lang="de-DE" dirty="0" smtClean="0">
                <a:solidFill>
                  <a:srgbClr val="FF0000"/>
                </a:solidFill>
              </a:rPr>
              <a:t>T</a:t>
            </a:r>
            <a:r>
              <a:rPr lang="de-DE" baseline="-25000" dirty="0" smtClean="0">
                <a:solidFill>
                  <a:srgbClr val="FF0000"/>
                </a:solidFill>
              </a:rPr>
              <a:t>U</a:t>
            </a:r>
            <a:r>
              <a:rPr lang="de-DE" dirty="0" smtClean="0">
                <a:solidFill>
                  <a:srgbClr val="FF0000"/>
                </a:solidFill>
              </a:rPr>
              <a:t>=60</a:t>
            </a:r>
            <a:endParaRPr lang="de-DE" dirty="0">
              <a:solidFill>
                <a:srgbClr val="FF0000"/>
              </a:solidFill>
            </a:endParaRPr>
          </a:p>
        </p:txBody>
      </p:sp>
      <p:cxnSp>
        <p:nvCxnSpPr>
          <p:cNvPr id="75" name="Gerade Verbindung mit Pfeil 74"/>
          <p:cNvCxnSpPr/>
          <p:nvPr/>
        </p:nvCxnSpPr>
        <p:spPr>
          <a:xfrm flipH="1" flipV="1">
            <a:off x="3285061" y="441123"/>
            <a:ext cx="1576736" cy="201808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8" name="Textfeld 77"/>
              <p:cNvSpPr txBox="1"/>
              <p:nvPr/>
            </p:nvSpPr>
            <p:spPr>
              <a:xfrm>
                <a:off x="7410860" y="609777"/>
                <a:ext cx="1650592" cy="483466"/>
              </a:xfrm>
              <a:prstGeom prst="rect">
                <a:avLst/>
              </a:prstGeom>
              <a:noFill/>
            </p:spPr>
            <p:txBody>
              <a:bodyPr wrap="square" rtlCol="0">
                <a:spAutoFit/>
              </a:bodyPr>
              <a:lstStyle/>
              <a:p>
                <a:r>
                  <a:rPr lang="de-DE" dirty="0" smtClean="0">
                    <a:solidFill>
                      <a:srgbClr val="FF0000"/>
                    </a:solidFill>
                  </a:rPr>
                  <a:t>T</a:t>
                </a:r>
                <a:r>
                  <a:rPr lang="de-DE" baseline="-25000" dirty="0" smtClean="0">
                    <a:solidFill>
                      <a:srgbClr val="FF0000"/>
                    </a:solidFill>
                  </a:rPr>
                  <a:t>U</a:t>
                </a:r>
                <a:r>
                  <a:rPr lang="de-DE" dirty="0" smtClean="0">
                    <a:solidFill>
                      <a:srgbClr val="FF0000"/>
                    </a:solidFill>
                  </a:rPr>
                  <a:t>=</a:t>
                </a:r>
                <a14:m>
                  <m:oMath xmlns:m="http://schemas.openxmlformats.org/officeDocument/2006/math">
                    <m:f>
                      <m:fPr>
                        <m:ctrlPr>
                          <a:rPr lang="de-DE" i="1" smtClean="0">
                            <a:solidFill>
                              <a:srgbClr val="FF0000"/>
                            </a:solidFill>
                            <a:latin typeface="Cambria Math" panose="02040503050406030204" pitchFamily="18" charset="0"/>
                          </a:rPr>
                        </m:ctrlPr>
                      </m:fPr>
                      <m:num>
                        <m:r>
                          <a:rPr lang="de-DE" b="0" i="1" smtClean="0">
                            <a:solidFill>
                              <a:srgbClr val="FF0000"/>
                            </a:solidFill>
                            <a:latin typeface="Cambria Math" panose="02040503050406030204" pitchFamily="18" charset="0"/>
                          </a:rPr>
                          <m:t>1</m:t>
                        </m:r>
                      </m:num>
                      <m:den>
                        <m:r>
                          <a:rPr lang="de-DE" b="0" i="1" smtClean="0">
                            <a:solidFill>
                              <a:srgbClr val="FF0000"/>
                            </a:solidFill>
                            <a:latin typeface="Cambria Math" panose="02040503050406030204" pitchFamily="18" charset="0"/>
                          </a:rPr>
                          <m:t>3</m:t>
                        </m:r>
                      </m:den>
                    </m:f>
                  </m:oMath>
                </a14:m>
                <a:r>
                  <a:rPr lang="de-DE" dirty="0" smtClean="0">
                    <a:solidFill>
                      <a:srgbClr val="FF0000"/>
                    </a:solidFill>
                  </a:rPr>
                  <a:t>T</a:t>
                </a:r>
                <a:r>
                  <a:rPr lang="de-DE" baseline="-25000" dirty="0" smtClean="0">
                    <a:solidFill>
                      <a:srgbClr val="FF0000"/>
                    </a:solidFill>
                  </a:rPr>
                  <a:t>H</a:t>
                </a:r>
                <a:r>
                  <a:rPr lang="de-DE" dirty="0" smtClean="0">
                    <a:solidFill>
                      <a:srgbClr val="FF0000"/>
                    </a:solidFill>
                  </a:rPr>
                  <a:t>=</a:t>
                </a:r>
                <a14:m>
                  <m:oMath xmlns:m="http://schemas.openxmlformats.org/officeDocument/2006/math">
                    <m:f>
                      <m:fPr>
                        <m:ctrlPr>
                          <a:rPr lang="de-DE" i="1" smtClean="0">
                            <a:solidFill>
                              <a:srgbClr val="FF0000"/>
                            </a:solidFill>
                            <a:latin typeface="Cambria Math" panose="02040503050406030204" pitchFamily="18" charset="0"/>
                          </a:rPr>
                        </m:ctrlPr>
                      </m:fPr>
                      <m:num>
                        <m:r>
                          <a:rPr lang="de-DE" b="0" i="1" smtClean="0">
                            <a:solidFill>
                              <a:srgbClr val="FF0000"/>
                            </a:solidFill>
                            <a:latin typeface="Cambria Math" panose="02040503050406030204" pitchFamily="18" charset="0"/>
                          </a:rPr>
                          <m:t>1</m:t>
                        </m:r>
                      </m:num>
                      <m:den>
                        <m:r>
                          <a:rPr lang="de-DE" b="0" i="1" smtClean="0">
                            <a:solidFill>
                              <a:srgbClr val="FF0000"/>
                            </a:solidFill>
                            <a:latin typeface="Cambria Math" panose="02040503050406030204" pitchFamily="18" charset="0"/>
                          </a:rPr>
                          <m:t>3</m:t>
                        </m:r>
                      </m:den>
                    </m:f>
                  </m:oMath>
                </a14:m>
                <a:r>
                  <a:rPr lang="de-DE" dirty="0" smtClean="0">
                    <a:solidFill>
                      <a:srgbClr val="FF0000"/>
                    </a:solidFill>
                  </a:rPr>
                  <a:t>90=60</a:t>
                </a:r>
                <a:endParaRPr lang="de-DE" dirty="0">
                  <a:solidFill>
                    <a:srgbClr val="FF0000"/>
                  </a:solidFill>
                </a:endParaRPr>
              </a:p>
            </p:txBody>
          </p:sp>
        </mc:Choice>
        <mc:Fallback xmlns="">
          <p:sp>
            <p:nvSpPr>
              <p:cNvPr id="78" name="Textfeld 77"/>
              <p:cNvSpPr txBox="1">
                <a:spLocks noRot="1" noChangeAspect="1" noMove="1" noResize="1" noEditPoints="1" noAdjustHandles="1" noChangeArrowheads="1" noChangeShapeType="1" noTextEdit="1"/>
              </p:cNvSpPr>
              <p:nvPr/>
            </p:nvSpPr>
            <p:spPr>
              <a:xfrm>
                <a:off x="7410860" y="609777"/>
                <a:ext cx="1650592" cy="483466"/>
              </a:xfrm>
              <a:prstGeom prst="rect">
                <a:avLst/>
              </a:prstGeom>
              <a:blipFill>
                <a:blip r:embed="rId2"/>
                <a:stretch>
                  <a:fillRect l="-3333" r="-1111" b="-8861"/>
                </a:stretch>
              </a:blipFill>
            </p:spPr>
            <p:txBody>
              <a:bodyPr/>
              <a:lstStyle/>
              <a:p>
                <a:r>
                  <a:rPr lang="de-DE">
                    <a:noFill/>
                  </a:rPr>
                  <a:t> </a:t>
                </a:r>
              </a:p>
            </p:txBody>
          </p:sp>
        </mc:Fallback>
      </mc:AlternateContent>
      <p:sp>
        <p:nvSpPr>
          <p:cNvPr id="79" name="Textfeld 78"/>
          <p:cNvSpPr txBox="1"/>
          <p:nvPr/>
        </p:nvSpPr>
        <p:spPr>
          <a:xfrm>
            <a:off x="8969811" y="653305"/>
            <a:ext cx="631396" cy="369332"/>
          </a:xfrm>
          <a:prstGeom prst="rect">
            <a:avLst/>
          </a:prstGeom>
          <a:noFill/>
        </p:spPr>
        <p:txBody>
          <a:bodyPr wrap="square" rtlCol="0">
            <a:spAutoFit/>
          </a:bodyPr>
          <a:lstStyle/>
          <a:p>
            <a:r>
              <a:rPr lang="de-DE" dirty="0" smtClean="0">
                <a:solidFill>
                  <a:srgbClr val="FF0000"/>
                </a:solidFill>
              </a:rPr>
              <a:t>I</a:t>
            </a:r>
            <a:r>
              <a:rPr lang="de-DE" baseline="-25000" dirty="0">
                <a:solidFill>
                  <a:srgbClr val="FF0000"/>
                </a:solidFill>
              </a:rPr>
              <a:t>H</a:t>
            </a:r>
            <a:r>
              <a:rPr lang="de-DE" dirty="0" smtClean="0">
                <a:solidFill>
                  <a:srgbClr val="FF0000"/>
                </a:solidFill>
              </a:rPr>
              <a:t>=0</a:t>
            </a:r>
            <a:endParaRPr lang="de-DE" dirty="0">
              <a:solidFill>
                <a:srgbClr val="FF0000"/>
              </a:solidFill>
            </a:endParaRPr>
          </a:p>
        </p:txBody>
      </p:sp>
      <p:sp>
        <p:nvSpPr>
          <p:cNvPr id="80" name="Textfeld 79"/>
          <p:cNvSpPr txBox="1"/>
          <p:nvPr/>
        </p:nvSpPr>
        <p:spPr>
          <a:xfrm>
            <a:off x="4565529" y="376888"/>
            <a:ext cx="1064082" cy="369332"/>
          </a:xfrm>
          <a:prstGeom prst="rect">
            <a:avLst/>
          </a:prstGeom>
          <a:noFill/>
        </p:spPr>
        <p:txBody>
          <a:bodyPr wrap="square" rtlCol="0">
            <a:spAutoFit/>
          </a:bodyPr>
          <a:lstStyle/>
          <a:p>
            <a:r>
              <a:rPr lang="de-DE" dirty="0" smtClean="0">
                <a:solidFill>
                  <a:srgbClr val="FF0000"/>
                </a:solidFill>
              </a:rPr>
              <a:t>Text: rot</a:t>
            </a:r>
            <a:endParaRPr lang="de-DE" dirty="0">
              <a:solidFill>
                <a:srgbClr val="FF0000"/>
              </a:solidFill>
            </a:endParaRPr>
          </a:p>
        </p:txBody>
      </p:sp>
      <p:sp>
        <p:nvSpPr>
          <p:cNvPr id="81" name="Textfeld 80"/>
          <p:cNvSpPr txBox="1"/>
          <p:nvPr/>
        </p:nvSpPr>
        <p:spPr>
          <a:xfrm>
            <a:off x="3553525" y="41413"/>
            <a:ext cx="5989077" cy="369332"/>
          </a:xfrm>
          <a:prstGeom prst="rect">
            <a:avLst/>
          </a:prstGeom>
          <a:noFill/>
        </p:spPr>
        <p:txBody>
          <a:bodyPr wrap="square" rtlCol="0">
            <a:spAutoFit/>
          </a:bodyPr>
          <a:lstStyle/>
          <a:p>
            <a:r>
              <a:rPr lang="de-DE" dirty="0" smtClean="0"/>
              <a:t>5-poliger Wirtschaftskreislauf einer offenen Volkswirtschaft</a:t>
            </a:r>
            <a:endParaRPr lang="de-DE" dirty="0"/>
          </a:p>
        </p:txBody>
      </p:sp>
      <p:sp>
        <p:nvSpPr>
          <p:cNvPr id="82" name="Textfeld 81"/>
          <p:cNvSpPr txBox="1"/>
          <p:nvPr/>
        </p:nvSpPr>
        <p:spPr>
          <a:xfrm>
            <a:off x="5490319" y="1158273"/>
            <a:ext cx="5810041" cy="923330"/>
          </a:xfrm>
          <a:prstGeom prst="rect">
            <a:avLst/>
          </a:prstGeom>
          <a:noFill/>
        </p:spPr>
        <p:txBody>
          <a:bodyPr wrap="square" rtlCol="0">
            <a:spAutoFit/>
          </a:bodyPr>
          <a:lstStyle/>
          <a:p>
            <a:r>
              <a:rPr lang="de-DE" dirty="0" smtClean="0">
                <a:solidFill>
                  <a:srgbClr val="00B050"/>
                </a:solidFill>
              </a:rPr>
              <a:t>Fehlende Angaben: grün</a:t>
            </a:r>
          </a:p>
          <a:p>
            <a:r>
              <a:rPr lang="de-DE" dirty="0" smtClean="0">
                <a:solidFill>
                  <a:srgbClr val="00B050"/>
                </a:solidFill>
              </a:rPr>
              <a:t>Sparen des Staates, der Haushalte und der Unternehmen</a:t>
            </a:r>
          </a:p>
          <a:p>
            <a:r>
              <a:rPr lang="de-DE" dirty="0" smtClean="0">
                <a:solidFill>
                  <a:srgbClr val="00B050"/>
                </a:solidFill>
              </a:rPr>
              <a:t>Leistungsbilanz</a:t>
            </a:r>
            <a:endParaRPr lang="de-DE" dirty="0">
              <a:solidFill>
                <a:srgbClr val="00B050"/>
              </a:solidFill>
            </a:endParaRPr>
          </a:p>
        </p:txBody>
      </p:sp>
      <p:sp>
        <p:nvSpPr>
          <p:cNvPr id="83" name="Textfeld 82"/>
          <p:cNvSpPr txBox="1"/>
          <p:nvPr/>
        </p:nvSpPr>
        <p:spPr>
          <a:xfrm>
            <a:off x="5572214" y="2159695"/>
            <a:ext cx="5491151" cy="369332"/>
          </a:xfrm>
          <a:prstGeom prst="rect">
            <a:avLst/>
          </a:prstGeom>
          <a:noFill/>
        </p:spPr>
        <p:txBody>
          <a:bodyPr wrap="square" rtlCol="0">
            <a:spAutoFit/>
          </a:bodyPr>
          <a:lstStyle/>
          <a:p>
            <a:r>
              <a:rPr lang="de-DE" dirty="0" smtClean="0">
                <a:solidFill>
                  <a:srgbClr val="00B050"/>
                </a:solidFill>
              </a:rPr>
              <a:t>Bei den Haushalten fehlen nur noch die Ersparnisse</a:t>
            </a:r>
            <a:endParaRPr lang="de-DE" dirty="0">
              <a:solidFill>
                <a:srgbClr val="00B050"/>
              </a:solidFill>
            </a:endParaRPr>
          </a:p>
        </p:txBody>
      </p:sp>
      <p:sp>
        <p:nvSpPr>
          <p:cNvPr id="84" name="Textfeld 83"/>
          <p:cNvSpPr txBox="1"/>
          <p:nvPr/>
        </p:nvSpPr>
        <p:spPr>
          <a:xfrm>
            <a:off x="5586719" y="2500841"/>
            <a:ext cx="3033203" cy="369332"/>
          </a:xfrm>
          <a:prstGeom prst="rect">
            <a:avLst/>
          </a:prstGeom>
          <a:noFill/>
        </p:spPr>
        <p:txBody>
          <a:bodyPr wrap="none" rtlCol="0">
            <a:spAutoFit/>
          </a:bodyPr>
          <a:lstStyle/>
          <a:p>
            <a:r>
              <a:rPr lang="de-DE" dirty="0" smtClean="0">
                <a:solidFill>
                  <a:srgbClr val="00B050"/>
                </a:solidFill>
              </a:rPr>
              <a:t>S</a:t>
            </a:r>
            <a:r>
              <a:rPr lang="de-DE" baseline="-25000" dirty="0" smtClean="0">
                <a:solidFill>
                  <a:srgbClr val="00B050"/>
                </a:solidFill>
              </a:rPr>
              <a:t>H</a:t>
            </a:r>
            <a:r>
              <a:rPr lang="de-DE" dirty="0" smtClean="0"/>
              <a:t>+C</a:t>
            </a:r>
            <a:r>
              <a:rPr lang="de-DE" baseline="-25000" dirty="0" smtClean="0"/>
              <a:t>H</a:t>
            </a:r>
            <a:r>
              <a:rPr lang="de-DE" dirty="0" smtClean="0"/>
              <a:t>+T</a:t>
            </a:r>
            <a:r>
              <a:rPr lang="de-DE" baseline="-25000" dirty="0" smtClean="0"/>
              <a:t>H</a:t>
            </a:r>
            <a:r>
              <a:rPr lang="de-DE" dirty="0" smtClean="0"/>
              <a:t>+NÜ=Z</a:t>
            </a:r>
            <a:r>
              <a:rPr lang="de-DE" baseline="-25000" dirty="0" smtClean="0"/>
              <a:t>H</a:t>
            </a:r>
            <a:r>
              <a:rPr lang="de-DE" dirty="0" smtClean="0"/>
              <a:t>+Y</a:t>
            </a:r>
            <a:r>
              <a:rPr lang="de-DE" baseline="-25000" dirty="0" smtClean="0"/>
              <a:t>H/</a:t>
            </a:r>
            <a:r>
              <a:rPr lang="de-DE" baseline="-25000" dirty="0" err="1" smtClean="0"/>
              <a:t>St</a:t>
            </a:r>
            <a:r>
              <a:rPr lang="de-DE" dirty="0" err="1" smtClean="0"/>
              <a:t>+Y</a:t>
            </a:r>
            <a:r>
              <a:rPr lang="de-DE" baseline="-25000" dirty="0" err="1" smtClean="0"/>
              <a:t>H</a:t>
            </a:r>
            <a:r>
              <a:rPr lang="de-DE" baseline="-25000" dirty="0" smtClean="0"/>
              <a:t>/U</a:t>
            </a:r>
            <a:r>
              <a:rPr lang="de-DE" dirty="0" smtClean="0"/>
              <a:t>+I</a:t>
            </a:r>
            <a:r>
              <a:rPr lang="de-DE" baseline="-25000" dirty="0" smtClean="0"/>
              <a:t>H</a:t>
            </a:r>
            <a:endParaRPr lang="de-DE" dirty="0"/>
          </a:p>
        </p:txBody>
      </p:sp>
      <p:cxnSp>
        <p:nvCxnSpPr>
          <p:cNvPr id="90" name="Gerade Verbindung mit Pfeil 89"/>
          <p:cNvCxnSpPr/>
          <p:nvPr/>
        </p:nvCxnSpPr>
        <p:spPr>
          <a:xfrm flipH="1" flipV="1">
            <a:off x="935879" y="3237605"/>
            <a:ext cx="1734322" cy="176914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2" name="Textfeld 91"/>
          <p:cNvSpPr txBox="1"/>
          <p:nvPr/>
        </p:nvSpPr>
        <p:spPr>
          <a:xfrm>
            <a:off x="1353828" y="3982123"/>
            <a:ext cx="631396" cy="369332"/>
          </a:xfrm>
          <a:prstGeom prst="rect">
            <a:avLst/>
          </a:prstGeom>
          <a:noFill/>
        </p:spPr>
        <p:txBody>
          <a:bodyPr wrap="square" rtlCol="0">
            <a:spAutoFit/>
          </a:bodyPr>
          <a:lstStyle/>
          <a:p>
            <a:r>
              <a:rPr lang="de-DE" dirty="0" smtClean="0">
                <a:solidFill>
                  <a:srgbClr val="FF0000"/>
                </a:solidFill>
              </a:rPr>
              <a:t>I</a:t>
            </a:r>
            <a:r>
              <a:rPr lang="de-DE" baseline="-25000" dirty="0">
                <a:solidFill>
                  <a:srgbClr val="FF0000"/>
                </a:solidFill>
              </a:rPr>
              <a:t>H</a:t>
            </a:r>
            <a:r>
              <a:rPr lang="de-DE" dirty="0" smtClean="0">
                <a:solidFill>
                  <a:srgbClr val="FF0000"/>
                </a:solidFill>
              </a:rPr>
              <a:t>=0</a:t>
            </a:r>
            <a:endParaRPr lang="de-DE" dirty="0">
              <a:solidFill>
                <a:srgbClr val="FF0000"/>
              </a:solidFill>
            </a:endParaRPr>
          </a:p>
        </p:txBody>
      </p:sp>
      <p:sp>
        <p:nvSpPr>
          <p:cNvPr id="93" name="Textfeld 92"/>
          <p:cNvSpPr txBox="1"/>
          <p:nvPr/>
        </p:nvSpPr>
        <p:spPr>
          <a:xfrm>
            <a:off x="8513631" y="2557844"/>
            <a:ext cx="3627916" cy="369332"/>
          </a:xfrm>
          <a:prstGeom prst="rect">
            <a:avLst/>
          </a:prstGeom>
          <a:noFill/>
        </p:spPr>
        <p:txBody>
          <a:bodyPr wrap="none" rtlCol="0">
            <a:spAutoFit/>
          </a:bodyPr>
          <a:lstStyle/>
          <a:p>
            <a:r>
              <a:rPr lang="de-DE" dirty="0" smtClean="0">
                <a:solidFill>
                  <a:srgbClr val="00B050"/>
                </a:solidFill>
              </a:rPr>
              <a:t>S</a:t>
            </a:r>
            <a:r>
              <a:rPr lang="de-DE" baseline="-25000" dirty="0" smtClean="0">
                <a:solidFill>
                  <a:srgbClr val="00B050"/>
                </a:solidFill>
              </a:rPr>
              <a:t>H</a:t>
            </a:r>
            <a:r>
              <a:rPr lang="de-DE" dirty="0" smtClean="0"/>
              <a:t>=10+70+210+0-(140+90+10+0)</a:t>
            </a:r>
            <a:r>
              <a:rPr lang="de-DE" dirty="0" smtClean="0">
                <a:solidFill>
                  <a:srgbClr val="00B050"/>
                </a:solidFill>
              </a:rPr>
              <a:t>=50</a:t>
            </a:r>
            <a:endParaRPr lang="de-DE" dirty="0">
              <a:solidFill>
                <a:srgbClr val="00B050"/>
              </a:solidFill>
            </a:endParaRPr>
          </a:p>
        </p:txBody>
      </p:sp>
      <p:sp>
        <p:nvSpPr>
          <p:cNvPr id="94" name="Textfeld 93"/>
          <p:cNvSpPr txBox="1"/>
          <p:nvPr/>
        </p:nvSpPr>
        <p:spPr>
          <a:xfrm>
            <a:off x="3553525" y="3311076"/>
            <a:ext cx="739305" cy="369332"/>
          </a:xfrm>
          <a:prstGeom prst="rect">
            <a:avLst/>
          </a:prstGeom>
          <a:noFill/>
        </p:spPr>
        <p:txBody>
          <a:bodyPr wrap="none" rtlCol="0">
            <a:spAutoFit/>
          </a:bodyPr>
          <a:lstStyle/>
          <a:p>
            <a:r>
              <a:rPr lang="de-DE" dirty="0" smtClean="0">
                <a:solidFill>
                  <a:srgbClr val="00B050"/>
                </a:solidFill>
              </a:rPr>
              <a:t>S</a:t>
            </a:r>
            <a:r>
              <a:rPr lang="de-DE" baseline="-25000" dirty="0" smtClean="0">
                <a:solidFill>
                  <a:srgbClr val="00B050"/>
                </a:solidFill>
              </a:rPr>
              <a:t>U</a:t>
            </a:r>
            <a:r>
              <a:rPr lang="de-DE" dirty="0" smtClean="0">
                <a:solidFill>
                  <a:srgbClr val="00B050"/>
                </a:solidFill>
              </a:rPr>
              <a:t>=10</a:t>
            </a:r>
            <a:endParaRPr lang="de-DE" dirty="0">
              <a:solidFill>
                <a:srgbClr val="00B050"/>
              </a:solidFill>
            </a:endParaRPr>
          </a:p>
        </p:txBody>
      </p:sp>
      <p:cxnSp>
        <p:nvCxnSpPr>
          <p:cNvPr id="95" name="Gerade Verbindung mit Pfeil 94"/>
          <p:cNvCxnSpPr/>
          <p:nvPr/>
        </p:nvCxnSpPr>
        <p:spPr>
          <a:xfrm>
            <a:off x="1107889" y="3214606"/>
            <a:ext cx="1558553" cy="1553414"/>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98" name="Textfeld 97"/>
          <p:cNvSpPr txBox="1"/>
          <p:nvPr/>
        </p:nvSpPr>
        <p:spPr>
          <a:xfrm>
            <a:off x="6251148" y="3138716"/>
            <a:ext cx="5491151" cy="369332"/>
          </a:xfrm>
          <a:prstGeom prst="rect">
            <a:avLst/>
          </a:prstGeom>
          <a:noFill/>
        </p:spPr>
        <p:txBody>
          <a:bodyPr wrap="square" rtlCol="0">
            <a:spAutoFit/>
          </a:bodyPr>
          <a:lstStyle/>
          <a:p>
            <a:r>
              <a:rPr lang="de-DE" dirty="0" smtClean="0">
                <a:solidFill>
                  <a:srgbClr val="00B050"/>
                </a:solidFill>
              </a:rPr>
              <a:t>Beim Staat fehlen ebenso noch die Ersparnisse</a:t>
            </a:r>
            <a:endParaRPr lang="de-DE" dirty="0">
              <a:solidFill>
                <a:srgbClr val="00B050"/>
              </a:solidFill>
            </a:endParaRPr>
          </a:p>
        </p:txBody>
      </p:sp>
      <p:sp>
        <p:nvSpPr>
          <p:cNvPr id="99" name="Textfeld 98"/>
          <p:cNvSpPr txBox="1"/>
          <p:nvPr/>
        </p:nvSpPr>
        <p:spPr>
          <a:xfrm>
            <a:off x="6269827" y="3486290"/>
            <a:ext cx="2542684" cy="369332"/>
          </a:xfrm>
          <a:prstGeom prst="rect">
            <a:avLst/>
          </a:prstGeom>
          <a:noFill/>
        </p:spPr>
        <p:txBody>
          <a:bodyPr wrap="none" rtlCol="0">
            <a:spAutoFit/>
          </a:bodyPr>
          <a:lstStyle/>
          <a:p>
            <a:r>
              <a:rPr lang="de-DE" dirty="0" err="1" smtClean="0">
                <a:solidFill>
                  <a:srgbClr val="00B050"/>
                </a:solidFill>
              </a:rPr>
              <a:t>S</a:t>
            </a:r>
            <a:r>
              <a:rPr lang="de-DE" baseline="-25000" dirty="0" err="1" smtClean="0">
                <a:solidFill>
                  <a:srgbClr val="00B050"/>
                </a:solidFill>
              </a:rPr>
              <a:t>St</a:t>
            </a:r>
            <a:r>
              <a:rPr lang="de-DE" dirty="0" err="1" smtClean="0"/>
              <a:t>+</a:t>
            </a:r>
            <a:r>
              <a:rPr lang="de-DE" dirty="0" err="1" smtClean="0">
                <a:solidFill>
                  <a:srgbClr val="FF0000"/>
                </a:solidFill>
              </a:rPr>
              <a:t>C</a:t>
            </a:r>
            <a:r>
              <a:rPr lang="de-DE" baseline="-25000" dirty="0" err="1" smtClean="0">
                <a:solidFill>
                  <a:srgbClr val="FF0000"/>
                </a:solidFill>
              </a:rPr>
              <a:t>St</a:t>
            </a:r>
            <a:r>
              <a:rPr lang="de-DE" dirty="0" err="1" smtClean="0"/>
              <a:t>+Z</a:t>
            </a:r>
            <a:r>
              <a:rPr lang="de-DE" baseline="-25000" dirty="0" err="1" smtClean="0"/>
              <a:t>H</a:t>
            </a:r>
            <a:r>
              <a:rPr lang="de-DE" dirty="0" err="1" smtClean="0"/>
              <a:t>+Y</a:t>
            </a:r>
            <a:r>
              <a:rPr lang="de-DE" baseline="-25000" dirty="0" err="1" smtClean="0"/>
              <a:t>H</a:t>
            </a:r>
            <a:r>
              <a:rPr lang="de-DE" baseline="-25000" dirty="0" smtClean="0"/>
              <a:t>/St</a:t>
            </a:r>
            <a:r>
              <a:rPr lang="de-DE" dirty="0" smtClean="0"/>
              <a:t>=</a:t>
            </a:r>
            <a:r>
              <a:rPr lang="de-DE" dirty="0" err="1" smtClean="0"/>
              <a:t>T</a:t>
            </a:r>
            <a:r>
              <a:rPr lang="de-DE" baseline="-25000" dirty="0" err="1" smtClean="0"/>
              <a:t>H</a:t>
            </a:r>
            <a:r>
              <a:rPr lang="de-DE" dirty="0" err="1" smtClean="0"/>
              <a:t>+</a:t>
            </a:r>
            <a:r>
              <a:rPr lang="de-DE" dirty="0" err="1" smtClean="0">
                <a:solidFill>
                  <a:srgbClr val="FF0000"/>
                </a:solidFill>
              </a:rPr>
              <a:t>T</a:t>
            </a:r>
            <a:r>
              <a:rPr lang="de-DE" baseline="-25000" dirty="0" err="1" smtClean="0">
                <a:solidFill>
                  <a:srgbClr val="FF0000"/>
                </a:solidFill>
              </a:rPr>
              <a:t>U</a:t>
            </a:r>
            <a:r>
              <a:rPr lang="de-DE" dirty="0" err="1" smtClean="0"/>
              <a:t>+I</a:t>
            </a:r>
            <a:r>
              <a:rPr lang="de-DE" baseline="-25000" dirty="0" err="1" smtClean="0"/>
              <a:t>St</a:t>
            </a:r>
            <a:endParaRPr lang="de-DE" dirty="0"/>
          </a:p>
        </p:txBody>
      </p:sp>
      <p:sp>
        <p:nvSpPr>
          <p:cNvPr id="100" name="Textfeld 99"/>
          <p:cNvSpPr txBox="1"/>
          <p:nvPr/>
        </p:nvSpPr>
        <p:spPr>
          <a:xfrm>
            <a:off x="8812511" y="3489504"/>
            <a:ext cx="3025187" cy="369332"/>
          </a:xfrm>
          <a:prstGeom prst="rect">
            <a:avLst/>
          </a:prstGeom>
          <a:noFill/>
        </p:spPr>
        <p:txBody>
          <a:bodyPr wrap="none" rtlCol="0">
            <a:spAutoFit/>
          </a:bodyPr>
          <a:lstStyle/>
          <a:p>
            <a:r>
              <a:rPr lang="de-DE" dirty="0" err="1" smtClean="0">
                <a:solidFill>
                  <a:srgbClr val="00B050"/>
                </a:solidFill>
              </a:rPr>
              <a:t>S</a:t>
            </a:r>
            <a:r>
              <a:rPr lang="de-DE" baseline="-25000" dirty="0" err="1" smtClean="0">
                <a:solidFill>
                  <a:srgbClr val="00B050"/>
                </a:solidFill>
              </a:rPr>
              <a:t>St</a:t>
            </a:r>
            <a:r>
              <a:rPr lang="de-DE" dirty="0" smtClean="0"/>
              <a:t>=90+</a:t>
            </a:r>
            <a:r>
              <a:rPr lang="de-DE" dirty="0" smtClean="0">
                <a:solidFill>
                  <a:srgbClr val="FF0000"/>
                </a:solidFill>
              </a:rPr>
              <a:t>60</a:t>
            </a:r>
            <a:r>
              <a:rPr lang="de-DE" dirty="0" smtClean="0"/>
              <a:t>+20-(</a:t>
            </a:r>
            <a:r>
              <a:rPr lang="de-DE" dirty="0" smtClean="0">
                <a:solidFill>
                  <a:srgbClr val="FF0000"/>
                </a:solidFill>
              </a:rPr>
              <a:t>40</a:t>
            </a:r>
            <a:r>
              <a:rPr lang="de-DE" dirty="0" smtClean="0"/>
              <a:t>+10+70)</a:t>
            </a:r>
            <a:r>
              <a:rPr lang="de-DE" dirty="0" smtClean="0">
                <a:solidFill>
                  <a:srgbClr val="00B050"/>
                </a:solidFill>
              </a:rPr>
              <a:t>=50</a:t>
            </a:r>
            <a:endParaRPr lang="de-DE" dirty="0">
              <a:solidFill>
                <a:srgbClr val="00B050"/>
              </a:solidFill>
            </a:endParaRPr>
          </a:p>
        </p:txBody>
      </p:sp>
      <p:cxnSp>
        <p:nvCxnSpPr>
          <p:cNvPr id="101" name="Gerade Verbindung mit Pfeil 100"/>
          <p:cNvCxnSpPr/>
          <p:nvPr/>
        </p:nvCxnSpPr>
        <p:spPr>
          <a:xfrm>
            <a:off x="3021880" y="729976"/>
            <a:ext cx="40069" cy="3872273"/>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03" name="Textfeld 102"/>
          <p:cNvSpPr txBox="1"/>
          <p:nvPr/>
        </p:nvSpPr>
        <p:spPr>
          <a:xfrm>
            <a:off x="2937604" y="1472834"/>
            <a:ext cx="761747" cy="369332"/>
          </a:xfrm>
          <a:prstGeom prst="rect">
            <a:avLst/>
          </a:prstGeom>
          <a:noFill/>
        </p:spPr>
        <p:txBody>
          <a:bodyPr wrap="none" rtlCol="0">
            <a:spAutoFit/>
          </a:bodyPr>
          <a:lstStyle/>
          <a:p>
            <a:r>
              <a:rPr lang="de-DE" dirty="0" err="1" smtClean="0">
                <a:solidFill>
                  <a:srgbClr val="00B050"/>
                </a:solidFill>
              </a:rPr>
              <a:t>S</a:t>
            </a:r>
            <a:r>
              <a:rPr lang="de-DE" baseline="-25000" dirty="0" err="1" smtClean="0">
                <a:solidFill>
                  <a:srgbClr val="00B050"/>
                </a:solidFill>
              </a:rPr>
              <a:t>St</a:t>
            </a:r>
            <a:r>
              <a:rPr lang="de-DE" dirty="0" smtClean="0">
                <a:solidFill>
                  <a:srgbClr val="00B050"/>
                </a:solidFill>
              </a:rPr>
              <a:t>=50</a:t>
            </a:r>
            <a:endParaRPr lang="de-DE" dirty="0">
              <a:solidFill>
                <a:srgbClr val="00B050"/>
              </a:solidFill>
            </a:endParaRPr>
          </a:p>
        </p:txBody>
      </p:sp>
      <p:sp>
        <p:nvSpPr>
          <p:cNvPr id="104" name="Textfeld 103"/>
          <p:cNvSpPr txBox="1"/>
          <p:nvPr/>
        </p:nvSpPr>
        <p:spPr>
          <a:xfrm>
            <a:off x="5791473" y="4148146"/>
            <a:ext cx="5491151" cy="369332"/>
          </a:xfrm>
          <a:prstGeom prst="rect">
            <a:avLst/>
          </a:prstGeom>
          <a:noFill/>
        </p:spPr>
        <p:txBody>
          <a:bodyPr wrap="square" rtlCol="0">
            <a:spAutoFit/>
          </a:bodyPr>
          <a:lstStyle/>
          <a:p>
            <a:r>
              <a:rPr lang="de-DE" dirty="0" smtClean="0">
                <a:solidFill>
                  <a:srgbClr val="00B050"/>
                </a:solidFill>
              </a:rPr>
              <a:t>Ersparnisse der Unternehmen</a:t>
            </a:r>
            <a:endParaRPr lang="de-DE" dirty="0">
              <a:solidFill>
                <a:srgbClr val="00B050"/>
              </a:solidFill>
            </a:endParaRPr>
          </a:p>
        </p:txBody>
      </p:sp>
      <p:sp>
        <p:nvSpPr>
          <p:cNvPr id="107" name="Textfeld 106"/>
          <p:cNvSpPr txBox="1"/>
          <p:nvPr/>
        </p:nvSpPr>
        <p:spPr>
          <a:xfrm>
            <a:off x="8616002" y="4489292"/>
            <a:ext cx="3515706" cy="369332"/>
          </a:xfrm>
          <a:prstGeom prst="rect">
            <a:avLst/>
          </a:prstGeom>
          <a:noFill/>
        </p:spPr>
        <p:txBody>
          <a:bodyPr wrap="none" rtlCol="0">
            <a:spAutoFit/>
          </a:bodyPr>
          <a:lstStyle/>
          <a:p>
            <a:r>
              <a:rPr lang="de-DE" dirty="0" smtClean="0">
                <a:solidFill>
                  <a:srgbClr val="00B050"/>
                </a:solidFill>
              </a:rPr>
              <a:t>S</a:t>
            </a:r>
            <a:r>
              <a:rPr lang="de-DE" baseline="-25000" dirty="0" smtClean="0">
                <a:solidFill>
                  <a:srgbClr val="00B050"/>
                </a:solidFill>
              </a:rPr>
              <a:t>U</a:t>
            </a:r>
            <a:r>
              <a:rPr lang="de-DE" dirty="0" smtClean="0"/>
              <a:t>=140+</a:t>
            </a:r>
            <a:r>
              <a:rPr lang="de-DE" dirty="0" smtClean="0">
                <a:solidFill>
                  <a:srgbClr val="FF0000"/>
                </a:solidFill>
              </a:rPr>
              <a:t>40</a:t>
            </a:r>
            <a:r>
              <a:rPr lang="de-DE" dirty="0" smtClean="0"/>
              <a:t>+60+</a:t>
            </a:r>
            <a:r>
              <a:rPr lang="de-DE" dirty="0" smtClean="0">
                <a:solidFill>
                  <a:srgbClr val="FF0000"/>
                </a:solidFill>
              </a:rPr>
              <a:t>50</a:t>
            </a:r>
            <a:r>
              <a:rPr lang="de-DE" dirty="0" smtClean="0"/>
              <a:t>-(</a:t>
            </a:r>
            <a:r>
              <a:rPr lang="de-DE" dirty="0" smtClean="0">
                <a:solidFill>
                  <a:srgbClr val="FF0000"/>
                </a:solidFill>
              </a:rPr>
              <a:t>60</a:t>
            </a:r>
            <a:r>
              <a:rPr lang="de-DE" dirty="0" smtClean="0"/>
              <a:t>+210+</a:t>
            </a:r>
            <a:r>
              <a:rPr lang="de-DE" dirty="0" smtClean="0">
                <a:solidFill>
                  <a:srgbClr val="FF0000"/>
                </a:solidFill>
              </a:rPr>
              <a:t>10</a:t>
            </a:r>
            <a:r>
              <a:rPr lang="de-DE" dirty="0" smtClean="0"/>
              <a:t>)=</a:t>
            </a:r>
            <a:r>
              <a:rPr lang="de-DE" dirty="0" smtClean="0">
                <a:solidFill>
                  <a:srgbClr val="00B050"/>
                </a:solidFill>
              </a:rPr>
              <a:t>10</a:t>
            </a:r>
            <a:endParaRPr lang="de-DE" dirty="0">
              <a:solidFill>
                <a:srgbClr val="00B050"/>
              </a:solidFill>
            </a:endParaRPr>
          </a:p>
        </p:txBody>
      </p:sp>
      <p:cxnSp>
        <p:nvCxnSpPr>
          <p:cNvPr id="108" name="Gerade Verbindung mit Pfeil 107"/>
          <p:cNvCxnSpPr/>
          <p:nvPr/>
        </p:nvCxnSpPr>
        <p:spPr>
          <a:xfrm flipH="1">
            <a:off x="3236259" y="3135333"/>
            <a:ext cx="1375095" cy="1437001"/>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10" name="Textfeld 109"/>
          <p:cNvSpPr txBox="1"/>
          <p:nvPr/>
        </p:nvSpPr>
        <p:spPr>
          <a:xfrm>
            <a:off x="1324630" y="3262042"/>
            <a:ext cx="736099" cy="369332"/>
          </a:xfrm>
          <a:prstGeom prst="rect">
            <a:avLst/>
          </a:prstGeom>
          <a:noFill/>
        </p:spPr>
        <p:txBody>
          <a:bodyPr wrap="none" rtlCol="0">
            <a:spAutoFit/>
          </a:bodyPr>
          <a:lstStyle/>
          <a:p>
            <a:r>
              <a:rPr lang="de-DE" dirty="0" smtClean="0">
                <a:solidFill>
                  <a:srgbClr val="00B050"/>
                </a:solidFill>
              </a:rPr>
              <a:t>S</a:t>
            </a:r>
            <a:r>
              <a:rPr lang="de-DE" baseline="-25000" dirty="0" smtClean="0">
                <a:solidFill>
                  <a:srgbClr val="00B050"/>
                </a:solidFill>
              </a:rPr>
              <a:t>H</a:t>
            </a:r>
            <a:r>
              <a:rPr lang="de-DE" dirty="0" smtClean="0">
                <a:solidFill>
                  <a:srgbClr val="00B050"/>
                </a:solidFill>
              </a:rPr>
              <a:t>=50</a:t>
            </a:r>
            <a:endParaRPr lang="de-DE" dirty="0">
              <a:solidFill>
                <a:srgbClr val="00B050"/>
              </a:solidFill>
            </a:endParaRPr>
          </a:p>
        </p:txBody>
      </p:sp>
      <p:sp>
        <p:nvSpPr>
          <p:cNvPr id="111" name="Textfeld 110"/>
          <p:cNvSpPr txBox="1"/>
          <p:nvPr/>
        </p:nvSpPr>
        <p:spPr>
          <a:xfrm>
            <a:off x="6107029" y="5058856"/>
            <a:ext cx="5491151" cy="369332"/>
          </a:xfrm>
          <a:prstGeom prst="rect">
            <a:avLst/>
          </a:prstGeom>
          <a:noFill/>
        </p:spPr>
        <p:txBody>
          <a:bodyPr wrap="square" rtlCol="0">
            <a:spAutoFit/>
          </a:bodyPr>
          <a:lstStyle/>
          <a:p>
            <a:r>
              <a:rPr lang="de-DE" dirty="0" smtClean="0">
                <a:solidFill>
                  <a:srgbClr val="00B050"/>
                </a:solidFill>
              </a:rPr>
              <a:t>Leistungsbilanz über das Ausland:</a:t>
            </a:r>
            <a:endParaRPr lang="de-DE" dirty="0">
              <a:solidFill>
                <a:srgbClr val="00B050"/>
              </a:solidFill>
            </a:endParaRPr>
          </a:p>
        </p:txBody>
      </p:sp>
      <p:sp>
        <p:nvSpPr>
          <p:cNvPr id="112" name="Textfeld 111"/>
          <p:cNvSpPr txBox="1"/>
          <p:nvPr/>
        </p:nvSpPr>
        <p:spPr>
          <a:xfrm>
            <a:off x="5926652" y="4494157"/>
            <a:ext cx="2864887" cy="369332"/>
          </a:xfrm>
          <a:prstGeom prst="rect">
            <a:avLst/>
          </a:prstGeom>
          <a:noFill/>
        </p:spPr>
        <p:txBody>
          <a:bodyPr wrap="none" rtlCol="0">
            <a:spAutoFit/>
          </a:bodyPr>
          <a:lstStyle/>
          <a:p>
            <a:r>
              <a:rPr lang="de-DE" dirty="0" smtClean="0">
                <a:solidFill>
                  <a:srgbClr val="00B050"/>
                </a:solidFill>
              </a:rPr>
              <a:t>S</a:t>
            </a:r>
            <a:r>
              <a:rPr lang="de-DE" baseline="-25000" dirty="0" smtClean="0">
                <a:solidFill>
                  <a:srgbClr val="00B050"/>
                </a:solidFill>
              </a:rPr>
              <a:t>U</a:t>
            </a:r>
            <a:r>
              <a:rPr lang="de-DE" dirty="0" smtClean="0"/>
              <a:t>+</a:t>
            </a:r>
            <a:r>
              <a:rPr lang="de-DE" dirty="0" smtClean="0">
                <a:solidFill>
                  <a:srgbClr val="FF0000"/>
                </a:solidFill>
              </a:rPr>
              <a:t>T</a:t>
            </a:r>
            <a:r>
              <a:rPr lang="de-DE" baseline="-25000" dirty="0" smtClean="0">
                <a:solidFill>
                  <a:srgbClr val="FF0000"/>
                </a:solidFill>
              </a:rPr>
              <a:t>U</a:t>
            </a:r>
            <a:r>
              <a:rPr lang="de-DE" dirty="0" smtClean="0"/>
              <a:t>+Y</a:t>
            </a:r>
            <a:r>
              <a:rPr lang="de-DE" baseline="-25000" dirty="0" smtClean="0"/>
              <a:t>H/U</a:t>
            </a:r>
            <a:r>
              <a:rPr lang="de-DE" dirty="0" smtClean="0"/>
              <a:t>+</a:t>
            </a:r>
            <a:r>
              <a:rPr lang="de-DE" dirty="0" smtClean="0">
                <a:solidFill>
                  <a:srgbClr val="FF0000"/>
                </a:solidFill>
              </a:rPr>
              <a:t>IM</a:t>
            </a:r>
            <a:r>
              <a:rPr lang="de-DE" dirty="0" smtClean="0"/>
              <a:t>=</a:t>
            </a:r>
            <a:r>
              <a:rPr lang="de-DE" dirty="0" err="1" smtClean="0"/>
              <a:t>C</a:t>
            </a:r>
            <a:r>
              <a:rPr lang="de-DE" baseline="-25000" dirty="0" err="1" smtClean="0"/>
              <a:t>H</a:t>
            </a:r>
            <a:r>
              <a:rPr lang="de-DE" dirty="0" err="1" smtClean="0"/>
              <a:t>+</a:t>
            </a:r>
            <a:r>
              <a:rPr lang="de-DE" dirty="0" err="1" smtClean="0">
                <a:solidFill>
                  <a:srgbClr val="FF0000"/>
                </a:solidFill>
              </a:rPr>
              <a:t>C</a:t>
            </a:r>
            <a:r>
              <a:rPr lang="de-DE" baseline="-25000" dirty="0" err="1" smtClean="0">
                <a:solidFill>
                  <a:srgbClr val="FF0000"/>
                </a:solidFill>
              </a:rPr>
              <a:t>St</a:t>
            </a:r>
            <a:r>
              <a:rPr lang="de-DE" dirty="0" err="1" smtClean="0"/>
              <a:t>+</a:t>
            </a:r>
            <a:r>
              <a:rPr lang="de-DE" dirty="0" err="1" smtClean="0">
                <a:solidFill>
                  <a:srgbClr val="FF0000"/>
                </a:solidFill>
              </a:rPr>
              <a:t>Ex</a:t>
            </a:r>
            <a:r>
              <a:rPr lang="de-DE" dirty="0" err="1" smtClean="0"/>
              <a:t>+I</a:t>
            </a:r>
            <a:r>
              <a:rPr lang="de-DE" baseline="-25000" dirty="0" err="1" smtClean="0"/>
              <a:t>U</a:t>
            </a:r>
            <a:endParaRPr lang="de-DE" dirty="0"/>
          </a:p>
        </p:txBody>
      </p:sp>
      <p:sp>
        <p:nvSpPr>
          <p:cNvPr id="115" name="Textfeld 114"/>
          <p:cNvSpPr txBox="1"/>
          <p:nvPr/>
        </p:nvSpPr>
        <p:spPr>
          <a:xfrm>
            <a:off x="6269827" y="5347256"/>
            <a:ext cx="1619106" cy="369332"/>
          </a:xfrm>
          <a:prstGeom prst="rect">
            <a:avLst/>
          </a:prstGeom>
          <a:noFill/>
        </p:spPr>
        <p:txBody>
          <a:bodyPr wrap="square" rtlCol="0">
            <a:spAutoFit/>
          </a:bodyPr>
          <a:lstStyle/>
          <a:p>
            <a:r>
              <a:rPr lang="de-DE" dirty="0" smtClean="0">
                <a:solidFill>
                  <a:srgbClr val="00B050"/>
                </a:solidFill>
              </a:rPr>
              <a:t>LB</a:t>
            </a:r>
            <a:r>
              <a:rPr lang="de-DE" dirty="0" smtClean="0">
                <a:solidFill>
                  <a:srgbClr val="FF0000"/>
                </a:solidFill>
              </a:rPr>
              <a:t>+IM+NÜ</a:t>
            </a:r>
            <a:r>
              <a:rPr lang="de-DE" dirty="0" smtClean="0">
                <a:solidFill>
                  <a:srgbClr val="00B050"/>
                </a:solidFill>
              </a:rPr>
              <a:t>=</a:t>
            </a:r>
            <a:r>
              <a:rPr lang="de-DE" dirty="0" smtClean="0">
                <a:solidFill>
                  <a:srgbClr val="FF0000"/>
                </a:solidFill>
              </a:rPr>
              <a:t>EX</a:t>
            </a:r>
            <a:endParaRPr lang="de-DE" dirty="0">
              <a:solidFill>
                <a:srgbClr val="00B050"/>
              </a:solidFill>
            </a:endParaRPr>
          </a:p>
        </p:txBody>
      </p:sp>
      <p:sp>
        <p:nvSpPr>
          <p:cNvPr id="116" name="Textfeld 115"/>
          <p:cNvSpPr txBox="1"/>
          <p:nvPr/>
        </p:nvSpPr>
        <p:spPr>
          <a:xfrm>
            <a:off x="7713240" y="5347256"/>
            <a:ext cx="1851267" cy="369332"/>
          </a:xfrm>
          <a:prstGeom prst="rect">
            <a:avLst/>
          </a:prstGeom>
          <a:noFill/>
        </p:spPr>
        <p:txBody>
          <a:bodyPr wrap="square" rtlCol="0">
            <a:spAutoFit/>
          </a:bodyPr>
          <a:lstStyle/>
          <a:p>
            <a:r>
              <a:rPr lang="de-DE" dirty="0" smtClean="0">
                <a:solidFill>
                  <a:srgbClr val="00B050"/>
                </a:solidFill>
              </a:rPr>
              <a:t>LB=</a:t>
            </a:r>
            <a:r>
              <a:rPr lang="de-DE" dirty="0" smtClean="0">
                <a:solidFill>
                  <a:srgbClr val="FF0000"/>
                </a:solidFill>
              </a:rPr>
              <a:t>+50-10-10=</a:t>
            </a:r>
            <a:r>
              <a:rPr lang="de-DE" dirty="0" smtClean="0">
                <a:solidFill>
                  <a:srgbClr val="00B050"/>
                </a:solidFill>
              </a:rPr>
              <a:t>30</a:t>
            </a:r>
            <a:endParaRPr lang="de-DE" dirty="0">
              <a:solidFill>
                <a:srgbClr val="00B050"/>
              </a:solidFill>
            </a:endParaRPr>
          </a:p>
        </p:txBody>
      </p:sp>
      <p:sp>
        <p:nvSpPr>
          <p:cNvPr id="120" name="Textfeld 119"/>
          <p:cNvSpPr txBox="1"/>
          <p:nvPr/>
        </p:nvSpPr>
        <p:spPr>
          <a:xfrm>
            <a:off x="6259429" y="5883616"/>
            <a:ext cx="5491151" cy="369332"/>
          </a:xfrm>
          <a:prstGeom prst="rect">
            <a:avLst/>
          </a:prstGeom>
          <a:noFill/>
        </p:spPr>
        <p:txBody>
          <a:bodyPr wrap="square" rtlCol="0">
            <a:spAutoFit/>
          </a:bodyPr>
          <a:lstStyle/>
          <a:p>
            <a:r>
              <a:rPr lang="de-DE" dirty="0" smtClean="0">
                <a:solidFill>
                  <a:srgbClr val="00B050"/>
                </a:solidFill>
              </a:rPr>
              <a:t>Kontrolle über die Vermögensveränderung:</a:t>
            </a:r>
            <a:endParaRPr lang="de-DE" dirty="0">
              <a:solidFill>
                <a:srgbClr val="00B050"/>
              </a:solidFill>
            </a:endParaRPr>
          </a:p>
        </p:txBody>
      </p:sp>
      <p:sp>
        <p:nvSpPr>
          <p:cNvPr id="123" name="Textfeld 122"/>
          <p:cNvSpPr txBox="1"/>
          <p:nvPr/>
        </p:nvSpPr>
        <p:spPr>
          <a:xfrm>
            <a:off x="6288342" y="6212646"/>
            <a:ext cx="2225289" cy="369332"/>
          </a:xfrm>
          <a:prstGeom prst="rect">
            <a:avLst/>
          </a:prstGeom>
          <a:noFill/>
        </p:spPr>
        <p:txBody>
          <a:bodyPr wrap="none" rtlCol="0">
            <a:spAutoFit/>
          </a:bodyPr>
          <a:lstStyle/>
          <a:p>
            <a:r>
              <a:rPr lang="de-DE" dirty="0" err="1" smtClean="0">
                <a:solidFill>
                  <a:srgbClr val="00B050"/>
                </a:solidFill>
              </a:rPr>
              <a:t>S</a:t>
            </a:r>
            <a:r>
              <a:rPr lang="de-DE" baseline="-25000" dirty="0" err="1" smtClean="0">
                <a:solidFill>
                  <a:srgbClr val="00B050"/>
                </a:solidFill>
              </a:rPr>
              <a:t>U</a:t>
            </a:r>
            <a:r>
              <a:rPr lang="de-DE" dirty="0" err="1" smtClean="0"/>
              <a:t>+</a:t>
            </a:r>
            <a:r>
              <a:rPr lang="de-DE" dirty="0" err="1" smtClean="0">
                <a:solidFill>
                  <a:srgbClr val="00B050"/>
                </a:solidFill>
              </a:rPr>
              <a:t>S</a:t>
            </a:r>
            <a:r>
              <a:rPr lang="de-DE" baseline="-25000" dirty="0" err="1" smtClean="0">
                <a:solidFill>
                  <a:srgbClr val="00B050"/>
                </a:solidFill>
              </a:rPr>
              <a:t>H</a:t>
            </a:r>
            <a:r>
              <a:rPr lang="de-DE" dirty="0" err="1" smtClean="0">
                <a:solidFill>
                  <a:srgbClr val="00B050"/>
                </a:solidFill>
              </a:rPr>
              <a:t>+S</a:t>
            </a:r>
            <a:r>
              <a:rPr lang="de-DE" baseline="-25000" dirty="0" err="1" smtClean="0">
                <a:solidFill>
                  <a:srgbClr val="00B050"/>
                </a:solidFill>
              </a:rPr>
              <a:t>St</a:t>
            </a:r>
            <a:r>
              <a:rPr lang="de-DE" dirty="0" smtClean="0"/>
              <a:t>=</a:t>
            </a:r>
            <a:r>
              <a:rPr lang="de-DE" dirty="0" err="1" smtClean="0"/>
              <a:t>I</a:t>
            </a:r>
            <a:r>
              <a:rPr lang="de-DE" baseline="-25000" dirty="0" err="1" smtClean="0"/>
              <a:t>U</a:t>
            </a:r>
            <a:r>
              <a:rPr lang="de-DE" dirty="0" err="1" smtClean="0"/>
              <a:t>+</a:t>
            </a:r>
            <a:r>
              <a:rPr lang="de-DE" dirty="0" err="1" smtClean="0">
                <a:solidFill>
                  <a:srgbClr val="FF0000"/>
                </a:solidFill>
              </a:rPr>
              <a:t>I</a:t>
            </a:r>
            <a:r>
              <a:rPr lang="de-DE" baseline="-25000" dirty="0" err="1" smtClean="0">
                <a:solidFill>
                  <a:srgbClr val="FF0000"/>
                </a:solidFill>
              </a:rPr>
              <a:t>H</a:t>
            </a:r>
            <a:r>
              <a:rPr lang="de-DE" dirty="0" err="1" smtClean="0"/>
              <a:t>+I</a:t>
            </a:r>
            <a:r>
              <a:rPr lang="de-DE" baseline="-25000" dirty="0" err="1" smtClean="0"/>
              <a:t>St</a:t>
            </a:r>
            <a:r>
              <a:rPr lang="de-DE" dirty="0" err="1" smtClean="0"/>
              <a:t>+</a:t>
            </a:r>
            <a:r>
              <a:rPr lang="de-DE" dirty="0" err="1" smtClean="0">
                <a:solidFill>
                  <a:srgbClr val="00B050"/>
                </a:solidFill>
              </a:rPr>
              <a:t>LB</a:t>
            </a:r>
            <a:endParaRPr lang="de-DE" dirty="0">
              <a:solidFill>
                <a:srgbClr val="00B050"/>
              </a:solidFill>
            </a:endParaRPr>
          </a:p>
        </p:txBody>
      </p:sp>
      <p:sp>
        <p:nvSpPr>
          <p:cNvPr id="124" name="Textfeld 123"/>
          <p:cNvSpPr txBox="1"/>
          <p:nvPr/>
        </p:nvSpPr>
        <p:spPr>
          <a:xfrm>
            <a:off x="8439278" y="6215961"/>
            <a:ext cx="2398413" cy="369332"/>
          </a:xfrm>
          <a:prstGeom prst="rect">
            <a:avLst/>
          </a:prstGeom>
          <a:noFill/>
        </p:spPr>
        <p:txBody>
          <a:bodyPr wrap="none" rtlCol="0">
            <a:spAutoFit/>
          </a:bodyPr>
          <a:lstStyle/>
          <a:p>
            <a:r>
              <a:rPr lang="de-DE" dirty="0" smtClean="0">
                <a:solidFill>
                  <a:srgbClr val="00B050"/>
                </a:solidFill>
              </a:rPr>
              <a:t>10</a:t>
            </a:r>
            <a:r>
              <a:rPr lang="de-DE" dirty="0" smtClean="0"/>
              <a:t>+</a:t>
            </a:r>
            <a:r>
              <a:rPr lang="de-DE" dirty="0" smtClean="0">
                <a:solidFill>
                  <a:srgbClr val="00B050"/>
                </a:solidFill>
              </a:rPr>
              <a:t>50+50</a:t>
            </a:r>
            <a:r>
              <a:rPr lang="de-DE" dirty="0" smtClean="0"/>
              <a:t>=60+</a:t>
            </a:r>
            <a:r>
              <a:rPr lang="de-DE" dirty="0" smtClean="0">
                <a:solidFill>
                  <a:srgbClr val="FF0000"/>
                </a:solidFill>
              </a:rPr>
              <a:t>0</a:t>
            </a:r>
            <a:r>
              <a:rPr lang="de-DE" dirty="0" smtClean="0"/>
              <a:t>+20+</a:t>
            </a:r>
            <a:r>
              <a:rPr lang="de-DE" dirty="0" smtClean="0">
                <a:solidFill>
                  <a:srgbClr val="00B050"/>
                </a:solidFill>
              </a:rPr>
              <a:t>30</a:t>
            </a:r>
            <a:endParaRPr lang="de-DE" dirty="0">
              <a:solidFill>
                <a:srgbClr val="00B050"/>
              </a:solidFill>
            </a:endParaRPr>
          </a:p>
        </p:txBody>
      </p:sp>
      <p:sp>
        <p:nvSpPr>
          <p:cNvPr id="125" name="Textfeld 124"/>
          <p:cNvSpPr txBox="1"/>
          <p:nvPr/>
        </p:nvSpPr>
        <p:spPr>
          <a:xfrm>
            <a:off x="9432914" y="42568"/>
            <a:ext cx="2759086" cy="369332"/>
          </a:xfrm>
          <a:prstGeom prst="rect">
            <a:avLst/>
          </a:prstGeom>
          <a:noFill/>
        </p:spPr>
        <p:txBody>
          <a:bodyPr wrap="square" rtlCol="0">
            <a:spAutoFit/>
          </a:bodyPr>
          <a:lstStyle/>
          <a:p>
            <a:r>
              <a:rPr lang="de-DE" dirty="0" smtClean="0"/>
              <a:t>Direkte Angaben: schwarz</a:t>
            </a:r>
            <a:endParaRPr lang="de-DE" dirty="0"/>
          </a:p>
        </p:txBody>
      </p:sp>
      <p:sp>
        <p:nvSpPr>
          <p:cNvPr id="126" name="Textfeld 125"/>
          <p:cNvSpPr txBox="1"/>
          <p:nvPr/>
        </p:nvSpPr>
        <p:spPr>
          <a:xfrm>
            <a:off x="5427862" y="391255"/>
            <a:ext cx="1213754" cy="369332"/>
          </a:xfrm>
          <a:prstGeom prst="rect">
            <a:avLst/>
          </a:prstGeom>
          <a:noFill/>
        </p:spPr>
        <p:txBody>
          <a:bodyPr wrap="square" rtlCol="0">
            <a:spAutoFit/>
          </a:bodyPr>
          <a:lstStyle/>
          <a:p>
            <a:r>
              <a:rPr lang="de-DE" dirty="0" smtClean="0">
                <a:solidFill>
                  <a:srgbClr val="FF0000"/>
                </a:solidFill>
              </a:rPr>
              <a:t>EX-IM=40</a:t>
            </a:r>
            <a:endParaRPr lang="de-DE" dirty="0">
              <a:solidFill>
                <a:srgbClr val="FF0000"/>
              </a:solidFill>
            </a:endParaRPr>
          </a:p>
        </p:txBody>
      </p:sp>
      <p:sp>
        <p:nvSpPr>
          <p:cNvPr id="127" name="Textfeld 126"/>
          <p:cNvSpPr txBox="1"/>
          <p:nvPr/>
        </p:nvSpPr>
        <p:spPr>
          <a:xfrm>
            <a:off x="6436011" y="376247"/>
            <a:ext cx="1213754" cy="369332"/>
          </a:xfrm>
          <a:prstGeom prst="rect">
            <a:avLst/>
          </a:prstGeom>
          <a:noFill/>
        </p:spPr>
        <p:txBody>
          <a:bodyPr wrap="square" rtlCol="0">
            <a:spAutoFit/>
          </a:bodyPr>
          <a:lstStyle/>
          <a:p>
            <a:r>
              <a:rPr lang="de-DE" dirty="0" smtClean="0">
                <a:solidFill>
                  <a:srgbClr val="FF0000"/>
                </a:solidFill>
              </a:rPr>
              <a:t>IM=10</a:t>
            </a:r>
            <a:endParaRPr lang="de-DE" dirty="0">
              <a:solidFill>
                <a:srgbClr val="FF0000"/>
              </a:solidFill>
            </a:endParaRPr>
          </a:p>
        </p:txBody>
      </p:sp>
      <p:sp>
        <p:nvSpPr>
          <p:cNvPr id="128" name="Textfeld 127"/>
          <p:cNvSpPr txBox="1"/>
          <p:nvPr/>
        </p:nvSpPr>
        <p:spPr>
          <a:xfrm>
            <a:off x="965352" y="5698366"/>
            <a:ext cx="858590" cy="369332"/>
          </a:xfrm>
          <a:prstGeom prst="rect">
            <a:avLst/>
          </a:prstGeom>
          <a:noFill/>
        </p:spPr>
        <p:txBody>
          <a:bodyPr wrap="square" rtlCol="0">
            <a:spAutoFit/>
          </a:bodyPr>
          <a:lstStyle/>
          <a:p>
            <a:r>
              <a:rPr lang="de-DE" dirty="0" smtClean="0">
                <a:solidFill>
                  <a:srgbClr val="FF0000"/>
                </a:solidFill>
              </a:rPr>
              <a:t>NÜ=10</a:t>
            </a:r>
            <a:endParaRPr lang="de-DE" dirty="0">
              <a:solidFill>
                <a:srgbClr val="FF0000"/>
              </a:solidFill>
            </a:endParaRPr>
          </a:p>
        </p:txBody>
      </p:sp>
    </p:spTree>
    <p:extLst>
      <p:ext uri="{BB962C8B-B14F-4D97-AF65-F5344CB8AC3E}">
        <p14:creationId xmlns:p14="http://schemas.microsoft.com/office/powerpoint/2010/main" val="954234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9"/>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8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2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27"/>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52"/>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8"/>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54"/>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65"/>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70"/>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66"/>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68"/>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78"/>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75"/>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71"/>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79"/>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92"/>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90"/>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58"/>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128"/>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64"/>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82"/>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83"/>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84"/>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93"/>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nodeType="clickEffect">
                                  <p:stCondLst>
                                    <p:cond delay="0"/>
                                  </p:stCondLst>
                                  <p:childTnLst>
                                    <p:set>
                                      <p:cBhvr>
                                        <p:cTn id="132" dur="1" fill="hold">
                                          <p:stCondLst>
                                            <p:cond delay="0"/>
                                          </p:stCondLst>
                                        </p:cTn>
                                        <p:tgtEl>
                                          <p:spTgt spid="95"/>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110"/>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98"/>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99"/>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grpId="0" nodeType="clickEffect">
                                  <p:stCondLst>
                                    <p:cond delay="0"/>
                                  </p:stCondLst>
                                  <p:childTnLst>
                                    <p:set>
                                      <p:cBhvr>
                                        <p:cTn id="146" dur="1" fill="hold">
                                          <p:stCondLst>
                                            <p:cond delay="0"/>
                                          </p:stCondLst>
                                        </p:cTn>
                                        <p:tgtEl>
                                          <p:spTgt spid="100"/>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nodeType="clickEffect">
                                  <p:stCondLst>
                                    <p:cond delay="0"/>
                                  </p:stCondLst>
                                  <p:childTnLst>
                                    <p:set>
                                      <p:cBhvr>
                                        <p:cTn id="150" dur="1" fill="hold">
                                          <p:stCondLst>
                                            <p:cond delay="0"/>
                                          </p:stCondLst>
                                        </p:cTn>
                                        <p:tgtEl>
                                          <p:spTgt spid="101"/>
                                        </p:tgtEl>
                                        <p:attrNameLst>
                                          <p:attrName>style.visibility</p:attrName>
                                        </p:attrNameLst>
                                      </p:cBhvr>
                                      <p:to>
                                        <p:strVal val="visible"/>
                                      </p:to>
                                    </p:set>
                                  </p:childTnLst>
                                </p:cTn>
                              </p:par>
                              <p:par>
                                <p:cTn id="151" presetID="1" presetClass="entr" presetSubtype="0" fill="hold" grpId="0" nodeType="withEffect">
                                  <p:stCondLst>
                                    <p:cond delay="0"/>
                                  </p:stCondLst>
                                  <p:childTnLst>
                                    <p:set>
                                      <p:cBhvr>
                                        <p:cTn id="152" dur="1" fill="hold">
                                          <p:stCondLst>
                                            <p:cond delay="0"/>
                                          </p:stCondLst>
                                        </p:cTn>
                                        <p:tgtEl>
                                          <p:spTgt spid="103"/>
                                        </p:tgtEl>
                                        <p:attrNameLst>
                                          <p:attrName>style.visibility</p:attrName>
                                        </p:attrNameLst>
                                      </p:cBhvr>
                                      <p:to>
                                        <p:strVal val="visible"/>
                                      </p:to>
                                    </p:set>
                                  </p:childTnLst>
                                </p:cTn>
                              </p:par>
                            </p:childTnLst>
                          </p:cTn>
                        </p:par>
                      </p:childTnLst>
                    </p:cTn>
                  </p:par>
                  <p:par>
                    <p:cTn id="153" fill="hold">
                      <p:stCondLst>
                        <p:cond delay="indefinite"/>
                      </p:stCondLst>
                      <p:childTnLst>
                        <p:par>
                          <p:cTn id="154" fill="hold">
                            <p:stCondLst>
                              <p:cond delay="0"/>
                            </p:stCondLst>
                            <p:childTnLst>
                              <p:par>
                                <p:cTn id="155" presetID="1" presetClass="entr" presetSubtype="0" fill="hold" grpId="0" nodeType="clickEffect">
                                  <p:stCondLst>
                                    <p:cond delay="0"/>
                                  </p:stCondLst>
                                  <p:childTnLst>
                                    <p:set>
                                      <p:cBhvr>
                                        <p:cTn id="156" dur="1" fill="hold">
                                          <p:stCondLst>
                                            <p:cond delay="0"/>
                                          </p:stCondLst>
                                        </p:cTn>
                                        <p:tgtEl>
                                          <p:spTgt spid="104"/>
                                        </p:tgtEl>
                                        <p:attrNameLst>
                                          <p:attrName>style.visibility</p:attrName>
                                        </p:attrNameLst>
                                      </p:cBhvr>
                                      <p:to>
                                        <p:strVal val="visible"/>
                                      </p:to>
                                    </p:set>
                                  </p:childTnLst>
                                </p:cTn>
                              </p:par>
                            </p:childTnLst>
                          </p:cTn>
                        </p:par>
                      </p:childTnLst>
                    </p:cTn>
                  </p:par>
                  <p:par>
                    <p:cTn id="157" fill="hold">
                      <p:stCondLst>
                        <p:cond delay="indefinite"/>
                      </p:stCondLst>
                      <p:childTnLst>
                        <p:par>
                          <p:cTn id="158" fill="hold">
                            <p:stCondLst>
                              <p:cond delay="0"/>
                            </p:stCondLst>
                            <p:childTnLst>
                              <p:par>
                                <p:cTn id="159" presetID="1" presetClass="entr" presetSubtype="0" fill="hold" grpId="0" nodeType="clickEffect">
                                  <p:stCondLst>
                                    <p:cond delay="0"/>
                                  </p:stCondLst>
                                  <p:childTnLst>
                                    <p:set>
                                      <p:cBhvr>
                                        <p:cTn id="160" dur="1" fill="hold">
                                          <p:stCondLst>
                                            <p:cond delay="0"/>
                                          </p:stCondLst>
                                        </p:cTn>
                                        <p:tgtEl>
                                          <p:spTgt spid="112"/>
                                        </p:tgtEl>
                                        <p:attrNameLst>
                                          <p:attrName>style.visibility</p:attrName>
                                        </p:attrNameLst>
                                      </p:cBhvr>
                                      <p:to>
                                        <p:strVal val="visible"/>
                                      </p:to>
                                    </p:set>
                                  </p:childTnLst>
                                </p:cTn>
                              </p:par>
                            </p:childTnLst>
                          </p:cTn>
                        </p:par>
                      </p:childTnLst>
                    </p:cTn>
                  </p:par>
                  <p:par>
                    <p:cTn id="161" fill="hold">
                      <p:stCondLst>
                        <p:cond delay="indefinite"/>
                      </p:stCondLst>
                      <p:childTnLst>
                        <p:par>
                          <p:cTn id="162" fill="hold">
                            <p:stCondLst>
                              <p:cond delay="0"/>
                            </p:stCondLst>
                            <p:childTnLst>
                              <p:par>
                                <p:cTn id="163" presetID="1" presetClass="entr" presetSubtype="0" fill="hold" grpId="0" nodeType="clickEffect">
                                  <p:stCondLst>
                                    <p:cond delay="0"/>
                                  </p:stCondLst>
                                  <p:childTnLst>
                                    <p:set>
                                      <p:cBhvr>
                                        <p:cTn id="164" dur="1" fill="hold">
                                          <p:stCondLst>
                                            <p:cond delay="0"/>
                                          </p:stCondLst>
                                        </p:cTn>
                                        <p:tgtEl>
                                          <p:spTgt spid="107"/>
                                        </p:tgtEl>
                                        <p:attrNameLst>
                                          <p:attrName>style.visibility</p:attrName>
                                        </p:attrNameLst>
                                      </p:cBhvr>
                                      <p:to>
                                        <p:strVal val="visible"/>
                                      </p:to>
                                    </p:set>
                                  </p:childTnLst>
                                </p:cTn>
                              </p:par>
                            </p:childTnLst>
                          </p:cTn>
                        </p:par>
                      </p:childTnLst>
                    </p:cTn>
                  </p:par>
                  <p:par>
                    <p:cTn id="165" fill="hold">
                      <p:stCondLst>
                        <p:cond delay="indefinite"/>
                      </p:stCondLst>
                      <p:childTnLst>
                        <p:par>
                          <p:cTn id="166" fill="hold">
                            <p:stCondLst>
                              <p:cond delay="0"/>
                            </p:stCondLst>
                            <p:childTnLst>
                              <p:par>
                                <p:cTn id="167" presetID="1" presetClass="entr" presetSubtype="0" fill="hold" nodeType="clickEffect">
                                  <p:stCondLst>
                                    <p:cond delay="0"/>
                                  </p:stCondLst>
                                  <p:childTnLst>
                                    <p:set>
                                      <p:cBhvr>
                                        <p:cTn id="168" dur="1" fill="hold">
                                          <p:stCondLst>
                                            <p:cond delay="0"/>
                                          </p:stCondLst>
                                        </p:cTn>
                                        <p:tgtEl>
                                          <p:spTgt spid="108"/>
                                        </p:tgtEl>
                                        <p:attrNameLst>
                                          <p:attrName>style.visibility</p:attrName>
                                        </p:attrNameLst>
                                      </p:cBhvr>
                                      <p:to>
                                        <p:strVal val="visible"/>
                                      </p:to>
                                    </p:set>
                                  </p:childTnLst>
                                </p:cTn>
                              </p:par>
                              <p:par>
                                <p:cTn id="169" presetID="1" presetClass="entr" presetSubtype="0" fill="hold" grpId="0" nodeType="withEffect">
                                  <p:stCondLst>
                                    <p:cond delay="0"/>
                                  </p:stCondLst>
                                  <p:childTnLst>
                                    <p:set>
                                      <p:cBhvr>
                                        <p:cTn id="170" dur="1" fill="hold">
                                          <p:stCondLst>
                                            <p:cond delay="0"/>
                                          </p:stCondLst>
                                        </p:cTn>
                                        <p:tgtEl>
                                          <p:spTgt spid="94"/>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ntr" presetSubtype="0" fill="hold" grpId="0" nodeType="clickEffect">
                                  <p:stCondLst>
                                    <p:cond delay="0"/>
                                  </p:stCondLst>
                                  <p:childTnLst>
                                    <p:set>
                                      <p:cBhvr>
                                        <p:cTn id="174" dur="1" fill="hold">
                                          <p:stCondLst>
                                            <p:cond delay="0"/>
                                          </p:stCondLst>
                                        </p:cTn>
                                        <p:tgtEl>
                                          <p:spTgt spid="111"/>
                                        </p:tgtEl>
                                        <p:attrNameLst>
                                          <p:attrName>style.visibility</p:attrName>
                                        </p:attrNameLst>
                                      </p:cBhvr>
                                      <p:to>
                                        <p:strVal val="visible"/>
                                      </p:to>
                                    </p:set>
                                  </p:childTnLst>
                                </p:cTn>
                              </p:par>
                            </p:childTnLst>
                          </p:cTn>
                        </p:par>
                      </p:childTnLst>
                    </p:cTn>
                  </p:par>
                  <p:par>
                    <p:cTn id="175" fill="hold">
                      <p:stCondLst>
                        <p:cond delay="indefinite"/>
                      </p:stCondLst>
                      <p:childTnLst>
                        <p:par>
                          <p:cTn id="176" fill="hold">
                            <p:stCondLst>
                              <p:cond delay="0"/>
                            </p:stCondLst>
                            <p:childTnLst>
                              <p:par>
                                <p:cTn id="177" presetID="1" presetClass="entr" presetSubtype="0" fill="hold" grpId="0" nodeType="clickEffect">
                                  <p:stCondLst>
                                    <p:cond delay="0"/>
                                  </p:stCondLst>
                                  <p:childTnLst>
                                    <p:set>
                                      <p:cBhvr>
                                        <p:cTn id="178" dur="1" fill="hold">
                                          <p:stCondLst>
                                            <p:cond delay="0"/>
                                          </p:stCondLst>
                                        </p:cTn>
                                        <p:tgtEl>
                                          <p:spTgt spid="115"/>
                                        </p:tgtEl>
                                        <p:attrNameLst>
                                          <p:attrName>style.visibility</p:attrName>
                                        </p:attrNameLst>
                                      </p:cBhvr>
                                      <p:to>
                                        <p:strVal val="visible"/>
                                      </p:to>
                                    </p:set>
                                  </p:childTnLst>
                                </p:cTn>
                              </p:par>
                            </p:childTnLst>
                          </p:cTn>
                        </p:par>
                      </p:childTnLst>
                    </p:cTn>
                  </p:par>
                  <p:par>
                    <p:cTn id="179" fill="hold">
                      <p:stCondLst>
                        <p:cond delay="indefinite"/>
                      </p:stCondLst>
                      <p:childTnLst>
                        <p:par>
                          <p:cTn id="180" fill="hold">
                            <p:stCondLst>
                              <p:cond delay="0"/>
                            </p:stCondLst>
                            <p:childTnLst>
                              <p:par>
                                <p:cTn id="181" presetID="1" presetClass="entr" presetSubtype="0" fill="hold" grpId="0" nodeType="clickEffect">
                                  <p:stCondLst>
                                    <p:cond delay="0"/>
                                  </p:stCondLst>
                                  <p:childTnLst>
                                    <p:set>
                                      <p:cBhvr>
                                        <p:cTn id="182" dur="1" fill="hold">
                                          <p:stCondLst>
                                            <p:cond delay="0"/>
                                          </p:stCondLst>
                                        </p:cTn>
                                        <p:tgtEl>
                                          <p:spTgt spid="116"/>
                                        </p:tgtEl>
                                        <p:attrNameLst>
                                          <p:attrName>style.visibility</p:attrName>
                                        </p:attrNameLst>
                                      </p:cBhvr>
                                      <p:to>
                                        <p:strVal val="visible"/>
                                      </p:to>
                                    </p:set>
                                  </p:childTnLst>
                                </p:cTn>
                              </p:par>
                            </p:childTnLst>
                          </p:cTn>
                        </p:par>
                      </p:childTnLst>
                    </p:cTn>
                  </p:par>
                  <p:par>
                    <p:cTn id="183" fill="hold">
                      <p:stCondLst>
                        <p:cond delay="indefinite"/>
                      </p:stCondLst>
                      <p:childTnLst>
                        <p:par>
                          <p:cTn id="184" fill="hold">
                            <p:stCondLst>
                              <p:cond delay="0"/>
                            </p:stCondLst>
                            <p:childTnLst>
                              <p:par>
                                <p:cTn id="185" presetID="1" presetClass="entr" presetSubtype="0" fill="hold" nodeType="clickEffect">
                                  <p:stCondLst>
                                    <p:cond delay="0"/>
                                  </p:stCondLst>
                                  <p:childTnLst>
                                    <p:set>
                                      <p:cBhvr>
                                        <p:cTn id="186" dur="1" fill="hold">
                                          <p:stCondLst>
                                            <p:cond delay="0"/>
                                          </p:stCondLst>
                                        </p:cTn>
                                        <p:tgtEl>
                                          <p:spTgt spid="49"/>
                                        </p:tgtEl>
                                        <p:attrNameLst>
                                          <p:attrName>style.visibility</p:attrName>
                                        </p:attrNameLst>
                                      </p:cBhvr>
                                      <p:to>
                                        <p:strVal val="visible"/>
                                      </p:to>
                                    </p:set>
                                  </p:childTnLst>
                                </p:cTn>
                              </p:par>
                              <p:par>
                                <p:cTn id="187" presetID="1" presetClass="entr" presetSubtype="0" fill="hold" grpId="0" nodeType="withEffect">
                                  <p:stCondLst>
                                    <p:cond delay="0"/>
                                  </p:stCondLst>
                                  <p:childTnLst>
                                    <p:set>
                                      <p:cBhvr>
                                        <p:cTn id="188" dur="1" fill="hold">
                                          <p:stCondLst>
                                            <p:cond delay="0"/>
                                          </p:stCondLst>
                                        </p:cTn>
                                        <p:tgtEl>
                                          <p:spTgt spid="46"/>
                                        </p:tgtEl>
                                        <p:attrNameLst>
                                          <p:attrName>style.visibility</p:attrName>
                                        </p:attrNameLst>
                                      </p:cBhvr>
                                      <p:to>
                                        <p:strVal val="visible"/>
                                      </p:to>
                                    </p:set>
                                  </p:childTnLst>
                                </p:cTn>
                              </p:par>
                            </p:childTnLst>
                          </p:cTn>
                        </p:par>
                      </p:childTnLst>
                    </p:cTn>
                  </p:par>
                  <p:par>
                    <p:cTn id="189" fill="hold">
                      <p:stCondLst>
                        <p:cond delay="indefinite"/>
                      </p:stCondLst>
                      <p:childTnLst>
                        <p:par>
                          <p:cTn id="190" fill="hold">
                            <p:stCondLst>
                              <p:cond delay="0"/>
                            </p:stCondLst>
                            <p:childTnLst>
                              <p:par>
                                <p:cTn id="191" presetID="1" presetClass="entr" presetSubtype="0" fill="hold" grpId="0" nodeType="clickEffect">
                                  <p:stCondLst>
                                    <p:cond delay="0"/>
                                  </p:stCondLst>
                                  <p:childTnLst>
                                    <p:set>
                                      <p:cBhvr>
                                        <p:cTn id="192" dur="1" fill="hold">
                                          <p:stCondLst>
                                            <p:cond delay="0"/>
                                          </p:stCondLst>
                                        </p:cTn>
                                        <p:tgtEl>
                                          <p:spTgt spid="120"/>
                                        </p:tgtEl>
                                        <p:attrNameLst>
                                          <p:attrName>style.visibility</p:attrName>
                                        </p:attrNameLst>
                                      </p:cBhvr>
                                      <p:to>
                                        <p:strVal val="visible"/>
                                      </p:to>
                                    </p:set>
                                  </p:childTnLst>
                                </p:cTn>
                              </p:par>
                            </p:childTnLst>
                          </p:cTn>
                        </p:par>
                      </p:childTnLst>
                    </p:cTn>
                  </p:par>
                  <p:par>
                    <p:cTn id="193" fill="hold">
                      <p:stCondLst>
                        <p:cond delay="indefinite"/>
                      </p:stCondLst>
                      <p:childTnLst>
                        <p:par>
                          <p:cTn id="194" fill="hold">
                            <p:stCondLst>
                              <p:cond delay="0"/>
                            </p:stCondLst>
                            <p:childTnLst>
                              <p:par>
                                <p:cTn id="195" presetID="1" presetClass="entr" presetSubtype="0" fill="hold" grpId="0" nodeType="clickEffect">
                                  <p:stCondLst>
                                    <p:cond delay="0"/>
                                  </p:stCondLst>
                                  <p:childTnLst>
                                    <p:set>
                                      <p:cBhvr>
                                        <p:cTn id="196" dur="1" fill="hold">
                                          <p:stCondLst>
                                            <p:cond delay="0"/>
                                          </p:stCondLst>
                                        </p:cTn>
                                        <p:tgtEl>
                                          <p:spTgt spid="123"/>
                                        </p:tgtEl>
                                        <p:attrNameLst>
                                          <p:attrName>style.visibility</p:attrName>
                                        </p:attrNameLst>
                                      </p:cBhvr>
                                      <p:to>
                                        <p:strVal val="visible"/>
                                      </p:to>
                                    </p:set>
                                  </p:childTnLst>
                                </p:cTn>
                              </p:par>
                            </p:childTnLst>
                          </p:cTn>
                        </p:par>
                      </p:childTnLst>
                    </p:cTn>
                  </p:par>
                  <p:par>
                    <p:cTn id="197" fill="hold">
                      <p:stCondLst>
                        <p:cond delay="indefinite"/>
                      </p:stCondLst>
                      <p:childTnLst>
                        <p:par>
                          <p:cTn id="198" fill="hold">
                            <p:stCondLst>
                              <p:cond delay="0"/>
                            </p:stCondLst>
                            <p:childTnLst>
                              <p:par>
                                <p:cTn id="199" presetID="1" presetClass="entr" presetSubtype="0" fill="hold" grpId="0" nodeType="clickEffect">
                                  <p:stCondLst>
                                    <p:cond delay="0"/>
                                  </p:stCondLst>
                                  <p:childTnLst>
                                    <p:set>
                                      <p:cBhvr>
                                        <p:cTn id="200" dur="1" fill="hold">
                                          <p:stCondLst>
                                            <p:cond delay="0"/>
                                          </p:stCondLst>
                                        </p:cTn>
                                        <p:tgtEl>
                                          <p:spTgt spid="1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8" grpId="0"/>
      <p:bldP spid="21" grpId="0"/>
      <p:bldP spid="34" grpId="0"/>
      <p:bldP spid="39" grpId="0"/>
      <p:bldP spid="41" grpId="0"/>
      <p:bldP spid="46" grpId="0"/>
      <p:bldP spid="47" grpId="0"/>
      <p:bldP spid="48" grpId="0"/>
      <p:bldP spid="58" grpId="0"/>
      <p:bldP spid="65" grpId="0"/>
      <p:bldP spid="66" grpId="0"/>
      <p:bldP spid="70" grpId="0"/>
      <p:bldP spid="71" grpId="0"/>
      <p:bldP spid="78" grpId="0"/>
      <p:bldP spid="79" grpId="0"/>
      <p:bldP spid="80" grpId="0"/>
      <p:bldP spid="82" grpId="0"/>
      <p:bldP spid="83" grpId="0"/>
      <p:bldP spid="84" grpId="0"/>
      <p:bldP spid="92" grpId="0"/>
      <p:bldP spid="93" grpId="0"/>
      <p:bldP spid="94" grpId="0"/>
      <p:bldP spid="98" grpId="0"/>
      <p:bldP spid="99" grpId="0"/>
      <p:bldP spid="100" grpId="0"/>
      <p:bldP spid="103" grpId="0"/>
      <p:bldP spid="104" grpId="0"/>
      <p:bldP spid="107" grpId="0"/>
      <p:bldP spid="110" grpId="0"/>
      <p:bldP spid="111" grpId="0"/>
      <p:bldP spid="112" grpId="0"/>
      <p:bldP spid="115" grpId="0"/>
      <p:bldP spid="116" grpId="0"/>
      <p:bldP spid="120" grpId="0"/>
      <p:bldP spid="123" grpId="0"/>
      <p:bldP spid="124" grpId="0"/>
      <p:bldP spid="126" grpId="0"/>
      <p:bldP spid="127" grpId="0"/>
      <p:bldP spid="1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4475181" y="2716305"/>
            <a:ext cx="4961936" cy="369332"/>
          </a:xfrm>
          <a:prstGeom prst="rect">
            <a:avLst/>
          </a:prstGeom>
          <a:noFill/>
        </p:spPr>
        <p:txBody>
          <a:bodyPr wrap="none" rtlCol="0">
            <a:spAutoFit/>
          </a:bodyPr>
          <a:lstStyle/>
          <a:p>
            <a:r>
              <a:rPr lang="de-DE" dirty="0" smtClean="0"/>
              <a:t>Bruttoinlandsprodukt = 3,344 Billionen Euro (2019)</a:t>
            </a:r>
            <a:endParaRPr lang="de-DE" dirty="0"/>
          </a:p>
        </p:txBody>
      </p:sp>
      <p:sp>
        <p:nvSpPr>
          <p:cNvPr id="5" name="Textfeld 4"/>
          <p:cNvSpPr txBox="1"/>
          <p:nvPr/>
        </p:nvSpPr>
        <p:spPr>
          <a:xfrm>
            <a:off x="523539" y="168535"/>
            <a:ext cx="1782796" cy="369332"/>
          </a:xfrm>
          <a:prstGeom prst="rect">
            <a:avLst/>
          </a:prstGeom>
          <a:noFill/>
        </p:spPr>
        <p:txBody>
          <a:bodyPr wrap="none" rtlCol="0">
            <a:spAutoFit/>
          </a:bodyPr>
          <a:lstStyle/>
          <a:p>
            <a:r>
              <a:rPr lang="de-DE" dirty="0" smtClean="0"/>
              <a:t>Entstehungsseite</a:t>
            </a:r>
            <a:endParaRPr lang="de-DE" dirty="0"/>
          </a:p>
        </p:txBody>
      </p:sp>
      <p:sp>
        <p:nvSpPr>
          <p:cNvPr id="6" name="Textfeld 5"/>
          <p:cNvSpPr txBox="1"/>
          <p:nvPr/>
        </p:nvSpPr>
        <p:spPr>
          <a:xfrm>
            <a:off x="7043046" y="113402"/>
            <a:ext cx="1989647" cy="369332"/>
          </a:xfrm>
          <a:prstGeom prst="rect">
            <a:avLst/>
          </a:prstGeom>
          <a:noFill/>
        </p:spPr>
        <p:txBody>
          <a:bodyPr wrap="none" rtlCol="0">
            <a:spAutoFit/>
          </a:bodyPr>
          <a:lstStyle/>
          <a:p>
            <a:r>
              <a:rPr lang="de-DE" dirty="0" smtClean="0"/>
              <a:t>Verwendungsseite</a:t>
            </a:r>
            <a:endParaRPr lang="de-DE" dirty="0"/>
          </a:p>
        </p:txBody>
      </p:sp>
      <p:sp>
        <p:nvSpPr>
          <p:cNvPr id="7" name="Textfeld 6"/>
          <p:cNvSpPr txBox="1"/>
          <p:nvPr/>
        </p:nvSpPr>
        <p:spPr>
          <a:xfrm>
            <a:off x="4731572" y="4059218"/>
            <a:ext cx="1686231" cy="369332"/>
          </a:xfrm>
          <a:prstGeom prst="rect">
            <a:avLst/>
          </a:prstGeom>
          <a:noFill/>
        </p:spPr>
        <p:txBody>
          <a:bodyPr wrap="none" rtlCol="0">
            <a:spAutoFit/>
          </a:bodyPr>
          <a:lstStyle/>
          <a:p>
            <a:r>
              <a:rPr lang="de-DE" dirty="0" smtClean="0"/>
              <a:t>Verteilungsseite</a:t>
            </a:r>
            <a:endParaRPr lang="de-DE" dirty="0"/>
          </a:p>
        </p:txBody>
      </p:sp>
      <p:sp>
        <p:nvSpPr>
          <p:cNvPr id="8" name="Textfeld 7"/>
          <p:cNvSpPr txBox="1"/>
          <p:nvPr/>
        </p:nvSpPr>
        <p:spPr>
          <a:xfrm>
            <a:off x="2306335" y="40792"/>
            <a:ext cx="3545586" cy="646331"/>
          </a:xfrm>
          <a:prstGeom prst="rect">
            <a:avLst/>
          </a:prstGeom>
          <a:noFill/>
        </p:spPr>
        <p:txBody>
          <a:bodyPr wrap="none" rtlCol="0">
            <a:spAutoFit/>
          </a:bodyPr>
          <a:lstStyle/>
          <a:p>
            <a:pPr algn="ctr"/>
            <a:r>
              <a:rPr lang="de-DE" dirty="0" smtClean="0"/>
              <a:t>Angebot</a:t>
            </a:r>
          </a:p>
          <a:p>
            <a:pPr algn="ctr"/>
            <a:r>
              <a:rPr lang="de-DE" dirty="0" smtClean="0"/>
              <a:t>(Aus Sicht der Produktionssektoren)</a:t>
            </a:r>
            <a:endParaRPr lang="de-DE" dirty="0"/>
          </a:p>
        </p:txBody>
      </p:sp>
      <p:sp>
        <p:nvSpPr>
          <p:cNvPr id="9" name="Textfeld 8"/>
          <p:cNvSpPr txBox="1"/>
          <p:nvPr/>
        </p:nvSpPr>
        <p:spPr>
          <a:xfrm>
            <a:off x="9184058" y="53341"/>
            <a:ext cx="2788969" cy="646331"/>
          </a:xfrm>
          <a:prstGeom prst="rect">
            <a:avLst/>
          </a:prstGeom>
          <a:noFill/>
        </p:spPr>
        <p:txBody>
          <a:bodyPr wrap="none" rtlCol="0">
            <a:spAutoFit/>
          </a:bodyPr>
          <a:lstStyle/>
          <a:p>
            <a:pPr algn="ctr"/>
            <a:r>
              <a:rPr lang="de-DE" dirty="0" smtClean="0"/>
              <a:t>Nachfrage</a:t>
            </a:r>
          </a:p>
          <a:p>
            <a:pPr algn="ctr"/>
            <a:r>
              <a:rPr lang="de-DE" dirty="0" smtClean="0"/>
              <a:t>Verwendung der Ausgaben</a:t>
            </a:r>
            <a:endParaRPr lang="de-DE" dirty="0"/>
          </a:p>
        </p:txBody>
      </p:sp>
      <p:sp>
        <p:nvSpPr>
          <p:cNvPr id="10" name="Textfeld 9"/>
          <p:cNvSpPr txBox="1"/>
          <p:nvPr/>
        </p:nvSpPr>
        <p:spPr>
          <a:xfrm>
            <a:off x="6417803" y="3920718"/>
            <a:ext cx="3264163" cy="646331"/>
          </a:xfrm>
          <a:prstGeom prst="rect">
            <a:avLst/>
          </a:prstGeom>
          <a:noFill/>
        </p:spPr>
        <p:txBody>
          <a:bodyPr wrap="none" rtlCol="0">
            <a:spAutoFit/>
          </a:bodyPr>
          <a:lstStyle/>
          <a:p>
            <a:pPr algn="ctr"/>
            <a:r>
              <a:rPr lang="de-DE" dirty="0" smtClean="0"/>
              <a:t>Verteilung der Volkseinkommens</a:t>
            </a:r>
          </a:p>
          <a:p>
            <a:pPr algn="ctr"/>
            <a:r>
              <a:rPr lang="de-DE" dirty="0"/>
              <a:t>a</a:t>
            </a:r>
            <a:r>
              <a:rPr lang="de-DE" dirty="0" smtClean="0"/>
              <a:t>uf die Produktionsfaktoren</a:t>
            </a:r>
            <a:endParaRPr lang="de-DE" dirty="0"/>
          </a:p>
        </p:txBody>
      </p:sp>
      <p:cxnSp>
        <p:nvCxnSpPr>
          <p:cNvPr id="3" name="Gerader Verbinder 2"/>
          <p:cNvCxnSpPr/>
          <p:nvPr/>
        </p:nvCxnSpPr>
        <p:spPr>
          <a:xfrm>
            <a:off x="2236761" y="581328"/>
            <a:ext cx="2820970" cy="19664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Gerader Verbinder 10"/>
          <p:cNvCxnSpPr/>
          <p:nvPr/>
        </p:nvCxnSpPr>
        <p:spPr>
          <a:xfrm flipH="1">
            <a:off x="5921495" y="632012"/>
            <a:ext cx="2382064" cy="18951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Gerader Verbinder 13"/>
          <p:cNvCxnSpPr/>
          <p:nvPr/>
        </p:nvCxnSpPr>
        <p:spPr>
          <a:xfrm flipH="1" flipV="1">
            <a:off x="5486252" y="3216317"/>
            <a:ext cx="13556" cy="8429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feld 15"/>
          <p:cNvSpPr txBox="1"/>
          <p:nvPr/>
        </p:nvSpPr>
        <p:spPr>
          <a:xfrm>
            <a:off x="-16590" y="630221"/>
            <a:ext cx="2046842" cy="307777"/>
          </a:xfrm>
          <a:prstGeom prst="rect">
            <a:avLst/>
          </a:prstGeom>
          <a:noFill/>
        </p:spPr>
        <p:txBody>
          <a:bodyPr wrap="none" rtlCol="0">
            <a:spAutoFit/>
          </a:bodyPr>
          <a:lstStyle/>
          <a:p>
            <a:r>
              <a:rPr lang="de-DE" sz="1400" dirty="0" smtClean="0"/>
              <a:t>Dienstleistungen ca.  55%</a:t>
            </a:r>
          </a:p>
        </p:txBody>
      </p:sp>
      <p:sp>
        <p:nvSpPr>
          <p:cNvPr id="17" name="Textfeld 16"/>
          <p:cNvSpPr txBox="1"/>
          <p:nvPr/>
        </p:nvSpPr>
        <p:spPr>
          <a:xfrm>
            <a:off x="-50417" y="978315"/>
            <a:ext cx="2881686" cy="307777"/>
          </a:xfrm>
          <a:prstGeom prst="rect">
            <a:avLst/>
          </a:prstGeom>
          <a:noFill/>
        </p:spPr>
        <p:txBody>
          <a:bodyPr wrap="none" rtlCol="0">
            <a:spAutoFit/>
          </a:bodyPr>
          <a:lstStyle/>
          <a:p>
            <a:r>
              <a:rPr lang="de-DE" sz="1400" dirty="0" err="1" smtClean="0"/>
              <a:t>Industrieprouktion</a:t>
            </a:r>
            <a:r>
              <a:rPr lang="de-DE" sz="1400" dirty="0" smtClean="0"/>
              <a:t> ohne Bau ca. 25%</a:t>
            </a:r>
          </a:p>
        </p:txBody>
      </p:sp>
      <p:sp>
        <p:nvSpPr>
          <p:cNvPr id="18" name="Textfeld 17"/>
          <p:cNvSpPr txBox="1"/>
          <p:nvPr/>
        </p:nvSpPr>
        <p:spPr>
          <a:xfrm>
            <a:off x="0" y="1269904"/>
            <a:ext cx="968663" cy="307777"/>
          </a:xfrm>
          <a:prstGeom prst="rect">
            <a:avLst/>
          </a:prstGeom>
          <a:noFill/>
        </p:spPr>
        <p:txBody>
          <a:bodyPr wrap="none" rtlCol="0">
            <a:spAutoFit/>
          </a:bodyPr>
          <a:lstStyle/>
          <a:p>
            <a:r>
              <a:rPr lang="de-DE" sz="1400" dirty="0" smtClean="0"/>
              <a:t>Bau ca. 5%</a:t>
            </a:r>
          </a:p>
        </p:txBody>
      </p:sp>
      <p:sp>
        <p:nvSpPr>
          <p:cNvPr id="19" name="Textfeld 18"/>
          <p:cNvSpPr txBox="1"/>
          <p:nvPr/>
        </p:nvSpPr>
        <p:spPr>
          <a:xfrm>
            <a:off x="17570" y="1549413"/>
            <a:ext cx="1300484" cy="307777"/>
          </a:xfrm>
          <a:prstGeom prst="rect">
            <a:avLst/>
          </a:prstGeom>
          <a:noFill/>
        </p:spPr>
        <p:txBody>
          <a:bodyPr wrap="none" rtlCol="0">
            <a:spAutoFit/>
          </a:bodyPr>
          <a:lstStyle/>
          <a:p>
            <a:r>
              <a:rPr lang="de-DE" sz="1400" dirty="0" smtClean="0"/>
              <a:t>Handel ca. 15%</a:t>
            </a:r>
          </a:p>
        </p:txBody>
      </p:sp>
      <p:sp>
        <p:nvSpPr>
          <p:cNvPr id="20" name="Textfeld 19"/>
          <p:cNvSpPr txBox="1"/>
          <p:nvPr/>
        </p:nvSpPr>
        <p:spPr>
          <a:xfrm>
            <a:off x="156301" y="1966622"/>
            <a:ext cx="3279424" cy="307777"/>
          </a:xfrm>
          <a:prstGeom prst="rect">
            <a:avLst/>
          </a:prstGeom>
          <a:noFill/>
        </p:spPr>
        <p:txBody>
          <a:bodyPr wrap="none" rtlCol="0">
            <a:spAutoFit/>
          </a:bodyPr>
          <a:lstStyle/>
          <a:p>
            <a:r>
              <a:rPr lang="de-DE" sz="1400" dirty="0" smtClean="0"/>
              <a:t>Anteile relativ zur </a:t>
            </a:r>
            <a:r>
              <a:rPr lang="de-DE" sz="1400" b="1" dirty="0" smtClean="0"/>
              <a:t>Bruttowertschöpfung</a:t>
            </a:r>
            <a:r>
              <a:rPr lang="de-DE" sz="1400" dirty="0" smtClean="0"/>
              <a:t>!!!</a:t>
            </a:r>
          </a:p>
        </p:txBody>
      </p:sp>
      <p:sp>
        <p:nvSpPr>
          <p:cNvPr id="21" name="Textfeld 20"/>
          <p:cNvSpPr txBox="1"/>
          <p:nvPr/>
        </p:nvSpPr>
        <p:spPr>
          <a:xfrm>
            <a:off x="8304875" y="782621"/>
            <a:ext cx="2020361" cy="307777"/>
          </a:xfrm>
          <a:prstGeom prst="rect">
            <a:avLst/>
          </a:prstGeom>
          <a:noFill/>
        </p:spPr>
        <p:txBody>
          <a:bodyPr wrap="none" rtlCol="0">
            <a:spAutoFit/>
          </a:bodyPr>
          <a:lstStyle/>
          <a:p>
            <a:r>
              <a:rPr lang="de-DE" sz="1400" dirty="0" smtClean="0"/>
              <a:t>Privater Konsum ca.  55%</a:t>
            </a:r>
          </a:p>
        </p:txBody>
      </p:sp>
      <p:sp>
        <p:nvSpPr>
          <p:cNvPr id="22" name="Textfeld 21"/>
          <p:cNvSpPr txBox="1"/>
          <p:nvPr/>
        </p:nvSpPr>
        <p:spPr>
          <a:xfrm>
            <a:off x="8271048" y="1130715"/>
            <a:ext cx="2186240" cy="307777"/>
          </a:xfrm>
          <a:prstGeom prst="rect">
            <a:avLst/>
          </a:prstGeom>
          <a:noFill/>
        </p:spPr>
        <p:txBody>
          <a:bodyPr wrap="none" rtlCol="0">
            <a:spAutoFit/>
          </a:bodyPr>
          <a:lstStyle/>
          <a:p>
            <a:r>
              <a:rPr lang="de-DE" sz="1400" dirty="0" smtClean="0"/>
              <a:t>Staatlicher Konsum ca. 20%</a:t>
            </a:r>
          </a:p>
        </p:txBody>
      </p:sp>
      <p:sp>
        <p:nvSpPr>
          <p:cNvPr id="23" name="Textfeld 22"/>
          <p:cNvSpPr txBox="1"/>
          <p:nvPr/>
        </p:nvSpPr>
        <p:spPr>
          <a:xfrm>
            <a:off x="8321465" y="1422304"/>
            <a:ext cx="1734642" cy="307777"/>
          </a:xfrm>
          <a:prstGeom prst="rect">
            <a:avLst/>
          </a:prstGeom>
          <a:noFill/>
        </p:spPr>
        <p:txBody>
          <a:bodyPr wrap="none" rtlCol="0">
            <a:spAutoFit/>
          </a:bodyPr>
          <a:lstStyle/>
          <a:p>
            <a:r>
              <a:rPr lang="de-DE" sz="1400" dirty="0" smtClean="0"/>
              <a:t>Investitionen ca. 20%</a:t>
            </a:r>
          </a:p>
        </p:txBody>
      </p:sp>
      <p:sp>
        <p:nvSpPr>
          <p:cNvPr id="24" name="Textfeld 23"/>
          <p:cNvSpPr txBox="1"/>
          <p:nvPr/>
        </p:nvSpPr>
        <p:spPr>
          <a:xfrm>
            <a:off x="8339035" y="1701813"/>
            <a:ext cx="2181687" cy="307777"/>
          </a:xfrm>
          <a:prstGeom prst="rect">
            <a:avLst/>
          </a:prstGeom>
          <a:noFill/>
        </p:spPr>
        <p:txBody>
          <a:bodyPr wrap="none" rtlCol="0">
            <a:spAutoFit/>
          </a:bodyPr>
          <a:lstStyle/>
          <a:p>
            <a:r>
              <a:rPr lang="de-DE" sz="1400" dirty="0" smtClean="0"/>
              <a:t>Außenbeitrag: Ex-Im ca. 5%</a:t>
            </a:r>
          </a:p>
        </p:txBody>
      </p:sp>
      <p:sp>
        <p:nvSpPr>
          <p:cNvPr id="25" name="Textfeld 24"/>
          <p:cNvSpPr txBox="1"/>
          <p:nvPr/>
        </p:nvSpPr>
        <p:spPr>
          <a:xfrm>
            <a:off x="8363636" y="2031828"/>
            <a:ext cx="3439339" cy="307777"/>
          </a:xfrm>
          <a:prstGeom prst="rect">
            <a:avLst/>
          </a:prstGeom>
          <a:noFill/>
        </p:spPr>
        <p:txBody>
          <a:bodyPr wrap="none" rtlCol="0">
            <a:spAutoFit/>
          </a:bodyPr>
          <a:lstStyle/>
          <a:p>
            <a:r>
              <a:rPr lang="de-DE" sz="1400" dirty="0" smtClean="0"/>
              <a:t>Anteile relativ zum </a:t>
            </a:r>
            <a:r>
              <a:rPr lang="de-DE" sz="1400" b="1" dirty="0" smtClean="0"/>
              <a:t>Bruttoinlandsprodukt</a:t>
            </a:r>
            <a:r>
              <a:rPr lang="de-DE" sz="1400" dirty="0" smtClean="0"/>
              <a:t>!!!</a:t>
            </a:r>
          </a:p>
        </p:txBody>
      </p:sp>
      <p:sp>
        <p:nvSpPr>
          <p:cNvPr id="26" name="Textfeld 25"/>
          <p:cNvSpPr txBox="1"/>
          <p:nvPr/>
        </p:nvSpPr>
        <p:spPr>
          <a:xfrm>
            <a:off x="4012846" y="4782830"/>
            <a:ext cx="1696529" cy="307777"/>
          </a:xfrm>
          <a:prstGeom prst="rect">
            <a:avLst/>
          </a:prstGeom>
          <a:noFill/>
        </p:spPr>
        <p:txBody>
          <a:bodyPr wrap="square" rtlCol="0">
            <a:spAutoFit/>
          </a:bodyPr>
          <a:lstStyle/>
          <a:p>
            <a:r>
              <a:rPr lang="de-DE" sz="1400" dirty="0" smtClean="0"/>
              <a:t>Arbeit</a:t>
            </a:r>
          </a:p>
        </p:txBody>
      </p:sp>
      <p:sp>
        <p:nvSpPr>
          <p:cNvPr id="27" name="Textfeld 26"/>
          <p:cNvSpPr txBox="1"/>
          <p:nvPr/>
        </p:nvSpPr>
        <p:spPr>
          <a:xfrm>
            <a:off x="6227908" y="4785304"/>
            <a:ext cx="815138" cy="317622"/>
          </a:xfrm>
          <a:prstGeom prst="rect">
            <a:avLst/>
          </a:prstGeom>
          <a:noFill/>
        </p:spPr>
        <p:txBody>
          <a:bodyPr wrap="square" rtlCol="0">
            <a:spAutoFit/>
          </a:bodyPr>
          <a:lstStyle/>
          <a:p>
            <a:r>
              <a:rPr lang="de-DE" sz="1400" dirty="0" smtClean="0"/>
              <a:t>Kapital</a:t>
            </a:r>
          </a:p>
        </p:txBody>
      </p:sp>
      <mc:AlternateContent xmlns:mc="http://schemas.openxmlformats.org/markup-compatibility/2006" xmlns:a14="http://schemas.microsoft.com/office/drawing/2010/main">
        <mc:Choice Requires="a14">
          <p:sp>
            <p:nvSpPr>
              <p:cNvPr id="28" name="Textfeld 27"/>
              <p:cNvSpPr txBox="1"/>
              <p:nvPr/>
            </p:nvSpPr>
            <p:spPr>
              <a:xfrm>
                <a:off x="3180229" y="5814536"/>
                <a:ext cx="5852464" cy="629403"/>
              </a:xfrm>
              <a:prstGeom prst="rect">
                <a:avLst/>
              </a:prstGeom>
              <a:noFill/>
            </p:spPr>
            <p:txBody>
              <a:bodyPr wrap="square" rtlCol="0">
                <a:spAutoFit/>
              </a:bodyPr>
              <a:lstStyle/>
              <a:p>
                <a:r>
                  <a:rPr lang="de-DE" sz="2000" dirty="0" smtClean="0"/>
                  <a:t>Lohnquote</a:t>
                </a:r>
                <a14:m>
                  <m:oMath xmlns:m="http://schemas.openxmlformats.org/officeDocument/2006/math">
                    <m:r>
                      <m:rPr>
                        <m:nor/>
                      </m:rPr>
                      <a:rPr lang="de-DE" sz="2400" dirty="0" smtClean="0"/>
                      <m:t>=</m:t>
                    </m:r>
                    <m:f>
                      <m:fPr>
                        <m:ctrlPr>
                          <a:rPr lang="de-DE" sz="2400" i="1" smtClean="0">
                            <a:latin typeface="Cambria Math" panose="02040503050406030204" pitchFamily="18" charset="0"/>
                          </a:rPr>
                        </m:ctrlPr>
                      </m:fPr>
                      <m:num>
                        <m:r>
                          <a:rPr lang="de-DE" sz="2400" b="0" i="1" smtClean="0">
                            <a:latin typeface="Cambria Math" panose="02040503050406030204" pitchFamily="18" charset="0"/>
                          </a:rPr>
                          <m:t>𝐴𝑟𝑏𝑒𝑖𝑡𝑛𝑒h𝑚𝑒𝑟𝑒𝑛𝑡𝑔𝑒𝑙𝑡</m:t>
                        </m:r>
                      </m:num>
                      <m:den>
                        <m:r>
                          <a:rPr lang="de-DE" sz="2400" b="1" i="1" smtClean="0">
                            <a:latin typeface="Cambria Math" panose="02040503050406030204" pitchFamily="18" charset="0"/>
                          </a:rPr>
                          <m:t>𝑽𝒐𝒍𝒌𝒔𝒆𝒊𝒏𝒌𝒐𝒎𝒎𝒆𝒏</m:t>
                        </m:r>
                      </m:den>
                    </m:f>
                    <m:r>
                      <a:rPr lang="de-DE" sz="2400" b="0" i="1" smtClean="0">
                        <a:latin typeface="Cambria Math" panose="02040503050406030204" pitchFamily="18" charset="0"/>
                      </a:rPr>
                      <m:t>=</m:t>
                    </m:r>
                  </m:oMath>
                </a14:m>
                <a:r>
                  <a:rPr lang="de-DE" sz="2000" dirty="0" smtClean="0"/>
                  <a:t>ca. 70%</a:t>
                </a:r>
              </a:p>
            </p:txBody>
          </p:sp>
        </mc:Choice>
        <mc:Fallback xmlns="">
          <p:sp>
            <p:nvSpPr>
              <p:cNvPr id="28" name="Textfeld 27"/>
              <p:cNvSpPr txBox="1">
                <a:spLocks noRot="1" noChangeAspect="1" noMove="1" noResize="1" noEditPoints="1" noAdjustHandles="1" noChangeArrowheads="1" noChangeShapeType="1" noTextEdit="1"/>
              </p:cNvSpPr>
              <p:nvPr/>
            </p:nvSpPr>
            <p:spPr>
              <a:xfrm>
                <a:off x="3180229" y="5814536"/>
                <a:ext cx="5852464" cy="629403"/>
              </a:xfrm>
              <a:prstGeom prst="rect">
                <a:avLst/>
              </a:prstGeom>
              <a:blipFill>
                <a:blip r:embed="rId2"/>
                <a:stretch>
                  <a:fillRect l="-1146" b="-2913"/>
                </a:stretch>
              </a:blipFill>
            </p:spPr>
            <p:txBody>
              <a:bodyPr/>
              <a:lstStyle/>
              <a:p>
                <a:r>
                  <a:rPr lang="de-DE">
                    <a:noFill/>
                  </a:rPr>
                  <a:t> </a:t>
                </a:r>
              </a:p>
            </p:txBody>
          </p:sp>
        </mc:Fallback>
      </mc:AlternateContent>
      <p:sp>
        <p:nvSpPr>
          <p:cNvPr id="29" name="Textfeld 28"/>
          <p:cNvSpPr txBox="1"/>
          <p:nvPr/>
        </p:nvSpPr>
        <p:spPr>
          <a:xfrm>
            <a:off x="3388659" y="5345542"/>
            <a:ext cx="2111149" cy="307777"/>
          </a:xfrm>
          <a:prstGeom prst="rect">
            <a:avLst/>
          </a:prstGeom>
          <a:noFill/>
        </p:spPr>
        <p:txBody>
          <a:bodyPr wrap="square" rtlCol="0">
            <a:spAutoFit/>
          </a:bodyPr>
          <a:lstStyle/>
          <a:p>
            <a:r>
              <a:rPr lang="de-DE" sz="1400" dirty="0" smtClean="0"/>
              <a:t>Lohneinkommen ca. 70%</a:t>
            </a:r>
          </a:p>
        </p:txBody>
      </p:sp>
      <p:sp>
        <p:nvSpPr>
          <p:cNvPr id="30" name="Textfeld 29"/>
          <p:cNvSpPr txBox="1"/>
          <p:nvPr/>
        </p:nvSpPr>
        <p:spPr>
          <a:xfrm>
            <a:off x="5794734" y="5329975"/>
            <a:ext cx="2347459" cy="307777"/>
          </a:xfrm>
          <a:prstGeom prst="rect">
            <a:avLst/>
          </a:prstGeom>
          <a:noFill/>
        </p:spPr>
        <p:txBody>
          <a:bodyPr wrap="square" rtlCol="0">
            <a:spAutoFit/>
          </a:bodyPr>
          <a:lstStyle/>
          <a:p>
            <a:r>
              <a:rPr lang="de-DE" sz="1400" dirty="0" smtClean="0"/>
              <a:t>Gewinneinkommen  ca. 30%</a:t>
            </a:r>
          </a:p>
        </p:txBody>
      </p:sp>
      <p:cxnSp>
        <p:nvCxnSpPr>
          <p:cNvPr id="31" name="Gerader Verbinder 30"/>
          <p:cNvCxnSpPr/>
          <p:nvPr/>
        </p:nvCxnSpPr>
        <p:spPr>
          <a:xfrm flipV="1">
            <a:off x="4436646" y="4392316"/>
            <a:ext cx="751529" cy="4214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Gerader Verbinder 32"/>
          <p:cNvCxnSpPr/>
          <p:nvPr/>
        </p:nvCxnSpPr>
        <p:spPr>
          <a:xfrm flipH="1" flipV="1">
            <a:off x="5768910" y="4394965"/>
            <a:ext cx="779808" cy="4850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Gerader Verbinder 34"/>
          <p:cNvCxnSpPr/>
          <p:nvPr/>
        </p:nvCxnSpPr>
        <p:spPr>
          <a:xfrm flipV="1">
            <a:off x="4272977" y="5126513"/>
            <a:ext cx="9911" cy="2376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Gerader Verbinder 38"/>
          <p:cNvCxnSpPr/>
          <p:nvPr/>
        </p:nvCxnSpPr>
        <p:spPr>
          <a:xfrm flipH="1" flipV="1">
            <a:off x="6580094" y="5073186"/>
            <a:ext cx="13599" cy="3289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5306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4"/>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4"/>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7"/>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10"/>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31"/>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26"/>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33"/>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27"/>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35"/>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29"/>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39"/>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30"/>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6" grpId="0"/>
      <p:bldP spid="17" grpId="0"/>
      <p:bldP spid="18" grpId="0"/>
      <p:bldP spid="19" grpId="0"/>
      <p:bldP spid="20" grpId="0"/>
      <p:bldP spid="21" grpId="0"/>
      <p:bldP spid="22" grpId="0"/>
      <p:bldP spid="23" grpId="0"/>
      <p:bldP spid="24" grpId="0"/>
      <p:bldP spid="25" grpId="0"/>
      <p:bldP spid="26" grpId="0"/>
      <p:bldP spid="27" grpId="0"/>
      <p:bldP spid="28" grpId="0"/>
      <p:bldP spid="29" grpId="0"/>
      <p:bldP spid="3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23539" y="168535"/>
            <a:ext cx="4493410" cy="369332"/>
          </a:xfrm>
          <a:prstGeom prst="rect">
            <a:avLst/>
          </a:prstGeom>
          <a:noFill/>
        </p:spPr>
        <p:txBody>
          <a:bodyPr wrap="none" rtlCol="0">
            <a:spAutoFit/>
          </a:bodyPr>
          <a:lstStyle/>
          <a:p>
            <a:r>
              <a:rPr lang="de-DE" dirty="0" smtClean="0"/>
              <a:t>Angemessenes stetiges  Wirtschaftswachstum</a:t>
            </a:r>
            <a:endParaRPr lang="de-DE" dirty="0"/>
          </a:p>
        </p:txBody>
      </p:sp>
      <p:sp>
        <p:nvSpPr>
          <p:cNvPr id="7" name="Textfeld 6"/>
          <p:cNvSpPr txBox="1"/>
          <p:nvPr/>
        </p:nvSpPr>
        <p:spPr>
          <a:xfrm>
            <a:off x="838648" y="3561677"/>
            <a:ext cx="2075055" cy="369332"/>
          </a:xfrm>
          <a:prstGeom prst="rect">
            <a:avLst/>
          </a:prstGeom>
          <a:noFill/>
        </p:spPr>
        <p:txBody>
          <a:bodyPr wrap="none" rtlCol="0">
            <a:spAutoFit/>
          </a:bodyPr>
          <a:lstStyle/>
          <a:p>
            <a:r>
              <a:rPr lang="de-DE" dirty="0" smtClean="0"/>
              <a:t>Preisniveaustabilität</a:t>
            </a:r>
            <a:endParaRPr lang="de-DE" dirty="0"/>
          </a:p>
        </p:txBody>
      </p:sp>
      <p:cxnSp>
        <p:nvCxnSpPr>
          <p:cNvPr id="14" name="Gerader Verbinder 13"/>
          <p:cNvCxnSpPr/>
          <p:nvPr/>
        </p:nvCxnSpPr>
        <p:spPr>
          <a:xfrm flipH="1" flipV="1">
            <a:off x="4879813" y="553272"/>
            <a:ext cx="243352" cy="13563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Textfeld 31"/>
          <p:cNvSpPr txBox="1"/>
          <p:nvPr/>
        </p:nvSpPr>
        <p:spPr>
          <a:xfrm>
            <a:off x="7526319" y="3507889"/>
            <a:ext cx="2648802" cy="369332"/>
          </a:xfrm>
          <a:prstGeom prst="rect">
            <a:avLst/>
          </a:prstGeom>
          <a:noFill/>
        </p:spPr>
        <p:txBody>
          <a:bodyPr wrap="none" rtlCol="0">
            <a:spAutoFit/>
          </a:bodyPr>
          <a:lstStyle/>
          <a:p>
            <a:r>
              <a:rPr lang="de-DE" dirty="0" smtClean="0"/>
              <a:t>Hoher Beschäftigungsgrad</a:t>
            </a:r>
            <a:endParaRPr lang="de-DE" dirty="0"/>
          </a:p>
        </p:txBody>
      </p:sp>
      <p:sp>
        <p:nvSpPr>
          <p:cNvPr id="34" name="Textfeld 33"/>
          <p:cNvSpPr txBox="1"/>
          <p:nvPr/>
        </p:nvSpPr>
        <p:spPr>
          <a:xfrm>
            <a:off x="7429948" y="68392"/>
            <a:ext cx="3642216" cy="369332"/>
          </a:xfrm>
          <a:prstGeom prst="rect">
            <a:avLst/>
          </a:prstGeom>
          <a:noFill/>
        </p:spPr>
        <p:txBody>
          <a:bodyPr wrap="none" rtlCol="0">
            <a:spAutoFit/>
          </a:bodyPr>
          <a:lstStyle/>
          <a:p>
            <a:r>
              <a:rPr lang="de-DE" dirty="0" smtClean="0"/>
              <a:t>Außenwirtschaftliches Gleichgewicht</a:t>
            </a:r>
            <a:endParaRPr lang="de-DE" dirty="0"/>
          </a:p>
        </p:txBody>
      </p:sp>
      <p:sp>
        <p:nvSpPr>
          <p:cNvPr id="2" name="Rechteck 1"/>
          <p:cNvSpPr/>
          <p:nvPr/>
        </p:nvSpPr>
        <p:spPr>
          <a:xfrm>
            <a:off x="5016949" y="2171700"/>
            <a:ext cx="1161975" cy="6656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6" name="Gerader Verbinder 35"/>
          <p:cNvCxnSpPr/>
          <p:nvPr/>
        </p:nvCxnSpPr>
        <p:spPr>
          <a:xfrm flipV="1">
            <a:off x="5518667" y="479597"/>
            <a:ext cx="1830151" cy="159132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Gerader Verbinder 36"/>
          <p:cNvCxnSpPr>
            <a:endCxn id="32" idx="1"/>
          </p:cNvCxnSpPr>
          <p:nvPr/>
        </p:nvCxnSpPr>
        <p:spPr>
          <a:xfrm>
            <a:off x="6300171" y="2870171"/>
            <a:ext cx="1226148" cy="8223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Gerader Verbinder 39"/>
          <p:cNvCxnSpPr/>
          <p:nvPr/>
        </p:nvCxnSpPr>
        <p:spPr>
          <a:xfrm flipH="1">
            <a:off x="3032312" y="2935716"/>
            <a:ext cx="1876517" cy="6815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Textfeld 40"/>
          <p:cNvSpPr txBox="1"/>
          <p:nvPr/>
        </p:nvSpPr>
        <p:spPr>
          <a:xfrm>
            <a:off x="212016" y="523516"/>
            <a:ext cx="4789901" cy="523220"/>
          </a:xfrm>
          <a:prstGeom prst="rect">
            <a:avLst/>
          </a:prstGeom>
          <a:noFill/>
        </p:spPr>
        <p:txBody>
          <a:bodyPr wrap="none" rtlCol="0">
            <a:spAutoFit/>
          </a:bodyPr>
          <a:lstStyle/>
          <a:p>
            <a:r>
              <a:rPr lang="de-DE" sz="1400" dirty="0" smtClean="0"/>
              <a:t>Gemessen an der </a:t>
            </a:r>
            <a:r>
              <a:rPr lang="de-DE" sz="1400" b="1" dirty="0" smtClean="0"/>
              <a:t>Veränderungsrate (p.a.)</a:t>
            </a:r>
            <a:r>
              <a:rPr lang="de-DE" sz="1400" dirty="0" smtClean="0"/>
              <a:t> des </a:t>
            </a:r>
            <a:r>
              <a:rPr lang="de-DE" sz="1400" b="1" dirty="0" smtClean="0"/>
              <a:t>realen</a:t>
            </a:r>
            <a:endParaRPr lang="de-DE" sz="1400" dirty="0"/>
          </a:p>
          <a:p>
            <a:r>
              <a:rPr lang="de-DE" sz="1400" dirty="0" smtClean="0"/>
              <a:t>Bruttoinlandsprodukts. D.h. der Preiseffekt ist herausgerechnet</a:t>
            </a:r>
            <a:endParaRPr lang="de-DE" sz="1400" dirty="0"/>
          </a:p>
        </p:txBody>
      </p:sp>
      <p:sp>
        <p:nvSpPr>
          <p:cNvPr id="42" name="Textfeld 41"/>
          <p:cNvSpPr txBox="1"/>
          <p:nvPr/>
        </p:nvSpPr>
        <p:spPr>
          <a:xfrm>
            <a:off x="292162" y="1062141"/>
            <a:ext cx="4373441" cy="523220"/>
          </a:xfrm>
          <a:prstGeom prst="rect">
            <a:avLst/>
          </a:prstGeom>
          <a:noFill/>
        </p:spPr>
        <p:txBody>
          <a:bodyPr wrap="none" rtlCol="0">
            <a:spAutoFit/>
          </a:bodyPr>
          <a:lstStyle/>
          <a:p>
            <a:r>
              <a:rPr lang="de-DE" sz="1400" dirty="0" smtClean="0"/>
              <a:t>Für entwickelte Volkswirtschaften gilt als angemessen ein</a:t>
            </a:r>
          </a:p>
          <a:p>
            <a:r>
              <a:rPr lang="de-DE" sz="1400" dirty="0" smtClean="0"/>
              <a:t>Wachstum von ca. 1%-3% p.a.</a:t>
            </a:r>
            <a:endParaRPr lang="de-DE" sz="1400" dirty="0"/>
          </a:p>
        </p:txBody>
      </p:sp>
      <p:sp>
        <p:nvSpPr>
          <p:cNvPr id="43" name="Textfeld 42"/>
          <p:cNvSpPr txBox="1"/>
          <p:nvPr/>
        </p:nvSpPr>
        <p:spPr>
          <a:xfrm>
            <a:off x="255236" y="1563951"/>
            <a:ext cx="4741683" cy="738664"/>
          </a:xfrm>
          <a:prstGeom prst="rect">
            <a:avLst/>
          </a:prstGeom>
          <a:noFill/>
        </p:spPr>
        <p:txBody>
          <a:bodyPr wrap="none" rtlCol="0">
            <a:spAutoFit/>
          </a:bodyPr>
          <a:lstStyle/>
          <a:p>
            <a:r>
              <a:rPr lang="de-DE" sz="1400" dirty="0" smtClean="0"/>
              <a:t>Bei einer wachsenden Bevölkerung wird mitunter auch auf das</a:t>
            </a:r>
          </a:p>
          <a:p>
            <a:r>
              <a:rPr lang="de-DE" sz="1400" dirty="0" smtClean="0"/>
              <a:t>Pro-Kopf-Einkommen verwiesen, dann wird noch das</a:t>
            </a:r>
          </a:p>
          <a:p>
            <a:r>
              <a:rPr lang="de-DE" sz="1400" dirty="0" smtClean="0"/>
              <a:t>Bevölkerungswachstum herausgerechnet</a:t>
            </a:r>
            <a:endParaRPr lang="de-DE" sz="1400" dirty="0"/>
          </a:p>
        </p:txBody>
      </p:sp>
      <p:sp>
        <p:nvSpPr>
          <p:cNvPr id="44" name="Textfeld 43"/>
          <p:cNvSpPr txBox="1"/>
          <p:nvPr/>
        </p:nvSpPr>
        <p:spPr>
          <a:xfrm>
            <a:off x="108040" y="2302615"/>
            <a:ext cx="4998548" cy="1169551"/>
          </a:xfrm>
          <a:prstGeom prst="rect">
            <a:avLst/>
          </a:prstGeom>
          <a:noFill/>
        </p:spPr>
        <p:txBody>
          <a:bodyPr wrap="none" rtlCol="0">
            <a:spAutoFit/>
          </a:bodyPr>
          <a:lstStyle/>
          <a:p>
            <a:r>
              <a:rPr lang="de-DE" sz="1400" dirty="0" smtClean="0"/>
              <a:t>Stetig, bedeutet, dass die Wachstumsraten nicht zu stark</a:t>
            </a:r>
          </a:p>
          <a:p>
            <a:r>
              <a:rPr lang="de-DE" sz="1400" dirty="0"/>
              <a:t>s</a:t>
            </a:r>
            <a:r>
              <a:rPr lang="de-DE" sz="1400" dirty="0" smtClean="0"/>
              <a:t>chwanken sollten! → Ein Wachstum in einem Jahr von 5% und im</a:t>
            </a:r>
          </a:p>
          <a:p>
            <a:r>
              <a:rPr lang="de-DE" sz="1400" dirty="0"/>
              <a:t>a</a:t>
            </a:r>
            <a:r>
              <a:rPr lang="de-DE" sz="1400" dirty="0" smtClean="0"/>
              <a:t>nderen von 0% (würde im Durchschnitt ebenfalls im</a:t>
            </a:r>
          </a:p>
          <a:p>
            <a:r>
              <a:rPr lang="de-DE" sz="1400" dirty="0"/>
              <a:t>a</a:t>
            </a:r>
            <a:r>
              <a:rPr lang="de-DE" sz="1400" dirty="0" smtClean="0"/>
              <a:t>ngegeben Bereich liegen) wird nicht angestrebt</a:t>
            </a:r>
          </a:p>
          <a:p>
            <a:r>
              <a:rPr lang="de-DE" sz="1400" dirty="0" smtClean="0"/>
              <a:t> → vgl. Konjunkturzyklus</a:t>
            </a:r>
            <a:endParaRPr lang="de-DE" sz="1400" dirty="0"/>
          </a:p>
        </p:txBody>
      </p:sp>
      <p:sp>
        <p:nvSpPr>
          <p:cNvPr id="45" name="Textfeld 44"/>
          <p:cNvSpPr txBox="1"/>
          <p:nvPr/>
        </p:nvSpPr>
        <p:spPr>
          <a:xfrm>
            <a:off x="6006618" y="3987350"/>
            <a:ext cx="5579367" cy="2020796"/>
          </a:xfrm>
          <a:prstGeom prst="rect">
            <a:avLst/>
          </a:prstGeom>
          <a:noFill/>
        </p:spPr>
        <p:txBody>
          <a:bodyPr wrap="square" rtlCol="0">
            <a:noAutofit/>
          </a:bodyPr>
          <a:lstStyle/>
          <a:p>
            <a:r>
              <a:rPr lang="de-DE" sz="1400" dirty="0" smtClean="0"/>
              <a:t>Dieses Ziel wird </a:t>
            </a:r>
            <a:r>
              <a:rPr lang="de-DE" sz="1400" dirty="0" err="1" smtClean="0"/>
              <a:t>gängigerweise</a:t>
            </a:r>
            <a:r>
              <a:rPr lang="de-DE" sz="1400" dirty="0" smtClean="0"/>
              <a:t> an der Arbeitslosenquote </a:t>
            </a:r>
            <a:r>
              <a:rPr lang="de-DE" sz="1400" dirty="0" smtClean="0"/>
              <a:t>(ALQ) gemessen</a:t>
            </a:r>
            <a:r>
              <a:rPr lang="de-DE" sz="1400" dirty="0" smtClean="0"/>
              <a:t>.</a:t>
            </a:r>
          </a:p>
          <a:p>
            <a:r>
              <a:rPr lang="de-DE" sz="1400" dirty="0" smtClean="0"/>
              <a:t>In Deutschland verwendet man dafür im Allgemeinen die offizielle </a:t>
            </a:r>
            <a:r>
              <a:rPr lang="de-DE" sz="1400" dirty="0" smtClean="0">
                <a:hlinkClick r:id="rId2"/>
              </a:rPr>
              <a:t>Arbeitslosenquote der BA</a:t>
            </a:r>
            <a:endParaRPr lang="de-DE" sz="1400" dirty="0" smtClean="0"/>
          </a:p>
          <a:p>
            <a:endParaRPr lang="de-DE" sz="1400" dirty="0" smtClean="0"/>
          </a:p>
          <a:p>
            <a:r>
              <a:rPr lang="de-DE" sz="1400" dirty="0" smtClean="0"/>
              <a:t>Für Deutschland spricht man von Vollbeschäftigung bei einer ALQ=3-4%. Der Grund, warum das Ziel nicht bei 0% liegt, ist darin zu sehen, dass im vorhandenen System der sozialen Absicherung es durchaus unter rationaler Entscheidung individuell sinnvoll sein kann nicht zu arbeiten.</a:t>
            </a:r>
          </a:p>
          <a:p>
            <a:endParaRPr lang="de-DE" sz="1400" dirty="0"/>
          </a:p>
        </p:txBody>
      </p:sp>
      <p:sp>
        <p:nvSpPr>
          <p:cNvPr id="46" name="Textfeld 45"/>
          <p:cNvSpPr txBox="1"/>
          <p:nvPr/>
        </p:nvSpPr>
        <p:spPr>
          <a:xfrm>
            <a:off x="242313" y="4083409"/>
            <a:ext cx="5356146" cy="1864673"/>
          </a:xfrm>
          <a:prstGeom prst="rect">
            <a:avLst/>
          </a:prstGeom>
          <a:noFill/>
        </p:spPr>
        <p:txBody>
          <a:bodyPr wrap="square" rtlCol="0">
            <a:noAutofit/>
          </a:bodyPr>
          <a:lstStyle/>
          <a:p>
            <a:r>
              <a:rPr lang="de-DE" sz="1400" dirty="0" smtClean="0"/>
              <a:t>Dieses Ziel ist quasi verbindlich festgelegt: </a:t>
            </a:r>
            <a:r>
              <a:rPr lang="de-DE" sz="1400" dirty="0" smtClean="0">
                <a:hlinkClick r:id="rId3"/>
              </a:rPr>
              <a:t>„Der EZB-Rat verfolgt das Ziel, die Inflationsrate auf mittlere Sicht unter, aber nahe 2 % zu halten</a:t>
            </a:r>
            <a:r>
              <a:rPr lang="de-DE" sz="1400" dirty="0" smtClean="0"/>
              <a:t>.</a:t>
            </a:r>
          </a:p>
          <a:p>
            <a:endParaRPr lang="de-DE" sz="1400" dirty="0" smtClean="0"/>
          </a:p>
          <a:p>
            <a:r>
              <a:rPr lang="de-DE" sz="1400" dirty="0" smtClean="0"/>
              <a:t>Gemessen wird die Inflation an der </a:t>
            </a:r>
            <a:r>
              <a:rPr lang="de-DE" sz="1400" b="1" dirty="0" smtClean="0"/>
              <a:t>Veränderungsrate (p.a.)</a:t>
            </a:r>
            <a:r>
              <a:rPr lang="de-DE" sz="1400" dirty="0" smtClean="0"/>
              <a:t> des </a:t>
            </a:r>
            <a:r>
              <a:rPr lang="de-DE" sz="1400" b="1" dirty="0" smtClean="0"/>
              <a:t>HVPI</a:t>
            </a:r>
            <a:endParaRPr lang="de-DE" sz="1400" dirty="0"/>
          </a:p>
          <a:p>
            <a:r>
              <a:rPr lang="de-DE" sz="1400" dirty="0" smtClean="0"/>
              <a:t>Allerdings gilt dieses Ziel seit der Delegation der der Geldpolitik durch die Euroländer an die EZB nicht in jedem Land separat, sondern die EZB versucht im Durchschnitt der Eurozone die Inflation bei nahe aber unter 2% zu halten. </a:t>
            </a:r>
            <a:endParaRPr lang="de-DE" sz="1400" dirty="0"/>
          </a:p>
        </p:txBody>
      </p:sp>
      <p:sp>
        <p:nvSpPr>
          <p:cNvPr id="47" name="Textfeld 46"/>
          <p:cNvSpPr txBox="1"/>
          <p:nvPr/>
        </p:nvSpPr>
        <p:spPr>
          <a:xfrm>
            <a:off x="4996919" y="2127445"/>
            <a:ext cx="1168910" cy="646331"/>
          </a:xfrm>
          <a:prstGeom prst="rect">
            <a:avLst/>
          </a:prstGeom>
          <a:noFill/>
        </p:spPr>
        <p:txBody>
          <a:bodyPr wrap="none" rtlCol="0">
            <a:spAutoFit/>
          </a:bodyPr>
          <a:lstStyle/>
          <a:p>
            <a:pPr algn="ctr"/>
            <a:r>
              <a:rPr lang="de-DE" dirty="0" smtClean="0">
                <a:hlinkClick r:id="rId4"/>
              </a:rPr>
              <a:t>Magisches</a:t>
            </a:r>
          </a:p>
          <a:p>
            <a:pPr algn="ctr"/>
            <a:r>
              <a:rPr lang="de-DE" dirty="0" smtClean="0">
                <a:hlinkClick r:id="rId4"/>
              </a:rPr>
              <a:t>Viereck</a:t>
            </a:r>
            <a:endParaRPr lang="de-DE" dirty="0"/>
          </a:p>
        </p:txBody>
      </p:sp>
      <p:sp>
        <p:nvSpPr>
          <p:cNvPr id="48" name="Textfeld 47"/>
          <p:cNvSpPr txBox="1"/>
          <p:nvPr/>
        </p:nvSpPr>
        <p:spPr>
          <a:xfrm>
            <a:off x="7345838" y="270999"/>
            <a:ext cx="4890247" cy="523220"/>
          </a:xfrm>
          <a:prstGeom prst="rect">
            <a:avLst/>
          </a:prstGeom>
          <a:noFill/>
        </p:spPr>
        <p:txBody>
          <a:bodyPr wrap="square" rtlCol="0">
            <a:spAutoFit/>
          </a:bodyPr>
          <a:lstStyle/>
          <a:p>
            <a:r>
              <a:rPr lang="de-DE" sz="1400" dirty="0" smtClean="0"/>
              <a:t>In einen Umfeld flexibler Wechselkurse wird dieses Ziel seitens der deutschen Volkswirtschaft nur bedingt oder nicht verfolgt!!</a:t>
            </a:r>
            <a:endParaRPr lang="de-DE" sz="1400" dirty="0"/>
          </a:p>
        </p:txBody>
      </p:sp>
      <p:sp>
        <p:nvSpPr>
          <p:cNvPr id="51" name="Textfeld 50"/>
          <p:cNvSpPr txBox="1"/>
          <p:nvPr/>
        </p:nvSpPr>
        <p:spPr>
          <a:xfrm>
            <a:off x="6994492" y="735216"/>
            <a:ext cx="5197508" cy="1169551"/>
          </a:xfrm>
          <a:prstGeom prst="rect">
            <a:avLst/>
          </a:prstGeom>
          <a:noFill/>
        </p:spPr>
        <p:txBody>
          <a:bodyPr wrap="square" rtlCol="0">
            <a:spAutoFit/>
          </a:bodyPr>
          <a:lstStyle/>
          <a:p>
            <a:r>
              <a:rPr lang="de-DE" sz="1400" dirty="0" smtClean="0"/>
              <a:t>Historisch erklärt es sich aus dem System fester Wechselkurse (</a:t>
            </a:r>
            <a:r>
              <a:rPr lang="de-DE" sz="1400" dirty="0" err="1" smtClean="0"/>
              <a:t>Bretton</a:t>
            </a:r>
            <a:r>
              <a:rPr lang="de-DE" sz="1400" dirty="0" smtClean="0"/>
              <a:t>-Woods). Bei Handelsbilanz- oder </a:t>
            </a:r>
            <a:r>
              <a:rPr lang="de-DE" sz="1400" dirty="0" err="1" smtClean="0"/>
              <a:t>Leistungsbilanzungleichge</a:t>
            </a:r>
            <a:r>
              <a:rPr lang="de-DE" sz="1400" dirty="0" smtClean="0"/>
              <a:t>-wichten, muss dann die Notenbank intervenieren, so dass es dann sinnvoll ist, diese Bilanzen ausgeglichen zu halten. Dieses System ist allerdings 1973 aufgekündigt worden! </a:t>
            </a:r>
            <a:endParaRPr lang="de-DE" sz="1400" dirty="0"/>
          </a:p>
        </p:txBody>
      </p:sp>
      <p:sp>
        <p:nvSpPr>
          <p:cNvPr id="52" name="Textfeld 51"/>
          <p:cNvSpPr txBox="1"/>
          <p:nvPr/>
        </p:nvSpPr>
        <p:spPr>
          <a:xfrm>
            <a:off x="6598990" y="1783640"/>
            <a:ext cx="5197508" cy="1384995"/>
          </a:xfrm>
          <a:prstGeom prst="rect">
            <a:avLst/>
          </a:prstGeom>
          <a:noFill/>
        </p:spPr>
        <p:txBody>
          <a:bodyPr wrap="square" rtlCol="0">
            <a:spAutoFit/>
          </a:bodyPr>
          <a:lstStyle/>
          <a:p>
            <a:r>
              <a:rPr lang="de-DE" sz="1400" dirty="0" smtClean="0"/>
              <a:t>Trotzdem werden mitunter HB=0 oder LB=0 als Ziele formuliert</a:t>
            </a:r>
          </a:p>
          <a:p>
            <a:r>
              <a:rPr lang="de-DE" sz="1400" dirty="0" smtClean="0"/>
              <a:t>oder wenig schwankende Wechselkurse, was bei +/- 30% Euro-Dollar in den letzten 20 Jahren auch nicht der Fall ist</a:t>
            </a:r>
          </a:p>
          <a:p>
            <a:r>
              <a:rPr lang="de-DE" sz="1400" dirty="0" smtClean="0"/>
              <a:t>oder eine möglichst geringe Abhängigkeit einer Volkswirtschaft vom Ausland, was für Deutschland, als dem größten Händler der Welt, auch nicht zutrifft!  </a:t>
            </a:r>
            <a:endParaRPr lang="de-DE" sz="1400" dirty="0"/>
          </a:p>
        </p:txBody>
      </p:sp>
    </p:spTree>
    <p:extLst>
      <p:ext uri="{BB962C8B-B14F-4D97-AF65-F5344CB8AC3E}">
        <p14:creationId xmlns:p14="http://schemas.microsoft.com/office/powerpoint/2010/main" val="2597092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32" grpId="0"/>
      <p:bldP spid="34" grpId="0"/>
      <p:bldP spid="41" grpId="0"/>
      <p:bldP spid="42" grpId="0"/>
      <p:bldP spid="43" grpId="0"/>
      <p:bldP spid="44" grpId="0"/>
      <p:bldP spid="45" grpId="0"/>
      <p:bldP spid="46" grpId="0"/>
      <p:bldP spid="48" grpId="0"/>
      <p:bldP spid="51" grpId="0"/>
      <p:bldP spid="52"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612</Words>
  <Application>Microsoft Office PowerPoint</Application>
  <PresentationFormat>Breitbild</PresentationFormat>
  <Paragraphs>106</Paragraphs>
  <Slides>3</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vt:i4>
      </vt:variant>
    </vt:vector>
  </HeadingPairs>
  <TitlesOfParts>
    <vt:vector size="8" baseType="lpstr">
      <vt:lpstr>Arial</vt:lpstr>
      <vt:lpstr>Calibri</vt:lpstr>
      <vt:lpstr>Calibri Light</vt:lpstr>
      <vt:lpstr>Cambria Math</vt:lpstr>
      <vt:lpstr>Office</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Bernhard Köster</dc:creator>
  <cp:lastModifiedBy>Bernhard Köster</cp:lastModifiedBy>
  <cp:revision>25</cp:revision>
  <dcterms:created xsi:type="dcterms:W3CDTF">2020-04-27T06:50:25Z</dcterms:created>
  <dcterms:modified xsi:type="dcterms:W3CDTF">2021-05-07T08:12:26Z</dcterms:modified>
</cp:coreProperties>
</file>