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1372" r:id="rId2"/>
    <p:sldId id="257" r:id="rId3"/>
    <p:sldId id="485" r:id="rId4"/>
    <p:sldId id="486" r:id="rId5"/>
    <p:sldId id="1201" r:id="rId6"/>
    <p:sldId id="310" r:id="rId7"/>
    <p:sldId id="379" r:id="rId8"/>
    <p:sldId id="348" r:id="rId9"/>
    <p:sldId id="327" r:id="rId10"/>
    <p:sldId id="328" r:id="rId11"/>
    <p:sldId id="329" r:id="rId12"/>
    <p:sldId id="330" r:id="rId13"/>
    <p:sldId id="326" r:id="rId14"/>
    <p:sldId id="312" r:id="rId15"/>
    <p:sldId id="389" r:id="rId16"/>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04.03.2026</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5pPr>
            <a:lvl6pPr marL="2806970"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6pPr>
            <a:lvl7pPr marL="3317328"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7pPr>
            <a:lvl8pPr marL="3827687"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8pPr>
            <a:lvl9pPr marL="4338045" indent="-255180" defTabSz="501498" eaLnBrk="0" fontAlgn="base" hangingPunct="0">
              <a:spcBef>
                <a:spcPct val="30000"/>
              </a:spcBef>
              <a:spcAft>
                <a:spcPct val="0"/>
              </a:spcAft>
              <a:buClr>
                <a:srgbClr val="000000"/>
              </a:buClr>
              <a:buSzPct val="100000"/>
              <a:buFont typeface="Times New Roman" pitchFamily="18" charset="0"/>
              <a:tabLst>
                <a:tab pos="808066" algn="l"/>
                <a:tab pos="1614363" algn="l"/>
                <a:tab pos="2425974" algn="l"/>
                <a:tab pos="3232268" algn="l"/>
              </a:tabLst>
              <a:defRPr sz="14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544513" y="895350"/>
            <a:ext cx="7974013" cy="4486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4474" y="5679253"/>
            <a:ext cx="5054505" cy="5379134"/>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102085" tIns="51041" rIns="102085" bIns="51041"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2713" y="889000"/>
            <a:ext cx="7791451" cy="4383088"/>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6594" y="4811574"/>
            <a:ext cx="5492750" cy="281967"/>
          </a:xfrm>
        </p:spPr>
        <p:txBody>
          <a:bodyPr>
            <a:spAutoFit/>
          </a:bodyPr>
          <a:lstStyle/>
          <a:p>
            <a:endParaRPr lang="de-D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2713" y="889000"/>
            <a:ext cx="7791451" cy="4383088"/>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6594" y="4811574"/>
            <a:ext cx="5492750" cy="281967"/>
          </a:xfrm>
        </p:spPr>
        <p:txBody>
          <a:bodyPr>
            <a:spAutoFit/>
          </a:bodyPr>
          <a:lstStyle/>
          <a:p>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112713" y="889000"/>
            <a:ext cx="7791451" cy="4383088"/>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6594" y="4811574"/>
            <a:ext cx="5492750" cy="281967"/>
          </a:xfrm>
        </p:spPr>
        <p:txBody>
          <a:bodyPr>
            <a:spAutoFit/>
          </a:bodyPr>
          <a:lstStyle/>
          <a:p>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5pPr>
            <a:lvl6pPr marL="2649885"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6pPr>
            <a:lvl7pPr marL="3131683"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7pPr>
            <a:lvl8pPr marL="3613480"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8pPr>
            <a:lvl9pPr marL="4095278"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9pPr>
          </a:lstStyle>
          <a:p>
            <a:pPr eaLnBrk="1" hangingPunct="1">
              <a:spcBef>
                <a:spcPct val="0"/>
              </a:spcBef>
              <a:buClrTx/>
              <a:buFontTx/>
              <a:buNone/>
            </a:pPr>
            <a:fld id="{33334B05-98D5-4FA7-B331-874ED2CB13B9}" type="slidenum">
              <a:rPr lang="de-DE" altLang="de-DE" smtClean="0">
                <a:latin typeface="Sparkasse Rg" pitchFamily="34" charset="0"/>
              </a:rPr>
              <a:pPr eaLnBrk="1" hangingPunct="1">
                <a:spcBef>
                  <a:spcPct val="0"/>
                </a:spcBef>
                <a:buClrTx/>
                <a:buFontTx/>
                <a:buNone/>
              </a:pPr>
              <a:t>7</a:t>
            </a:fld>
            <a:endParaRPr lang="de-DE" altLang="de-DE">
              <a:latin typeface="Sparkasse Rg" pitchFamily="34" charset="0"/>
            </a:endParaRPr>
          </a:p>
        </p:txBody>
      </p:sp>
      <p:sp>
        <p:nvSpPr>
          <p:cNvPr id="63491" name="Rectangle 2"/>
          <p:cNvSpPr>
            <a:spLocks noGrp="1" noRot="1" noChangeAspect="1" noChangeArrowheads="1" noTextEdit="1"/>
          </p:cNvSpPr>
          <p:nvPr>
            <p:ph type="sldImg"/>
          </p:nvPr>
        </p:nvSpPr>
        <p:spPr>
          <a:xfrm>
            <a:off x="-214313" y="812800"/>
            <a:ext cx="7237413" cy="4071938"/>
          </a:xfrm>
          <a:ln/>
        </p:spPr>
      </p:sp>
      <p:sp>
        <p:nvSpPr>
          <p:cNvPr id="63492" name="Rectangle 3"/>
          <p:cNvSpPr>
            <a:spLocks noGrp="1" noChangeArrowheads="1"/>
          </p:cNvSpPr>
          <p:nvPr>
            <p:ph type="body" idx="1"/>
          </p:nvPr>
        </p:nvSpPr>
        <p:spPr>
          <a:xfrm>
            <a:off x="904334" y="5156994"/>
            <a:ext cx="4998466" cy="4884476"/>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5pPr>
            <a:lvl6pPr marL="2649885"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6pPr>
            <a:lvl7pPr marL="3131683"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7pPr>
            <a:lvl8pPr marL="3613480"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8pPr>
            <a:lvl9pPr marL="4095278"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9pPr>
          </a:lstStyle>
          <a:p>
            <a:pPr eaLnBrk="1" hangingPunct="1">
              <a:spcBef>
                <a:spcPct val="0"/>
              </a:spcBef>
              <a:buClrTx/>
              <a:buFontTx/>
              <a:buNone/>
            </a:pPr>
            <a:fld id="{BA0E7716-4F65-4B76-8FC5-7B1BD20C5EAD}" type="slidenum">
              <a:rPr lang="de-DE" altLang="de-DE" smtClean="0">
                <a:latin typeface="Sparkasse Rg" pitchFamily="34" charset="0"/>
              </a:rPr>
              <a:pPr eaLnBrk="1" hangingPunct="1">
                <a:spcBef>
                  <a:spcPct val="0"/>
                </a:spcBef>
                <a:buClrTx/>
                <a:buFontTx/>
                <a:buNone/>
              </a:pPr>
              <a:t>8</a:t>
            </a:fld>
            <a:endParaRPr lang="de-DE" altLang="de-DE">
              <a:latin typeface="Sparkasse Rg" pitchFamily="34" charset="0"/>
            </a:endParaRPr>
          </a:p>
        </p:txBody>
      </p:sp>
      <p:sp>
        <p:nvSpPr>
          <p:cNvPr id="65539" name="Rectangle 2"/>
          <p:cNvSpPr>
            <a:spLocks noGrp="1" noRot="1" noChangeAspect="1" noChangeArrowheads="1" noTextEdit="1"/>
          </p:cNvSpPr>
          <p:nvPr>
            <p:ph type="sldImg"/>
          </p:nvPr>
        </p:nvSpPr>
        <p:spPr>
          <a:xfrm>
            <a:off x="-214313" y="812800"/>
            <a:ext cx="7237413" cy="4071938"/>
          </a:xfrm>
          <a:ln/>
        </p:spPr>
      </p:sp>
      <p:sp>
        <p:nvSpPr>
          <p:cNvPr id="65540" name="Rectangle 3"/>
          <p:cNvSpPr>
            <a:spLocks noGrp="1" noChangeArrowheads="1"/>
          </p:cNvSpPr>
          <p:nvPr>
            <p:ph type="body" idx="1"/>
          </p:nvPr>
        </p:nvSpPr>
        <p:spPr>
          <a:xfrm>
            <a:off x="904334" y="5156994"/>
            <a:ext cx="4998466" cy="4884476"/>
          </a:xfrm>
          <a:noFill/>
          <a:extLst>
            <a:ext uri="{91240B29-F687-4F45-9708-019B960494DF}">
              <a14:hiddenLine xmlns:a14="http://schemas.microsoft.com/office/drawing/2010/main" w="9525">
                <a:solidFill>
                  <a:srgbClr val="808080"/>
                </a:solidFill>
                <a:miter lim="800000"/>
                <a:headEnd/>
                <a:tailEnd/>
              </a14:hiddenLine>
            </a:ext>
          </a:extLst>
        </p:spPr>
        <p:txBody>
          <a:bodyPr wrap="none" anchor="ct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5900" y="823913"/>
            <a:ext cx="7235825" cy="4070350"/>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0584" y="5155469"/>
            <a:ext cx="5444344" cy="281967"/>
          </a:xfrm>
        </p:spPr>
        <p:txBody>
          <a:bodyPr>
            <a:spAutoFit/>
          </a:bodyPr>
          <a:lstStyle/>
          <a:p>
            <a:endParaRPr lang="de-D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5900" y="823913"/>
            <a:ext cx="7235825" cy="4070350"/>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0584" y="5155469"/>
            <a:ext cx="5444344" cy="281967"/>
          </a:xfrm>
        </p:spPr>
        <p:txBody>
          <a:bodyPr>
            <a:spAutoFit/>
          </a:bodyPr>
          <a:lstStyle/>
          <a:p>
            <a:endParaRPr lang="de-D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5900" y="823913"/>
            <a:ext cx="7235825" cy="4070350"/>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0584" y="5155469"/>
            <a:ext cx="5444344" cy="281967"/>
          </a:xfrm>
        </p:spPr>
        <p:txBody>
          <a:bodyPr>
            <a:spAutoFit/>
          </a:bodyPr>
          <a:lstStyle/>
          <a:p>
            <a:endParaRPr lang="de-D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5900" y="823913"/>
            <a:ext cx="7235825" cy="4070350"/>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0584" y="5155469"/>
            <a:ext cx="5444344" cy="281967"/>
          </a:xfrm>
        </p:spPr>
        <p:txBody>
          <a:bodyPr>
            <a:spAutoFit/>
          </a:bodyPr>
          <a:lstStyle/>
          <a:p>
            <a:endParaRPr lang="de-D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5900" y="823913"/>
            <a:ext cx="7235825" cy="4070350"/>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80584" y="5155469"/>
            <a:ext cx="5444344" cy="281967"/>
          </a:xfrm>
        </p:spPr>
        <p:txBody>
          <a:bodyPr>
            <a:spAutoFit/>
          </a:bodyPr>
          <a:lstStyle/>
          <a:p>
            <a:endParaRPr lang="de-DE" dirty="0"/>
          </a:p>
        </p:txBody>
      </p:sp>
    </p:spTree>
    <p:extLst>
      <p:ext uri="{BB962C8B-B14F-4D97-AF65-F5344CB8AC3E}">
        <p14:creationId xmlns:p14="http://schemas.microsoft.com/office/powerpoint/2010/main" val="933809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4781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04.03.2026</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04.03.2026</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bernhardkoester.de/" TargetMode="External"/><Relationship Id="rId2" Type="http://schemas.openxmlformats.org/officeDocument/2006/relationships/hyperlink" Target="mailto:bernhard.koester@jade-hs.de"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s://www.ecb.europa.eu/" TargetMode="External"/><Relationship Id="rId13" Type="http://schemas.openxmlformats.org/officeDocument/2006/relationships/hyperlink" Target="https://www.worldbank.org/" TargetMode="External"/><Relationship Id="rId18" Type="http://schemas.openxmlformats.org/officeDocument/2006/relationships/hyperlink" Target="https://www.iab.de/" TargetMode="External"/><Relationship Id="rId26" Type="http://schemas.openxmlformats.org/officeDocument/2006/relationships/hyperlink" Target="https://www.bruegel.org/" TargetMode="External"/><Relationship Id="rId3" Type="http://schemas.openxmlformats.org/officeDocument/2006/relationships/hyperlink" Target="https://www.destatis.de/DE/Home/_inhalt.html" TargetMode="External"/><Relationship Id="rId21" Type="http://schemas.openxmlformats.org/officeDocument/2006/relationships/hyperlink" Target="https://www.iwkoeln.de/" TargetMode="External"/><Relationship Id="rId7" Type="http://schemas.openxmlformats.org/officeDocument/2006/relationships/hyperlink" Target="https://ec.europa.eu/eurostat" TargetMode="External"/><Relationship Id="rId12" Type="http://schemas.openxmlformats.org/officeDocument/2006/relationships/hyperlink" Target="https://www.imf.org/" TargetMode="External"/><Relationship Id="rId17" Type="http://schemas.openxmlformats.org/officeDocument/2006/relationships/hyperlink" Target="https://www.diw.de/" TargetMode="External"/><Relationship Id="rId25" Type="http://schemas.openxmlformats.org/officeDocument/2006/relationships/hyperlink" Target="https://www.zew.de/" TargetMode="External"/><Relationship Id="rId2" Type="http://schemas.openxmlformats.org/officeDocument/2006/relationships/notesSlide" Target="../notesSlides/notesSlide2.xml"/><Relationship Id="rId16" Type="http://schemas.openxmlformats.org/officeDocument/2006/relationships/hyperlink" Target="https://www.cesifo.org/" TargetMode="External"/><Relationship Id="rId20" Type="http://schemas.openxmlformats.org/officeDocument/2006/relationships/hyperlink" Target="http://www.imk-boeckler.de/" TargetMode="External"/><Relationship Id="rId29" Type="http://schemas.openxmlformats.org/officeDocument/2006/relationships/hyperlink" Target="https://www.nber.org/" TargetMode="External"/><Relationship Id="rId1" Type="http://schemas.openxmlformats.org/officeDocument/2006/relationships/slideLayout" Target="../slideLayouts/slideLayout7.xml"/><Relationship Id="rId6" Type="http://schemas.openxmlformats.org/officeDocument/2006/relationships/hyperlink" Target="https://www.ilo.org/" TargetMode="External"/><Relationship Id="rId11" Type="http://schemas.openxmlformats.org/officeDocument/2006/relationships/hyperlink" Target="https://www.oecd.org/" TargetMode="External"/><Relationship Id="rId24" Type="http://schemas.openxmlformats.org/officeDocument/2006/relationships/hyperlink" Target="https://www.rwi-essen.de/" TargetMode="External"/><Relationship Id="rId5" Type="http://schemas.openxmlformats.org/officeDocument/2006/relationships/hyperlink" Target="https://www.arbeitsagentur.de/" TargetMode="External"/><Relationship Id="rId15" Type="http://schemas.openxmlformats.org/officeDocument/2006/relationships/hyperlink" Target="https://research.handelsblatt.com/de/" TargetMode="External"/><Relationship Id="rId23" Type="http://schemas.openxmlformats.org/officeDocument/2006/relationships/hyperlink" Target="https://kof.ethz.ch/" TargetMode="External"/><Relationship Id="rId28" Type="http://schemas.openxmlformats.org/officeDocument/2006/relationships/hyperlink" Target="https://www.esri.ie/" TargetMode="External"/><Relationship Id="rId10" Type="http://schemas.openxmlformats.org/officeDocument/2006/relationships/hyperlink" Target="https://www.bankofengland.co.uk/" TargetMode="External"/><Relationship Id="rId19" Type="http://schemas.openxmlformats.org/officeDocument/2006/relationships/hyperlink" Target="https://www.ifw-kiel.de/" TargetMode="External"/><Relationship Id="rId31" Type="http://schemas.openxmlformats.org/officeDocument/2006/relationships/hyperlink" Target="https://www.brookings.edu/" TargetMode="External"/><Relationship Id="rId4" Type="http://schemas.openxmlformats.org/officeDocument/2006/relationships/hyperlink" Target="https://www.bundesbank.de/" TargetMode="External"/><Relationship Id="rId9" Type="http://schemas.openxmlformats.org/officeDocument/2006/relationships/hyperlink" Target="https://www.federalreserve.gov/" TargetMode="External"/><Relationship Id="rId14" Type="http://schemas.openxmlformats.org/officeDocument/2006/relationships/hyperlink" Target="https://www.sachverstaendigenrat-wirtschaft.de/" TargetMode="External"/><Relationship Id="rId22" Type="http://schemas.openxmlformats.org/officeDocument/2006/relationships/hyperlink" Target="https://www.iwh-halle.de/" TargetMode="External"/><Relationship Id="rId27" Type="http://schemas.openxmlformats.org/officeDocument/2006/relationships/hyperlink" Target="https://www.niesr.ac.uk/" TargetMode="External"/><Relationship Id="rId30" Type="http://schemas.openxmlformats.org/officeDocument/2006/relationships/hyperlink" Target="https://www.piie.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aeaweb.org/articles?id=10.1257/jep.23.1.221"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523220"/>
          </a:xfrm>
          <a:prstGeom prst="rect">
            <a:avLst/>
          </a:prstGeom>
          <a:noFill/>
        </p:spPr>
        <p:txBody>
          <a:bodyPr wrap="square" rtlCol="0">
            <a:spAutoFit/>
          </a:bodyPr>
          <a:lstStyle/>
          <a:p>
            <a:pPr algn="ctr"/>
            <a:r>
              <a:rPr lang="de-DE" sz="2800" dirty="0">
                <a:latin typeface="Times New Roman" panose="02020603050405020304" pitchFamily="18" charset="0"/>
                <a:cs typeface="Times New Roman" panose="02020603050405020304" pitchFamily="18" charset="0"/>
              </a:rPr>
              <a:t>Makroökonomie</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702576" y="1874728"/>
            <a:ext cx="4422877" cy="3108543"/>
          </a:xfrm>
          <a:prstGeom prst="rect">
            <a:avLst/>
          </a:prstGeom>
          <a:noFill/>
        </p:spPr>
        <p:txBody>
          <a:bodyPr wrap="none" rtlCol="0">
            <a:spAutoFit/>
          </a:bodyPr>
          <a:lstStyle/>
          <a:p>
            <a:pPr algn="ctr"/>
            <a:r>
              <a:rPr lang="de-DE" sz="2800" b="1" u="sng" dirty="0"/>
              <a:t>Diese Vorlesung wird in Bild</a:t>
            </a:r>
          </a:p>
          <a:p>
            <a:pPr algn="ctr"/>
            <a:r>
              <a:rPr lang="de-DE" sz="2800" b="1" u="sng" dirty="0"/>
              <a:t>und Ton des</a:t>
            </a:r>
          </a:p>
          <a:p>
            <a:pPr algn="ctr"/>
            <a:r>
              <a:rPr lang="de-DE" sz="2800" b="1" u="sng" dirty="0"/>
              <a:t>Dozenten</a:t>
            </a:r>
          </a:p>
          <a:p>
            <a:pPr algn="ctr"/>
            <a:r>
              <a:rPr lang="de-DE" sz="2800" b="1" u="sng" dirty="0"/>
              <a:t>mitgeschnitten</a:t>
            </a:r>
          </a:p>
          <a:p>
            <a:pPr algn="ctr"/>
            <a:r>
              <a:rPr lang="de-DE" sz="2800" b="1" u="sng" dirty="0"/>
              <a:t>und anschließend online zur</a:t>
            </a:r>
          </a:p>
          <a:p>
            <a:pPr algn="ctr"/>
            <a:r>
              <a:rPr lang="de-DE" sz="2800" b="1" u="sng" dirty="0"/>
              <a:t>Verfügung gestellt</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97459"/>
            <a:ext cx="7598011" cy="925787"/>
          </a:xfrm>
          <a:prstGeom prst="rect">
            <a:avLst/>
          </a:prstGeom>
          <a:noFill/>
          <a:ln>
            <a:noFill/>
          </a:ln>
        </p:spPr>
        <p:txBody>
          <a:bodyPr lIns="81646" tIns="40823" rIns="81646" bIns="40823" anchor="ctr" anchorCtr="1"/>
          <a:lstStyle/>
          <a:p>
            <a:pPr algn="ctr">
              <a:lnSpc>
                <a:spcPct val="100000"/>
              </a:lnSpc>
            </a:pPr>
            <a:r>
              <a:rPr lang="de-DE" sz="2400" b="1" dirty="0">
                <a:solidFill>
                  <a:srgbClr val="000000"/>
                </a:solidFill>
                <a:latin typeface="Arial"/>
                <a:ea typeface="Droid Sans Fallback"/>
              </a:rPr>
              <a:t>Ökonomen als</a:t>
            </a:r>
          </a:p>
          <a:p>
            <a:pPr algn="ctr">
              <a:lnSpc>
                <a:spcPct val="100000"/>
              </a:lnSpc>
            </a:pPr>
            <a:r>
              <a:rPr lang="de-DE" sz="2400" b="1" dirty="0">
                <a:solidFill>
                  <a:srgbClr val="000000"/>
                </a:solidFill>
                <a:latin typeface="Arial"/>
                <a:ea typeface="Droid Sans Fallback"/>
              </a:rPr>
              <a:t>Wissenschaftler oder Wirtschaftspolitiker</a:t>
            </a:r>
          </a:p>
        </p:txBody>
      </p:sp>
      <p:sp>
        <p:nvSpPr>
          <p:cNvPr id="7" name="Textfeld 6"/>
          <p:cNvSpPr txBox="1"/>
          <p:nvPr/>
        </p:nvSpPr>
        <p:spPr>
          <a:xfrm>
            <a:off x="1008695" y="1705738"/>
            <a:ext cx="7680910" cy="3075701"/>
          </a:xfrm>
          <a:prstGeom prst="rect">
            <a:avLst/>
          </a:prstGeom>
          <a:noFill/>
        </p:spPr>
        <p:txBody>
          <a:bodyPr wrap="square" rtlCol="0">
            <a:noAutofit/>
          </a:bodyPr>
          <a:lstStyle/>
          <a:p>
            <a:pPr marL="414772" indent="-414772">
              <a:buFont typeface="Arial" panose="020B0604020202020204" pitchFamily="34" charset="0"/>
              <a:buChar char="•"/>
            </a:pPr>
            <a:r>
              <a:rPr lang="de-DE" sz="2903" dirty="0">
                <a:latin typeface="Times New Roman" panose="02020603050405020304" pitchFamily="18" charset="0"/>
                <a:cs typeface="Times New Roman" panose="02020603050405020304" pitchFamily="18" charset="0"/>
              </a:rPr>
              <a:t>Versuchen Ökonomen die Welt zu erklären, so handeln sie als </a:t>
            </a:r>
            <a:r>
              <a:rPr lang="de-DE" sz="2903" b="1">
                <a:latin typeface="Times New Roman" panose="02020603050405020304" pitchFamily="18" charset="0"/>
                <a:cs typeface="Times New Roman" panose="02020603050405020304" pitchFamily="18" charset="0"/>
              </a:rPr>
              <a:t>Wissenschaftler.</a:t>
            </a:r>
          </a:p>
          <a:p>
            <a:pPr marL="414772" indent="-414772">
              <a:buFont typeface="Arial" panose="020B0604020202020204" pitchFamily="34" charset="0"/>
              <a:buChar char="•"/>
            </a:pPr>
            <a:endParaRPr lang="de-DE" sz="2903">
              <a:latin typeface="Times New Roman" panose="02020603050405020304" pitchFamily="18" charset="0"/>
              <a:cs typeface="Times New Roman" panose="02020603050405020304" pitchFamily="18" charset="0"/>
            </a:endParaRPr>
          </a:p>
          <a:p>
            <a:pPr marL="414772" indent="-414772">
              <a:buFont typeface="Arial" panose="020B0604020202020204" pitchFamily="34" charset="0"/>
              <a:buChar char="•"/>
            </a:pPr>
            <a:r>
              <a:rPr lang="de-DE" sz="2903">
                <a:latin typeface="Times New Roman" panose="02020603050405020304" pitchFamily="18" charset="0"/>
                <a:cs typeface="Times New Roman" panose="02020603050405020304" pitchFamily="18" charset="0"/>
              </a:rPr>
              <a:t>Versuchen Ökonomen die Welt zu verändern und bringen damit Ihre Überzeugungen ein, so handeln sie als </a:t>
            </a:r>
            <a:r>
              <a:rPr lang="de-DE" sz="2903" b="1">
                <a:latin typeface="Times New Roman" panose="02020603050405020304" pitchFamily="18" charset="0"/>
                <a:cs typeface="Times New Roman" panose="02020603050405020304" pitchFamily="18" charset="0"/>
              </a:rPr>
              <a:t>Wirtschaftspolitiker</a:t>
            </a:r>
            <a:r>
              <a:rPr lang="de-DE" sz="2903">
                <a:latin typeface="Times New Roman" panose="02020603050405020304" pitchFamily="18" charset="0"/>
                <a:cs typeface="Times New Roman" panose="02020603050405020304" pitchFamily="18" charset="0"/>
              </a:rPr>
              <a:t>.</a:t>
            </a:r>
            <a:endParaRPr lang="de-DE" sz="2903" dirty="0">
              <a:latin typeface="Times New Roman" panose="02020603050405020304" pitchFamily="18" charset="0"/>
              <a:cs typeface="Times New Roman" panose="02020603050405020304" pitchFamily="18" charset="0"/>
            </a:endParaRPr>
          </a:p>
          <a:p>
            <a:endParaRPr lang="de-DE" sz="2177" dirty="0">
              <a:latin typeface="Times New Roman" panose="02020603050405020304" pitchFamily="18" charset="0"/>
              <a:cs typeface="Times New Roman" panose="02020603050405020304" pitchFamily="18" charset="0"/>
            </a:endParaRPr>
          </a:p>
        </p:txBody>
      </p:sp>
      <p:sp>
        <p:nvSpPr>
          <p:cNvPr id="4" name="Textfeld 3"/>
          <p:cNvSpPr txBox="1"/>
          <p:nvPr/>
        </p:nvSpPr>
        <p:spPr>
          <a:xfrm>
            <a:off x="1891948" y="2407796"/>
            <a:ext cx="9517731" cy="1671587"/>
          </a:xfrm>
          <a:prstGeom prst="rect">
            <a:avLst/>
          </a:prstGeom>
          <a:noFill/>
        </p:spPr>
        <p:txBody>
          <a:bodyPr wrap="square" rtlCol="0">
            <a:noAutofit/>
          </a:bodyPr>
          <a:lstStyle/>
          <a:p>
            <a:pPr marL="414772" indent="-414772">
              <a:buFont typeface="Arial" panose="020B0604020202020204" pitchFamily="34" charset="0"/>
              <a:buChar char="•"/>
            </a:pPr>
            <a:endParaRPr lang="de-DE" sz="2903" dirty="0">
              <a:latin typeface="Times New Roman" panose="02020603050405020304" pitchFamily="18" charset="0"/>
              <a:cs typeface="Times New Roman" panose="02020603050405020304" pitchFamily="18" charset="0"/>
            </a:endParaRPr>
          </a:p>
          <a:p>
            <a:endParaRPr lang="de-DE" sz="2177" dirty="0">
              <a:latin typeface="Times New Roman" panose="02020603050405020304" pitchFamily="18" charset="0"/>
              <a:cs typeface="Times New Roman" panose="02020603050405020304" pitchFamily="18" charset="0"/>
            </a:endParaRPr>
          </a:p>
        </p:txBody>
      </p:sp>
      <p:sp>
        <p:nvSpPr>
          <p:cNvPr id="10" name="Rechteck 9">
            <a:extLst>
              <a:ext uri="{FF2B5EF4-FFF2-40B4-BE49-F238E27FC236}">
                <a16:creationId xmlns:a16="http://schemas.microsoft.com/office/drawing/2014/main" id="{293B1651-4C49-486F-9F03-28F9846F8EE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61552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359572" y="104181"/>
            <a:ext cx="6838707" cy="744941"/>
          </a:xfrm>
          <a:prstGeom prst="rect">
            <a:avLst/>
          </a:prstGeom>
          <a:noFill/>
          <a:ln>
            <a:noFill/>
          </a:ln>
        </p:spPr>
        <p:txBody>
          <a:bodyPr lIns="81646" tIns="40823" rIns="81646" bIns="40823" anchor="ctr" anchorCtr="1"/>
          <a:lstStyle/>
          <a:p>
            <a:pPr>
              <a:lnSpc>
                <a:spcPct val="100000"/>
              </a:lnSpc>
            </a:pPr>
            <a:r>
              <a:rPr lang="de-DE" sz="3200" b="1" dirty="0">
                <a:solidFill>
                  <a:srgbClr val="000000"/>
                </a:solidFill>
                <a:latin typeface="Arial"/>
                <a:ea typeface="Droid Sans Fallback"/>
              </a:rPr>
              <a:t>Positive und normative Aussagen</a:t>
            </a:r>
            <a:endParaRPr sz="3200" dirty="0"/>
          </a:p>
        </p:txBody>
      </p:sp>
      <p:sp>
        <p:nvSpPr>
          <p:cNvPr id="7" name="Textfeld 6"/>
          <p:cNvSpPr txBox="1"/>
          <p:nvPr/>
        </p:nvSpPr>
        <p:spPr>
          <a:xfrm>
            <a:off x="651828" y="1601406"/>
            <a:ext cx="9788974" cy="3197660"/>
          </a:xfrm>
          <a:prstGeom prst="rect">
            <a:avLst/>
          </a:prstGeom>
          <a:noFill/>
        </p:spPr>
        <p:txBody>
          <a:bodyPr wrap="square" rtlCol="0">
            <a:noAutofit/>
          </a:bodyPr>
          <a:lstStyle/>
          <a:p>
            <a:r>
              <a:rPr lang="de-DE" sz="2200" b="1" dirty="0">
                <a:latin typeface="Times New Roman" panose="02020603050405020304" pitchFamily="18" charset="0"/>
                <a:cs typeface="Times New Roman" panose="02020603050405020304" pitchFamily="18" charset="0"/>
              </a:rPr>
              <a:t>Positive Aussagen</a:t>
            </a:r>
            <a:r>
              <a:rPr lang="de-DE" sz="2200" dirty="0">
                <a:latin typeface="Times New Roman" panose="02020603050405020304" pitchFamily="18" charset="0"/>
                <a:cs typeface="Times New Roman" panose="02020603050405020304" pitchFamily="18" charset="0"/>
              </a:rPr>
              <a:t> sind beschreibend und richten sich darauf aus, wie die Welt ist bzw. wie sie funktioniert. Dieses Funktionieren wird völlig neutral betrachtet</a:t>
            </a:r>
          </a:p>
          <a:p>
            <a:endParaRPr lang="de-DE" sz="2200" dirty="0">
              <a:latin typeface="Times New Roman" panose="02020603050405020304" pitchFamily="18" charset="0"/>
              <a:cs typeface="Times New Roman" panose="02020603050405020304" pitchFamily="18" charset="0"/>
            </a:endParaRPr>
          </a:p>
          <a:p>
            <a:r>
              <a:rPr lang="de-DE" sz="2200" dirty="0">
                <a:latin typeface="Times New Roman" panose="02020603050405020304" pitchFamily="18" charset="0"/>
                <a:cs typeface="Times New Roman" panose="02020603050405020304" pitchFamily="18" charset="0"/>
              </a:rPr>
              <a:t>		Die Aussagen sind deskriptiv.</a:t>
            </a:r>
          </a:p>
          <a:p>
            <a:endParaRPr lang="de-DE" sz="2200" dirty="0">
              <a:latin typeface="Times New Roman" panose="02020603050405020304" pitchFamily="18" charset="0"/>
              <a:cs typeface="Times New Roman" panose="02020603050405020304" pitchFamily="18" charset="0"/>
            </a:endParaRPr>
          </a:p>
          <a:p>
            <a:r>
              <a:rPr lang="de-DE" sz="2200" b="1" dirty="0">
                <a:latin typeface="Times New Roman" panose="02020603050405020304" pitchFamily="18" charset="0"/>
                <a:cs typeface="Times New Roman" panose="02020603050405020304" pitchFamily="18" charset="0"/>
              </a:rPr>
              <a:t>Normative Aussagen </a:t>
            </a:r>
            <a:r>
              <a:rPr lang="de-DE" sz="2200" dirty="0">
                <a:latin typeface="Times New Roman" panose="02020603050405020304" pitchFamily="18" charset="0"/>
                <a:cs typeface="Times New Roman" panose="02020603050405020304" pitchFamily="18" charset="0"/>
              </a:rPr>
              <a:t>geben ein Werturteil darüber ab, wie die Welt sein sollte. Gemäß der eigenen Überzeugung werden Maßnahmen getroffen.</a:t>
            </a:r>
          </a:p>
          <a:p>
            <a:endParaRPr lang="de-DE" sz="2200" dirty="0">
              <a:latin typeface="Times New Roman" panose="02020603050405020304" pitchFamily="18" charset="0"/>
              <a:cs typeface="Times New Roman" panose="02020603050405020304" pitchFamily="18" charset="0"/>
            </a:endParaRPr>
          </a:p>
          <a:p>
            <a:r>
              <a:rPr lang="de-DE" sz="2200" dirty="0">
                <a:latin typeface="Times New Roman" panose="02020603050405020304" pitchFamily="18" charset="0"/>
                <a:cs typeface="Times New Roman" panose="02020603050405020304" pitchFamily="18" charset="0"/>
              </a:rPr>
              <a:t>		Die Aussagen sind präskriptiv.</a:t>
            </a:r>
          </a:p>
        </p:txBody>
      </p:sp>
      <p:sp>
        <p:nvSpPr>
          <p:cNvPr id="8" name="Rechteck 7">
            <a:extLst>
              <a:ext uri="{FF2B5EF4-FFF2-40B4-BE49-F238E27FC236}">
                <a16:creationId xmlns:a16="http://schemas.microsoft.com/office/drawing/2014/main" id="{5F0611D4-4001-437F-AF27-E34A219247C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14273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2121561" y="0"/>
            <a:ext cx="7598011" cy="744941"/>
          </a:xfrm>
          <a:prstGeom prst="rect">
            <a:avLst/>
          </a:prstGeom>
          <a:noFill/>
          <a:ln>
            <a:noFill/>
          </a:ln>
        </p:spPr>
        <p:txBody>
          <a:bodyPr lIns="81646" tIns="40823" rIns="81646" bIns="40823" anchor="ctr" anchorCtr="1"/>
          <a:lstStyle/>
          <a:p>
            <a:pPr>
              <a:lnSpc>
                <a:spcPct val="100000"/>
              </a:lnSpc>
            </a:pPr>
            <a:r>
              <a:rPr lang="de-DE" sz="3629" b="1" dirty="0">
                <a:solidFill>
                  <a:srgbClr val="000000"/>
                </a:solidFill>
                <a:latin typeface="Arial"/>
              </a:rPr>
              <a:t>Beispiele – positiv/normativ?</a:t>
            </a:r>
            <a:endParaRPr sz="1633" dirty="0"/>
          </a:p>
        </p:txBody>
      </p:sp>
      <p:sp>
        <p:nvSpPr>
          <p:cNvPr id="7" name="Textfeld 6"/>
          <p:cNvSpPr txBox="1"/>
          <p:nvPr/>
        </p:nvSpPr>
        <p:spPr>
          <a:xfrm>
            <a:off x="0" y="705368"/>
            <a:ext cx="8601740" cy="5801758"/>
          </a:xfrm>
          <a:prstGeom prst="rect">
            <a:avLst/>
          </a:prstGeom>
          <a:noFill/>
        </p:spPr>
        <p:txBody>
          <a:bodyPr wrap="square" rtlCol="0">
            <a:noAutofit/>
          </a:bodyPr>
          <a:lstStyle/>
          <a:p>
            <a:pPr marL="311079" indent="-311079">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Die Einführung des Mindestlohns führt zu Arbeitslosigkeit bei Geringqualifizierten</a:t>
            </a:r>
          </a:p>
          <a:p>
            <a:endParaRPr lang="de-DE" sz="2200"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Die in einigen Bereichen erzielten Einkommenssteigerungen durch die Einführung des Mindestlohns sind wichtiger als die steigende Arbeitslosigkeit in anderen Bereichen</a:t>
            </a:r>
          </a:p>
          <a:p>
            <a:endParaRPr lang="de-DE" sz="2200"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Ein steigender Ölpreis steigert die Nachfrage nach Elektroautos</a:t>
            </a:r>
          </a:p>
          <a:p>
            <a:endParaRPr lang="de-DE" sz="2200"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Die Fabrikanten von Verbrennungsmotoren müssen stärker an den Kosten, die die daraus resultierenden CO</a:t>
            </a:r>
            <a:r>
              <a:rPr lang="de-DE" sz="2200" baseline="-25000" dirty="0">
                <a:latin typeface="Times New Roman" panose="02020603050405020304" pitchFamily="18" charset="0"/>
                <a:cs typeface="Times New Roman" panose="02020603050405020304" pitchFamily="18" charset="0"/>
              </a:rPr>
              <a:t>2</a:t>
            </a:r>
            <a:r>
              <a:rPr lang="de-DE" sz="2200" dirty="0">
                <a:latin typeface="Times New Roman" panose="02020603050405020304" pitchFamily="18" charset="0"/>
                <a:cs typeface="Times New Roman" panose="02020603050405020304" pitchFamily="18" charset="0"/>
              </a:rPr>
              <a:t>-Emissionen im Zuge des Klimawandels verursachen, beteiligt werden</a:t>
            </a:r>
          </a:p>
          <a:p>
            <a:pPr marL="311079" indent="-311079">
              <a:buFont typeface="Arial" panose="020B0604020202020204" pitchFamily="34" charset="0"/>
              <a:buChar char="•"/>
            </a:pPr>
            <a:endParaRPr lang="de-DE" sz="2200"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200" dirty="0">
                <a:latin typeface="Times New Roman" panose="02020603050405020304" pitchFamily="18" charset="0"/>
                <a:cs typeface="Times New Roman" panose="02020603050405020304" pitchFamily="18" charset="0"/>
              </a:rPr>
              <a:t>Das Sondervermögen von 500 Mrd. Euro für Infrastruktur und Klima-folgen, senkt aufgrund daraus resultierender steigender Zinsbelastung des Staatshaushalts den Handlungsspielraum für die zukünftige Generation</a:t>
            </a:r>
          </a:p>
        </p:txBody>
      </p:sp>
      <p:sp>
        <p:nvSpPr>
          <p:cNvPr id="10" name="Rechteck 9">
            <a:extLst>
              <a:ext uri="{FF2B5EF4-FFF2-40B4-BE49-F238E27FC236}">
                <a16:creationId xmlns:a16="http://schemas.microsoft.com/office/drawing/2014/main" id="{200A4E8E-4367-419C-9B2A-FD260827374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22327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2424" y="45403"/>
            <a:ext cx="5793846" cy="4676862"/>
          </a:xfrm>
          <a:prstGeom prst="rect">
            <a:avLst/>
          </a:prstGeom>
          <a:noFill/>
        </p:spPr>
        <p:txBody>
          <a:bodyPr wrap="square" rtlCol="0">
            <a:noAutofit/>
          </a:bodyPr>
          <a:lstStyle/>
          <a:p>
            <a:pPr algn="ctr"/>
            <a:r>
              <a:rPr lang="de-DE" sz="2177" b="1" dirty="0">
                <a:latin typeface="Times New Roman" panose="02020603050405020304" pitchFamily="18" charset="0"/>
                <a:cs typeface="Times New Roman" panose="02020603050405020304" pitchFamily="18" charset="0"/>
              </a:rPr>
              <a:t>Mikroökonomie</a:t>
            </a:r>
          </a:p>
          <a:p>
            <a:endParaRPr lang="de-DE" sz="2177"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Verhalten Einzelner</a:t>
            </a:r>
          </a:p>
          <a:p>
            <a:pPr marL="311079" indent="-311079">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768279" lvl="1" indent="-311079">
              <a:buFont typeface="Wingdings" panose="05000000000000000000" pitchFamily="2" charset="2"/>
              <a:buChar char="Ø"/>
            </a:pPr>
            <a:r>
              <a:rPr lang="de-DE" sz="2000" dirty="0">
                <a:latin typeface="Times New Roman" panose="02020603050405020304" pitchFamily="18" charset="0"/>
                <a:cs typeface="Times New Roman" panose="02020603050405020304" pitchFamily="18" charset="0"/>
              </a:rPr>
              <a:t>Unternehmen, Haushalte</a:t>
            </a:r>
          </a:p>
          <a:p>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Nachfrage eines Haushalts nach Lebensmitteln</a:t>
            </a:r>
          </a:p>
          <a:p>
            <a:pPr marL="914400" lvl="1" indent="-457200">
              <a:buFont typeface="Wingdings" panose="05000000000000000000" pitchFamily="2" charset="2"/>
              <a:buChar char="Ø"/>
            </a:pPr>
            <a:r>
              <a:rPr lang="de-DE" sz="2000" dirty="0">
                <a:latin typeface="Times New Roman" panose="02020603050405020304" pitchFamily="18" charset="0"/>
                <a:cs typeface="Times New Roman" panose="02020603050405020304" pitchFamily="18" charset="0"/>
              </a:rPr>
              <a:t>Individuelle Nachfragekurve</a:t>
            </a:r>
          </a:p>
          <a:p>
            <a:pPr marL="311079" indent="-311079">
              <a:buFont typeface="Wingdings" panose="05000000000000000000" pitchFamily="2" charset="2"/>
              <a:buChar char="§"/>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Angebot eines Autobauers an Fahrzeugen</a:t>
            </a:r>
          </a:p>
          <a:p>
            <a:pPr marL="311079" indent="-311079">
              <a:buFont typeface="Wingdings" panose="05000000000000000000" pitchFamily="2" charset="2"/>
              <a:buChar char="§"/>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Nachfrage einer Baufirma nach Beton</a:t>
            </a:r>
          </a:p>
        </p:txBody>
      </p:sp>
      <p:sp>
        <p:nvSpPr>
          <p:cNvPr id="8" name="Textfeld 7"/>
          <p:cNvSpPr txBox="1"/>
          <p:nvPr/>
        </p:nvSpPr>
        <p:spPr>
          <a:xfrm>
            <a:off x="5613318" y="0"/>
            <a:ext cx="6659242" cy="4676862"/>
          </a:xfrm>
          <a:prstGeom prst="rect">
            <a:avLst/>
          </a:prstGeom>
          <a:noFill/>
        </p:spPr>
        <p:txBody>
          <a:bodyPr wrap="square" rtlCol="0">
            <a:noAutofit/>
          </a:bodyPr>
          <a:lstStyle/>
          <a:p>
            <a:pPr algn="ctr"/>
            <a:r>
              <a:rPr lang="de-DE" sz="2177" b="1" dirty="0">
                <a:latin typeface="Times New Roman" panose="02020603050405020304" pitchFamily="18" charset="0"/>
                <a:cs typeface="Times New Roman" panose="02020603050405020304" pitchFamily="18" charset="0"/>
              </a:rPr>
              <a:t>Makroökonomie</a:t>
            </a:r>
          </a:p>
          <a:p>
            <a:endParaRPr lang="de-DE" sz="2177"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Betrachtung der Gesamtwirtschaft</a:t>
            </a:r>
          </a:p>
          <a:p>
            <a:pPr marL="311079" indent="-311079">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768279" lvl="1" indent="-311079">
              <a:buFont typeface="Wingdings" panose="05000000000000000000" pitchFamily="2" charset="2"/>
              <a:buChar char="Ø"/>
            </a:pPr>
            <a:r>
              <a:rPr lang="de-DE" sz="2000" dirty="0">
                <a:latin typeface="Times New Roman" panose="02020603050405020304" pitchFamily="18" charset="0"/>
                <a:cs typeface="Times New Roman" panose="02020603050405020304" pitchFamily="18" charset="0"/>
              </a:rPr>
              <a:t>Haushalts- und Unternehmenssektor</a:t>
            </a:r>
          </a:p>
          <a:p>
            <a:pPr marL="311079" indent="-311079">
              <a:buFont typeface="Wingdings" panose="05000000000000000000" pitchFamily="2" charset="2"/>
              <a:buChar char="Ø"/>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Gesamtnachfrage aller Haushalte (Konsum)</a:t>
            </a:r>
          </a:p>
          <a:p>
            <a:pPr marL="800100" lvl="1" indent="-342900">
              <a:buFont typeface="Wingdings" panose="05000000000000000000" pitchFamily="2" charset="2"/>
              <a:buChar char="Ø"/>
            </a:pPr>
            <a:r>
              <a:rPr lang="de-DE" sz="2000" dirty="0">
                <a:latin typeface="Times New Roman" panose="02020603050405020304" pitchFamily="18" charset="0"/>
                <a:cs typeface="Times New Roman" panose="02020603050405020304" pitchFamily="18" charset="0"/>
              </a:rPr>
              <a:t>Gesamtwirtschaftliche Konsumfunktion</a:t>
            </a:r>
          </a:p>
          <a:p>
            <a:pPr marL="311079" indent="-311079">
              <a:buFont typeface="Wingdings" panose="05000000000000000000" pitchFamily="2" charset="2"/>
              <a:buChar char="§"/>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Gesamtangebot aller Unternehmen (gesamtwirtschaftliche Produktion)</a:t>
            </a:r>
          </a:p>
          <a:p>
            <a:pPr marL="311079" indent="-311079">
              <a:buFont typeface="Wingdings" panose="05000000000000000000" pitchFamily="2" charset="2"/>
              <a:buChar char="§"/>
            </a:pPr>
            <a:endParaRPr lang="de-DE" sz="2000"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
            </a:pPr>
            <a:r>
              <a:rPr lang="de-DE" sz="2000" dirty="0">
                <a:latin typeface="Times New Roman" panose="02020603050405020304" pitchFamily="18" charset="0"/>
                <a:cs typeface="Times New Roman" panose="02020603050405020304" pitchFamily="18" charset="0"/>
              </a:rPr>
              <a:t>Nachfrage aller Unternehmen nach Investitionsgütern</a:t>
            </a:r>
          </a:p>
        </p:txBody>
      </p:sp>
      <p:sp>
        <p:nvSpPr>
          <p:cNvPr id="9" name="Textfeld 8"/>
          <p:cNvSpPr txBox="1"/>
          <p:nvPr/>
        </p:nvSpPr>
        <p:spPr>
          <a:xfrm>
            <a:off x="62423" y="4476232"/>
            <a:ext cx="8546621" cy="1162568"/>
          </a:xfrm>
          <a:prstGeom prst="rect">
            <a:avLst/>
          </a:prstGeom>
          <a:noFill/>
        </p:spPr>
        <p:txBody>
          <a:bodyPr wrap="square" rtlCol="0">
            <a:noAutofit/>
          </a:bodyPr>
          <a:lstStyle/>
          <a:p>
            <a:pPr marL="311079" indent="-311079">
              <a:buFont typeface="Wingdings" panose="05000000000000000000" pitchFamily="2" charset="2"/>
              <a:buChar char="Ø"/>
            </a:pPr>
            <a:r>
              <a:rPr lang="de-DE" sz="1996" b="1" u="sng" dirty="0">
                <a:latin typeface="Times New Roman" panose="02020603050405020304" pitchFamily="18" charset="0"/>
                <a:cs typeface="Times New Roman" panose="02020603050405020304" pitchFamily="18" charset="0"/>
              </a:rPr>
              <a:t>Der Vorteil </a:t>
            </a:r>
            <a:r>
              <a:rPr lang="de-DE" sz="1996" b="1" dirty="0">
                <a:latin typeface="Times New Roman" panose="02020603050405020304" pitchFamily="18" charset="0"/>
                <a:cs typeface="Times New Roman" panose="02020603050405020304" pitchFamily="18" charset="0"/>
              </a:rPr>
              <a:t>der Aggregation in der Makroökonomie besteht in der Verdeutlichung von Gesamtzusammenhängen.</a:t>
            </a:r>
          </a:p>
          <a:p>
            <a:pPr marL="311079" indent="-311079">
              <a:buFont typeface="Wingdings" panose="05000000000000000000" pitchFamily="2" charset="2"/>
              <a:buChar char="Ø"/>
            </a:pPr>
            <a:r>
              <a:rPr lang="de-DE" sz="1996" b="1" u="sng" dirty="0">
                <a:latin typeface="Times New Roman" panose="02020603050405020304" pitchFamily="18" charset="0"/>
                <a:cs typeface="Times New Roman" panose="02020603050405020304" pitchFamily="18" charset="0"/>
              </a:rPr>
              <a:t>Das Problem </a:t>
            </a:r>
            <a:r>
              <a:rPr lang="de-DE" sz="1996" b="1" dirty="0">
                <a:latin typeface="Times New Roman" panose="02020603050405020304" pitchFamily="18" charset="0"/>
                <a:cs typeface="Times New Roman" panose="02020603050405020304" pitchFamily="18" charset="0"/>
              </a:rPr>
              <a:t>besteht im Verlust von Detailinformationen</a:t>
            </a:r>
          </a:p>
          <a:p>
            <a:endParaRPr lang="de-DE" sz="1996" dirty="0">
              <a:latin typeface="Times New Roman" panose="02020603050405020304" pitchFamily="18" charset="0"/>
              <a:cs typeface="Times New Roman" panose="02020603050405020304" pitchFamily="18" charset="0"/>
            </a:endParaRPr>
          </a:p>
        </p:txBody>
      </p:sp>
      <p:sp>
        <p:nvSpPr>
          <p:cNvPr id="10" name="Textfeld 9"/>
          <p:cNvSpPr txBox="1"/>
          <p:nvPr/>
        </p:nvSpPr>
        <p:spPr>
          <a:xfrm>
            <a:off x="62424" y="5832990"/>
            <a:ext cx="8546621" cy="979607"/>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Vgl. Einf. in die Statistik: Die Beschreibung eines Datensatzes über Mittelwert, Median, Spannweite, Varianz, Schiefe,… vertieft zwar das Verständnis für die erhobenen Daten. Bestimmte Informationen gehen aber durch die Aggregation verloren.</a:t>
            </a:r>
          </a:p>
          <a:p>
            <a:endParaRPr lang="de-DE" sz="1996" dirty="0">
              <a:latin typeface="Times New Roman" panose="02020603050405020304" pitchFamily="18" charset="0"/>
              <a:cs typeface="Times New Roman" panose="02020603050405020304" pitchFamily="18" charset="0"/>
            </a:endParaRPr>
          </a:p>
        </p:txBody>
      </p:sp>
      <p:sp>
        <p:nvSpPr>
          <p:cNvPr id="11" name="Rechteck 10">
            <a:extLst>
              <a:ext uri="{FF2B5EF4-FFF2-40B4-BE49-F238E27FC236}">
                <a16:creationId xmlns:a16="http://schemas.microsoft.com/office/drawing/2014/main" id="{84FCABC1-26C8-430B-9E7E-586D39F7F27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3071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pPr>
              <a:lnSpc>
                <a:spcPct val="100000"/>
              </a:lnSpc>
            </a:pPr>
            <a:r>
              <a:rPr lang="de-DE" sz="3266" b="1" dirty="0">
                <a:solidFill>
                  <a:srgbClr val="000000"/>
                </a:solidFill>
                <a:latin typeface="Arial"/>
              </a:rPr>
              <a:t>Makroökonomische Fragestellungen</a:t>
            </a:r>
            <a:endParaRPr sz="3266" dirty="0"/>
          </a:p>
        </p:txBody>
      </p:sp>
      <p:sp>
        <p:nvSpPr>
          <p:cNvPr id="7" name="Text Box 3"/>
          <p:cNvSpPr txBox="1">
            <a:spLocks noChangeArrowheads="1"/>
          </p:cNvSpPr>
          <p:nvPr/>
        </p:nvSpPr>
        <p:spPr bwMode="auto">
          <a:xfrm>
            <a:off x="557584" y="714110"/>
            <a:ext cx="8295271" cy="59334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11079" indent="-311079" eaLnBrk="1" hangingPunct="1">
              <a:buClrTx/>
              <a:buFont typeface="Arial" panose="020B0604020202020204" pitchFamily="34" charset="0"/>
              <a:buChar char="•"/>
            </a:pPr>
            <a:r>
              <a:rPr lang="de-DE" altLang="de-DE" sz="1900" dirty="0">
                <a:solidFill>
                  <a:srgbClr val="000000"/>
                </a:solidFill>
              </a:rPr>
              <a:t>Welche Bedeutung hat die Arbeitsmarktentwicklung für die Gesamtwirtschaft?</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Auswirkungen haben die aktuellen Zentralbankentscheidungen auf die allgemeine Zinsentwicklung?</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Konsequenzen hat der demographische Wandel auf die Gesamtwirtschaft, insbesondere den Arbeitsmarkt?</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Auswirkungen haben die Spannungen zwischen USA, EU und China auf die internationalen Handelsbeziehungen?</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wirtschaftspolitischen Auswirkungen haben die Programme zur Bekämpfung des Klimawandels im Allgemeinen und die Energiewende im Besonderen?</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wirtschaftspolitischen Auswirkungen hat der Überfall Russlands – </a:t>
            </a:r>
            <a:r>
              <a:rPr lang="de-DE" altLang="de-DE" sz="1900" dirty="0" err="1">
                <a:solidFill>
                  <a:srgbClr val="000000"/>
                </a:solidFill>
              </a:rPr>
              <a:t>asdf</a:t>
            </a:r>
            <a:r>
              <a:rPr lang="de-DE" altLang="de-DE" sz="1900" dirty="0">
                <a:solidFill>
                  <a:srgbClr val="000000"/>
                </a:solidFill>
              </a:rPr>
              <a:t> des größten Rohstofflieferanten der Welt – auf die Ukraine nach sich?</a:t>
            </a:r>
          </a:p>
          <a:p>
            <a:pPr marL="311079" indent="-311079" eaLnBrk="1" hangingPunct="1">
              <a:buClrTx/>
              <a:buFont typeface="Arial" panose="020B0604020202020204" pitchFamily="34" charset="0"/>
              <a:buChar char="•"/>
            </a:pPr>
            <a:endParaRPr lang="de-DE" altLang="de-DE" sz="1900" dirty="0">
              <a:solidFill>
                <a:srgbClr val="000000"/>
              </a:solidFill>
            </a:endParaRPr>
          </a:p>
          <a:p>
            <a:pPr marL="311079" indent="-311079" eaLnBrk="1" hangingPunct="1">
              <a:buClrTx/>
              <a:buFont typeface="Arial" panose="020B0604020202020204" pitchFamily="34" charset="0"/>
              <a:buChar char="•"/>
            </a:pPr>
            <a:r>
              <a:rPr lang="de-DE" altLang="de-DE" sz="1900" dirty="0">
                <a:solidFill>
                  <a:srgbClr val="000000"/>
                </a:solidFill>
              </a:rPr>
              <a:t>Welche Auswirkung hat die erratische Wirtschaftspolitik der aktuellen US-Administration auf die Weltwirtschaft?</a:t>
            </a:r>
          </a:p>
        </p:txBody>
      </p:sp>
      <p:sp>
        <p:nvSpPr>
          <p:cNvPr id="4" name="Rechteck 3">
            <a:extLst>
              <a:ext uri="{FF2B5EF4-FFF2-40B4-BE49-F238E27FC236}">
                <a16:creationId xmlns:a16="http://schemas.microsoft.com/office/drawing/2014/main" id="{28517683-C53A-44C5-B8E2-A49559A4ACD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83364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0"/>
            <a:ext cx="7761950" cy="744941"/>
          </a:xfrm>
          <a:prstGeom prst="rect">
            <a:avLst/>
          </a:prstGeom>
          <a:noFill/>
          <a:ln>
            <a:noFill/>
          </a:ln>
        </p:spPr>
        <p:txBody>
          <a:bodyPr lIns="81646" tIns="40823" rIns="81646" bIns="40823" anchor="ctr" anchorCtr="1"/>
          <a:lstStyle/>
          <a:p>
            <a:r>
              <a:rPr lang="de-DE" sz="3266" b="1" dirty="0"/>
              <a:t>Makroökonomische Sachverhalte</a:t>
            </a:r>
          </a:p>
        </p:txBody>
      </p:sp>
      <p:sp>
        <p:nvSpPr>
          <p:cNvPr id="7" name="Text Box 3"/>
          <p:cNvSpPr txBox="1">
            <a:spLocks noChangeArrowheads="1"/>
          </p:cNvSpPr>
          <p:nvPr/>
        </p:nvSpPr>
        <p:spPr bwMode="auto">
          <a:xfrm>
            <a:off x="0" y="565252"/>
            <a:ext cx="8825024" cy="59334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11079" indent="-311079" eaLnBrk="1" hangingPunct="1">
              <a:buClrTx/>
              <a:buFont typeface="Arial" panose="020B0604020202020204" pitchFamily="34" charset="0"/>
              <a:buChar char="•"/>
            </a:pPr>
            <a:r>
              <a:rPr lang="de-DE" altLang="de-DE" sz="2000" dirty="0">
                <a:solidFill>
                  <a:srgbClr val="000000"/>
                </a:solidFill>
              </a:rPr>
              <a:t>Das Wirtschaftswachstum der deutschen Volkswirtschaft betrug im Jahr 2025 +0,2% </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Die Inflationsrate lag im Jahr 2025 bei 2,2%</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Die Staatsverschuldung (</a:t>
            </a:r>
            <a:r>
              <a:rPr lang="de-DE" altLang="de-DE" sz="2000" dirty="0" err="1">
                <a:solidFill>
                  <a:srgbClr val="000000"/>
                </a:solidFill>
              </a:rPr>
              <a:t>Maastrichtabgrenzung</a:t>
            </a:r>
            <a:r>
              <a:rPr lang="de-DE" altLang="de-DE" sz="2000" dirty="0">
                <a:solidFill>
                  <a:srgbClr val="000000"/>
                </a:solidFill>
              </a:rPr>
              <a:t>) liegt zum Jahresende 2024 bei etwa 2,8 Billionen Euro</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Das Renteneintrittsalter steigt bis zum Jahr 2030 von 65 auf 67 Jahre</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Der Zinssatz der </a:t>
            </a:r>
            <a:r>
              <a:rPr lang="de-DE" altLang="de-DE" sz="2000" dirty="0" err="1">
                <a:solidFill>
                  <a:srgbClr val="000000"/>
                </a:solidFill>
              </a:rPr>
              <a:t>Hauprefinanzierungsgeschäfte</a:t>
            </a:r>
            <a:r>
              <a:rPr lang="de-DE" altLang="de-DE" sz="2000" dirty="0">
                <a:solidFill>
                  <a:srgbClr val="000000"/>
                </a:solidFill>
              </a:rPr>
              <a:t> der EZB liegt Anfang März 2026 bei 2,15%</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In Deutschland ist im April 2023 das letzte Atomkraftwerk abgeschaltet worden und bis 2038 soll das letzte Kohlekraftwerk abgeschaltet werden.</a:t>
            </a:r>
          </a:p>
          <a:p>
            <a:pPr marL="311079" indent="-311079" eaLnBrk="1" hangingPunct="1">
              <a:buClrTx/>
              <a:buFont typeface="Arial" panose="020B0604020202020204" pitchFamily="34" charset="0"/>
              <a:buChar char="•"/>
            </a:pPr>
            <a:endParaRPr lang="de-DE" altLang="de-DE" sz="2000" dirty="0">
              <a:solidFill>
                <a:srgbClr val="000000"/>
              </a:solidFill>
            </a:endParaRPr>
          </a:p>
          <a:p>
            <a:pPr marL="311079" indent="-311079" eaLnBrk="1" hangingPunct="1">
              <a:buClrTx/>
              <a:buFont typeface="Arial" panose="020B0604020202020204" pitchFamily="34" charset="0"/>
              <a:buChar char="•"/>
            </a:pPr>
            <a:r>
              <a:rPr lang="de-DE" altLang="de-DE" sz="2000" dirty="0">
                <a:solidFill>
                  <a:srgbClr val="000000"/>
                </a:solidFill>
              </a:rPr>
              <a:t>In Wilhelmshaven nahm das erste LNG-Terminal Deutschlands Ende des Jahres 2022 seinen Betrieb auf. Im Mai 2025 hat ein zweites Terminal den Betrieb aufgenommen</a:t>
            </a:r>
          </a:p>
        </p:txBody>
      </p:sp>
      <p:sp>
        <p:nvSpPr>
          <p:cNvPr id="8" name="Rechteck 7">
            <a:extLst>
              <a:ext uri="{FF2B5EF4-FFF2-40B4-BE49-F238E27FC236}">
                <a16:creationId xmlns:a16="http://schemas.microsoft.com/office/drawing/2014/main" id="{0C8DB175-FE02-496C-A0F2-0EC9901A7A2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88590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1118586"/>
            <a:ext cx="9149918" cy="2391377"/>
          </a:xfrm>
        </p:spPr>
        <p:txBody>
          <a:bodyPr>
            <a:noAutofit/>
          </a:bodyPr>
          <a:lstStyle/>
          <a:p>
            <a:r>
              <a:rPr lang="de-DE" dirty="0">
                <a:latin typeface="Times New Roman" panose="02020603050405020304" pitchFamily="18" charset="0"/>
                <a:cs typeface="Times New Roman" panose="02020603050405020304" pitchFamily="18" charset="0"/>
              </a:rPr>
              <a:t>Makroökonomie</a:t>
            </a:r>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590674" y="3581400"/>
            <a:ext cx="9077325" cy="438788"/>
          </a:xfrm>
        </p:spPr>
        <p:txBody>
          <a:bodyPr>
            <a:noAutofit/>
          </a:bodyPr>
          <a:lstStyle/>
          <a:p>
            <a:r>
              <a:rPr lang="de-DE" dirty="0">
                <a:latin typeface="Times New Roman" panose="02020603050405020304" pitchFamily="18" charset="0"/>
                <a:cs typeface="Times New Roman" panose="02020603050405020304" pitchFamily="18" charset="0"/>
              </a:rPr>
              <a:t>Sommersemester 2026</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4876800"/>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390525"/>
            <a:ext cx="2581275" cy="1771650"/>
          </a:xfrm>
          <a:prstGeom prst="rect">
            <a:avLst/>
          </a:prstGeom>
        </p:spPr>
      </p:pic>
      <p:sp>
        <p:nvSpPr>
          <p:cNvPr id="6" name="Rechteck 5">
            <a:extLst>
              <a:ext uri="{FF2B5EF4-FFF2-40B4-BE49-F238E27FC236}">
                <a16:creationId xmlns:a16="http://schemas.microsoft.com/office/drawing/2014/main" id="{5E683233-D8D3-4E3D-9C4E-AA239CA7FE2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214646" y="116632"/>
            <a:ext cx="8928993" cy="6552728"/>
          </a:xfrm>
          <a:prstGeom prst="rect">
            <a:avLst/>
          </a:prstGeom>
          <a:noFill/>
        </p:spPr>
        <p:txBody>
          <a:bodyPr wrap="square" rtlCol="0">
            <a:noAutofit/>
          </a:bodyPr>
          <a:lstStyle/>
          <a:p>
            <a:pPr algn="ctr"/>
            <a:r>
              <a:rPr lang="de-DE" sz="2400" dirty="0">
                <a:solidFill>
                  <a:srgbClr val="000000"/>
                </a:solidFill>
                <a:latin typeface="Arial"/>
              </a:rPr>
              <a:t>Prof. Dr. Bernhard Köster</a:t>
            </a:r>
          </a:p>
          <a:p>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Raum:			S 113</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Straße:		 Friedrich-Paffrath-Straße 101</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Ort:			26389 Wilhelmshaven</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Tel.			+49 4421 985-2766</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Email:			</a:t>
            </a:r>
            <a:r>
              <a:rPr lang="de-DE" sz="2400" dirty="0">
                <a:solidFill>
                  <a:srgbClr val="000000"/>
                </a:solidFill>
                <a:latin typeface="Arial"/>
                <a:ea typeface="Droid Sans Fallback"/>
                <a:hlinkClick r:id="rId2"/>
              </a:rPr>
              <a:t>bernhard.koester@jade-hs</a:t>
            </a:r>
            <a:r>
              <a:rPr lang="de-DE" sz="2400">
                <a:solidFill>
                  <a:srgbClr val="000000"/>
                </a:solidFill>
                <a:latin typeface="Arial"/>
                <a:ea typeface="Droid Sans Fallback"/>
                <a:hlinkClick r:id="rId2"/>
              </a:rPr>
              <a:t>.de</a:t>
            </a:r>
            <a:endParaRPr lang="de-DE" sz="2400">
              <a:solidFill>
                <a:srgbClr val="000000"/>
              </a:solidFill>
              <a:latin typeface="Arial"/>
              <a:ea typeface="Droid Sans Fallback"/>
            </a:endParaRPr>
          </a:p>
          <a:p>
            <a:pPr>
              <a:lnSpc>
                <a:spcPct val="100000"/>
              </a:lnSpc>
            </a:pPr>
            <a:endParaRPr lang="de-DE" sz="2400">
              <a:solidFill>
                <a:srgbClr val="000000"/>
              </a:solidFill>
              <a:latin typeface="Arial"/>
            </a:endParaRPr>
          </a:p>
          <a:p>
            <a:pPr>
              <a:lnSpc>
                <a:spcPct val="100000"/>
              </a:lnSpc>
            </a:pPr>
            <a:r>
              <a:rPr lang="de-DE" sz="2400">
                <a:solidFill>
                  <a:srgbClr val="000000"/>
                </a:solidFill>
                <a:latin typeface="Arial"/>
              </a:rPr>
              <a:t>Hompage:		</a:t>
            </a:r>
            <a:r>
              <a:rPr lang="de-DE" sz="2400">
                <a:solidFill>
                  <a:srgbClr val="000000"/>
                </a:solidFill>
                <a:latin typeface="Arial"/>
                <a:hlinkClick r:id="rId3"/>
              </a:rPr>
              <a:t>www.bernhardkoester.de</a:t>
            </a:r>
            <a:endParaRPr lang="de-DE" sz="2400">
              <a:solidFill>
                <a:srgbClr val="000000"/>
              </a:solidFill>
              <a:latin typeface="Arial"/>
            </a:endParaRP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Sprechstunde:	n.V.</a:t>
            </a:r>
            <a:endParaRPr lang="de-DE" sz="2400" dirty="0"/>
          </a:p>
          <a:p>
            <a:pPr>
              <a:lnSpc>
                <a:spcPct val="100000"/>
              </a:lnSpc>
            </a:pPr>
            <a:r>
              <a:rPr lang="de-DE" sz="2400" dirty="0">
                <a:solidFill>
                  <a:srgbClr val="000000"/>
                </a:solidFill>
                <a:latin typeface="Arial"/>
                <a:ea typeface="Droid Sans Fallback"/>
              </a:rPr>
              <a:t>			</a:t>
            </a:r>
            <a:endParaRPr lang="de-DE" sz="2400" dirty="0"/>
          </a:p>
          <a:p>
            <a:pPr marL="800100" lvl="1" indent="-342900">
              <a:buFont typeface="Arial" panose="020B0604020202020204" pitchFamily="34" charset="0"/>
              <a:buChar char="•"/>
            </a:pPr>
            <a:endParaRPr lang="de-DE" sz="2400" dirty="0"/>
          </a:p>
          <a:p>
            <a:endParaRPr lang="de-DE" sz="2400" dirty="0"/>
          </a:p>
          <a:p>
            <a:endParaRPr lang="de-DE" sz="2400" dirty="0"/>
          </a:p>
          <a:p>
            <a:endParaRPr lang="de-DE" sz="2400" dirty="0"/>
          </a:p>
        </p:txBody>
      </p:sp>
      <p:sp>
        <p:nvSpPr>
          <p:cNvPr id="3" name="Rechteck 2">
            <a:extLst>
              <a:ext uri="{FF2B5EF4-FFF2-40B4-BE49-F238E27FC236}">
                <a16:creationId xmlns:a16="http://schemas.microsoft.com/office/drawing/2014/main" id="{12AA7FF7-62BC-4C36-A222-9B71D57B676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1255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400" dirty="0">
                <a:latin typeface="Times New Roman" panose="02020603050405020304" pitchFamily="18" charset="0"/>
                <a:cs typeface="Times New Roman" panose="02020603050405020304" pitchFamily="18" charset="0"/>
              </a:rPr>
              <a:t>Literatur</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9524" y="255704"/>
            <a:ext cx="12172951" cy="6505936"/>
          </a:xfrm>
          <a:prstGeom prst="rect">
            <a:avLst/>
          </a:prstGeom>
          <a:noFill/>
        </p:spPr>
        <p:txBody>
          <a:bodyPr wrap="square" rtlCol="0">
            <a:noAutofit/>
          </a:bodyPr>
          <a:lstStyle/>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Blanchard/</a:t>
            </a:r>
            <a:r>
              <a:rPr lang="en-US" b="1" dirty="0" err="1">
                <a:latin typeface="Times New Roman" panose="02020603050405020304" pitchFamily="18" charset="0"/>
                <a:cs typeface="Times New Roman" panose="02020603050405020304" pitchFamily="18" charset="0"/>
              </a:rPr>
              <a:t>Illing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Makroökonomie</a:t>
            </a:r>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Blanchard, Macroeconomics</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Bofinger</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Grundzüge</a:t>
            </a:r>
            <a:r>
              <a:rPr lang="en-US" b="1" dirty="0">
                <a:latin typeface="Times New Roman" panose="02020603050405020304" pitchFamily="18" charset="0"/>
                <a:cs typeface="Times New Roman" panose="02020603050405020304" pitchFamily="18" charset="0"/>
              </a:rPr>
              <a:t> der </a:t>
            </a:r>
            <a:r>
              <a:rPr lang="en-US" b="1" dirty="0" err="1">
                <a:latin typeface="Times New Roman" panose="02020603050405020304" pitchFamily="18" charset="0"/>
                <a:cs typeface="Times New Roman" panose="02020603050405020304" pitchFamily="18" charset="0"/>
              </a:rPr>
              <a:t>Volkswirtschaftslehre</a:t>
            </a:r>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Mankiw/Taylor, </a:t>
            </a:r>
            <a:r>
              <a:rPr lang="en-US" b="1" dirty="0" err="1">
                <a:latin typeface="Times New Roman" panose="02020603050405020304" pitchFamily="18" charset="0"/>
                <a:cs typeface="Times New Roman" panose="02020603050405020304" pitchFamily="18" charset="0"/>
              </a:rPr>
              <a:t>Grundzüge</a:t>
            </a:r>
            <a:r>
              <a:rPr lang="en-US" b="1" dirty="0">
                <a:latin typeface="Times New Roman" panose="02020603050405020304" pitchFamily="18" charset="0"/>
                <a:cs typeface="Times New Roman" panose="02020603050405020304" pitchFamily="18" charset="0"/>
              </a:rPr>
              <a:t> der </a:t>
            </a:r>
            <a:r>
              <a:rPr lang="en-US" b="1" dirty="0" err="1">
                <a:latin typeface="Times New Roman" panose="02020603050405020304" pitchFamily="18" charset="0"/>
                <a:cs typeface="Times New Roman" panose="02020603050405020304" pitchFamily="18" charset="0"/>
              </a:rPr>
              <a:t>Volkswirtschaftslehre</a:t>
            </a:r>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Ben J. </a:t>
            </a:r>
            <a:r>
              <a:rPr lang="en-US" b="1" dirty="0" err="1">
                <a:latin typeface="Times New Roman" panose="02020603050405020304" pitchFamily="18" charset="0"/>
                <a:cs typeface="Times New Roman" panose="02020603050405020304" pitchFamily="18" charset="0"/>
              </a:rPr>
              <a:t>Heijdra</a:t>
            </a:r>
            <a:r>
              <a:rPr lang="en-US" b="1" dirty="0">
                <a:latin typeface="Times New Roman" panose="02020603050405020304" pitchFamily="18" charset="0"/>
                <a:cs typeface="Times New Roman" panose="02020603050405020304" pitchFamily="18" charset="0"/>
              </a:rPr>
              <a:t> Foundations of Modern Macroeconomics</a:t>
            </a: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Peter B. </a:t>
            </a:r>
            <a:r>
              <a:rPr lang="en-US" b="1" dirty="0" err="1">
                <a:latin typeface="Times New Roman" panose="02020603050405020304" pitchFamily="18" charset="0"/>
                <a:cs typeface="Times New Roman" panose="02020603050405020304" pitchFamily="18" charset="0"/>
              </a:rPr>
              <a:t>Sørensen</a:t>
            </a:r>
            <a:r>
              <a:rPr lang="en-US" b="1" dirty="0">
                <a:latin typeface="Times New Roman" panose="02020603050405020304" pitchFamily="18" charset="0"/>
                <a:cs typeface="Times New Roman" panose="02020603050405020304" pitchFamily="18" charset="0"/>
              </a:rPr>
              <a:t>/Hans J. </a:t>
            </a:r>
            <a:r>
              <a:rPr lang="en-US" b="1" dirty="0" err="1">
                <a:latin typeface="Times New Roman" panose="02020603050405020304" pitchFamily="18" charset="0"/>
                <a:cs typeface="Times New Roman" panose="02020603050405020304" pitchFamily="18" charset="0"/>
              </a:rPr>
              <a:t>Whitta</a:t>
            </a:r>
            <a:r>
              <a:rPr lang="en-US" b="1" dirty="0">
                <a:latin typeface="Times New Roman" panose="02020603050405020304" pitchFamily="18" charset="0"/>
                <a:cs typeface="Times New Roman" panose="02020603050405020304" pitchFamily="18" charset="0"/>
              </a:rPr>
              <a:t>-Jacobsen Introducing Advanced Macroeconomics</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Dieter </a:t>
            </a:r>
            <a:r>
              <a:rPr lang="en-US" b="1" dirty="0" err="1">
                <a:latin typeface="Times New Roman" panose="02020603050405020304" pitchFamily="18" charset="0"/>
                <a:cs typeface="Times New Roman" panose="02020603050405020304" pitchFamily="18" charset="0"/>
              </a:rPr>
              <a:t>Brümmerhoff</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Volkswirtschaftliche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Gesamtrechnungen</a:t>
            </a: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Dieter </a:t>
            </a:r>
            <a:r>
              <a:rPr lang="en-US" b="1" dirty="0" err="1">
                <a:latin typeface="Times New Roman" panose="02020603050405020304" pitchFamily="18" charset="0"/>
                <a:cs typeface="Times New Roman" panose="02020603050405020304" pitchFamily="18" charset="0"/>
              </a:rPr>
              <a:t>Stobbe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Volkswirtschaftliches</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Rechnungswesen</a:t>
            </a: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p:txBody>
      </p:sp>
      <p:sp>
        <p:nvSpPr>
          <p:cNvPr id="16" name="Rechteck 15">
            <a:extLst>
              <a:ext uri="{FF2B5EF4-FFF2-40B4-BE49-F238E27FC236}">
                <a16:creationId xmlns:a16="http://schemas.microsoft.com/office/drawing/2014/main" id="{800E449C-B50E-40D2-B9BE-91DD8FAAB94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323116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3076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Allgemeines</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199255" y="512949"/>
            <a:ext cx="8366247" cy="5832102"/>
          </a:xfrm>
          <a:prstGeom prst="rect">
            <a:avLst/>
          </a:prstGeom>
          <a:noFill/>
        </p:spPr>
        <p:txBody>
          <a:bodyPr wrap="square" rtlCol="0">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Wie in jeder Vorlesung ist es immer ratsam über den Tellerrand hinauszuschauen und das eine oder andere Buch über die Thematik zur Hand zu nehmen.</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Ich gehöre allerdings noch zu den Dozenten, die nicht die vorgefertigten Foliensätze der Verlage für den Mankiw oder den Blanchard/Illing verwenden, sondern gestalte noch meine eigenen Vorlesungsinhalte. Trotzdem werden Sie natürlich viele Inhalte meiner Vorlesung insbesondere in den Standardlehrbüchern wiederfinden.</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Für die Prüfung am Ende des Semesters gilt aber, dass nur die Inhalte dieser Vorlesung/Übung prüfungsrelevant sind. Die Prüfungsvorbereitung ist zudem unabhängig von der letztendlichen Prüfungsform und kann gemäß einer normalen Vorbereitung auf eine Präsenzklausur erfolgen. </a:t>
            </a: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6E00F71B-EC7E-451C-A403-DB31F78AF45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6875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p:cNvSpPr txBox="1"/>
          <p:nvPr/>
        </p:nvSpPr>
        <p:spPr>
          <a:xfrm>
            <a:off x="1600268" y="1"/>
            <a:ext cx="7598011" cy="507286"/>
          </a:xfrm>
          <a:prstGeom prst="rect">
            <a:avLst/>
          </a:prstGeom>
          <a:noFill/>
          <a:ln>
            <a:noFill/>
          </a:ln>
        </p:spPr>
        <p:txBody>
          <a:bodyPr lIns="81646" tIns="40823" rIns="81646" bIns="40823" anchor="ctr" anchorCtr="1"/>
          <a:lstStyle/>
          <a:p>
            <a:r>
              <a:rPr lang="de-DE" altLang="de-DE" sz="3629" b="1" dirty="0">
                <a:solidFill>
                  <a:srgbClr val="000000"/>
                </a:solidFill>
                <a:latin typeface="Sparkasse Rg" pitchFamily="34" charset="0"/>
              </a:rPr>
              <a:t>Datenquellen</a:t>
            </a:r>
          </a:p>
        </p:txBody>
      </p:sp>
      <p:graphicFrame>
        <p:nvGraphicFramePr>
          <p:cNvPr id="6" name="Tabelle 5"/>
          <p:cNvGraphicFramePr>
            <a:graphicFrameLocks noGrp="1"/>
          </p:cNvGraphicFramePr>
          <p:nvPr>
            <p:extLst>
              <p:ext uri="{D42A27DB-BD31-4B8C-83A1-F6EECF244321}">
                <p14:modId xmlns:p14="http://schemas.microsoft.com/office/powerpoint/2010/main" val="637487583"/>
              </p:ext>
            </p:extLst>
          </p:nvPr>
        </p:nvGraphicFramePr>
        <p:xfrm>
          <a:off x="999249" y="508687"/>
          <a:ext cx="9408472" cy="6348900"/>
        </p:xfrm>
        <a:graphic>
          <a:graphicData uri="http://schemas.openxmlformats.org/drawingml/2006/table">
            <a:tbl>
              <a:tblPr firstRow="1" bandRow="1">
                <a:tableStyleId>{2D5ABB26-0587-4C30-8999-92F81FD0307C}</a:tableStyleId>
              </a:tblPr>
              <a:tblGrid>
                <a:gridCol w="4704236">
                  <a:extLst>
                    <a:ext uri="{9D8B030D-6E8A-4147-A177-3AD203B41FA5}">
                      <a16:colId xmlns:a16="http://schemas.microsoft.com/office/drawing/2014/main" val="20000"/>
                    </a:ext>
                  </a:extLst>
                </a:gridCol>
                <a:gridCol w="4704236">
                  <a:extLst>
                    <a:ext uri="{9D8B030D-6E8A-4147-A177-3AD203B41FA5}">
                      <a16:colId xmlns:a16="http://schemas.microsoft.com/office/drawing/2014/main" val="20001"/>
                    </a:ext>
                  </a:extLst>
                </a:gridCol>
              </a:tblGrid>
              <a:tr h="6348900">
                <a:tc>
                  <a:txBody>
                    <a:bodyPr/>
                    <a:lstStyle/>
                    <a:p>
                      <a:r>
                        <a:rPr lang="de-DE" sz="2200" u="sng"/>
                        <a:t>Offizielle Institutionen</a:t>
                      </a:r>
                      <a:endParaRPr lang="de-DE" sz="2200" dirty="0"/>
                    </a:p>
                    <a:p>
                      <a:pPr marL="342900" indent="-342900">
                        <a:buFont typeface="Arial" panose="020B0604020202020204" pitchFamily="34" charset="0"/>
                        <a:buChar char="•"/>
                      </a:pPr>
                      <a:r>
                        <a:rPr lang="de-DE" sz="2200">
                          <a:hlinkClick r:id="rId3"/>
                        </a:rPr>
                        <a:t>Statistisches Bundesamt</a:t>
                      </a:r>
                      <a:endParaRPr lang="de-DE" sz="2200"/>
                    </a:p>
                    <a:p>
                      <a:pPr marL="342900" indent="-342900">
                        <a:buFont typeface="Arial" panose="020B0604020202020204" pitchFamily="34" charset="0"/>
                        <a:buChar char="•"/>
                      </a:pPr>
                      <a:r>
                        <a:rPr lang="de-DE" sz="2200">
                          <a:hlinkClick r:id="rId4"/>
                        </a:rPr>
                        <a:t>Bundesbank</a:t>
                      </a:r>
                      <a:endParaRPr lang="de-DE" sz="2200"/>
                    </a:p>
                    <a:p>
                      <a:pPr marL="342900" indent="-342900">
                        <a:buFont typeface="Arial" panose="020B0604020202020204" pitchFamily="34" charset="0"/>
                        <a:buChar char="•"/>
                      </a:pPr>
                      <a:r>
                        <a:rPr lang="de-DE" sz="2200">
                          <a:hlinkClick r:id="rId5"/>
                        </a:rPr>
                        <a:t>Bundesagentur für Arbeit</a:t>
                      </a:r>
                      <a:endParaRPr lang="de-DE" sz="2200"/>
                    </a:p>
                    <a:p>
                      <a:pPr marL="342900" indent="-342900">
                        <a:buFont typeface="Arial" panose="020B0604020202020204" pitchFamily="34" charset="0"/>
                        <a:buChar char="•"/>
                      </a:pPr>
                      <a:r>
                        <a:rPr lang="de-DE" sz="2200">
                          <a:hlinkClick r:id="rId6"/>
                        </a:rPr>
                        <a:t>Interationale Arbeitsorganisation</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7"/>
                        </a:rPr>
                        <a:t>Eurostat</a:t>
                      </a:r>
                      <a:endParaRPr lang="de-DE" sz="2200"/>
                    </a:p>
                    <a:p>
                      <a:pPr marL="342900" indent="-342900">
                        <a:buFont typeface="Arial" panose="020B0604020202020204" pitchFamily="34" charset="0"/>
                        <a:buChar char="•"/>
                      </a:pPr>
                      <a:r>
                        <a:rPr lang="de-DE" sz="2200">
                          <a:hlinkClick r:id="rId8"/>
                        </a:rPr>
                        <a:t>EZB</a:t>
                      </a:r>
                      <a:endParaRPr lang="de-DE" sz="2200"/>
                    </a:p>
                    <a:p>
                      <a:pPr marL="342900" indent="-342900">
                        <a:buFont typeface="Arial" panose="020B0604020202020204" pitchFamily="34" charset="0"/>
                        <a:buChar char="•"/>
                      </a:pPr>
                      <a:r>
                        <a:rPr lang="de-DE" sz="2200">
                          <a:hlinkClick r:id="rId9"/>
                        </a:rPr>
                        <a:t>FED</a:t>
                      </a:r>
                      <a:endParaRPr lang="de-DE" sz="2200"/>
                    </a:p>
                    <a:p>
                      <a:pPr marL="342900" indent="-342900">
                        <a:buFont typeface="Arial" panose="020B0604020202020204" pitchFamily="34" charset="0"/>
                        <a:buChar char="•"/>
                      </a:pPr>
                      <a:r>
                        <a:rPr lang="de-DE" sz="2200">
                          <a:hlinkClick r:id="rId10"/>
                        </a:rPr>
                        <a:t>BoE</a:t>
                      </a:r>
                      <a:endParaRPr lang="de-DE" sz="2200"/>
                    </a:p>
                    <a:p>
                      <a:pPr marL="342900" indent="-342900">
                        <a:buFont typeface="Arial" panose="020B0604020202020204" pitchFamily="34" charset="0"/>
                        <a:buChar char="•"/>
                      </a:pPr>
                      <a:r>
                        <a:rPr lang="de-DE" sz="2200">
                          <a:hlinkClick r:id="rId11"/>
                        </a:rPr>
                        <a:t>OECD</a:t>
                      </a:r>
                      <a:endParaRPr lang="de-DE" sz="2200"/>
                    </a:p>
                    <a:p>
                      <a:pPr marL="342900" indent="-342900">
                        <a:buFont typeface="Arial" panose="020B0604020202020204" pitchFamily="34" charset="0"/>
                        <a:buChar char="•"/>
                      </a:pPr>
                      <a:r>
                        <a:rPr lang="de-DE" sz="2200">
                          <a:hlinkClick r:id="rId12"/>
                        </a:rPr>
                        <a:t>IMF</a:t>
                      </a:r>
                      <a:endParaRPr lang="de-DE" sz="2200"/>
                    </a:p>
                    <a:p>
                      <a:pPr marL="342900" indent="-342900">
                        <a:buFont typeface="Arial" panose="020B0604020202020204" pitchFamily="34" charset="0"/>
                        <a:buChar char="•"/>
                      </a:pPr>
                      <a:r>
                        <a:rPr lang="de-DE" sz="2200">
                          <a:hlinkClick r:id="rId13"/>
                        </a:rPr>
                        <a:t>Worldbank</a:t>
                      </a:r>
                      <a:endParaRPr lang="de-DE" sz="2200"/>
                    </a:p>
                    <a:p>
                      <a:pPr marL="342900" indent="-342900">
                        <a:buFont typeface="Arial" panose="020B0604020202020204" pitchFamily="34" charset="0"/>
                        <a:buChar char="•"/>
                      </a:pPr>
                      <a:r>
                        <a:rPr lang="de-DE" sz="2200">
                          <a:hlinkClick r:id="rId14"/>
                        </a:rPr>
                        <a:t>SVR</a:t>
                      </a:r>
                      <a:endParaRPr lang="de-DE" sz="2200"/>
                    </a:p>
                  </a:txBody>
                  <a:tcPr marL="82953" marR="82953" marT="41476" marB="41476"/>
                </a:tc>
                <a:tc>
                  <a:txBody>
                    <a:bodyPr/>
                    <a:lstStyle/>
                    <a:p>
                      <a:r>
                        <a:rPr lang="de-DE" sz="2200" u="sng"/>
                        <a:t>Forschungsinstitute</a:t>
                      </a:r>
                      <a:endParaRPr lang="de-DE" sz="2200" dirty="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15"/>
                        </a:rPr>
                        <a:t>HRI</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16"/>
                        </a:rPr>
                        <a:t>Cesifo</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17"/>
                        </a:rPr>
                        <a:t>DIW</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18"/>
                        </a:rPr>
                        <a:t>IAB</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19"/>
                        </a:rPr>
                        <a:t>IfW</a:t>
                      </a:r>
                      <a:endParaRPr lang="de-DE" sz="2200"/>
                    </a:p>
                    <a:p>
                      <a:pPr marL="342900" indent="-342900">
                        <a:buFont typeface="Arial" panose="020B0604020202020204" pitchFamily="34" charset="0"/>
                        <a:buChar char="•"/>
                      </a:pPr>
                      <a:r>
                        <a:rPr lang="de-DE" sz="2200">
                          <a:hlinkClick r:id="rId20"/>
                        </a:rPr>
                        <a:t>IMK</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21"/>
                        </a:rPr>
                        <a:t>IW</a:t>
                      </a:r>
                      <a:endParaRPr lang="de-DE" sz="2200"/>
                    </a:p>
                    <a:p>
                      <a:pPr marL="342900" indent="-342900">
                        <a:buFont typeface="Arial" panose="020B0604020202020204" pitchFamily="34" charset="0"/>
                        <a:buChar char="•"/>
                      </a:pPr>
                      <a:r>
                        <a:rPr lang="de-DE" sz="2200">
                          <a:hlinkClick r:id="rId22"/>
                        </a:rPr>
                        <a:t>IWH</a:t>
                      </a:r>
                      <a:endParaRPr lang="de-DE" sz="220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2200">
                          <a:hlinkClick r:id="rId23"/>
                        </a:rPr>
                        <a:t>KOF</a:t>
                      </a:r>
                      <a:endParaRPr lang="de-DE" sz="2200"/>
                    </a:p>
                    <a:p>
                      <a:pPr marL="342900" indent="-342900">
                        <a:buFont typeface="Arial" panose="020B0604020202020204" pitchFamily="34" charset="0"/>
                        <a:buChar char="•"/>
                      </a:pPr>
                      <a:r>
                        <a:rPr lang="de-DE" sz="2200">
                          <a:hlinkClick r:id="rId24"/>
                        </a:rPr>
                        <a:t>RWI</a:t>
                      </a:r>
                      <a:endParaRPr lang="de-DE" sz="2200"/>
                    </a:p>
                    <a:p>
                      <a:pPr marL="342900" indent="-342900">
                        <a:buFont typeface="Arial" panose="020B0604020202020204" pitchFamily="34" charset="0"/>
                        <a:buChar char="•"/>
                      </a:pPr>
                      <a:r>
                        <a:rPr lang="de-DE" sz="2200">
                          <a:hlinkClick r:id="rId25"/>
                        </a:rPr>
                        <a:t>ZEW</a:t>
                      </a:r>
                      <a:endParaRPr lang="de-DE" sz="2200"/>
                    </a:p>
                    <a:p>
                      <a:pPr marL="342900" indent="-342900">
                        <a:buFont typeface="Arial" panose="020B0604020202020204" pitchFamily="34" charset="0"/>
                        <a:buChar char="•"/>
                      </a:pPr>
                      <a:r>
                        <a:rPr lang="de-DE" sz="2200">
                          <a:hlinkClick r:id="rId26"/>
                        </a:rPr>
                        <a:t>Bruegel</a:t>
                      </a:r>
                      <a:endParaRPr lang="de-DE" sz="2200">
                        <a:hlinkClick r:id="rId27"/>
                      </a:endParaRPr>
                    </a:p>
                    <a:p>
                      <a:pPr marL="342900" indent="-342900">
                        <a:buFont typeface="Arial" panose="020B0604020202020204" pitchFamily="34" charset="0"/>
                        <a:buChar char="•"/>
                      </a:pPr>
                      <a:r>
                        <a:rPr lang="de-DE" sz="2200">
                          <a:hlinkClick r:id="rId27"/>
                        </a:rPr>
                        <a:t>NIESR</a:t>
                      </a:r>
                      <a:endParaRPr lang="de-DE" sz="2200"/>
                    </a:p>
                    <a:p>
                      <a:pPr marL="342900" indent="-342900">
                        <a:buFont typeface="Arial" panose="020B0604020202020204" pitchFamily="34" charset="0"/>
                        <a:buChar char="•"/>
                      </a:pPr>
                      <a:r>
                        <a:rPr lang="de-DE" sz="2200">
                          <a:hlinkClick r:id="rId28"/>
                        </a:rPr>
                        <a:t>ESRI</a:t>
                      </a:r>
                      <a:endParaRPr lang="de-DE" sz="2200"/>
                    </a:p>
                    <a:p>
                      <a:pPr marL="342900" indent="-342900">
                        <a:buFont typeface="Arial" panose="020B0604020202020204" pitchFamily="34" charset="0"/>
                        <a:buChar char="•"/>
                      </a:pPr>
                      <a:r>
                        <a:rPr lang="de-DE" sz="2200">
                          <a:hlinkClick r:id="rId29"/>
                        </a:rPr>
                        <a:t>NBER</a:t>
                      </a:r>
                      <a:endParaRPr lang="de-DE" sz="2200"/>
                    </a:p>
                    <a:p>
                      <a:pPr marL="342900" indent="-342900">
                        <a:buFont typeface="Arial" panose="020B0604020202020204" pitchFamily="34" charset="0"/>
                        <a:buChar char="•"/>
                      </a:pPr>
                      <a:r>
                        <a:rPr lang="de-DE" sz="2200">
                          <a:hlinkClick r:id="rId30"/>
                        </a:rPr>
                        <a:t>Peterson Institue</a:t>
                      </a:r>
                      <a:endParaRPr lang="de-DE" sz="2200"/>
                    </a:p>
                    <a:p>
                      <a:pPr marL="342900" indent="-342900">
                        <a:buFont typeface="Arial" panose="020B0604020202020204" pitchFamily="34" charset="0"/>
                        <a:buChar char="•"/>
                      </a:pPr>
                      <a:r>
                        <a:rPr lang="de-DE" sz="2200">
                          <a:hlinkClick r:id="rId31"/>
                        </a:rPr>
                        <a:t>Brookins Institution</a:t>
                      </a:r>
                      <a:endParaRPr lang="de-DE" sz="2200" dirty="0"/>
                    </a:p>
                  </a:txBody>
                  <a:tcPr marL="82953" marR="82953" marT="41476" marB="41476"/>
                </a:tc>
                <a:extLst>
                  <a:ext uri="{0D108BD9-81ED-4DB2-BD59-A6C34878D82A}">
                    <a16:rowId xmlns:a16="http://schemas.microsoft.com/office/drawing/2014/main" val="10000"/>
                  </a:ext>
                </a:extLst>
              </a:tr>
            </a:tbl>
          </a:graphicData>
        </a:graphic>
      </p:graphicFrame>
      <p:sp>
        <p:nvSpPr>
          <p:cNvPr id="9" name="Rechteck 8">
            <a:extLst>
              <a:ext uri="{FF2B5EF4-FFF2-40B4-BE49-F238E27FC236}">
                <a16:creationId xmlns:a16="http://schemas.microsoft.com/office/drawing/2014/main" id="{CD521921-11BC-4778-952C-7FEFC05C667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90905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ChangeArrowheads="1"/>
          </p:cNvSpPr>
          <p:nvPr/>
        </p:nvSpPr>
        <p:spPr bwMode="auto">
          <a:xfrm>
            <a:off x="4367213" y="215752"/>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Volkswirtschaftslehre</a:t>
            </a:r>
          </a:p>
        </p:txBody>
      </p:sp>
      <p:sp>
        <p:nvSpPr>
          <p:cNvPr id="5124" name="Text Box 3"/>
          <p:cNvSpPr txBox="1">
            <a:spLocks noChangeArrowheads="1"/>
          </p:cNvSpPr>
          <p:nvPr/>
        </p:nvSpPr>
        <p:spPr bwMode="auto">
          <a:xfrm>
            <a:off x="615822" y="696558"/>
            <a:ext cx="91440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buSzTx/>
              <a:buFontTx/>
              <a:buNone/>
            </a:pPr>
            <a:r>
              <a:rPr lang="de-DE" altLang="de-DE" sz="2400" dirty="0">
                <a:solidFill>
                  <a:srgbClr val="000000"/>
                </a:solidFill>
              </a:rPr>
              <a:t>Was ist Volkswirtschaftslehre?</a:t>
            </a:r>
          </a:p>
        </p:txBody>
      </p:sp>
      <p:sp>
        <p:nvSpPr>
          <p:cNvPr id="5125" name="Text Box 4"/>
          <p:cNvSpPr txBox="1">
            <a:spLocks noChangeArrowheads="1"/>
          </p:cNvSpPr>
          <p:nvPr/>
        </p:nvSpPr>
        <p:spPr bwMode="auto">
          <a:xfrm>
            <a:off x="538797" y="1160404"/>
            <a:ext cx="7995603" cy="51728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SzTx/>
              <a:buFontTx/>
              <a:buNone/>
            </a:pPr>
            <a:r>
              <a:rPr lang="de-DE" altLang="de-DE" dirty="0">
                <a:solidFill>
                  <a:srgbClr val="000000"/>
                </a:solidFill>
              </a:rPr>
              <a:t>Darauf lässt sich keine eindeutige Antwort geben, außer man gib sich</a:t>
            </a:r>
          </a:p>
          <a:p>
            <a:pPr eaLnBrk="1" hangingPunct="1">
              <a:buClrTx/>
              <a:buSzTx/>
              <a:buFontTx/>
              <a:buNone/>
            </a:pPr>
            <a:r>
              <a:rPr lang="de-DE" altLang="de-DE" dirty="0">
                <a:solidFill>
                  <a:srgbClr val="000000"/>
                </a:solidFill>
              </a:rPr>
              <a:t>mit allgemeinen Phrasen zufrieden:</a:t>
            </a:r>
          </a:p>
          <a:p>
            <a:pPr eaLnBrk="1" hangingPunct="1">
              <a:buClrTx/>
              <a:buSzTx/>
              <a:buFontTx/>
              <a:buNone/>
            </a:pPr>
            <a:endParaRPr lang="de-DE" altLang="de-DE" dirty="0">
              <a:solidFill>
                <a:srgbClr val="000000"/>
              </a:solidFill>
            </a:endParaRPr>
          </a:p>
          <a:p>
            <a:pPr eaLnBrk="1" hangingPunct="1">
              <a:buClrTx/>
              <a:buSzTx/>
              <a:buFontTx/>
              <a:buAutoNum type="arabicPeriod"/>
            </a:pPr>
            <a:r>
              <a:rPr lang="de-DE" altLang="de-DE" dirty="0">
                <a:solidFill>
                  <a:srgbClr val="000000"/>
                </a:solidFill>
              </a:rPr>
              <a:t>Economics </a:t>
            </a:r>
            <a:r>
              <a:rPr lang="de-DE" altLang="de-DE" dirty="0" err="1">
                <a:solidFill>
                  <a:srgbClr val="000000"/>
                </a:solidFill>
              </a:rPr>
              <a:t>is</a:t>
            </a:r>
            <a:r>
              <a:rPr lang="de-DE" altLang="de-DE" dirty="0">
                <a:solidFill>
                  <a:srgbClr val="000000"/>
                </a:solidFill>
              </a:rPr>
              <a:t> </a:t>
            </a:r>
            <a:r>
              <a:rPr lang="de-DE" altLang="de-DE" dirty="0" err="1">
                <a:solidFill>
                  <a:srgbClr val="000000"/>
                </a:solidFill>
              </a:rPr>
              <a:t>what</a:t>
            </a:r>
            <a:r>
              <a:rPr lang="de-DE" altLang="de-DE" dirty="0">
                <a:solidFill>
                  <a:srgbClr val="000000"/>
                </a:solidFill>
              </a:rPr>
              <a:t> </a:t>
            </a:r>
            <a:r>
              <a:rPr lang="de-DE" altLang="de-DE" dirty="0" err="1">
                <a:solidFill>
                  <a:srgbClr val="000000"/>
                </a:solidFill>
              </a:rPr>
              <a:t>Economists</a:t>
            </a:r>
            <a:r>
              <a:rPr lang="de-DE" altLang="de-DE" dirty="0">
                <a:solidFill>
                  <a:srgbClr val="000000"/>
                </a:solidFill>
              </a:rPr>
              <a:t> do! (Tautologie)</a:t>
            </a:r>
          </a:p>
          <a:p>
            <a:pPr eaLnBrk="1" hangingPunct="1">
              <a:buClrTx/>
              <a:buSzTx/>
              <a:buFontTx/>
              <a:buAutoNum type="arabicPeriod"/>
            </a:pPr>
            <a:endParaRPr lang="de-DE" altLang="de-DE" dirty="0">
              <a:solidFill>
                <a:srgbClr val="000000"/>
              </a:solidFill>
            </a:endParaRPr>
          </a:p>
          <a:p>
            <a:pPr eaLnBrk="1" hangingPunct="1">
              <a:buClrTx/>
              <a:buSzTx/>
              <a:buFontTx/>
              <a:buAutoNum type="arabicPeriod"/>
            </a:pPr>
            <a:endParaRPr lang="de-DE" altLang="de-DE" dirty="0">
              <a:solidFill>
                <a:srgbClr val="000000"/>
              </a:solidFill>
            </a:endParaRPr>
          </a:p>
          <a:p>
            <a:pPr eaLnBrk="1" hangingPunct="1">
              <a:buClrTx/>
              <a:buSzTx/>
              <a:buFontTx/>
              <a:buAutoNum type="arabicPeriod"/>
            </a:pPr>
            <a:r>
              <a:rPr lang="de-DE" altLang="de-DE" dirty="0">
                <a:solidFill>
                  <a:srgbClr val="000000"/>
                </a:solidFill>
              </a:rPr>
              <a:t>„Nationalökonomie ist, wenn die Leute sich wundern, warum sie kein Geld haben. Das hat mehrere Gründe, die feinsten sind die wissenschaftlichen Gründe, doch können solche durch eine Notverordnung aufgehoben werden. Über die ältere Nationalökonomie kann man ja nur lachen und dürfen wir selber daher mit Stillschweigen übergehen. Sie regierte von 715 vor Christo bis zum Jahre nach Marx. Seitdem ist die Frage völlig gelöst: die Leute haben zwar immer noch kein Geld, wissen aber wenigstens, warum.“ (Kurt Tucholsky, 1931)</a:t>
            </a:r>
          </a:p>
        </p:txBody>
      </p:sp>
      <p:sp>
        <p:nvSpPr>
          <p:cNvPr id="7" name="Rechteck 6">
            <a:extLst>
              <a:ext uri="{FF2B5EF4-FFF2-40B4-BE49-F238E27FC236}">
                <a16:creationId xmlns:a16="http://schemas.microsoft.com/office/drawing/2014/main" id="{6C566EA3-1EC5-4DE3-B308-150C21BC64A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ChangeArrowheads="1"/>
          </p:cNvSpPr>
          <p:nvPr/>
        </p:nvSpPr>
        <p:spPr bwMode="auto">
          <a:xfrm>
            <a:off x="5050535" y="206338"/>
            <a:ext cx="3034099"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r>
              <a:rPr lang="de-DE" altLang="de-DE" sz="2400" b="1" dirty="0">
                <a:solidFill>
                  <a:srgbClr val="000000"/>
                </a:solidFill>
                <a:latin typeface="Sparkasse Rg" pitchFamily="34" charset="0"/>
              </a:rPr>
              <a:t>VWL</a:t>
            </a:r>
          </a:p>
        </p:txBody>
      </p:sp>
      <p:sp>
        <p:nvSpPr>
          <p:cNvPr id="7172" name="Text Box 3"/>
          <p:cNvSpPr txBox="1">
            <a:spLocks noChangeArrowheads="1"/>
          </p:cNvSpPr>
          <p:nvPr/>
        </p:nvSpPr>
        <p:spPr bwMode="auto">
          <a:xfrm>
            <a:off x="603555" y="666713"/>
            <a:ext cx="8184845" cy="54806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dirty="0">
                <a:solidFill>
                  <a:srgbClr val="000000"/>
                </a:solidFill>
              </a:rPr>
              <a:t>	Volkswirtschaftslehre befasst sich mit der Analyse wirtschaftlicher Zusammenhänge und versucht Erklärungen für diese zu finden sowie eine Modellbildung daraus abzuleiten.</a:t>
            </a:r>
          </a:p>
          <a:p>
            <a:pPr eaLnBrk="1" hangingPunct="1">
              <a:buClrTx/>
            </a:pPr>
            <a:endParaRPr lang="de-DE" altLang="de-DE" dirty="0">
              <a:solidFill>
                <a:srgbClr val="000000"/>
              </a:solidFill>
            </a:endParaRPr>
          </a:p>
          <a:p>
            <a:pPr eaLnBrk="1" hangingPunct="1">
              <a:buClrTx/>
            </a:pPr>
            <a:r>
              <a:rPr lang="de-DE" altLang="de-DE" dirty="0">
                <a:solidFill>
                  <a:srgbClr val="000000"/>
                </a:solidFill>
              </a:rPr>
              <a:t>	Aus den erkannten Gesetzmäßigkeiten versucht der Volkswirt zukünftige wirtschaftliche Ereignisse vorherzusagen und Handlungsoptionen aufzuzeigen.</a:t>
            </a:r>
          </a:p>
          <a:p>
            <a:pPr eaLnBrk="1" hangingPunct="1">
              <a:buClrTx/>
            </a:pPr>
            <a:endParaRPr lang="de-DE" altLang="de-DE" dirty="0">
              <a:solidFill>
                <a:srgbClr val="000000"/>
              </a:solidFill>
            </a:endParaRPr>
          </a:p>
          <a:p>
            <a:pPr eaLnBrk="1" hangingPunct="1">
              <a:buClrTx/>
            </a:pPr>
            <a:r>
              <a:rPr lang="de-DE" altLang="de-DE" dirty="0">
                <a:solidFill>
                  <a:srgbClr val="000000"/>
                </a:solidFill>
              </a:rPr>
              <a:t>	Fundamentaler Untersuchungsgegenstand des Volkswirts sind 	Märkte, an denen Angebot und Nachfrage aufeinandertreffen. </a:t>
            </a:r>
            <a:r>
              <a:rPr lang="de-DE" altLang="de-DE">
                <a:solidFill>
                  <a:srgbClr val="000000"/>
                </a:solidFill>
              </a:rPr>
              <a:t>Der Volkswirt </a:t>
            </a:r>
            <a:r>
              <a:rPr lang="de-DE" altLang="de-DE" dirty="0">
                <a:solidFill>
                  <a:srgbClr val="000000"/>
                </a:solidFill>
              </a:rPr>
              <a:t>versucht die Funktionsfähigkeit dieser Märkte zu </a:t>
            </a:r>
            <a:r>
              <a:rPr lang="de-DE" altLang="de-DE">
                <a:solidFill>
                  <a:srgbClr val="000000"/>
                </a:solidFill>
              </a:rPr>
              <a:t>ergründen.</a:t>
            </a:r>
          </a:p>
          <a:p>
            <a:pPr eaLnBrk="1" hangingPunct="1">
              <a:buClrTx/>
            </a:pPr>
            <a:endParaRPr lang="de-DE" altLang="de-DE" sz="2400">
              <a:solidFill>
                <a:srgbClr val="000000"/>
              </a:solidFill>
            </a:endParaRPr>
          </a:p>
          <a:p>
            <a:pPr eaLnBrk="1" hangingPunct="1">
              <a:buClrTx/>
            </a:pPr>
            <a:r>
              <a:rPr lang="en-US" altLang="de-DE" sz="1200">
                <a:solidFill>
                  <a:srgbClr val="000000"/>
                </a:solidFill>
              </a:rPr>
              <a:t>See in general this nice essay:</a:t>
            </a:r>
          </a:p>
          <a:p>
            <a:pPr eaLnBrk="1" hangingPunct="1">
              <a:buClrTx/>
            </a:pPr>
            <a:r>
              <a:rPr lang="en-US" altLang="de-DE" sz="1200">
                <a:solidFill>
                  <a:srgbClr val="000000"/>
                </a:solidFill>
                <a:hlinkClick r:id="rId3"/>
              </a:rPr>
              <a:t>Retrospectives: On the Definition of Economics</a:t>
            </a:r>
          </a:p>
          <a:p>
            <a:pPr eaLnBrk="1" hangingPunct="1">
              <a:buClrTx/>
            </a:pPr>
            <a:r>
              <a:rPr lang="en-US" altLang="de-DE" sz="1200">
                <a:solidFill>
                  <a:srgbClr val="000000"/>
                </a:solidFill>
                <a:hlinkClick r:id="rId3"/>
              </a:rPr>
              <a:t>Roger E. Backhouse</a:t>
            </a:r>
          </a:p>
          <a:p>
            <a:pPr eaLnBrk="1" hangingPunct="1">
              <a:buClrTx/>
            </a:pPr>
            <a:r>
              <a:rPr lang="en-US" altLang="de-DE" sz="1200">
                <a:solidFill>
                  <a:srgbClr val="000000"/>
                </a:solidFill>
                <a:hlinkClick r:id="rId3"/>
              </a:rPr>
              <a:t>Steven G. Medema</a:t>
            </a:r>
          </a:p>
          <a:p>
            <a:pPr eaLnBrk="1" hangingPunct="1">
              <a:buClrTx/>
            </a:pPr>
            <a:r>
              <a:rPr lang="en-US" altLang="de-DE" sz="1200">
                <a:solidFill>
                  <a:srgbClr val="000000"/>
                </a:solidFill>
                <a:hlinkClick r:id="rId3"/>
              </a:rPr>
              <a:t>JOURNAL OF ECONOMIC PERSPECTIVES</a:t>
            </a:r>
          </a:p>
          <a:p>
            <a:pPr eaLnBrk="1" hangingPunct="1">
              <a:buClrTx/>
            </a:pPr>
            <a:r>
              <a:rPr lang="en-US" altLang="de-DE" sz="1200">
                <a:solidFill>
                  <a:srgbClr val="000000"/>
                </a:solidFill>
                <a:hlinkClick r:id="rId3"/>
              </a:rPr>
              <a:t>VOL. 23, NO. 1, WINTER 2009</a:t>
            </a:r>
          </a:p>
          <a:p>
            <a:pPr eaLnBrk="1" hangingPunct="1">
              <a:buClrTx/>
            </a:pPr>
            <a:r>
              <a:rPr lang="en-US" altLang="de-DE" sz="1200">
                <a:solidFill>
                  <a:srgbClr val="000000"/>
                </a:solidFill>
                <a:hlinkClick r:id="rId3"/>
              </a:rPr>
              <a:t>(pp. 221-33)</a:t>
            </a:r>
            <a:endParaRPr lang="de-DE" altLang="de-DE" sz="1200">
              <a:solidFill>
                <a:srgbClr val="000000"/>
              </a:solidFill>
            </a:endParaRPr>
          </a:p>
        </p:txBody>
      </p:sp>
      <p:sp>
        <p:nvSpPr>
          <p:cNvPr id="11" name="Rechteck 10">
            <a:extLst>
              <a:ext uri="{FF2B5EF4-FFF2-40B4-BE49-F238E27FC236}">
                <a16:creationId xmlns:a16="http://schemas.microsoft.com/office/drawing/2014/main" id="{69C254BD-7883-4073-8D7B-B49B3564BA6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714568" y="116881"/>
            <a:ext cx="8178732" cy="744941"/>
          </a:xfrm>
          <a:prstGeom prst="rect">
            <a:avLst/>
          </a:prstGeom>
          <a:noFill/>
          <a:ln>
            <a:noFill/>
          </a:ln>
        </p:spPr>
        <p:txBody>
          <a:bodyPr lIns="81646" tIns="40823" rIns="81646" bIns="40823" anchor="ctr" anchorCtr="1"/>
          <a:lstStyle/>
          <a:p>
            <a:r>
              <a:rPr lang="de-DE" sz="3266" b="1" dirty="0">
                <a:latin typeface="Times New Roman" panose="02020603050405020304" pitchFamily="18" charset="0"/>
                <a:cs typeface="Times New Roman" panose="02020603050405020304" pitchFamily="18" charset="0"/>
              </a:rPr>
              <a:t>Ablauf einer volkswirtschaftlichen Analyse:</a:t>
            </a:r>
          </a:p>
        </p:txBody>
      </p:sp>
      <p:sp>
        <p:nvSpPr>
          <p:cNvPr id="7" name="Textfeld 6"/>
          <p:cNvSpPr txBox="1"/>
          <p:nvPr/>
        </p:nvSpPr>
        <p:spPr>
          <a:xfrm>
            <a:off x="1840674" y="1103815"/>
            <a:ext cx="8197746" cy="4676862"/>
          </a:xfrm>
          <a:prstGeom prst="rect">
            <a:avLst/>
          </a:prstGeom>
          <a:noFill/>
        </p:spPr>
        <p:txBody>
          <a:bodyPr wrap="square" rtlCol="0">
            <a:noAutofit/>
          </a:bodyPr>
          <a:lstStyle/>
          <a:p>
            <a:endParaRPr lang="de-DE" sz="2177"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177" dirty="0">
                <a:latin typeface="Times New Roman" panose="02020603050405020304" pitchFamily="18" charset="0"/>
                <a:cs typeface="Times New Roman" panose="02020603050405020304" pitchFamily="18" charset="0"/>
              </a:rPr>
              <a:t>Deskription des wirtschaftlichen Geschehens (Diagnose)</a:t>
            </a:r>
          </a:p>
          <a:p>
            <a:pPr marL="311079" indent="-311079">
              <a:buFont typeface="Arial" panose="020B0604020202020204" pitchFamily="34" charset="0"/>
              <a:buChar char="•"/>
            </a:pPr>
            <a:endParaRPr lang="de-DE" sz="2177"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177" dirty="0">
                <a:latin typeface="Times New Roman" panose="02020603050405020304" pitchFamily="18" charset="0"/>
                <a:cs typeface="Times New Roman" panose="02020603050405020304" pitchFamily="18" charset="0"/>
              </a:rPr>
              <a:t>Entwicklung von abstrakten Modellen zur Erklärung der wirtschaftlichen Abläufe (Theoriebildung)</a:t>
            </a:r>
          </a:p>
          <a:p>
            <a:pPr marL="311079" indent="-311079">
              <a:buFont typeface="Arial" panose="020B0604020202020204" pitchFamily="34" charset="0"/>
              <a:buChar char="•"/>
            </a:pPr>
            <a:endParaRPr lang="de-DE" sz="2177" dirty="0">
              <a:latin typeface="Times New Roman" panose="02020603050405020304" pitchFamily="18" charset="0"/>
              <a:cs typeface="Times New Roman" panose="02020603050405020304" pitchFamily="18" charset="0"/>
            </a:endParaRPr>
          </a:p>
          <a:p>
            <a:pPr marL="311079" indent="-311079">
              <a:buFont typeface="Arial" panose="020B0604020202020204" pitchFamily="34" charset="0"/>
              <a:buChar char="•"/>
            </a:pPr>
            <a:r>
              <a:rPr lang="de-DE" sz="2177" dirty="0">
                <a:latin typeface="Times New Roman" panose="02020603050405020304" pitchFamily="18" charset="0"/>
                <a:cs typeface="Times New Roman" panose="02020603050405020304" pitchFamily="18" charset="0"/>
              </a:rPr>
              <a:t>Überprüfung dieser Theorien an der Realität (Evaluierung)</a:t>
            </a:r>
          </a:p>
          <a:p>
            <a:r>
              <a:rPr lang="de-DE" sz="2177" dirty="0">
                <a:latin typeface="Times New Roman" panose="02020603050405020304" pitchFamily="18" charset="0"/>
                <a:cs typeface="Times New Roman" panose="02020603050405020304" pitchFamily="18" charset="0"/>
              </a:rPr>
              <a:t> </a:t>
            </a:r>
          </a:p>
          <a:p>
            <a:pPr marL="311079" indent="-311079">
              <a:buFont typeface="Wingdings" panose="05000000000000000000" pitchFamily="2" charset="2"/>
              <a:buChar char="Ø"/>
            </a:pPr>
            <a:r>
              <a:rPr lang="de-DE" sz="2177" dirty="0">
                <a:latin typeface="Times New Roman" panose="02020603050405020304" pitchFamily="18" charset="0"/>
                <a:cs typeface="Times New Roman" panose="02020603050405020304" pitchFamily="18" charset="0"/>
              </a:rPr>
              <a:t>Prognose des künftigen Ablaufs des wirtschaftlichen Geschehens aus den abgeleiteten Modellen</a:t>
            </a:r>
          </a:p>
          <a:p>
            <a:pPr marL="311079" indent="-311079">
              <a:buFont typeface="Wingdings" panose="05000000000000000000" pitchFamily="2" charset="2"/>
              <a:buChar char="Ø"/>
            </a:pPr>
            <a:endParaRPr lang="de-DE" sz="2177" dirty="0">
              <a:latin typeface="Times New Roman" panose="02020603050405020304" pitchFamily="18" charset="0"/>
              <a:cs typeface="Times New Roman" panose="02020603050405020304" pitchFamily="18" charset="0"/>
            </a:endParaRPr>
          </a:p>
          <a:p>
            <a:pPr marL="311079" indent="-311079">
              <a:buFont typeface="Wingdings" panose="05000000000000000000" pitchFamily="2" charset="2"/>
              <a:buChar char="Ø"/>
            </a:pPr>
            <a:r>
              <a:rPr lang="de-DE" sz="2177" dirty="0">
                <a:latin typeface="Times New Roman" panose="02020603050405020304" pitchFamily="18" charset="0"/>
                <a:cs typeface="Times New Roman" panose="02020603050405020304" pitchFamily="18" charset="0"/>
              </a:rPr>
              <a:t>Beratung der Politik in wirtschaftspolitischen Fragen </a:t>
            </a:r>
          </a:p>
          <a:p>
            <a:endParaRPr lang="de-DE" sz="2177"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B456CA03-37CC-4CA4-B86C-3D9E81EDFBB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1843544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1121</Words>
  <Application>Microsoft Office PowerPoint</Application>
  <PresentationFormat>Breitbild</PresentationFormat>
  <Paragraphs>203</Paragraphs>
  <Slides>15</Slides>
  <Notes>11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15</vt:i4>
      </vt:variant>
    </vt:vector>
  </HeadingPairs>
  <TitlesOfParts>
    <vt:vector size="22" baseType="lpstr">
      <vt:lpstr>Arial</vt:lpstr>
      <vt:lpstr>Calibri</vt:lpstr>
      <vt:lpstr>Calibri Light</vt:lpstr>
      <vt:lpstr>Sparkasse Rg</vt:lpstr>
      <vt:lpstr>Times New Roman</vt:lpstr>
      <vt:lpstr>Wingdings</vt:lpstr>
      <vt:lpstr>Office</vt:lpstr>
      <vt:lpstr>PowerPoint-Präsentation</vt:lpstr>
      <vt:lpstr>Makroökonomie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170</cp:revision>
  <cp:lastPrinted>2022-03-02T20:18:27Z</cp:lastPrinted>
  <dcterms:created xsi:type="dcterms:W3CDTF">2022-03-01T20:52:11Z</dcterms:created>
  <dcterms:modified xsi:type="dcterms:W3CDTF">2026-03-04T10:22:23Z</dcterms:modified>
</cp:coreProperties>
</file>