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1399" r:id="rId2"/>
    <p:sldId id="1400" r:id="rId3"/>
    <p:sldId id="1398" r:id="rId4"/>
    <p:sldId id="1401" r:id="rId5"/>
    <p:sldId id="1402" r:id="rId6"/>
    <p:sldId id="1405" r:id="rId7"/>
    <p:sldId id="1406" r:id="rId8"/>
    <p:sldId id="1407" r:id="rId9"/>
    <p:sldId id="1408" r:id="rId10"/>
    <p:sldId id="1409" r:id="rId11"/>
    <p:sldId id="1410" r:id="rId12"/>
  </p:sldIdLst>
  <p:sldSz cx="12192000" cy="6858000"/>
  <p:notesSz cx="6865938" cy="99980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8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501640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501640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fld id="{0524BEED-E0BF-4555-8E2F-C31A69315841}" type="datetimeFigureOut">
              <a:rPr lang="de-DE" smtClean="0"/>
              <a:t>15.04.2026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49363"/>
            <a:ext cx="5997575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6594" y="4811574"/>
            <a:ext cx="5492750" cy="3936742"/>
          </a:xfrm>
          <a:prstGeom prst="rect">
            <a:avLst/>
          </a:prstGeom>
        </p:spPr>
        <p:txBody>
          <a:bodyPr vert="horz" lIns="96359" tIns="48180" rIns="96359" bIns="4818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96437"/>
            <a:ext cx="2975240" cy="50163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9109" y="9496437"/>
            <a:ext cx="2975240" cy="501639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B85F1F99-80BC-4C62-BD17-0AD959982C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8330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45C7708-F9DB-4E7E-BADF-68367F90445D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eaLnBrk="1" hangingPunct="1"/>
              <a:t>1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42371" name="Rectangle 28"/>
          <p:cNvSpPr txBox="1">
            <a:spLocks noGrp="1" noChangeArrowheads="1"/>
          </p:cNvSpPr>
          <p:nvPr/>
        </p:nvSpPr>
        <p:spPr bwMode="auto">
          <a:xfrm>
            <a:off x="3852863" y="9428163"/>
            <a:ext cx="291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991" tIns="46796" rIns="89991" bIns="46796" anchor="b"/>
          <a:lstStyle>
            <a:lvl1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1064182A-E47F-4923-9C1A-091E7BAB97E7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algn="r" eaLnBrk="1" hangingPunct="1">
                <a:buClrTx/>
                <a:buFontTx/>
                <a:buNone/>
              </a:pPr>
              <a:t>1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4237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663" y="742950"/>
            <a:ext cx="6619875" cy="37242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237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3288" y="4716463"/>
            <a:ext cx="4992687" cy="44672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9991" tIns="46796" rIns="89991" bIns="46796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71240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19545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9644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45C7708-F9DB-4E7E-BADF-68367F90445D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eaLnBrk="1" hangingPunct="1"/>
              <a:t>2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42371" name="Rectangle 28"/>
          <p:cNvSpPr txBox="1">
            <a:spLocks noGrp="1" noChangeArrowheads="1"/>
          </p:cNvSpPr>
          <p:nvPr/>
        </p:nvSpPr>
        <p:spPr bwMode="auto">
          <a:xfrm>
            <a:off x="3852863" y="9428163"/>
            <a:ext cx="291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991" tIns="46796" rIns="89991" bIns="46796" anchor="b"/>
          <a:lstStyle>
            <a:lvl1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1064182A-E47F-4923-9C1A-091E7BAB97E7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algn="r" eaLnBrk="1" hangingPunct="1">
                <a:buClrTx/>
                <a:buFontTx/>
                <a:buNone/>
              </a:pPr>
              <a:t>2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4237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663" y="742950"/>
            <a:ext cx="6619875" cy="37242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237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3288" y="4716463"/>
            <a:ext cx="4992687" cy="44672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9991" tIns="46796" rIns="89991" bIns="46796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7019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45C7708-F9DB-4E7E-BADF-68367F90445D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eaLnBrk="1" hangingPunct="1"/>
              <a:t>3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42371" name="Rectangle 28"/>
          <p:cNvSpPr txBox="1">
            <a:spLocks noGrp="1" noChangeArrowheads="1"/>
          </p:cNvSpPr>
          <p:nvPr/>
        </p:nvSpPr>
        <p:spPr bwMode="auto">
          <a:xfrm>
            <a:off x="3852863" y="9428163"/>
            <a:ext cx="291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991" tIns="46796" rIns="89991" bIns="46796" anchor="b"/>
          <a:lstStyle>
            <a:lvl1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1064182A-E47F-4923-9C1A-091E7BAB97E7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algn="r" eaLnBrk="1" hangingPunct="1">
                <a:buClrTx/>
                <a:buFontTx/>
                <a:buNone/>
              </a:pPr>
              <a:t>3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4237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663" y="742950"/>
            <a:ext cx="6619875" cy="37242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237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3288" y="4716463"/>
            <a:ext cx="4992687" cy="44672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9991" tIns="46796" rIns="89991" bIns="46796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23031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D45C7708-F9DB-4E7E-BADF-68367F90445D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eaLnBrk="1" hangingPunct="1"/>
              <a:t>4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42371" name="Rectangle 28"/>
          <p:cNvSpPr txBox="1">
            <a:spLocks noGrp="1" noChangeArrowheads="1"/>
          </p:cNvSpPr>
          <p:nvPr/>
        </p:nvSpPr>
        <p:spPr bwMode="auto">
          <a:xfrm>
            <a:off x="3852863" y="9428163"/>
            <a:ext cx="291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991" tIns="46796" rIns="89991" bIns="46796" anchor="b"/>
          <a:lstStyle>
            <a:lvl1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1064182A-E47F-4923-9C1A-091E7BAB97E7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algn="r" eaLnBrk="1" hangingPunct="1">
                <a:buClrTx/>
                <a:buFontTx/>
                <a:buNone/>
              </a:pPr>
              <a:t>4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4237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663" y="742950"/>
            <a:ext cx="6619875" cy="37242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237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3288" y="4716463"/>
            <a:ext cx="4992687" cy="44672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9991" tIns="46796" rIns="89991" bIns="46796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7433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6213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D5AD5D0-AE5A-4A2A-850B-1A291916B2C7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eaLnBrk="1" hangingPunct="1"/>
              <a:t>5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43395" name="Rectangle 28"/>
          <p:cNvSpPr txBox="1">
            <a:spLocks noGrp="1" noChangeArrowheads="1"/>
          </p:cNvSpPr>
          <p:nvPr/>
        </p:nvSpPr>
        <p:spPr bwMode="auto">
          <a:xfrm>
            <a:off x="3852863" y="9428163"/>
            <a:ext cx="29114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991" tIns="46796" rIns="89991" bIns="46796" anchor="b"/>
          <a:lstStyle>
            <a:lvl1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23900" algn="l"/>
                <a:tab pos="1444625" algn="l"/>
                <a:tab pos="2173288" algn="l"/>
                <a:tab pos="2895600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buClrTx/>
              <a:buFontTx/>
              <a:buNone/>
            </a:pPr>
            <a:fld id="{B75EDB5B-D3E5-48FF-8F21-84AF21E8E21D}" type="slidenum">
              <a:rPr lang="de-DE" sz="1200">
                <a:solidFill>
                  <a:srgbClr val="000000"/>
                </a:solidFill>
                <a:latin typeface="Sparkasse Rg" pitchFamily="34" charset="0"/>
              </a:rPr>
              <a:pPr algn="r" eaLnBrk="1" hangingPunct="1">
                <a:buClrTx/>
                <a:buFontTx/>
                <a:buNone/>
              </a:pPr>
              <a:t>5</a:t>
            </a:fld>
            <a:endParaRPr lang="de-DE" sz="1200">
              <a:solidFill>
                <a:srgbClr val="000000"/>
              </a:solidFill>
              <a:latin typeface="Sparkasse Rg" pitchFamily="34" charset="0"/>
            </a:endParaRPr>
          </a:p>
        </p:txBody>
      </p:sp>
      <p:sp>
        <p:nvSpPr>
          <p:cNvPr id="44339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663" y="742950"/>
            <a:ext cx="6619875" cy="37242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4339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3288" y="4716463"/>
            <a:ext cx="4992687" cy="44672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9991" tIns="46796" rIns="89991" bIns="46796" anchor="ctr"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81916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6013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95377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45837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974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615CB2-164D-45E6-81B7-F9CF999FDF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FC8AC0E-B42C-4009-94F5-37F408DD09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0FCB69C-750A-416A-B650-4459DCD8B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15.04.2026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7216FC-CDDA-4FC7-856F-6D1BF7657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507EAD6-C532-4CB3-BDD4-5B25A832A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9112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F5622B-77DC-4621-9F34-AAB053DB0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2D3FE9F-066E-48C2-A6E9-6A535EE520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8923FA-6CAC-4572-A797-292068B6B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15.04.2026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846BFD5-5C63-412F-9FE3-D7DE010F3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298081-41C9-44DC-ADE1-6A320FEE7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9943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BC5AE35-7A10-4D44-85E7-23D69967DD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1766F43-CBDD-4128-9318-2F1BBB7E36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D8ADD35-D1AC-44EE-AB57-95A3D90A4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15.04.2026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37B51C0-C5FE-43BD-B471-BE358A075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627E67-7EB3-4AC3-8844-CFDC3F665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7108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A77072-9838-42DE-9738-1E38E8CA4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3FA340A-F7F9-4297-A59B-8597B8C5DA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EF45680-A9F5-47DC-9FEE-218898FF4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15.04.2026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3EA3E5B-4D65-4F5C-AA51-BE4342003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9447C8-8C37-4773-8BD4-CF43165FA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4961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5835BA-3C4B-49D3-8BA5-2B5FB9691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9578CB4-1C3A-4F80-A91B-B36E5963B8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A7463A4-F863-4846-804B-5B4B35AF4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15.04.2026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C99560-DED2-44F0-A62A-C280BA670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446564-D7E0-4FC7-84EB-EDC4C0D59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0763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12DBB5-E341-4F05-9A36-02A7A279A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AFA02BB-95C1-46BD-A783-3D7A0FEF9E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88EF066-687C-42E1-9080-B54BFAE449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6A4718D-56E8-457D-87D1-B9F47998A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15.04.2026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78FD24A-9CF2-4CD7-8B3E-2F775593A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A16550E-EAAF-4911-A231-2907F17E1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998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93FD2C-65F5-4272-BDFB-8F7379263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2D78C2D-0DE4-4D23-82CD-7330DE94D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23BADA4-F8AA-4D37-BC58-CE0545591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A8DC1A4-70D5-4838-A2A2-52A9F27F2D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731E668-ED59-4B2B-B32E-FD24F45771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FF5175B-967C-43EC-A81E-DB8AE2DD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15.04.2026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C18A539-8D53-4E47-BEB3-A02BA46AA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E9B1300-DECA-4AAA-AEC4-6D613B117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394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B9E8FD-3A8F-45F0-918D-433651BC4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1E34814-E549-4F5D-BBDA-26EA8D1EA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15.04.2026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5817922-9D56-4558-BA69-BDAD2C1C0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A5B991F-7519-4BA1-983B-70277BC27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0720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0E3B0A2-06E1-43B4-B3A5-C1BEE069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15.04.2026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55C4017-C068-43F7-8C83-D20824A74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92927ED-0109-42D7-A20B-363532393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0170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810113-C27D-4DFD-AB0F-A090B7517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66794ED-E4E3-4CAB-9803-58C798D7C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075357A-B974-4F7C-BD2F-AD88D5954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D0F3F03-70D5-4E57-822E-36E24CA5E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15.04.2026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7F198CB-399D-4196-AD5E-C3E822C24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C7466C0-BC3C-4E32-9B9C-817462FE4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0838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0B12A0-FA96-4F2D-BBD1-D18DB12FE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862DB75-3F7B-4F33-A6A3-DF686245E0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04915E9-990C-46A4-BAB7-FC6217343C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D1CB4F7-2473-473C-9668-000BC70C5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66509-52CD-4576-A1AB-8D0CC0C7B472}" type="datetimeFigureOut">
              <a:rPr lang="de-DE" smtClean="0"/>
              <a:t>15.04.2026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87A5594-DD81-4A7F-8819-122D3F36A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9ED47D4-6DE6-44B6-9583-46117EB1B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7107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528A667-8FFB-4005-AC59-C410C8413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0A12286-93FF-421B-8567-169718828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EA553E2-6455-47F5-801A-FAB9452252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66509-52CD-4576-A1AB-8D0CC0C7B472}" type="datetimeFigureOut">
              <a:rPr lang="de-DE" smtClean="0"/>
              <a:t>15.04.2026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983ED2-A3DB-496A-B968-74A4AA2D3F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EDEE7F7-FB34-452D-8DEE-1D81F27D8C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58EB4-1C7E-42E6-B93A-94A84A4D435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3777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youtube.com/watch?v=l-XIaQxD1h4&amp;t=1s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qz.com/1038954/whatever-it-takes-five-years-ago-today-mario-draghi-saved-the-euro-with-a-momentous-speech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b.europa.eu/mopo/implement/omt/html/index.en.html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1"/>
          <p:cNvSpPr>
            <a:spLocks noChangeArrowheads="1"/>
          </p:cNvSpPr>
          <p:nvPr/>
        </p:nvSpPr>
        <p:spPr bwMode="auto">
          <a:xfrm>
            <a:off x="889518" y="88907"/>
            <a:ext cx="10941698" cy="586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sz="3200" b="1" dirty="0"/>
              <a:t>Die Zinsstrukturkurve</a:t>
            </a:r>
            <a:endParaRPr lang="de-DE" sz="3200" b="1" dirty="0">
              <a:solidFill>
                <a:srgbClr val="000000"/>
              </a:solidFill>
              <a:latin typeface="Sparkasse Rg" pitchFamily="34" charset="0"/>
            </a:endParaRP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550" y="1049988"/>
            <a:ext cx="5386475" cy="4095500"/>
          </a:xfrm>
          <a:prstGeom prst="rect">
            <a:avLst/>
          </a:prstGeom>
        </p:spPr>
      </p:pic>
      <p:sp>
        <p:nvSpPr>
          <p:cNvPr id="3" name="Rechteck 2"/>
          <p:cNvSpPr/>
          <p:nvPr/>
        </p:nvSpPr>
        <p:spPr>
          <a:xfrm>
            <a:off x="207948" y="5274450"/>
            <a:ext cx="53864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dirty="0"/>
              <a:t>Video zur Zinsstruktur!</a:t>
            </a:r>
          </a:p>
          <a:p>
            <a:pPr algn="ctr"/>
            <a:r>
              <a:rPr lang="de-DE" dirty="0">
                <a:hlinkClick r:id="rId4"/>
              </a:rPr>
              <a:t>https://www.youtube.com/watch?v=l-XIaQxD1h4&amp;t=1s</a:t>
            </a:r>
            <a:endParaRPr lang="de-DE" dirty="0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31240A51-55BA-4F3C-AE3E-493ABC46FF83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E038F897-F711-C3B9-2E69-81644711F44B}"/>
              </a:ext>
            </a:extLst>
          </p:cNvPr>
          <p:cNvSpPr/>
          <p:nvPr/>
        </p:nvSpPr>
        <p:spPr>
          <a:xfrm>
            <a:off x="1590261" y="1470991"/>
            <a:ext cx="3081130" cy="4174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83123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2414307" y="0"/>
            <a:ext cx="7598011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en-US" sz="2903" b="1">
                <a:solidFill>
                  <a:sysClr val="windowText" lastClr="000000"/>
                </a:solidFill>
              </a:rPr>
              <a:t>Zentralbankbilanz der EZB</a:t>
            </a:r>
            <a:endParaRPr lang="en-US" sz="2903" dirty="0">
              <a:solidFill>
                <a:sysClr val="windowText" lastClr="000000"/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1784593" y="6237948"/>
            <a:ext cx="8426841" cy="3596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altLang="de-DE" sz="1089" dirty="0">
                <a:ea typeface="ＭＳ Ｐゴシック" pitchFamily="34" charset="-128"/>
              </a:rPr>
              <a:t>Source: boerse.de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278795BD-CC52-431C-AE80-3AAC753C7DEF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E11E1CC7-EC00-3DE2-A972-D5717EA838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874" y="667921"/>
            <a:ext cx="7738246" cy="5604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9799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11341" y="0"/>
            <a:ext cx="7598011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en-US" sz="2903" b="1" dirty="0" err="1">
                <a:solidFill>
                  <a:sysClr val="windowText" lastClr="000000"/>
                </a:solidFill>
              </a:rPr>
              <a:t>Verzinsung</a:t>
            </a:r>
            <a:r>
              <a:rPr lang="en-US" sz="2903" b="1" dirty="0">
                <a:solidFill>
                  <a:sysClr val="windowText" lastClr="000000"/>
                </a:solidFill>
              </a:rPr>
              <a:t> 10j </a:t>
            </a:r>
            <a:r>
              <a:rPr lang="en-US" sz="2903" b="1" dirty="0" err="1">
                <a:solidFill>
                  <a:sysClr val="windowText" lastClr="000000"/>
                </a:solidFill>
              </a:rPr>
              <a:t>Staatsanleihen</a:t>
            </a:r>
            <a:r>
              <a:rPr lang="en-US" sz="2903" b="1" dirty="0">
                <a:solidFill>
                  <a:sysClr val="windowText" lastClr="000000"/>
                </a:solidFill>
              </a:rPr>
              <a:t> </a:t>
            </a:r>
            <a:r>
              <a:rPr lang="en-US" sz="2903" b="1" dirty="0" err="1">
                <a:solidFill>
                  <a:sysClr val="windowText" lastClr="000000"/>
                </a:solidFill>
              </a:rPr>
              <a:t>Euroraum</a:t>
            </a:r>
            <a:endParaRPr lang="en-US" sz="2903" dirty="0">
              <a:solidFill>
                <a:sysClr val="windowText" lastClr="000000"/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196731" y="5561168"/>
            <a:ext cx="1037450" cy="4286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altLang="de-DE" sz="1089" dirty="0">
                <a:ea typeface="ＭＳ Ｐゴシック" pitchFamily="34" charset="-128"/>
              </a:rPr>
              <a:t>Source: ECB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142FDF43-954E-44FC-A256-51966DA95C26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D12BF3F-7ED2-0DC3-39B6-5F6D6AB31A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667" y="671263"/>
            <a:ext cx="8252168" cy="4812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726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1"/>
          <p:cNvSpPr>
            <a:spLocks noChangeArrowheads="1"/>
          </p:cNvSpPr>
          <p:nvPr/>
        </p:nvSpPr>
        <p:spPr bwMode="auto">
          <a:xfrm>
            <a:off x="4367213" y="263507"/>
            <a:ext cx="6121400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b="1" dirty="0">
                <a:solidFill>
                  <a:srgbClr val="000000"/>
                </a:solidFill>
                <a:latin typeface="Sparkasse Rg" pitchFamily="34" charset="0"/>
              </a:rPr>
              <a:t>Zinsstruktur:  Liquiditätsprämientheorie</a:t>
            </a:r>
          </a:p>
        </p:txBody>
      </p:sp>
      <p:sp>
        <p:nvSpPr>
          <p:cNvPr id="210948" name="Text Box 2"/>
          <p:cNvSpPr txBox="1">
            <a:spLocks noChangeArrowheads="1"/>
          </p:cNvSpPr>
          <p:nvPr/>
        </p:nvSpPr>
        <p:spPr bwMode="auto">
          <a:xfrm>
            <a:off x="3825" y="660629"/>
            <a:ext cx="7323818" cy="4489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Die Präferenzen von Kreditgeber und Kreditnehmer fallen auseinander:</a:t>
            </a:r>
          </a:p>
          <a:p>
            <a:pPr eaLnBrk="1" hangingPunct="1"/>
            <a:endParaRPr lang="de-DE" sz="1800" dirty="0">
              <a:solidFill>
                <a:schemeClr val="tx1"/>
              </a:solidFill>
              <a:cs typeface="Times New Roman" pitchFamily="18" charset="0"/>
            </a:endParaRPr>
          </a:p>
          <a:p>
            <a:pPr eaLnBrk="1" hangingPunct="1"/>
            <a:r>
              <a:rPr lang="de-DE" sz="1800" dirty="0">
                <a:solidFill>
                  <a:schemeClr val="tx1"/>
                </a:solidFill>
                <a:cs typeface="Times New Roman" pitchFamily="18" charset="0"/>
              </a:rPr>
              <a:t>Der Kreditgeber wird eher </a:t>
            </a:r>
            <a:r>
              <a:rPr lang="de-DE" sz="1800" dirty="0">
                <a:solidFill>
                  <a:schemeClr val="tx1"/>
                </a:solidFill>
              </a:rPr>
              <a:t>kürzere Laufzeiten bevorzugen, da diese bei </a:t>
            </a:r>
          </a:p>
          <a:p>
            <a:pPr eaLnBrk="1" hangingPunct="1"/>
            <a:r>
              <a:rPr lang="de-DE" sz="1800" dirty="0">
                <a:solidFill>
                  <a:schemeClr val="tx1"/>
                </a:solidFill>
              </a:rPr>
              <a:t>Liquiditätsproblemen schneller veräußert werden können</a:t>
            </a:r>
          </a:p>
          <a:p>
            <a:pPr eaLnBrk="1" hangingPunct="1"/>
            <a:endParaRPr lang="de-DE" sz="1800" dirty="0">
              <a:solidFill>
                <a:schemeClr val="tx1"/>
              </a:solidFill>
            </a:endParaRPr>
          </a:p>
          <a:p>
            <a:pPr eaLnBrk="1" hangingPunct="1"/>
            <a:r>
              <a:rPr lang="de-DE" sz="1800" dirty="0">
                <a:solidFill>
                  <a:schemeClr val="tx1"/>
                </a:solidFill>
              </a:rPr>
              <a:t>Der Kreditnehmer wird dagegen für langfristige Investitionsprojekte eher </a:t>
            </a:r>
          </a:p>
          <a:p>
            <a:pPr eaLnBrk="1" hangingPunct="1"/>
            <a:r>
              <a:rPr lang="de-DE" sz="1800" dirty="0">
                <a:solidFill>
                  <a:schemeClr val="tx1"/>
                </a:solidFill>
              </a:rPr>
              <a:t>länger laufende Anlagen bevorzugen</a:t>
            </a:r>
          </a:p>
          <a:p>
            <a:pPr eaLnBrk="1" hangingPunct="1"/>
            <a:endParaRPr lang="de-DE" sz="1800" dirty="0">
              <a:solidFill>
                <a:schemeClr val="tx1"/>
              </a:solidFill>
            </a:endParaRPr>
          </a:p>
          <a:p>
            <a:pPr eaLnBrk="1" hangingPunct="1"/>
            <a:r>
              <a:rPr lang="de-DE" sz="1800" dirty="0">
                <a:solidFill>
                  <a:schemeClr val="tx1"/>
                </a:solidFill>
              </a:rPr>
              <a:t>		</a:t>
            </a:r>
          </a:p>
          <a:p>
            <a:pPr eaLnBrk="1" hangingPunct="1"/>
            <a:r>
              <a:rPr lang="de-DE" sz="1800" dirty="0">
                <a:solidFill>
                  <a:schemeClr val="tx1"/>
                </a:solidFill>
              </a:rPr>
              <a:t>		→	Der Kreditgeber verlangt einen Aufschlag, die „ Liquiditätsprämie“,</a:t>
            </a:r>
          </a:p>
          <a:p>
            <a:pPr eaLnBrk="1" hangingPunct="1"/>
            <a:r>
              <a:rPr lang="de-DE" sz="1800" dirty="0">
                <a:solidFill>
                  <a:schemeClr val="tx1"/>
                </a:solidFill>
              </a:rPr>
              <a:t>			bei Vergabe des längerfristigen Kredits gegenüber einer Anlage mit 			kurzer Laufzeit, denn für fehlende Möglichkeit zwischendurch an 			sein Geld zu kommen (liquide zu sein) will 	er entschädigt werden! 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5E66477-4EA5-4E1E-982C-4A89596B2C65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768981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1"/>
          <p:cNvSpPr>
            <a:spLocks noChangeArrowheads="1"/>
          </p:cNvSpPr>
          <p:nvPr/>
        </p:nvSpPr>
        <p:spPr bwMode="auto">
          <a:xfrm>
            <a:off x="4071938" y="63002"/>
            <a:ext cx="6121400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b="1" dirty="0">
                <a:solidFill>
                  <a:srgbClr val="000000"/>
                </a:solidFill>
                <a:latin typeface="Sparkasse Rg" pitchFamily="34" charset="0"/>
              </a:rPr>
              <a:t>Zinsstruktur: Erwartungswerttheorie (Beispiel)</a:t>
            </a:r>
          </a:p>
        </p:txBody>
      </p:sp>
      <p:sp>
        <p:nvSpPr>
          <p:cNvPr id="210948" name="Text Box 2"/>
          <p:cNvSpPr txBox="1">
            <a:spLocks noChangeArrowheads="1"/>
          </p:cNvSpPr>
          <p:nvPr/>
        </p:nvSpPr>
        <p:spPr bwMode="auto">
          <a:xfrm>
            <a:off x="7726" y="6203057"/>
            <a:ext cx="12192000" cy="398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5000" rIns="90000" bIns="450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de-DE" sz="1800" dirty="0">
                <a:solidFill>
                  <a:schemeClr val="tx1"/>
                </a:solidFill>
              </a:rPr>
              <a:t>→ </a:t>
            </a:r>
            <a:r>
              <a:rPr lang="de-DE" sz="1800" b="1" dirty="0">
                <a:solidFill>
                  <a:schemeClr val="tx1"/>
                </a:solidFill>
              </a:rPr>
              <a:t>Der kurzfristige erwartete Zins =</a:t>
            </a:r>
          </a:p>
          <a:p>
            <a:pPr eaLnBrk="1" hangingPunct="1"/>
            <a:r>
              <a:rPr lang="de-DE" sz="1800" b="1" dirty="0">
                <a:solidFill>
                  <a:schemeClr val="tx1"/>
                </a:solidFill>
              </a:rPr>
              <a:t>     der langfristige heutige Zins + Differenz aus langfristigem und kurzfristigem </a:t>
            </a:r>
            <a:r>
              <a:rPr lang="de-DE" sz="1900" b="1" dirty="0">
                <a:solidFill>
                  <a:schemeClr val="tx1"/>
                </a:solidFill>
              </a:rPr>
              <a:t>Zins </a:t>
            </a:r>
          </a:p>
        </p:txBody>
      </p:sp>
      <p:cxnSp>
        <p:nvCxnSpPr>
          <p:cNvPr id="3" name="Gerade Verbindung mit Pfeil 2">
            <a:extLst>
              <a:ext uri="{FF2B5EF4-FFF2-40B4-BE49-F238E27FC236}">
                <a16:creationId xmlns:a16="http://schemas.microsoft.com/office/drawing/2014/main" id="{3DD9729C-D1BE-4015-99DC-C200CFD4927B}"/>
              </a:ext>
            </a:extLst>
          </p:cNvPr>
          <p:cNvCxnSpPr>
            <a:cxnSpLocks/>
          </p:cNvCxnSpPr>
          <p:nvPr/>
        </p:nvCxnSpPr>
        <p:spPr>
          <a:xfrm flipH="1">
            <a:off x="1212980" y="2533040"/>
            <a:ext cx="3946047" cy="8434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>
            <a:extLst>
              <a:ext uri="{FF2B5EF4-FFF2-40B4-BE49-F238E27FC236}">
                <a16:creationId xmlns:a16="http://schemas.microsoft.com/office/drawing/2014/main" id="{513130D6-3975-40CE-B858-BA10FB059F1E}"/>
              </a:ext>
            </a:extLst>
          </p:cNvPr>
          <p:cNvCxnSpPr>
            <a:cxnSpLocks/>
          </p:cNvCxnSpPr>
          <p:nvPr/>
        </p:nvCxnSpPr>
        <p:spPr>
          <a:xfrm>
            <a:off x="5363799" y="2533040"/>
            <a:ext cx="4623954" cy="7596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eck 1"/>
          <p:cNvSpPr/>
          <p:nvPr/>
        </p:nvSpPr>
        <p:spPr>
          <a:xfrm>
            <a:off x="7726" y="466938"/>
            <a:ext cx="52049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600" dirty="0">
                <a:cs typeface="Times New Roman" pitchFamily="18" charset="0"/>
              </a:rPr>
              <a:t>i</a:t>
            </a:r>
            <a:r>
              <a:rPr lang="de-DE" sz="1600" baseline="-25000" dirty="0">
                <a:cs typeface="Times New Roman" pitchFamily="18" charset="0"/>
              </a:rPr>
              <a:t>1</a:t>
            </a:r>
            <a:r>
              <a:rPr lang="de-DE" sz="1600" dirty="0">
                <a:cs typeface="Times New Roman" pitchFamily="18" charset="0"/>
              </a:rPr>
              <a:t>:	Zinssatz 1 Jahr (p.a.) 2%</a:t>
            </a:r>
          </a:p>
          <a:p>
            <a:r>
              <a:rPr lang="de-DE" sz="1600" dirty="0">
                <a:cs typeface="Times New Roman" pitchFamily="18" charset="0"/>
              </a:rPr>
              <a:t>i</a:t>
            </a:r>
            <a:r>
              <a:rPr lang="de-DE" sz="1600" baseline="-25000" dirty="0">
                <a:cs typeface="Times New Roman" pitchFamily="18" charset="0"/>
              </a:rPr>
              <a:t>2</a:t>
            </a:r>
            <a:r>
              <a:rPr lang="de-DE" sz="1600" dirty="0">
                <a:cs typeface="Times New Roman" pitchFamily="18" charset="0"/>
              </a:rPr>
              <a:t>:	</a:t>
            </a:r>
            <a:r>
              <a:rPr lang="de-DE" sz="1600" dirty="0"/>
              <a:t>Zinssatz 2 Jahre (p.a.) 4%</a:t>
            </a:r>
          </a:p>
          <a:p>
            <a:r>
              <a:rPr lang="de-DE" sz="1600" dirty="0"/>
              <a:t>i</a:t>
            </a:r>
            <a:r>
              <a:rPr lang="de-DE" sz="1600" baseline="-25000" dirty="0"/>
              <a:t>1</a:t>
            </a:r>
            <a:r>
              <a:rPr lang="de-DE" sz="1600" baseline="30000" dirty="0"/>
              <a:t>e</a:t>
            </a:r>
            <a:r>
              <a:rPr lang="de-DE" sz="1600" dirty="0"/>
              <a:t>:	Erwarteter Zinssatz 1 Jahr in 1 Jahr (p.a.)???</a:t>
            </a:r>
          </a:p>
          <a:p>
            <a:r>
              <a:rPr lang="de-DE" sz="1600" dirty="0"/>
              <a:t>Anlage 1 Euro</a:t>
            </a:r>
          </a:p>
        </p:txBody>
      </p:sp>
      <p:sp>
        <p:nvSpPr>
          <p:cNvPr id="7" name="Rechteck 6"/>
          <p:cNvSpPr/>
          <p:nvPr/>
        </p:nvSpPr>
        <p:spPr>
          <a:xfrm>
            <a:off x="4603102" y="465366"/>
            <a:ext cx="75888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>
                <a:cs typeface="Times New Roman" pitchFamily="18" charset="0"/>
              </a:rPr>
              <a:t>Wir </a:t>
            </a:r>
            <a:r>
              <a:rPr lang="de-DE" b="1" dirty="0">
                <a:cs typeface="Times New Roman" pitchFamily="18" charset="0"/>
              </a:rPr>
              <a:t>nehmen perfekte Substituierbarkeit </a:t>
            </a:r>
            <a:r>
              <a:rPr lang="de-DE" dirty="0">
                <a:cs typeface="Times New Roman" pitchFamily="18" charset="0"/>
              </a:rPr>
              <a:t>kurzfristiger und langfristiger An- lagen, einen </a:t>
            </a:r>
            <a:r>
              <a:rPr lang="de-DE" b="1" dirty="0">
                <a:cs typeface="Times New Roman" pitchFamily="18" charset="0"/>
              </a:rPr>
              <a:t>risikoneutrale</a:t>
            </a:r>
            <a:r>
              <a:rPr lang="de-DE" dirty="0">
                <a:cs typeface="Times New Roman" pitchFamily="18" charset="0"/>
              </a:rPr>
              <a:t>n Anleger und einem </a:t>
            </a:r>
            <a:r>
              <a:rPr lang="de-DE" b="1" dirty="0">
                <a:cs typeface="Times New Roman" pitchFamily="18" charset="0"/>
              </a:rPr>
              <a:t>vollständigen Kapitalmarkt an</a:t>
            </a:r>
            <a:endParaRPr lang="de-DE" b="1" dirty="0"/>
          </a:p>
        </p:txBody>
      </p:sp>
      <p:sp>
        <p:nvSpPr>
          <p:cNvPr id="4" name="Rechteck 3"/>
          <p:cNvSpPr/>
          <p:nvPr/>
        </p:nvSpPr>
        <p:spPr>
          <a:xfrm>
            <a:off x="4851703" y="2090562"/>
            <a:ext cx="7868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1 Euro</a:t>
            </a:r>
          </a:p>
        </p:txBody>
      </p:sp>
      <p:sp>
        <p:nvSpPr>
          <p:cNvPr id="11" name="Rechteck 10"/>
          <p:cNvSpPr/>
          <p:nvPr/>
        </p:nvSpPr>
        <p:spPr>
          <a:xfrm>
            <a:off x="2106693" y="2386748"/>
            <a:ext cx="12305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Kurzfristig?</a:t>
            </a:r>
          </a:p>
        </p:txBody>
      </p:sp>
      <p:sp>
        <p:nvSpPr>
          <p:cNvPr id="12" name="Rechteck 11"/>
          <p:cNvSpPr/>
          <p:nvPr/>
        </p:nvSpPr>
        <p:spPr>
          <a:xfrm>
            <a:off x="8726830" y="2265341"/>
            <a:ext cx="1260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Langfristig?</a:t>
            </a:r>
          </a:p>
        </p:txBody>
      </p:sp>
      <p:sp>
        <p:nvSpPr>
          <p:cNvPr id="16" name="Rechteck 15"/>
          <p:cNvSpPr/>
          <p:nvPr/>
        </p:nvSpPr>
        <p:spPr>
          <a:xfrm>
            <a:off x="4071938" y="2727593"/>
            <a:ext cx="283882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200" dirty="0">
                <a:cs typeface="Times New Roman" pitchFamily="18" charset="0"/>
              </a:rPr>
              <a:t>Sind die beiden Beträge so vergleichbar?</a:t>
            </a:r>
            <a:endParaRPr lang="de-DE" sz="1200" b="1" dirty="0"/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EC6D4F84-8416-4DF4-A422-83AE22050BC4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75635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48" grpId="0"/>
      <p:bldP spid="2" grpId="0"/>
      <p:bldP spid="7" grpId="0"/>
      <p:bldP spid="4" grpId="0"/>
      <p:bldP spid="11" grpId="0"/>
      <p:bldP spid="12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1"/>
          <p:cNvSpPr>
            <a:spLocks noChangeArrowheads="1"/>
          </p:cNvSpPr>
          <p:nvPr/>
        </p:nvSpPr>
        <p:spPr bwMode="auto">
          <a:xfrm>
            <a:off x="4367213" y="263507"/>
            <a:ext cx="6121400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b="1" dirty="0">
                <a:solidFill>
                  <a:srgbClr val="000000"/>
                </a:solidFill>
                <a:latin typeface="Sparkasse Rg" pitchFamily="34" charset="0"/>
              </a:rPr>
              <a:t>Zinsstruktur:  Marktsegmentierungstheorie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6A416600-EBF1-4217-915B-356234073D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690" y="774112"/>
            <a:ext cx="8565407" cy="381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de-DE" sz="1600" dirty="0">
                <a:solidFill>
                  <a:schemeClr val="tx1"/>
                </a:solidFill>
              </a:rPr>
              <a:t>Für einen Anleger entsteht ein Risiko, wenn sich der Anlagehorizont nicht</a:t>
            </a:r>
          </a:p>
          <a:p>
            <a:pPr eaLnBrk="1" hangingPunct="1"/>
            <a:r>
              <a:rPr lang="de-DE" sz="1600" dirty="0">
                <a:solidFill>
                  <a:schemeClr val="tx1"/>
                </a:solidFill>
              </a:rPr>
              <a:t>mit der Laufzeit des Wertpapiers deckt</a:t>
            </a:r>
          </a:p>
          <a:p>
            <a:pPr eaLnBrk="1" hangingPunct="1"/>
            <a:endParaRPr lang="de-DE" sz="1600" dirty="0">
              <a:solidFill>
                <a:schemeClr val="tx1"/>
              </a:solidFill>
            </a:endParaRPr>
          </a:p>
          <a:p>
            <a:pPr eaLnBrk="1" hangingPunct="1"/>
            <a:r>
              <a:rPr lang="de-DE" sz="1600" dirty="0">
                <a:solidFill>
                  <a:schemeClr val="tx1"/>
                </a:solidFill>
              </a:rPr>
              <a:t>Laufzeit &gt; Anlagehorizont	→	Kursrisiko</a:t>
            </a:r>
          </a:p>
          <a:p>
            <a:pPr eaLnBrk="1" hangingPunct="1"/>
            <a:endParaRPr lang="de-DE" sz="1600" dirty="0">
              <a:solidFill>
                <a:schemeClr val="tx1"/>
              </a:solidFill>
            </a:endParaRPr>
          </a:p>
          <a:p>
            <a:pPr eaLnBrk="1" hangingPunct="1"/>
            <a:r>
              <a:rPr lang="de-DE" sz="1600" dirty="0">
                <a:solidFill>
                  <a:schemeClr val="tx1"/>
                </a:solidFill>
              </a:rPr>
              <a:t>Laufzeit &lt; Anlagehorizont	→	Einnahmerisiko</a:t>
            </a:r>
          </a:p>
          <a:p>
            <a:pPr eaLnBrk="1" hangingPunct="1"/>
            <a:endParaRPr lang="de-DE" sz="1600" dirty="0">
              <a:solidFill>
                <a:schemeClr val="tx1"/>
              </a:solidFill>
            </a:endParaRPr>
          </a:p>
          <a:p>
            <a:pPr eaLnBrk="1" hangingPunct="1"/>
            <a:r>
              <a:rPr lang="de-DE" sz="1600" dirty="0">
                <a:solidFill>
                  <a:schemeClr val="tx1"/>
                </a:solidFill>
              </a:rPr>
              <a:t>Finanzakteure möchten das Risiko reduzieren</a:t>
            </a:r>
          </a:p>
          <a:p>
            <a:pPr eaLnBrk="1" hangingPunct="1"/>
            <a:endParaRPr lang="de-DE" sz="1600" dirty="0">
              <a:solidFill>
                <a:schemeClr val="tx1"/>
              </a:solidFill>
            </a:endParaRPr>
          </a:p>
          <a:p>
            <a:pPr eaLnBrk="1" hangingPunct="1"/>
            <a:r>
              <a:rPr lang="de-DE" sz="1600" dirty="0">
                <a:solidFill>
                  <a:schemeClr val="tx1"/>
                </a:solidFill>
              </a:rPr>
              <a:t>		→	Sind die Finanzakteure </a:t>
            </a:r>
            <a:r>
              <a:rPr lang="de-DE" sz="1600" b="1" dirty="0" err="1">
                <a:solidFill>
                  <a:schemeClr val="tx1"/>
                </a:solidFill>
              </a:rPr>
              <a:t>risikoavers</a:t>
            </a:r>
            <a:endParaRPr lang="de-DE" sz="1600" b="1" dirty="0">
              <a:solidFill>
                <a:schemeClr val="tx1"/>
              </a:solidFill>
            </a:endParaRPr>
          </a:p>
          <a:p>
            <a:pPr eaLnBrk="1" hangingPunct="1"/>
            <a:endParaRPr lang="de-DE" sz="1600" dirty="0">
              <a:solidFill>
                <a:schemeClr val="tx1"/>
              </a:solidFill>
            </a:endParaRPr>
          </a:p>
          <a:p>
            <a:pPr eaLnBrk="1" hangingPunct="1"/>
            <a:r>
              <a:rPr lang="de-DE" sz="1600" dirty="0">
                <a:solidFill>
                  <a:schemeClr val="tx1"/>
                </a:solidFill>
              </a:rPr>
              <a:t>			→	werden sich Segmente bilden bei denen Anlagehorizont und Laufzeit zusammenpassen</a:t>
            </a:r>
          </a:p>
          <a:p>
            <a:pPr eaLnBrk="1" hangingPunct="1"/>
            <a:r>
              <a:rPr lang="de-DE" sz="1600" dirty="0">
                <a:solidFill>
                  <a:schemeClr val="tx1"/>
                </a:solidFill>
              </a:rPr>
              <a:t>				-&gt; 	der Wertpapiermarkt zerfällt in zeitlich abgegrenzte Segmente</a:t>
            </a:r>
          </a:p>
          <a:p>
            <a:pPr eaLnBrk="1" hangingPunct="1"/>
            <a:r>
              <a:rPr lang="de-DE" sz="1600" dirty="0">
                <a:solidFill>
                  <a:schemeClr val="tx1"/>
                </a:solidFill>
              </a:rPr>
              <a:t>					und Finanztitel sind damit </a:t>
            </a:r>
            <a:r>
              <a:rPr lang="de-DE" sz="1600" b="1" dirty="0">
                <a:solidFill>
                  <a:schemeClr val="tx1"/>
                </a:solidFill>
              </a:rPr>
              <a:t>nicht mehr vollständig substituierbar</a:t>
            </a:r>
          </a:p>
          <a:p>
            <a:pPr eaLnBrk="1" hangingPunct="1"/>
            <a:r>
              <a:rPr lang="de-DE" dirty="0">
                <a:solidFill>
                  <a:schemeClr val="tx1"/>
                </a:solidFill>
              </a:rPr>
              <a:t>							</a:t>
            </a:r>
          </a:p>
          <a:p>
            <a:pPr eaLnBrk="1" hangingPunct="1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DE89CE91-F116-47A7-AF3E-55121E49FB2C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245077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1" name="Rectangle 1"/>
          <p:cNvSpPr>
            <a:spLocks noChangeArrowheads="1"/>
          </p:cNvSpPr>
          <p:nvPr/>
        </p:nvSpPr>
        <p:spPr bwMode="auto">
          <a:xfrm>
            <a:off x="1631951" y="158081"/>
            <a:ext cx="7377423" cy="371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b="1" dirty="0">
                <a:solidFill>
                  <a:srgbClr val="000000"/>
                </a:solidFill>
                <a:latin typeface="Sparkasse Rg" pitchFamily="34" charset="0"/>
              </a:rPr>
              <a:t>Zinsstruktur im zeitlichen Vergleich (Deutschland)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623ADD6B-2C41-4AD7-8F73-B9167730003E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Text Box 6">
            <a:extLst>
              <a:ext uri="{FF2B5EF4-FFF2-40B4-BE49-F238E27FC236}">
                <a16:creationId xmlns:a16="http://schemas.microsoft.com/office/drawing/2014/main" id="{8379204A-1830-4CEE-991C-7473D9480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785" y="1010221"/>
            <a:ext cx="437305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 sz="1400" dirty="0"/>
              <a:t>Quelle: Bundesbank (börsennotierte Bundeswertpapiere)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75D272D6-2FC3-78ED-EA95-B8B646CC92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665" y="1711838"/>
            <a:ext cx="6761364" cy="4135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16175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1784789" y="32134"/>
            <a:ext cx="10010531" cy="593674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anchorCtr="0" compatLnSpc="0">
            <a:spAutoFit/>
          </a:bodyPr>
          <a:lstStyle/>
          <a:p>
            <a:r>
              <a:rPr lang="de-DE" sz="3266" b="1" dirty="0"/>
              <a:t>Geldpolitische Reaktionen seit der Finanzkrise (Auswahl)</a:t>
            </a:r>
            <a:endParaRPr lang="de-DE" sz="3266" dirty="0"/>
          </a:p>
        </p:txBody>
      </p:sp>
      <p:sp>
        <p:nvSpPr>
          <p:cNvPr id="4" name="Textfeld 3"/>
          <p:cNvSpPr txBox="1"/>
          <p:nvPr/>
        </p:nvSpPr>
        <p:spPr>
          <a:xfrm>
            <a:off x="286899" y="440897"/>
            <a:ext cx="9765282" cy="5862826"/>
          </a:xfrm>
          <a:prstGeom prst="rect">
            <a:avLst/>
          </a:prstGeom>
          <a:noFill/>
          <a:ln>
            <a:noFill/>
          </a:ln>
        </p:spPr>
        <p:txBody>
          <a:bodyPr vert="horz" wrap="square" lIns="81646" tIns="40823" rIns="81646" bIns="40823" anchorCtr="0" compatLnSpc="0">
            <a:noAutofit/>
          </a:bodyPr>
          <a:lstStyle/>
          <a:p>
            <a:pPr marL="311079" indent="-311079">
              <a:buFont typeface="Arial" panose="020B0604020202020204" pitchFamily="34" charset="0"/>
              <a:buChar char="•"/>
            </a:pPr>
            <a:r>
              <a:rPr lang="de-DE" sz="2400" dirty="0"/>
              <a:t>Absenkung des Leitzinses nahe des Nullzinsniveaus</a:t>
            </a:r>
          </a:p>
          <a:p>
            <a:pPr marL="311079" indent="-311079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11079" indent="-311079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11079" indent="-311079">
              <a:buFont typeface="Arial" panose="020B0604020202020204" pitchFamily="34" charset="0"/>
              <a:buChar char="•"/>
            </a:pPr>
            <a:r>
              <a:rPr lang="de-DE" sz="2400" dirty="0"/>
              <a:t>Volle Zuteilung der Hauptrefinanzierungsgeschäfte zum Leitzins</a:t>
            </a:r>
          </a:p>
          <a:p>
            <a:pPr marL="311079" indent="-311079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11079" indent="-311079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11079" indent="-311079">
              <a:buFont typeface="Arial" panose="020B0604020202020204" pitchFamily="34" charset="0"/>
              <a:buChar char="•"/>
            </a:pPr>
            <a:r>
              <a:rPr lang="de-DE" sz="2400" dirty="0"/>
              <a:t>Absenkung der Ratingstandards der Sicherheiten</a:t>
            </a:r>
          </a:p>
          <a:p>
            <a:endParaRPr lang="de-DE" sz="2400" dirty="0"/>
          </a:p>
          <a:p>
            <a:endParaRPr lang="de-DE" sz="2400" dirty="0"/>
          </a:p>
          <a:p>
            <a:pPr marL="311079" indent="-311079">
              <a:buFont typeface="Arial" panose="020B0604020202020204" pitchFamily="34" charset="0"/>
              <a:buChar char="•"/>
            </a:pPr>
            <a:r>
              <a:rPr lang="de-DE" sz="2400" dirty="0"/>
              <a:t>Ausweitung der Laufzeiten der Refinanzierungsgeschäfte auf bis zu 1 Jahr</a:t>
            </a:r>
          </a:p>
          <a:p>
            <a:pPr marL="311079" indent="-311079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11079" indent="-311079">
              <a:buFont typeface="Arial" panose="020B0604020202020204" pitchFamily="34" charset="0"/>
              <a:buChar char="•"/>
            </a:pPr>
            <a:endParaRPr lang="de-DE" sz="2400" dirty="0"/>
          </a:p>
          <a:p>
            <a:pPr marL="311079" indent="-311079">
              <a:buFont typeface="Arial" panose="020B0604020202020204" pitchFamily="34" charset="0"/>
              <a:buChar char="•"/>
            </a:pPr>
            <a:r>
              <a:rPr lang="de-DE" sz="2400" dirty="0"/>
              <a:t>Liquiditätsbereitstellung in ausländischer Währung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9ECE9A7F-DBAF-4F32-901C-151817C82103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2641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1784789" y="32134"/>
            <a:ext cx="7075048" cy="593674"/>
          </a:xfrm>
          <a:prstGeom prst="rect">
            <a:avLst/>
          </a:prstGeom>
          <a:noFill/>
          <a:ln>
            <a:noFill/>
          </a:ln>
        </p:spPr>
        <p:txBody>
          <a:bodyPr vert="horz" wrap="none" lIns="81646" tIns="40823" rIns="81646" bIns="40823" anchorCtr="0" compatLnSpc="0">
            <a:spAutoFit/>
          </a:bodyPr>
          <a:lstStyle/>
          <a:p>
            <a:r>
              <a:rPr lang="de-DE" sz="3266" b="1" dirty="0"/>
              <a:t>Geldpolitische Reaktionen seit der Krise</a:t>
            </a:r>
            <a:endParaRPr lang="de-DE" sz="3266" dirty="0"/>
          </a:p>
        </p:txBody>
      </p:sp>
      <p:sp>
        <p:nvSpPr>
          <p:cNvPr id="4" name="Textfeld 3"/>
          <p:cNvSpPr txBox="1"/>
          <p:nvPr/>
        </p:nvSpPr>
        <p:spPr>
          <a:xfrm>
            <a:off x="156117" y="514296"/>
            <a:ext cx="12035883" cy="6009840"/>
          </a:xfrm>
          <a:prstGeom prst="rect">
            <a:avLst/>
          </a:prstGeom>
          <a:noFill/>
          <a:ln>
            <a:noFill/>
          </a:ln>
        </p:spPr>
        <p:txBody>
          <a:bodyPr vert="horz" wrap="square" lIns="81646" tIns="40823" rIns="81646" bIns="40823" anchorCtr="0" compatLnSpc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/>
              <a:t>Bereitstellung von Zentralbankliquidität mit zwei 3-Jahres-Tendern im Volumen  von jeweils rund 500 Mrd. Euro Winter 11/12 (Bazooka)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/>
              <a:t>Senkung des Mindestreservesatzes von 2% auf 1% Januar 2012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/>
              <a:t>Draghi Put</a:t>
            </a:r>
            <a:r>
              <a:rPr lang="en-US" sz="1600" dirty="0"/>
              <a:t>/“Whatever it takes“ (26.07.2012)</a:t>
            </a:r>
          </a:p>
          <a:p>
            <a:r>
              <a:rPr lang="en-US" sz="1600" dirty="0"/>
              <a:t>		“Within our mandate, the ECB is ready to do whatever it takes to preserve the euro.</a:t>
            </a:r>
          </a:p>
          <a:p>
            <a:r>
              <a:rPr lang="en-US" sz="1600" dirty="0"/>
              <a:t>		  and believe me, it will be enough.”</a:t>
            </a:r>
          </a:p>
          <a:p>
            <a:r>
              <a:rPr lang="en-US" sz="1600" dirty="0">
                <a:hlinkClick r:id="rId3"/>
              </a:rPr>
              <a:t>https://qz.com/1038954/whatever-it-takes-five-years-ago-today-mario-draghi-saved-the-euro-with-a-momentous-speech/</a:t>
            </a:r>
            <a:endParaRPr lang="de-DE" sz="1600" dirty="0"/>
          </a:p>
          <a:p>
            <a:endParaRPr lang="de-DE" sz="1600" dirty="0"/>
          </a:p>
          <a:p>
            <a:endParaRPr lang="de-DE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/>
              <a:t>Ankauf von Staatspapieren von geringer Bonität </a:t>
            </a:r>
            <a:r>
              <a:rPr lang="en-US" sz="1600" dirty="0"/>
              <a:t>(26.09.2012)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 err="1"/>
              <a:t>Monatlicher</a:t>
            </a:r>
            <a:r>
              <a:rPr lang="en-US" sz="1600" dirty="0"/>
              <a:t> </a:t>
            </a:r>
            <a:r>
              <a:rPr lang="en-US" sz="1600" dirty="0" err="1"/>
              <a:t>Ankauf</a:t>
            </a:r>
            <a:r>
              <a:rPr lang="en-US" sz="1600" dirty="0"/>
              <a:t> von </a:t>
            </a:r>
            <a:r>
              <a:rPr lang="en-US" sz="1600" dirty="0" err="1"/>
              <a:t>Staatsanleihen</a:t>
            </a:r>
            <a:r>
              <a:rPr lang="en-US" sz="1600" dirty="0"/>
              <a:t> der </a:t>
            </a:r>
            <a:r>
              <a:rPr lang="en-US" sz="1600" dirty="0" err="1"/>
              <a:t>Euroländer</a:t>
            </a:r>
            <a:r>
              <a:rPr lang="en-US" sz="1600" dirty="0"/>
              <a:t> </a:t>
            </a:r>
            <a:r>
              <a:rPr lang="en-US" sz="1600" dirty="0" err="1"/>
              <a:t>gemäß</a:t>
            </a:r>
            <a:r>
              <a:rPr lang="en-US" sz="1600" dirty="0"/>
              <a:t> des </a:t>
            </a:r>
            <a:r>
              <a:rPr lang="en-US" sz="1600" dirty="0" err="1"/>
              <a:t>Kapitalschlüssels</a:t>
            </a:r>
            <a:r>
              <a:rPr lang="en-US" sz="1600" dirty="0"/>
              <a:t> der Eurozone</a:t>
            </a:r>
          </a:p>
          <a:p>
            <a:r>
              <a:rPr lang="en-US" sz="1600" dirty="0"/>
              <a:t>        </a:t>
            </a:r>
            <a:r>
              <a:rPr lang="en-US" sz="1600" dirty="0" err="1"/>
              <a:t>mit</a:t>
            </a:r>
            <a:r>
              <a:rPr lang="en-US" sz="1600" dirty="0"/>
              <a:t> </a:t>
            </a:r>
            <a:r>
              <a:rPr lang="en-US" sz="1600" dirty="0" err="1"/>
              <a:t>einem</a:t>
            </a:r>
            <a:r>
              <a:rPr lang="en-US" sz="1600" dirty="0"/>
              <a:t> </a:t>
            </a:r>
            <a:r>
              <a:rPr lang="en-US" sz="1600" dirty="0" err="1"/>
              <a:t>Volumen</a:t>
            </a:r>
            <a:r>
              <a:rPr lang="en-US" sz="1600" dirty="0"/>
              <a:t> von </a:t>
            </a:r>
            <a:r>
              <a:rPr lang="en-US" sz="1600" dirty="0" err="1"/>
              <a:t>rund</a:t>
            </a:r>
            <a:r>
              <a:rPr lang="en-US" sz="1600" dirty="0"/>
              <a:t> 60 </a:t>
            </a:r>
            <a:r>
              <a:rPr lang="en-US" sz="1600" dirty="0" err="1"/>
              <a:t>Mrd</a:t>
            </a:r>
            <a:r>
              <a:rPr lang="en-US" sz="1600" dirty="0"/>
              <a:t>. Euro pro Monat</a:t>
            </a:r>
          </a:p>
          <a:p>
            <a:endParaRPr lang="en-US" sz="1600" dirty="0"/>
          </a:p>
          <a:p>
            <a:endParaRPr lang="en-US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dirty="0"/>
              <a:t>750 </a:t>
            </a:r>
            <a:r>
              <a:rPr lang="en-US" sz="1600" dirty="0" err="1"/>
              <a:t>Mrd</a:t>
            </a:r>
            <a:r>
              <a:rPr lang="en-US" sz="1600" dirty="0"/>
              <a:t>. PEPP </a:t>
            </a:r>
            <a:r>
              <a:rPr lang="en-US" sz="1600" dirty="0" err="1"/>
              <a:t>im</a:t>
            </a:r>
            <a:r>
              <a:rPr lang="en-US" sz="1600" dirty="0"/>
              <a:t> </a:t>
            </a:r>
            <a:r>
              <a:rPr lang="en-US" sz="1600" dirty="0" err="1"/>
              <a:t>Zuge</a:t>
            </a:r>
            <a:r>
              <a:rPr lang="en-US" sz="1600" dirty="0"/>
              <a:t> </a:t>
            </a:r>
            <a:r>
              <a:rPr lang="en-US" sz="1600"/>
              <a:t>von Corona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/>
              <a:t>Drastischer Zinsanstieg im Zuge des Ukrainekrieges und der hohen Inflation</a:t>
            </a:r>
            <a:endParaRPr lang="en-US" sz="1600" dirty="0"/>
          </a:p>
          <a:p>
            <a:endParaRPr lang="en-US" sz="1600" dirty="0"/>
          </a:p>
          <a:p>
            <a:endParaRPr lang="de-DE" sz="1996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4DD70569-FD8D-422C-8EFA-67442F0DBE2B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1082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1600268" y="104181"/>
            <a:ext cx="7598011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en-US" sz="2903" b="1" dirty="0" err="1">
                <a:solidFill>
                  <a:sysClr val="windowText" lastClr="000000"/>
                </a:solidFill>
              </a:rPr>
              <a:t>Zinssätze</a:t>
            </a:r>
            <a:r>
              <a:rPr lang="en-US" sz="2903" b="1" dirty="0">
                <a:solidFill>
                  <a:sysClr val="windowText" lastClr="000000"/>
                </a:solidFill>
              </a:rPr>
              <a:t> EZB</a:t>
            </a:r>
            <a:endParaRPr lang="en-US" sz="2903" dirty="0">
              <a:solidFill>
                <a:sysClr val="windowText" lastClr="000000"/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279178" y="6384680"/>
            <a:ext cx="8426841" cy="3596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altLang="de-DE" sz="1089" dirty="0">
                <a:ea typeface="ＭＳ Ｐゴシック" pitchFamily="34" charset="-128"/>
              </a:rPr>
              <a:t>Source: ECB, rote </a:t>
            </a:r>
            <a:r>
              <a:rPr lang="en-GB" altLang="de-DE" sz="1089" dirty="0" err="1">
                <a:ea typeface="ＭＳ Ｐゴシック" pitchFamily="34" charset="-128"/>
              </a:rPr>
              <a:t>Reihe</a:t>
            </a:r>
            <a:r>
              <a:rPr lang="en-GB" altLang="de-DE" sz="1089" dirty="0">
                <a:ea typeface="ＭＳ Ｐゴシック" pitchFamily="34" charset="-128"/>
              </a:rPr>
              <a:t> EONIA </a:t>
            </a:r>
            <a:r>
              <a:rPr lang="en-GB" altLang="de-DE" sz="1089" dirty="0" err="1">
                <a:ea typeface="ＭＳ Ｐゴシック" pitchFamily="34" charset="-128"/>
              </a:rPr>
              <a:t>bis</a:t>
            </a:r>
            <a:r>
              <a:rPr lang="en-GB" altLang="de-DE" sz="1089" dirty="0">
                <a:ea typeface="ＭＳ Ｐゴシック" pitchFamily="34" charset="-128"/>
              </a:rPr>
              <a:t> September 2019, ab </a:t>
            </a:r>
            <a:r>
              <a:rPr lang="en-GB" altLang="de-DE" sz="1089" dirty="0" err="1">
                <a:ea typeface="ＭＳ Ｐゴシック" pitchFamily="34" charset="-128"/>
              </a:rPr>
              <a:t>Oktober</a:t>
            </a:r>
            <a:r>
              <a:rPr lang="en-GB" altLang="de-DE" sz="1089" dirty="0">
                <a:ea typeface="ＭＳ Ｐゴシック" pitchFamily="34" charset="-128"/>
              </a:rPr>
              <a:t> 2019 ESTR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7D24E761-D280-47AE-AC82-072B072E96D9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8F7A6BC9-6F12-1C2B-DD31-A6981235A3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034" y="770197"/>
            <a:ext cx="7598010" cy="5523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59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1600268" y="104181"/>
            <a:ext cx="7598011" cy="744941"/>
          </a:xfrm>
          <a:prstGeom prst="rect">
            <a:avLst/>
          </a:prstGeom>
          <a:noFill/>
          <a:ln>
            <a:noFill/>
          </a:ln>
        </p:spPr>
        <p:txBody>
          <a:bodyPr lIns="81646" tIns="40823" rIns="81646" bIns="40823" anchor="ctr" anchorCtr="1"/>
          <a:lstStyle/>
          <a:p>
            <a:r>
              <a:rPr lang="en-US" sz="2903" b="1" dirty="0" err="1">
                <a:solidFill>
                  <a:sysClr val="windowText" lastClr="000000"/>
                </a:solidFill>
              </a:rPr>
              <a:t>Anleihenkaufprogramm</a:t>
            </a:r>
            <a:r>
              <a:rPr lang="en-US" sz="2903" b="1" dirty="0">
                <a:solidFill>
                  <a:sysClr val="windowText" lastClr="000000"/>
                </a:solidFill>
              </a:rPr>
              <a:t> der EZB</a:t>
            </a:r>
            <a:endParaRPr lang="en-US" sz="2903" dirty="0">
              <a:solidFill>
                <a:sysClr val="windowText" lastClr="000000"/>
              </a:solidFill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153343" y="503362"/>
            <a:ext cx="8426841" cy="35965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altLang="de-DE" sz="1089" dirty="0">
                <a:ea typeface="ＭＳ Ｐゴシック" pitchFamily="34" charset="-128"/>
              </a:rPr>
              <a:t>Source: ECB, Asset Purchase Program </a:t>
            </a:r>
          </a:p>
          <a:p>
            <a:r>
              <a:rPr lang="de-DE" sz="1100" dirty="0">
                <a:hlinkClick r:id="rId3"/>
              </a:rPr>
              <a:t>https://www.ecb.europa.eu/mopo/implement/omt/html/index.en.html</a:t>
            </a:r>
            <a:endParaRPr lang="en-GB" altLang="de-DE" sz="1089" dirty="0">
              <a:ea typeface="ＭＳ Ｐゴシック" pitchFamily="34" charset="-128"/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E1B2C3C-8D1B-4423-819D-C97BC6D08584}"/>
              </a:ext>
            </a:extLst>
          </p:cNvPr>
          <p:cNvSpPr/>
          <p:nvPr/>
        </p:nvSpPr>
        <p:spPr>
          <a:xfrm>
            <a:off x="8689605" y="4226929"/>
            <a:ext cx="3502395" cy="2630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E88FF05E-B0AD-E14F-3637-249AA8501B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971" y="849122"/>
            <a:ext cx="8163586" cy="4474718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2A1D1859-554E-7403-5F2F-2B5007FD8BA1}"/>
              </a:ext>
            </a:extLst>
          </p:cNvPr>
          <p:cNvSpPr txBox="1"/>
          <p:nvPr/>
        </p:nvSpPr>
        <p:spPr>
          <a:xfrm>
            <a:off x="43923" y="5300268"/>
            <a:ext cx="61010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Public sector purchase </a:t>
            </a:r>
            <a:r>
              <a:rPr lang="en-US" dirty="0" err="1"/>
              <a:t>programme</a:t>
            </a:r>
            <a:r>
              <a:rPr lang="en-US" dirty="0"/>
              <a:t> (PSPP)</a:t>
            </a:r>
            <a:endParaRPr lang="de-DE" dirty="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B1C3FCF-9DC1-7406-E692-665779A08750}"/>
              </a:ext>
            </a:extLst>
          </p:cNvPr>
          <p:cNvSpPr txBox="1"/>
          <p:nvPr/>
        </p:nvSpPr>
        <p:spPr>
          <a:xfrm>
            <a:off x="43923" y="5639546"/>
            <a:ext cx="61061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Covered bond purchase </a:t>
            </a:r>
            <a:r>
              <a:rPr lang="en-US" dirty="0" err="1"/>
              <a:t>programme</a:t>
            </a:r>
            <a:r>
              <a:rPr lang="en-US" dirty="0"/>
              <a:t> 3 (CBPP3)</a:t>
            </a:r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06F29619-75C5-08D5-E5B4-B95E6EC636A9}"/>
              </a:ext>
            </a:extLst>
          </p:cNvPr>
          <p:cNvSpPr txBox="1"/>
          <p:nvPr/>
        </p:nvSpPr>
        <p:spPr>
          <a:xfrm>
            <a:off x="43923" y="6008878"/>
            <a:ext cx="61061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Corporate sector purchase </a:t>
            </a:r>
            <a:r>
              <a:rPr lang="en-US" dirty="0" err="1"/>
              <a:t>programme</a:t>
            </a:r>
            <a:r>
              <a:rPr lang="en-US" dirty="0"/>
              <a:t> (CSPP)</a:t>
            </a:r>
            <a:endParaRPr lang="de-DE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788BFAF3-AD55-089F-4FDD-1FFC8C0BDE57}"/>
              </a:ext>
            </a:extLst>
          </p:cNvPr>
          <p:cNvSpPr txBox="1"/>
          <p:nvPr/>
        </p:nvSpPr>
        <p:spPr>
          <a:xfrm>
            <a:off x="43923" y="6348156"/>
            <a:ext cx="61061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Asset-backed securities purchase </a:t>
            </a:r>
            <a:r>
              <a:rPr lang="en-US" dirty="0" err="1"/>
              <a:t>programme</a:t>
            </a:r>
            <a:r>
              <a:rPr lang="en-US" dirty="0"/>
              <a:t> (ABSPP)</a:t>
            </a:r>
            <a:endParaRPr lang="de-DE" dirty="0"/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69C18F51-C360-8F2D-3A2C-52341005E1C0}"/>
              </a:ext>
            </a:extLst>
          </p:cNvPr>
          <p:cNvSpPr txBox="1"/>
          <p:nvPr/>
        </p:nvSpPr>
        <p:spPr>
          <a:xfrm>
            <a:off x="9418320" y="863017"/>
            <a:ext cx="220457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dirty="0"/>
              <a:t>BIP-Eurozone (2025)</a:t>
            </a:r>
          </a:p>
          <a:p>
            <a:pPr algn="ctr"/>
            <a:r>
              <a:rPr lang="de-DE" b="1" dirty="0"/>
              <a:t>15,8 Bio Euro</a:t>
            </a:r>
          </a:p>
          <a:p>
            <a:pPr algn="ctr"/>
            <a:endParaRPr lang="de-DE" dirty="0"/>
          </a:p>
          <a:p>
            <a:pPr algn="ctr"/>
            <a:r>
              <a:rPr lang="de-DE" dirty="0" err="1"/>
              <a:t>Schuldenstandsquote</a:t>
            </a:r>
            <a:endParaRPr lang="de-DE" dirty="0"/>
          </a:p>
          <a:p>
            <a:pPr algn="ctr"/>
            <a:r>
              <a:rPr lang="de-DE" b="1" dirty="0"/>
              <a:t>88%</a:t>
            </a:r>
          </a:p>
          <a:p>
            <a:pPr algn="ctr"/>
            <a:endParaRPr lang="de-DE" dirty="0"/>
          </a:p>
          <a:p>
            <a:pPr algn="ctr"/>
            <a:r>
              <a:rPr lang="de-DE" dirty="0"/>
              <a:t>Quelle: Eurostat</a:t>
            </a:r>
          </a:p>
        </p:txBody>
      </p:sp>
    </p:spTree>
    <p:extLst>
      <p:ext uri="{BB962C8B-B14F-4D97-AF65-F5344CB8AC3E}">
        <p14:creationId xmlns:p14="http://schemas.microsoft.com/office/powerpoint/2010/main" val="336634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625</Words>
  <Application>Microsoft Office PowerPoint</Application>
  <PresentationFormat>Breitbild</PresentationFormat>
  <Paragraphs>112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8" baseType="lpstr">
      <vt:lpstr>ＭＳ Ｐゴシック</vt:lpstr>
      <vt:lpstr>Arial</vt:lpstr>
      <vt:lpstr>Calibri</vt:lpstr>
      <vt:lpstr>Calibri Light</vt:lpstr>
      <vt:lpstr>Sparkasse Rg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bjk</dc:creator>
  <cp:lastModifiedBy>Köster, Bernhard Johannes</cp:lastModifiedBy>
  <cp:revision>189</cp:revision>
  <cp:lastPrinted>2022-03-02T20:18:27Z</cp:lastPrinted>
  <dcterms:created xsi:type="dcterms:W3CDTF">2022-03-01T20:52:11Z</dcterms:created>
  <dcterms:modified xsi:type="dcterms:W3CDTF">2026-04-15T05:58:43Z</dcterms:modified>
</cp:coreProperties>
</file>