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1253" r:id="rId2"/>
    <p:sldId id="1228" r:id="rId3"/>
    <p:sldId id="1229" r:id="rId4"/>
    <p:sldId id="1232" r:id="rId5"/>
    <p:sldId id="1233" r:id="rId6"/>
    <p:sldId id="1234" r:id="rId7"/>
    <p:sldId id="1235" r:id="rId8"/>
    <p:sldId id="1530" r:id="rId9"/>
    <p:sldId id="1236" r:id="rId10"/>
    <p:sldId id="1237" r:id="rId11"/>
    <p:sldId id="1531" r:id="rId12"/>
    <p:sldId id="1219" r:id="rId13"/>
    <p:sldId id="1239" r:id="rId14"/>
    <p:sldId id="1240" r:id="rId15"/>
    <p:sldId id="1241" r:id="rId16"/>
    <p:sldId id="1242" r:id="rId17"/>
    <p:sldId id="1247" r:id="rId18"/>
    <p:sldId id="1248" r:id="rId19"/>
    <p:sldId id="1249" r:id="rId20"/>
    <p:sldId id="1250" r:id="rId21"/>
    <p:sldId id="1251" r:id="rId22"/>
  </p:sldIdLst>
  <p:sldSz cx="12192000" cy="6858000"/>
  <p:notesSz cx="6865938" cy="9998075"/>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08" autoAdjust="0"/>
    <p:restoredTop sz="94660"/>
  </p:normalViewPr>
  <p:slideViewPr>
    <p:cSldViewPr snapToGrid="0">
      <p:cViewPr varScale="1">
        <p:scale>
          <a:sx n="56" d="100"/>
          <a:sy n="56" d="100"/>
        </p:scale>
        <p:origin x="488"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5240" cy="501640"/>
          </a:xfrm>
          <a:prstGeom prst="rect">
            <a:avLst/>
          </a:prstGeom>
        </p:spPr>
        <p:txBody>
          <a:bodyPr vert="horz" lIns="96359" tIns="48180" rIns="96359" bIns="48180" rtlCol="0"/>
          <a:lstStyle>
            <a:lvl1pPr algn="l">
              <a:defRPr sz="1300"/>
            </a:lvl1pPr>
          </a:lstStyle>
          <a:p>
            <a:endParaRPr lang="de-DE"/>
          </a:p>
        </p:txBody>
      </p:sp>
      <p:sp>
        <p:nvSpPr>
          <p:cNvPr id="3" name="Datumsplatzhalter 2"/>
          <p:cNvSpPr>
            <a:spLocks noGrp="1"/>
          </p:cNvSpPr>
          <p:nvPr>
            <p:ph type="dt" idx="1"/>
          </p:nvPr>
        </p:nvSpPr>
        <p:spPr>
          <a:xfrm>
            <a:off x="3889109" y="0"/>
            <a:ext cx="2975240" cy="501640"/>
          </a:xfrm>
          <a:prstGeom prst="rect">
            <a:avLst/>
          </a:prstGeom>
        </p:spPr>
        <p:txBody>
          <a:bodyPr vert="horz" lIns="96359" tIns="48180" rIns="96359" bIns="48180" rtlCol="0"/>
          <a:lstStyle>
            <a:lvl1pPr algn="r">
              <a:defRPr sz="1300"/>
            </a:lvl1pPr>
          </a:lstStyle>
          <a:p>
            <a:fld id="{0524BEED-E0BF-4555-8E2F-C31A69315841}" type="datetimeFigureOut">
              <a:rPr lang="de-DE" smtClean="0"/>
              <a:t>25.03.2026</a:t>
            </a:fld>
            <a:endParaRPr lang="de-DE"/>
          </a:p>
        </p:txBody>
      </p:sp>
      <p:sp>
        <p:nvSpPr>
          <p:cNvPr id="4" name="Folienbildplatzhalter 3"/>
          <p:cNvSpPr>
            <a:spLocks noGrp="1" noRot="1" noChangeAspect="1"/>
          </p:cNvSpPr>
          <p:nvPr>
            <p:ph type="sldImg" idx="2"/>
          </p:nvPr>
        </p:nvSpPr>
        <p:spPr>
          <a:xfrm>
            <a:off x="434975" y="1249363"/>
            <a:ext cx="5997575" cy="3375025"/>
          </a:xfrm>
          <a:prstGeom prst="rect">
            <a:avLst/>
          </a:prstGeom>
          <a:noFill/>
          <a:ln w="12700">
            <a:solidFill>
              <a:prstClr val="black"/>
            </a:solidFill>
          </a:ln>
        </p:spPr>
        <p:txBody>
          <a:bodyPr vert="horz" lIns="96359" tIns="48180" rIns="96359" bIns="48180" rtlCol="0" anchor="ctr"/>
          <a:lstStyle/>
          <a:p>
            <a:endParaRPr lang="de-DE"/>
          </a:p>
        </p:txBody>
      </p:sp>
      <p:sp>
        <p:nvSpPr>
          <p:cNvPr id="5" name="Notizenplatzhalter 4"/>
          <p:cNvSpPr>
            <a:spLocks noGrp="1"/>
          </p:cNvSpPr>
          <p:nvPr>
            <p:ph type="body" sz="quarter" idx="3"/>
          </p:nvPr>
        </p:nvSpPr>
        <p:spPr>
          <a:xfrm>
            <a:off x="686594" y="4811574"/>
            <a:ext cx="5492750" cy="3936742"/>
          </a:xfrm>
          <a:prstGeom prst="rect">
            <a:avLst/>
          </a:prstGeom>
        </p:spPr>
        <p:txBody>
          <a:bodyPr vert="horz" lIns="96359" tIns="48180" rIns="96359" bIns="4818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9496437"/>
            <a:ext cx="2975240" cy="501639"/>
          </a:xfrm>
          <a:prstGeom prst="rect">
            <a:avLst/>
          </a:prstGeom>
        </p:spPr>
        <p:txBody>
          <a:bodyPr vert="horz" lIns="96359" tIns="48180" rIns="96359" bIns="48180" rtlCol="0" anchor="b"/>
          <a:lstStyle>
            <a:lvl1pPr algn="l">
              <a:defRPr sz="1300"/>
            </a:lvl1pPr>
          </a:lstStyle>
          <a:p>
            <a:endParaRPr lang="de-DE"/>
          </a:p>
        </p:txBody>
      </p:sp>
      <p:sp>
        <p:nvSpPr>
          <p:cNvPr id="7" name="Foliennummernplatzhalter 6"/>
          <p:cNvSpPr>
            <a:spLocks noGrp="1"/>
          </p:cNvSpPr>
          <p:nvPr>
            <p:ph type="sldNum" sz="quarter" idx="5"/>
          </p:nvPr>
        </p:nvSpPr>
        <p:spPr>
          <a:xfrm>
            <a:off x="3889109" y="9496437"/>
            <a:ext cx="2975240" cy="501639"/>
          </a:xfrm>
          <a:prstGeom prst="rect">
            <a:avLst/>
          </a:prstGeom>
        </p:spPr>
        <p:txBody>
          <a:bodyPr vert="horz" lIns="96359" tIns="48180" rIns="96359" bIns="48180" rtlCol="0" anchor="b"/>
          <a:lstStyle>
            <a:lvl1pPr algn="r">
              <a:defRPr sz="1300"/>
            </a:lvl1pPr>
          </a:lstStyle>
          <a:p>
            <a:fld id="{B85F1F99-80BC-4C62-BD17-0AD959982CD1}" type="slidenum">
              <a:rPr lang="de-DE" smtClean="0"/>
              <a:t>‹Nr.›</a:t>
            </a:fld>
            <a:endParaRPr lang="de-DE"/>
          </a:p>
        </p:txBody>
      </p:sp>
    </p:spTree>
    <p:extLst>
      <p:ext uri="{BB962C8B-B14F-4D97-AF65-F5344CB8AC3E}">
        <p14:creationId xmlns:p14="http://schemas.microsoft.com/office/powerpoint/2010/main" val="36483304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26"/>
          <p:cNvSpPr>
            <a:spLocks noGrp="1" noChangeArrowheads="1"/>
          </p:cNvSpPr>
          <p:nvPr>
            <p:ph type="sldNum"/>
          </p:nvPr>
        </p:nvSpPr>
        <p:spPr>
          <a:ln/>
        </p:spPr>
        <p:txBody>
          <a:bodyPr/>
          <a:lstStyle/>
          <a:p>
            <a:fld id="{F7E041A3-935E-4547-BFC8-42EC311BE9EB}" type="slidenum">
              <a:rPr lang="de-DE"/>
              <a:pPr/>
              <a:t>1</a:t>
            </a:fld>
            <a:endParaRPr lang="de-DE"/>
          </a:p>
        </p:txBody>
      </p:sp>
      <p:sp>
        <p:nvSpPr>
          <p:cNvPr id="487426" name="Rectangle 2"/>
          <p:cNvSpPr txBox="1">
            <a:spLocks noGrp="1" noRot="1" noChangeAspect="1" noChangeArrowheads="1" noTextEdit="1"/>
          </p:cNvSpPr>
          <p:nvPr>
            <p:ph type="sldImg"/>
          </p:nvPr>
        </p:nvSpPr>
        <p:spPr>
          <a:xfrm>
            <a:off x="87313" y="742950"/>
            <a:ext cx="6623050" cy="3725863"/>
          </a:xfrm>
          <a:ln/>
        </p:spPr>
      </p:sp>
      <p:sp>
        <p:nvSpPr>
          <p:cNvPr id="487427" name="Rectangle 3"/>
          <p:cNvSpPr txBox="1">
            <a:spLocks noGrp="1" noChangeArrowheads="1"/>
          </p:cNvSpPr>
          <p:nvPr>
            <p:ph type="body" idx="1"/>
          </p:nvPr>
        </p:nvSpPr>
        <p:spPr>
          <a:xfrm>
            <a:off x="904432" y="4717732"/>
            <a:ext cx="4990332" cy="4465216"/>
          </a:xfrm>
          <a:noFill/>
          <a:ln/>
        </p:spPr>
        <p:txBody>
          <a:bodyPr wrap="none" anchor="ctr"/>
          <a:lstStyle/>
          <a:p>
            <a:endParaRPr lang="de-DE"/>
          </a:p>
        </p:txBody>
      </p:sp>
    </p:spTree>
    <p:extLst>
      <p:ext uri="{BB962C8B-B14F-4D97-AF65-F5344CB8AC3E}">
        <p14:creationId xmlns:p14="http://schemas.microsoft.com/office/powerpoint/2010/main" val="20106781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71714" name="Rectangle 26"/>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B9DEB884-CAFA-4896-A5C0-9B0ED68CD259}" type="slidenum">
              <a:rPr lang="de-DE" sz="1200">
                <a:solidFill>
                  <a:srgbClr val="000000"/>
                </a:solidFill>
                <a:latin typeface="Sparkasse Rg" pitchFamily="34" charset="0"/>
              </a:rPr>
              <a:pPr eaLnBrk="1" hangingPunct="1"/>
              <a:t>10</a:t>
            </a:fld>
            <a:endParaRPr lang="de-DE" sz="1200">
              <a:solidFill>
                <a:srgbClr val="000000"/>
              </a:solidFill>
              <a:latin typeface="Sparkasse Rg" pitchFamily="34" charset="0"/>
            </a:endParaRPr>
          </a:p>
        </p:txBody>
      </p:sp>
      <p:sp>
        <p:nvSpPr>
          <p:cNvPr id="371715" name="Rectangle 2"/>
          <p:cNvSpPr>
            <a:spLocks noGrp="1" noRot="1" noChangeAspect="1" noChangeArrowheads="1" noTextEdit="1"/>
          </p:cNvSpPr>
          <p:nvPr>
            <p:ph type="sldImg"/>
          </p:nvPr>
        </p:nvSpPr>
        <p:spPr>
          <a:xfrm>
            <a:off x="93663" y="742950"/>
            <a:ext cx="6619875" cy="3724275"/>
          </a:xfrm>
          <a:ln/>
        </p:spPr>
      </p:sp>
      <p:sp>
        <p:nvSpPr>
          <p:cNvPr id="371716" name="Rectangle 3"/>
          <p:cNvSpPr>
            <a:spLocks noGrp="1" noChangeArrowheads="1"/>
          </p:cNvSpPr>
          <p:nvPr>
            <p:ph type="body" idx="1"/>
          </p:nvPr>
        </p:nvSpPr>
        <p:spPr>
          <a:xfrm>
            <a:off x="903288" y="4716463"/>
            <a:ext cx="4992687" cy="4467225"/>
          </a:xfrm>
          <a:noFill/>
        </p:spPr>
        <p:txBody>
          <a:bodyPr wrap="none" anchor="ctr"/>
          <a:lstStyle/>
          <a:p>
            <a:endParaRPr lang="de-DE"/>
          </a:p>
        </p:txBody>
      </p:sp>
    </p:spTree>
    <p:extLst>
      <p:ext uri="{BB962C8B-B14F-4D97-AF65-F5344CB8AC3E}">
        <p14:creationId xmlns:p14="http://schemas.microsoft.com/office/powerpoint/2010/main" val="32015536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BD59BFE0-36F7-2CC7-A7E3-D1363F5CD38D}"/>
            </a:ext>
          </a:extLst>
        </p:cNvPr>
        <p:cNvGrpSpPr/>
        <p:nvPr/>
      </p:nvGrpSpPr>
      <p:grpSpPr>
        <a:xfrm>
          <a:off x="0" y="0"/>
          <a:ext cx="0" cy="0"/>
          <a:chOff x="0" y="0"/>
          <a:chExt cx="0" cy="0"/>
        </a:xfrm>
      </p:grpSpPr>
      <p:sp>
        <p:nvSpPr>
          <p:cNvPr id="371714" name="Rectangle 26">
            <a:extLst>
              <a:ext uri="{FF2B5EF4-FFF2-40B4-BE49-F238E27FC236}">
                <a16:creationId xmlns:a16="http://schemas.microsoft.com/office/drawing/2014/main" id="{37B0BC4B-D315-27A5-0DA6-6EB76CA9489E}"/>
              </a:ext>
            </a:extLst>
          </p:cNvPr>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B9DEB884-CAFA-4896-A5C0-9B0ED68CD259}" type="slidenum">
              <a:rPr lang="de-DE" sz="1200">
                <a:solidFill>
                  <a:srgbClr val="000000"/>
                </a:solidFill>
                <a:latin typeface="Sparkasse Rg" pitchFamily="34" charset="0"/>
              </a:rPr>
              <a:pPr eaLnBrk="1" hangingPunct="1"/>
              <a:t>11</a:t>
            </a:fld>
            <a:endParaRPr lang="de-DE" sz="1200">
              <a:solidFill>
                <a:srgbClr val="000000"/>
              </a:solidFill>
              <a:latin typeface="Sparkasse Rg" pitchFamily="34" charset="0"/>
            </a:endParaRPr>
          </a:p>
        </p:txBody>
      </p:sp>
      <p:sp>
        <p:nvSpPr>
          <p:cNvPr id="371715" name="Rectangle 2">
            <a:extLst>
              <a:ext uri="{FF2B5EF4-FFF2-40B4-BE49-F238E27FC236}">
                <a16:creationId xmlns:a16="http://schemas.microsoft.com/office/drawing/2014/main" id="{8C7FBA2C-4CD6-077A-D1AC-D0BC15960D4A}"/>
              </a:ext>
            </a:extLst>
          </p:cNvPr>
          <p:cNvSpPr>
            <a:spLocks noGrp="1" noRot="1" noChangeAspect="1" noChangeArrowheads="1" noTextEdit="1"/>
          </p:cNvSpPr>
          <p:nvPr>
            <p:ph type="sldImg"/>
          </p:nvPr>
        </p:nvSpPr>
        <p:spPr>
          <a:xfrm>
            <a:off x="93663" y="742950"/>
            <a:ext cx="6619875" cy="3724275"/>
          </a:xfrm>
          <a:ln/>
        </p:spPr>
      </p:sp>
      <p:sp>
        <p:nvSpPr>
          <p:cNvPr id="371716" name="Rectangle 3">
            <a:extLst>
              <a:ext uri="{FF2B5EF4-FFF2-40B4-BE49-F238E27FC236}">
                <a16:creationId xmlns:a16="http://schemas.microsoft.com/office/drawing/2014/main" id="{3216C827-A748-4310-B2E4-8FDE9A2C7E3C}"/>
              </a:ext>
            </a:extLst>
          </p:cNvPr>
          <p:cNvSpPr>
            <a:spLocks noGrp="1" noChangeArrowheads="1"/>
          </p:cNvSpPr>
          <p:nvPr>
            <p:ph type="body" idx="1"/>
          </p:nvPr>
        </p:nvSpPr>
        <p:spPr>
          <a:xfrm>
            <a:off x="903288" y="4716463"/>
            <a:ext cx="4992687" cy="4467225"/>
          </a:xfrm>
          <a:noFill/>
        </p:spPr>
        <p:txBody>
          <a:bodyPr wrap="none" anchor="ctr"/>
          <a:lstStyle/>
          <a:p>
            <a:endParaRPr lang="de-DE"/>
          </a:p>
        </p:txBody>
      </p:sp>
    </p:spTree>
    <p:extLst>
      <p:ext uri="{BB962C8B-B14F-4D97-AF65-F5344CB8AC3E}">
        <p14:creationId xmlns:p14="http://schemas.microsoft.com/office/powerpoint/2010/main" val="148101612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343033600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26"/>
          <p:cNvSpPr>
            <a:spLocks noGrp="1" noChangeArrowheads="1"/>
          </p:cNvSpPr>
          <p:nvPr>
            <p:ph type="sldNum"/>
          </p:nvPr>
        </p:nvSpPr>
        <p:spPr>
          <a:ln/>
        </p:spPr>
        <p:txBody>
          <a:bodyPr/>
          <a:lstStyle/>
          <a:p>
            <a:fld id="{49F0B7FD-EAB7-41D6-9601-A77E8113FF78}" type="slidenum">
              <a:rPr lang="de-DE"/>
              <a:pPr/>
              <a:t>13</a:t>
            </a:fld>
            <a:endParaRPr lang="de-DE"/>
          </a:p>
        </p:txBody>
      </p:sp>
      <p:sp>
        <p:nvSpPr>
          <p:cNvPr id="491522" name="Rectangle 2"/>
          <p:cNvSpPr txBox="1">
            <a:spLocks noGrp="1" noRot="1" noChangeAspect="1" noChangeArrowheads="1" noTextEdit="1"/>
          </p:cNvSpPr>
          <p:nvPr>
            <p:ph type="sldImg"/>
          </p:nvPr>
        </p:nvSpPr>
        <p:spPr>
          <a:xfrm>
            <a:off x="87313" y="742950"/>
            <a:ext cx="6623050" cy="3725863"/>
          </a:xfrm>
          <a:ln/>
        </p:spPr>
      </p:sp>
      <p:sp>
        <p:nvSpPr>
          <p:cNvPr id="491523" name="Rectangle 3"/>
          <p:cNvSpPr txBox="1">
            <a:spLocks noGrp="1" noChangeArrowheads="1"/>
          </p:cNvSpPr>
          <p:nvPr>
            <p:ph type="body" idx="1"/>
          </p:nvPr>
        </p:nvSpPr>
        <p:spPr>
          <a:xfrm>
            <a:off x="904432" y="4717732"/>
            <a:ext cx="4990332" cy="4465216"/>
          </a:xfrm>
          <a:noFill/>
          <a:ln/>
        </p:spPr>
        <p:txBody>
          <a:bodyPr wrap="none" anchor="ctr"/>
          <a:lstStyle/>
          <a:p>
            <a:endParaRPr lang="de-DE"/>
          </a:p>
        </p:txBody>
      </p:sp>
    </p:spTree>
    <p:extLst>
      <p:ext uri="{BB962C8B-B14F-4D97-AF65-F5344CB8AC3E}">
        <p14:creationId xmlns:p14="http://schemas.microsoft.com/office/powerpoint/2010/main" val="93767571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26"/>
          <p:cNvSpPr>
            <a:spLocks noGrp="1" noChangeArrowheads="1"/>
          </p:cNvSpPr>
          <p:nvPr>
            <p:ph type="sldNum"/>
          </p:nvPr>
        </p:nvSpPr>
        <p:spPr>
          <a:ln/>
        </p:spPr>
        <p:txBody>
          <a:bodyPr/>
          <a:lstStyle/>
          <a:p>
            <a:fld id="{EDB53AC3-F79C-4526-A9B2-B64A4DED83AC}" type="slidenum">
              <a:rPr lang="de-DE"/>
              <a:pPr/>
              <a:t>14</a:t>
            </a:fld>
            <a:endParaRPr lang="de-DE"/>
          </a:p>
        </p:txBody>
      </p:sp>
      <p:sp>
        <p:nvSpPr>
          <p:cNvPr id="493570" name="Rectangle 2"/>
          <p:cNvSpPr txBox="1">
            <a:spLocks noGrp="1" noRot="1" noChangeAspect="1" noChangeArrowheads="1" noTextEdit="1"/>
          </p:cNvSpPr>
          <p:nvPr>
            <p:ph type="sldImg"/>
          </p:nvPr>
        </p:nvSpPr>
        <p:spPr>
          <a:xfrm>
            <a:off x="87313" y="742950"/>
            <a:ext cx="6623050" cy="3725863"/>
          </a:xfrm>
          <a:ln/>
        </p:spPr>
      </p:sp>
      <p:sp>
        <p:nvSpPr>
          <p:cNvPr id="493571" name="Rectangle 3"/>
          <p:cNvSpPr txBox="1">
            <a:spLocks noGrp="1" noChangeArrowheads="1"/>
          </p:cNvSpPr>
          <p:nvPr>
            <p:ph type="body" idx="1"/>
          </p:nvPr>
        </p:nvSpPr>
        <p:spPr>
          <a:xfrm>
            <a:off x="904432" y="4717732"/>
            <a:ext cx="4990332" cy="4465216"/>
          </a:xfrm>
          <a:noFill/>
          <a:ln/>
        </p:spPr>
        <p:txBody>
          <a:bodyPr wrap="none" anchor="ctr"/>
          <a:lstStyle/>
          <a:p>
            <a:endParaRPr lang="de-DE"/>
          </a:p>
        </p:txBody>
      </p:sp>
    </p:spTree>
    <p:extLst>
      <p:ext uri="{BB962C8B-B14F-4D97-AF65-F5344CB8AC3E}">
        <p14:creationId xmlns:p14="http://schemas.microsoft.com/office/powerpoint/2010/main" val="103074189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33826" name="Rectangle 26"/>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A9D37A7D-E720-4A45-9D64-0A7ACBBC781D}" type="slidenum">
              <a:rPr lang="de-DE" sz="1200">
                <a:solidFill>
                  <a:srgbClr val="000000"/>
                </a:solidFill>
                <a:latin typeface="Sparkasse Rg" pitchFamily="34" charset="0"/>
              </a:rPr>
              <a:pPr eaLnBrk="1" hangingPunct="1"/>
              <a:t>15</a:t>
            </a:fld>
            <a:endParaRPr lang="de-DE" sz="1200">
              <a:solidFill>
                <a:srgbClr val="000000"/>
              </a:solidFill>
              <a:latin typeface="Sparkasse Rg" pitchFamily="34" charset="0"/>
            </a:endParaRPr>
          </a:p>
        </p:txBody>
      </p:sp>
      <p:sp>
        <p:nvSpPr>
          <p:cNvPr id="333827" name="Rectangle 28"/>
          <p:cNvSpPr txBox="1">
            <a:spLocks noGrp="1" noChangeArrowheads="1"/>
          </p:cNvSpPr>
          <p:nvPr/>
        </p:nvSpPr>
        <p:spPr bwMode="auto">
          <a:xfrm>
            <a:off x="3852863" y="9428163"/>
            <a:ext cx="2911475" cy="4619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9991" tIns="46796" rIns="89991" bIns="46796" anchor="b"/>
          <a:lstStyle>
            <a:lvl1pPr eaLnBrk="0" hangingPunct="0">
              <a:tabLst>
                <a:tab pos="723900" algn="l"/>
                <a:tab pos="1444625" algn="l"/>
                <a:tab pos="2173288" algn="l"/>
                <a:tab pos="2895600" algn="l"/>
              </a:tabLst>
              <a:defRPr sz="2200">
                <a:solidFill>
                  <a:schemeClr val="bg1"/>
                </a:solidFill>
                <a:latin typeface="Times New Roman" pitchFamily="18" charset="0"/>
              </a:defRPr>
            </a:lvl1pPr>
            <a:lvl2pPr eaLnBrk="0" hangingPunct="0">
              <a:tabLst>
                <a:tab pos="723900" algn="l"/>
                <a:tab pos="1444625" algn="l"/>
                <a:tab pos="2173288" algn="l"/>
                <a:tab pos="2895600" algn="l"/>
              </a:tabLst>
              <a:defRPr sz="2200">
                <a:solidFill>
                  <a:schemeClr val="bg1"/>
                </a:solidFill>
                <a:latin typeface="Times New Roman" pitchFamily="18" charset="0"/>
              </a:defRPr>
            </a:lvl2pPr>
            <a:lvl3pPr eaLnBrk="0" hangingPunct="0">
              <a:tabLst>
                <a:tab pos="723900" algn="l"/>
                <a:tab pos="1444625" algn="l"/>
                <a:tab pos="2173288" algn="l"/>
                <a:tab pos="2895600" algn="l"/>
              </a:tabLst>
              <a:defRPr sz="2200">
                <a:solidFill>
                  <a:schemeClr val="bg1"/>
                </a:solidFill>
                <a:latin typeface="Times New Roman" pitchFamily="18" charset="0"/>
              </a:defRPr>
            </a:lvl3pPr>
            <a:lvl4pPr eaLnBrk="0" hangingPunct="0">
              <a:tabLst>
                <a:tab pos="723900" algn="l"/>
                <a:tab pos="1444625" algn="l"/>
                <a:tab pos="2173288" algn="l"/>
                <a:tab pos="2895600" algn="l"/>
              </a:tabLst>
              <a:defRPr sz="2200">
                <a:solidFill>
                  <a:schemeClr val="bg1"/>
                </a:solidFill>
                <a:latin typeface="Times New Roman" pitchFamily="18" charset="0"/>
              </a:defRPr>
            </a:lvl4pPr>
            <a:lvl5pPr eaLnBrk="0" hangingPunct="0">
              <a:tabLst>
                <a:tab pos="723900" algn="l"/>
                <a:tab pos="1444625"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9pPr>
          </a:lstStyle>
          <a:p>
            <a:pPr algn="r" eaLnBrk="1" hangingPunct="1">
              <a:buClrTx/>
              <a:buFontTx/>
              <a:buNone/>
            </a:pPr>
            <a:fld id="{B22B2BB9-1ADA-498A-BFE4-0490C2CA987E}" type="slidenum">
              <a:rPr lang="de-DE" sz="1200">
                <a:solidFill>
                  <a:srgbClr val="000000"/>
                </a:solidFill>
                <a:latin typeface="Sparkasse Rg" pitchFamily="34" charset="0"/>
              </a:rPr>
              <a:pPr algn="r" eaLnBrk="1" hangingPunct="1">
                <a:buClrTx/>
                <a:buFontTx/>
                <a:buNone/>
              </a:pPr>
              <a:t>15</a:t>
            </a:fld>
            <a:endParaRPr lang="de-DE" sz="1200">
              <a:solidFill>
                <a:srgbClr val="000000"/>
              </a:solidFill>
              <a:latin typeface="Sparkasse Rg" pitchFamily="34" charset="0"/>
            </a:endParaRPr>
          </a:p>
        </p:txBody>
      </p:sp>
      <p:sp>
        <p:nvSpPr>
          <p:cNvPr id="333828" name="Rectangle 1"/>
          <p:cNvSpPr>
            <a:spLocks noGrp="1" noRot="1" noChangeAspect="1" noChangeArrowheads="1" noTextEdit="1"/>
          </p:cNvSpPr>
          <p:nvPr>
            <p:ph type="sldImg"/>
          </p:nvPr>
        </p:nvSpPr>
        <p:spPr>
          <a:xfrm>
            <a:off x="93663" y="742950"/>
            <a:ext cx="6619875" cy="3724275"/>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33829" name="Rectangle 2"/>
          <p:cNvSpPr>
            <a:spLocks noGrp="1" noChangeArrowheads="1"/>
          </p:cNvSpPr>
          <p:nvPr>
            <p:ph type="body" idx="1"/>
          </p:nvPr>
        </p:nvSpPr>
        <p:spPr>
          <a:xfrm>
            <a:off x="903288" y="4716463"/>
            <a:ext cx="4992687" cy="4467225"/>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89991" tIns="46796" rIns="89991" bIns="46796" anchor="ctr"/>
          <a:lstStyle/>
          <a:p>
            <a:endParaRPr lang="de-DE"/>
          </a:p>
        </p:txBody>
      </p:sp>
    </p:spTree>
    <p:extLst>
      <p:ext uri="{BB962C8B-B14F-4D97-AF65-F5344CB8AC3E}">
        <p14:creationId xmlns:p14="http://schemas.microsoft.com/office/powerpoint/2010/main" val="423452057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34850" name="Rectangle 26"/>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A5625151-3D25-46E5-8C05-3F39028BCDDC}" type="slidenum">
              <a:rPr lang="de-DE" sz="1200">
                <a:solidFill>
                  <a:srgbClr val="000000"/>
                </a:solidFill>
                <a:latin typeface="Sparkasse Rg" pitchFamily="34" charset="0"/>
              </a:rPr>
              <a:pPr eaLnBrk="1" hangingPunct="1"/>
              <a:t>16</a:t>
            </a:fld>
            <a:endParaRPr lang="de-DE" sz="1200">
              <a:solidFill>
                <a:srgbClr val="000000"/>
              </a:solidFill>
              <a:latin typeface="Sparkasse Rg" pitchFamily="34" charset="0"/>
            </a:endParaRPr>
          </a:p>
        </p:txBody>
      </p:sp>
      <p:sp>
        <p:nvSpPr>
          <p:cNvPr id="334851" name="Rectangle 28"/>
          <p:cNvSpPr txBox="1">
            <a:spLocks noGrp="1" noChangeArrowheads="1"/>
          </p:cNvSpPr>
          <p:nvPr/>
        </p:nvSpPr>
        <p:spPr bwMode="auto">
          <a:xfrm>
            <a:off x="3852863" y="9428163"/>
            <a:ext cx="2911475" cy="4619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9991" tIns="46796" rIns="89991" bIns="46796" anchor="b"/>
          <a:lstStyle>
            <a:lvl1pPr eaLnBrk="0" hangingPunct="0">
              <a:tabLst>
                <a:tab pos="723900" algn="l"/>
                <a:tab pos="1444625" algn="l"/>
                <a:tab pos="2173288" algn="l"/>
                <a:tab pos="2895600" algn="l"/>
              </a:tabLst>
              <a:defRPr sz="2200">
                <a:solidFill>
                  <a:schemeClr val="bg1"/>
                </a:solidFill>
                <a:latin typeface="Times New Roman" pitchFamily="18" charset="0"/>
              </a:defRPr>
            </a:lvl1pPr>
            <a:lvl2pPr eaLnBrk="0" hangingPunct="0">
              <a:tabLst>
                <a:tab pos="723900" algn="l"/>
                <a:tab pos="1444625" algn="l"/>
                <a:tab pos="2173288" algn="l"/>
                <a:tab pos="2895600" algn="l"/>
              </a:tabLst>
              <a:defRPr sz="2200">
                <a:solidFill>
                  <a:schemeClr val="bg1"/>
                </a:solidFill>
                <a:latin typeface="Times New Roman" pitchFamily="18" charset="0"/>
              </a:defRPr>
            </a:lvl2pPr>
            <a:lvl3pPr eaLnBrk="0" hangingPunct="0">
              <a:tabLst>
                <a:tab pos="723900" algn="l"/>
                <a:tab pos="1444625" algn="l"/>
                <a:tab pos="2173288" algn="l"/>
                <a:tab pos="2895600" algn="l"/>
              </a:tabLst>
              <a:defRPr sz="2200">
                <a:solidFill>
                  <a:schemeClr val="bg1"/>
                </a:solidFill>
                <a:latin typeface="Times New Roman" pitchFamily="18" charset="0"/>
              </a:defRPr>
            </a:lvl3pPr>
            <a:lvl4pPr eaLnBrk="0" hangingPunct="0">
              <a:tabLst>
                <a:tab pos="723900" algn="l"/>
                <a:tab pos="1444625" algn="l"/>
                <a:tab pos="2173288" algn="l"/>
                <a:tab pos="2895600" algn="l"/>
              </a:tabLst>
              <a:defRPr sz="2200">
                <a:solidFill>
                  <a:schemeClr val="bg1"/>
                </a:solidFill>
                <a:latin typeface="Times New Roman" pitchFamily="18" charset="0"/>
              </a:defRPr>
            </a:lvl4pPr>
            <a:lvl5pPr eaLnBrk="0" hangingPunct="0">
              <a:tabLst>
                <a:tab pos="723900" algn="l"/>
                <a:tab pos="1444625"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4625" algn="l"/>
                <a:tab pos="2173288" algn="l"/>
                <a:tab pos="2895600" algn="l"/>
              </a:tabLst>
              <a:defRPr sz="2200">
                <a:solidFill>
                  <a:schemeClr val="bg1"/>
                </a:solidFill>
                <a:latin typeface="Times New Roman" pitchFamily="18" charset="0"/>
              </a:defRPr>
            </a:lvl9pPr>
          </a:lstStyle>
          <a:p>
            <a:pPr algn="r" eaLnBrk="1" hangingPunct="1">
              <a:buClrTx/>
              <a:buFontTx/>
              <a:buNone/>
            </a:pPr>
            <a:fld id="{DC4F38AA-52C0-4EBE-B07A-1615AFCDD3F3}" type="slidenum">
              <a:rPr lang="de-DE" sz="1200">
                <a:solidFill>
                  <a:srgbClr val="000000"/>
                </a:solidFill>
                <a:latin typeface="Sparkasse Rg" pitchFamily="34" charset="0"/>
              </a:rPr>
              <a:pPr algn="r" eaLnBrk="1" hangingPunct="1">
                <a:buClrTx/>
                <a:buFontTx/>
                <a:buNone/>
              </a:pPr>
              <a:t>16</a:t>
            </a:fld>
            <a:endParaRPr lang="de-DE" sz="1200">
              <a:solidFill>
                <a:srgbClr val="000000"/>
              </a:solidFill>
              <a:latin typeface="Sparkasse Rg" pitchFamily="34" charset="0"/>
            </a:endParaRPr>
          </a:p>
        </p:txBody>
      </p:sp>
      <p:sp>
        <p:nvSpPr>
          <p:cNvPr id="334852" name="Rectangle 1"/>
          <p:cNvSpPr>
            <a:spLocks noGrp="1" noRot="1" noChangeAspect="1" noChangeArrowheads="1" noTextEdit="1"/>
          </p:cNvSpPr>
          <p:nvPr>
            <p:ph type="sldImg"/>
          </p:nvPr>
        </p:nvSpPr>
        <p:spPr>
          <a:xfrm>
            <a:off x="93663" y="742950"/>
            <a:ext cx="6619875" cy="3724275"/>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34853" name="Rectangle 2"/>
          <p:cNvSpPr>
            <a:spLocks noGrp="1" noChangeArrowheads="1"/>
          </p:cNvSpPr>
          <p:nvPr>
            <p:ph type="body" idx="1"/>
          </p:nvPr>
        </p:nvSpPr>
        <p:spPr>
          <a:xfrm>
            <a:off x="903288" y="4716463"/>
            <a:ext cx="4992687" cy="4467225"/>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89991" tIns="46796" rIns="89991" bIns="46796" anchor="ctr"/>
          <a:lstStyle/>
          <a:p>
            <a:endParaRPr lang="de-DE"/>
          </a:p>
        </p:txBody>
      </p:sp>
    </p:spTree>
    <p:extLst>
      <p:ext uri="{BB962C8B-B14F-4D97-AF65-F5344CB8AC3E}">
        <p14:creationId xmlns:p14="http://schemas.microsoft.com/office/powerpoint/2010/main" val="268480751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26226328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20188456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260152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62498" name="Rectangle 26"/>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A39139B9-EBBB-4FD7-9E6A-D792144CFDCA}" type="slidenum">
              <a:rPr lang="de-DE" sz="1200">
                <a:solidFill>
                  <a:srgbClr val="000000"/>
                </a:solidFill>
                <a:latin typeface="Sparkasse Rg" pitchFamily="34" charset="0"/>
              </a:rPr>
              <a:pPr eaLnBrk="1" hangingPunct="1"/>
              <a:t>2</a:t>
            </a:fld>
            <a:endParaRPr lang="de-DE" sz="1200">
              <a:solidFill>
                <a:srgbClr val="000000"/>
              </a:solidFill>
              <a:latin typeface="Sparkasse Rg" pitchFamily="34" charset="0"/>
            </a:endParaRPr>
          </a:p>
        </p:txBody>
      </p:sp>
      <p:sp>
        <p:nvSpPr>
          <p:cNvPr id="362499" name="Rectangle 2"/>
          <p:cNvSpPr>
            <a:spLocks noGrp="1" noRot="1" noChangeAspect="1" noChangeArrowheads="1" noTextEdit="1"/>
          </p:cNvSpPr>
          <p:nvPr>
            <p:ph type="sldImg"/>
          </p:nvPr>
        </p:nvSpPr>
        <p:spPr>
          <a:xfrm>
            <a:off x="93663" y="742950"/>
            <a:ext cx="6619875" cy="3724275"/>
          </a:xfrm>
          <a:ln/>
        </p:spPr>
      </p:sp>
      <p:sp>
        <p:nvSpPr>
          <p:cNvPr id="362500" name="Rectangle 3"/>
          <p:cNvSpPr>
            <a:spLocks noGrp="1" noChangeArrowheads="1"/>
          </p:cNvSpPr>
          <p:nvPr>
            <p:ph type="body" idx="1"/>
          </p:nvPr>
        </p:nvSpPr>
        <p:spPr>
          <a:xfrm>
            <a:off x="903288" y="4716463"/>
            <a:ext cx="4992687" cy="4467225"/>
          </a:xfrm>
          <a:noFill/>
        </p:spPr>
        <p:txBody>
          <a:bodyPr wrap="none" anchor="ctr"/>
          <a:lstStyle/>
          <a:p>
            <a:endParaRPr lang="de-DE"/>
          </a:p>
        </p:txBody>
      </p:sp>
    </p:spTree>
    <p:extLst>
      <p:ext uri="{BB962C8B-B14F-4D97-AF65-F5344CB8AC3E}">
        <p14:creationId xmlns:p14="http://schemas.microsoft.com/office/powerpoint/2010/main" val="110948143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noResize="1"/>
          </p:cNvSpPr>
          <p:nvPr>
            <p:ph type="sldImg"/>
          </p:nvPr>
        </p:nvSpPr>
        <p:spPr>
          <a:xfrm>
            <a:off x="217488" y="812800"/>
            <a:ext cx="7123112" cy="4008438"/>
          </a:xfrm>
          <a:solidFill>
            <a:srgbClr val="CFE7F5"/>
          </a:solidFill>
          <a:ln w="25400">
            <a:solidFill>
              <a:srgbClr val="808080"/>
            </a:solidFill>
            <a:prstDash val="solid"/>
          </a:ln>
        </p:spPr>
      </p:sp>
      <p:sp>
        <p:nvSpPr>
          <p:cNvPr id="3" name="Notizenplatzhalter 2"/>
          <p:cNvSpPr txBox="1">
            <a:spLocks noGrp="1"/>
          </p:cNvSpPr>
          <p:nvPr>
            <p:ph type="body" sz="quarter" idx="1"/>
          </p:nvPr>
        </p:nvSpPr>
        <p:spPr/>
        <p:txBody>
          <a:bodyPr>
            <a:spAutoFit/>
          </a:bodyPr>
          <a:lstStyle/>
          <a:p>
            <a:endParaRPr lang="de-DE" dirty="0"/>
          </a:p>
        </p:txBody>
      </p:sp>
    </p:spTree>
    <p:extLst>
      <p:ext uri="{BB962C8B-B14F-4D97-AF65-F5344CB8AC3E}">
        <p14:creationId xmlns:p14="http://schemas.microsoft.com/office/powerpoint/2010/main" val="27842134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63522" name="Rectangle 26"/>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70794984-4538-4862-B949-D8817848F907}" type="slidenum">
              <a:rPr lang="de-DE" sz="1200">
                <a:solidFill>
                  <a:srgbClr val="000000"/>
                </a:solidFill>
                <a:latin typeface="Sparkasse Rg" pitchFamily="34" charset="0"/>
              </a:rPr>
              <a:pPr eaLnBrk="1" hangingPunct="1"/>
              <a:t>3</a:t>
            </a:fld>
            <a:endParaRPr lang="de-DE" sz="1200">
              <a:solidFill>
                <a:srgbClr val="000000"/>
              </a:solidFill>
              <a:latin typeface="Sparkasse Rg" pitchFamily="34" charset="0"/>
            </a:endParaRPr>
          </a:p>
        </p:txBody>
      </p:sp>
      <p:sp>
        <p:nvSpPr>
          <p:cNvPr id="363523" name="Rectangle 2"/>
          <p:cNvSpPr>
            <a:spLocks noGrp="1" noRot="1" noChangeAspect="1" noChangeArrowheads="1" noTextEdit="1"/>
          </p:cNvSpPr>
          <p:nvPr>
            <p:ph type="sldImg"/>
          </p:nvPr>
        </p:nvSpPr>
        <p:spPr>
          <a:xfrm>
            <a:off x="93663" y="742950"/>
            <a:ext cx="6619875" cy="3724275"/>
          </a:xfrm>
          <a:ln/>
        </p:spPr>
      </p:sp>
      <p:sp>
        <p:nvSpPr>
          <p:cNvPr id="363524" name="Rectangle 3"/>
          <p:cNvSpPr>
            <a:spLocks noGrp="1" noChangeArrowheads="1"/>
          </p:cNvSpPr>
          <p:nvPr>
            <p:ph type="body" idx="1"/>
          </p:nvPr>
        </p:nvSpPr>
        <p:spPr>
          <a:xfrm>
            <a:off x="903288" y="4716463"/>
            <a:ext cx="4992687" cy="4467225"/>
          </a:xfrm>
          <a:noFill/>
        </p:spPr>
        <p:txBody>
          <a:bodyPr wrap="none" anchor="ctr"/>
          <a:lstStyle/>
          <a:p>
            <a:endParaRPr lang="de-DE"/>
          </a:p>
        </p:txBody>
      </p:sp>
    </p:spTree>
    <p:extLst>
      <p:ext uri="{BB962C8B-B14F-4D97-AF65-F5344CB8AC3E}">
        <p14:creationId xmlns:p14="http://schemas.microsoft.com/office/powerpoint/2010/main" val="6002652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66594" name="Rectangle 26"/>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A337C616-BD52-49BA-B1BF-8A8B2D075DBB}" type="slidenum">
              <a:rPr lang="de-DE" sz="1200">
                <a:solidFill>
                  <a:srgbClr val="000000"/>
                </a:solidFill>
                <a:latin typeface="Sparkasse Rg" pitchFamily="34" charset="0"/>
              </a:rPr>
              <a:pPr eaLnBrk="1" hangingPunct="1"/>
              <a:t>4</a:t>
            </a:fld>
            <a:endParaRPr lang="de-DE" sz="1200">
              <a:solidFill>
                <a:srgbClr val="000000"/>
              </a:solidFill>
              <a:latin typeface="Sparkasse Rg" pitchFamily="34" charset="0"/>
            </a:endParaRPr>
          </a:p>
        </p:txBody>
      </p:sp>
      <p:sp>
        <p:nvSpPr>
          <p:cNvPr id="366595" name="Rectangle 2"/>
          <p:cNvSpPr>
            <a:spLocks noGrp="1" noRot="1" noChangeAspect="1" noChangeArrowheads="1" noTextEdit="1"/>
          </p:cNvSpPr>
          <p:nvPr>
            <p:ph type="sldImg"/>
          </p:nvPr>
        </p:nvSpPr>
        <p:spPr>
          <a:xfrm>
            <a:off x="93663" y="742950"/>
            <a:ext cx="6619875" cy="3724275"/>
          </a:xfrm>
          <a:ln/>
        </p:spPr>
      </p:sp>
      <p:sp>
        <p:nvSpPr>
          <p:cNvPr id="366596" name="Rectangle 3"/>
          <p:cNvSpPr>
            <a:spLocks noGrp="1" noChangeArrowheads="1"/>
          </p:cNvSpPr>
          <p:nvPr>
            <p:ph type="body" idx="1"/>
          </p:nvPr>
        </p:nvSpPr>
        <p:spPr>
          <a:xfrm>
            <a:off x="903288" y="4716463"/>
            <a:ext cx="4992687" cy="4467225"/>
          </a:xfrm>
          <a:noFill/>
        </p:spPr>
        <p:txBody>
          <a:bodyPr wrap="none" anchor="ctr"/>
          <a:lstStyle/>
          <a:p>
            <a:endParaRPr lang="de-DE"/>
          </a:p>
        </p:txBody>
      </p:sp>
    </p:spTree>
    <p:extLst>
      <p:ext uri="{BB962C8B-B14F-4D97-AF65-F5344CB8AC3E}">
        <p14:creationId xmlns:p14="http://schemas.microsoft.com/office/powerpoint/2010/main" val="5246567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67618" name="Rectangle 26"/>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E11575C7-254A-4E97-98EC-CFDC4EE472B3}" type="slidenum">
              <a:rPr lang="de-DE" sz="1200">
                <a:solidFill>
                  <a:srgbClr val="000000"/>
                </a:solidFill>
                <a:latin typeface="Sparkasse Rg" pitchFamily="34" charset="0"/>
              </a:rPr>
              <a:pPr eaLnBrk="1" hangingPunct="1"/>
              <a:t>5</a:t>
            </a:fld>
            <a:endParaRPr lang="de-DE" sz="1200">
              <a:solidFill>
                <a:srgbClr val="000000"/>
              </a:solidFill>
              <a:latin typeface="Sparkasse Rg" pitchFamily="34" charset="0"/>
            </a:endParaRPr>
          </a:p>
        </p:txBody>
      </p:sp>
      <p:sp>
        <p:nvSpPr>
          <p:cNvPr id="367619" name="Rectangle 2"/>
          <p:cNvSpPr>
            <a:spLocks noGrp="1" noRot="1" noChangeAspect="1" noChangeArrowheads="1" noTextEdit="1"/>
          </p:cNvSpPr>
          <p:nvPr>
            <p:ph type="sldImg"/>
          </p:nvPr>
        </p:nvSpPr>
        <p:spPr>
          <a:xfrm>
            <a:off x="93663" y="742950"/>
            <a:ext cx="6619875" cy="3724275"/>
          </a:xfrm>
          <a:ln/>
        </p:spPr>
      </p:sp>
      <p:sp>
        <p:nvSpPr>
          <p:cNvPr id="367620" name="Rectangle 3"/>
          <p:cNvSpPr>
            <a:spLocks noGrp="1" noChangeArrowheads="1"/>
          </p:cNvSpPr>
          <p:nvPr>
            <p:ph type="body" idx="1"/>
          </p:nvPr>
        </p:nvSpPr>
        <p:spPr>
          <a:xfrm>
            <a:off x="903288" y="4716463"/>
            <a:ext cx="4992687" cy="4467225"/>
          </a:xfrm>
          <a:noFill/>
        </p:spPr>
        <p:txBody>
          <a:bodyPr wrap="none" anchor="ctr"/>
          <a:lstStyle/>
          <a:p>
            <a:endParaRPr lang="de-DE"/>
          </a:p>
        </p:txBody>
      </p:sp>
    </p:spTree>
    <p:extLst>
      <p:ext uri="{BB962C8B-B14F-4D97-AF65-F5344CB8AC3E}">
        <p14:creationId xmlns:p14="http://schemas.microsoft.com/office/powerpoint/2010/main" val="34001920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68642" name="Rectangle 26"/>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00FE689E-BF72-4A8C-B8F6-C3A8F960CBF5}" type="slidenum">
              <a:rPr lang="de-DE" sz="1200">
                <a:solidFill>
                  <a:srgbClr val="000000"/>
                </a:solidFill>
                <a:latin typeface="Sparkasse Rg" pitchFamily="34" charset="0"/>
              </a:rPr>
              <a:pPr eaLnBrk="1" hangingPunct="1"/>
              <a:t>6</a:t>
            </a:fld>
            <a:endParaRPr lang="de-DE" sz="1200">
              <a:solidFill>
                <a:srgbClr val="000000"/>
              </a:solidFill>
              <a:latin typeface="Sparkasse Rg" pitchFamily="34" charset="0"/>
            </a:endParaRPr>
          </a:p>
        </p:txBody>
      </p:sp>
      <p:sp>
        <p:nvSpPr>
          <p:cNvPr id="368643" name="Rectangle 2"/>
          <p:cNvSpPr>
            <a:spLocks noGrp="1" noRot="1" noChangeAspect="1" noChangeArrowheads="1" noTextEdit="1"/>
          </p:cNvSpPr>
          <p:nvPr>
            <p:ph type="sldImg"/>
          </p:nvPr>
        </p:nvSpPr>
        <p:spPr>
          <a:xfrm>
            <a:off x="93663" y="742950"/>
            <a:ext cx="6619875" cy="3724275"/>
          </a:xfrm>
          <a:ln/>
        </p:spPr>
      </p:sp>
      <p:sp>
        <p:nvSpPr>
          <p:cNvPr id="368644" name="Rectangle 3"/>
          <p:cNvSpPr>
            <a:spLocks noGrp="1" noChangeArrowheads="1"/>
          </p:cNvSpPr>
          <p:nvPr>
            <p:ph type="body" idx="1"/>
          </p:nvPr>
        </p:nvSpPr>
        <p:spPr>
          <a:xfrm>
            <a:off x="903288" y="4716463"/>
            <a:ext cx="4992687" cy="4467225"/>
          </a:xfrm>
          <a:noFill/>
        </p:spPr>
        <p:txBody>
          <a:bodyPr wrap="none" anchor="ctr"/>
          <a:lstStyle/>
          <a:p>
            <a:endParaRPr lang="de-DE"/>
          </a:p>
        </p:txBody>
      </p:sp>
    </p:spTree>
    <p:extLst>
      <p:ext uri="{BB962C8B-B14F-4D97-AF65-F5344CB8AC3E}">
        <p14:creationId xmlns:p14="http://schemas.microsoft.com/office/powerpoint/2010/main" val="22993815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69666" name="Rectangle 26"/>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E300AD6E-65F9-4309-9C0C-9ED38E9DA83C}" type="slidenum">
              <a:rPr lang="de-DE" sz="1200">
                <a:solidFill>
                  <a:srgbClr val="000000"/>
                </a:solidFill>
                <a:latin typeface="Sparkasse Rg" pitchFamily="34" charset="0"/>
              </a:rPr>
              <a:pPr eaLnBrk="1" hangingPunct="1"/>
              <a:t>7</a:t>
            </a:fld>
            <a:endParaRPr lang="de-DE" sz="1200">
              <a:solidFill>
                <a:srgbClr val="000000"/>
              </a:solidFill>
              <a:latin typeface="Sparkasse Rg" pitchFamily="34" charset="0"/>
            </a:endParaRPr>
          </a:p>
        </p:txBody>
      </p:sp>
      <p:sp>
        <p:nvSpPr>
          <p:cNvPr id="369667" name="Rectangle 2"/>
          <p:cNvSpPr>
            <a:spLocks noGrp="1" noRot="1" noChangeAspect="1" noChangeArrowheads="1" noTextEdit="1"/>
          </p:cNvSpPr>
          <p:nvPr>
            <p:ph type="sldImg"/>
          </p:nvPr>
        </p:nvSpPr>
        <p:spPr>
          <a:xfrm>
            <a:off x="93663" y="742950"/>
            <a:ext cx="6619875" cy="3724275"/>
          </a:xfrm>
          <a:ln/>
        </p:spPr>
      </p:sp>
      <p:sp>
        <p:nvSpPr>
          <p:cNvPr id="369668" name="Rectangle 3"/>
          <p:cNvSpPr>
            <a:spLocks noGrp="1" noChangeArrowheads="1"/>
          </p:cNvSpPr>
          <p:nvPr>
            <p:ph type="body" idx="1"/>
          </p:nvPr>
        </p:nvSpPr>
        <p:spPr>
          <a:xfrm>
            <a:off x="903288" y="4716463"/>
            <a:ext cx="4992687" cy="4467225"/>
          </a:xfrm>
          <a:noFill/>
        </p:spPr>
        <p:txBody>
          <a:bodyPr wrap="none" anchor="ctr"/>
          <a:lstStyle/>
          <a:p>
            <a:endParaRPr lang="de-DE"/>
          </a:p>
        </p:txBody>
      </p:sp>
    </p:spTree>
    <p:extLst>
      <p:ext uri="{BB962C8B-B14F-4D97-AF65-F5344CB8AC3E}">
        <p14:creationId xmlns:p14="http://schemas.microsoft.com/office/powerpoint/2010/main" val="34448385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C090AFE8-7004-57D6-5CC2-5C4D4E9E1311}"/>
            </a:ext>
          </a:extLst>
        </p:cNvPr>
        <p:cNvGrpSpPr/>
        <p:nvPr/>
      </p:nvGrpSpPr>
      <p:grpSpPr>
        <a:xfrm>
          <a:off x="0" y="0"/>
          <a:ext cx="0" cy="0"/>
          <a:chOff x="0" y="0"/>
          <a:chExt cx="0" cy="0"/>
        </a:xfrm>
      </p:grpSpPr>
      <p:sp>
        <p:nvSpPr>
          <p:cNvPr id="369666" name="Rectangle 26">
            <a:extLst>
              <a:ext uri="{FF2B5EF4-FFF2-40B4-BE49-F238E27FC236}">
                <a16:creationId xmlns:a16="http://schemas.microsoft.com/office/drawing/2014/main" id="{A3C8A49A-1916-A27E-DE89-29CF0CCD9A76}"/>
              </a:ext>
            </a:extLst>
          </p:cNvPr>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E300AD6E-65F9-4309-9C0C-9ED38E9DA83C}" type="slidenum">
              <a:rPr lang="de-DE" sz="1200">
                <a:solidFill>
                  <a:srgbClr val="000000"/>
                </a:solidFill>
                <a:latin typeface="Sparkasse Rg" pitchFamily="34" charset="0"/>
              </a:rPr>
              <a:pPr eaLnBrk="1" hangingPunct="1"/>
              <a:t>8</a:t>
            </a:fld>
            <a:endParaRPr lang="de-DE" sz="1200">
              <a:solidFill>
                <a:srgbClr val="000000"/>
              </a:solidFill>
              <a:latin typeface="Sparkasse Rg" pitchFamily="34" charset="0"/>
            </a:endParaRPr>
          </a:p>
        </p:txBody>
      </p:sp>
      <p:sp>
        <p:nvSpPr>
          <p:cNvPr id="369667" name="Rectangle 2">
            <a:extLst>
              <a:ext uri="{FF2B5EF4-FFF2-40B4-BE49-F238E27FC236}">
                <a16:creationId xmlns:a16="http://schemas.microsoft.com/office/drawing/2014/main" id="{EC6F97D5-7E3E-3A63-E36F-5868DDFAC10B}"/>
              </a:ext>
            </a:extLst>
          </p:cNvPr>
          <p:cNvSpPr>
            <a:spLocks noGrp="1" noRot="1" noChangeAspect="1" noChangeArrowheads="1" noTextEdit="1"/>
          </p:cNvSpPr>
          <p:nvPr>
            <p:ph type="sldImg"/>
          </p:nvPr>
        </p:nvSpPr>
        <p:spPr>
          <a:xfrm>
            <a:off x="93663" y="742950"/>
            <a:ext cx="6619875" cy="3724275"/>
          </a:xfrm>
          <a:ln/>
        </p:spPr>
      </p:sp>
      <p:sp>
        <p:nvSpPr>
          <p:cNvPr id="369668" name="Rectangle 3">
            <a:extLst>
              <a:ext uri="{FF2B5EF4-FFF2-40B4-BE49-F238E27FC236}">
                <a16:creationId xmlns:a16="http://schemas.microsoft.com/office/drawing/2014/main" id="{9162928F-4886-E5C6-7559-B01B1383C662}"/>
              </a:ext>
            </a:extLst>
          </p:cNvPr>
          <p:cNvSpPr>
            <a:spLocks noGrp="1" noChangeArrowheads="1"/>
          </p:cNvSpPr>
          <p:nvPr>
            <p:ph type="body" idx="1"/>
          </p:nvPr>
        </p:nvSpPr>
        <p:spPr>
          <a:xfrm>
            <a:off x="903288" y="4716463"/>
            <a:ext cx="4992687" cy="4467225"/>
          </a:xfrm>
          <a:noFill/>
        </p:spPr>
        <p:txBody>
          <a:bodyPr wrap="none" anchor="ctr"/>
          <a:lstStyle/>
          <a:p>
            <a:endParaRPr lang="de-DE"/>
          </a:p>
        </p:txBody>
      </p:sp>
    </p:spTree>
    <p:extLst>
      <p:ext uri="{BB962C8B-B14F-4D97-AF65-F5344CB8AC3E}">
        <p14:creationId xmlns:p14="http://schemas.microsoft.com/office/powerpoint/2010/main" val="22405106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70690" name="Rectangle 26"/>
          <p:cNvSpPr>
            <a:spLocks noGrp="1" noChangeArrowheads="1"/>
          </p:cNvSpPr>
          <p:nvPr>
            <p:ph type="sldNum" sz="quarter"/>
          </p:nvPr>
        </p:nvSpPr>
        <p:spPr>
          <a:noFill/>
        </p:spPr>
        <p:txBody>
          <a:bodyPr/>
          <a:lstStyle>
            <a:lvl1pPr eaLnBrk="0" hangingPunct="0">
              <a:tabLst>
                <a:tab pos="723900" algn="l"/>
                <a:tab pos="1446213" algn="l"/>
                <a:tab pos="2173288" algn="l"/>
                <a:tab pos="2895600" algn="l"/>
              </a:tabLst>
              <a:defRPr sz="2200">
                <a:solidFill>
                  <a:schemeClr val="bg1"/>
                </a:solidFill>
                <a:latin typeface="Times New Roman" pitchFamily="18" charset="0"/>
              </a:defRPr>
            </a:lvl1pPr>
            <a:lvl2pPr eaLnBrk="0" hangingPunct="0">
              <a:tabLst>
                <a:tab pos="723900" algn="l"/>
                <a:tab pos="1446213" algn="l"/>
                <a:tab pos="2173288" algn="l"/>
                <a:tab pos="2895600" algn="l"/>
              </a:tabLst>
              <a:defRPr sz="2200">
                <a:solidFill>
                  <a:schemeClr val="bg1"/>
                </a:solidFill>
                <a:latin typeface="Times New Roman" pitchFamily="18" charset="0"/>
              </a:defRPr>
            </a:lvl2pPr>
            <a:lvl3pPr eaLnBrk="0" hangingPunct="0">
              <a:tabLst>
                <a:tab pos="723900" algn="l"/>
                <a:tab pos="1446213" algn="l"/>
                <a:tab pos="2173288" algn="l"/>
                <a:tab pos="2895600" algn="l"/>
              </a:tabLst>
              <a:defRPr sz="2200">
                <a:solidFill>
                  <a:schemeClr val="bg1"/>
                </a:solidFill>
                <a:latin typeface="Times New Roman" pitchFamily="18" charset="0"/>
              </a:defRPr>
            </a:lvl3pPr>
            <a:lvl4pPr eaLnBrk="0" hangingPunct="0">
              <a:tabLst>
                <a:tab pos="723900" algn="l"/>
                <a:tab pos="1446213" algn="l"/>
                <a:tab pos="2173288" algn="l"/>
                <a:tab pos="2895600" algn="l"/>
              </a:tabLst>
              <a:defRPr sz="2200">
                <a:solidFill>
                  <a:schemeClr val="bg1"/>
                </a:solidFill>
                <a:latin typeface="Times New Roman" pitchFamily="18" charset="0"/>
              </a:defRPr>
            </a:lvl4pPr>
            <a:lvl5pPr eaLnBrk="0" hangingPunct="0">
              <a:tabLst>
                <a:tab pos="723900" algn="l"/>
                <a:tab pos="1446213" algn="l"/>
                <a:tab pos="2173288" algn="l"/>
                <a:tab pos="2895600"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6213" algn="l"/>
                <a:tab pos="2173288" algn="l"/>
                <a:tab pos="2895600" algn="l"/>
              </a:tabLst>
              <a:defRPr sz="2200">
                <a:solidFill>
                  <a:schemeClr val="bg1"/>
                </a:solidFill>
                <a:latin typeface="Times New Roman" pitchFamily="18" charset="0"/>
              </a:defRPr>
            </a:lvl9pPr>
          </a:lstStyle>
          <a:p>
            <a:pPr eaLnBrk="1" hangingPunct="1"/>
            <a:fld id="{3161AB3E-DD77-44D9-AC97-2928F5F87C62}" type="slidenum">
              <a:rPr lang="de-DE" sz="1200">
                <a:solidFill>
                  <a:srgbClr val="000000"/>
                </a:solidFill>
                <a:latin typeface="Sparkasse Rg" pitchFamily="34" charset="0"/>
              </a:rPr>
              <a:pPr eaLnBrk="1" hangingPunct="1"/>
              <a:t>9</a:t>
            </a:fld>
            <a:endParaRPr lang="de-DE" sz="1200">
              <a:solidFill>
                <a:srgbClr val="000000"/>
              </a:solidFill>
              <a:latin typeface="Sparkasse Rg" pitchFamily="34" charset="0"/>
            </a:endParaRPr>
          </a:p>
        </p:txBody>
      </p:sp>
      <p:sp>
        <p:nvSpPr>
          <p:cNvPr id="370691" name="Rectangle 2"/>
          <p:cNvSpPr>
            <a:spLocks noGrp="1" noRot="1" noChangeAspect="1" noChangeArrowheads="1" noTextEdit="1"/>
          </p:cNvSpPr>
          <p:nvPr>
            <p:ph type="sldImg"/>
          </p:nvPr>
        </p:nvSpPr>
        <p:spPr>
          <a:xfrm>
            <a:off x="93663" y="742950"/>
            <a:ext cx="6619875" cy="3724275"/>
          </a:xfrm>
          <a:ln/>
        </p:spPr>
      </p:sp>
      <p:sp>
        <p:nvSpPr>
          <p:cNvPr id="370692" name="Rectangle 3"/>
          <p:cNvSpPr>
            <a:spLocks noGrp="1" noChangeArrowheads="1"/>
          </p:cNvSpPr>
          <p:nvPr>
            <p:ph type="body" idx="1"/>
          </p:nvPr>
        </p:nvSpPr>
        <p:spPr>
          <a:xfrm>
            <a:off x="903288" y="4716463"/>
            <a:ext cx="4992687" cy="4467225"/>
          </a:xfrm>
          <a:noFill/>
        </p:spPr>
        <p:txBody>
          <a:bodyPr wrap="none" anchor="ctr"/>
          <a:lstStyle/>
          <a:p>
            <a:endParaRPr lang="de-DE"/>
          </a:p>
        </p:txBody>
      </p:sp>
    </p:spTree>
    <p:extLst>
      <p:ext uri="{BB962C8B-B14F-4D97-AF65-F5344CB8AC3E}">
        <p14:creationId xmlns:p14="http://schemas.microsoft.com/office/powerpoint/2010/main" val="25974579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9615CB2-164D-45E6-81B7-F9CF999FDF34}"/>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9FC8AC0E-B42C-4009-94F5-37F408DD09F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80FCB69C-750A-416A-B650-4459DCD8BE5F}"/>
              </a:ext>
            </a:extLst>
          </p:cNvPr>
          <p:cNvSpPr>
            <a:spLocks noGrp="1"/>
          </p:cNvSpPr>
          <p:nvPr>
            <p:ph type="dt" sz="half" idx="10"/>
          </p:nvPr>
        </p:nvSpPr>
        <p:spPr/>
        <p:txBody>
          <a:bodyPr/>
          <a:lstStyle/>
          <a:p>
            <a:fld id="{3D566509-52CD-4576-A1AB-8D0CC0C7B472}" type="datetimeFigureOut">
              <a:rPr lang="de-DE" smtClean="0"/>
              <a:t>25.03.2026</a:t>
            </a:fld>
            <a:endParaRPr lang="de-DE"/>
          </a:p>
        </p:txBody>
      </p:sp>
      <p:sp>
        <p:nvSpPr>
          <p:cNvPr id="5" name="Fußzeilenplatzhalter 4">
            <a:extLst>
              <a:ext uri="{FF2B5EF4-FFF2-40B4-BE49-F238E27FC236}">
                <a16:creationId xmlns:a16="http://schemas.microsoft.com/office/drawing/2014/main" id="{3D7216FC-CDDA-4FC7-856F-6D1BF7657745}"/>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C507EAD6-C532-4CB3-BDD4-5B25A832A4C4}"/>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42091124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4F5622B-77DC-4621-9F34-AAB053DB0296}"/>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22D3FE9F-066E-48C2-A6E9-6A535EE520F6}"/>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E88923FA-6CAC-4572-A797-292068B6B2BD}"/>
              </a:ext>
            </a:extLst>
          </p:cNvPr>
          <p:cNvSpPr>
            <a:spLocks noGrp="1"/>
          </p:cNvSpPr>
          <p:nvPr>
            <p:ph type="dt" sz="half" idx="10"/>
          </p:nvPr>
        </p:nvSpPr>
        <p:spPr/>
        <p:txBody>
          <a:bodyPr/>
          <a:lstStyle/>
          <a:p>
            <a:fld id="{3D566509-52CD-4576-A1AB-8D0CC0C7B472}" type="datetimeFigureOut">
              <a:rPr lang="de-DE" smtClean="0"/>
              <a:t>25.03.2026</a:t>
            </a:fld>
            <a:endParaRPr lang="de-DE"/>
          </a:p>
        </p:txBody>
      </p:sp>
      <p:sp>
        <p:nvSpPr>
          <p:cNvPr id="5" name="Fußzeilenplatzhalter 4">
            <a:extLst>
              <a:ext uri="{FF2B5EF4-FFF2-40B4-BE49-F238E27FC236}">
                <a16:creationId xmlns:a16="http://schemas.microsoft.com/office/drawing/2014/main" id="{A846BFD5-5C63-412F-9FE3-D7DE010F3C92}"/>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12298081-41C9-44DC-ADE1-6A320FEE714F}"/>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31299438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3BC5AE35-7A10-4D44-85E7-23D69967DD58}"/>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31766F43-CBDD-4128-9318-2F1BBB7E360A}"/>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5D8ADD35-D1AC-44EE-AB57-95A3D90A469C}"/>
              </a:ext>
            </a:extLst>
          </p:cNvPr>
          <p:cNvSpPr>
            <a:spLocks noGrp="1"/>
          </p:cNvSpPr>
          <p:nvPr>
            <p:ph type="dt" sz="half" idx="10"/>
          </p:nvPr>
        </p:nvSpPr>
        <p:spPr/>
        <p:txBody>
          <a:bodyPr/>
          <a:lstStyle/>
          <a:p>
            <a:fld id="{3D566509-52CD-4576-A1AB-8D0CC0C7B472}" type="datetimeFigureOut">
              <a:rPr lang="de-DE" smtClean="0"/>
              <a:t>25.03.2026</a:t>
            </a:fld>
            <a:endParaRPr lang="de-DE"/>
          </a:p>
        </p:txBody>
      </p:sp>
      <p:sp>
        <p:nvSpPr>
          <p:cNvPr id="5" name="Fußzeilenplatzhalter 4">
            <a:extLst>
              <a:ext uri="{FF2B5EF4-FFF2-40B4-BE49-F238E27FC236}">
                <a16:creationId xmlns:a16="http://schemas.microsoft.com/office/drawing/2014/main" id="{E37B51C0-C5FE-43BD-B471-BE358A07568D}"/>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64627E67-7EB3-4AC3-8844-CFDC3F66588E}"/>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32371085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AA77072-9838-42DE-9738-1E38E8CA45C9}"/>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43FA340A-F7F9-4297-A59B-8597B8C5DA41}"/>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2EF45680-A9F5-47DC-9FEE-218898FF417F}"/>
              </a:ext>
            </a:extLst>
          </p:cNvPr>
          <p:cNvSpPr>
            <a:spLocks noGrp="1"/>
          </p:cNvSpPr>
          <p:nvPr>
            <p:ph type="dt" sz="half" idx="10"/>
          </p:nvPr>
        </p:nvSpPr>
        <p:spPr/>
        <p:txBody>
          <a:bodyPr/>
          <a:lstStyle/>
          <a:p>
            <a:fld id="{3D566509-52CD-4576-A1AB-8D0CC0C7B472}" type="datetimeFigureOut">
              <a:rPr lang="de-DE" smtClean="0"/>
              <a:t>25.03.2026</a:t>
            </a:fld>
            <a:endParaRPr lang="de-DE"/>
          </a:p>
        </p:txBody>
      </p:sp>
      <p:sp>
        <p:nvSpPr>
          <p:cNvPr id="5" name="Fußzeilenplatzhalter 4">
            <a:extLst>
              <a:ext uri="{FF2B5EF4-FFF2-40B4-BE49-F238E27FC236}">
                <a16:creationId xmlns:a16="http://schemas.microsoft.com/office/drawing/2014/main" id="{33EA3E5B-4D65-4F5C-AA51-BE43420037F2}"/>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9C9447C8-8C37-4773-8BD4-CF43165FAD63}"/>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19949612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45835BA-3C4B-49D3-8BA5-2B5FB969159C}"/>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39578CB4-1C3A-4F80-A91B-B36E5963B81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0A7463A4-F863-4846-804B-5B4B35AF4C7F}"/>
              </a:ext>
            </a:extLst>
          </p:cNvPr>
          <p:cNvSpPr>
            <a:spLocks noGrp="1"/>
          </p:cNvSpPr>
          <p:nvPr>
            <p:ph type="dt" sz="half" idx="10"/>
          </p:nvPr>
        </p:nvSpPr>
        <p:spPr/>
        <p:txBody>
          <a:bodyPr/>
          <a:lstStyle/>
          <a:p>
            <a:fld id="{3D566509-52CD-4576-A1AB-8D0CC0C7B472}" type="datetimeFigureOut">
              <a:rPr lang="de-DE" smtClean="0"/>
              <a:t>25.03.2026</a:t>
            </a:fld>
            <a:endParaRPr lang="de-DE"/>
          </a:p>
        </p:txBody>
      </p:sp>
      <p:sp>
        <p:nvSpPr>
          <p:cNvPr id="5" name="Fußzeilenplatzhalter 4">
            <a:extLst>
              <a:ext uri="{FF2B5EF4-FFF2-40B4-BE49-F238E27FC236}">
                <a16:creationId xmlns:a16="http://schemas.microsoft.com/office/drawing/2014/main" id="{1CC99560-DED2-44F0-A62A-C280BA670747}"/>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1F446564-D7E0-4FC7-84EB-EDC4C0D59810}"/>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18607630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112DBB5-E341-4F05-9A36-02A7A279A7C0}"/>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DAFA02BB-95C1-46BD-A783-3D7A0FEF9E68}"/>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488EF066-687C-42E1-9080-B54BFAE44934}"/>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E6A4718D-56E8-457D-87D1-B9F47998A93C}"/>
              </a:ext>
            </a:extLst>
          </p:cNvPr>
          <p:cNvSpPr>
            <a:spLocks noGrp="1"/>
          </p:cNvSpPr>
          <p:nvPr>
            <p:ph type="dt" sz="half" idx="10"/>
          </p:nvPr>
        </p:nvSpPr>
        <p:spPr/>
        <p:txBody>
          <a:bodyPr/>
          <a:lstStyle/>
          <a:p>
            <a:fld id="{3D566509-52CD-4576-A1AB-8D0CC0C7B472}" type="datetimeFigureOut">
              <a:rPr lang="de-DE" smtClean="0"/>
              <a:t>25.03.2026</a:t>
            </a:fld>
            <a:endParaRPr lang="de-DE"/>
          </a:p>
        </p:txBody>
      </p:sp>
      <p:sp>
        <p:nvSpPr>
          <p:cNvPr id="6" name="Fußzeilenplatzhalter 5">
            <a:extLst>
              <a:ext uri="{FF2B5EF4-FFF2-40B4-BE49-F238E27FC236}">
                <a16:creationId xmlns:a16="http://schemas.microsoft.com/office/drawing/2014/main" id="{178FD24A-9CF2-4CD7-8B3E-2F775593A015}"/>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FA16550E-EAAF-4911-A231-2907F17E15BF}"/>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1759981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493FD2C-65F5-4272-BDFB-8F73792630CC}"/>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82D78C2D-0DE4-4D23-82CD-7330DE94D9D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923BADA4-F8AA-4D37-BC58-CE0545591DE2}"/>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5A8DC1A4-70D5-4838-A2A2-52A9F27F2D5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2731E668-ED59-4B2B-B32E-FD24F457713B}"/>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0FF5175B-967C-43EC-A81E-DB8AE2DDE2C1}"/>
              </a:ext>
            </a:extLst>
          </p:cNvPr>
          <p:cNvSpPr>
            <a:spLocks noGrp="1"/>
          </p:cNvSpPr>
          <p:nvPr>
            <p:ph type="dt" sz="half" idx="10"/>
          </p:nvPr>
        </p:nvSpPr>
        <p:spPr/>
        <p:txBody>
          <a:bodyPr/>
          <a:lstStyle/>
          <a:p>
            <a:fld id="{3D566509-52CD-4576-A1AB-8D0CC0C7B472}" type="datetimeFigureOut">
              <a:rPr lang="de-DE" smtClean="0"/>
              <a:t>25.03.2026</a:t>
            </a:fld>
            <a:endParaRPr lang="de-DE"/>
          </a:p>
        </p:txBody>
      </p:sp>
      <p:sp>
        <p:nvSpPr>
          <p:cNvPr id="8" name="Fußzeilenplatzhalter 7">
            <a:extLst>
              <a:ext uri="{FF2B5EF4-FFF2-40B4-BE49-F238E27FC236}">
                <a16:creationId xmlns:a16="http://schemas.microsoft.com/office/drawing/2014/main" id="{3C18A539-8D53-4E47-BEB3-A02BA46AA6EA}"/>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9E9B1300-DECA-4AAA-AEC4-6D613B117052}"/>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18339471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CB9E8FD-3A8F-45F0-918D-433651BC44E7}"/>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E1E34814-E549-4F5D-BBDA-26EA8D1EA400}"/>
              </a:ext>
            </a:extLst>
          </p:cNvPr>
          <p:cNvSpPr>
            <a:spLocks noGrp="1"/>
          </p:cNvSpPr>
          <p:nvPr>
            <p:ph type="dt" sz="half" idx="10"/>
          </p:nvPr>
        </p:nvSpPr>
        <p:spPr/>
        <p:txBody>
          <a:bodyPr/>
          <a:lstStyle/>
          <a:p>
            <a:fld id="{3D566509-52CD-4576-A1AB-8D0CC0C7B472}" type="datetimeFigureOut">
              <a:rPr lang="de-DE" smtClean="0"/>
              <a:t>25.03.2026</a:t>
            </a:fld>
            <a:endParaRPr lang="de-DE"/>
          </a:p>
        </p:txBody>
      </p:sp>
      <p:sp>
        <p:nvSpPr>
          <p:cNvPr id="4" name="Fußzeilenplatzhalter 3">
            <a:extLst>
              <a:ext uri="{FF2B5EF4-FFF2-40B4-BE49-F238E27FC236}">
                <a16:creationId xmlns:a16="http://schemas.microsoft.com/office/drawing/2014/main" id="{15817922-9D56-4558-BA69-BDAD2C1C0E34}"/>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8A5B991F-7519-4BA1-983B-70277BC27C4A}"/>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8507202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C0E3B0A2-06E1-43B4-B3A5-C1BEE069D7C9}"/>
              </a:ext>
            </a:extLst>
          </p:cNvPr>
          <p:cNvSpPr>
            <a:spLocks noGrp="1"/>
          </p:cNvSpPr>
          <p:nvPr>
            <p:ph type="dt" sz="half" idx="10"/>
          </p:nvPr>
        </p:nvSpPr>
        <p:spPr/>
        <p:txBody>
          <a:bodyPr/>
          <a:lstStyle/>
          <a:p>
            <a:fld id="{3D566509-52CD-4576-A1AB-8D0CC0C7B472}" type="datetimeFigureOut">
              <a:rPr lang="de-DE" smtClean="0"/>
              <a:t>25.03.2026</a:t>
            </a:fld>
            <a:endParaRPr lang="de-DE"/>
          </a:p>
        </p:txBody>
      </p:sp>
      <p:sp>
        <p:nvSpPr>
          <p:cNvPr id="3" name="Fußzeilenplatzhalter 2">
            <a:extLst>
              <a:ext uri="{FF2B5EF4-FFF2-40B4-BE49-F238E27FC236}">
                <a16:creationId xmlns:a16="http://schemas.microsoft.com/office/drawing/2014/main" id="{455C4017-C068-43F7-8C83-D20824A744B4}"/>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692927ED-0109-42D7-A20B-3635323938D8}"/>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40001709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810113-C27D-4DFD-AB0F-A090B75170C2}"/>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666794ED-E4E3-4CAB-9803-58C798D7C92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C075357A-B974-4F7C-BD2F-AD88D59548C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2D0F3F03-70D5-4E57-822E-36E24CA5ED01}"/>
              </a:ext>
            </a:extLst>
          </p:cNvPr>
          <p:cNvSpPr>
            <a:spLocks noGrp="1"/>
          </p:cNvSpPr>
          <p:nvPr>
            <p:ph type="dt" sz="half" idx="10"/>
          </p:nvPr>
        </p:nvSpPr>
        <p:spPr/>
        <p:txBody>
          <a:bodyPr/>
          <a:lstStyle/>
          <a:p>
            <a:fld id="{3D566509-52CD-4576-A1AB-8D0CC0C7B472}" type="datetimeFigureOut">
              <a:rPr lang="de-DE" smtClean="0"/>
              <a:t>25.03.2026</a:t>
            </a:fld>
            <a:endParaRPr lang="de-DE"/>
          </a:p>
        </p:txBody>
      </p:sp>
      <p:sp>
        <p:nvSpPr>
          <p:cNvPr id="6" name="Fußzeilenplatzhalter 5">
            <a:extLst>
              <a:ext uri="{FF2B5EF4-FFF2-40B4-BE49-F238E27FC236}">
                <a16:creationId xmlns:a16="http://schemas.microsoft.com/office/drawing/2014/main" id="{D7F198CB-399D-4196-AD5E-C3E822C2464D}"/>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BC7466C0-BC3C-4E32-9B9C-817462FE4B5D}"/>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32508380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70B12A0-FA96-4F2D-BBD1-D18DB12FE0E5}"/>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6862DB75-3F7B-4F33-A6A3-DF686245E00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A04915E9-990C-46A4-BAB7-FC6217343C6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1D1CB4F7-2473-473C-9668-000BC70C5313}"/>
              </a:ext>
            </a:extLst>
          </p:cNvPr>
          <p:cNvSpPr>
            <a:spLocks noGrp="1"/>
          </p:cNvSpPr>
          <p:nvPr>
            <p:ph type="dt" sz="half" idx="10"/>
          </p:nvPr>
        </p:nvSpPr>
        <p:spPr/>
        <p:txBody>
          <a:bodyPr/>
          <a:lstStyle/>
          <a:p>
            <a:fld id="{3D566509-52CD-4576-A1AB-8D0CC0C7B472}" type="datetimeFigureOut">
              <a:rPr lang="de-DE" smtClean="0"/>
              <a:t>25.03.2026</a:t>
            </a:fld>
            <a:endParaRPr lang="de-DE"/>
          </a:p>
        </p:txBody>
      </p:sp>
      <p:sp>
        <p:nvSpPr>
          <p:cNvPr id="6" name="Fußzeilenplatzhalter 5">
            <a:extLst>
              <a:ext uri="{FF2B5EF4-FFF2-40B4-BE49-F238E27FC236}">
                <a16:creationId xmlns:a16="http://schemas.microsoft.com/office/drawing/2014/main" id="{F87A5594-DD81-4A7F-8819-122D3F36A65F}"/>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A9ED47D4-6DE6-44B6-9583-46117EB1B7D9}"/>
              </a:ext>
            </a:extLst>
          </p:cNvPr>
          <p:cNvSpPr>
            <a:spLocks noGrp="1"/>
          </p:cNvSpPr>
          <p:nvPr>
            <p:ph type="sldNum" sz="quarter" idx="12"/>
          </p:nvPr>
        </p:nvSpPr>
        <p:spPr/>
        <p:txBody>
          <a:bodyPr/>
          <a:lstStyle/>
          <a:p>
            <a:fld id="{30858EB4-1C7E-42E6-B93A-94A84A4D4353}" type="slidenum">
              <a:rPr lang="de-DE" smtClean="0"/>
              <a:t>‹Nr.›</a:t>
            </a:fld>
            <a:endParaRPr lang="de-DE"/>
          </a:p>
        </p:txBody>
      </p:sp>
    </p:spTree>
    <p:extLst>
      <p:ext uri="{BB962C8B-B14F-4D97-AF65-F5344CB8AC3E}">
        <p14:creationId xmlns:p14="http://schemas.microsoft.com/office/powerpoint/2010/main" val="17871075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5528A667-8FFB-4005-AC59-C410C8413AB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60A12286-93FF-421B-8567-16971882805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6EA553E2-6455-47F5-801A-FAB9452252E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566509-52CD-4576-A1AB-8D0CC0C7B472}" type="datetimeFigureOut">
              <a:rPr lang="de-DE" smtClean="0"/>
              <a:t>25.03.2026</a:t>
            </a:fld>
            <a:endParaRPr lang="de-DE"/>
          </a:p>
        </p:txBody>
      </p:sp>
      <p:sp>
        <p:nvSpPr>
          <p:cNvPr id="5" name="Fußzeilenplatzhalter 4">
            <a:extLst>
              <a:ext uri="{FF2B5EF4-FFF2-40B4-BE49-F238E27FC236}">
                <a16:creationId xmlns:a16="http://schemas.microsoft.com/office/drawing/2014/main" id="{6D983ED2-A3DB-496A-B968-74A4AA2D3F5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3EDEE7F7-FB34-452D-8DEE-1D81F27D8C4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858EB4-1C7E-42E6-B93A-94A84A4D4353}" type="slidenum">
              <a:rPr lang="de-DE" smtClean="0"/>
              <a:t>‹Nr.›</a:t>
            </a:fld>
            <a:endParaRPr lang="de-DE"/>
          </a:p>
        </p:txBody>
      </p:sp>
    </p:spTree>
    <p:extLst>
      <p:ext uri="{BB962C8B-B14F-4D97-AF65-F5344CB8AC3E}">
        <p14:creationId xmlns:p14="http://schemas.microsoft.com/office/powerpoint/2010/main" val="20537779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4.xml"/><Relationship Id="rId1" Type="http://schemas.openxmlformats.org/officeDocument/2006/relationships/slideLayout" Target="../slideLayouts/slideLayout7.xml"/><Relationship Id="rId4" Type="http://schemas.openxmlformats.org/officeDocument/2006/relationships/image" Target="../media/image9.pn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hyperlink" Target="https://statistik.arbeitsagentur.de/DE/Statischer-Content/Statistiken/Themen-im-Fokus/Berufe/AkademikerInnen/Allgemeiner-Teil/1-7-Arbeitslosigkeit.html?templateQueryString=akademiker" TargetMode="External"/><Relationship Id="rId2" Type="http://schemas.openxmlformats.org/officeDocument/2006/relationships/notesSlide" Target="../notesSlides/notesSlide8.xml"/><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6402" name="Rectangle 2"/>
          <p:cNvSpPr>
            <a:spLocks noChangeArrowheads="1"/>
          </p:cNvSpPr>
          <p:nvPr/>
        </p:nvSpPr>
        <p:spPr bwMode="auto">
          <a:xfrm>
            <a:off x="3355550" y="259565"/>
            <a:ext cx="5803900" cy="4638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dirty="0"/>
              <a:t>Hoher Beschäftigungsgrad </a:t>
            </a:r>
          </a:p>
        </p:txBody>
      </p:sp>
      <p:sp>
        <p:nvSpPr>
          <p:cNvPr id="486403" name="Text Box 3"/>
          <p:cNvSpPr txBox="1">
            <a:spLocks noChangeArrowheads="1"/>
          </p:cNvSpPr>
          <p:nvPr/>
        </p:nvSpPr>
        <p:spPr bwMode="auto">
          <a:xfrm>
            <a:off x="742249" y="1096099"/>
            <a:ext cx="9538010" cy="341850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spAutoFit/>
          </a:bodyPr>
          <a:lstStyle>
            <a:lvl1pPr marL="457200" indent="-4572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1pPr>
            <a:lvl2pPr marL="914400" indent="-4572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2pPr>
            <a:lvl3pPr marL="1371600" indent="-4572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3pPr>
            <a:lvl4pPr marL="1828800" indent="-4572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4pPr>
            <a:lvl5pPr marL="2286000" indent="-4572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5pPr>
            <a:lvl6pPr marL="2743200" indent="-457200" defTabSz="449263" fontAlgn="base">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6pPr>
            <a:lvl7pPr marL="3200400" indent="-457200" defTabSz="449263" fontAlgn="base">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7pPr>
            <a:lvl8pPr marL="3657600" indent="-457200" defTabSz="449263" fontAlgn="base">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8pPr>
            <a:lvl9pPr marL="4114800" indent="-457200" defTabSz="449263" fontAlgn="base">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9pPr>
          </a:lstStyle>
          <a:p>
            <a:pPr>
              <a:buFont typeface="Arial" pitchFamily="34" charset="0"/>
              <a:buChar char="•"/>
            </a:pPr>
            <a:r>
              <a:rPr lang="de-DE" dirty="0">
                <a:solidFill>
                  <a:schemeClr val="tx1"/>
                </a:solidFill>
              </a:rPr>
              <a:t>Ziel ist es einen Zustand der Vollbeschäftigung zu erreichen. </a:t>
            </a:r>
          </a:p>
          <a:p>
            <a:pPr marL="0" indent="0"/>
            <a:r>
              <a:rPr lang="de-DE" dirty="0">
                <a:solidFill>
                  <a:schemeClr val="tx1"/>
                </a:solidFill>
              </a:rPr>
              <a:t>		D.h. jede arbeitswillige Erwerbspersonen befindet sich in einer 		  			Beschäftigung.</a:t>
            </a:r>
          </a:p>
          <a:p>
            <a:pPr marL="0" indent="0"/>
            <a:endParaRPr lang="de-DE" dirty="0">
              <a:solidFill>
                <a:schemeClr val="tx1"/>
              </a:solidFill>
            </a:endParaRPr>
          </a:p>
          <a:p>
            <a:pPr marL="342900" indent="-342900">
              <a:buFont typeface="Arial" pitchFamily="34" charset="0"/>
              <a:buChar char="•"/>
            </a:pPr>
            <a:r>
              <a:rPr lang="de-DE" dirty="0">
                <a:solidFill>
                  <a:schemeClr val="tx1"/>
                </a:solidFill>
              </a:rPr>
              <a:t>	Allgemein akzeptierte Maßzahl ist Arbeitslosenquote gemäß des 	statistischen Bundesamtes.</a:t>
            </a:r>
          </a:p>
          <a:p>
            <a:pPr marL="342900" indent="-342900">
              <a:buFont typeface="Arial" pitchFamily="34" charset="0"/>
              <a:buChar char="•"/>
            </a:pPr>
            <a:endParaRPr lang="de-DE" dirty="0">
              <a:solidFill>
                <a:schemeClr val="tx1"/>
              </a:solidFill>
            </a:endParaRPr>
          </a:p>
          <a:p>
            <a:pPr marL="342900" indent="-342900">
              <a:buFont typeface="Arial" pitchFamily="34" charset="0"/>
              <a:buChar char="•"/>
            </a:pPr>
            <a:r>
              <a:rPr lang="de-DE" dirty="0">
                <a:solidFill>
                  <a:schemeClr val="tx1"/>
                </a:solidFill>
              </a:rPr>
              <a:t>In Deutschland geht man derzeit bei einer Arbeitslosenquote in Höhe von 3%-4% von Vollbeschäftigung aus</a:t>
            </a:r>
            <a:r>
              <a:rPr lang="de-DE" sz="2000" dirty="0">
                <a:solidFill>
                  <a:schemeClr val="tx1"/>
                </a:solidFill>
              </a:rPr>
              <a:t> </a:t>
            </a:r>
          </a:p>
        </p:txBody>
      </p:sp>
      <p:sp>
        <p:nvSpPr>
          <p:cNvPr id="4" name="Rechteck 3"/>
          <p:cNvSpPr/>
          <p:nvPr/>
        </p:nvSpPr>
        <p:spPr>
          <a:xfrm>
            <a:off x="4862855" y="3033285"/>
            <a:ext cx="1296798" cy="276999"/>
          </a:xfrm>
          <a:prstGeom prst="rect">
            <a:avLst/>
          </a:prstGeom>
        </p:spPr>
        <p:txBody>
          <a:bodyPr wrap="square">
            <a:spAutoFit/>
          </a:bodyPr>
          <a:lstStyle/>
          <a:p>
            <a:r>
              <a:rPr lang="de-DE" sz="1200" dirty="0"/>
              <a:t>Definition folgt</a:t>
            </a:r>
          </a:p>
        </p:txBody>
      </p:sp>
      <p:sp>
        <p:nvSpPr>
          <p:cNvPr id="8" name="Rechteck 7">
            <a:extLst>
              <a:ext uri="{FF2B5EF4-FFF2-40B4-BE49-F238E27FC236}">
                <a16:creationId xmlns:a16="http://schemas.microsoft.com/office/drawing/2014/main" id="{D442FED7-0BE4-414F-A66A-D3114D0A9FCC}"/>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158561541"/>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1" name="Rectangle 2"/>
          <p:cNvSpPr>
            <a:spLocks noChangeArrowheads="1"/>
          </p:cNvSpPr>
          <p:nvPr/>
        </p:nvSpPr>
        <p:spPr bwMode="auto">
          <a:xfrm>
            <a:off x="1759527" y="223372"/>
            <a:ext cx="9608128" cy="4638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dirty="0">
                <a:solidFill>
                  <a:srgbClr val="000000"/>
                </a:solidFill>
                <a:latin typeface="Sparkasse Rg" pitchFamily="34" charset="0"/>
              </a:rPr>
              <a:t>Verdeckte Arbeitslosigkeit (stille Reserve)in Deutschland</a:t>
            </a:r>
          </a:p>
        </p:txBody>
      </p:sp>
      <p:sp>
        <p:nvSpPr>
          <p:cNvPr id="140293" name="Text Box 4"/>
          <p:cNvSpPr txBox="1">
            <a:spLocks noChangeArrowheads="1"/>
          </p:cNvSpPr>
          <p:nvPr/>
        </p:nvSpPr>
        <p:spPr bwMode="auto">
          <a:xfrm>
            <a:off x="1611313" y="6235701"/>
            <a:ext cx="997389" cy="30777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de-DE" sz="1400" dirty="0"/>
              <a:t>Quelle: IAB</a:t>
            </a:r>
          </a:p>
        </p:txBody>
      </p:sp>
      <p:sp>
        <p:nvSpPr>
          <p:cNvPr id="6" name="Rechteck 5">
            <a:extLst>
              <a:ext uri="{FF2B5EF4-FFF2-40B4-BE49-F238E27FC236}">
                <a16:creationId xmlns:a16="http://schemas.microsoft.com/office/drawing/2014/main" id="{94B5F575-FEDF-473A-ADBC-0EFD9018348B}"/>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4" name="Rectangle 2">
            <a:extLst>
              <a:ext uri="{FF2B5EF4-FFF2-40B4-BE49-F238E27FC236}">
                <a16:creationId xmlns:a16="http://schemas.microsoft.com/office/drawing/2014/main" id="{F52BDAFF-2B9B-2C54-3AD0-EA5CC840CF13}"/>
              </a:ext>
            </a:extLst>
          </p:cNvPr>
          <p:cNvSpPr>
            <a:spLocks noChangeArrowheads="1"/>
          </p:cNvSpPr>
          <p:nvPr/>
        </p:nvSpPr>
        <p:spPr bwMode="auto">
          <a:xfrm>
            <a:off x="8325293" y="794941"/>
            <a:ext cx="3866707" cy="2248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1400" b="1" dirty="0">
                <a:solidFill>
                  <a:srgbClr val="000000"/>
                </a:solidFill>
                <a:latin typeface="Sparkasse Rg" pitchFamily="34" charset="0"/>
              </a:rPr>
              <a:t>Stille Reserve in Maßnahmen</a:t>
            </a:r>
            <a:r>
              <a:rPr lang="de-DE" sz="1400" dirty="0">
                <a:solidFill>
                  <a:srgbClr val="000000"/>
                </a:solidFill>
                <a:latin typeface="Sparkasse Rg" pitchFamily="34" charset="0"/>
              </a:rPr>
              <a:t>:</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1400" dirty="0">
                <a:solidFill>
                  <a:srgbClr val="000000"/>
                </a:solidFill>
                <a:latin typeface="Sparkasse Rg" pitchFamily="34" charset="0"/>
              </a:rPr>
              <a:t>weder beschäftigt noch als arbeitslos registriert. Bsp.: berufliche Fort- und Weiterbildung, Sprachkurse, Vorruhestand</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sz="1400" dirty="0">
              <a:solidFill>
                <a:srgbClr val="000000"/>
              </a:solidFill>
              <a:latin typeface="Sparkasse Rg" pitchFamily="34" charset="0"/>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1400" b="1" dirty="0">
                <a:solidFill>
                  <a:srgbClr val="000000"/>
                </a:solidFill>
                <a:latin typeface="Sparkasse Rg" pitchFamily="34" charset="0"/>
              </a:rPr>
              <a:t>Stille Reserve in engerem Sinne</a:t>
            </a:r>
            <a:r>
              <a:rPr lang="de-DE" sz="1400" dirty="0">
                <a:solidFill>
                  <a:srgbClr val="000000"/>
                </a:solidFill>
                <a:latin typeface="Sparkasse Rg" pitchFamily="34" charset="0"/>
              </a:rPr>
              <a:t>:</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1400" dirty="0">
                <a:solidFill>
                  <a:srgbClr val="000000"/>
                </a:solidFill>
                <a:latin typeface="Sparkasse Rg" pitchFamily="34" charset="0"/>
              </a:rPr>
              <a:t>Aktuell nicht suchend, aber grundsätzlich gewillt eine Arbeit aufzunehmen</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sz="1400" dirty="0">
              <a:solidFill>
                <a:srgbClr val="000000"/>
              </a:solidFill>
              <a:latin typeface="Sparkasse Rg" pitchFamily="34" charset="0"/>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de-DE" sz="1400" dirty="0">
              <a:solidFill>
                <a:srgbClr val="000000"/>
              </a:solidFill>
              <a:latin typeface="Sparkasse Rg" pitchFamily="34" charset="0"/>
            </a:endParaRPr>
          </a:p>
        </p:txBody>
      </p:sp>
      <p:pic>
        <p:nvPicPr>
          <p:cNvPr id="3" name="Grafik 2">
            <a:extLst>
              <a:ext uri="{FF2B5EF4-FFF2-40B4-BE49-F238E27FC236}">
                <a16:creationId xmlns:a16="http://schemas.microsoft.com/office/drawing/2014/main" id="{CA6C1C6A-1233-1552-D08B-F046CDBD93BD}"/>
              </a:ext>
            </a:extLst>
          </p:cNvPr>
          <p:cNvPicPr>
            <a:picLocks noChangeAspect="1"/>
          </p:cNvPicPr>
          <p:nvPr/>
        </p:nvPicPr>
        <p:blipFill>
          <a:blip r:embed="rId3"/>
          <a:stretch>
            <a:fillRect/>
          </a:stretch>
        </p:blipFill>
        <p:spPr>
          <a:xfrm>
            <a:off x="0" y="657056"/>
            <a:ext cx="8362066" cy="5115094"/>
          </a:xfrm>
          <a:prstGeom prst="rect">
            <a:avLst/>
          </a:prstGeom>
        </p:spPr>
      </p:pic>
    </p:spTree>
    <p:extLst>
      <p:ext uri="{BB962C8B-B14F-4D97-AF65-F5344CB8AC3E}">
        <p14:creationId xmlns:p14="http://schemas.microsoft.com/office/powerpoint/2010/main" val="58756752"/>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C4CEEB-728E-2E3E-C0F7-810E93439FAC}"/>
            </a:ext>
          </a:extLst>
        </p:cNvPr>
        <p:cNvGrpSpPr/>
        <p:nvPr/>
      </p:nvGrpSpPr>
      <p:grpSpPr>
        <a:xfrm>
          <a:off x="0" y="0"/>
          <a:ext cx="0" cy="0"/>
          <a:chOff x="0" y="0"/>
          <a:chExt cx="0" cy="0"/>
        </a:xfrm>
      </p:grpSpPr>
      <p:sp>
        <p:nvSpPr>
          <p:cNvPr id="140291" name="Rectangle 2">
            <a:extLst>
              <a:ext uri="{FF2B5EF4-FFF2-40B4-BE49-F238E27FC236}">
                <a16:creationId xmlns:a16="http://schemas.microsoft.com/office/drawing/2014/main" id="{CBF0D77F-6EA3-EF85-3AB0-081113AA7EF0}"/>
              </a:ext>
            </a:extLst>
          </p:cNvPr>
          <p:cNvSpPr>
            <a:spLocks noChangeArrowheads="1"/>
          </p:cNvSpPr>
          <p:nvPr/>
        </p:nvSpPr>
        <p:spPr bwMode="auto">
          <a:xfrm>
            <a:off x="1759527" y="223372"/>
            <a:ext cx="9608128" cy="4638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dirty="0">
                <a:solidFill>
                  <a:srgbClr val="000000"/>
                </a:solidFill>
                <a:latin typeface="Sparkasse Rg" pitchFamily="34" charset="0"/>
              </a:rPr>
              <a:t>Kurzarbeit: Deutschland</a:t>
            </a:r>
          </a:p>
        </p:txBody>
      </p:sp>
      <p:sp>
        <p:nvSpPr>
          <p:cNvPr id="140293" name="Text Box 4">
            <a:extLst>
              <a:ext uri="{FF2B5EF4-FFF2-40B4-BE49-F238E27FC236}">
                <a16:creationId xmlns:a16="http://schemas.microsoft.com/office/drawing/2014/main" id="{AA8B860A-6656-CC00-B124-3F5DD01F238E}"/>
              </a:ext>
            </a:extLst>
          </p:cNvPr>
          <p:cNvSpPr txBox="1">
            <a:spLocks noChangeArrowheads="1"/>
          </p:cNvSpPr>
          <p:nvPr/>
        </p:nvSpPr>
        <p:spPr bwMode="auto">
          <a:xfrm>
            <a:off x="1611313" y="6235701"/>
            <a:ext cx="950773" cy="30777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de-DE" sz="1400" dirty="0"/>
              <a:t>Quelle: BA</a:t>
            </a:r>
          </a:p>
        </p:txBody>
      </p:sp>
      <p:sp>
        <p:nvSpPr>
          <p:cNvPr id="6" name="Rechteck 5">
            <a:extLst>
              <a:ext uri="{FF2B5EF4-FFF2-40B4-BE49-F238E27FC236}">
                <a16:creationId xmlns:a16="http://schemas.microsoft.com/office/drawing/2014/main" id="{6C4D9657-C5D5-3929-8B69-9D563E10C5AF}"/>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pic>
        <p:nvPicPr>
          <p:cNvPr id="2" name="Grafik 1">
            <a:extLst>
              <a:ext uri="{FF2B5EF4-FFF2-40B4-BE49-F238E27FC236}">
                <a16:creationId xmlns:a16="http://schemas.microsoft.com/office/drawing/2014/main" id="{10F1090B-BF34-69C7-ED2C-2C2714427E85}"/>
              </a:ext>
            </a:extLst>
          </p:cNvPr>
          <p:cNvPicPr>
            <a:picLocks noChangeAspect="1"/>
          </p:cNvPicPr>
          <p:nvPr/>
        </p:nvPicPr>
        <p:blipFill>
          <a:blip r:embed="rId3"/>
          <a:stretch>
            <a:fillRect/>
          </a:stretch>
        </p:blipFill>
        <p:spPr>
          <a:xfrm>
            <a:off x="706175" y="792358"/>
            <a:ext cx="7748480" cy="4739762"/>
          </a:xfrm>
          <a:prstGeom prst="rect">
            <a:avLst/>
          </a:prstGeom>
        </p:spPr>
      </p:pic>
    </p:spTree>
    <p:extLst>
      <p:ext uri="{BB962C8B-B14F-4D97-AF65-F5344CB8AC3E}">
        <p14:creationId xmlns:p14="http://schemas.microsoft.com/office/powerpoint/2010/main" val="2002373035"/>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Shape 2"/>
          <p:cNvSpPr txBox="1"/>
          <p:nvPr/>
        </p:nvSpPr>
        <p:spPr>
          <a:xfrm>
            <a:off x="489098" y="104181"/>
            <a:ext cx="10898372" cy="744941"/>
          </a:xfrm>
          <a:prstGeom prst="rect">
            <a:avLst/>
          </a:prstGeom>
          <a:noFill/>
          <a:ln>
            <a:noFill/>
          </a:ln>
        </p:spPr>
        <p:txBody>
          <a:bodyPr lIns="81646" tIns="40823" rIns="81646" bIns="40823" anchor="ctr" anchorCtr="1"/>
          <a:lstStyle/>
          <a:p>
            <a:r>
              <a:rPr lang="de-DE" sz="3266" b="1" dirty="0"/>
              <a:t>Bedeutung von VPI und BIP-</a:t>
            </a:r>
            <a:r>
              <a:rPr lang="de-DE" sz="3266" b="1" dirty="0" err="1"/>
              <a:t>Deflator</a:t>
            </a:r>
            <a:r>
              <a:rPr lang="de-DE" sz="3266" b="1" dirty="0"/>
              <a:t> für den Arbeitsmarkt</a:t>
            </a:r>
          </a:p>
        </p:txBody>
      </p:sp>
      <p:sp>
        <p:nvSpPr>
          <p:cNvPr id="8" name="Text Box 3"/>
          <p:cNvSpPr txBox="1">
            <a:spLocks noChangeArrowheads="1"/>
          </p:cNvSpPr>
          <p:nvPr/>
        </p:nvSpPr>
        <p:spPr bwMode="auto">
          <a:xfrm>
            <a:off x="347191" y="5227857"/>
            <a:ext cx="1135312" cy="31440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81646" tIns="42456" rIns="81646" bIns="42456">
            <a:no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ClrTx/>
            </a:pPr>
            <a:r>
              <a:rPr lang="de-DE" altLang="de-DE" sz="1089" dirty="0">
                <a:solidFill>
                  <a:srgbClr val="000000"/>
                </a:solidFill>
              </a:rPr>
              <a:t>Quelle: </a:t>
            </a:r>
            <a:r>
              <a:rPr lang="de-DE" altLang="de-DE" sz="1089" dirty="0" err="1">
                <a:solidFill>
                  <a:srgbClr val="000000"/>
                </a:solidFill>
              </a:rPr>
              <a:t>Destatis</a:t>
            </a:r>
            <a:r>
              <a:rPr lang="de-DE" altLang="de-DE" sz="1089" dirty="0">
                <a:solidFill>
                  <a:srgbClr val="000000"/>
                </a:solidFill>
              </a:rPr>
              <a:t>,</a:t>
            </a:r>
          </a:p>
        </p:txBody>
      </p:sp>
      <p:sp>
        <p:nvSpPr>
          <p:cNvPr id="16" name="Rechteck 15">
            <a:extLst>
              <a:ext uri="{FF2B5EF4-FFF2-40B4-BE49-F238E27FC236}">
                <a16:creationId xmlns:a16="http://schemas.microsoft.com/office/drawing/2014/main" id="{FE317181-24FD-4072-85CE-71C8B9ADF83C}"/>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pic>
        <p:nvPicPr>
          <p:cNvPr id="2" name="Grafik 1">
            <a:extLst>
              <a:ext uri="{FF2B5EF4-FFF2-40B4-BE49-F238E27FC236}">
                <a16:creationId xmlns:a16="http://schemas.microsoft.com/office/drawing/2014/main" id="{2BA352A3-E231-0A55-ACE7-062F07F0A001}"/>
              </a:ext>
            </a:extLst>
          </p:cNvPr>
          <p:cNvPicPr>
            <a:picLocks noChangeAspect="1"/>
          </p:cNvPicPr>
          <p:nvPr/>
        </p:nvPicPr>
        <p:blipFill>
          <a:blip r:embed="rId3"/>
          <a:stretch>
            <a:fillRect/>
          </a:stretch>
        </p:blipFill>
        <p:spPr>
          <a:xfrm>
            <a:off x="171258" y="849122"/>
            <a:ext cx="7063932" cy="4413739"/>
          </a:xfrm>
          <a:prstGeom prst="rect">
            <a:avLst/>
          </a:prstGeom>
        </p:spPr>
      </p:pic>
    </p:spTree>
    <p:extLst>
      <p:ext uri="{BB962C8B-B14F-4D97-AF65-F5344CB8AC3E}">
        <p14:creationId xmlns:p14="http://schemas.microsoft.com/office/powerpoint/2010/main" val="6630493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0498" name="Rectangle 2"/>
          <p:cNvSpPr>
            <a:spLocks noChangeArrowheads="1"/>
          </p:cNvSpPr>
          <p:nvPr/>
        </p:nvSpPr>
        <p:spPr bwMode="auto">
          <a:xfrm>
            <a:off x="4392613" y="261126"/>
            <a:ext cx="5803900" cy="3715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b="1"/>
              <a:t>Außenwirtschaftliches Gleichgewicht </a:t>
            </a:r>
          </a:p>
        </p:txBody>
      </p:sp>
      <p:sp>
        <p:nvSpPr>
          <p:cNvPr id="490499" name="Text Box 3"/>
          <p:cNvSpPr txBox="1">
            <a:spLocks noChangeArrowheads="1"/>
          </p:cNvSpPr>
          <p:nvPr/>
        </p:nvSpPr>
        <p:spPr bwMode="auto">
          <a:xfrm>
            <a:off x="589429" y="570941"/>
            <a:ext cx="9144000" cy="60038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marL="457200" indent="-4572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1pPr>
            <a:lvl2pPr marL="914400" indent="-4572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2pPr>
            <a:lvl3pPr marL="1371600" indent="-4572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3pPr>
            <a:lvl4pPr marL="1828800" indent="-4572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4pPr>
            <a:lvl5pPr marL="2286000" indent="-4572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5pPr>
            <a:lvl6pPr marL="2743200" indent="-457200" defTabSz="449263" fontAlgn="base">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6pPr>
            <a:lvl7pPr marL="3200400" indent="-457200" defTabSz="449263" fontAlgn="base">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7pPr>
            <a:lvl8pPr marL="3657600" indent="-457200" defTabSz="449263" fontAlgn="base">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8pPr>
            <a:lvl9pPr marL="4114800" indent="-457200" defTabSz="449263" fontAlgn="base">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8" charset="0"/>
              </a:defRPr>
            </a:lvl9pPr>
          </a:lstStyle>
          <a:p>
            <a:pPr algn="ctr"/>
            <a:r>
              <a:rPr lang="de-DE" b="1" u="sng" dirty="0">
                <a:solidFill>
                  <a:schemeClr val="tx1"/>
                </a:solidFill>
              </a:rPr>
              <a:t>Es gibt keine allgemein akzeptierte Definition!</a:t>
            </a:r>
          </a:p>
          <a:p>
            <a:endParaRPr lang="de-DE" sz="2000" u="sng" dirty="0">
              <a:solidFill>
                <a:schemeClr val="tx1"/>
              </a:solidFill>
            </a:endParaRPr>
          </a:p>
          <a:p>
            <a:r>
              <a:rPr lang="de-DE" sz="2000" dirty="0">
                <a:solidFill>
                  <a:schemeClr val="tx1"/>
                </a:solidFill>
              </a:rPr>
              <a:t>	Dieses Ziel ist aus der Historie heraus zu verstehen, dass Deutschland in den 1960er</a:t>
            </a:r>
          </a:p>
          <a:p>
            <a:r>
              <a:rPr lang="de-DE" sz="2000" dirty="0">
                <a:solidFill>
                  <a:schemeClr val="tx1"/>
                </a:solidFill>
              </a:rPr>
              <a:t>und 1970er Jahren sich im System fester Wechselkurse befand. Das Ziel bedeutete</a:t>
            </a:r>
          </a:p>
          <a:p>
            <a:r>
              <a:rPr lang="de-DE" sz="2000" dirty="0">
                <a:solidFill>
                  <a:schemeClr val="tx1"/>
                </a:solidFill>
              </a:rPr>
              <a:t>damit vornehmlich dieses System durch die Außenwirtschaftsbeziehungen nicht zu</a:t>
            </a:r>
          </a:p>
          <a:p>
            <a:r>
              <a:rPr lang="de-DE" sz="2000" dirty="0">
                <a:solidFill>
                  <a:schemeClr val="tx1"/>
                </a:solidFill>
              </a:rPr>
              <a:t>gefährden </a:t>
            </a:r>
          </a:p>
          <a:p>
            <a:r>
              <a:rPr lang="de-DE" sz="2000" dirty="0">
                <a:solidFill>
                  <a:schemeClr val="tx1"/>
                </a:solidFill>
              </a:rPr>
              <a:t>	</a:t>
            </a:r>
          </a:p>
          <a:p>
            <a:r>
              <a:rPr lang="de-DE" sz="2000" dirty="0">
                <a:solidFill>
                  <a:schemeClr val="tx1"/>
                </a:solidFill>
              </a:rPr>
              <a:t>	</a:t>
            </a:r>
            <a:r>
              <a:rPr lang="de-DE" sz="2000" dirty="0">
                <a:solidFill>
                  <a:schemeClr val="tx1"/>
                </a:solidFill>
                <a:cs typeface="Times New Roman" pitchFamily="18" charset="0"/>
              </a:rPr>
              <a:t>→ Zusammenbruch von </a:t>
            </a:r>
            <a:r>
              <a:rPr lang="de-DE" sz="2000" dirty="0" err="1">
                <a:solidFill>
                  <a:schemeClr val="tx1"/>
                </a:solidFill>
                <a:cs typeface="Times New Roman" pitchFamily="18" charset="0"/>
              </a:rPr>
              <a:t>Bretton</a:t>
            </a:r>
            <a:r>
              <a:rPr lang="de-DE" sz="2000" dirty="0">
                <a:solidFill>
                  <a:schemeClr val="tx1"/>
                </a:solidFill>
                <a:cs typeface="Times New Roman" pitchFamily="18" charset="0"/>
              </a:rPr>
              <a:t> Woods 1973</a:t>
            </a:r>
          </a:p>
          <a:p>
            <a:endParaRPr lang="de-DE" sz="2000" dirty="0">
              <a:solidFill>
                <a:schemeClr val="tx1"/>
              </a:solidFill>
              <a:cs typeface="Times New Roman" pitchFamily="18" charset="0"/>
            </a:endParaRPr>
          </a:p>
          <a:p>
            <a:r>
              <a:rPr lang="de-DE" sz="2000" u="sng" dirty="0">
                <a:solidFill>
                  <a:schemeClr val="tx1"/>
                </a:solidFill>
                <a:cs typeface="Times New Roman" pitchFamily="18" charset="0"/>
              </a:rPr>
              <a:t>Andere Interpretationen:</a:t>
            </a:r>
          </a:p>
          <a:p>
            <a:endParaRPr lang="de-DE" sz="2000" dirty="0">
              <a:solidFill>
                <a:schemeClr val="tx1"/>
              </a:solidFill>
              <a:cs typeface="Times New Roman" pitchFamily="18" charset="0"/>
            </a:endParaRPr>
          </a:p>
          <a:p>
            <a:pPr>
              <a:buFontTx/>
              <a:buChar char="•"/>
            </a:pPr>
            <a:r>
              <a:rPr lang="de-DE" sz="2000" dirty="0">
                <a:solidFill>
                  <a:schemeClr val="tx1"/>
                </a:solidFill>
                <a:cs typeface="Times New Roman" pitchFamily="18" charset="0"/>
              </a:rPr>
              <a:t>Ausgleich der Handelsbilanz (Warenverkehr)</a:t>
            </a:r>
          </a:p>
          <a:p>
            <a:pPr>
              <a:buFontTx/>
              <a:buChar char="•"/>
            </a:pPr>
            <a:endParaRPr lang="de-DE" sz="2000" dirty="0">
              <a:solidFill>
                <a:schemeClr val="tx1"/>
              </a:solidFill>
              <a:cs typeface="Times New Roman" pitchFamily="18" charset="0"/>
            </a:endParaRPr>
          </a:p>
          <a:p>
            <a:pPr>
              <a:buFontTx/>
              <a:buChar char="•"/>
            </a:pPr>
            <a:r>
              <a:rPr lang="de-DE" sz="2000" dirty="0">
                <a:solidFill>
                  <a:schemeClr val="tx1"/>
                </a:solidFill>
                <a:cs typeface="Times New Roman" pitchFamily="18" charset="0"/>
              </a:rPr>
              <a:t>Ausgleich der Leistungsbilanz</a:t>
            </a:r>
          </a:p>
          <a:p>
            <a:pPr marL="0" indent="0"/>
            <a:r>
              <a:rPr lang="de-DE" sz="2000" dirty="0">
                <a:solidFill>
                  <a:schemeClr val="tx1"/>
                </a:solidFill>
                <a:cs typeface="Times New Roman" pitchFamily="18" charset="0"/>
              </a:rPr>
              <a:t>		(Handelsbilanz + Dienstleistungen + Erwerbs- und 							 		Vermögenseinkommen + laufende Übertragungen)</a:t>
            </a:r>
          </a:p>
          <a:p>
            <a:pPr>
              <a:buFontTx/>
              <a:buChar char="•"/>
            </a:pPr>
            <a:endParaRPr lang="de-DE" sz="2000" dirty="0">
              <a:solidFill>
                <a:schemeClr val="tx1"/>
              </a:solidFill>
              <a:cs typeface="Times New Roman" pitchFamily="18" charset="0"/>
            </a:endParaRPr>
          </a:p>
          <a:p>
            <a:pPr>
              <a:buFontTx/>
              <a:buChar char="•"/>
            </a:pPr>
            <a:r>
              <a:rPr lang="de-DE" sz="2000" dirty="0">
                <a:solidFill>
                  <a:schemeClr val="tx1"/>
                </a:solidFill>
              </a:rPr>
              <a:t>Geringe Störanfälligkeit der Binnenwirtschaft durch</a:t>
            </a:r>
          </a:p>
          <a:p>
            <a:pPr marL="0" indent="0"/>
            <a:r>
              <a:rPr lang="de-DE" sz="2000" dirty="0">
                <a:solidFill>
                  <a:schemeClr val="tx1"/>
                </a:solidFill>
              </a:rPr>
              <a:t>		außenwirtschaftliche Einflüsse </a:t>
            </a:r>
            <a:endParaRPr lang="de-DE" sz="2000" dirty="0">
              <a:solidFill>
                <a:schemeClr val="tx1"/>
              </a:solidFill>
              <a:cs typeface="Times New Roman" pitchFamily="18" charset="0"/>
            </a:endParaRPr>
          </a:p>
        </p:txBody>
      </p:sp>
      <p:sp>
        <p:nvSpPr>
          <p:cNvPr id="4" name="Rechteck 3">
            <a:extLst>
              <a:ext uri="{FF2B5EF4-FFF2-40B4-BE49-F238E27FC236}">
                <a16:creationId xmlns:a16="http://schemas.microsoft.com/office/drawing/2014/main" id="{4CF4B963-FD5A-4FC1-A9E5-30EE496765E9}"/>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503949952"/>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2546" name="Rectangle 2"/>
          <p:cNvSpPr>
            <a:spLocks noChangeArrowheads="1"/>
          </p:cNvSpPr>
          <p:nvPr/>
        </p:nvSpPr>
        <p:spPr bwMode="auto">
          <a:xfrm>
            <a:off x="2383831" y="147463"/>
            <a:ext cx="8084634" cy="52540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800" b="1" dirty="0"/>
              <a:t>Außenwirtschaftliche Beziehungen Deutschland</a:t>
            </a:r>
          </a:p>
        </p:txBody>
      </p:sp>
      <p:sp>
        <p:nvSpPr>
          <p:cNvPr id="492547" name="Text Box 3"/>
          <p:cNvSpPr txBox="1">
            <a:spLocks noChangeArrowheads="1"/>
          </p:cNvSpPr>
          <p:nvPr/>
        </p:nvSpPr>
        <p:spPr bwMode="auto">
          <a:xfrm>
            <a:off x="1316202" y="786524"/>
            <a:ext cx="1649811" cy="30777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de-DE" sz="1400" dirty="0"/>
              <a:t>Quelle: Bundesbank</a:t>
            </a:r>
          </a:p>
        </p:txBody>
      </p:sp>
      <p:sp>
        <p:nvSpPr>
          <p:cNvPr id="10" name="Rectangle 2">
            <a:extLst>
              <a:ext uri="{FF2B5EF4-FFF2-40B4-BE49-F238E27FC236}">
                <a16:creationId xmlns:a16="http://schemas.microsoft.com/office/drawing/2014/main" id="{7777CE9F-27D6-4CBC-AAE9-B18CEBD83964}"/>
              </a:ext>
            </a:extLst>
          </p:cNvPr>
          <p:cNvSpPr>
            <a:spLocks noChangeArrowheads="1"/>
          </p:cNvSpPr>
          <p:nvPr/>
        </p:nvSpPr>
        <p:spPr bwMode="auto">
          <a:xfrm>
            <a:off x="5563925" y="670942"/>
            <a:ext cx="4253345" cy="3715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nchor="ctr">
            <a:spAutoFit/>
          </a:bodyPr>
          <a:lstStyle/>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b="1" dirty="0"/>
              <a:t>Quelle: Destatis</a:t>
            </a:r>
          </a:p>
        </p:txBody>
      </p:sp>
      <p:sp>
        <p:nvSpPr>
          <p:cNvPr id="11" name="Rechteck 10">
            <a:extLst>
              <a:ext uri="{FF2B5EF4-FFF2-40B4-BE49-F238E27FC236}">
                <a16:creationId xmlns:a16="http://schemas.microsoft.com/office/drawing/2014/main" id="{85244E58-D99C-4C6D-90EB-CD551CADEEE8}"/>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pic>
        <p:nvPicPr>
          <p:cNvPr id="2" name="Grafik 1">
            <a:extLst>
              <a:ext uri="{FF2B5EF4-FFF2-40B4-BE49-F238E27FC236}">
                <a16:creationId xmlns:a16="http://schemas.microsoft.com/office/drawing/2014/main" id="{963ACAE3-F739-D854-C027-7A04E43AF3DF}"/>
              </a:ext>
            </a:extLst>
          </p:cNvPr>
          <p:cNvPicPr>
            <a:picLocks noChangeAspect="1"/>
          </p:cNvPicPr>
          <p:nvPr/>
        </p:nvPicPr>
        <p:blipFill>
          <a:blip r:embed="rId3"/>
          <a:stretch>
            <a:fillRect/>
          </a:stretch>
        </p:blipFill>
        <p:spPr>
          <a:xfrm>
            <a:off x="0" y="1207961"/>
            <a:ext cx="4584589" cy="2755631"/>
          </a:xfrm>
          <a:prstGeom prst="rect">
            <a:avLst/>
          </a:prstGeom>
        </p:spPr>
      </p:pic>
      <p:pic>
        <p:nvPicPr>
          <p:cNvPr id="4" name="Grafik 3">
            <a:extLst>
              <a:ext uri="{FF2B5EF4-FFF2-40B4-BE49-F238E27FC236}">
                <a16:creationId xmlns:a16="http://schemas.microsoft.com/office/drawing/2014/main" id="{8CCFDEBB-7C5A-1061-4C4F-5B233AC44DFB}"/>
              </a:ext>
            </a:extLst>
          </p:cNvPr>
          <p:cNvPicPr>
            <a:picLocks noChangeAspect="1"/>
          </p:cNvPicPr>
          <p:nvPr/>
        </p:nvPicPr>
        <p:blipFill>
          <a:blip r:embed="rId4"/>
          <a:stretch>
            <a:fillRect/>
          </a:stretch>
        </p:blipFill>
        <p:spPr>
          <a:xfrm>
            <a:off x="5563925" y="1220241"/>
            <a:ext cx="4584589" cy="2755631"/>
          </a:xfrm>
          <a:prstGeom prst="rect">
            <a:avLst/>
          </a:prstGeom>
        </p:spPr>
      </p:pic>
    </p:spTree>
    <p:extLst>
      <p:ext uri="{BB962C8B-B14F-4D97-AF65-F5344CB8AC3E}">
        <p14:creationId xmlns:p14="http://schemas.microsoft.com/office/powerpoint/2010/main" val="3290053577"/>
      </p:ext>
    </p:extLst>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3" name="Rectangle 1"/>
          <p:cNvSpPr>
            <a:spLocks noChangeArrowheads="1"/>
          </p:cNvSpPr>
          <p:nvPr/>
        </p:nvSpPr>
        <p:spPr bwMode="auto">
          <a:xfrm>
            <a:off x="2486722" y="215753"/>
            <a:ext cx="7709791" cy="4638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dirty="0">
                <a:solidFill>
                  <a:srgbClr val="000000"/>
                </a:solidFill>
                <a:latin typeface="Sparkasse Rg" pitchFamily="34" charset="0"/>
              </a:rPr>
              <a:t>Außenwirtschaftliche Verflechtungen: Zahlungsbilanz</a:t>
            </a:r>
          </a:p>
        </p:txBody>
      </p:sp>
      <p:sp>
        <p:nvSpPr>
          <p:cNvPr id="102404" name="Text Box 2"/>
          <p:cNvSpPr txBox="1">
            <a:spLocks noChangeArrowheads="1"/>
          </p:cNvSpPr>
          <p:nvPr/>
        </p:nvSpPr>
        <p:spPr bwMode="auto">
          <a:xfrm>
            <a:off x="872939" y="826434"/>
            <a:ext cx="8569325" cy="5543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5000" rIns="90000" bIns="45000"/>
          <a:lstStyle>
            <a:lvl1pPr marL="457200" indent="-457200"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FontTx/>
              <a:buNone/>
            </a:pPr>
            <a:r>
              <a:rPr lang="de-DE" sz="2400" u="sng" dirty="0">
                <a:solidFill>
                  <a:srgbClr val="000000"/>
                </a:solidFill>
              </a:rPr>
              <a:t>Definition:</a:t>
            </a:r>
          </a:p>
          <a:p>
            <a:pPr eaLnBrk="1" hangingPunct="1">
              <a:buFontTx/>
              <a:buNone/>
            </a:pPr>
            <a:r>
              <a:rPr lang="de-DE" sz="2400" dirty="0">
                <a:solidFill>
                  <a:srgbClr val="000000"/>
                </a:solidFill>
              </a:rPr>
              <a:t>Die Zahlungsbilanz ist die systematische Aufzeichnung </a:t>
            </a:r>
          </a:p>
          <a:p>
            <a:pPr eaLnBrk="1" hangingPunct="1">
              <a:buFontTx/>
              <a:buNone/>
            </a:pPr>
            <a:r>
              <a:rPr lang="de-DE" sz="2400" dirty="0">
                <a:solidFill>
                  <a:srgbClr val="000000"/>
                </a:solidFill>
              </a:rPr>
              <a:t>wirtschaftlicher Vorgänge zwischen Inländern und Ausländern </a:t>
            </a:r>
          </a:p>
          <a:p>
            <a:pPr eaLnBrk="1" hangingPunct="1">
              <a:buFontTx/>
              <a:buNone/>
            </a:pPr>
            <a:r>
              <a:rPr lang="de-DE" sz="2400" dirty="0">
                <a:solidFill>
                  <a:srgbClr val="000000"/>
                </a:solidFill>
              </a:rPr>
              <a:t>innerhalb einer Periode (meist ein Jahr)</a:t>
            </a:r>
          </a:p>
          <a:p>
            <a:pPr eaLnBrk="1" hangingPunct="1">
              <a:buFontTx/>
              <a:buNone/>
            </a:pPr>
            <a:endParaRPr lang="de-DE" sz="2400" dirty="0">
              <a:solidFill>
                <a:srgbClr val="000000"/>
              </a:solidFill>
            </a:endParaRPr>
          </a:p>
          <a:p>
            <a:pPr eaLnBrk="1" hangingPunct="1">
              <a:buFontTx/>
              <a:buNone/>
            </a:pPr>
            <a:endParaRPr lang="de-DE" sz="2400" dirty="0">
              <a:solidFill>
                <a:srgbClr val="000000"/>
              </a:solidFill>
            </a:endParaRPr>
          </a:p>
          <a:p>
            <a:pPr eaLnBrk="1" hangingPunct="1">
              <a:buFontTx/>
              <a:buNone/>
            </a:pPr>
            <a:r>
              <a:rPr lang="de-DE" sz="2400" dirty="0">
                <a:solidFill>
                  <a:srgbClr val="000000"/>
                </a:solidFill>
              </a:rPr>
              <a:t>Die Zahlungsbilanz basiert auf dem Prinzip der </a:t>
            </a:r>
          </a:p>
          <a:p>
            <a:pPr eaLnBrk="1" hangingPunct="1">
              <a:buFontTx/>
              <a:buNone/>
            </a:pPr>
            <a:r>
              <a:rPr lang="de-DE" sz="2400" dirty="0">
                <a:solidFill>
                  <a:srgbClr val="000000"/>
                </a:solidFill>
              </a:rPr>
              <a:t>doppelten Buchführung</a:t>
            </a:r>
          </a:p>
          <a:p>
            <a:pPr eaLnBrk="1" hangingPunct="1">
              <a:buFontTx/>
              <a:buNone/>
            </a:pPr>
            <a:endParaRPr lang="de-DE" sz="2400" dirty="0">
              <a:solidFill>
                <a:srgbClr val="000000"/>
              </a:solidFill>
            </a:endParaRPr>
          </a:p>
          <a:p>
            <a:pPr eaLnBrk="1" hangingPunct="1">
              <a:buFontTx/>
              <a:buNone/>
            </a:pPr>
            <a:endParaRPr lang="de-DE" sz="2400" dirty="0">
              <a:solidFill>
                <a:srgbClr val="000000"/>
              </a:solidFill>
            </a:endParaRPr>
          </a:p>
          <a:p>
            <a:pPr eaLnBrk="1" hangingPunct="1">
              <a:buFontTx/>
              <a:buNone/>
            </a:pPr>
            <a:r>
              <a:rPr lang="de-DE" sz="2400" u="sng" dirty="0">
                <a:solidFill>
                  <a:srgbClr val="000000"/>
                </a:solidFill>
              </a:rPr>
              <a:t>Achtung:</a:t>
            </a:r>
            <a:r>
              <a:rPr lang="de-DE" sz="2400" dirty="0">
                <a:solidFill>
                  <a:srgbClr val="000000"/>
                </a:solidFill>
              </a:rPr>
              <a:t> 	</a:t>
            </a:r>
          </a:p>
          <a:p>
            <a:pPr eaLnBrk="1" hangingPunct="1">
              <a:buFontTx/>
              <a:buNone/>
            </a:pPr>
            <a:r>
              <a:rPr lang="de-DE" sz="2400" dirty="0">
                <a:solidFill>
                  <a:srgbClr val="000000"/>
                </a:solidFill>
              </a:rPr>
              <a:t>Die Zahlungsbilanz erfasst mit den innerhalb eines Zeitraums </a:t>
            </a:r>
          </a:p>
          <a:p>
            <a:pPr eaLnBrk="1" hangingPunct="1">
              <a:buFontTx/>
              <a:buNone/>
            </a:pPr>
            <a:r>
              <a:rPr lang="de-DE" sz="2400" dirty="0">
                <a:solidFill>
                  <a:srgbClr val="000000"/>
                </a:solidFill>
              </a:rPr>
              <a:t>vollzogenen Transaktionen </a:t>
            </a:r>
            <a:r>
              <a:rPr lang="de-DE" sz="2400" u="sng" dirty="0">
                <a:solidFill>
                  <a:srgbClr val="000000"/>
                </a:solidFill>
              </a:rPr>
              <a:t>Stromgrößen</a:t>
            </a:r>
            <a:r>
              <a:rPr lang="de-DE" sz="2400" dirty="0">
                <a:solidFill>
                  <a:srgbClr val="000000"/>
                </a:solidFill>
              </a:rPr>
              <a:t> und nicht, wie </a:t>
            </a:r>
          </a:p>
          <a:p>
            <a:pPr eaLnBrk="1" hangingPunct="1">
              <a:buFontTx/>
              <a:buNone/>
            </a:pPr>
            <a:r>
              <a:rPr lang="de-DE" sz="2400" dirty="0">
                <a:solidFill>
                  <a:srgbClr val="000000"/>
                </a:solidFill>
              </a:rPr>
              <a:t>normalerweise in einer Bilanz, </a:t>
            </a:r>
            <a:r>
              <a:rPr lang="de-DE" sz="2400" u="sng" dirty="0">
                <a:solidFill>
                  <a:srgbClr val="000000"/>
                </a:solidFill>
              </a:rPr>
              <a:t>Bestandsgrößen</a:t>
            </a:r>
            <a:r>
              <a:rPr lang="de-DE" sz="2400" dirty="0">
                <a:solidFill>
                  <a:srgbClr val="000000"/>
                </a:solidFill>
              </a:rPr>
              <a:t>			</a:t>
            </a:r>
            <a:endParaRPr lang="de-DE" sz="2400" u="sng" dirty="0">
              <a:solidFill>
                <a:srgbClr val="000000"/>
              </a:solidFill>
            </a:endParaRPr>
          </a:p>
        </p:txBody>
      </p:sp>
      <p:sp>
        <p:nvSpPr>
          <p:cNvPr id="5" name="Rechteck 4">
            <a:extLst>
              <a:ext uri="{FF2B5EF4-FFF2-40B4-BE49-F238E27FC236}">
                <a16:creationId xmlns:a16="http://schemas.microsoft.com/office/drawing/2014/main" id="{4DF5A04E-E954-4DFA-A236-28E27E89E077}"/>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850713646"/>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7" name="Rectangle 1"/>
          <p:cNvSpPr>
            <a:spLocks noChangeArrowheads="1"/>
          </p:cNvSpPr>
          <p:nvPr/>
        </p:nvSpPr>
        <p:spPr bwMode="auto">
          <a:xfrm>
            <a:off x="4392613" y="215752"/>
            <a:ext cx="5803900" cy="4638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a:solidFill>
                  <a:srgbClr val="000000"/>
                </a:solidFill>
                <a:latin typeface="Sparkasse Rg" pitchFamily="34" charset="0"/>
              </a:rPr>
              <a:t>Aufbau der Zahlungsbilanz</a:t>
            </a:r>
          </a:p>
        </p:txBody>
      </p:sp>
      <p:sp>
        <p:nvSpPr>
          <p:cNvPr id="103428" name="Text Box 2"/>
          <p:cNvSpPr txBox="1">
            <a:spLocks noChangeArrowheads="1"/>
          </p:cNvSpPr>
          <p:nvPr/>
        </p:nvSpPr>
        <p:spPr bwMode="auto">
          <a:xfrm>
            <a:off x="2640013" y="981075"/>
            <a:ext cx="3384550" cy="5543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5000" rIns="90000" bIns="45000"/>
          <a:lstStyle>
            <a:lvl1pPr marL="457200" indent="-457200"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FontTx/>
              <a:buNone/>
            </a:pPr>
            <a:endParaRPr lang="de-DE" sz="2000">
              <a:solidFill>
                <a:srgbClr val="000000"/>
              </a:solidFill>
            </a:endParaRPr>
          </a:p>
          <a:p>
            <a:pPr eaLnBrk="1" hangingPunct="1">
              <a:buFontTx/>
              <a:buNone/>
            </a:pPr>
            <a:endParaRPr lang="de-DE" sz="2000">
              <a:solidFill>
                <a:srgbClr val="000000"/>
              </a:solidFill>
            </a:endParaRPr>
          </a:p>
          <a:p>
            <a:pPr eaLnBrk="1" hangingPunct="1">
              <a:buFontTx/>
              <a:buNone/>
            </a:pPr>
            <a:r>
              <a:rPr lang="de-DE" sz="2000">
                <a:solidFill>
                  <a:srgbClr val="000000"/>
                </a:solidFill>
              </a:rPr>
              <a:t>A. Leistungsbilanz</a:t>
            </a:r>
          </a:p>
          <a:p>
            <a:pPr eaLnBrk="1" hangingPunct="1">
              <a:buFontTx/>
              <a:buChar char="•"/>
            </a:pPr>
            <a:endParaRPr lang="de-DE" sz="2000">
              <a:solidFill>
                <a:srgbClr val="000000"/>
              </a:solidFill>
            </a:endParaRPr>
          </a:p>
          <a:p>
            <a:pPr eaLnBrk="1" hangingPunct="1">
              <a:buFontTx/>
              <a:buChar char="•"/>
            </a:pPr>
            <a:endParaRPr lang="de-DE" sz="2000">
              <a:solidFill>
                <a:srgbClr val="000000"/>
              </a:solidFill>
            </a:endParaRPr>
          </a:p>
          <a:p>
            <a:pPr eaLnBrk="1" hangingPunct="1">
              <a:buFontTx/>
              <a:buNone/>
            </a:pPr>
            <a:endParaRPr lang="de-DE" sz="2000">
              <a:solidFill>
                <a:srgbClr val="000000"/>
              </a:solidFill>
            </a:endParaRPr>
          </a:p>
          <a:p>
            <a:pPr eaLnBrk="1" hangingPunct="1">
              <a:buFontTx/>
              <a:buNone/>
            </a:pPr>
            <a:r>
              <a:rPr lang="de-DE" sz="2000">
                <a:solidFill>
                  <a:srgbClr val="000000"/>
                </a:solidFill>
              </a:rPr>
              <a:t>B. Vermögensübertragungen</a:t>
            </a:r>
          </a:p>
          <a:p>
            <a:pPr eaLnBrk="1" hangingPunct="1">
              <a:buFontTx/>
              <a:buNone/>
            </a:pPr>
            <a:endParaRPr lang="de-DE" sz="2000">
              <a:solidFill>
                <a:srgbClr val="000000"/>
              </a:solidFill>
            </a:endParaRPr>
          </a:p>
          <a:p>
            <a:pPr eaLnBrk="1" hangingPunct="1"/>
            <a:endParaRPr lang="de-DE" sz="2000">
              <a:solidFill>
                <a:srgbClr val="000000"/>
              </a:solidFill>
            </a:endParaRPr>
          </a:p>
          <a:p>
            <a:pPr eaLnBrk="1" hangingPunct="1"/>
            <a:endParaRPr lang="de-DE" sz="2000">
              <a:solidFill>
                <a:srgbClr val="000000"/>
              </a:solidFill>
            </a:endParaRPr>
          </a:p>
          <a:p>
            <a:pPr eaLnBrk="1" hangingPunct="1"/>
            <a:r>
              <a:rPr lang="de-DE" sz="2000">
                <a:solidFill>
                  <a:srgbClr val="000000"/>
                </a:solidFill>
              </a:rPr>
              <a:t>C. Kapitalbilanz</a:t>
            </a:r>
          </a:p>
          <a:p>
            <a:pPr eaLnBrk="1" hangingPunct="1">
              <a:buFontTx/>
              <a:buAutoNum type="arabicPeriod"/>
            </a:pPr>
            <a:endParaRPr lang="de-DE" sz="2000">
              <a:solidFill>
                <a:srgbClr val="000000"/>
              </a:solidFill>
            </a:endParaRPr>
          </a:p>
          <a:p>
            <a:pPr eaLnBrk="1" hangingPunct="1">
              <a:buFontTx/>
              <a:buNone/>
            </a:pPr>
            <a:endParaRPr lang="de-DE" sz="2000">
              <a:solidFill>
                <a:srgbClr val="000000"/>
              </a:solidFill>
            </a:endParaRPr>
          </a:p>
          <a:p>
            <a:pPr eaLnBrk="1" hangingPunct="1">
              <a:buFontTx/>
              <a:buNone/>
            </a:pPr>
            <a:endParaRPr lang="de-DE" sz="2000">
              <a:solidFill>
                <a:srgbClr val="000000"/>
              </a:solidFill>
            </a:endParaRPr>
          </a:p>
          <a:p>
            <a:pPr eaLnBrk="1" hangingPunct="1">
              <a:buFontTx/>
              <a:buNone/>
            </a:pPr>
            <a:r>
              <a:rPr lang="de-DE" sz="2000">
                <a:solidFill>
                  <a:srgbClr val="000000"/>
                </a:solidFill>
              </a:rPr>
              <a:t>D. Restposten</a:t>
            </a:r>
          </a:p>
          <a:p>
            <a:pPr eaLnBrk="1" hangingPunct="1">
              <a:buFontTx/>
              <a:buNone/>
            </a:pPr>
            <a:r>
              <a:rPr lang="de-DE" sz="2400">
                <a:solidFill>
                  <a:srgbClr val="000000"/>
                </a:solidFill>
              </a:rPr>
              <a:t>		</a:t>
            </a:r>
          </a:p>
        </p:txBody>
      </p:sp>
      <p:sp>
        <p:nvSpPr>
          <p:cNvPr id="103429" name="Text Box 2"/>
          <p:cNvSpPr txBox="1">
            <a:spLocks noChangeArrowheads="1"/>
          </p:cNvSpPr>
          <p:nvPr/>
        </p:nvSpPr>
        <p:spPr bwMode="auto">
          <a:xfrm>
            <a:off x="6167438" y="1196976"/>
            <a:ext cx="3960812" cy="51847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5000" rIns="90000" bIns="45000"/>
          <a:lstStyle>
            <a:lvl1pPr marL="457200" indent="-457200"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FontTx/>
              <a:buNone/>
            </a:pPr>
            <a:r>
              <a:rPr lang="de-DE" sz="2000">
                <a:solidFill>
                  <a:srgbClr val="000000"/>
                </a:solidFill>
              </a:rPr>
              <a:t>A1. Handelsbilanz</a:t>
            </a:r>
          </a:p>
          <a:p>
            <a:pPr eaLnBrk="1" hangingPunct="1">
              <a:buFontTx/>
              <a:buNone/>
            </a:pPr>
            <a:r>
              <a:rPr lang="de-DE" sz="2000">
                <a:solidFill>
                  <a:srgbClr val="000000"/>
                </a:solidFill>
              </a:rPr>
              <a:t>A2. Dienstleistungsbilanz</a:t>
            </a:r>
          </a:p>
          <a:p>
            <a:pPr eaLnBrk="1" hangingPunct="1">
              <a:buFontTx/>
              <a:buNone/>
            </a:pPr>
            <a:r>
              <a:rPr lang="de-DE" sz="2000">
                <a:solidFill>
                  <a:srgbClr val="000000"/>
                </a:solidFill>
              </a:rPr>
              <a:t>A3. Erwerbs- und Vermögenseinkommen</a:t>
            </a:r>
          </a:p>
          <a:p>
            <a:pPr eaLnBrk="1" hangingPunct="1">
              <a:buFontTx/>
              <a:buNone/>
            </a:pPr>
            <a:r>
              <a:rPr lang="de-DE" sz="2000">
                <a:solidFill>
                  <a:srgbClr val="000000"/>
                </a:solidFill>
              </a:rPr>
              <a:t>A4. Laufende Übertragungen</a:t>
            </a:r>
          </a:p>
          <a:p>
            <a:pPr eaLnBrk="1" hangingPunct="1">
              <a:buFontTx/>
              <a:buNone/>
            </a:pPr>
            <a:endParaRPr lang="de-DE" sz="2000">
              <a:solidFill>
                <a:srgbClr val="000000"/>
              </a:solidFill>
            </a:endParaRPr>
          </a:p>
          <a:p>
            <a:pPr eaLnBrk="1" hangingPunct="1">
              <a:buFontTx/>
              <a:buNone/>
            </a:pPr>
            <a:endParaRPr lang="de-DE" sz="2000">
              <a:solidFill>
                <a:srgbClr val="000000"/>
              </a:solidFill>
            </a:endParaRPr>
          </a:p>
          <a:p>
            <a:pPr eaLnBrk="1" hangingPunct="1">
              <a:buFontTx/>
              <a:buNone/>
            </a:pPr>
            <a:endParaRPr lang="de-DE" sz="2000">
              <a:solidFill>
                <a:srgbClr val="000000"/>
              </a:solidFill>
            </a:endParaRPr>
          </a:p>
          <a:p>
            <a:pPr eaLnBrk="1" hangingPunct="1">
              <a:buFontTx/>
              <a:buNone/>
            </a:pPr>
            <a:endParaRPr lang="de-DE" sz="2000">
              <a:solidFill>
                <a:srgbClr val="000000"/>
              </a:solidFill>
            </a:endParaRPr>
          </a:p>
          <a:p>
            <a:pPr eaLnBrk="1" hangingPunct="1">
              <a:buFontTx/>
              <a:buNone/>
            </a:pPr>
            <a:r>
              <a:rPr lang="de-DE" sz="2000">
                <a:solidFill>
                  <a:srgbClr val="000000"/>
                </a:solidFill>
              </a:rPr>
              <a:t>C1. Direktinvestitionen</a:t>
            </a:r>
          </a:p>
          <a:p>
            <a:pPr eaLnBrk="1" hangingPunct="1">
              <a:buFontTx/>
              <a:buNone/>
            </a:pPr>
            <a:r>
              <a:rPr lang="de-DE" sz="2000">
                <a:solidFill>
                  <a:srgbClr val="000000"/>
                </a:solidFill>
              </a:rPr>
              <a:t>C2. Wertpapierverkehr</a:t>
            </a:r>
          </a:p>
          <a:p>
            <a:pPr eaLnBrk="1" hangingPunct="1">
              <a:buFontTx/>
              <a:buNone/>
            </a:pPr>
            <a:r>
              <a:rPr lang="de-DE" sz="2000">
                <a:solidFill>
                  <a:srgbClr val="000000"/>
                </a:solidFill>
              </a:rPr>
              <a:t>C3. Kredite</a:t>
            </a:r>
          </a:p>
          <a:p>
            <a:pPr eaLnBrk="1" hangingPunct="1">
              <a:buFontTx/>
              <a:buNone/>
            </a:pPr>
            <a:r>
              <a:rPr lang="de-DE" sz="2000">
                <a:solidFill>
                  <a:srgbClr val="000000"/>
                </a:solidFill>
              </a:rPr>
              <a:t>C4. Devisenbilanz</a:t>
            </a:r>
          </a:p>
          <a:p>
            <a:pPr eaLnBrk="1" hangingPunct="1">
              <a:buFontTx/>
              <a:buNone/>
            </a:pPr>
            <a:endParaRPr lang="de-DE" sz="2000">
              <a:solidFill>
                <a:srgbClr val="000000"/>
              </a:solidFill>
            </a:endParaRPr>
          </a:p>
          <a:p>
            <a:pPr eaLnBrk="1" hangingPunct="1">
              <a:buFontTx/>
              <a:buNone/>
            </a:pPr>
            <a:r>
              <a:rPr lang="de-DE" sz="2400">
                <a:solidFill>
                  <a:srgbClr val="000000"/>
                </a:solidFill>
              </a:rPr>
              <a:t>		</a:t>
            </a:r>
          </a:p>
        </p:txBody>
      </p:sp>
      <p:sp>
        <p:nvSpPr>
          <p:cNvPr id="103430" name="Line 6"/>
          <p:cNvSpPr>
            <a:spLocks noChangeShapeType="1"/>
          </p:cNvSpPr>
          <p:nvPr/>
        </p:nvSpPr>
        <p:spPr bwMode="auto">
          <a:xfrm flipV="1">
            <a:off x="4800601" y="1412876"/>
            <a:ext cx="1439863" cy="360363"/>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103431" name="Line 7"/>
          <p:cNvSpPr>
            <a:spLocks noChangeShapeType="1"/>
          </p:cNvSpPr>
          <p:nvPr/>
        </p:nvSpPr>
        <p:spPr bwMode="auto">
          <a:xfrm flipV="1">
            <a:off x="4800601" y="1700213"/>
            <a:ext cx="1439863" cy="14446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103432" name="Line 8"/>
          <p:cNvSpPr>
            <a:spLocks noChangeShapeType="1"/>
          </p:cNvSpPr>
          <p:nvPr/>
        </p:nvSpPr>
        <p:spPr bwMode="auto">
          <a:xfrm>
            <a:off x="4800601" y="1916114"/>
            <a:ext cx="1439863" cy="730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103433" name="Line 9"/>
          <p:cNvSpPr>
            <a:spLocks noChangeShapeType="1"/>
          </p:cNvSpPr>
          <p:nvPr/>
        </p:nvSpPr>
        <p:spPr bwMode="auto">
          <a:xfrm>
            <a:off x="4800600" y="1989139"/>
            <a:ext cx="1366838" cy="28733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103434" name="Line 10"/>
          <p:cNvSpPr>
            <a:spLocks noChangeShapeType="1"/>
          </p:cNvSpPr>
          <p:nvPr/>
        </p:nvSpPr>
        <p:spPr bwMode="auto">
          <a:xfrm flipV="1">
            <a:off x="4656138" y="3862388"/>
            <a:ext cx="1439862" cy="36036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103435" name="Line 11"/>
          <p:cNvSpPr>
            <a:spLocks noChangeShapeType="1"/>
          </p:cNvSpPr>
          <p:nvPr/>
        </p:nvSpPr>
        <p:spPr bwMode="auto">
          <a:xfrm flipV="1">
            <a:off x="4656138" y="4149726"/>
            <a:ext cx="1439862" cy="144463"/>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103436" name="Line 12"/>
          <p:cNvSpPr>
            <a:spLocks noChangeShapeType="1"/>
          </p:cNvSpPr>
          <p:nvPr/>
        </p:nvSpPr>
        <p:spPr bwMode="auto">
          <a:xfrm>
            <a:off x="4656138" y="4365626"/>
            <a:ext cx="1439862" cy="730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103437" name="Line 13"/>
          <p:cNvSpPr>
            <a:spLocks noChangeShapeType="1"/>
          </p:cNvSpPr>
          <p:nvPr/>
        </p:nvSpPr>
        <p:spPr bwMode="auto">
          <a:xfrm>
            <a:off x="4656139" y="4438650"/>
            <a:ext cx="1366837" cy="28733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14" name="Rechteck 13">
            <a:extLst>
              <a:ext uri="{FF2B5EF4-FFF2-40B4-BE49-F238E27FC236}">
                <a16:creationId xmlns:a16="http://schemas.microsoft.com/office/drawing/2014/main" id="{97237BE1-85FD-42E4-A2AF-16DD140C264C}"/>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128367241"/>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Shape 2"/>
          <p:cNvSpPr txBox="1"/>
          <p:nvPr/>
        </p:nvSpPr>
        <p:spPr>
          <a:xfrm>
            <a:off x="1600267" y="104181"/>
            <a:ext cx="8190503" cy="744941"/>
          </a:xfrm>
          <a:prstGeom prst="rect">
            <a:avLst/>
          </a:prstGeom>
          <a:noFill/>
          <a:ln>
            <a:noFill/>
          </a:ln>
        </p:spPr>
        <p:txBody>
          <a:bodyPr lIns="81646" tIns="40823" rIns="81646" bIns="40823" anchor="ctr" anchorCtr="1"/>
          <a:lstStyle/>
          <a:p>
            <a:r>
              <a:rPr lang="de-DE" sz="3266" dirty="0"/>
              <a:t>Weitere kodifizierte wirtschaftspolitische Ziele</a:t>
            </a:r>
          </a:p>
        </p:txBody>
      </p:sp>
      <p:sp>
        <p:nvSpPr>
          <p:cNvPr id="7" name="Text Box 3"/>
          <p:cNvSpPr txBox="1">
            <a:spLocks noChangeArrowheads="1"/>
          </p:cNvSpPr>
          <p:nvPr/>
        </p:nvSpPr>
        <p:spPr bwMode="auto">
          <a:xfrm>
            <a:off x="0" y="1958341"/>
            <a:ext cx="12192000" cy="204012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81646" tIns="42456" rIns="81646" bIns="42456">
            <a:sp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marL="457200" indent="-457200" eaLnBrk="1" hangingPunct="1">
              <a:buClrTx/>
              <a:buFont typeface="Arial" panose="020B0604020202020204" pitchFamily="34" charset="0"/>
              <a:buChar char="•"/>
            </a:pPr>
            <a:r>
              <a:rPr lang="de-DE" altLang="de-DE" sz="2540" dirty="0">
                <a:solidFill>
                  <a:srgbClr val="000000"/>
                </a:solidFill>
              </a:rPr>
              <a:t>Verteilungsziel:			Gleichartige Lebensverhältnisse (Art. 72 Satz 2 GG)</a:t>
            </a:r>
          </a:p>
          <a:p>
            <a:pPr eaLnBrk="1" hangingPunct="1">
              <a:buClrTx/>
            </a:pPr>
            <a:endParaRPr lang="de-DE" altLang="de-DE" sz="2540" dirty="0">
              <a:solidFill>
                <a:srgbClr val="000000"/>
              </a:solidFill>
            </a:endParaRPr>
          </a:p>
          <a:p>
            <a:pPr marL="457200" indent="-457200" eaLnBrk="1" hangingPunct="1">
              <a:buClrTx/>
              <a:buFont typeface="Arial" panose="020B0604020202020204" pitchFamily="34" charset="0"/>
              <a:buChar char="•"/>
            </a:pPr>
            <a:r>
              <a:rPr lang="de-DE" altLang="de-DE" sz="2540" dirty="0">
                <a:solidFill>
                  <a:srgbClr val="000000"/>
                </a:solidFill>
              </a:rPr>
              <a:t>Umweltschutz:			Erhalt der natürlichen Lebensgrundlagen (Art. 20a GG)</a:t>
            </a:r>
          </a:p>
          <a:p>
            <a:pPr marL="457200" indent="-457200" eaLnBrk="1" hangingPunct="1">
              <a:buClrTx/>
              <a:buFont typeface="Arial" panose="020B0604020202020204" pitchFamily="34" charset="0"/>
              <a:buChar char="•"/>
            </a:pPr>
            <a:endParaRPr lang="de-DE" altLang="de-DE" sz="2540" dirty="0">
              <a:solidFill>
                <a:srgbClr val="000000"/>
              </a:solidFill>
            </a:endParaRPr>
          </a:p>
          <a:p>
            <a:pPr marL="457200" indent="-457200" eaLnBrk="1" hangingPunct="1">
              <a:buClrTx/>
              <a:buFont typeface="Arial" panose="020B0604020202020204" pitchFamily="34" charset="0"/>
              <a:buChar char="•"/>
            </a:pPr>
            <a:r>
              <a:rPr lang="de-DE" altLang="de-DE" sz="2540" dirty="0">
                <a:solidFill>
                  <a:srgbClr val="000000"/>
                </a:solidFill>
              </a:rPr>
              <a:t>Konsolidierungsziel:	Schuldenbremse (Art. 109 Satz 3 GG)</a:t>
            </a:r>
          </a:p>
        </p:txBody>
      </p:sp>
      <p:sp>
        <p:nvSpPr>
          <p:cNvPr id="5" name="Rechteck 4">
            <a:extLst>
              <a:ext uri="{FF2B5EF4-FFF2-40B4-BE49-F238E27FC236}">
                <a16:creationId xmlns:a16="http://schemas.microsoft.com/office/drawing/2014/main" id="{5F877DE5-4533-4413-853C-FE51D45EA8F9}"/>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4054528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Shape 2"/>
          <p:cNvSpPr txBox="1"/>
          <p:nvPr/>
        </p:nvSpPr>
        <p:spPr>
          <a:xfrm>
            <a:off x="1600268" y="104181"/>
            <a:ext cx="7761950" cy="744941"/>
          </a:xfrm>
          <a:prstGeom prst="rect">
            <a:avLst/>
          </a:prstGeom>
          <a:noFill/>
          <a:ln>
            <a:noFill/>
          </a:ln>
        </p:spPr>
        <p:txBody>
          <a:bodyPr lIns="81646" tIns="40823" rIns="81646" bIns="40823" anchor="ctr" anchorCtr="1"/>
          <a:lstStyle/>
          <a:p>
            <a:r>
              <a:rPr lang="de-DE" sz="3266" dirty="0"/>
              <a:t>Verteilungsziel</a:t>
            </a:r>
          </a:p>
        </p:txBody>
      </p:sp>
      <p:sp>
        <p:nvSpPr>
          <p:cNvPr id="7" name="Text Box 3"/>
          <p:cNvSpPr txBox="1">
            <a:spLocks noChangeArrowheads="1"/>
          </p:cNvSpPr>
          <p:nvPr/>
        </p:nvSpPr>
        <p:spPr bwMode="auto">
          <a:xfrm>
            <a:off x="401279" y="1127088"/>
            <a:ext cx="9653873" cy="2821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81646" tIns="42456" rIns="81646" bIns="42456">
            <a:sp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algn="ctr" eaLnBrk="1" hangingPunct="1">
              <a:buClrTx/>
            </a:pPr>
            <a:r>
              <a:rPr lang="de-DE" altLang="de-DE" sz="2540" dirty="0">
                <a:solidFill>
                  <a:srgbClr val="000000"/>
                </a:solidFill>
              </a:rPr>
              <a:t>Art. 72 Satz 2 GG</a:t>
            </a:r>
          </a:p>
          <a:p>
            <a:pPr eaLnBrk="1" hangingPunct="1">
              <a:buClrTx/>
            </a:pPr>
            <a:endParaRPr lang="de-DE" altLang="de-DE" sz="2540" dirty="0">
              <a:solidFill>
                <a:srgbClr val="000000"/>
              </a:solidFill>
            </a:endParaRPr>
          </a:p>
          <a:p>
            <a:pPr eaLnBrk="1" hangingPunct="1">
              <a:buClrTx/>
            </a:pPr>
            <a:r>
              <a:rPr lang="de-DE" altLang="de-DE" sz="2540" dirty="0">
                <a:solidFill>
                  <a:srgbClr val="000000"/>
                </a:solidFill>
              </a:rPr>
              <a:t>(2) Auf den Gebieten des Artikels 74 Abs. 1 Nr. 4, 7, 11, 13, 15, 19a, 20, 22, 25 und 26 hat der Bund das Gesetzgebungsrecht, wenn und soweit die Herstellung gleichwertiger Lebensverhältnisse im Bundesgebiet oder die Wahrung der Rechts- oder Wirtschaftseinheit im gesamtstaatlichen Interesse eine bundesgesetzliche Regelung erforderlich macht.</a:t>
            </a:r>
          </a:p>
        </p:txBody>
      </p:sp>
      <p:sp>
        <p:nvSpPr>
          <p:cNvPr id="5" name="Rechteck 4">
            <a:extLst>
              <a:ext uri="{FF2B5EF4-FFF2-40B4-BE49-F238E27FC236}">
                <a16:creationId xmlns:a16="http://schemas.microsoft.com/office/drawing/2014/main" id="{958F0681-487F-4E24-8AB6-CF9E3FA8C555}"/>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131245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Shape 2"/>
          <p:cNvSpPr txBox="1"/>
          <p:nvPr/>
        </p:nvSpPr>
        <p:spPr>
          <a:xfrm>
            <a:off x="1600267" y="104181"/>
            <a:ext cx="8190503" cy="744941"/>
          </a:xfrm>
          <a:prstGeom prst="rect">
            <a:avLst/>
          </a:prstGeom>
          <a:noFill/>
          <a:ln>
            <a:noFill/>
          </a:ln>
        </p:spPr>
        <p:txBody>
          <a:bodyPr lIns="81646" tIns="40823" rIns="81646" bIns="40823" anchor="ctr" anchorCtr="1"/>
          <a:lstStyle/>
          <a:p>
            <a:r>
              <a:rPr lang="de-DE" sz="3266" dirty="0"/>
              <a:t>Umweltschutz</a:t>
            </a:r>
          </a:p>
        </p:txBody>
      </p:sp>
      <p:sp>
        <p:nvSpPr>
          <p:cNvPr id="7" name="Text Box 3"/>
          <p:cNvSpPr txBox="1">
            <a:spLocks noChangeArrowheads="1"/>
          </p:cNvSpPr>
          <p:nvPr/>
        </p:nvSpPr>
        <p:spPr bwMode="auto">
          <a:xfrm>
            <a:off x="1916163" y="1534594"/>
            <a:ext cx="8295271" cy="2821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1646" tIns="42456" rIns="81646" bIns="42456">
            <a:sp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algn="ctr" eaLnBrk="1" hangingPunct="1">
              <a:buClrTx/>
            </a:pPr>
            <a:r>
              <a:rPr lang="de-DE" altLang="de-DE" sz="2540" dirty="0">
                <a:solidFill>
                  <a:srgbClr val="000000"/>
                </a:solidFill>
              </a:rPr>
              <a:t>Art. 20a GG</a:t>
            </a:r>
          </a:p>
          <a:p>
            <a:pPr eaLnBrk="1" hangingPunct="1">
              <a:buClrTx/>
            </a:pPr>
            <a:endParaRPr lang="de-DE" altLang="de-DE" sz="2540" dirty="0">
              <a:solidFill>
                <a:srgbClr val="000000"/>
              </a:solidFill>
            </a:endParaRPr>
          </a:p>
          <a:p>
            <a:pPr eaLnBrk="1" hangingPunct="1">
              <a:buClrTx/>
            </a:pPr>
            <a:r>
              <a:rPr lang="de-DE" altLang="de-DE" sz="2540" dirty="0">
                <a:solidFill>
                  <a:srgbClr val="000000"/>
                </a:solidFill>
              </a:rPr>
              <a:t>Der Staat schützt auch in Verantwortung für die künftigen Generationen die natürlichen Lebensgrundlagen und die Tiere im Rahmen der verfassungsmäßigen Ordnung durch die Gesetzgebung und nach Maßgabe von Gesetz und Recht durch die vollziehende Gewalt und die Rechtsprechung.</a:t>
            </a:r>
          </a:p>
        </p:txBody>
      </p:sp>
      <p:sp>
        <p:nvSpPr>
          <p:cNvPr id="5" name="Rechteck 4">
            <a:extLst>
              <a:ext uri="{FF2B5EF4-FFF2-40B4-BE49-F238E27FC236}">
                <a16:creationId xmlns:a16="http://schemas.microsoft.com/office/drawing/2014/main" id="{83D772EB-1667-4EBC-8AF9-32CC2B39BCE5}"/>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4868314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5" name="Rectangle 2"/>
          <p:cNvSpPr>
            <a:spLocks noChangeArrowheads="1"/>
          </p:cNvSpPr>
          <p:nvPr/>
        </p:nvSpPr>
        <p:spPr bwMode="auto">
          <a:xfrm>
            <a:off x="0" y="0"/>
            <a:ext cx="12192000" cy="40229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nchor="ctr">
            <a:spAutoFit/>
          </a:bodyPr>
          <a:lstStyle/>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000" dirty="0"/>
              <a:t>Arbeitslosigkeit gemäß der Bundesagentur für Arbeit (registrierte Arbeitslose) § 138 Sozialgesetzbuch (SGB III)</a:t>
            </a:r>
          </a:p>
        </p:txBody>
      </p:sp>
      <p:sp>
        <p:nvSpPr>
          <p:cNvPr id="131076" name="Text Box 3"/>
          <p:cNvSpPr txBox="1">
            <a:spLocks noChangeArrowheads="1"/>
          </p:cNvSpPr>
          <p:nvPr/>
        </p:nvSpPr>
        <p:spPr bwMode="auto">
          <a:xfrm>
            <a:off x="0" y="402291"/>
            <a:ext cx="12192000" cy="6463308"/>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de-DE" dirty="0"/>
              <a:t>(1) Arbeitslos ist, wer Arbeitnehmerin oder Arbeitnehmer ist und</a:t>
            </a:r>
          </a:p>
          <a:p>
            <a:r>
              <a:rPr lang="de-DE" dirty="0"/>
              <a:t>1. nicht in einem Beschäftigungsverhältnis steht (Beschäftigungslosigkeit),</a:t>
            </a:r>
          </a:p>
          <a:p>
            <a:r>
              <a:rPr lang="de-DE" dirty="0"/>
              <a:t>2. sich bemüht, die eigene Beschäftigungslosigkeit zu beenden (Eigenbemühungen), und</a:t>
            </a:r>
          </a:p>
          <a:p>
            <a:r>
              <a:rPr lang="de-DE" dirty="0"/>
              <a:t>3. den Vermittlungsbemühungen der Agentur für Arbeit zur Verfügung steht (Verfügbarkeit).</a:t>
            </a:r>
          </a:p>
          <a:p>
            <a:r>
              <a:rPr lang="de-DE" dirty="0"/>
              <a:t>(2) Eine ehrenamtliche Betätigung schließt Arbeitslosigkeit nicht aus, wenn dadurch die berufliche Eingliederung der oder des Arbeitslosen nicht beeinträchtigt wird.</a:t>
            </a:r>
          </a:p>
          <a:p>
            <a:r>
              <a:rPr lang="de-DE" dirty="0"/>
              <a:t>(3) Die Ausübung einer Beschäftigung, selbständigen Tätigkeit, Tätigkeit als mithelfende Familienangehörige oder mithelfender Familienangehöriger (Erwerbstätigkeit) schließt die Beschäftigungslosigkeit nicht aus, wenn die Arbeits- oder Tätigkeitszeit (Arbeitszeit) weniger als 15 Stunden wöchentlich umfasst; gelegentliche Abweichungen von geringer Dauer bleiben unberücksichtigt. Die Arbeitszeiten mehrerer Erwerbstätigkeiten werden zusammengerechnet.</a:t>
            </a:r>
          </a:p>
          <a:p>
            <a:r>
              <a:rPr lang="de-DE" dirty="0"/>
              <a:t>(4) Im Rahmen der Eigenbemühungen hat die oder der Arbeitslose alle Möglichkeiten zur beruflichen Eingliederung zu nutzen. Hierzu gehören insbesondere</a:t>
            </a:r>
          </a:p>
          <a:p>
            <a:r>
              <a:rPr lang="de-DE" dirty="0"/>
              <a:t>1. die Wahrnehmung der Verpflichtungen aus der Eingliederungsvereinbarung,</a:t>
            </a:r>
          </a:p>
          <a:p>
            <a:r>
              <a:rPr lang="de-DE" dirty="0"/>
              <a:t>2. die Mitwirkung bei der Vermittlung durch Dritte und</a:t>
            </a:r>
          </a:p>
          <a:p>
            <a:r>
              <a:rPr lang="de-DE" dirty="0"/>
              <a:t>3. die Inanspruchnahme der Selbstinformationseinrichtungen der Agentur für Arbeit.</a:t>
            </a:r>
          </a:p>
          <a:p>
            <a:r>
              <a:rPr lang="de-DE" dirty="0"/>
              <a:t>(5) Den Vermittlungsbemühungen der Agentur für Arbeit steht zur Verfügung, wer</a:t>
            </a:r>
          </a:p>
          <a:p>
            <a:pPr marL="342900" indent="-342900">
              <a:buAutoNum type="arabicPeriod"/>
            </a:pPr>
            <a:r>
              <a:rPr lang="de-DE" dirty="0"/>
              <a:t>eine versicherungspflichtige, mindestens 15 Stunden wöchentlich umfassende zumutbare</a:t>
            </a:r>
          </a:p>
          <a:p>
            <a:r>
              <a:rPr lang="de-DE" dirty="0"/>
              <a:t>Beschäftigung unter den üblichen Bedingungen des für sie oder ihn in Betracht kommenden</a:t>
            </a:r>
          </a:p>
          <a:p>
            <a:r>
              <a:rPr lang="de-DE" dirty="0"/>
              <a:t>Arbeitsmarktes ausüben kann und darf,</a:t>
            </a:r>
          </a:p>
          <a:p>
            <a:r>
              <a:rPr lang="de-DE" dirty="0"/>
              <a:t>2. Vorschlägen der Agentur für Arbeit zur beruflichen Eingliederung zeit- und ortsnah Folge</a:t>
            </a:r>
          </a:p>
          <a:p>
            <a:r>
              <a:rPr lang="de-DE" dirty="0"/>
              <a:t>leisten kann,</a:t>
            </a:r>
          </a:p>
          <a:p>
            <a:r>
              <a:rPr lang="de-DE" dirty="0"/>
              <a:t>3. bereit ist, jede Beschäftigung im Sinne der Nummer 1 anzunehmen und auszuüben, und</a:t>
            </a:r>
          </a:p>
          <a:p>
            <a:r>
              <a:rPr lang="de-DE" dirty="0"/>
              <a:t>4. bereit ist, an Maßnahmen zur beruflichen Eingliederung in das Erwerbsleben teilzunehmen.</a:t>
            </a:r>
            <a:endParaRPr lang="de-DE" dirty="0">
              <a:cs typeface="Times New Roman" pitchFamily="18" charset="0"/>
            </a:endParaRPr>
          </a:p>
        </p:txBody>
      </p:sp>
      <p:sp>
        <p:nvSpPr>
          <p:cNvPr id="4" name="Rechteck 3">
            <a:extLst>
              <a:ext uri="{FF2B5EF4-FFF2-40B4-BE49-F238E27FC236}">
                <a16:creationId xmlns:a16="http://schemas.microsoft.com/office/drawing/2014/main" id="{0D4C2494-8FAB-45E6-B670-FA781755F812}"/>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99788165"/>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Shape 2"/>
          <p:cNvSpPr txBox="1"/>
          <p:nvPr/>
        </p:nvSpPr>
        <p:spPr>
          <a:xfrm>
            <a:off x="1789835" y="37275"/>
            <a:ext cx="8190503" cy="464419"/>
          </a:xfrm>
          <a:prstGeom prst="rect">
            <a:avLst/>
          </a:prstGeom>
          <a:noFill/>
          <a:ln>
            <a:noFill/>
          </a:ln>
        </p:spPr>
        <p:txBody>
          <a:bodyPr lIns="81646" tIns="40823" rIns="81646" bIns="40823" anchor="ctr" anchorCtr="1"/>
          <a:lstStyle/>
          <a:p>
            <a:r>
              <a:rPr lang="de-DE" sz="2600" dirty="0"/>
              <a:t>Konsolidierungsziel</a:t>
            </a:r>
          </a:p>
        </p:txBody>
      </p:sp>
      <p:sp>
        <p:nvSpPr>
          <p:cNvPr id="7" name="Text Box 3"/>
          <p:cNvSpPr txBox="1">
            <a:spLocks noChangeArrowheads="1"/>
          </p:cNvSpPr>
          <p:nvPr/>
        </p:nvSpPr>
        <p:spPr bwMode="auto">
          <a:xfrm>
            <a:off x="0" y="374373"/>
            <a:ext cx="8689605" cy="63028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81646" tIns="42456" rIns="81646" bIns="42456">
            <a:spAutoFit/>
          </a:bodyPr>
          <a:lstStyle>
            <a:lvl1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algn="ctr" eaLnBrk="1" hangingPunct="1">
              <a:buClrTx/>
            </a:pPr>
            <a:r>
              <a:rPr lang="de-DE" altLang="de-DE" sz="2000" dirty="0">
                <a:solidFill>
                  <a:srgbClr val="000000"/>
                </a:solidFill>
              </a:rPr>
              <a:t>Grundgesetz für die Bundesrepublik Deutschland Art 109 </a:t>
            </a:r>
          </a:p>
          <a:p>
            <a:pPr eaLnBrk="1" hangingPunct="1">
              <a:buClrTx/>
            </a:pPr>
            <a:r>
              <a:rPr lang="de-DE" altLang="de-DE" sz="1600" dirty="0">
                <a:solidFill>
                  <a:srgbClr val="000000"/>
                </a:solidFill>
              </a:rPr>
              <a:t>(1) Bund und Länder sind in ihrer Haushaltswirtschaft selbständig und voneinander unabhängig.</a:t>
            </a:r>
          </a:p>
          <a:p>
            <a:pPr eaLnBrk="1" hangingPunct="1">
              <a:buClrTx/>
            </a:pPr>
            <a:r>
              <a:rPr lang="de-DE" altLang="de-DE" sz="1600" dirty="0">
                <a:solidFill>
                  <a:srgbClr val="000000"/>
                </a:solidFill>
              </a:rPr>
              <a:t>(2) Bund und Länder erfüllen gemeinsam die Verpflichtungen der Bundesrepublik Deutschland aus Rechtsakten der Europäischen Gemeinschaft auf Grund des Artikels 104 des Vertrags zur Gründung der Europäischen Gemeinschaft zur Einhaltung der Haushaltsdisziplin und tragen in diesem Rahmen den Erfordernissen des gesamtwirtschaftlichen Gleichgewichts Rechnung.</a:t>
            </a:r>
          </a:p>
          <a:p>
            <a:pPr eaLnBrk="1" hangingPunct="1">
              <a:buClrTx/>
            </a:pPr>
            <a:r>
              <a:rPr lang="de-DE" altLang="de-DE" sz="1600" dirty="0">
                <a:solidFill>
                  <a:srgbClr val="000000"/>
                </a:solidFill>
              </a:rPr>
              <a:t>(3) Die Haushalte von Bund und Ländern sind grundsätzlich ohne Einnahmen aus Krediten auszugleichen. Bund und Länder können Regelungen zur im Auf- und Abschwung symmetrischen Berücksichtigung der Auswirkungen einer von der Normallage abweichenden konjunkturellen Entwicklung sowie eine Ausnahmeregelung für Naturkatastrophen oder außergewöhnliche Notsituationen, die sich der Kontrolle des Staates entziehen und die staatliche Finanzlage erheblich beeinträchtigen, vorsehen. Für die Ausnahmeregelung ist eine entsprechende Tilgungsregelung vorzusehen. Die nähere Ausgestaltung regelt für den Haushalt des Bundes Artikel 115 mit der Maßgabe, dass Satz 1 entsprochen ist, wenn die Einnahmen aus Krediten 0,35 vom Hundert im Verhältnis zum nominalen Bruttoinlandsprodukt nicht überschreiten. Von den zu berücksichtigenden Einnahmen aus Krediten ist der Betrag abzuziehen, um den die Verteidigungsausgaben, die Ausgaben des Bundes für den Zivil- und Bevölkerungsschutz sowie für die Nachrichtendienste, für den Schutz der informationstechnischen Systeme und für die Hilfe für völkerrechtswidrig angegriffene Staaten 1 vom Hundert im Verhältnis zum nominalen Bruttoinlandsprodukt übersteigen. Die Gesamtheit der Länder entspricht Satz 1, wenn die durch sie erzielten Einnahmen aus Krediten 0,35 vom Hundert im Verhältnis zum nominalen Bruttoinlandsprodukt nicht überschreiten. Die Aufteilung der für die Gesamtheit der Länder zulässigen Kreditaufnahme nach Satz 6 auf die einzelnen Länder regelt ein Bundesgesetz mit Zustimmung des Bundesrates. Die nähere Ausgestaltung für die Haushalte der Länder regeln diese im Rahmen ihrer verfassungsrechtlichen Kompetenzen. Bestehende landesrechtliche Regelungen, die hinter der gemäß Satz 7 festgelegten Kreditobergrenze zurückbleiben, treten außer Kraft</a:t>
            </a:r>
          </a:p>
        </p:txBody>
      </p:sp>
      <p:sp>
        <p:nvSpPr>
          <p:cNvPr id="13" name="Rechteck 12">
            <a:extLst>
              <a:ext uri="{FF2B5EF4-FFF2-40B4-BE49-F238E27FC236}">
                <a16:creationId xmlns:a16="http://schemas.microsoft.com/office/drawing/2014/main" id="{CC6FF2B0-C9F3-48C2-BA4F-91A9377FD905}"/>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5031157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feld 9">
            <a:extLst>
              <a:ext uri="{FF2B5EF4-FFF2-40B4-BE49-F238E27FC236}">
                <a16:creationId xmlns:a16="http://schemas.microsoft.com/office/drawing/2014/main" id="{DD6EAC0D-7BE4-42ED-B719-86D8C2F519BA}"/>
              </a:ext>
            </a:extLst>
          </p:cNvPr>
          <p:cNvSpPr txBox="1"/>
          <p:nvPr/>
        </p:nvSpPr>
        <p:spPr>
          <a:xfrm>
            <a:off x="19049" y="9524"/>
            <a:ext cx="12172951" cy="542926"/>
          </a:xfrm>
          <a:prstGeom prst="rect">
            <a:avLst/>
          </a:prstGeom>
          <a:noFill/>
        </p:spPr>
        <p:txBody>
          <a:bodyPr wrap="square" rtlCol="0">
            <a:noAutofit/>
          </a:bodyPr>
          <a:lstStyle/>
          <a:p>
            <a:pPr algn="ctr"/>
            <a:r>
              <a:rPr lang="de-DE" sz="2800" dirty="0">
                <a:latin typeface="Times New Roman" panose="02020603050405020304" pitchFamily="18" charset="0"/>
                <a:cs typeface="Times New Roman" panose="02020603050405020304" pitchFamily="18" charset="0"/>
              </a:rPr>
              <a:t>Entwicklung von Defizit und Schulden</a:t>
            </a:r>
          </a:p>
        </p:txBody>
      </p:sp>
      <p:sp>
        <p:nvSpPr>
          <p:cNvPr id="5" name="Textfeld 4">
            <a:extLst>
              <a:ext uri="{FF2B5EF4-FFF2-40B4-BE49-F238E27FC236}">
                <a16:creationId xmlns:a16="http://schemas.microsoft.com/office/drawing/2014/main" id="{3A14F6E1-ABD0-460B-9542-70CC99632247}"/>
              </a:ext>
            </a:extLst>
          </p:cNvPr>
          <p:cNvSpPr txBox="1"/>
          <p:nvPr/>
        </p:nvSpPr>
        <p:spPr>
          <a:xfrm>
            <a:off x="304054" y="158617"/>
            <a:ext cx="1787711" cy="284807"/>
          </a:xfrm>
          <a:prstGeom prst="rect">
            <a:avLst/>
          </a:prstGeom>
          <a:noFill/>
        </p:spPr>
        <p:txBody>
          <a:bodyPr wrap="square" rtlCol="0">
            <a:noAutofit/>
          </a:bodyPr>
          <a:lstStyle/>
          <a:p>
            <a:r>
              <a:rPr lang="de-DE" sz="1000" dirty="0">
                <a:latin typeface="Times New Roman" panose="02020603050405020304" pitchFamily="18" charset="0"/>
                <a:cs typeface="Times New Roman" panose="02020603050405020304" pitchFamily="18" charset="0"/>
              </a:rPr>
              <a:t>Quelle: </a:t>
            </a:r>
            <a:r>
              <a:rPr lang="de-DE" sz="1000" dirty="0" err="1">
                <a:latin typeface="Times New Roman" panose="02020603050405020304" pitchFamily="18" charset="0"/>
                <a:cs typeface="Times New Roman" panose="02020603050405020304" pitchFamily="18" charset="0"/>
              </a:rPr>
              <a:t>Destatis</a:t>
            </a:r>
            <a:r>
              <a:rPr lang="de-DE" sz="1000" dirty="0">
                <a:latin typeface="Times New Roman" panose="02020603050405020304" pitchFamily="18" charset="0"/>
                <a:cs typeface="Times New Roman" panose="02020603050405020304" pitchFamily="18" charset="0"/>
              </a:rPr>
              <a:t>, Bundesbank</a:t>
            </a:r>
          </a:p>
        </p:txBody>
      </p:sp>
      <p:sp>
        <p:nvSpPr>
          <p:cNvPr id="4" name="Textfeld 3">
            <a:extLst>
              <a:ext uri="{FF2B5EF4-FFF2-40B4-BE49-F238E27FC236}">
                <a16:creationId xmlns:a16="http://schemas.microsoft.com/office/drawing/2014/main" id="{5D4C3880-B67D-4928-A137-9595E9C885D6}"/>
              </a:ext>
            </a:extLst>
          </p:cNvPr>
          <p:cNvSpPr txBox="1"/>
          <p:nvPr/>
        </p:nvSpPr>
        <p:spPr>
          <a:xfrm>
            <a:off x="473793" y="4078403"/>
            <a:ext cx="3822632" cy="400110"/>
          </a:xfrm>
          <a:prstGeom prst="rect">
            <a:avLst/>
          </a:prstGeom>
          <a:noFill/>
        </p:spPr>
        <p:txBody>
          <a:bodyPr wrap="square" rtlCol="0">
            <a:spAutoFit/>
          </a:bodyPr>
          <a:lstStyle/>
          <a:p>
            <a:r>
              <a:rPr lang="de-DE" sz="1000" dirty="0"/>
              <a:t>Defizit:	Finanzierungssaldo des Staates in Relation</a:t>
            </a:r>
          </a:p>
          <a:p>
            <a:r>
              <a:rPr lang="de-DE" sz="1000" dirty="0"/>
              <a:t>	zum Bruttoinlandsprodukt</a:t>
            </a:r>
          </a:p>
        </p:txBody>
      </p:sp>
      <p:sp>
        <p:nvSpPr>
          <p:cNvPr id="7" name="Textfeld 6">
            <a:extLst>
              <a:ext uri="{FF2B5EF4-FFF2-40B4-BE49-F238E27FC236}">
                <a16:creationId xmlns:a16="http://schemas.microsoft.com/office/drawing/2014/main" id="{300E660F-7FF5-46BD-A65E-542C9FD0A2EE}"/>
              </a:ext>
            </a:extLst>
          </p:cNvPr>
          <p:cNvSpPr txBox="1"/>
          <p:nvPr/>
        </p:nvSpPr>
        <p:spPr>
          <a:xfrm>
            <a:off x="5035095" y="4095710"/>
            <a:ext cx="3500086" cy="400110"/>
          </a:xfrm>
          <a:prstGeom prst="rect">
            <a:avLst/>
          </a:prstGeom>
          <a:noFill/>
        </p:spPr>
        <p:txBody>
          <a:bodyPr wrap="square" rtlCol="0">
            <a:spAutoFit/>
          </a:bodyPr>
          <a:lstStyle/>
          <a:p>
            <a:r>
              <a:rPr lang="de-DE" sz="1000" dirty="0" err="1"/>
              <a:t>Schuldenstandsquote</a:t>
            </a:r>
            <a:r>
              <a:rPr lang="de-DE" sz="1000" dirty="0"/>
              <a:t> : Schulden des Staates in Relation</a:t>
            </a:r>
          </a:p>
          <a:p>
            <a:r>
              <a:rPr lang="de-DE" sz="1000" dirty="0"/>
              <a:t>	                        zum Bruttoinlandsprodukt</a:t>
            </a:r>
          </a:p>
        </p:txBody>
      </p:sp>
      <p:sp>
        <p:nvSpPr>
          <p:cNvPr id="21" name="Rechteck 20">
            <a:extLst>
              <a:ext uri="{FF2B5EF4-FFF2-40B4-BE49-F238E27FC236}">
                <a16:creationId xmlns:a16="http://schemas.microsoft.com/office/drawing/2014/main" id="{B6934B8E-538E-45C6-83DC-2031505CF4A8}"/>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pic>
        <p:nvPicPr>
          <p:cNvPr id="2" name="Grafik 1">
            <a:extLst>
              <a:ext uri="{FF2B5EF4-FFF2-40B4-BE49-F238E27FC236}">
                <a16:creationId xmlns:a16="http://schemas.microsoft.com/office/drawing/2014/main" id="{2DAFE2D1-32BE-DF31-D639-797F73F1F875}"/>
              </a:ext>
            </a:extLst>
          </p:cNvPr>
          <p:cNvPicPr>
            <a:picLocks noChangeAspect="1"/>
          </p:cNvPicPr>
          <p:nvPr/>
        </p:nvPicPr>
        <p:blipFill>
          <a:blip r:embed="rId2"/>
          <a:stretch>
            <a:fillRect/>
          </a:stretch>
        </p:blipFill>
        <p:spPr>
          <a:xfrm>
            <a:off x="209220" y="618499"/>
            <a:ext cx="9049547" cy="3350877"/>
          </a:xfrm>
          <a:prstGeom prst="rect">
            <a:avLst/>
          </a:prstGeom>
        </p:spPr>
      </p:pic>
    </p:spTree>
    <p:extLst>
      <p:ext uri="{BB962C8B-B14F-4D97-AF65-F5344CB8AC3E}">
        <p14:creationId xmlns:p14="http://schemas.microsoft.com/office/powerpoint/2010/main" val="4093899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9" name="Rectangle 2"/>
          <p:cNvSpPr>
            <a:spLocks noChangeArrowheads="1"/>
          </p:cNvSpPr>
          <p:nvPr/>
        </p:nvSpPr>
        <p:spPr bwMode="auto">
          <a:xfrm>
            <a:off x="2484748" y="86845"/>
            <a:ext cx="6443662" cy="83317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spAutoFit/>
          </a:bodyPr>
          <a:lstStyle/>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dirty="0"/>
              <a:t>Arbeitslosigkeit gemäß ILO-Konzept</a:t>
            </a:r>
          </a:p>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dirty="0"/>
              <a:t>(Erwerbslose)</a:t>
            </a:r>
          </a:p>
        </p:txBody>
      </p:sp>
      <p:sp>
        <p:nvSpPr>
          <p:cNvPr id="132100" name="Text Box 3"/>
          <p:cNvSpPr txBox="1">
            <a:spLocks noChangeArrowheads="1"/>
          </p:cNvSpPr>
          <p:nvPr/>
        </p:nvSpPr>
        <p:spPr bwMode="auto">
          <a:xfrm>
            <a:off x="720655" y="870885"/>
            <a:ext cx="9720147" cy="3785652"/>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buFontTx/>
              <a:buNone/>
            </a:pPr>
            <a:r>
              <a:rPr lang="de-DE" sz="2400" dirty="0"/>
              <a:t>Als arbeitslos gelten Personen zwischen 15 und 74, die</a:t>
            </a:r>
          </a:p>
          <a:p>
            <a:pPr>
              <a:buFontTx/>
              <a:buNone/>
            </a:pPr>
            <a:r>
              <a:rPr lang="de-DE" sz="2400" dirty="0"/>
              <a:t> </a:t>
            </a:r>
          </a:p>
          <a:p>
            <a:pPr>
              <a:buFontTx/>
              <a:buNone/>
            </a:pPr>
            <a:r>
              <a:rPr lang="de-DE" sz="2400" dirty="0"/>
              <a:t>	</a:t>
            </a:r>
          </a:p>
          <a:p>
            <a:pPr>
              <a:buFontTx/>
              <a:buChar char="•"/>
            </a:pPr>
            <a:r>
              <a:rPr lang="de-DE" sz="2400" dirty="0"/>
              <a:t> 	weniger als eine Stunde pro Woche gearbeitet haben,</a:t>
            </a:r>
          </a:p>
          <a:p>
            <a:pPr>
              <a:buFontTx/>
              <a:buChar char="•"/>
            </a:pPr>
            <a:r>
              <a:rPr lang="de-DE" sz="2400" dirty="0"/>
              <a:t> 	in den vergangenen vier Wochen aktiv Arbeit gesucht haben und</a:t>
            </a:r>
          </a:p>
          <a:p>
            <a:pPr>
              <a:buFontTx/>
              <a:buChar char="•"/>
            </a:pPr>
            <a:r>
              <a:rPr lang="de-DE" sz="2400" dirty="0"/>
              <a:t> 	innerhalb von zwei Wochen für eine Arbeitstätigkeit verfügbar sind</a:t>
            </a:r>
          </a:p>
          <a:p>
            <a:pPr>
              <a:buFontTx/>
              <a:buNone/>
            </a:pPr>
            <a:endParaRPr lang="de-DE" sz="2400" dirty="0"/>
          </a:p>
          <a:p>
            <a:pPr>
              <a:buFontTx/>
              <a:buNone/>
            </a:pPr>
            <a:endParaRPr lang="de-DE" sz="2400" dirty="0"/>
          </a:p>
          <a:p>
            <a:pPr>
              <a:buFontTx/>
              <a:buNone/>
            </a:pPr>
            <a:r>
              <a:rPr lang="de-DE" sz="2400" dirty="0"/>
              <a:t>Die Erhebung der ILO-Arbeitsmarktstatistik ist in Deutschland Teil des Mikrozensus, einer computergestützten Haushaltsbefragung</a:t>
            </a:r>
          </a:p>
        </p:txBody>
      </p:sp>
      <p:sp>
        <p:nvSpPr>
          <p:cNvPr id="4" name="Rechteck 3">
            <a:extLst>
              <a:ext uri="{FF2B5EF4-FFF2-40B4-BE49-F238E27FC236}">
                <a16:creationId xmlns:a16="http://schemas.microsoft.com/office/drawing/2014/main" id="{2EAF3F47-F0C4-450D-9924-7668FAD950E5}"/>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674718028"/>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1" name="Rectangle 2"/>
          <p:cNvSpPr>
            <a:spLocks noChangeArrowheads="1"/>
          </p:cNvSpPr>
          <p:nvPr/>
        </p:nvSpPr>
        <p:spPr bwMode="auto">
          <a:xfrm>
            <a:off x="393160" y="97822"/>
            <a:ext cx="7950571" cy="4638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dirty="0">
                <a:solidFill>
                  <a:srgbClr val="000000"/>
                </a:solidFill>
                <a:latin typeface="Sparkasse Rg" pitchFamily="34" charset="0"/>
              </a:rPr>
              <a:t>Entwicklung der Arbeitslosigkeit in Deutschland</a:t>
            </a:r>
          </a:p>
        </p:txBody>
      </p:sp>
      <p:sp>
        <p:nvSpPr>
          <p:cNvPr id="135172" name="Text Box 4"/>
          <p:cNvSpPr txBox="1">
            <a:spLocks noChangeArrowheads="1"/>
          </p:cNvSpPr>
          <p:nvPr/>
        </p:nvSpPr>
        <p:spPr bwMode="auto">
          <a:xfrm>
            <a:off x="1611314" y="6235701"/>
            <a:ext cx="2608471" cy="30777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de-DE" sz="1400" dirty="0"/>
              <a:t>Quelle: Bundesagentur für Arbeit</a:t>
            </a:r>
          </a:p>
        </p:txBody>
      </p:sp>
      <p:sp>
        <p:nvSpPr>
          <p:cNvPr id="11" name="Rechteck 10">
            <a:extLst>
              <a:ext uri="{FF2B5EF4-FFF2-40B4-BE49-F238E27FC236}">
                <a16:creationId xmlns:a16="http://schemas.microsoft.com/office/drawing/2014/main" id="{A9D58666-B24B-4EAE-B54C-6F7591185D3F}"/>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pic>
        <p:nvPicPr>
          <p:cNvPr id="2" name="Grafik 1">
            <a:extLst>
              <a:ext uri="{FF2B5EF4-FFF2-40B4-BE49-F238E27FC236}">
                <a16:creationId xmlns:a16="http://schemas.microsoft.com/office/drawing/2014/main" id="{343E4495-D0E2-5340-968A-99C41CD8847D}"/>
              </a:ext>
            </a:extLst>
          </p:cNvPr>
          <p:cNvPicPr>
            <a:picLocks noChangeAspect="1"/>
          </p:cNvPicPr>
          <p:nvPr/>
        </p:nvPicPr>
        <p:blipFill>
          <a:blip r:embed="rId3"/>
          <a:stretch>
            <a:fillRect/>
          </a:stretch>
        </p:blipFill>
        <p:spPr>
          <a:xfrm>
            <a:off x="6793031" y="696094"/>
            <a:ext cx="5342527" cy="3098666"/>
          </a:xfrm>
          <a:prstGeom prst="rect">
            <a:avLst/>
          </a:prstGeom>
        </p:spPr>
      </p:pic>
      <p:pic>
        <p:nvPicPr>
          <p:cNvPr id="6" name="Grafik 5">
            <a:extLst>
              <a:ext uri="{FF2B5EF4-FFF2-40B4-BE49-F238E27FC236}">
                <a16:creationId xmlns:a16="http://schemas.microsoft.com/office/drawing/2014/main" id="{87B4DE97-7ADB-3E60-1E66-3B6F33101845}"/>
              </a:ext>
            </a:extLst>
          </p:cNvPr>
          <p:cNvPicPr>
            <a:picLocks noChangeAspect="1"/>
          </p:cNvPicPr>
          <p:nvPr/>
        </p:nvPicPr>
        <p:blipFill>
          <a:blip r:embed="rId4"/>
          <a:stretch>
            <a:fillRect/>
          </a:stretch>
        </p:blipFill>
        <p:spPr>
          <a:xfrm>
            <a:off x="56442" y="561668"/>
            <a:ext cx="6706798" cy="3987472"/>
          </a:xfrm>
          <a:prstGeom prst="rect">
            <a:avLst/>
          </a:prstGeom>
        </p:spPr>
      </p:pic>
    </p:spTree>
    <p:extLst>
      <p:ext uri="{BB962C8B-B14F-4D97-AF65-F5344CB8AC3E}">
        <p14:creationId xmlns:p14="http://schemas.microsoft.com/office/powerpoint/2010/main" val="3259785748"/>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5" name="Rectangle 2"/>
          <p:cNvSpPr>
            <a:spLocks noChangeArrowheads="1"/>
          </p:cNvSpPr>
          <p:nvPr/>
        </p:nvSpPr>
        <p:spPr bwMode="auto">
          <a:xfrm>
            <a:off x="4392613" y="217489"/>
            <a:ext cx="5803900" cy="460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a:solidFill>
                  <a:srgbClr val="000000"/>
                </a:solidFill>
                <a:latin typeface="Sparkasse Rg" pitchFamily="34" charset="0"/>
              </a:rPr>
              <a:t>Arten von Arbeitslosigkeit</a:t>
            </a:r>
          </a:p>
        </p:txBody>
      </p:sp>
      <p:sp>
        <p:nvSpPr>
          <p:cNvPr id="136196" name="Text Box 3"/>
          <p:cNvSpPr txBox="1">
            <a:spLocks noChangeArrowheads="1"/>
          </p:cNvSpPr>
          <p:nvPr/>
        </p:nvSpPr>
        <p:spPr bwMode="auto">
          <a:xfrm>
            <a:off x="429359" y="1878331"/>
            <a:ext cx="7926507" cy="304916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ClrTx/>
              <a:buFontTx/>
              <a:buNone/>
            </a:pPr>
            <a:endParaRPr lang="de-DE" sz="2400" dirty="0">
              <a:solidFill>
                <a:srgbClr val="000000"/>
              </a:solidFill>
            </a:endParaRPr>
          </a:p>
          <a:p>
            <a:pPr eaLnBrk="1" hangingPunct="1">
              <a:buClrTx/>
              <a:buFontTx/>
              <a:buNone/>
            </a:pPr>
            <a:r>
              <a:rPr lang="de-DE" sz="2400" b="1" dirty="0">
                <a:solidFill>
                  <a:srgbClr val="000000"/>
                </a:solidFill>
              </a:rPr>
              <a:t>Kurzfristig:		Saisonale und friktionelle Arbeitslosigkeit</a:t>
            </a:r>
          </a:p>
          <a:p>
            <a:pPr eaLnBrk="1" hangingPunct="1">
              <a:buClrTx/>
              <a:buFontTx/>
              <a:buNone/>
            </a:pPr>
            <a:endParaRPr lang="de-DE" sz="2400" b="1" dirty="0">
              <a:solidFill>
                <a:srgbClr val="000000"/>
              </a:solidFill>
            </a:endParaRPr>
          </a:p>
          <a:p>
            <a:pPr eaLnBrk="1" hangingPunct="1">
              <a:buClrTx/>
              <a:buFontTx/>
              <a:buNone/>
            </a:pPr>
            <a:r>
              <a:rPr lang="de-DE" sz="2400" b="1" dirty="0">
                <a:solidFill>
                  <a:srgbClr val="000000"/>
                </a:solidFill>
              </a:rPr>
              <a:t>Mittelfristig:		Konjunkturelle Arbeitslosigkeit</a:t>
            </a:r>
          </a:p>
          <a:p>
            <a:pPr eaLnBrk="1" hangingPunct="1">
              <a:buClrTx/>
              <a:buFontTx/>
              <a:buNone/>
            </a:pPr>
            <a:endParaRPr lang="de-DE" sz="2400" b="1" dirty="0">
              <a:solidFill>
                <a:srgbClr val="000000"/>
              </a:solidFill>
            </a:endParaRPr>
          </a:p>
          <a:p>
            <a:pPr eaLnBrk="1" hangingPunct="1">
              <a:buClrTx/>
              <a:buFontTx/>
              <a:buNone/>
            </a:pPr>
            <a:r>
              <a:rPr lang="de-DE" sz="2400" b="1" dirty="0">
                <a:solidFill>
                  <a:srgbClr val="000000"/>
                </a:solidFill>
              </a:rPr>
              <a:t>Langfristig:		Strukturelle Arbeitslosigkeit</a:t>
            </a:r>
          </a:p>
          <a:p>
            <a:pPr eaLnBrk="1" hangingPunct="1">
              <a:buClrTx/>
              <a:buFontTx/>
              <a:buNone/>
            </a:pPr>
            <a:endParaRPr lang="de-DE" sz="2400" dirty="0">
              <a:solidFill>
                <a:srgbClr val="000000"/>
              </a:solidFill>
            </a:endParaRPr>
          </a:p>
          <a:p>
            <a:pPr eaLnBrk="1" hangingPunct="1">
              <a:buClrTx/>
              <a:buFontTx/>
              <a:buNone/>
            </a:pPr>
            <a:endParaRPr lang="de-DE" sz="2400" dirty="0">
              <a:solidFill>
                <a:srgbClr val="000000"/>
              </a:solidFill>
            </a:endParaRPr>
          </a:p>
        </p:txBody>
      </p:sp>
      <p:sp>
        <p:nvSpPr>
          <p:cNvPr id="4" name="Text Box 4"/>
          <p:cNvSpPr txBox="1">
            <a:spLocks noChangeArrowheads="1"/>
          </p:cNvSpPr>
          <p:nvPr/>
        </p:nvSpPr>
        <p:spPr bwMode="auto">
          <a:xfrm>
            <a:off x="8321576" y="2320583"/>
            <a:ext cx="3417886" cy="32004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oAutofit/>
          </a:bodyPr>
          <a:lstStyle/>
          <a:p>
            <a:r>
              <a:rPr lang="de-DE" sz="1400" dirty="0"/>
              <a:t>Bis zu ca. 1  Jahre</a:t>
            </a:r>
          </a:p>
        </p:txBody>
      </p:sp>
      <p:sp>
        <p:nvSpPr>
          <p:cNvPr id="5" name="Text Box 4"/>
          <p:cNvSpPr txBox="1">
            <a:spLocks noChangeArrowheads="1"/>
          </p:cNvSpPr>
          <p:nvPr/>
        </p:nvSpPr>
        <p:spPr bwMode="auto">
          <a:xfrm>
            <a:off x="8287286" y="3082875"/>
            <a:ext cx="3417886" cy="32004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oAutofit/>
          </a:bodyPr>
          <a:lstStyle/>
          <a:p>
            <a:r>
              <a:rPr lang="de-DE" sz="1400" dirty="0"/>
              <a:t>Bis zu ca. 3 Jahr</a:t>
            </a:r>
          </a:p>
        </p:txBody>
      </p:sp>
      <p:sp>
        <p:nvSpPr>
          <p:cNvPr id="6" name="Text Box 4"/>
          <p:cNvSpPr txBox="1">
            <a:spLocks noChangeArrowheads="1"/>
          </p:cNvSpPr>
          <p:nvPr/>
        </p:nvSpPr>
        <p:spPr bwMode="auto">
          <a:xfrm>
            <a:off x="8377874" y="3726764"/>
            <a:ext cx="3417886" cy="32004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oAutofit/>
          </a:bodyPr>
          <a:lstStyle/>
          <a:p>
            <a:r>
              <a:rPr lang="de-DE" sz="1400" dirty="0"/>
              <a:t>über 3  Jahre</a:t>
            </a:r>
          </a:p>
        </p:txBody>
      </p:sp>
      <p:sp>
        <p:nvSpPr>
          <p:cNvPr id="7" name="Rechteck 6">
            <a:extLst>
              <a:ext uri="{FF2B5EF4-FFF2-40B4-BE49-F238E27FC236}">
                <a16:creationId xmlns:a16="http://schemas.microsoft.com/office/drawing/2014/main" id="{1F8AB83E-378F-435D-8DA0-08CAA654C95C}"/>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468255002"/>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9" name="Rectangle 2"/>
          <p:cNvSpPr>
            <a:spLocks noChangeArrowheads="1"/>
          </p:cNvSpPr>
          <p:nvPr/>
        </p:nvSpPr>
        <p:spPr bwMode="auto">
          <a:xfrm>
            <a:off x="4392613" y="217489"/>
            <a:ext cx="5803900" cy="460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a:solidFill>
                  <a:srgbClr val="000000"/>
                </a:solidFill>
                <a:latin typeface="Sparkasse Rg" pitchFamily="34" charset="0"/>
              </a:rPr>
              <a:t>Kurzfristige Arbeitslosigkeit</a:t>
            </a:r>
          </a:p>
        </p:txBody>
      </p:sp>
      <p:sp>
        <p:nvSpPr>
          <p:cNvPr id="137220" name="Text Box 3"/>
          <p:cNvSpPr txBox="1">
            <a:spLocks noChangeArrowheads="1"/>
          </p:cNvSpPr>
          <p:nvPr/>
        </p:nvSpPr>
        <p:spPr bwMode="auto">
          <a:xfrm>
            <a:off x="120825" y="869634"/>
            <a:ext cx="8781869" cy="517282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r>
              <a:rPr lang="de-DE" b="1" dirty="0">
                <a:solidFill>
                  <a:schemeClr val="tx1"/>
                </a:solidFill>
              </a:rPr>
              <a:t>Saisonale Arbeitslosigkeit:</a:t>
            </a:r>
          </a:p>
          <a:p>
            <a:pPr eaLnBrk="1" hangingPunct="1">
              <a:buFontTx/>
              <a:buChar char="•"/>
            </a:pPr>
            <a:r>
              <a:rPr lang="de-DE" dirty="0">
                <a:solidFill>
                  <a:schemeClr val="tx1"/>
                </a:solidFill>
              </a:rPr>
              <a:t> 	Produktionsschwankungen im Jahresverlauf z. B. in der Landwirtschaft </a:t>
            </a:r>
          </a:p>
          <a:p>
            <a:pPr eaLnBrk="1" hangingPunct="1">
              <a:buFontTx/>
              <a:buNone/>
            </a:pPr>
            <a:r>
              <a:rPr lang="de-DE" dirty="0">
                <a:solidFill>
                  <a:schemeClr val="tx1"/>
                </a:solidFill>
              </a:rPr>
              <a:t>		und Bauwirtschaft</a:t>
            </a:r>
          </a:p>
          <a:p>
            <a:pPr eaLnBrk="1" hangingPunct="1">
              <a:buFontTx/>
              <a:buChar char="•"/>
            </a:pPr>
            <a:r>
              <a:rPr lang="de-DE" dirty="0">
                <a:solidFill>
                  <a:schemeClr val="tx1"/>
                </a:solidFill>
              </a:rPr>
              <a:t> 	Nachfrageschwankungen im Jahresverlauf z. B. im Tourismus durch</a:t>
            </a:r>
          </a:p>
          <a:p>
            <a:pPr eaLnBrk="1" hangingPunct="1">
              <a:buFontTx/>
              <a:buNone/>
            </a:pPr>
            <a:r>
              <a:rPr lang="de-DE" dirty="0">
                <a:solidFill>
                  <a:schemeClr val="tx1"/>
                </a:solidFill>
              </a:rPr>
              <a:t>		Wetterlage und Schulferien</a:t>
            </a:r>
          </a:p>
          <a:p>
            <a:pPr marL="342900" indent="-342900" eaLnBrk="1" hangingPunct="1">
              <a:buFont typeface="Arial" panose="020B0604020202020204" pitchFamily="34" charset="0"/>
              <a:buChar char="•"/>
            </a:pPr>
            <a:r>
              <a:rPr lang="de-DE" dirty="0">
                <a:solidFill>
                  <a:schemeClr val="tx1"/>
                </a:solidFill>
              </a:rPr>
              <a:t>Einstellungszyklen</a:t>
            </a:r>
          </a:p>
          <a:p>
            <a:pPr eaLnBrk="1" hangingPunct="1"/>
            <a:endParaRPr lang="de-DE" dirty="0">
              <a:solidFill>
                <a:schemeClr val="tx1"/>
              </a:solidFill>
            </a:endParaRPr>
          </a:p>
          <a:p>
            <a:pPr eaLnBrk="1" hangingPunct="1"/>
            <a:endParaRPr lang="de-DE" dirty="0">
              <a:solidFill>
                <a:schemeClr val="tx1"/>
              </a:solidFill>
            </a:endParaRPr>
          </a:p>
          <a:p>
            <a:pPr eaLnBrk="1" hangingPunct="1"/>
            <a:r>
              <a:rPr lang="de-DE" b="1" dirty="0">
                <a:solidFill>
                  <a:schemeClr val="tx1"/>
                </a:solidFill>
              </a:rPr>
              <a:t>Friktionelle Arbeitslosigkeit:</a:t>
            </a:r>
          </a:p>
          <a:p>
            <a:pPr eaLnBrk="1" hangingPunct="1"/>
            <a:endParaRPr lang="de-DE" b="1" dirty="0">
              <a:solidFill>
                <a:schemeClr val="tx1"/>
              </a:solidFill>
            </a:endParaRPr>
          </a:p>
          <a:p>
            <a:pPr eaLnBrk="1" hangingPunct="1">
              <a:buFontTx/>
              <a:buChar char="•"/>
            </a:pPr>
            <a:r>
              <a:rPr lang="de-DE" dirty="0">
                <a:solidFill>
                  <a:schemeClr val="tx1"/>
                </a:solidFill>
              </a:rPr>
              <a:t> 	Unvollständige Information am Arbeitsmarkt verzögert die Vermittlung </a:t>
            </a:r>
          </a:p>
          <a:p>
            <a:pPr eaLnBrk="1" hangingPunct="1">
              <a:buFontTx/>
              <a:buNone/>
            </a:pPr>
            <a:r>
              <a:rPr lang="de-DE" dirty="0">
                <a:solidFill>
                  <a:schemeClr val="tx1"/>
                </a:solidFill>
              </a:rPr>
              <a:t>		von Arbeitsplätzen und Arbeitskräften, z. B. </a:t>
            </a:r>
          </a:p>
          <a:p>
            <a:pPr eaLnBrk="1" hangingPunct="1">
              <a:buFontTx/>
              <a:buNone/>
            </a:pPr>
            <a:r>
              <a:rPr lang="de-DE" dirty="0">
                <a:solidFill>
                  <a:schemeClr val="tx1"/>
                </a:solidFill>
              </a:rPr>
              <a:t>		– durch die Zeit für die Suche nach geeigneten Stellen bzw. Bewerbern</a:t>
            </a:r>
          </a:p>
          <a:p>
            <a:pPr eaLnBrk="1" hangingPunct="1">
              <a:buFontTx/>
              <a:buNone/>
            </a:pPr>
            <a:r>
              <a:rPr lang="de-DE" dirty="0">
                <a:solidFill>
                  <a:schemeClr val="tx1"/>
                </a:solidFill>
              </a:rPr>
              <a:t>		– fehlende Weitergabe freier Stellen an die Arbeitsagenturen</a:t>
            </a:r>
          </a:p>
          <a:p>
            <a:pPr eaLnBrk="1" hangingPunct="1"/>
            <a:endParaRPr lang="de-DE" dirty="0">
              <a:solidFill>
                <a:schemeClr val="tx1"/>
              </a:solidFill>
            </a:endParaRPr>
          </a:p>
        </p:txBody>
      </p:sp>
      <p:sp>
        <p:nvSpPr>
          <p:cNvPr id="5" name="Rechteck 4">
            <a:extLst>
              <a:ext uri="{FF2B5EF4-FFF2-40B4-BE49-F238E27FC236}">
                <a16:creationId xmlns:a16="http://schemas.microsoft.com/office/drawing/2014/main" id="{5B5D9D03-2113-46A4-A8A4-56CA1630ECC6}"/>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89177100"/>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3" name="Rectangle 2"/>
          <p:cNvSpPr>
            <a:spLocks noChangeArrowheads="1"/>
          </p:cNvSpPr>
          <p:nvPr/>
        </p:nvSpPr>
        <p:spPr bwMode="auto">
          <a:xfrm>
            <a:off x="4508992" y="0"/>
            <a:ext cx="6275387" cy="4638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a:solidFill>
                  <a:srgbClr val="000000"/>
                </a:solidFill>
                <a:latin typeface="Sparkasse Rg" pitchFamily="34" charset="0"/>
              </a:rPr>
              <a:t>Mittel- und langfristige Arbeitslosigkeit</a:t>
            </a:r>
          </a:p>
        </p:txBody>
      </p:sp>
      <p:sp>
        <p:nvSpPr>
          <p:cNvPr id="138244" name="Text Box 3"/>
          <p:cNvSpPr txBox="1">
            <a:spLocks noChangeArrowheads="1"/>
          </p:cNvSpPr>
          <p:nvPr/>
        </p:nvSpPr>
        <p:spPr bwMode="auto">
          <a:xfrm>
            <a:off x="0" y="80650"/>
            <a:ext cx="8888819" cy="655782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spAutoFit/>
          </a:bodyPr>
          <a:lstStyle>
            <a:lvl1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r>
              <a:rPr lang="de-DE" sz="2000" b="1" dirty="0">
                <a:solidFill>
                  <a:schemeClr val="tx1"/>
                </a:solidFill>
              </a:rPr>
              <a:t>Konjunkturelle Arbeitslosigkeit:</a:t>
            </a:r>
          </a:p>
          <a:p>
            <a:pPr eaLnBrk="1" hangingPunct="1">
              <a:buFontTx/>
              <a:buNone/>
            </a:pPr>
            <a:r>
              <a:rPr lang="de-DE" sz="2000" dirty="0">
                <a:solidFill>
                  <a:schemeClr val="tx1"/>
                </a:solidFill>
              </a:rPr>
              <a:t>Konjunkturelle Schwankungen können zu einer Unterauslastung des </a:t>
            </a:r>
          </a:p>
          <a:p>
            <a:pPr eaLnBrk="1" hangingPunct="1">
              <a:buFontTx/>
              <a:buNone/>
            </a:pPr>
            <a:r>
              <a:rPr lang="de-DE" sz="2000" dirty="0">
                <a:solidFill>
                  <a:schemeClr val="tx1"/>
                </a:solidFill>
              </a:rPr>
              <a:t>Produktionspotenzials führen (</a:t>
            </a:r>
            <a:r>
              <a:rPr lang="de-DE" sz="2000" i="1" dirty="0">
                <a:solidFill>
                  <a:schemeClr val="tx1"/>
                </a:solidFill>
              </a:rPr>
              <a:t>siehe Thema Konjunkturzyklus später!</a:t>
            </a:r>
            <a:r>
              <a:rPr lang="de-DE" sz="2000" dirty="0">
                <a:solidFill>
                  <a:schemeClr val="tx1"/>
                </a:solidFill>
              </a:rPr>
              <a:t>)</a:t>
            </a:r>
          </a:p>
          <a:p>
            <a:pPr eaLnBrk="1" hangingPunct="1">
              <a:buFontTx/>
              <a:buNone/>
            </a:pPr>
            <a:endParaRPr lang="de-DE" sz="2000" dirty="0">
              <a:solidFill>
                <a:schemeClr val="tx1"/>
              </a:solidFill>
              <a:cs typeface="Times New Roman" pitchFamily="18" charset="0"/>
            </a:endParaRPr>
          </a:p>
          <a:p>
            <a:pPr eaLnBrk="1" hangingPunct="1">
              <a:buFontTx/>
              <a:buNone/>
            </a:pPr>
            <a:r>
              <a:rPr lang="de-DE" sz="2000" dirty="0">
                <a:solidFill>
                  <a:schemeClr val="tx1"/>
                </a:solidFill>
                <a:cs typeface="Times New Roman" pitchFamily="18" charset="0"/>
              </a:rPr>
              <a:t>→ dadurch kommt es zu einem Rückgang der Arbeitsnachfrage</a:t>
            </a:r>
          </a:p>
          <a:p>
            <a:pPr eaLnBrk="1" hangingPunct="1"/>
            <a:endParaRPr lang="de-DE" sz="2000" dirty="0">
              <a:solidFill>
                <a:schemeClr val="tx1"/>
              </a:solidFill>
            </a:endParaRPr>
          </a:p>
          <a:p>
            <a:pPr eaLnBrk="1" hangingPunct="1"/>
            <a:r>
              <a:rPr lang="de-DE" sz="2000" b="1" dirty="0">
                <a:solidFill>
                  <a:schemeClr val="tx1"/>
                </a:solidFill>
              </a:rPr>
              <a:t>Strukturelle Arbeitslosigkeit:</a:t>
            </a:r>
          </a:p>
          <a:p>
            <a:pPr eaLnBrk="1" hangingPunct="1"/>
            <a:endParaRPr lang="de-DE" sz="2000" b="1" dirty="0">
              <a:solidFill>
                <a:schemeClr val="tx1"/>
              </a:solidFill>
            </a:endParaRPr>
          </a:p>
          <a:p>
            <a:pPr eaLnBrk="1" hangingPunct="1">
              <a:buFontTx/>
              <a:buChar char="•"/>
            </a:pPr>
            <a:r>
              <a:rPr lang="de-DE" sz="2000" dirty="0">
                <a:solidFill>
                  <a:schemeClr val="tx1"/>
                </a:solidFill>
              </a:rPr>
              <a:t> Sektoraler Strukturwandel, z. B. durch Gesetzesänderungen (Energiewende)</a:t>
            </a:r>
          </a:p>
          <a:p>
            <a:pPr eaLnBrk="1" hangingPunct="1">
              <a:buFontTx/>
              <a:buNone/>
            </a:pPr>
            <a:r>
              <a:rPr lang="de-DE" sz="2000" dirty="0">
                <a:solidFill>
                  <a:schemeClr val="tx1"/>
                </a:solidFill>
              </a:rPr>
              <a:t>            					   → Wegfall von Arbeitsplätzen in der Atomindustrie</a:t>
            </a:r>
          </a:p>
          <a:p>
            <a:pPr eaLnBrk="1" hangingPunct="1">
              <a:buFontTx/>
              <a:buNone/>
            </a:pPr>
            <a:r>
              <a:rPr lang="de-DE" sz="2000" dirty="0">
                <a:solidFill>
                  <a:schemeClr val="tx1"/>
                </a:solidFill>
              </a:rPr>
              <a:t>                                               und Kohleindustrie</a:t>
            </a:r>
          </a:p>
          <a:p>
            <a:pPr eaLnBrk="1" hangingPunct="1">
              <a:buFontTx/>
              <a:buNone/>
            </a:pPr>
            <a:r>
              <a:rPr lang="de-DE" sz="2000" dirty="0">
                <a:solidFill>
                  <a:schemeClr val="tx1"/>
                </a:solidFill>
              </a:rPr>
              <a:t>                                             →  Grundlegende Veränderungen im                                              </a:t>
            </a:r>
          </a:p>
          <a:p>
            <a:pPr eaLnBrk="1" hangingPunct="1">
              <a:buFontTx/>
              <a:buNone/>
            </a:pPr>
            <a:r>
              <a:rPr lang="de-DE" sz="2000" dirty="0">
                <a:solidFill>
                  <a:schemeClr val="tx1"/>
                </a:solidFill>
              </a:rPr>
              <a:t>                                               Automobilsektor, der deutschen Kernindustrie</a:t>
            </a:r>
          </a:p>
          <a:p>
            <a:pPr eaLnBrk="1" hangingPunct="1">
              <a:buFontTx/>
              <a:buChar char="•"/>
            </a:pPr>
            <a:endParaRPr lang="de-DE" sz="2000" dirty="0">
              <a:solidFill>
                <a:schemeClr val="tx1"/>
              </a:solidFill>
            </a:endParaRPr>
          </a:p>
          <a:p>
            <a:pPr eaLnBrk="1" hangingPunct="1">
              <a:buFontTx/>
              <a:buChar char="•"/>
            </a:pPr>
            <a:r>
              <a:rPr lang="de-DE" sz="2000" dirty="0">
                <a:solidFill>
                  <a:schemeClr val="tx1"/>
                </a:solidFill>
              </a:rPr>
              <a:t> Technologischer Wandel, z. B. Rationalisierungsmaßnahmen und Ersetzung </a:t>
            </a:r>
          </a:p>
          <a:p>
            <a:pPr eaLnBrk="1" hangingPunct="1"/>
            <a:r>
              <a:rPr lang="de-DE" sz="2000" dirty="0">
                <a:solidFill>
                  <a:schemeClr val="tx1"/>
                </a:solidFill>
              </a:rPr>
              <a:t>                                  von Arbeit durch Kapital durch den Einsatz von </a:t>
            </a:r>
          </a:p>
          <a:p>
            <a:pPr eaLnBrk="1" hangingPunct="1"/>
            <a:r>
              <a:rPr lang="de-DE" sz="2000" dirty="0">
                <a:solidFill>
                  <a:schemeClr val="tx1"/>
                </a:solidFill>
              </a:rPr>
              <a:t>                                  Robotern, KI und Digitalisierung im Produktionsprozess</a:t>
            </a:r>
          </a:p>
          <a:p>
            <a:pPr eaLnBrk="1" hangingPunct="1">
              <a:buFontTx/>
              <a:buChar char="•"/>
            </a:pPr>
            <a:endParaRPr lang="de-DE" sz="2000" dirty="0">
              <a:solidFill>
                <a:schemeClr val="tx1"/>
              </a:solidFill>
            </a:endParaRPr>
          </a:p>
          <a:p>
            <a:pPr eaLnBrk="1" hangingPunct="1">
              <a:buFontTx/>
              <a:buChar char="•"/>
            </a:pPr>
            <a:r>
              <a:rPr lang="de-DE" sz="2000" dirty="0">
                <a:solidFill>
                  <a:schemeClr val="tx1"/>
                </a:solidFill>
              </a:rPr>
              <a:t> Regionale bzw. qualifikatorische Diskrepanz zwischen Arbeitsangebot und</a:t>
            </a:r>
          </a:p>
          <a:p>
            <a:pPr eaLnBrk="1" hangingPunct="1">
              <a:buFontTx/>
              <a:buNone/>
            </a:pPr>
            <a:r>
              <a:rPr lang="de-DE" sz="2000" dirty="0">
                <a:solidFill>
                  <a:schemeClr val="tx1"/>
                </a:solidFill>
              </a:rPr>
              <a:t>  Nachfrage, z.B. durch demographischen Wandel oder fehlende Industrien           	  im ländlichen Raum </a:t>
            </a:r>
          </a:p>
        </p:txBody>
      </p:sp>
      <p:sp>
        <p:nvSpPr>
          <p:cNvPr id="6" name="Rechteck 5">
            <a:extLst>
              <a:ext uri="{FF2B5EF4-FFF2-40B4-BE49-F238E27FC236}">
                <a16:creationId xmlns:a16="http://schemas.microsoft.com/office/drawing/2014/main" id="{ABFC2558-8065-48C2-9ED2-88FDCE233C97}"/>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813187908"/>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400666-B344-CB30-A911-29A5435A3195}"/>
            </a:ext>
          </a:extLst>
        </p:cNvPr>
        <p:cNvGrpSpPr/>
        <p:nvPr/>
      </p:nvGrpSpPr>
      <p:grpSpPr>
        <a:xfrm>
          <a:off x="0" y="0"/>
          <a:ext cx="0" cy="0"/>
          <a:chOff x="0" y="0"/>
          <a:chExt cx="0" cy="0"/>
        </a:xfrm>
      </p:grpSpPr>
      <p:sp>
        <p:nvSpPr>
          <p:cNvPr id="138243" name="Rectangle 2">
            <a:extLst>
              <a:ext uri="{FF2B5EF4-FFF2-40B4-BE49-F238E27FC236}">
                <a16:creationId xmlns:a16="http://schemas.microsoft.com/office/drawing/2014/main" id="{31769FAA-9B8C-0373-E0BF-CBF42EAE0352}"/>
              </a:ext>
            </a:extLst>
          </p:cNvPr>
          <p:cNvSpPr>
            <a:spLocks noChangeArrowheads="1"/>
          </p:cNvSpPr>
          <p:nvPr/>
        </p:nvSpPr>
        <p:spPr bwMode="auto">
          <a:xfrm>
            <a:off x="0" y="0"/>
            <a:ext cx="6789420" cy="4638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dirty="0">
                <a:solidFill>
                  <a:srgbClr val="000000"/>
                </a:solidFill>
                <a:latin typeface="Sparkasse Rg" pitchFamily="34" charset="0"/>
              </a:rPr>
              <a:t>Exkurs: Akademikerarbeitslosigkeit </a:t>
            </a:r>
            <a:r>
              <a:rPr lang="de-DE" sz="2400" b="1" dirty="0">
                <a:solidFill>
                  <a:srgbClr val="000000"/>
                </a:solidFill>
                <a:latin typeface="Sparkasse Rg" pitchFamily="34" charset="0"/>
                <a:hlinkClick r:id="rId3"/>
              </a:rPr>
              <a:t>(Quelle: BA)</a:t>
            </a:r>
            <a:endParaRPr lang="de-DE" sz="2400" b="1" dirty="0">
              <a:solidFill>
                <a:srgbClr val="000000"/>
              </a:solidFill>
              <a:latin typeface="Sparkasse Rg" pitchFamily="34" charset="0"/>
            </a:endParaRPr>
          </a:p>
        </p:txBody>
      </p:sp>
      <p:sp>
        <p:nvSpPr>
          <p:cNvPr id="6" name="Rechteck 5">
            <a:extLst>
              <a:ext uri="{FF2B5EF4-FFF2-40B4-BE49-F238E27FC236}">
                <a16:creationId xmlns:a16="http://schemas.microsoft.com/office/drawing/2014/main" id="{688BE5F4-A30B-5C86-D6CF-1B3A45423F05}"/>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pic>
        <p:nvPicPr>
          <p:cNvPr id="8" name="Grafik 7">
            <a:extLst>
              <a:ext uri="{FF2B5EF4-FFF2-40B4-BE49-F238E27FC236}">
                <a16:creationId xmlns:a16="http://schemas.microsoft.com/office/drawing/2014/main" id="{382AA810-C9C7-8740-FB43-07939E726F44}"/>
              </a:ext>
            </a:extLst>
          </p:cNvPr>
          <p:cNvPicPr>
            <a:picLocks noChangeAspect="1"/>
          </p:cNvPicPr>
          <p:nvPr/>
        </p:nvPicPr>
        <p:blipFill>
          <a:blip r:embed="rId4"/>
          <a:stretch>
            <a:fillRect/>
          </a:stretch>
        </p:blipFill>
        <p:spPr>
          <a:xfrm>
            <a:off x="-1" y="2449649"/>
            <a:ext cx="8372367" cy="4407938"/>
          </a:xfrm>
          <a:prstGeom prst="rect">
            <a:avLst/>
          </a:prstGeom>
        </p:spPr>
      </p:pic>
      <p:pic>
        <p:nvPicPr>
          <p:cNvPr id="3" name="Grafik 2">
            <a:extLst>
              <a:ext uri="{FF2B5EF4-FFF2-40B4-BE49-F238E27FC236}">
                <a16:creationId xmlns:a16="http://schemas.microsoft.com/office/drawing/2014/main" id="{B3678701-04A9-41B7-F735-B6511C4E8E0E}"/>
              </a:ext>
            </a:extLst>
          </p:cNvPr>
          <p:cNvPicPr>
            <a:picLocks noChangeAspect="1"/>
          </p:cNvPicPr>
          <p:nvPr/>
        </p:nvPicPr>
        <p:blipFill>
          <a:blip r:embed="rId5"/>
          <a:stretch>
            <a:fillRect/>
          </a:stretch>
        </p:blipFill>
        <p:spPr>
          <a:xfrm>
            <a:off x="6583680" y="0"/>
            <a:ext cx="5542850" cy="3749040"/>
          </a:xfrm>
          <a:prstGeom prst="rect">
            <a:avLst/>
          </a:prstGeom>
        </p:spPr>
      </p:pic>
    </p:spTree>
    <p:extLst>
      <p:ext uri="{BB962C8B-B14F-4D97-AF65-F5344CB8AC3E}">
        <p14:creationId xmlns:p14="http://schemas.microsoft.com/office/powerpoint/2010/main" val="109509340"/>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7" name="Rectangle 2"/>
          <p:cNvSpPr>
            <a:spLocks noChangeArrowheads="1"/>
          </p:cNvSpPr>
          <p:nvPr/>
        </p:nvSpPr>
        <p:spPr bwMode="auto">
          <a:xfrm>
            <a:off x="4392613" y="217489"/>
            <a:ext cx="5803900" cy="460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de-DE" sz="2400" b="1">
                <a:solidFill>
                  <a:srgbClr val="000000"/>
                </a:solidFill>
                <a:latin typeface="Sparkasse Rg" pitchFamily="34" charset="0"/>
              </a:rPr>
              <a:t>Verdeckte Arbeitslosigkeit</a:t>
            </a:r>
          </a:p>
        </p:txBody>
      </p:sp>
      <p:sp>
        <p:nvSpPr>
          <p:cNvPr id="139268" name="Text Box 3"/>
          <p:cNvSpPr txBox="1">
            <a:spLocks noChangeArrowheads="1"/>
          </p:cNvSpPr>
          <p:nvPr/>
        </p:nvSpPr>
        <p:spPr bwMode="auto">
          <a:xfrm>
            <a:off x="1919289" y="1223964"/>
            <a:ext cx="7559675" cy="415716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1pPr>
            <a:lvl2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2pPr>
            <a:lvl3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3pPr>
            <a:lvl4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4pPr>
            <a:lvl5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200">
                <a:solidFill>
                  <a:schemeClr val="bg1"/>
                </a:solidFill>
                <a:latin typeface="Times New Roman" pitchFamily="18" charset="0"/>
              </a:defRPr>
            </a:lvl9pPr>
          </a:lstStyle>
          <a:p>
            <a:pPr eaLnBrk="1" hangingPunct="1">
              <a:buClrTx/>
              <a:buFontTx/>
              <a:buNone/>
            </a:pPr>
            <a:endParaRPr lang="de-DE" sz="2400" b="1">
              <a:solidFill>
                <a:srgbClr val="000000"/>
              </a:solidFill>
            </a:endParaRPr>
          </a:p>
          <a:p>
            <a:pPr eaLnBrk="1" hangingPunct="1">
              <a:buClrTx/>
              <a:buFontTx/>
              <a:buChar char="•"/>
            </a:pPr>
            <a:r>
              <a:rPr lang="de-DE" sz="2400">
                <a:solidFill>
                  <a:srgbClr val="000000"/>
                </a:solidFill>
              </a:rPr>
              <a:t> 	Teilnehmer an Qualifizierungsmaßnahmen</a:t>
            </a:r>
          </a:p>
          <a:p>
            <a:pPr eaLnBrk="1" hangingPunct="1">
              <a:buClrTx/>
              <a:buFontTx/>
              <a:buChar char="•"/>
            </a:pPr>
            <a:endParaRPr lang="de-DE" sz="2400">
              <a:solidFill>
                <a:srgbClr val="000000"/>
              </a:solidFill>
            </a:endParaRPr>
          </a:p>
          <a:p>
            <a:pPr eaLnBrk="1" hangingPunct="1">
              <a:buClrTx/>
              <a:buFontTx/>
              <a:buChar char="•"/>
            </a:pPr>
            <a:r>
              <a:rPr lang="de-DE" sz="2400">
                <a:solidFill>
                  <a:srgbClr val="000000"/>
                </a:solidFill>
              </a:rPr>
              <a:t> 	Vorruhestand</a:t>
            </a:r>
          </a:p>
          <a:p>
            <a:pPr eaLnBrk="1" hangingPunct="1">
              <a:buClrTx/>
              <a:buFontTx/>
              <a:buChar char="•"/>
            </a:pPr>
            <a:endParaRPr lang="de-DE" sz="2400">
              <a:solidFill>
                <a:srgbClr val="000000"/>
              </a:solidFill>
            </a:endParaRPr>
          </a:p>
          <a:p>
            <a:pPr eaLnBrk="1" hangingPunct="1">
              <a:buClrTx/>
              <a:buFontTx/>
              <a:buChar char="•"/>
            </a:pPr>
            <a:r>
              <a:rPr lang="de-DE" sz="2400">
                <a:solidFill>
                  <a:srgbClr val="000000"/>
                </a:solidFill>
              </a:rPr>
              <a:t> 	Kurzarbeit</a:t>
            </a:r>
          </a:p>
          <a:p>
            <a:pPr eaLnBrk="1" hangingPunct="1">
              <a:buClrTx/>
              <a:buFontTx/>
              <a:buChar char="•"/>
            </a:pPr>
            <a:endParaRPr lang="de-DE" sz="2400">
              <a:solidFill>
                <a:srgbClr val="000000"/>
              </a:solidFill>
            </a:endParaRPr>
          </a:p>
          <a:p>
            <a:pPr eaLnBrk="1" hangingPunct="1">
              <a:buClrTx/>
              <a:buFontTx/>
              <a:buChar char="•"/>
            </a:pPr>
            <a:r>
              <a:rPr lang="de-DE" sz="2400">
                <a:solidFill>
                  <a:srgbClr val="000000"/>
                </a:solidFill>
              </a:rPr>
              <a:t> 	vorübergehend arbeitsunfähig erkrankt</a:t>
            </a:r>
          </a:p>
          <a:p>
            <a:pPr eaLnBrk="1" hangingPunct="1">
              <a:buClrTx/>
              <a:buFontTx/>
              <a:buChar char="•"/>
            </a:pPr>
            <a:endParaRPr lang="de-DE" sz="2400">
              <a:solidFill>
                <a:srgbClr val="000000"/>
              </a:solidFill>
            </a:endParaRPr>
          </a:p>
          <a:p>
            <a:pPr eaLnBrk="1" hangingPunct="1">
              <a:buClrTx/>
              <a:buFontTx/>
              <a:buChar char="•"/>
            </a:pPr>
            <a:r>
              <a:rPr lang="de-DE" sz="2400">
                <a:solidFill>
                  <a:srgbClr val="000000"/>
                </a:solidFill>
              </a:rPr>
              <a:t> 	Arbeitsbeschaffungsmaßnahmen </a:t>
            </a:r>
          </a:p>
          <a:p>
            <a:pPr eaLnBrk="1" hangingPunct="1">
              <a:buClrTx/>
              <a:buFontTx/>
              <a:buNone/>
            </a:pPr>
            <a:endParaRPr lang="de-DE" sz="2400">
              <a:solidFill>
                <a:srgbClr val="000000"/>
              </a:solidFill>
            </a:endParaRPr>
          </a:p>
        </p:txBody>
      </p:sp>
      <p:sp>
        <p:nvSpPr>
          <p:cNvPr id="4" name="Rechteck 3">
            <a:extLst>
              <a:ext uri="{FF2B5EF4-FFF2-40B4-BE49-F238E27FC236}">
                <a16:creationId xmlns:a16="http://schemas.microsoft.com/office/drawing/2014/main" id="{97A614EA-25C5-473B-AFF4-092B52AC409B}"/>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93452038"/>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1531</Words>
  <Application>Microsoft Office PowerPoint</Application>
  <PresentationFormat>Breitbild</PresentationFormat>
  <Paragraphs>219</Paragraphs>
  <Slides>21</Slides>
  <Notes>20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21</vt:i4>
      </vt:variant>
    </vt:vector>
  </HeadingPairs>
  <TitlesOfParts>
    <vt:vector size="27" baseType="lpstr">
      <vt:lpstr>Arial</vt:lpstr>
      <vt:lpstr>Calibri</vt:lpstr>
      <vt:lpstr>Calibri Light</vt:lpstr>
      <vt:lpstr>Sparkasse Rg</vt:lpstr>
      <vt:lpstr>Times New Roman</vt:lpstr>
      <vt:lpstr>Office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bjk</dc:creator>
  <cp:lastModifiedBy>Köster, Bernhard Johannes</cp:lastModifiedBy>
  <cp:revision>182</cp:revision>
  <cp:lastPrinted>2022-03-02T20:18:27Z</cp:lastPrinted>
  <dcterms:created xsi:type="dcterms:W3CDTF">2022-03-01T20:52:11Z</dcterms:created>
  <dcterms:modified xsi:type="dcterms:W3CDTF">2026-03-25T22:27:30Z</dcterms:modified>
</cp:coreProperties>
</file>