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830" r:id="rId2"/>
    <p:sldId id="975" r:id="rId3"/>
    <p:sldId id="453" r:id="rId4"/>
    <p:sldId id="833" r:id="rId5"/>
    <p:sldId id="1203" r:id="rId6"/>
    <p:sldId id="1204" r:id="rId7"/>
    <p:sldId id="1362" r:id="rId8"/>
    <p:sldId id="1206" r:id="rId9"/>
    <p:sldId id="1208" r:id="rId10"/>
    <p:sldId id="1364" r:id="rId11"/>
    <p:sldId id="1212" r:id="rId12"/>
    <p:sldId id="1213" r:id="rId13"/>
    <p:sldId id="1214" r:id="rId14"/>
    <p:sldId id="1215" r:id="rId15"/>
    <p:sldId id="1361" r:id="rId16"/>
    <p:sldId id="1223" r:id="rId17"/>
    <p:sldId id="1528" r:id="rId18"/>
    <p:sldId id="1216" r:id="rId19"/>
    <p:sldId id="1211" r:id="rId20"/>
    <p:sldId id="1255" r:id="rId21"/>
    <p:sldId id="1218" r:id="rId22"/>
    <p:sldId id="1222" r:id="rId23"/>
    <p:sldId id="1224" r:id="rId24"/>
    <p:sldId id="1225" r:id="rId25"/>
  </p:sldIdLst>
  <p:sldSz cx="12192000" cy="6858000"/>
  <p:notesSz cx="6865938" cy="999807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8" autoAdjust="0"/>
    <p:restoredTop sz="94660"/>
  </p:normalViewPr>
  <p:slideViewPr>
    <p:cSldViewPr snapToGrid="0">
      <p:cViewPr varScale="1">
        <p:scale>
          <a:sx n="56" d="100"/>
          <a:sy n="56" d="100"/>
        </p:scale>
        <p:origin x="50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5240" cy="501640"/>
          </a:xfrm>
          <a:prstGeom prst="rect">
            <a:avLst/>
          </a:prstGeom>
        </p:spPr>
        <p:txBody>
          <a:bodyPr vert="horz" lIns="96359" tIns="48180" rIns="96359" bIns="48180" rtlCol="0"/>
          <a:lstStyle>
            <a:lvl1pPr algn="l">
              <a:defRPr sz="1300"/>
            </a:lvl1pPr>
          </a:lstStyle>
          <a:p>
            <a:endParaRPr lang="de-DE"/>
          </a:p>
        </p:txBody>
      </p:sp>
      <p:sp>
        <p:nvSpPr>
          <p:cNvPr id="3" name="Datumsplatzhalter 2"/>
          <p:cNvSpPr>
            <a:spLocks noGrp="1"/>
          </p:cNvSpPr>
          <p:nvPr>
            <p:ph type="dt" idx="1"/>
          </p:nvPr>
        </p:nvSpPr>
        <p:spPr>
          <a:xfrm>
            <a:off x="3889109" y="0"/>
            <a:ext cx="2975240" cy="501640"/>
          </a:xfrm>
          <a:prstGeom prst="rect">
            <a:avLst/>
          </a:prstGeom>
        </p:spPr>
        <p:txBody>
          <a:bodyPr vert="horz" lIns="96359" tIns="48180" rIns="96359" bIns="48180" rtlCol="0"/>
          <a:lstStyle>
            <a:lvl1pPr algn="r">
              <a:defRPr sz="1300"/>
            </a:lvl1pPr>
          </a:lstStyle>
          <a:p>
            <a:fld id="{0524BEED-E0BF-4555-8E2F-C31A69315841}" type="datetimeFigureOut">
              <a:rPr lang="de-DE" smtClean="0"/>
              <a:t>18.03.2026</a:t>
            </a:fld>
            <a:endParaRPr lang="de-DE"/>
          </a:p>
        </p:txBody>
      </p:sp>
      <p:sp>
        <p:nvSpPr>
          <p:cNvPr id="4" name="Folienbildplatzhalter 3"/>
          <p:cNvSpPr>
            <a:spLocks noGrp="1" noRot="1" noChangeAspect="1"/>
          </p:cNvSpPr>
          <p:nvPr>
            <p:ph type="sldImg" idx="2"/>
          </p:nvPr>
        </p:nvSpPr>
        <p:spPr>
          <a:xfrm>
            <a:off x="434975" y="1249363"/>
            <a:ext cx="5997575" cy="3375025"/>
          </a:xfrm>
          <a:prstGeom prst="rect">
            <a:avLst/>
          </a:prstGeom>
          <a:noFill/>
          <a:ln w="12700">
            <a:solidFill>
              <a:prstClr val="black"/>
            </a:solidFill>
          </a:ln>
        </p:spPr>
        <p:txBody>
          <a:bodyPr vert="horz" lIns="96359" tIns="48180" rIns="96359" bIns="48180" rtlCol="0" anchor="ctr"/>
          <a:lstStyle/>
          <a:p>
            <a:endParaRPr lang="de-DE"/>
          </a:p>
        </p:txBody>
      </p:sp>
      <p:sp>
        <p:nvSpPr>
          <p:cNvPr id="5" name="Notizenplatzhalter 4"/>
          <p:cNvSpPr>
            <a:spLocks noGrp="1"/>
          </p:cNvSpPr>
          <p:nvPr>
            <p:ph type="body" sz="quarter" idx="3"/>
          </p:nvPr>
        </p:nvSpPr>
        <p:spPr>
          <a:xfrm>
            <a:off x="686594" y="4811574"/>
            <a:ext cx="5492750" cy="3936742"/>
          </a:xfrm>
          <a:prstGeom prst="rect">
            <a:avLst/>
          </a:prstGeom>
        </p:spPr>
        <p:txBody>
          <a:bodyPr vert="horz" lIns="96359" tIns="48180" rIns="96359" bIns="4818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96437"/>
            <a:ext cx="2975240" cy="501639"/>
          </a:xfrm>
          <a:prstGeom prst="rect">
            <a:avLst/>
          </a:prstGeom>
        </p:spPr>
        <p:txBody>
          <a:bodyPr vert="horz" lIns="96359" tIns="48180" rIns="96359" bIns="48180" rtlCol="0" anchor="b"/>
          <a:lstStyle>
            <a:lvl1pPr algn="l">
              <a:defRPr sz="1300"/>
            </a:lvl1pPr>
          </a:lstStyle>
          <a:p>
            <a:endParaRPr lang="de-DE"/>
          </a:p>
        </p:txBody>
      </p:sp>
      <p:sp>
        <p:nvSpPr>
          <p:cNvPr id="7" name="Foliennummernplatzhalter 6"/>
          <p:cNvSpPr>
            <a:spLocks noGrp="1"/>
          </p:cNvSpPr>
          <p:nvPr>
            <p:ph type="sldNum" sz="quarter" idx="5"/>
          </p:nvPr>
        </p:nvSpPr>
        <p:spPr>
          <a:xfrm>
            <a:off x="3889109" y="9496437"/>
            <a:ext cx="2975240" cy="501639"/>
          </a:xfrm>
          <a:prstGeom prst="rect">
            <a:avLst/>
          </a:prstGeom>
        </p:spPr>
        <p:txBody>
          <a:bodyPr vert="horz" lIns="96359" tIns="48180" rIns="96359" bIns="48180" rtlCol="0" anchor="b"/>
          <a:lstStyle>
            <a:lvl1pPr algn="r">
              <a:defRPr sz="1300"/>
            </a:lvl1pPr>
          </a:lstStyle>
          <a:p>
            <a:fld id="{B85F1F99-80BC-4C62-BD17-0AD959982CD1}" type="slidenum">
              <a:rPr lang="de-DE" smtClean="0"/>
              <a:t>‹Nr.›</a:t>
            </a:fld>
            <a:endParaRPr lang="de-DE"/>
          </a:p>
        </p:txBody>
      </p:sp>
    </p:spTree>
    <p:extLst>
      <p:ext uri="{BB962C8B-B14F-4D97-AF65-F5344CB8AC3E}">
        <p14:creationId xmlns:p14="http://schemas.microsoft.com/office/powerpoint/2010/main" val="3648330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26"/>
          <p:cNvSpPr>
            <a:spLocks noGrp="1" noChangeArrowheads="1"/>
          </p:cNvSpPr>
          <p:nvPr>
            <p:ph type="sldNum"/>
          </p:nvPr>
        </p:nvSpPr>
        <p:spPr>
          <a:ln/>
        </p:spPr>
        <p:txBody>
          <a:bodyPr/>
          <a:lstStyle/>
          <a:p>
            <a:fld id="{D9894258-9A99-43E2-A812-A5BDFDD33DA4}" type="slidenum">
              <a:rPr lang="de-DE"/>
              <a:pPr/>
              <a:t>1</a:t>
            </a:fld>
            <a:endParaRPr lang="de-DE"/>
          </a:p>
        </p:txBody>
      </p:sp>
      <p:sp>
        <p:nvSpPr>
          <p:cNvPr id="473090" name="Rectangle 2"/>
          <p:cNvSpPr txBox="1">
            <a:spLocks noGrp="1" noRot="1" noChangeAspect="1" noChangeArrowheads="1" noTextEdit="1"/>
          </p:cNvSpPr>
          <p:nvPr>
            <p:ph type="sldImg"/>
          </p:nvPr>
        </p:nvSpPr>
        <p:spPr>
          <a:xfrm>
            <a:off x="87313" y="742950"/>
            <a:ext cx="6623050" cy="3725863"/>
          </a:xfrm>
          <a:ln/>
        </p:spPr>
      </p:sp>
      <p:sp>
        <p:nvSpPr>
          <p:cNvPr id="473091" name="Rectangle 3"/>
          <p:cNvSpPr txBox="1">
            <a:spLocks noGrp="1" noChangeArrowheads="1"/>
          </p:cNvSpPr>
          <p:nvPr>
            <p:ph type="body" idx="1"/>
          </p:nvPr>
        </p:nvSpPr>
        <p:spPr>
          <a:xfrm>
            <a:off x="904432" y="4717732"/>
            <a:ext cx="4990332" cy="4465216"/>
          </a:xfrm>
          <a:noFill/>
          <a:ln/>
        </p:spPr>
        <p:txBody>
          <a:bodyPr wrap="none" anchor="ctr"/>
          <a:lstStyle/>
          <a:p>
            <a:endParaRPr lang="de-D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26"/>
          <p:cNvSpPr>
            <a:spLocks noGrp="1" noChangeArrowheads="1"/>
          </p:cNvSpPr>
          <p:nvPr>
            <p:ph type="sldNum"/>
          </p:nvPr>
        </p:nvSpPr>
        <p:spPr>
          <a:ln/>
        </p:spPr>
        <p:txBody>
          <a:bodyPr/>
          <a:lstStyle/>
          <a:p>
            <a:fld id="{667D3BA4-C826-496B-816E-FA612258FAF1}" type="slidenum">
              <a:rPr lang="de-DE"/>
              <a:pPr/>
              <a:t>10</a:t>
            </a:fld>
            <a:endParaRPr lang="de-DE"/>
          </a:p>
        </p:txBody>
      </p:sp>
      <p:sp>
        <p:nvSpPr>
          <p:cNvPr id="481282" name="Rectangle 2"/>
          <p:cNvSpPr txBox="1">
            <a:spLocks noGrp="1" noRot="1" noChangeAspect="1" noChangeArrowheads="1" noTextEdit="1"/>
          </p:cNvSpPr>
          <p:nvPr>
            <p:ph type="sldImg"/>
          </p:nvPr>
        </p:nvSpPr>
        <p:spPr>
          <a:xfrm>
            <a:off x="87313" y="742950"/>
            <a:ext cx="6623050" cy="3725863"/>
          </a:xfrm>
          <a:ln/>
        </p:spPr>
      </p:sp>
      <p:sp>
        <p:nvSpPr>
          <p:cNvPr id="481283" name="Rectangle 3"/>
          <p:cNvSpPr txBox="1">
            <a:spLocks noGrp="1" noChangeArrowheads="1"/>
          </p:cNvSpPr>
          <p:nvPr>
            <p:ph type="body" idx="1"/>
          </p:nvPr>
        </p:nvSpPr>
        <p:spPr>
          <a:xfrm>
            <a:off x="904432" y="4717732"/>
            <a:ext cx="4990332" cy="4465216"/>
          </a:xfrm>
          <a:noFill/>
          <a:ln/>
        </p:spPr>
        <p:txBody>
          <a:bodyPr wrap="none" anchor="ctr"/>
          <a:lstStyle/>
          <a:p>
            <a:endParaRPr lang="de-DE"/>
          </a:p>
        </p:txBody>
      </p:sp>
    </p:spTree>
    <p:extLst>
      <p:ext uri="{BB962C8B-B14F-4D97-AF65-F5344CB8AC3E}">
        <p14:creationId xmlns:p14="http://schemas.microsoft.com/office/powerpoint/2010/main" val="36540366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4786"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8DD3533A-9447-4D4D-8C68-7162F12C3DDB}" type="slidenum">
              <a:rPr lang="de-DE" sz="1200">
                <a:solidFill>
                  <a:srgbClr val="000000"/>
                </a:solidFill>
                <a:latin typeface="Sparkasse Rg" pitchFamily="34" charset="0"/>
              </a:rPr>
              <a:pPr eaLnBrk="1" hangingPunct="1"/>
              <a:t>11</a:t>
            </a:fld>
            <a:endParaRPr lang="de-DE" sz="1200">
              <a:solidFill>
                <a:srgbClr val="000000"/>
              </a:solidFill>
              <a:latin typeface="Sparkasse Rg" pitchFamily="34" charset="0"/>
            </a:endParaRPr>
          </a:p>
        </p:txBody>
      </p:sp>
      <p:sp>
        <p:nvSpPr>
          <p:cNvPr id="374787" name="Rectangle 2"/>
          <p:cNvSpPr>
            <a:spLocks noGrp="1" noRot="1" noChangeAspect="1" noChangeArrowheads="1" noTextEdit="1"/>
          </p:cNvSpPr>
          <p:nvPr>
            <p:ph type="sldImg"/>
          </p:nvPr>
        </p:nvSpPr>
        <p:spPr>
          <a:xfrm>
            <a:off x="93663" y="742950"/>
            <a:ext cx="6619875" cy="3724275"/>
          </a:xfrm>
          <a:ln/>
        </p:spPr>
      </p:sp>
      <p:sp>
        <p:nvSpPr>
          <p:cNvPr id="374788"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1965617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5810"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1CB57CA6-6D5E-4E11-AD6B-B5417ACA0A32}" type="slidenum">
              <a:rPr lang="de-DE" sz="1200">
                <a:solidFill>
                  <a:srgbClr val="000000"/>
                </a:solidFill>
                <a:latin typeface="Sparkasse Rg" pitchFamily="34" charset="0"/>
              </a:rPr>
              <a:pPr eaLnBrk="1" hangingPunct="1"/>
              <a:t>12</a:t>
            </a:fld>
            <a:endParaRPr lang="de-DE" sz="1200">
              <a:solidFill>
                <a:srgbClr val="000000"/>
              </a:solidFill>
              <a:latin typeface="Sparkasse Rg" pitchFamily="34" charset="0"/>
            </a:endParaRPr>
          </a:p>
        </p:txBody>
      </p:sp>
      <p:sp>
        <p:nvSpPr>
          <p:cNvPr id="375811" name="Rectangle 2"/>
          <p:cNvSpPr>
            <a:spLocks noGrp="1" noRot="1" noChangeAspect="1" noChangeArrowheads="1" noTextEdit="1"/>
          </p:cNvSpPr>
          <p:nvPr>
            <p:ph type="sldImg"/>
          </p:nvPr>
        </p:nvSpPr>
        <p:spPr>
          <a:xfrm>
            <a:off x="93663" y="742950"/>
            <a:ext cx="6619875" cy="3724275"/>
          </a:xfrm>
          <a:ln/>
        </p:spPr>
      </p:sp>
      <p:sp>
        <p:nvSpPr>
          <p:cNvPr id="375812"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13089779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42452900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2295925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9581395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9906"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4BFE1B2D-07F3-499D-9B85-08002EEE54CB}" type="slidenum">
              <a:rPr lang="de-DE" sz="1200">
                <a:solidFill>
                  <a:srgbClr val="000000"/>
                </a:solidFill>
                <a:latin typeface="Sparkasse Rg" pitchFamily="34" charset="0"/>
              </a:rPr>
              <a:pPr eaLnBrk="1" hangingPunct="1"/>
              <a:t>16</a:t>
            </a:fld>
            <a:endParaRPr lang="de-DE" sz="1200">
              <a:solidFill>
                <a:srgbClr val="000000"/>
              </a:solidFill>
              <a:latin typeface="Sparkasse Rg" pitchFamily="34" charset="0"/>
            </a:endParaRPr>
          </a:p>
        </p:txBody>
      </p:sp>
      <p:sp>
        <p:nvSpPr>
          <p:cNvPr id="379907" name="Rectangle 2"/>
          <p:cNvSpPr>
            <a:spLocks noGrp="1" noRot="1" noChangeAspect="1" noChangeArrowheads="1" noTextEdit="1"/>
          </p:cNvSpPr>
          <p:nvPr>
            <p:ph type="sldImg"/>
          </p:nvPr>
        </p:nvSpPr>
        <p:spPr>
          <a:xfrm>
            <a:off x="93663" y="742950"/>
            <a:ext cx="6619875" cy="3724275"/>
          </a:xfrm>
          <a:ln/>
        </p:spPr>
      </p:sp>
      <p:sp>
        <p:nvSpPr>
          <p:cNvPr id="379908"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2184027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9906"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4BFE1B2D-07F3-499D-9B85-08002EEE54CB}" type="slidenum">
              <a:rPr lang="de-DE" sz="1200">
                <a:solidFill>
                  <a:srgbClr val="000000"/>
                </a:solidFill>
                <a:latin typeface="Sparkasse Rg" pitchFamily="34" charset="0"/>
              </a:rPr>
              <a:pPr eaLnBrk="1" hangingPunct="1"/>
              <a:t>17</a:t>
            </a:fld>
            <a:endParaRPr lang="de-DE" sz="1200">
              <a:solidFill>
                <a:srgbClr val="000000"/>
              </a:solidFill>
              <a:latin typeface="Sparkasse Rg" pitchFamily="34" charset="0"/>
            </a:endParaRPr>
          </a:p>
        </p:txBody>
      </p:sp>
      <p:sp>
        <p:nvSpPr>
          <p:cNvPr id="379907" name="Rectangle 2"/>
          <p:cNvSpPr>
            <a:spLocks noGrp="1" noRot="1" noChangeAspect="1" noChangeArrowheads="1" noTextEdit="1"/>
          </p:cNvSpPr>
          <p:nvPr>
            <p:ph type="sldImg"/>
          </p:nvPr>
        </p:nvSpPr>
        <p:spPr>
          <a:xfrm>
            <a:off x="93663" y="742950"/>
            <a:ext cx="6619875" cy="3724275"/>
          </a:xfrm>
          <a:ln/>
        </p:spPr>
      </p:sp>
      <p:sp>
        <p:nvSpPr>
          <p:cNvPr id="379908"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266245339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3493001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26"/>
          <p:cNvSpPr>
            <a:spLocks noGrp="1" noChangeArrowheads="1"/>
          </p:cNvSpPr>
          <p:nvPr>
            <p:ph type="sldNum"/>
          </p:nvPr>
        </p:nvSpPr>
        <p:spPr>
          <a:ln/>
        </p:spPr>
        <p:txBody>
          <a:bodyPr/>
          <a:lstStyle/>
          <a:p>
            <a:fld id="{354BF954-DCBE-409C-AF58-1F1EC3553479}" type="slidenum">
              <a:rPr lang="de-DE"/>
              <a:pPr/>
              <a:t>19</a:t>
            </a:fld>
            <a:endParaRPr lang="de-DE"/>
          </a:p>
        </p:txBody>
      </p:sp>
      <p:sp>
        <p:nvSpPr>
          <p:cNvPr id="483330" name="Rectangle 2"/>
          <p:cNvSpPr txBox="1">
            <a:spLocks noGrp="1" noRot="1" noChangeAspect="1" noChangeArrowheads="1" noTextEdit="1"/>
          </p:cNvSpPr>
          <p:nvPr>
            <p:ph type="sldImg"/>
          </p:nvPr>
        </p:nvSpPr>
        <p:spPr>
          <a:xfrm>
            <a:off x="87313" y="742950"/>
            <a:ext cx="6623050" cy="3725863"/>
          </a:xfrm>
          <a:ln/>
        </p:spPr>
      </p:sp>
      <p:sp>
        <p:nvSpPr>
          <p:cNvPr id="483331" name="Rectangle 3"/>
          <p:cNvSpPr txBox="1">
            <a:spLocks noGrp="1" noChangeArrowheads="1"/>
          </p:cNvSpPr>
          <p:nvPr>
            <p:ph type="body" idx="1"/>
          </p:nvPr>
        </p:nvSpPr>
        <p:spPr>
          <a:xfrm>
            <a:off x="904432" y="4717732"/>
            <a:ext cx="4990332" cy="4465216"/>
          </a:xfrm>
          <a:noFill/>
          <a:ln/>
        </p:spPr>
        <p:txBody>
          <a:bodyPr wrap="none" anchor="ctr"/>
          <a:lstStyle/>
          <a:p>
            <a:endParaRPr lang="de-DE"/>
          </a:p>
        </p:txBody>
      </p:sp>
    </p:spTree>
    <p:extLst>
      <p:ext uri="{BB962C8B-B14F-4D97-AF65-F5344CB8AC3E}">
        <p14:creationId xmlns:p14="http://schemas.microsoft.com/office/powerpoint/2010/main" val="10510724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4243879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497863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6834"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9D0616EB-C823-4719-AC60-1E9A01BCEA34}" type="slidenum">
              <a:rPr lang="de-DE" sz="1200">
                <a:solidFill>
                  <a:srgbClr val="000000"/>
                </a:solidFill>
                <a:latin typeface="Sparkasse Rg" pitchFamily="34" charset="0"/>
              </a:rPr>
              <a:pPr eaLnBrk="1" hangingPunct="1"/>
              <a:t>21</a:t>
            </a:fld>
            <a:endParaRPr lang="de-DE" sz="1200">
              <a:solidFill>
                <a:srgbClr val="000000"/>
              </a:solidFill>
              <a:latin typeface="Sparkasse Rg" pitchFamily="34" charset="0"/>
            </a:endParaRPr>
          </a:p>
        </p:txBody>
      </p:sp>
      <p:sp>
        <p:nvSpPr>
          <p:cNvPr id="376835" name="Rectangle 2"/>
          <p:cNvSpPr>
            <a:spLocks noGrp="1" noRot="1" noChangeAspect="1" noChangeArrowheads="1" noTextEdit="1"/>
          </p:cNvSpPr>
          <p:nvPr>
            <p:ph type="sldImg"/>
          </p:nvPr>
        </p:nvSpPr>
        <p:spPr>
          <a:xfrm>
            <a:off x="93663" y="742950"/>
            <a:ext cx="6619875" cy="3724275"/>
          </a:xfrm>
          <a:ln/>
        </p:spPr>
      </p:sp>
      <p:sp>
        <p:nvSpPr>
          <p:cNvPr id="376836"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33865451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882"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46C91F46-67A2-4F50-BC16-FE131C3E1787}" type="slidenum">
              <a:rPr lang="de-DE" sz="1200">
                <a:solidFill>
                  <a:srgbClr val="000000"/>
                </a:solidFill>
                <a:latin typeface="Sparkasse Rg" pitchFamily="34" charset="0"/>
              </a:rPr>
              <a:pPr eaLnBrk="1" hangingPunct="1"/>
              <a:t>22</a:t>
            </a:fld>
            <a:endParaRPr lang="de-DE" sz="1200">
              <a:solidFill>
                <a:srgbClr val="000000"/>
              </a:solidFill>
              <a:latin typeface="Sparkasse Rg" pitchFamily="34" charset="0"/>
            </a:endParaRPr>
          </a:p>
        </p:txBody>
      </p:sp>
      <p:sp>
        <p:nvSpPr>
          <p:cNvPr id="378883" name="Rectangle 2"/>
          <p:cNvSpPr>
            <a:spLocks noGrp="1" noRot="1" noChangeAspect="1" noChangeArrowheads="1" noTextEdit="1"/>
          </p:cNvSpPr>
          <p:nvPr>
            <p:ph type="sldImg"/>
          </p:nvPr>
        </p:nvSpPr>
        <p:spPr>
          <a:xfrm>
            <a:off x="93663" y="742950"/>
            <a:ext cx="6619875" cy="3724275"/>
          </a:xfrm>
          <a:ln/>
        </p:spPr>
      </p:sp>
      <p:sp>
        <p:nvSpPr>
          <p:cNvPr id="378884"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264685209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1954"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0468201D-C911-4012-9DD8-43E7A284D292}" type="slidenum">
              <a:rPr lang="de-DE" sz="1200">
                <a:solidFill>
                  <a:srgbClr val="000000"/>
                </a:solidFill>
                <a:latin typeface="Sparkasse Rg" pitchFamily="34" charset="0"/>
              </a:rPr>
              <a:pPr eaLnBrk="1" hangingPunct="1"/>
              <a:t>23</a:t>
            </a:fld>
            <a:endParaRPr lang="de-DE" sz="1200">
              <a:solidFill>
                <a:srgbClr val="000000"/>
              </a:solidFill>
              <a:latin typeface="Sparkasse Rg" pitchFamily="34" charset="0"/>
            </a:endParaRPr>
          </a:p>
        </p:txBody>
      </p:sp>
      <p:sp>
        <p:nvSpPr>
          <p:cNvPr id="381955" name="Rectangle 2"/>
          <p:cNvSpPr>
            <a:spLocks noGrp="1" noRot="1" noChangeAspect="1" noChangeArrowheads="1" noTextEdit="1"/>
          </p:cNvSpPr>
          <p:nvPr>
            <p:ph type="sldImg"/>
          </p:nvPr>
        </p:nvSpPr>
        <p:spPr>
          <a:xfrm>
            <a:off x="93663" y="742950"/>
            <a:ext cx="6619875" cy="3724275"/>
          </a:xfrm>
          <a:ln/>
        </p:spPr>
      </p:sp>
      <p:sp>
        <p:nvSpPr>
          <p:cNvPr id="381956"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306637906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0930"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A423A066-B1CF-4DC4-A7A9-D6EE4AB30EB8}" type="slidenum">
              <a:rPr lang="de-DE" sz="1200">
                <a:solidFill>
                  <a:srgbClr val="000000"/>
                </a:solidFill>
                <a:latin typeface="Sparkasse Rg" pitchFamily="34" charset="0"/>
              </a:rPr>
              <a:pPr eaLnBrk="1" hangingPunct="1"/>
              <a:t>24</a:t>
            </a:fld>
            <a:endParaRPr lang="de-DE" sz="1200">
              <a:solidFill>
                <a:srgbClr val="000000"/>
              </a:solidFill>
              <a:latin typeface="Sparkasse Rg" pitchFamily="34" charset="0"/>
            </a:endParaRPr>
          </a:p>
        </p:txBody>
      </p:sp>
      <p:sp>
        <p:nvSpPr>
          <p:cNvPr id="380931" name="Rectangle 2"/>
          <p:cNvSpPr>
            <a:spLocks noGrp="1" noRot="1" noChangeAspect="1" noChangeArrowheads="1" noTextEdit="1"/>
          </p:cNvSpPr>
          <p:nvPr>
            <p:ph type="sldImg"/>
          </p:nvPr>
        </p:nvSpPr>
        <p:spPr>
          <a:xfrm>
            <a:off x="93663" y="742950"/>
            <a:ext cx="6619875" cy="3724275"/>
          </a:xfrm>
          <a:ln/>
        </p:spPr>
      </p:sp>
      <p:sp>
        <p:nvSpPr>
          <p:cNvPr id="380932"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3437811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1772071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26"/>
          <p:cNvSpPr>
            <a:spLocks noGrp="1" noChangeArrowheads="1"/>
          </p:cNvSpPr>
          <p:nvPr>
            <p:ph type="sldNum"/>
          </p:nvPr>
        </p:nvSpPr>
        <p:spPr>
          <a:ln/>
        </p:spPr>
        <p:txBody>
          <a:bodyPr/>
          <a:lstStyle/>
          <a:p>
            <a:fld id="{FEE52045-57BA-4681-B080-A72A34E7F599}" type="slidenum">
              <a:rPr lang="de-DE"/>
              <a:pPr/>
              <a:t>4</a:t>
            </a:fld>
            <a:endParaRPr lang="de-DE"/>
          </a:p>
        </p:txBody>
      </p:sp>
      <p:sp>
        <p:nvSpPr>
          <p:cNvPr id="479234" name="Rectangle 2"/>
          <p:cNvSpPr txBox="1">
            <a:spLocks noGrp="1" noRot="1" noChangeAspect="1" noChangeArrowheads="1" noTextEdit="1"/>
          </p:cNvSpPr>
          <p:nvPr>
            <p:ph type="sldImg"/>
          </p:nvPr>
        </p:nvSpPr>
        <p:spPr>
          <a:xfrm>
            <a:off x="87313" y="742950"/>
            <a:ext cx="6623050" cy="3725863"/>
          </a:xfrm>
          <a:ln/>
        </p:spPr>
      </p:sp>
      <p:sp>
        <p:nvSpPr>
          <p:cNvPr id="479235" name="Rectangle 3"/>
          <p:cNvSpPr txBox="1">
            <a:spLocks noGrp="1" noChangeArrowheads="1"/>
          </p:cNvSpPr>
          <p:nvPr>
            <p:ph type="body" idx="1"/>
          </p:nvPr>
        </p:nvSpPr>
        <p:spPr>
          <a:xfrm>
            <a:off x="904432" y="4717732"/>
            <a:ext cx="4990332" cy="4465216"/>
          </a:xfrm>
          <a:noFill/>
          <a:ln/>
        </p:spPr>
        <p:txBody>
          <a:bodyPr wrap="none" anchor="ctr"/>
          <a:lstStyle/>
          <a:p>
            <a:endParaRPr lang="de-D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5539622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4982174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7459375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416877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8395773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615CB2-164D-45E6-81B7-F9CF999FDF34}"/>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9FC8AC0E-B42C-4009-94F5-37F408DD09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80FCB69C-750A-416A-B650-4459DCD8BE5F}"/>
              </a:ext>
            </a:extLst>
          </p:cNvPr>
          <p:cNvSpPr>
            <a:spLocks noGrp="1"/>
          </p:cNvSpPr>
          <p:nvPr>
            <p:ph type="dt" sz="half" idx="10"/>
          </p:nvPr>
        </p:nvSpPr>
        <p:spPr/>
        <p:txBody>
          <a:bodyPr/>
          <a:lstStyle/>
          <a:p>
            <a:fld id="{3D566509-52CD-4576-A1AB-8D0CC0C7B472}" type="datetimeFigureOut">
              <a:rPr lang="de-DE" smtClean="0"/>
              <a:t>18.03.2026</a:t>
            </a:fld>
            <a:endParaRPr lang="de-DE"/>
          </a:p>
        </p:txBody>
      </p:sp>
      <p:sp>
        <p:nvSpPr>
          <p:cNvPr id="5" name="Fußzeilenplatzhalter 4">
            <a:extLst>
              <a:ext uri="{FF2B5EF4-FFF2-40B4-BE49-F238E27FC236}">
                <a16:creationId xmlns:a16="http://schemas.microsoft.com/office/drawing/2014/main" id="{3D7216FC-CDDA-4FC7-856F-6D1BF7657745}"/>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507EAD6-C532-4CB3-BDD4-5B25A832A4C4}"/>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4209112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F5622B-77DC-4621-9F34-AAB053DB0296}"/>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22D3FE9F-066E-48C2-A6E9-6A535EE520F6}"/>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88923FA-6CAC-4572-A797-292068B6B2BD}"/>
              </a:ext>
            </a:extLst>
          </p:cNvPr>
          <p:cNvSpPr>
            <a:spLocks noGrp="1"/>
          </p:cNvSpPr>
          <p:nvPr>
            <p:ph type="dt" sz="half" idx="10"/>
          </p:nvPr>
        </p:nvSpPr>
        <p:spPr/>
        <p:txBody>
          <a:bodyPr/>
          <a:lstStyle/>
          <a:p>
            <a:fld id="{3D566509-52CD-4576-A1AB-8D0CC0C7B472}" type="datetimeFigureOut">
              <a:rPr lang="de-DE" smtClean="0"/>
              <a:t>18.03.2026</a:t>
            </a:fld>
            <a:endParaRPr lang="de-DE"/>
          </a:p>
        </p:txBody>
      </p:sp>
      <p:sp>
        <p:nvSpPr>
          <p:cNvPr id="5" name="Fußzeilenplatzhalter 4">
            <a:extLst>
              <a:ext uri="{FF2B5EF4-FFF2-40B4-BE49-F238E27FC236}">
                <a16:creationId xmlns:a16="http://schemas.microsoft.com/office/drawing/2014/main" id="{A846BFD5-5C63-412F-9FE3-D7DE010F3C9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2298081-41C9-44DC-ADE1-6A320FEE714F}"/>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129943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3BC5AE35-7A10-4D44-85E7-23D69967DD58}"/>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31766F43-CBDD-4128-9318-2F1BBB7E360A}"/>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D8ADD35-D1AC-44EE-AB57-95A3D90A469C}"/>
              </a:ext>
            </a:extLst>
          </p:cNvPr>
          <p:cNvSpPr>
            <a:spLocks noGrp="1"/>
          </p:cNvSpPr>
          <p:nvPr>
            <p:ph type="dt" sz="half" idx="10"/>
          </p:nvPr>
        </p:nvSpPr>
        <p:spPr/>
        <p:txBody>
          <a:bodyPr/>
          <a:lstStyle/>
          <a:p>
            <a:fld id="{3D566509-52CD-4576-A1AB-8D0CC0C7B472}" type="datetimeFigureOut">
              <a:rPr lang="de-DE" smtClean="0"/>
              <a:t>18.03.2026</a:t>
            </a:fld>
            <a:endParaRPr lang="de-DE"/>
          </a:p>
        </p:txBody>
      </p:sp>
      <p:sp>
        <p:nvSpPr>
          <p:cNvPr id="5" name="Fußzeilenplatzhalter 4">
            <a:extLst>
              <a:ext uri="{FF2B5EF4-FFF2-40B4-BE49-F238E27FC236}">
                <a16:creationId xmlns:a16="http://schemas.microsoft.com/office/drawing/2014/main" id="{E37B51C0-C5FE-43BD-B471-BE358A07568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4627E67-7EB3-4AC3-8844-CFDC3F66588E}"/>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237108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A77072-9838-42DE-9738-1E38E8CA45C9}"/>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43FA340A-F7F9-4297-A59B-8597B8C5DA41}"/>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EF45680-A9F5-47DC-9FEE-218898FF417F}"/>
              </a:ext>
            </a:extLst>
          </p:cNvPr>
          <p:cNvSpPr>
            <a:spLocks noGrp="1"/>
          </p:cNvSpPr>
          <p:nvPr>
            <p:ph type="dt" sz="half" idx="10"/>
          </p:nvPr>
        </p:nvSpPr>
        <p:spPr/>
        <p:txBody>
          <a:bodyPr/>
          <a:lstStyle/>
          <a:p>
            <a:fld id="{3D566509-52CD-4576-A1AB-8D0CC0C7B472}" type="datetimeFigureOut">
              <a:rPr lang="de-DE" smtClean="0"/>
              <a:t>18.03.2026</a:t>
            </a:fld>
            <a:endParaRPr lang="de-DE"/>
          </a:p>
        </p:txBody>
      </p:sp>
      <p:sp>
        <p:nvSpPr>
          <p:cNvPr id="5" name="Fußzeilenplatzhalter 4">
            <a:extLst>
              <a:ext uri="{FF2B5EF4-FFF2-40B4-BE49-F238E27FC236}">
                <a16:creationId xmlns:a16="http://schemas.microsoft.com/office/drawing/2014/main" id="{33EA3E5B-4D65-4F5C-AA51-BE43420037F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C9447C8-8C37-4773-8BD4-CF43165FAD63}"/>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994961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5835BA-3C4B-49D3-8BA5-2B5FB969159C}"/>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39578CB4-1C3A-4F80-A91B-B36E5963B81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0A7463A4-F863-4846-804B-5B4B35AF4C7F}"/>
              </a:ext>
            </a:extLst>
          </p:cNvPr>
          <p:cNvSpPr>
            <a:spLocks noGrp="1"/>
          </p:cNvSpPr>
          <p:nvPr>
            <p:ph type="dt" sz="half" idx="10"/>
          </p:nvPr>
        </p:nvSpPr>
        <p:spPr/>
        <p:txBody>
          <a:bodyPr/>
          <a:lstStyle/>
          <a:p>
            <a:fld id="{3D566509-52CD-4576-A1AB-8D0CC0C7B472}" type="datetimeFigureOut">
              <a:rPr lang="de-DE" smtClean="0"/>
              <a:t>18.03.2026</a:t>
            </a:fld>
            <a:endParaRPr lang="de-DE"/>
          </a:p>
        </p:txBody>
      </p:sp>
      <p:sp>
        <p:nvSpPr>
          <p:cNvPr id="5" name="Fußzeilenplatzhalter 4">
            <a:extLst>
              <a:ext uri="{FF2B5EF4-FFF2-40B4-BE49-F238E27FC236}">
                <a16:creationId xmlns:a16="http://schemas.microsoft.com/office/drawing/2014/main" id="{1CC99560-DED2-44F0-A62A-C280BA67074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F446564-D7E0-4FC7-84EB-EDC4C0D59810}"/>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860763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12DBB5-E341-4F05-9A36-02A7A279A7C0}"/>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DAFA02BB-95C1-46BD-A783-3D7A0FEF9E68}"/>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488EF066-687C-42E1-9080-B54BFAE44934}"/>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E6A4718D-56E8-457D-87D1-B9F47998A93C}"/>
              </a:ext>
            </a:extLst>
          </p:cNvPr>
          <p:cNvSpPr>
            <a:spLocks noGrp="1"/>
          </p:cNvSpPr>
          <p:nvPr>
            <p:ph type="dt" sz="half" idx="10"/>
          </p:nvPr>
        </p:nvSpPr>
        <p:spPr/>
        <p:txBody>
          <a:bodyPr/>
          <a:lstStyle/>
          <a:p>
            <a:fld id="{3D566509-52CD-4576-A1AB-8D0CC0C7B472}" type="datetimeFigureOut">
              <a:rPr lang="de-DE" smtClean="0"/>
              <a:t>18.03.2026</a:t>
            </a:fld>
            <a:endParaRPr lang="de-DE"/>
          </a:p>
        </p:txBody>
      </p:sp>
      <p:sp>
        <p:nvSpPr>
          <p:cNvPr id="6" name="Fußzeilenplatzhalter 5">
            <a:extLst>
              <a:ext uri="{FF2B5EF4-FFF2-40B4-BE49-F238E27FC236}">
                <a16:creationId xmlns:a16="http://schemas.microsoft.com/office/drawing/2014/main" id="{178FD24A-9CF2-4CD7-8B3E-2F775593A015}"/>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FA16550E-EAAF-4911-A231-2907F17E15BF}"/>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759981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93FD2C-65F5-4272-BDFB-8F73792630CC}"/>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82D78C2D-0DE4-4D23-82CD-7330DE94D9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923BADA4-F8AA-4D37-BC58-CE0545591DE2}"/>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5A8DC1A4-70D5-4838-A2A2-52A9F27F2D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2731E668-ED59-4B2B-B32E-FD24F457713B}"/>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0FF5175B-967C-43EC-A81E-DB8AE2DDE2C1}"/>
              </a:ext>
            </a:extLst>
          </p:cNvPr>
          <p:cNvSpPr>
            <a:spLocks noGrp="1"/>
          </p:cNvSpPr>
          <p:nvPr>
            <p:ph type="dt" sz="half" idx="10"/>
          </p:nvPr>
        </p:nvSpPr>
        <p:spPr/>
        <p:txBody>
          <a:bodyPr/>
          <a:lstStyle/>
          <a:p>
            <a:fld id="{3D566509-52CD-4576-A1AB-8D0CC0C7B472}" type="datetimeFigureOut">
              <a:rPr lang="de-DE" smtClean="0"/>
              <a:t>18.03.2026</a:t>
            </a:fld>
            <a:endParaRPr lang="de-DE"/>
          </a:p>
        </p:txBody>
      </p:sp>
      <p:sp>
        <p:nvSpPr>
          <p:cNvPr id="8" name="Fußzeilenplatzhalter 7">
            <a:extLst>
              <a:ext uri="{FF2B5EF4-FFF2-40B4-BE49-F238E27FC236}">
                <a16:creationId xmlns:a16="http://schemas.microsoft.com/office/drawing/2014/main" id="{3C18A539-8D53-4E47-BEB3-A02BA46AA6EA}"/>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9E9B1300-DECA-4AAA-AEC4-6D613B117052}"/>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833947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B9E8FD-3A8F-45F0-918D-433651BC44E7}"/>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E1E34814-E549-4F5D-BBDA-26EA8D1EA400}"/>
              </a:ext>
            </a:extLst>
          </p:cNvPr>
          <p:cNvSpPr>
            <a:spLocks noGrp="1"/>
          </p:cNvSpPr>
          <p:nvPr>
            <p:ph type="dt" sz="half" idx="10"/>
          </p:nvPr>
        </p:nvSpPr>
        <p:spPr/>
        <p:txBody>
          <a:bodyPr/>
          <a:lstStyle/>
          <a:p>
            <a:fld id="{3D566509-52CD-4576-A1AB-8D0CC0C7B472}" type="datetimeFigureOut">
              <a:rPr lang="de-DE" smtClean="0"/>
              <a:t>18.03.2026</a:t>
            </a:fld>
            <a:endParaRPr lang="de-DE"/>
          </a:p>
        </p:txBody>
      </p:sp>
      <p:sp>
        <p:nvSpPr>
          <p:cNvPr id="4" name="Fußzeilenplatzhalter 3">
            <a:extLst>
              <a:ext uri="{FF2B5EF4-FFF2-40B4-BE49-F238E27FC236}">
                <a16:creationId xmlns:a16="http://schemas.microsoft.com/office/drawing/2014/main" id="{15817922-9D56-4558-BA69-BDAD2C1C0E34}"/>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8A5B991F-7519-4BA1-983B-70277BC27C4A}"/>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850720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C0E3B0A2-06E1-43B4-B3A5-C1BEE069D7C9}"/>
              </a:ext>
            </a:extLst>
          </p:cNvPr>
          <p:cNvSpPr>
            <a:spLocks noGrp="1"/>
          </p:cNvSpPr>
          <p:nvPr>
            <p:ph type="dt" sz="half" idx="10"/>
          </p:nvPr>
        </p:nvSpPr>
        <p:spPr/>
        <p:txBody>
          <a:bodyPr/>
          <a:lstStyle/>
          <a:p>
            <a:fld id="{3D566509-52CD-4576-A1AB-8D0CC0C7B472}" type="datetimeFigureOut">
              <a:rPr lang="de-DE" smtClean="0"/>
              <a:t>18.03.2026</a:t>
            </a:fld>
            <a:endParaRPr lang="de-DE"/>
          </a:p>
        </p:txBody>
      </p:sp>
      <p:sp>
        <p:nvSpPr>
          <p:cNvPr id="3" name="Fußzeilenplatzhalter 2">
            <a:extLst>
              <a:ext uri="{FF2B5EF4-FFF2-40B4-BE49-F238E27FC236}">
                <a16:creationId xmlns:a16="http://schemas.microsoft.com/office/drawing/2014/main" id="{455C4017-C068-43F7-8C83-D20824A744B4}"/>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692927ED-0109-42D7-A20B-3635323938D8}"/>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4000170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810113-C27D-4DFD-AB0F-A090B75170C2}"/>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666794ED-E4E3-4CAB-9803-58C798D7C9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C075357A-B974-4F7C-BD2F-AD88D59548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2D0F3F03-70D5-4E57-822E-36E24CA5ED01}"/>
              </a:ext>
            </a:extLst>
          </p:cNvPr>
          <p:cNvSpPr>
            <a:spLocks noGrp="1"/>
          </p:cNvSpPr>
          <p:nvPr>
            <p:ph type="dt" sz="half" idx="10"/>
          </p:nvPr>
        </p:nvSpPr>
        <p:spPr/>
        <p:txBody>
          <a:bodyPr/>
          <a:lstStyle/>
          <a:p>
            <a:fld id="{3D566509-52CD-4576-A1AB-8D0CC0C7B472}" type="datetimeFigureOut">
              <a:rPr lang="de-DE" smtClean="0"/>
              <a:t>18.03.2026</a:t>
            </a:fld>
            <a:endParaRPr lang="de-DE"/>
          </a:p>
        </p:txBody>
      </p:sp>
      <p:sp>
        <p:nvSpPr>
          <p:cNvPr id="6" name="Fußzeilenplatzhalter 5">
            <a:extLst>
              <a:ext uri="{FF2B5EF4-FFF2-40B4-BE49-F238E27FC236}">
                <a16:creationId xmlns:a16="http://schemas.microsoft.com/office/drawing/2014/main" id="{D7F198CB-399D-4196-AD5E-C3E822C2464D}"/>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BC7466C0-BC3C-4E32-9B9C-817462FE4B5D}"/>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250838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0B12A0-FA96-4F2D-BBD1-D18DB12FE0E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6862DB75-3F7B-4F33-A6A3-DF686245E0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A04915E9-990C-46A4-BAB7-FC6217343C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D1CB4F7-2473-473C-9668-000BC70C5313}"/>
              </a:ext>
            </a:extLst>
          </p:cNvPr>
          <p:cNvSpPr>
            <a:spLocks noGrp="1"/>
          </p:cNvSpPr>
          <p:nvPr>
            <p:ph type="dt" sz="half" idx="10"/>
          </p:nvPr>
        </p:nvSpPr>
        <p:spPr/>
        <p:txBody>
          <a:bodyPr/>
          <a:lstStyle/>
          <a:p>
            <a:fld id="{3D566509-52CD-4576-A1AB-8D0CC0C7B472}" type="datetimeFigureOut">
              <a:rPr lang="de-DE" smtClean="0"/>
              <a:t>18.03.2026</a:t>
            </a:fld>
            <a:endParaRPr lang="de-DE"/>
          </a:p>
        </p:txBody>
      </p:sp>
      <p:sp>
        <p:nvSpPr>
          <p:cNvPr id="6" name="Fußzeilenplatzhalter 5">
            <a:extLst>
              <a:ext uri="{FF2B5EF4-FFF2-40B4-BE49-F238E27FC236}">
                <a16:creationId xmlns:a16="http://schemas.microsoft.com/office/drawing/2014/main" id="{F87A5594-DD81-4A7F-8819-122D3F36A65F}"/>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9ED47D4-6DE6-44B6-9583-46117EB1B7D9}"/>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787107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5528A667-8FFB-4005-AC59-C410C8413A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60A12286-93FF-421B-8567-1697188280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EA553E2-6455-47F5-801A-FAB9452252E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566509-52CD-4576-A1AB-8D0CC0C7B472}" type="datetimeFigureOut">
              <a:rPr lang="de-DE" smtClean="0"/>
              <a:t>18.03.2026</a:t>
            </a:fld>
            <a:endParaRPr lang="de-DE"/>
          </a:p>
        </p:txBody>
      </p:sp>
      <p:sp>
        <p:nvSpPr>
          <p:cNvPr id="5" name="Fußzeilenplatzhalter 4">
            <a:extLst>
              <a:ext uri="{FF2B5EF4-FFF2-40B4-BE49-F238E27FC236}">
                <a16:creationId xmlns:a16="http://schemas.microsoft.com/office/drawing/2014/main" id="{6D983ED2-A3DB-496A-B968-74A4AA2D3F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3EDEE7F7-FB34-452D-8DEE-1D81F27D8C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858EB4-1C7E-42E6-B93A-94A84A4D4353}" type="slidenum">
              <a:rPr lang="de-DE" smtClean="0"/>
              <a:t>‹Nr.›</a:t>
            </a:fld>
            <a:endParaRPr lang="de-DE"/>
          </a:p>
        </p:txBody>
      </p:sp>
    </p:spTree>
    <p:extLst>
      <p:ext uri="{BB962C8B-B14F-4D97-AF65-F5344CB8AC3E}">
        <p14:creationId xmlns:p14="http://schemas.microsoft.com/office/powerpoint/2010/main" val="2053777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hyperlink" Target="https://www.destatis.de/DE/Themen/Wirtschaft/Preise/Verbraucherpreisindex/Methoden/Erlaeuterungen/verbraucherpreisindex.html#:~:text=Was%20beschreibt%20der%20Verbraucherpreisindex%3F,private%20Haushalte%20f%C3%BCr%20Konsumzwecke%20kaufen."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www.destatis.de/DE/Themen/Wirtschaft/Preise/Verbraucherpreisindex/PreisKaleidoskopUebersicht.html" TargetMode="External"/><Relationship Id="rId2" Type="http://schemas.openxmlformats.org/officeDocument/2006/relationships/notesSlide" Target="../notesSlides/notesSlide16.xml"/><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hyperlink" Target="https://www.destatis.de/DE/Themen/Wirtschaft/Preise/Verbraucherpreisindex/inflation.html" TargetMode="External"/><Relationship Id="rId4" Type="http://schemas.openxmlformats.org/officeDocument/2006/relationships/hyperlink" Target="https://www.destatis.de/DE/Service/Statistik-Visualisiert/persoenlicher-inflationsrechner-uebersicht.html"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s://www.ecb.europa.eu/stats/macroeconomic_and_sectoral/hicp/html/index.en.html" TargetMode="External"/><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18.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20.xml"/><Relationship Id="rId1" Type="http://schemas.openxmlformats.org/officeDocument/2006/relationships/slideLayout" Target="../slideLayouts/slideLayout7.xml"/><Relationship Id="rId4" Type="http://schemas.openxmlformats.org/officeDocument/2006/relationships/image" Target="../media/image8.emf"/></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2.xml"/><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2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2.emf"/></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2066" name="Rectangle 2"/>
          <p:cNvSpPr>
            <a:spLocks noChangeArrowheads="1"/>
          </p:cNvSpPr>
          <p:nvPr/>
        </p:nvSpPr>
        <p:spPr bwMode="auto">
          <a:xfrm>
            <a:off x="2523466" y="217489"/>
            <a:ext cx="58039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Magisches Viereck</a:t>
            </a:r>
          </a:p>
        </p:txBody>
      </p:sp>
      <p:sp>
        <p:nvSpPr>
          <p:cNvPr id="472067" name="Rectangle 3"/>
          <p:cNvSpPr>
            <a:spLocks noChangeArrowheads="1"/>
          </p:cNvSpPr>
          <p:nvPr/>
        </p:nvSpPr>
        <p:spPr bwMode="auto">
          <a:xfrm>
            <a:off x="1923391" y="2420938"/>
            <a:ext cx="4248150" cy="2120900"/>
          </a:xfrm>
          <a:prstGeom prst="rect">
            <a:avLst/>
          </a:prstGeom>
          <a:noFill/>
          <a:ln w="9360">
            <a:solidFill>
              <a:srgbClr val="80808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p>
        </p:txBody>
      </p:sp>
      <p:sp>
        <p:nvSpPr>
          <p:cNvPr id="472068" name="Text Box 4"/>
          <p:cNvSpPr txBox="1">
            <a:spLocks noChangeArrowheads="1"/>
          </p:cNvSpPr>
          <p:nvPr/>
        </p:nvSpPr>
        <p:spPr bwMode="auto">
          <a:xfrm>
            <a:off x="194603" y="5084763"/>
            <a:ext cx="2672824"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5pPr>
            <a:lvl6pPr marL="25146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6pPr>
            <a:lvl7pPr marL="29718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7pPr>
            <a:lvl8pPr marL="34290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8pPr>
            <a:lvl9pPr marL="38862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9pPr>
          </a:lstStyle>
          <a:p>
            <a:pPr>
              <a:buClrTx/>
              <a:buFontTx/>
              <a:buNone/>
            </a:pPr>
            <a:r>
              <a:rPr lang="de-DE" dirty="0"/>
              <a:t>Preisniveaustabilität</a:t>
            </a:r>
          </a:p>
        </p:txBody>
      </p:sp>
      <p:sp>
        <p:nvSpPr>
          <p:cNvPr id="472069" name="Text Box 5"/>
          <p:cNvSpPr txBox="1">
            <a:spLocks noChangeArrowheads="1"/>
          </p:cNvSpPr>
          <p:nvPr/>
        </p:nvSpPr>
        <p:spPr bwMode="auto">
          <a:xfrm>
            <a:off x="4947578" y="5084763"/>
            <a:ext cx="3471120"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5pPr>
            <a:lvl6pPr marL="25146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6pPr>
            <a:lvl7pPr marL="29718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7pPr>
            <a:lvl8pPr marL="34290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8pPr>
            <a:lvl9pPr marL="38862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9pPr>
          </a:lstStyle>
          <a:p>
            <a:pPr>
              <a:buClrTx/>
              <a:buFontTx/>
              <a:buNone/>
            </a:pPr>
            <a:r>
              <a:rPr lang="de-DE" dirty="0"/>
              <a:t>Hoher Beschäftigungsgrad</a:t>
            </a:r>
          </a:p>
        </p:txBody>
      </p:sp>
      <p:sp>
        <p:nvSpPr>
          <p:cNvPr id="472070" name="Text Box 6"/>
          <p:cNvSpPr txBox="1">
            <a:spLocks noChangeArrowheads="1"/>
          </p:cNvSpPr>
          <p:nvPr/>
        </p:nvSpPr>
        <p:spPr bwMode="auto">
          <a:xfrm>
            <a:off x="194604" y="1268413"/>
            <a:ext cx="3009455" cy="8331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5pPr>
            <a:lvl6pPr marL="25146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6pPr>
            <a:lvl7pPr marL="29718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7pPr>
            <a:lvl8pPr marL="34290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8pPr>
            <a:lvl9pPr marL="38862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9pPr>
          </a:lstStyle>
          <a:p>
            <a:pPr>
              <a:buClrTx/>
              <a:buFontTx/>
              <a:buNone/>
            </a:pPr>
            <a:r>
              <a:rPr lang="de-DE" dirty="0"/>
              <a:t>Angemessenes stetiges</a:t>
            </a:r>
          </a:p>
          <a:p>
            <a:pPr>
              <a:buClrTx/>
              <a:buFontTx/>
              <a:buNone/>
            </a:pPr>
            <a:r>
              <a:rPr lang="de-DE" dirty="0"/>
              <a:t>Wirtschaftswachstum</a:t>
            </a:r>
          </a:p>
        </p:txBody>
      </p:sp>
      <p:sp>
        <p:nvSpPr>
          <p:cNvPr id="472071" name="Text Box 7"/>
          <p:cNvSpPr txBox="1">
            <a:spLocks noChangeArrowheads="1"/>
          </p:cNvSpPr>
          <p:nvPr/>
        </p:nvSpPr>
        <p:spPr bwMode="auto">
          <a:xfrm>
            <a:off x="5306354" y="1268413"/>
            <a:ext cx="2948541" cy="8331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5pPr>
            <a:lvl6pPr marL="25146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6pPr>
            <a:lvl7pPr marL="29718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7pPr>
            <a:lvl8pPr marL="34290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8pPr>
            <a:lvl9pPr marL="38862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9pPr>
          </a:lstStyle>
          <a:p>
            <a:pPr>
              <a:buClrTx/>
              <a:buFontTx/>
              <a:buNone/>
            </a:pPr>
            <a:r>
              <a:rPr lang="de-DE" dirty="0"/>
              <a:t>Außenwirtschaftliches</a:t>
            </a:r>
          </a:p>
          <a:p>
            <a:pPr>
              <a:buClrTx/>
              <a:buFontTx/>
              <a:buNone/>
            </a:pPr>
            <a:r>
              <a:rPr lang="de-DE" dirty="0"/>
              <a:t>Gleichgewicht</a:t>
            </a:r>
          </a:p>
        </p:txBody>
      </p:sp>
      <p:sp>
        <p:nvSpPr>
          <p:cNvPr id="8" name="Rechteck 7">
            <a:extLst>
              <a:ext uri="{FF2B5EF4-FFF2-40B4-BE49-F238E27FC236}">
                <a16:creationId xmlns:a16="http://schemas.microsoft.com/office/drawing/2014/main" id="{6CE5DD57-58D6-4708-8157-A6FD6CDAEDF4}"/>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712972405"/>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206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720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7207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720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2068" grpId="0"/>
      <p:bldP spid="472069" grpId="0"/>
      <p:bldP spid="472070" grpId="0"/>
      <p:bldP spid="472071"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0258" name="Rectangle 2"/>
          <p:cNvSpPr>
            <a:spLocks noChangeArrowheads="1"/>
          </p:cNvSpPr>
          <p:nvPr/>
        </p:nvSpPr>
        <p:spPr bwMode="auto">
          <a:xfrm>
            <a:off x="0" y="0"/>
            <a:ext cx="12192000" cy="72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no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000" b="1" dirty="0"/>
              <a:t>Vergleich des Wirtschaftswachstums gemessen am realen BIP und realen BIP pro Kopf im Vergleich seit Einführung des Euro (Deutschland)</a:t>
            </a:r>
          </a:p>
        </p:txBody>
      </p:sp>
      <p:sp>
        <p:nvSpPr>
          <p:cNvPr id="480260" name="Text Box 4"/>
          <p:cNvSpPr txBox="1">
            <a:spLocks noChangeArrowheads="1"/>
          </p:cNvSpPr>
          <p:nvPr/>
        </p:nvSpPr>
        <p:spPr bwMode="auto">
          <a:xfrm>
            <a:off x="1558925" y="6021389"/>
            <a:ext cx="1338828" cy="30777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sz="1400" dirty="0"/>
              <a:t>Quelle: </a:t>
            </a:r>
            <a:r>
              <a:rPr lang="de-DE" sz="1400" dirty="0" err="1"/>
              <a:t>Destatis</a:t>
            </a:r>
            <a:endParaRPr lang="de-DE" sz="1400" dirty="0"/>
          </a:p>
        </p:txBody>
      </p:sp>
      <p:sp>
        <p:nvSpPr>
          <p:cNvPr id="10" name="Rechteck 9">
            <a:extLst>
              <a:ext uri="{FF2B5EF4-FFF2-40B4-BE49-F238E27FC236}">
                <a16:creationId xmlns:a16="http://schemas.microsoft.com/office/drawing/2014/main" id="{AA9827BA-1BA3-43F2-B4A2-8001A9B60E77}"/>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3" name="Grafik 2">
            <a:extLst>
              <a:ext uri="{FF2B5EF4-FFF2-40B4-BE49-F238E27FC236}">
                <a16:creationId xmlns:a16="http://schemas.microsoft.com/office/drawing/2014/main" id="{BA335407-9093-8B22-B659-50EF90AB5EBB}"/>
              </a:ext>
            </a:extLst>
          </p:cNvPr>
          <p:cNvPicPr>
            <a:picLocks noChangeAspect="1"/>
          </p:cNvPicPr>
          <p:nvPr/>
        </p:nvPicPr>
        <p:blipFill>
          <a:blip r:embed="rId3"/>
          <a:stretch>
            <a:fillRect/>
          </a:stretch>
        </p:blipFill>
        <p:spPr>
          <a:xfrm>
            <a:off x="0" y="868564"/>
            <a:ext cx="8119439" cy="4709275"/>
          </a:xfrm>
          <a:prstGeom prst="rect">
            <a:avLst/>
          </a:prstGeom>
        </p:spPr>
      </p:pic>
    </p:spTree>
    <p:extLst>
      <p:ext uri="{BB962C8B-B14F-4D97-AF65-F5344CB8AC3E}">
        <p14:creationId xmlns:p14="http://schemas.microsoft.com/office/powerpoint/2010/main" val="1398269579"/>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3" name="Rectangle 2"/>
          <p:cNvSpPr>
            <a:spLocks noChangeArrowheads="1"/>
          </p:cNvSpPr>
          <p:nvPr/>
        </p:nvSpPr>
        <p:spPr bwMode="auto">
          <a:xfrm>
            <a:off x="4392613" y="217489"/>
            <a:ext cx="58039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Ziel der Preisniveaustabilität</a:t>
            </a:r>
          </a:p>
        </p:txBody>
      </p:sp>
      <p:sp>
        <p:nvSpPr>
          <p:cNvPr id="143364" name="Text Box 3"/>
          <p:cNvSpPr txBox="1">
            <a:spLocks noChangeArrowheads="1"/>
          </p:cNvSpPr>
          <p:nvPr/>
        </p:nvSpPr>
        <p:spPr bwMode="auto">
          <a:xfrm>
            <a:off x="6045201" y="1223963"/>
            <a:ext cx="180975" cy="825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endParaRPr lang="de-DE" sz="2400">
              <a:solidFill>
                <a:srgbClr val="000000"/>
              </a:solidFill>
            </a:endParaRPr>
          </a:p>
          <a:p>
            <a:pPr eaLnBrk="1" hangingPunct="1">
              <a:buClrTx/>
              <a:buFontTx/>
              <a:buNone/>
            </a:pPr>
            <a:endParaRPr lang="de-DE" sz="2400">
              <a:solidFill>
                <a:srgbClr val="000000"/>
              </a:solidFill>
            </a:endParaRPr>
          </a:p>
        </p:txBody>
      </p:sp>
      <p:sp>
        <p:nvSpPr>
          <p:cNvPr id="143365" name="Text Box 4"/>
          <p:cNvSpPr txBox="1">
            <a:spLocks noChangeArrowheads="1"/>
          </p:cNvSpPr>
          <p:nvPr/>
        </p:nvSpPr>
        <p:spPr bwMode="auto">
          <a:xfrm>
            <a:off x="723900" y="880035"/>
            <a:ext cx="9144000" cy="4154984"/>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de-DE" sz="2400" b="1" u="sng" dirty="0"/>
              <a:t>Gründe:</a:t>
            </a:r>
          </a:p>
          <a:p>
            <a:endParaRPr lang="de-DE" sz="2400" dirty="0"/>
          </a:p>
          <a:p>
            <a:pPr>
              <a:buFontTx/>
              <a:buChar char="•"/>
            </a:pPr>
            <a:r>
              <a:rPr lang="de-DE" sz="2400" dirty="0"/>
              <a:t> Erhaltung der Signalfunktion des Preises für die Knappheit eines Guts</a:t>
            </a:r>
          </a:p>
          <a:p>
            <a:pPr>
              <a:buFontTx/>
              <a:buChar char="•"/>
            </a:pPr>
            <a:endParaRPr lang="de-DE" sz="2400" dirty="0"/>
          </a:p>
          <a:p>
            <a:pPr>
              <a:buFontTx/>
              <a:buChar char="•"/>
            </a:pPr>
            <a:r>
              <a:rPr lang="de-DE" sz="2400" dirty="0"/>
              <a:t> Werterhaltung über die Zeit durch Geldaufbewahrung</a:t>
            </a:r>
          </a:p>
          <a:p>
            <a:pPr>
              <a:buFontTx/>
              <a:buChar char="•"/>
            </a:pPr>
            <a:endParaRPr lang="de-DE" sz="2400" dirty="0"/>
          </a:p>
          <a:p>
            <a:pPr>
              <a:buFontTx/>
              <a:buChar char="•"/>
            </a:pPr>
            <a:r>
              <a:rPr lang="de-DE" sz="2400" dirty="0"/>
              <a:t> Vermeidung von Transaktionskosten durch Umetikettierung</a:t>
            </a:r>
          </a:p>
          <a:p>
            <a:pPr>
              <a:buFontTx/>
              <a:buChar char="•"/>
            </a:pPr>
            <a:endParaRPr lang="de-DE" sz="2400" dirty="0"/>
          </a:p>
          <a:p>
            <a:pPr>
              <a:buFontTx/>
              <a:buChar char="•"/>
            </a:pPr>
            <a:r>
              <a:rPr lang="de-DE" sz="2400" dirty="0"/>
              <a:t> Vermeidung von Ungerechtigkeiten im Gläubiger-Schuldner-Verhältnis</a:t>
            </a:r>
          </a:p>
          <a:p>
            <a:pPr>
              <a:buFontTx/>
              <a:buChar char="•"/>
            </a:pPr>
            <a:endParaRPr lang="de-DE" sz="2400" dirty="0"/>
          </a:p>
          <a:p>
            <a:pPr>
              <a:buFontTx/>
              <a:buChar char="•"/>
            </a:pPr>
            <a:r>
              <a:rPr lang="de-DE" sz="2400" dirty="0"/>
              <a:t> Stabile Konsum-Sparentscheidungen</a:t>
            </a:r>
          </a:p>
        </p:txBody>
      </p:sp>
      <p:sp>
        <p:nvSpPr>
          <p:cNvPr id="5" name="Rechteck 4">
            <a:extLst>
              <a:ext uri="{FF2B5EF4-FFF2-40B4-BE49-F238E27FC236}">
                <a16:creationId xmlns:a16="http://schemas.microsoft.com/office/drawing/2014/main" id="{6A46589A-AA2D-4B42-AE43-09B6D8A1C497}"/>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942739220"/>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7" name="Rectangle 2"/>
          <p:cNvSpPr>
            <a:spLocks noChangeArrowheads="1"/>
          </p:cNvSpPr>
          <p:nvPr/>
        </p:nvSpPr>
        <p:spPr bwMode="auto">
          <a:xfrm>
            <a:off x="4392613" y="217489"/>
            <a:ext cx="58039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Messung des Geldwerts</a:t>
            </a:r>
          </a:p>
        </p:txBody>
      </p:sp>
      <p:sp>
        <p:nvSpPr>
          <p:cNvPr id="144388" name="Text Box 3"/>
          <p:cNvSpPr txBox="1">
            <a:spLocks noChangeArrowheads="1"/>
          </p:cNvSpPr>
          <p:nvPr/>
        </p:nvSpPr>
        <p:spPr bwMode="auto">
          <a:xfrm>
            <a:off x="6045201" y="1223963"/>
            <a:ext cx="180975" cy="825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endParaRPr lang="de-DE" sz="2400">
              <a:solidFill>
                <a:srgbClr val="000000"/>
              </a:solidFill>
            </a:endParaRPr>
          </a:p>
          <a:p>
            <a:pPr eaLnBrk="1" hangingPunct="1">
              <a:buClrTx/>
              <a:buFontTx/>
              <a:buNone/>
            </a:pPr>
            <a:endParaRPr lang="de-DE" sz="2400">
              <a:solidFill>
                <a:srgbClr val="000000"/>
              </a:solidFill>
            </a:endParaRPr>
          </a:p>
        </p:txBody>
      </p:sp>
      <p:sp>
        <p:nvSpPr>
          <p:cNvPr id="144389" name="Text Box 4"/>
          <p:cNvSpPr txBox="1">
            <a:spLocks noChangeArrowheads="1"/>
          </p:cNvSpPr>
          <p:nvPr/>
        </p:nvSpPr>
        <p:spPr bwMode="auto">
          <a:xfrm>
            <a:off x="1524000" y="1384301"/>
            <a:ext cx="9144000" cy="4524315"/>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de-DE" sz="2400" dirty="0"/>
              <a:t>Zur Bestimmung der Kaufkraft des Geldes können nicht nur Einzelpreise betrachtet werden, sondern es muss ein Durchschnitt über eine Vielzahl von Gütern bestimmt werden.</a:t>
            </a:r>
          </a:p>
          <a:p>
            <a:endParaRPr lang="de-DE" sz="2400" dirty="0"/>
          </a:p>
          <a:p>
            <a:r>
              <a:rPr lang="de-DE" sz="2400" dirty="0">
                <a:cs typeface="Times New Roman" pitchFamily="18" charset="0"/>
              </a:rPr>
              <a:t>→	</a:t>
            </a:r>
            <a:r>
              <a:rPr lang="de-DE" sz="2400" dirty="0"/>
              <a:t>Der Geldwert wird deshalb über Preisindices gemessen, die auf einer 	repräsentativen Auswahl von Gütern basieren.</a:t>
            </a:r>
          </a:p>
          <a:p>
            <a:endParaRPr lang="de-DE" sz="2400" dirty="0"/>
          </a:p>
          <a:p>
            <a:r>
              <a:rPr lang="de-DE" sz="2400" dirty="0"/>
              <a:t>Die Bestimmung des Preisindices richtet sich nach</a:t>
            </a:r>
          </a:p>
          <a:p>
            <a:endParaRPr lang="de-DE" sz="2400" dirty="0"/>
          </a:p>
          <a:p>
            <a:pPr>
              <a:buFontTx/>
              <a:buChar char="•"/>
            </a:pPr>
            <a:r>
              <a:rPr lang="de-DE" sz="2400" dirty="0"/>
              <a:t> 	der Zielgruppe</a:t>
            </a:r>
          </a:p>
          <a:p>
            <a:pPr>
              <a:buFontTx/>
              <a:buChar char="•"/>
            </a:pPr>
            <a:r>
              <a:rPr lang="de-DE" sz="2400" dirty="0"/>
              <a:t> 	des Warenkorbs</a:t>
            </a:r>
          </a:p>
          <a:p>
            <a:pPr>
              <a:buFontTx/>
              <a:buChar char="•"/>
            </a:pPr>
            <a:r>
              <a:rPr lang="de-DE" sz="2400" dirty="0"/>
              <a:t> 	der Gewichtung der Einzelgüter </a:t>
            </a:r>
          </a:p>
        </p:txBody>
      </p:sp>
      <p:sp>
        <p:nvSpPr>
          <p:cNvPr id="5" name="Rechteck 4">
            <a:extLst>
              <a:ext uri="{FF2B5EF4-FFF2-40B4-BE49-F238E27FC236}">
                <a16:creationId xmlns:a16="http://schemas.microsoft.com/office/drawing/2014/main" id="{E87EBB99-EE8E-4157-A55B-CE03CA8D89B1}"/>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35993563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8" y="104181"/>
            <a:ext cx="7761950" cy="744941"/>
          </a:xfrm>
          <a:prstGeom prst="rect">
            <a:avLst/>
          </a:prstGeom>
          <a:noFill/>
          <a:ln>
            <a:noFill/>
          </a:ln>
        </p:spPr>
        <p:txBody>
          <a:bodyPr lIns="81646" tIns="40823" rIns="81646" bIns="40823" anchor="ctr" anchorCtr="1"/>
          <a:lstStyle/>
          <a:p>
            <a:r>
              <a:rPr lang="de-DE" sz="3266" b="1" dirty="0"/>
              <a:t>Bestimmung der Inflationsrate</a:t>
            </a:r>
          </a:p>
        </p:txBody>
      </p:sp>
      <p:sp>
        <p:nvSpPr>
          <p:cNvPr id="7" name="Text Box 3"/>
          <p:cNvSpPr txBox="1">
            <a:spLocks noChangeArrowheads="1"/>
          </p:cNvSpPr>
          <p:nvPr/>
        </p:nvSpPr>
        <p:spPr bwMode="auto">
          <a:xfrm>
            <a:off x="616685" y="1142648"/>
            <a:ext cx="8603154" cy="178671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no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marL="466618" indent="-466618" eaLnBrk="1" hangingPunct="1">
              <a:buClrTx/>
              <a:buFont typeface="+mj-lt"/>
              <a:buAutoNum type="arabicPeriod"/>
            </a:pPr>
            <a:r>
              <a:rPr lang="de-DE" altLang="de-DE" sz="2540" dirty="0">
                <a:solidFill>
                  <a:srgbClr val="000000"/>
                </a:solidFill>
              </a:rPr>
              <a:t>Festlegung des Warenkorbs</a:t>
            </a:r>
          </a:p>
          <a:p>
            <a:pPr marL="881390" lvl="1" indent="-466618" eaLnBrk="1" hangingPunct="1">
              <a:buClrTx/>
              <a:buFont typeface="Symbol" panose="05050102010706020507" pitchFamily="18" charset="2"/>
              <a:buChar char="-"/>
            </a:pPr>
            <a:r>
              <a:rPr lang="de-DE" altLang="de-DE" sz="2540" dirty="0">
                <a:solidFill>
                  <a:srgbClr val="000000"/>
                </a:solidFill>
              </a:rPr>
              <a:t>Bestimmung der Güter und Dienstleistungen, die von einem typischen Haushalt konsumiert werden</a:t>
            </a:r>
          </a:p>
          <a:p>
            <a:pPr marL="881390" lvl="1" indent="-466618" eaLnBrk="1" hangingPunct="1">
              <a:buClrTx/>
              <a:buFont typeface="Symbol" panose="05050102010706020507" pitchFamily="18" charset="2"/>
              <a:buChar char="-"/>
            </a:pPr>
            <a:r>
              <a:rPr lang="de-DE" altLang="de-DE" sz="2540" dirty="0">
                <a:solidFill>
                  <a:srgbClr val="000000"/>
                </a:solidFill>
              </a:rPr>
              <a:t>Gewichtung der einzelnen Güter nach deren Bedeutung</a:t>
            </a:r>
          </a:p>
          <a:p>
            <a:pPr marL="466618" indent="-466618" eaLnBrk="1" hangingPunct="1">
              <a:buClrTx/>
              <a:buFont typeface="+mj-lt"/>
              <a:buAutoNum type="arabicPeriod"/>
            </a:pPr>
            <a:endParaRPr lang="de-DE" altLang="de-DE" sz="2540" dirty="0">
              <a:solidFill>
                <a:srgbClr val="000000"/>
              </a:solidFill>
            </a:endParaRPr>
          </a:p>
        </p:txBody>
      </p:sp>
      <p:sp>
        <p:nvSpPr>
          <p:cNvPr id="4" name="Text Box 3"/>
          <p:cNvSpPr txBox="1">
            <a:spLocks noChangeArrowheads="1"/>
          </p:cNvSpPr>
          <p:nvPr/>
        </p:nvSpPr>
        <p:spPr bwMode="auto">
          <a:xfrm>
            <a:off x="506265" y="2394564"/>
            <a:ext cx="8603154" cy="192556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no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marL="466618" indent="-466618" eaLnBrk="1" hangingPunct="1">
              <a:buClrTx/>
              <a:buFont typeface="+mj-lt"/>
              <a:buAutoNum type="arabicPeriod"/>
            </a:pPr>
            <a:endParaRPr lang="de-DE" altLang="de-DE" sz="2540" dirty="0">
              <a:solidFill>
                <a:srgbClr val="000000"/>
              </a:solidFill>
            </a:endParaRPr>
          </a:p>
          <a:p>
            <a:pPr marL="514350" indent="-514350" eaLnBrk="1" hangingPunct="1">
              <a:buClrTx/>
              <a:buFont typeface="+mj-lt"/>
              <a:buAutoNum type="arabicPeriod" startAt="2"/>
            </a:pPr>
            <a:r>
              <a:rPr lang="de-DE" altLang="de-DE" sz="2540" dirty="0">
                <a:solidFill>
                  <a:srgbClr val="000000"/>
                </a:solidFill>
              </a:rPr>
              <a:t>Ermittlung von Preise:</a:t>
            </a:r>
          </a:p>
          <a:p>
            <a:pPr marL="881390" lvl="1" indent="-466618" eaLnBrk="1" hangingPunct="1">
              <a:buClrTx/>
              <a:buFont typeface="Symbol" panose="05050102010706020507" pitchFamily="18" charset="2"/>
              <a:buChar char="-"/>
            </a:pPr>
            <a:r>
              <a:rPr lang="de-DE" altLang="de-DE" sz="2540" dirty="0">
                <a:solidFill>
                  <a:srgbClr val="000000"/>
                </a:solidFill>
              </a:rPr>
              <a:t>Feststellung der Preise der Güter des Warenkorbs zu einem gegebenen Zeitpunkt</a:t>
            </a:r>
          </a:p>
        </p:txBody>
      </p:sp>
      <p:sp>
        <p:nvSpPr>
          <p:cNvPr id="5" name="Text Box 3"/>
          <p:cNvSpPr txBox="1">
            <a:spLocks noChangeArrowheads="1"/>
          </p:cNvSpPr>
          <p:nvPr/>
        </p:nvSpPr>
        <p:spPr bwMode="auto">
          <a:xfrm>
            <a:off x="506265" y="4181282"/>
            <a:ext cx="8603154" cy="21319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no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endParaRPr lang="de-DE" altLang="de-DE" sz="2540" dirty="0">
              <a:solidFill>
                <a:srgbClr val="000000"/>
              </a:solidFill>
            </a:endParaRPr>
          </a:p>
          <a:p>
            <a:pPr marL="466618" indent="-466618" eaLnBrk="1" hangingPunct="1">
              <a:buClrTx/>
              <a:buFont typeface="+mj-lt"/>
              <a:buAutoNum type="arabicPeriod" startAt="3"/>
            </a:pPr>
            <a:r>
              <a:rPr lang="de-DE" altLang="de-DE" sz="2540" dirty="0">
                <a:solidFill>
                  <a:srgbClr val="000000"/>
                </a:solidFill>
              </a:rPr>
              <a:t>Preis des Warenkorbs:</a:t>
            </a:r>
          </a:p>
          <a:p>
            <a:pPr marL="829544" lvl="1" indent="-414772" eaLnBrk="1" hangingPunct="1">
              <a:buClrTx/>
              <a:buFont typeface="Symbol" panose="05050102010706020507" pitchFamily="18" charset="2"/>
              <a:buChar char="-"/>
            </a:pPr>
            <a:r>
              <a:rPr lang="de-DE" altLang="de-DE" sz="2540" dirty="0">
                <a:solidFill>
                  <a:srgbClr val="000000"/>
                </a:solidFill>
              </a:rPr>
              <a:t>Multiplikation jedes Preises mit seinem Gewicht und anschließende Aufsummierung ergibt den Preis des Warenkorbs zu einem gegebenen Zeitpunkt</a:t>
            </a:r>
          </a:p>
        </p:txBody>
      </p:sp>
      <p:sp>
        <p:nvSpPr>
          <p:cNvPr id="8" name="Rechteck 7">
            <a:extLst>
              <a:ext uri="{FF2B5EF4-FFF2-40B4-BE49-F238E27FC236}">
                <a16:creationId xmlns:a16="http://schemas.microsoft.com/office/drawing/2014/main" id="{B1776A83-F044-46FF-9C71-19A4CA163E95}"/>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377804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8" y="104181"/>
            <a:ext cx="7761950" cy="744941"/>
          </a:xfrm>
          <a:prstGeom prst="rect">
            <a:avLst/>
          </a:prstGeom>
          <a:noFill/>
          <a:ln>
            <a:noFill/>
          </a:ln>
        </p:spPr>
        <p:txBody>
          <a:bodyPr lIns="81646" tIns="40823" rIns="81646" bIns="40823" anchor="ctr" anchorCtr="1"/>
          <a:lstStyle/>
          <a:p>
            <a:r>
              <a:rPr lang="de-DE" sz="3266" b="1" dirty="0"/>
              <a:t>Bestimmung der Inflationsrate</a:t>
            </a:r>
          </a:p>
        </p:txBody>
      </p:sp>
      <p:sp>
        <p:nvSpPr>
          <p:cNvPr id="7" name="Text Box 3"/>
          <p:cNvSpPr txBox="1">
            <a:spLocks noChangeArrowheads="1"/>
          </p:cNvSpPr>
          <p:nvPr/>
        </p:nvSpPr>
        <p:spPr bwMode="auto">
          <a:xfrm>
            <a:off x="275035" y="1126223"/>
            <a:ext cx="8937326" cy="29694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no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marL="466618" indent="-466618" eaLnBrk="1" hangingPunct="1">
              <a:buClrTx/>
              <a:buAutoNum type="arabicPeriod" startAt="4"/>
            </a:pPr>
            <a:r>
              <a:rPr lang="de-DE" altLang="de-DE" sz="2540" dirty="0">
                <a:solidFill>
                  <a:srgbClr val="000000"/>
                </a:solidFill>
              </a:rPr>
              <a:t>Auswahl eines Basisjahrs:</a:t>
            </a:r>
          </a:p>
          <a:p>
            <a:pPr marL="881390" lvl="1" indent="-466618" eaLnBrk="1" hangingPunct="1">
              <a:buClrTx/>
              <a:buFont typeface="Symbol" panose="05050102010706020507" pitchFamily="18" charset="2"/>
              <a:buChar char="-"/>
            </a:pPr>
            <a:r>
              <a:rPr lang="de-DE" altLang="de-DE" sz="2540" dirty="0">
                <a:solidFill>
                  <a:srgbClr val="000000"/>
                </a:solidFill>
              </a:rPr>
              <a:t>Bestimmung eines Basisjahrs, welches auf 100 gesetzt wird.</a:t>
            </a:r>
          </a:p>
          <a:p>
            <a:pPr marL="881390" lvl="1" indent="-466618" eaLnBrk="1" hangingPunct="1">
              <a:buClrTx/>
              <a:buFont typeface="Symbol" panose="05050102010706020507" pitchFamily="18" charset="2"/>
              <a:buChar char="-"/>
            </a:pPr>
            <a:r>
              <a:rPr lang="de-DE" altLang="de-DE" sz="2540" dirty="0">
                <a:solidFill>
                  <a:srgbClr val="000000"/>
                </a:solidFill>
              </a:rPr>
              <a:t>Den Index des Jahres t erhält man, indem man den Preis Warenkorbs zum Zeitpunkt t durch den Preis des Warenkorbs des Basisjahres teilt und anschließend mit 100 multipliziert</a:t>
            </a:r>
          </a:p>
        </p:txBody>
      </p:sp>
      <p:sp>
        <p:nvSpPr>
          <p:cNvPr id="4" name="Text Box 3"/>
          <p:cNvSpPr txBox="1">
            <a:spLocks noChangeArrowheads="1"/>
          </p:cNvSpPr>
          <p:nvPr/>
        </p:nvSpPr>
        <p:spPr bwMode="auto">
          <a:xfrm>
            <a:off x="153663" y="3742574"/>
            <a:ext cx="8603154" cy="211615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no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marL="466618" indent="-466618" eaLnBrk="1" hangingPunct="1">
              <a:buClrTx/>
              <a:buFont typeface="Symbol" panose="05050102010706020507" pitchFamily="18" charset="2"/>
              <a:buChar char="-"/>
            </a:pPr>
            <a:endParaRPr lang="de-DE" altLang="de-DE" sz="2540" dirty="0">
              <a:solidFill>
                <a:srgbClr val="000000"/>
              </a:solidFill>
            </a:endParaRPr>
          </a:p>
          <a:p>
            <a:pPr marL="466618" indent="-466618" eaLnBrk="1" hangingPunct="1">
              <a:buClrTx/>
              <a:buFont typeface="+mj-lt"/>
              <a:buAutoNum type="arabicPeriod" startAt="5"/>
            </a:pPr>
            <a:r>
              <a:rPr lang="de-DE" altLang="de-DE" sz="2540" dirty="0">
                <a:solidFill>
                  <a:srgbClr val="000000"/>
                </a:solidFill>
              </a:rPr>
              <a:t>Bestimmung der Inflationsrate:</a:t>
            </a:r>
          </a:p>
          <a:p>
            <a:pPr marL="881390" lvl="1" indent="-466618" eaLnBrk="1" hangingPunct="1">
              <a:buClrTx/>
              <a:buFont typeface="Symbol" panose="05050102010706020507" pitchFamily="18" charset="2"/>
              <a:buChar char="-"/>
            </a:pPr>
            <a:r>
              <a:rPr lang="de-DE" altLang="de-DE" sz="2540" dirty="0">
                <a:solidFill>
                  <a:srgbClr val="000000"/>
                </a:solidFill>
              </a:rPr>
              <a:t>Die Inflationsrate erhält man, indem man die jährliche Veränderungsrate des Preisindex bestimmt</a:t>
            </a:r>
          </a:p>
        </p:txBody>
      </p:sp>
      <p:sp>
        <p:nvSpPr>
          <p:cNvPr id="5" name="Rechteck 4">
            <a:extLst>
              <a:ext uri="{FF2B5EF4-FFF2-40B4-BE49-F238E27FC236}">
                <a16:creationId xmlns:a16="http://schemas.microsoft.com/office/drawing/2014/main" id="{B76EFB7D-061F-48B6-A0EA-7D5AD98D9EC5}"/>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596328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938116" y="0"/>
            <a:ext cx="7761950" cy="744941"/>
          </a:xfrm>
          <a:prstGeom prst="rect">
            <a:avLst/>
          </a:prstGeom>
          <a:noFill/>
          <a:ln>
            <a:noFill/>
          </a:ln>
        </p:spPr>
        <p:txBody>
          <a:bodyPr lIns="81646" tIns="40823" rIns="81646" bIns="40823" anchor="ctr" anchorCtr="1"/>
          <a:lstStyle/>
          <a:p>
            <a:r>
              <a:rPr lang="de-DE" sz="3266" b="1" dirty="0"/>
              <a:t>Verbraucherpreisindex (VPI)</a:t>
            </a:r>
          </a:p>
        </p:txBody>
      </p:sp>
      <mc:AlternateContent xmlns:mc="http://schemas.openxmlformats.org/markup-compatibility/2006" xmlns:a14="http://schemas.microsoft.com/office/drawing/2010/main">
        <mc:Choice Requires="a14">
          <p:sp>
            <p:nvSpPr>
              <p:cNvPr id="7" name="Text Box 3"/>
              <p:cNvSpPr txBox="1">
                <a:spLocks noChangeArrowheads="1"/>
              </p:cNvSpPr>
              <p:nvPr/>
            </p:nvSpPr>
            <p:spPr bwMode="auto">
              <a:xfrm>
                <a:off x="123409" y="719556"/>
                <a:ext cx="8937326" cy="4360177"/>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808080"/>
                    </a:solidFill>
                    <a:round/>
                    <a:headEnd/>
                    <a:tailEnd/>
                  </a14:hiddenLine>
                </a:ext>
                <a:ext uri="{AF507438-7753-43E0-B8FC-AC1667EBCBE1}">
                  <a14:hiddenEffects>
                    <a:effectLst>
                      <a:outerShdw dist="35921" dir="2700000" algn="ctr" rotWithShape="0">
                        <a:srgbClr val="808080"/>
                      </a:outerShdw>
                    </a:effectLst>
                  </a14:hiddenEffects>
                </a:ext>
              </a:extLst>
            </p:spPr>
            <p:txBody>
              <a:bodyPr wrap="square" lIns="81646" tIns="42456" rIns="81646" bIns="42456">
                <a:no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r>
                  <a:rPr lang="de-DE" altLang="de-DE" sz="2540" dirty="0">
                    <a:solidFill>
                      <a:srgbClr val="000000"/>
                    </a:solidFill>
                  </a:rPr>
                  <a:t>Der Verbraucherpreisindex berechnet sich aus einem "Warenkorb", der sämtliche von privaten Haushalten in Deutschland gekaufte Waren und Dienstleistungen repräsentiert. Jedem der in dem Warenkorb enthaltenen Güter wird gemäß seiner Bedeutung für die privaten Haushalte ein Gewicht zugeordnet. Formal berechnet sich der VPI damit als das gewichtete arithmetische Mittel aus den Preisen der im Warenkorb enthaltenen Güter und den zugeordneten Gewichten:</a:t>
                </a:r>
              </a:p>
              <a:p>
                <a:pPr eaLnBrk="1" hangingPunct="1">
                  <a:buClrTx/>
                </a:pPr>
                <a:endParaRPr lang="de-DE" altLang="de-DE" sz="2540" dirty="0">
                  <a:solidFill>
                    <a:srgbClr val="000000"/>
                  </a:solidFill>
                </a:endParaRPr>
              </a:p>
              <a:p>
                <a:pPr eaLnBrk="1" hangingPunct="1">
                  <a:buClrTx/>
                </a:pPr>
                <a14:m>
                  <m:oMath xmlns:m="http://schemas.openxmlformats.org/officeDocument/2006/math">
                    <m:r>
                      <a:rPr lang="de-DE" altLang="de-DE" sz="2540" b="0" i="1" smtClean="0">
                        <a:solidFill>
                          <a:srgbClr val="000000"/>
                        </a:solidFill>
                        <a:latin typeface="Cambria Math" panose="02040503050406030204" pitchFamily="18" charset="0"/>
                      </a:rPr>
                      <m:t>𝑉𝑃𝐼</m:t>
                    </m:r>
                    <m:r>
                      <a:rPr lang="de-DE" altLang="de-DE" sz="2540" b="0" i="1" smtClean="0">
                        <a:solidFill>
                          <a:srgbClr val="000000"/>
                        </a:solidFill>
                        <a:latin typeface="Cambria Math" panose="02040503050406030204" pitchFamily="18" charset="0"/>
                      </a:rPr>
                      <m:t>=</m:t>
                    </m:r>
                    <m:nary>
                      <m:naryPr>
                        <m:chr m:val="∑"/>
                        <m:ctrlPr>
                          <a:rPr lang="de-DE" altLang="de-DE" sz="2540" b="0" i="1" smtClean="0">
                            <a:solidFill>
                              <a:srgbClr val="000000"/>
                            </a:solidFill>
                            <a:latin typeface="Cambria Math" panose="02040503050406030204" pitchFamily="18" charset="0"/>
                          </a:rPr>
                        </m:ctrlPr>
                      </m:naryPr>
                      <m:sub>
                        <m:r>
                          <m:rPr>
                            <m:brk m:alnAt="23"/>
                          </m:rPr>
                          <a:rPr lang="de-DE" altLang="de-DE" sz="2540" b="0" i="1" smtClean="0">
                            <a:solidFill>
                              <a:srgbClr val="000000"/>
                            </a:solidFill>
                            <a:latin typeface="Cambria Math" panose="02040503050406030204" pitchFamily="18" charset="0"/>
                          </a:rPr>
                          <m:t>𝑖</m:t>
                        </m:r>
                        <m:r>
                          <a:rPr lang="de-DE" altLang="de-DE" sz="2540" b="0" i="1" smtClean="0">
                            <a:solidFill>
                              <a:srgbClr val="000000"/>
                            </a:solidFill>
                            <a:latin typeface="Cambria Math" panose="02040503050406030204" pitchFamily="18" charset="0"/>
                          </a:rPr>
                          <m:t>=1</m:t>
                        </m:r>
                      </m:sub>
                      <m:sup>
                        <m:r>
                          <a:rPr lang="de-DE" altLang="de-DE" sz="2540" b="0" i="1" smtClean="0">
                            <a:solidFill>
                              <a:srgbClr val="000000"/>
                            </a:solidFill>
                            <a:latin typeface="Cambria Math" panose="02040503050406030204" pitchFamily="18" charset="0"/>
                          </a:rPr>
                          <m:t>𝑛</m:t>
                        </m:r>
                      </m:sup>
                      <m:e>
                        <m:sSub>
                          <m:sSubPr>
                            <m:ctrlPr>
                              <a:rPr lang="de-DE" altLang="de-DE" sz="2540" b="0" i="1" smtClean="0">
                                <a:solidFill>
                                  <a:srgbClr val="000000"/>
                                </a:solidFill>
                                <a:latin typeface="Cambria Math" panose="02040503050406030204" pitchFamily="18" charset="0"/>
                              </a:rPr>
                            </m:ctrlPr>
                          </m:sSubPr>
                          <m:e>
                            <m:r>
                              <a:rPr lang="de-DE" altLang="de-DE" sz="2540" b="0" i="1" smtClean="0">
                                <a:solidFill>
                                  <a:srgbClr val="000000"/>
                                </a:solidFill>
                                <a:latin typeface="Cambria Math" panose="02040503050406030204" pitchFamily="18" charset="0"/>
                              </a:rPr>
                              <m:t>𝑔</m:t>
                            </m:r>
                          </m:e>
                          <m:sub>
                            <m:r>
                              <a:rPr lang="de-DE" altLang="de-DE" sz="2540" b="0" i="1" smtClean="0">
                                <a:solidFill>
                                  <a:srgbClr val="000000"/>
                                </a:solidFill>
                                <a:latin typeface="Cambria Math" panose="02040503050406030204" pitchFamily="18" charset="0"/>
                              </a:rPr>
                              <m:t>𝑖</m:t>
                            </m:r>
                          </m:sub>
                        </m:sSub>
                        <m:r>
                          <a:rPr lang="de-DE" altLang="de-DE" sz="2540" b="0" i="1" smtClean="0">
                            <a:solidFill>
                              <a:srgbClr val="000000"/>
                            </a:solidFill>
                            <a:latin typeface="Cambria Math" panose="02040503050406030204" pitchFamily="18" charset="0"/>
                            <a:ea typeface="Cambria Math" panose="02040503050406030204" pitchFamily="18" charset="0"/>
                          </a:rPr>
                          <m:t>∙</m:t>
                        </m:r>
                        <m:sSub>
                          <m:sSubPr>
                            <m:ctrlPr>
                              <a:rPr lang="de-DE" altLang="de-DE" sz="2540" i="1">
                                <a:solidFill>
                                  <a:srgbClr val="000000"/>
                                </a:solidFill>
                                <a:latin typeface="Cambria Math" panose="02040503050406030204" pitchFamily="18" charset="0"/>
                              </a:rPr>
                            </m:ctrlPr>
                          </m:sSubPr>
                          <m:e>
                            <m:r>
                              <a:rPr lang="de-DE" altLang="de-DE" sz="2540" b="0" i="1" smtClean="0">
                                <a:solidFill>
                                  <a:srgbClr val="000000"/>
                                </a:solidFill>
                                <a:latin typeface="Cambria Math" panose="02040503050406030204" pitchFamily="18" charset="0"/>
                              </a:rPr>
                              <m:t>𝑝</m:t>
                            </m:r>
                          </m:e>
                          <m:sub>
                            <m:r>
                              <a:rPr lang="de-DE" altLang="de-DE" sz="2540" i="1">
                                <a:solidFill>
                                  <a:srgbClr val="000000"/>
                                </a:solidFill>
                                <a:latin typeface="Cambria Math" panose="02040503050406030204" pitchFamily="18" charset="0"/>
                              </a:rPr>
                              <m:t>𝑖</m:t>
                            </m:r>
                          </m:sub>
                        </m:sSub>
                      </m:e>
                    </m:nary>
                  </m:oMath>
                </a14:m>
                <a:r>
                  <a:rPr lang="de-DE" altLang="de-DE" sz="2540" dirty="0">
                    <a:solidFill>
                      <a:srgbClr val="000000"/>
                    </a:solidFill>
                  </a:rPr>
                  <a:t>	</a:t>
                </a:r>
                <a14:m>
                  <m:oMath xmlns:m="http://schemas.openxmlformats.org/officeDocument/2006/math">
                    <m:sSub>
                      <m:sSubPr>
                        <m:ctrlPr>
                          <a:rPr lang="de-DE" altLang="de-DE" sz="2540" i="1">
                            <a:solidFill>
                              <a:srgbClr val="000000"/>
                            </a:solidFill>
                            <a:latin typeface="Cambria Math" panose="02040503050406030204" pitchFamily="18" charset="0"/>
                          </a:rPr>
                        </m:ctrlPr>
                      </m:sSubPr>
                      <m:e>
                        <m:r>
                          <a:rPr lang="de-DE" altLang="de-DE" sz="2540" i="1">
                            <a:solidFill>
                              <a:srgbClr val="000000"/>
                            </a:solidFill>
                            <a:latin typeface="Cambria Math" panose="02040503050406030204" pitchFamily="18" charset="0"/>
                          </a:rPr>
                          <m:t>𝑔</m:t>
                        </m:r>
                      </m:e>
                      <m:sub>
                        <m:r>
                          <a:rPr lang="de-DE" altLang="de-DE" sz="2540" i="1">
                            <a:solidFill>
                              <a:srgbClr val="000000"/>
                            </a:solidFill>
                            <a:latin typeface="Cambria Math" panose="02040503050406030204" pitchFamily="18" charset="0"/>
                          </a:rPr>
                          <m:t>𝑖</m:t>
                        </m:r>
                      </m:sub>
                    </m:sSub>
                  </m:oMath>
                </a14:m>
                <a:r>
                  <a:rPr lang="de-DE" altLang="de-DE" sz="2540" dirty="0">
                    <a:solidFill>
                      <a:srgbClr val="000000"/>
                    </a:solidFill>
                  </a:rPr>
                  <a:t>: Gewicht des i-</a:t>
                </a:r>
                <a:r>
                  <a:rPr lang="de-DE" altLang="de-DE" sz="2540" dirty="0" err="1">
                    <a:solidFill>
                      <a:srgbClr val="000000"/>
                    </a:solidFill>
                  </a:rPr>
                  <a:t>ten</a:t>
                </a:r>
                <a:r>
                  <a:rPr lang="de-DE" altLang="de-DE" sz="2540" dirty="0">
                    <a:solidFill>
                      <a:srgbClr val="000000"/>
                    </a:solidFill>
                  </a:rPr>
                  <a:t> Gutes</a:t>
                </a:r>
              </a:p>
              <a:p>
                <a:pPr eaLnBrk="1" hangingPunct="1">
                  <a:buClrTx/>
                </a:pPr>
                <a:r>
                  <a:rPr lang="de-DE" altLang="de-DE" sz="2540" dirty="0">
                    <a:solidFill>
                      <a:srgbClr val="000000"/>
                    </a:solidFill>
                  </a:rPr>
                  <a:t>                                 </a:t>
                </a:r>
                <a14:m>
                  <m:oMath xmlns:m="http://schemas.openxmlformats.org/officeDocument/2006/math">
                    <m:sSub>
                      <m:sSubPr>
                        <m:ctrlPr>
                          <a:rPr lang="de-DE" altLang="de-DE" sz="2540" i="1" smtClean="0">
                            <a:solidFill>
                              <a:srgbClr val="000000"/>
                            </a:solidFill>
                            <a:latin typeface="Cambria Math" panose="02040503050406030204" pitchFamily="18" charset="0"/>
                          </a:rPr>
                        </m:ctrlPr>
                      </m:sSubPr>
                      <m:e>
                        <m:r>
                          <a:rPr lang="de-DE" altLang="de-DE" sz="2540" b="0" i="1" smtClean="0">
                            <a:solidFill>
                              <a:srgbClr val="000000"/>
                            </a:solidFill>
                            <a:latin typeface="Cambria Math" panose="02040503050406030204" pitchFamily="18" charset="0"/>
                          </a:rPr>
                          <m:t>𝑝</m:t>
                        </m:r>
                      </m:e>
                      <m:sub>
                        <m:r>
                          <a:rPr lang="de-DE" altLang="de-DE" sz="2540" i="1">
                            <a:solidFill>
                              <a:srgbClr val="000000"/>
                            </a:solidFill>
                            <a:latin typeface="Cambria Math" panose="02040503050406030204" pitchFamily="18" charset="0"/>
                          </a:rPr>
                          <m:t>𝑖</m:t>
                        </m:r>
                      </m:sub>
                    </m:sSub>
                  </m:oMath>
                </a14:m>
                <a:r>
                  <a:rPr lang="de-DE" altLang="de-DE" sz="2540" dirty="0">
                    <a:solidFill>
                      <a:srgbClr val="000000"/>
                    </a:solidFill>
                  </a:rPr>
                  <a:t>: Preis des i-</a:t>
                </a:r>
                <a:r>
                  <a:rPr lang="de-DE" altLang="de-DE" sz="2540" dirty="0" err="1">
                    <a:solidFill>
                      <a:srgbClr val="000000"/>
                    </a:solidFill>
                  </a:rPr>
                  <a:t>ten</a:t>
                </a:r>
                <a:r>
                  <a:rPr lang="de-DE" altLang="de-DE" sz="2540" dirty="0">
                    <a:solidFill>
                      <a:srgbClr val="000000"/>
                    </a:solidFill>
                  </a:rPr>
                  <a:t> Gutes</a:t>
                </a:r>
              </a:p>
            </p:txBody>
          </p:sp>
        </mc:Choice>
        <mc:Fallback xmlns="">
          <p:sp>
            <p:nvSpPr>
              <p:cNvPr id="7" name="Text Box 3"/>
              <p:cNvSpPr txBox="1">
                <a:spLocks noRot="1" noChangeAspect="1" noMove="1" noResize="1" noEditPoints="1" noAdjustHandles="1" noChangeArrowheads="1" noChangeShapeType="1" noTextEdit="1"/>
              </p:cNvSpPr>
              <p:nvPr/>
            </p:nvSpPr>
            <p:spPr bwMode="auto">
              <a:xfrm>
                <a:off x="123409" y="719556"/>
                <a:ext cx="8937326" cy="4360177"/>
              </a:xfrm>
              <a:prstGeom prst="rect">
                <a:avLst/>
              </a:prstGeom>
              <a:blipFill>
                <a:blip r:embed="rId3"/>
                <a:stretch>
                  <a:fillRect l="-1296" t="-1399" r="-1296" b="-3217"/>
                </a:stretch>
              </a:blip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r>
                  <a:rPr lang="de-DE">
                    <a:noFill/>
                  </a:rPr>
                  <a:t> </a:t>
                </a:r>
              </a:p>
            </p:txBody>
          </p:sp>
        </mc:Fallback>
      </mc:AlternateContent>
      <p:sp>
        <p:nvSpPr>
          <p:cNvPr id="5" name="Text Box 3"/>
          <p:cNvSpPr txBox="1">
            <a:spLocks noChangeArrowheads="1"/>
          </p:cNvSpPr>
          <p:nvPr/>
        </p:nvSpPr>
        <p:spPr bwMode="auto">
          <a:xfrm>
            <a:off x="332565" y="5856930"/>
            <a:ext cx="7840279" cy="55648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no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r>
              <a:rPr lang="de-DE" altLang="de-DE" sz="2540" dirty="0">
                <a:solidFill>
                  <a:srgbClr val="000000"/>
                </a:solidFill>
                <a:hlinkClick r:id="rId4"/>
              </a:rPr>
              <a:t>Ausführliche Beschreibung des statistischen Bundesamtes</a:t>
            </a:r>
            <a:endParaRPr lang="de-DE" altLang="de-DE" sz="2540" dirty="0">
              <a:solidFill>
                <a:srgbClr val="000000"/>
              </a:solidFill>
            </a:endParaRPr>
          </a:p>
        </p:txBody>
      </p:sp>
      <p:sp>
        <p:nvSpPr>
          <p:cNvPr id="9" name="Rechteck 8">
            <a:extLst>
              <a:ext uri="{FF2B5EF4-FFF2-40B4-BE49-F238E27FC236}">
                <a16:creationId xmlns:a16="http://schemas.microsoft.com/office/drawing/2014/main" id="{6816EF6D-9778-4799-B681-BF201C230D09}"/>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842002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3" name="Rectangle 2"/>
          <p:cNvSpPr>
            <a:spLocks noChangeArrowheads="1"/>
          </p:cNvSpPr>
          <p:nvPr/>
        </p:nvSpPr>
        <p:spPr bwMode="auto">
          <a:xfrm>
            <a:off x="3143251" y="182298"/>
            <a:ext cx="5803900"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solidFill>
                  <a:srgbClr val="000000"/>
                </a:solidFill>
                <a:latin typeface="Sparkasse Rg" pitchFamily="34" charset="0"/>
              </a:rPr>
              <a:t>Wägungsschema des Verbraucherpreisindex</a:t>
            </a:r>
          </a:p>
        </p:txBody>
      </p:sp>
      <p:sp>
        <p:nvSpPr>
          <p:cNvPr id="148484" name="Text Box 3"/>
          <p:cNvSpPr txBox="1">
            <a:spLocks noChangeArrowheads="1"/>
          </p:cNvSpPr>
          <p:nvPr/>
        </p:nvSpPr>
        <p:spPr bwMode="auto">
          <a:xfrm>
            <a:off x="6045201" y="1223963"/>
            <a:ext cx="180975" cy="825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endParaRPr lang="de-DE" sz="2400">
              <a:solidFill>
                <a:srgbClr val="000000"/>
              </a:solidFill>
            </a:endParaRPr>
          </a:p>
          <a:p>
            <a:pPr eaLnBrk="1" hangingPunct="1">
              <a:buClrTx/>
              <a:buFontTx/>
              <a:buNone/>
            </a:pPr>
            <a:endParaRPr lang="de-DE" sz="2400">
              <a:solidFill>
                <a:srgbClr val="000000"/>
              </a:solidFill>
            </a:endParaRPr>
          </a:p>
        </p:txBody>
      </p:sp>
      <p:sp>
        <p:nvSpPr>
          <p:cNvPr id="6" name="Text Box 3"/>
          <p:cNvSpPr txBox="1">
            <a:spLocks noChangeArrowheads="1"/>
          </p:cNvSpPr>
          <p:nvPr/>
        </p:nvSpPr>
        <p:spPr bwMode="auto">
          <a:xfrm>
            <a:off x="0" y="4706016"/>
            <a:ext cx="8270964" cy="211429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no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r>
              <a:rPr lang="de-DE" altLang="de-DE" sz="1400" dirty="0">
                <a:solidFill>
                  <a:srgbClr val="000000"/>
                </a:solidFill>
              </a:rPr>
              <a:t>Oder das Preiskaleidoskop des </a:t>
            </a:r>
            <a:r>
              <a:rPr lang="de-DE" altLang="de-DE" sz="1400" dirty="0" err="1">
                <a:solidFill>
                  <a:srgbClr val="000000"/>
                </a:solidFill>
              </a:rPr>
              <a:t>Stabu</a:t>
            </a:r>
            <a:endParaRPr lang="de-DE" altLang="de-DE" sz="1400" dirty="0">
              <a:solidFill>
                <a:srgbClr val="000000"/>
              </a:solidFill>
            </a:endParaRPr>
          </a:p>
          <a:p>
            <a:pPr eaLnBrk="1" hangingPunct="1">
              <a:buClrTx/>
            </a:pPr>
            <a:endParaRPr lang="de-DE" altLang="de-DE" sz="1400" dirty="0">
              <a:solidFill>
                <a:srgbClr val="000000"/>
              </a:solidFill>
            </a:endParaRPr>
          </a:p>
          <a:p>
            <a:pPr eaLnBrk="1" hangingPunct="1">
              <a:buClrTx/>
            </a:pPr>
            <a:r>
              <a:rPr lang="de-DE" sz="1400" dirty="0">
                <a:hlinkClick r:id="rId3"/>
              </a:rPr>
              <a:t>https://www.destatis.de/DE/Themen/Wirtschaft/Preise/Verbraucherpreisindex/PreisKaleidoskopUebersicht.html</a:t>
            </a:r>
            <a:endParaRPr lang="de-DE" sz="1400" dirty="0"/>
          </a:p>
          <a:p>
            <a:pPr eaLnBrk="1" hangingPunct="1">
              <a:buClrTx/>
            </a:pPr>
            <a:endParaRPr lang="de-DE" altLang="de-DE" sz="1400" dirty="0">
              <a:solidFill>
                <a:srgbClr val="000000"/>
              </a:solidFill>
            </a:endParaRPr>
          </a:p>
          <a:p>
            <a:pPr eaLnBrk="1" hangingPunct="1">
              <a:buClrTx/>
            </a:pPr>
            <a:r>
              <a:rPr lang="de-DE" altLang="de-DE" sz="1400" dirty="0">
                <a:solidFill>
                  <a:srgbClr val="000000"/>
                </a:solidFill>
              </a:rPr>
              <a:t>Hier könnt Ihr eure eigene Inflationsrate ausrechnen</a:t>
            </a:r>
          </a:p>
          <a:p>
            <a:pPr eaLnBrk="1" hangingPunct="1">
              <a:buClrTx/>
            </a:pPr>
            <a:r>
              <a:rPr lang="de-DE" sz="1400">
                <a:hlinkClick r:id="rId4"/>
              </a:rPr>
              <a:t>https</a:t>
            </a:r>
            <a:r>
              <a:rPr lang="de-DE" sz="1400" dirty="0">
                <a:hlinkClick r:id="rId4"/>
              </a:rPr>
              <a:t>://www.destatis.de/DE/Service/Statistik-Visualisiert/persoenlicher-inflationsrechner-uebersicht.html</a:t>
            </a:r>
            <a:endParaRPr lang="de-DE" altLang="de-DE" sz="1400" dirty="0">
              <a:solidFill>
                <a:srgbClr val="000000"/>
              </a:solidFill>
            </a:endParaRPr>
          </a:p>
          <a:p>
            <a:pPr eaLnBrk="1" hangingPunct="1">
              <a:buClrTx/>
            </a:pPr>
            <a:endParaRPr lang="de-DE" altLang="de-DE" sz="1400">
              <a:solidFill>
                <a:srgbClr val="000000"/>
              </a:solidFill>
            </a:endParaRPr>
          </a:p>
          <a:p>
            <a:pPr eaLnBrk="1" hangingPunct="1">
              <a:buClrTx/>
            </a:pPr>
            <a:r>
              <a:rPr lang="de-DE" altLang="de-DE" sz="1400">
                <a:solidFill>
                  <a:srgbClr val="000000"/>
                </a:solidFill>
              </a:rPr>
              <a:t>Video Destatis</a:t>
            </a:r>
          </a:p>
          <a:p>
            <a:pPr eaLnBrk="1" hangingPunct="1">
              <a:buClrTx/>
            </a:pPr>
            <a:r>
              <a:rPr lang="de-DE" sz="1400">
                <a:hlinkClick r:id="rId5"/>
              </a:rPr>
              <a:t>https://www.destatis.de/DE/Themen/Wirtschaft/Preise/Verbraucherpreisindex/inflation.html</a:t>
            </a:r>
            <a:endParaRPr lang="de-DE" sz="1400"/>
          </a:p>
        </p:txBody>
      </p:sp>
      <p:sp>
        <p:nvSpPr>
          <p:cNvPr id="7" name="Rechteck 6">
            <a:extLst>
              <a:ext uri="{FF2B5EF4-FFF2-40B4-BE49-F238E27FC236}">
                <a16:creationId xmlns:a16="http://schemas.microsoft.com/office/drawing/2014/main" id="{35D8F276-50C6-465F-817C-0770CCC16DD7}"/>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4" name="Grafik 3">
            <a:extLst>
              <a:ext uri="{FF2B5EF4-FFF2-40B4-BE49-F238E27FC236}">
                <a16:creationId xmlns:a16="http://schemas.microsoft.com/office/drawing/2014/main" id="{1FC37158-1DCD-C7F8-2679-F4BE3AC7C9CF}"/>
              </a:ext>
            </a:extLst>
          </p:cNvPr>
          <p:cNvPicPr>
            <a:picLocks noChangeAspect="1"/>
          </p:cNvPicPr>
          <p:nvPr/>
        </p:nvPicPr>
        <p:blipFill>
          <a:blip r:embed="rId6"/>
          <a:stretch>
            <a:fillRect/>
          </a:stretch>
        </p:blipFill>
        <p:spPr>
          <a:xfrm>
            <a:off x="202232" y="587814"/>
            <a:ext cx="7168052" cy="4032029"/>
          </a:xfrm>
          <a:prstGeom prst="rect">
            <a:avLst/>
          </a:prstGeom>
        </p:spPr>
      </p:pic>
    </p:spTree>
    <p:extLst>
      <p:ext uri="{BB962C8B-B14F-4D97-AF65-F5344CB8AC3E}">
        <p14:creationId xmlns:p14="http://schemas.microsoft.com/office/powerpoint/2010/main" val="4040820070"/>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3" name="Rectangle 2"/>
          <p:cNvSpPr>
            <a:spLocks noChangeArrowheads="1"/>
          </p:cNvSpPr>
          <p:nvPr/>
        </p:nvSpPr>
        <p:spPr bwMode="auto">
          <a:xfrm>
            <a:off x="3143251" y="182298"/>
            <a:ext cx="5803900"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Weighting </a:t>
            </a:r>
            <a:r>
              <a:rPr lang="de-DE" sz="2400" b="1" dirty="0" err="1">
                <a:solidFill>
                  <a:srgbClr val="000000"/>
                </a:solidFill>
                <a:latin typeface="Sparkasse Rg" pitchFamily="34" charset="0"/>
              </a:rPr>
              <a:t>scheme</a:t>
            </a:r>
            <a:r>
              <a:rPr lang="de-DE" sz="2400" b="1" dirty="0">
                <a:solidFill>
                  <a:srgbClr val="000000"/>
                </a:solidFill>
                <a:latin typeface="Sparkasse Rg" pitchFamily="34" charset="0"/>
              </a:rPr>
              <a:t> </a:t>
            </a:r>
            <a:r>
              <a:rPr lang="de-DE" sz="2400" b="1" dirty="0" err="1">
                <a:solidFill>
                  <a:srgbClr val="000000"/>
                </a:solidFill>
                <a:latin typeface="Sparkasse Rg" pitchFamily="34" charset="0"/>
              </a:rPr>
              <a:t>of</a:t>
            </a:r>
            <a:r>
              <a:rPr lang="de-DE" sz="2400" b="1" dirty="0">
                <a:solidFill>
                  <a:srgbClr val="000000"/>
                </a:solidFill>
                <a:latin typeface="Sparkasse Rg" pitchFamily="34" charset="0"/>
              </a:rPr>
              <a:t> </a:t>
            </a:r>
            <a:r>
              <a:rPr lang="de-DE" sz="2400" b="1" dirty="0" err="1">
                <a:solidFill>
                  <a:srgbClr val="000000"/>
                </a:solidFill>
                <a:latin typeface="Sparkasse Rg" pitchFamily="34" charset="0"/>
              </a:rPr>
              <a:t>the</a:t>
            </a:r>
            <a:r>
              <a:rPr lang="de-DE" sz="2400" b="1" dirty="0">
                <a:solidFill>
                  <a:srgbClr val="000000"/>
                </a:solidFill>
                <a:latin typeface="Sparkasse Rg" pitchFamily="34" charset="0"/>
              </a:rPr>
              <a:t> HCPI</a:t>
            </a:r>
          </a:p>
        </p:txBody>
      </p:sp>
      <p:sp>
        <p:nvSpPr>
          <p:cNvPr id="148484" name="Text Box 3"/>
          <p:cNvSpPr txBox="1">
            <a:spLocks noChangeArrowheads="1"/>
          </p:cNvSpPr>
          <p:nvPr/>
        </p:nvSpPr>
        <p:spPr bwMode="auto">
          <a:xfrm>
            <a:off x="6045201" y="1223963"/>
            <a:ext cx="180975" cy="825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endParaRPr lang="de-DE" sz="2400">
              <a:solidFill>
                <a:srgbClr val="000000"/>
              </a:solidFill>
            </a:endParaRPr>
          </a:p>
          <a:p>
            <a:pPr eaLnBrk="1" hangingPunct="1">
              <a:buClrTx/>
              <a:buFontTx/>
              <a:buNone/>
            </a:pPr>
            <a:endParaRPr lang="de-DE" sz="2400">
              <a:solidFill>
                <a:srgbClr val="000000"/>
              </a:solidFill>
            </a:endParaRPr>
          </a:p>
        </p:txBody>
      </p:sp>
      <p:sp>
        <p:nvSpPr>
          <p:cNvPr id="6" name="Text Box 3"/>
          <p:cNvSpPr txBox="1">
            <a:spLocks noChangeArrowheads="1"/>
          </p:cNvSpPr>
          <p:nvPr/>
        </p:nvSpPr>
        <p:spPr bwMode="auto">
          <a:xfrm>
            <a:off x="7634434" y="612530"/>
            <a:ext cx="4060288" cy="65973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no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endParaRPr lang="de-DE" altLang="de-DE" sz="1400" dirty="0">
              <a:solidFill>
                <a:srgbClr val="000000"/>
              </a:solidFill>
            </a:endParaRPr>
          </a:p>
          <a:p>
            <a:pPr eaLnBrk="1" hangingPunct="1">
              <a:buClrTx/>
            </a:pPr>
            <a:r>
              <a:rPr lang="de-DE" altLang="de-DE" sz="1400" dirty="0">
                <a:solidFill>
                  <a:srgbClr val="000000"/>
                </a:solidFill>
                <a:hlinkClick r:id="rId3"/>
              </a:rPr>
              <a:t>https://www.ecb.europa.eu/stats/macroeconomic_and_sectoral/hicp/html/index.en.html</a:t>
            </a:r>
            <a:endParaRPr lang="de-DE" altLang="de-DE" sz="1400" dirty="0">
              <a:solidFill>
                <a:srgbClr val="000000"/>
              </a:solidFill>
            </a:endParaRPr>
          </a:p>
          <a:p>
            <a:pPr eaLnBrk="1" hangingPunct="1">
              <a:buClrTx/>
            </a:pPr>
            <a:endParaRPr lang="de-DE" altLang="de-DE" sz="1400" dirty="0">
              <a:solidFill>
                <a:srgbClr val="000000"/>
              </a:solidFill>
            </a:endParaRPr>
          </a:p>
          <a:p>
            <a:pPr eaLnBrk="1" hangingPunct="1">
              <a:buClrTx/>
            </a:pPr>
            <a:endParaRPr lang="de-DE" altLang="de-DE" sz="1400" dirty="0">
              <a:solidFill>
                <a:srgbClr val="000000"/>
              </a:solidFill>
            </a:endParaRPr>
          </a:p>
        </p:txBody>
      </p:sp>
      <p:sp>
        <p:nvSpPr>
          <p:cNvPr id="7" name="Rechteck 6">
            <a:extLst>
              <a:ext uri="{FF2B5EF4-FFF2-40B4-BE49-F238E27FC236}">
                <a16:creationId xmlns:a16="http://schemas.microsoft.com/office/drawing/2014/main" id="{35D8F276-50C6-465F-817C-0770CCC16DD7}"/>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4" name="Grafik 3" descr="Ein Bild, das Text, Screenshot, Schrift, Reihe enthält.&#10;&#10;KI-generierte Inhalte können fehlerhaft sein.">
            <a:extLst>
              <a:ext uri="{FF2B5EF4-FFF2-40B4-BE49-F238E27FC236}">
                <a16:creationId xmlns:a16="http://schemas.microsoft.com/office/drawing/2014/main" id="{6B3FA779-9A50-813A-FC15-09EE97C8900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7278" y="646144"/>
            <a:ext cx="6417405" cy="5696152"/>
          </a:xfrm>
          <a:prstGeom prst="rect">
            <a:avLst/>
          </a:prstGeom>
        </p:spPr>
      </p:pic>
    </p:spTree>
    <p:extLst>
      <p:ext uri="{BB962C8B-B14F-4D97-AF65-F5344CB8AC3E}">
        <p14:creationId xmlns:p14="http://schemas.microsoft.com/office/powerpoint/2010/main" val="754100022"/>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8" y="104181"/>
            <a:ext cx="7761950" cy="744941"/>
          </a:xfrm>
          <a:prstGeom prst="rect">
            <a:avLst/>
          </a:prstGeom>
          <a:noFill/>
          <a:ln>
            <a:noFill/>
          </a:ln>
        </p:spPr>
        <p:txBody>
          <a:bodyPr lIns="81646" tIns="40823" rIns="81646" bIns="40823" anchor="ctr" anchorCtr="1"/>
          <a:lstStyle/>
          <a:p>
            <a:r>
              <a:rPr lang="de-DE" sz="3266" b="1" dirty="0"/>
              <a:t>Inflationsrate</a:t>
            </a:r>
          </a:p>
        </p:txBody>
      </p:sp>
      <mc:AlternateContent xmlns:mc="http://schemas.openxmlformats.org/markup-compatibility/2006" xmlns:a14="http://schemas.microsoft.com/office/drawing/2010/main">
        <mc:Choice Requires="a14">
          <p:sp>
            <p:nvSpPr>
              <p:cNvPr id="7" name="Text Box 3"/>
              <p:cNvSpPr txBox="1">
                <a:spLocks noChangeArrowheads="1"/>
              </p:cNvSpPr>
              <p:nvPr/>
            </p:nvSpPr>
            <p:spPr bwMode="auto">
              <a:xfrm>
                <a:off x="188505" y="1964379"/>
                <a:ext cx="8603154" cy="2576092"/>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808080"/>
                    </a:solidFill>
                    <a:round/>
                    <a:headEnd/>
                    <a:tailEnd/>
                  </a14:hiddenLine>
                </a:ext>
                <a:ext uri="{AF507438-7753-43E0-B8FC-AC1667EBCBE1}">
                  <a14:hiddenEffects>
                    <a:effectLst>
                      <a:outerShdw dist="35921" dir="2700000" algn="ctr" rotWithShape="0">
                        <a:srgbClr val="808080"/>
                      </a:outerShdw>
                    </a:effectLst>
                  </a14:hiddenEffects>
                </a:ext>
              </a:extLst>
            </p:spPr>
            <p:txBody>
              <a:bodyPr wrap="square" lIns="81646" tIns="42456" rIns="81646" bIns="42456">
                <a:no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r>
                  <a:rPr lang="de-DE" altLang="de-DE" sz="2540" dirty="0">
                    <a:solidFill>
                      <a:srgbClr val="000000"/>
                    </a:solidFill>
                  </a:rPr>
                  <a:t>Die Inflationsrate berechnet sich als die relative Veränderung des Verbraucherpreisindex gegenüber dem Vorjahr:</a:t>
                </a:r>
              </a:p>
              <a:p>
                <a:pPr eaLnBrk="1" hangingPunct="1">
                  <a:buClrTx/>
                </a:pPr>
                <a:endParaRPr lang="de-DE" altLang="de-DE" sz="2540" dirty="0">
                  <a:solidFill>
                    <a:srgbClr val="000000"/>
                  </a:solidFill>
                </a:endParaRPr>
              </a:p>
              <a:p>
                <a:pPr eaLnBrk="1" hangingPunct="1">
                  <a:buClrTx/>
                </a:pPr>
                <a14:m>
                  <m:oMath xmlns:m="http://schemas.openxmlformats.org/officeDocument/2006/math">
                    <m:r>
                      <m:rPr>
                        <m:sty m:val="p"/>
                      </m:rPr>
                      <a:rPr lang="de-DE" altLang="de-DE" sz="2540" b="0" i="0">
                        <a:solidFill>
                          <a:srgbClr val="000000"/>
                        </a:solidFill>
                        <a:latin typeface="Cambria Math" panose="02040503050406030204" pitchFamily="18" charset="0"/>
                      </a:rPr>
                      <m:t>Inflation</m:t>
                    </m:r>
                    <m:d>
                      <m:dPr>
                        <m:ctrlPr>
                          <a:rPr lang="de-DE" altLang="de-DE" sz="2540" b="0" i="1">
                            <a:solidFill>
                              <a:srgbClr val="000000"/>
                            </a:solidFill>
                            <a:latin typeface="Cambria Math" panose="02040503050406030204" pitchFamily="18" charset="0"/>
                          </a:rPr>
                        </m:ctrlPr>
                      </m:dPr>
                      <m:e>
                        <m:r>
                          <a:rPr lang="de-DE" altLang="de-DE" sz="2540" i="1">
                            <a:solidFill>
                              <a:srgbClr val="000000"/>
                            </a:solidFill>
                            <a:latin typeface="Cambria Math" panose="02040503050406030204" pitchFamily="18" charset="0"/>
                          </a:rPr>
                          <m:t>𝑡</m:t>
                        </m:r>
                      </m:e>
                    </m:d>
                    <m:r>
                      <a:rPr lang="de-DE" altLang="de-DE" sz="2540" b="0" i="1" smtClean="0">
                        <a:solidFill>
                          <a:srgbClr val="000000"/>
                        </a:solidFill>
                        <a:latin typeface="Cambria Math" panose="02040503050406030204" pitchFamily="18" charset="0"/>
                      </a:rPr>
                      <m:t>=</m:t>
                    </m:r>
                    <m:f>
                      <m:fPr>
                        <m:ctrlPr>
                          <a:rPr lang="de-DE" altLang="de-DE" sz="2540" b="0" i="1" smtClean="0">
                            <a:solidFill>
                              <a:srgbClr val="000000"/>
                            </a:solidFill>
                            <a:latin typeface="Cambria Math" panose="02040503050406030204" pitchFamily="18" charset="0"/>
                          </a:rPr>
                        </m:ctrlPr>
                      </m:fPr>
                      <m:num>
                        <m:r>
                          <a:rPr lang="de-DE" altLang="de-DE" sz="2540" i="1">
                            <a:solidFill>
                              <a:srgbClr val="000000"/>
                            </a:solidFill>
                            <a:latin typeface="Cambria Math" panose="02040503050406030204" pitchFamily="18" charset="0"/>
                          </a:rPr>
                          <m:t>𝑉𝑃𝐼</m:t>
                        </m:r>
                        <m:r>
                          <a:rPr lang="de-DE" altLang="de-DE" sz="2540" i="1">
                            <a:solidFill>
                              <a:srgbClr val="000000"/>
                            </a:solidFill>
                            <a:latin typeface="Cambria Math" panose="02040503050406030204" pitchFamily="18" charset="0"/>
                          </a:rPr>
                          <m:t>(</m:t>
                        </m:r>
                        <m:r>
                          <a:rPr lang="de-DE" altLang="de-DE" sz="2540" i="1">
                            <a:solidFill>
                              <a:srgbClr val="000000"/>
                            </a:solidFill>
                            <a:latin typeface="Cambria Math" panose="02040503050406030204" pitchFamily="18" charset="0"/>
                          </a:rPr>
                          <m:t>𝑡</m:t>
                        </m:r>
                        <m:r>
                          <a:rPr lang="de-DE" altLang="de-DE" sz="2540" i="1">
                            <a:solidFill>
                              <a:srgbClr val="000000"/>
                            </a:solidFill>
                            <a:latin typeface="Cambria Math" panose="02040503050406030204" pitchFamily="18" charset="0"/>
                          </a:rPr>
                          <m:t>)−</m:t>
                        </m:r>
                        <m:r>
                          <a:rPr lang="de-DE" altLang="de-DE" sz="2540" i="1">
                            <a:solidFill>
                              <a:srgbClr val="000000"/>
                            </a:solidFill>
                            <a:latin typeface="Cambria Math" panose="02040503050406030204" pitchFamily="18" charset="0"/>
                          </a:rPr>
                          <m:t>𝑉𝑃𝐼</m:t>
                        </m:r>
                        <m:r>
                          <a:rPr lang="de-DE" altLang="de-DE" sz="2540" i="1">
                            <a:solidFill>
                              <a:srgbClr val="000000"/>
                            </a:solidFill>
                            <a:latin typeface="Cambria Math" panose="02040503050406030204" pitchFamily="18" charset="0"/>
                          </a:rPr>
                          <m:t>(</m:t>
                        </m:r>
                        <m:r>
                          <a:rPr lang="de-DE" altLang="de-DE" sz="2540" i="1">
                            <a:solidFill>
                              <a:srgbClr val="000000"/>
                            </a:solidFill>
                            <a:latin typeface="Cambria Math" panose="02040503050406030204" pitchFamily="18" charset="0"/>
                          </a:rPr>
                          <m:t>𝑡</m:t>
                        </m:r>
                        <m:r>
                          <a:rPr lang="de-DE" altLang="de-DE" sz="2540" i="1">
                            <a:solidFill>
                              <a:srgbClr val="000000"/>
                            </a:solidFill>
                            <a:latin typeface="Cambria Math" panose="02040503050406030204" pitchFamily="18" charset="0"/>
                          </a:rPr>
                          <m:t>−1) </m:t>
                        </m:r>
                      </m:num>
                      <m:den>
                        <m:r>
                          <a:rPr lang="de-DE" altLang="de-DE" sz="2540" i="1">
                            <a:solidFill>
                              <a:srgbClr val="000000"/>
                            </a:solidFill>
                            <a:latin typeface="Cambria Math" panose="02040503050406030204" pitchFamily="18" charset="0"/>
                          </a:rPr>
                          <m:t>𝑉𝑃𝐼</m:t>
                        </m:r>
                        <m:r>
                          <a:rPr lang="de-DE" altLang="de-DE" sz="2540" i="1">
                            <a:solidFill>
                              <a:srgbClr val="000000"/>
                            </a:solidFill>
                            <a:latin typeface="Cambria Math" panose="02040503050406030204" pitchFamily="18" charset="0"/>
                          </a:rPr>
                          <m:t>(</m:t>
                        </m:r>
                        <m:r>
                          <a:rPr lang="de-DE" altLang="de-DE" sz="2540" i="1">
                            <a:solidFill>
                              <a:srgbClr val="000000"/>
                            </a:solidFill>
                            <a:latin typeface="Cambria Math" panose="02040503050406030204" pitchFamily="18" charset="0"/>
                          </a:rPr>
                          <m:t>𝑡</m:t>
                        </m:r>
                        <m:r>
                          <a:rPr lang="de-DE" altLang="de-DE" sz="2540" i="1">
                            <a:solidFill>
                              <a:srgbClr val="000000"/>
                            </a:solidFill>
                            <a:latin typeface="Cambria Math" panose="02040503050406030204" pitchFamily="18" charset="0"/>
                          </a:rPr>
                          <m:t>−1)</m:t>
                        </m:r>
                      </m:den>
                    </m:f>
                  </m:oMath>
                </a14:m>
                <a:r>
                  <a:rPr lang="de-DE" altLang="de-DE" sz="2540" dirty="0">
                    <a:solidFill>
                      <a:srgbClr val="000000"/>
                    </a:solidFill>
                  </a:rPr>
                  <a:t> 		t: Zeitindex </a:t>
                </a:r>
              </a:p>
            </p:txBody>
          </p:sp>
        </mc:Choice>
        <mc:Fallback xmlns="">
          <p:sp>
            <p:nvSpPr>
              <p:cNvPr id="7" name="Text Box 3"/>
              <p:cNvSpPr txBox="1">
                <a:spLocks noRot="1" noChangeAspect="1" noMove="1" noResize="1" noEditPoints="1" noAdjustHandles="1" noChangeArrowheads="1" noChangeShapeType="1" noTextEdit="1"/>
              </p:cNvSpPr>
              <p:nvPr/>
            </p:nvSpPr>
            <p:spPr bwMode="auto">
              <a:xfrm>
                <a:off x="188505" y="1964379"/>
                <a:ext cx="8603154" cy="2576092"/>
              </a:xfrm>
              <a:prstGeom prst="rect">
                <a:avLst/>
              </a:prstGeom>
              <a:blipFill>
                <a:blip r:embed="rId3"/>
                <a:stretch>
                  <a:fillRect l="-1347" t="-2364" r="-1843"/>
                </a:stretch>
              </a:blip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r>
                  <a:rPr lang="de-DE">
                    <a:noFill/>
                  </a:rPr>
                  <a:t> </a:t>
                </a:r>
              </a:p>
            </p:txBody>
          </p:sp>
        </mc:Fallback>
      </mc:AlternateContent>
      <p:sp>
        <p:nvSpPr>
          <p:cNvPr id="8" name="Rechteck 7">
            <a:extLst>
              <a:ext uri="{FF2B5EF4-FFF2-40B4-BE49-F238E27FC236}">
                <a16:creationId xmlns:a16="http://schemas.microsoft.com/office/drawing/2014/main" id="{7968BB03-7437-4301-9973-364D08D1737A}"/>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5644312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2306" name="Rectangle 2"/>
          <p:cNvSpPr>
            <a:spLocks noChangeArrowheads="1"/>
          </p:cNvSpPr>
          <p:nvPr/>
        </p:nvSpPr>
        <p:spPr bwMode="auto">
          <a:xfrm>
            <a:off x="3485833" y="253060"/>
            <a:ext cx="5803900"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t>Preisniveaustabilität </a:t>
            </a:r>
          </a:p>
        </p:txBody>
      </p:sp>
      <p:sp>
        <p:nvSpPr>
          <p:cNvPr id="482307" name="Text Box 3"/>
          <p:cNvSpPr txBox="1">
            <a:spLocks noChangeArrowheads="1"/>
          </p:cNvSpPr>
          <p:nvPr/>
        </p:nvSpPr>
        <p:spPr bwMode="auto">
          <a:xfrm>
            <a:off x="188261" y="813496"/>
            <a:ext cx="8501344" cy="434183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marL="4572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1pPr>
            <a:lvl2pPr marL="9144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2pPr>
            <a:lvl3pPr marL="13716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3pPr>
            <a:lvl4pPr marL="18288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4pPr>
            <a:lvl5pPr marL="22860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5pPr>
            <a:lvl6pPr marL="27432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6pPr>
            <a:lvl7pPr marL="32004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7pPr>
            <a:lvl8pPr marL="36576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8pPr>
            <a:lvl9pPr marL="41148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9pPr>
          </a:lstStyle>
          <a:p>
            <a:r>
              <a:rPr lang="de-DE" dirty="0">
                <a:solidFill>
                  <a:schemeClr val="tx1"/>
                </a:solidFill>
              </a:rPr>
              <a:t>	Allgemein akzeptiertes Maß für die Messung des Preisniveaus</a:t>
            </a:r>
          </a:p>
          <a:p>
            <a:r>
              <a:rPr lang="de-DE" dirty="0">
                <a:solidFill>
                  <a:schemeClr val="tx1"/>
                </a:solidFill>
              </a:rPr>
              <a:t>ist der Verbraucherpreisindex (VPI) bzw. im Umfeld der</a:t>
            </a:r>
          </a:p>
          <a:p>
            <a:r>
              <a:rPr lang="de-DE" dirty="0">
                <a:solidFill>
                  <a:schemeClr val="tx1"/>
                </a:solidFill>
              </a:rPr>
              <a:t>Eurozone der  Harmonisierte Verbraucherpreisindex (HVPI).</a:t>
            </a:r>
          </a:p>
          <a:p>
            <a:endParaRPr lang="de-DE" dirty="0">
              <a:solidFill>
                <a:schemeClr val="tx1"/>
              </a:solidFill>
            </a:endParaRPr>
          </a:p>
          <a:p>
            <a:endParaRPr lang="de-DE" dirty="0">
              <a:solidFill>
                <a:schemeClr val="tx1"/>
              </a:solidFill>
            </a:endParaRPr>
          </a:p>
          <a:p>
            <a:r>
              <a:rPr lang="de-DE" u="sng" dirty="0">
                <a:solidFill>
                  <a:schemeClr val="tx1"/>
                </a:solidFill>
              </a:rPr>
              <a:t>Definition der Europäischen Zentralbank:</a:t>
            </a:r>
          </a:p>
          <a:p>
            <a:endParaRPr lang="de-DE" dirty="0">
              <a:solidFill>
                <a:schemeClr val="tx1"/>
              </a:solidFill>
            </a:endParaRPr>
          </a:p>
          <a:p>
            <a:r>
              <a:rPr lang="de-DE" sz="2200" dirty="0">
                <a:solidFill>
                  <a:schemeClr val="tx1"/>
                </a:solidFill>
              </a:rPr>
              <a:t>		Preisstabilität ist definiert als Anstieg des Harmonisierten Verbraucherpreisindex (HVPI) für das Euro-Währungsgebiet von </a:t>
            </a:r>
          </a:p>
          <a:p>
            <a:r>
              <a:rPr lang="de-DE" sz="2200" dirty="0">
                <a:solidFill>
                  <a:schemeClr val="tx1"/>
                </a:solidFill>
              </a:rPr>
              <a:t>		2 % gegenüber dem Vorjahr. Die EZB legt diesem Zusammenhang ein symmetrisches Inflationsziel von 2% in der mittleren Frist fest.</a:t>
            </a:r>
            <a:endParaRPr lang="de-DE" dirty="0">
              <a:solidFill>
                <a:schemeClr val="tx1"/>
              </a:solidFill>
            </a:endParaRPr>
          </a:p>
          <a:p>
            <a:r>
              <a:rPr lang="de-DE" sz="2000" dirty="0">
                <a:solidFill>
                  <a:schemeClr val="tx1"/>
                </a:solidFill>
              </a:rPr>
              <a:t> </a:t>
            </a:r>
          </a:p>
        </p:txBody>
      </p:sp>
      <p:sp>
        <p:nvSpPr>
          <p:cNvPr id="5" name="Rechteck 4">
            <a:extLst>
              <a:ext uri="{FF2B5EF4-FFF2-40B4-BE49-F238E27FC236}">
                <a16:creationId xmlns:a16="http://schemas.microsoft.com/office/drawing/2014/main" id="{5C785182-46B0-41A6-A5E5-0BA0067E40BA}"/>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16876356"/>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E231D700-F615-4737-B55A-810A2DF756A3}"/>
              </a:ext>
            </a:extLst>
          </p:cNvPr>
          <p:cNvSpPr>
            <a:spLocks noChangeArrowheads="1"/>
          </p:cNvSpPr>
          <p:nvPr/>
        </p:nvSpPr>
        <p:spPr bwMode="auto">
          <a:xfrm>
            <a:off x="2207941" y="135524"/>
            <a:ext cx="6790009" cy="956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800" b="1" dirty="0"/>
              <a:t>Gesetz zur Förderung der Stabilität und des Wachstums der Wirtschaft (</a:t>
            </a:r>
            <a:r>
              <a:rPr lang="de-DE" sz="2800" b="1" dirty="0" err="1"/>
              <a:t>StabG</a:t>
            </a:r>
            <a:r>
              <a:rPr lang="de-DE" sz="2800" b="1" dirty="0"/>
              <a:t> 1967)</a:t>
            </a:r>
          </a:p>
        </p:txBody>
      </p:sp>
      <p:sp>
        <p:nvSpPr>
          <p:cNvPr id="2" name="Textfeld 1">
            <a:extLst>
              <a:ext uri="{FF2B5EF4-FFF2-40B4-BE49-F238E27FC236}">
                <a16:creationId xmlns:a16="http://schemas.microsoft.com/office/drawing/2014/main" id="{41292832-50DD-4BEA-8F7D-66EE46CD7C38}"/>
              </a:ext>
            </a:extLst>
          </p:cNvPr>
          <p:cNvSpPr txBox="1"/>
          <p:nvPr/>
        </p:nvSpPr>
        <p:spPr>
          <a:xfrm>
            <a:off x="460167" y="1498619"/>
            <a:ext cx="10195420" cy="3046988"/>
          </a:xfrm>
          <a:prstGeom prst="rect">
            <a:avLst/>
          </a:prstGeom>
          <a:noFill/>
        </p:spPr>
        <p:txBody>
          <a:bodyPr wrap="square" rtlCol="0">
            <a:spAutoFit/>
          </a:bodyPr>
          <a:lstStyle/>
          <a:p>
            <a:pPr algn="ctr"/>
            <a:r>
              <a:rPr lang="de-DE" sz="2400" dirty="0"/>
              <a:t>§ 1</a:t>
            </a:r>
          </a:p>
          <a:p>
            <a:endParaRPr lang="de-DE" sz="2400" dirty="0"/>
          </a:p>
          <a:p>
            <a:r>
              <a:rPr lang="de-DE" sz="2400" dirty="0"/>
              <a:t>Bund und Länder haben bei ihren wirtschafts- und finanzpolitischen Maßnahmen die Erfordernisse des </a:t>
            </a:r>
            <a:r>
              <a:rPr lang="de-DE" sz="2400" b="1" dirty="0"/>
              <a:t>gesamtwirtschaftlichen Gleichgewichts</a:t>
            </a:r>
            <a:r>
              <a:rPr lang="de-DE" sz="2400" dirty="0"/>
              <a:t> zu beachten. Die Maßnahmen sind so zu treffen, dass sie im Rahmen der  marktwirtschaftlichen Ordnung gleichzeitig zur </a:t>
            </a:r>
            <a:r>
              <a:rPr lang="de-DE" sz="2400" b="1" dirty="0"/>
              <a:t>Stabilität des Preisniveaus</a:t>
            </a:r>
            <a:r>
              <a:rPr lang="de-DE" sz="2400" dirty="0"/>
              <a:t>, zu  einem </a:t>
            </a:r>
            <a:r>
              <a:rPr lang="de-DE" sz="2400" b="1" dirty="0"/>
              <a:t>hohen Beschäftigungsstand </a:t>
            </a:r>
            <a:r>
              <a:rPr lang="de-DE" sz="2400" dirty="0"/>
              <a:t>und </a:t>
            </a:r>
            <a:r>
              <a:rPr lang="de-DE" sz="2400" b="1" dirty="0"/>
              <a:t>außenwirtschaftlichem Gleichgewicht  </a:t>
            </a:r>
            <a:r>
              <a:rPr lang="de-DE" sz="2400" dirty="0"/>
              <a:t>bei </a:t>
            </a:r>
            <a:r>
              <a:rPr lang="de-DE" sz="2400" b="1" dirty="0"/>
              <a:t>stetigem und angemessenem Wirtschaftswachstum</a:t>
            </a:r>
            <a:r>
              <a:rPr lang="de-DE" sz="2400" dirty="0"/>
              <a:t>.</a:t>
            </a:r>
          </a:p>
        </p:txBody>
      </p:sp>
      <p:sp>
        <p:nvSpPr>
          <p:cNvPr id="11" name="Rechteck 10">
            <a:extLst>
              <a:ext uri="{FF2B5EF4-FFF2-40B4-BE49-F238E27FC236}">
                <a16:creationId xmlns:a16="http://schemas.microsoft.com/office/drawing/2014/main" id="{A4F415C7-2C5E-417C-8871-0D86DF18ABFE}"/>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7542357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0420647" y="0"/>
            <a:ext cx="1771353" cy="744941"/>
          </a:xfrm>
          <a:prstGeom prst="rect">
            <a:avLst/>
          </a:prstGeom>
          <a:noFill/>
          <a:ln>
            <a:noFill/>
          </a:ln>
        </p:spPr>
        <p:txBody>
          <a:bodyPr lIns="81646" tIns="40823" rIns="81646" bIns="40823" anchor="ctr" anchorCtr="1"/>
          <a:lstStyle/>
          <a:p>
            <a:r>
              <a:rPr lang="de-DE" sz="3266" b="1" dirty="0"/>
              <a:t>Beispiel</a:t>
            </a:r>
          </a:p>
        </p:txBody>
      </p:sp>
      <p:graphicFrame>
        <p:nvGraphicFramePr>
          <p:cNvPr id="2" name="Objekt 1"/>
          <p:cNvGraphicFramePr>
            <a:graphicFrameLocks noChangeAspect="1"/>
          </p:cNvGraphicFramePr>
          <p:nvPr/>
        </p:nvGraphicFramePr>
        <p:xfrm>
          <a:off x="668338" y="949325"/>
          <a:ext cx="10672762" cy="4067175"/>
        </p:xfrm>
        <a:graphic>
          <a:graphicData uri="http://schemas.openxmlformats.org/presentationml/2006/ole">
            <mc:AlternateContent xmlns:mc="http://schemas.openxmlformats.org/markup-compatibility/2006">
              <mc:Choice xmlns:v="urn:schemas-microsoft-com:vml" Requires="v">
                <p:oleObj name="Arbeitsblatt" r:id="rId3" imgW="6100707" imgH="2324056" progId="Excel.Sheet.12">
                  <p:embed/>
                </p:oleObj>
              </mc:Choice>
              <mc:Fallback>
                <p:oleObj name="Arbeitsblatt" r:id="rId3" imgW="6100707" imgH="2324056" progId="Excel.Sheet.12">
                  <p:embed/>
                  <p:pic>
                    <p:nvPicPr>
                      <p:cNvPr id="2" name="Objekt 1"/>
                      <p:cNvPicPr/>
                      <p:nvPr/>
                    </p:nvPicPr>
                    <p:blipFill>
                      <a:blip r:embed="rId4"/>
                      <a:stretch>
                        <a:fillRect/>
                      </a:stretch>
                    </p:blipFill>
                    <p:spPr>
                      <a:xfrm>
                        <a:off x="668338" y="949325"/>
                        <a:ext cx="10672762" cy="4067175"/>
                      </a:xfrm>
                      <a:prstGeom prst="rect">
                        <a:avLst/>
                      </a:prstGeom>
                    </p:spPr>
                  </p:pic>
                </p:oleObj>
              </mc:Fallback>
            </mc:AlternateContent>
          </a:graphicData>
        </a:graphic>
      </p:graphicFrame>
      <p:sp>
        <p:nvSpPr>
          <p:cNvPr id="4" name="Rechteck 3">
            <a:extLst>
              <a:ext uri="{FF2B5EF4-FFF2-40B4-BE49-F238E27FC236}">
                <a16:creationId xmlns:a16="http://schemas.microsoft.com/office/drawing/2014/main" id="{1435915A-4340-428F-BD2D-5B937473C4F6}"/>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5" name="Text Box 3">
            <a:extLst>
              <a:ext uri="{FF2B5EF4-FFF2-40B4-BE49-F238E27FC236}">
                <a16:creationId xmlns:a16="http://schemas.microsoft.com/office/drawing/2014/main" id="{D45B1398-8D27-46AE-83F5-0DF1ED6E004B}"/>
              </a:ext>
            </a:extLst>
          </p:cNvPr>
          <p:cNvSpPr txBox="1">
            <a:spLocks noChangeArrowheads="1"/>
          </p:cNvSpPr>
          <p:nvPr/>
        </p:nvSpPr>
        <p:spPr bwMode="auto">
          <a:xfrm>
            <a:off x="109644" y="52791"/>
            <a:ext cx="9588905" cy="6393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no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r>
              <a:rPr lang="de-DE" altLang="de-DE" sz="1800" dirty="0">
                <a:solidFill>
                  <a:srgbClr val="000000"/>
                </a:solidFill>
              </a:rPr>
              <a:t>Berechnen Sie den Preisindex 2017 – 2019 (2017=100)</a:t>
            </a:r>
          </a:p>
          <a:p>
            <a:pPr eaLnBrk="1" hangingPunct="1">
              <a:buClrTx/>
            </a:pPr>
            <a:r>
              <a:rPr lang="de-DE" altLang="de-DE" sz="1800" dirty="0">
                <a:solidFill>
                  <a:srgbClr val="000000"/>
                </a:solidFill>
              </a:rPr>
              <a:t>die Inflationsraten 2018 und 2019, sowie die durchschnittliche Inflationsrate zwischen 2017 – 2019.</a:t>
            </a:r>
          </a:p>
        </p:txBody>
      </p:sp>
    </p:spTree>
    <p:extLst>
      <p:ext uri="{BB962C8B-B14F-4D97-AF65-F5344CB8AC3E}">
        <p14:creationId xmlns:p14="http://schemas.microsoft.com/office/powerpoint/2010/main" val="1098954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1" name="Rectangle 2"/>
          <p:cNvSpPr>
            <a:spLocks noChangeArrowheads="1"/>
          </p:cNvSpPr>
          <p:nvPr/>
        </p:nvSpPr>
        <p:spPr bwMode="auto">
          <a:xfrm>
            <a:off x="4392613" y="217489"/>
            <a:ext cx="58039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Verschiedene Preisindices</a:t>
            </a:r>
          </a:p>
        </p:txBody>
      </p:sp>
      <p:sp>
        <p:nvSpPr>
          <p:cNvPr id="145412" name="Text Box 3"/>
          <p:cNvSpPr txBox="1">
            <a:spLocks noChangeArrowheads="1"/>
          </p:cNvSpPr>
          <p:nvPr/>
        </p:nvSpPr>
        <p:spPr bwMode="auto">
          <a:xfrm>
            <a:off x="1908176" y="1223963"/>
            <a:ext cx="8456613" cy="5580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p>
        </p:txBody>
      </p:sp>
      <p:sp>
        <p:nvSpPr>
          <p:cNvPr id="145413" name="Text Box 4"/>
          <p:cNvSpPr txBox="1">
            <a:spLocks noChangeArrowheads="1"/>
          </p:cNvSpPr>
          <p:nvPr/>
        </p:nvSpPr>
        <p:spPr bwMode="auto">
          <a:xfrm>
            <a:off x="87607" y="637013"/>
            <a:ext cx="12166448" cy="3693319"/>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de-DE" b="1" dirty="0"/>
              <a:t>Verbraucherpreisindex </a:t>
            </a:r>
            <a:r>
              <a:rPr lang="de-DE" dirty="0"/>
              <a:t>→ gängiger Inflationsbegriff, relevant für die privaten  Konsumentscheidungen</a:t>
            </a:r>
          </a:p>
          <a:p>
            <a:endParaRPr lang="de-DE" dirty="0"/>
          </a:p>
          <a:p>
            <a:endParaRPr lang="de-DE" dirty="0"/>
          </a:p>
          <a:p>
            <a:r>
              <a:rPr lang="de-DE" b="1" dirty="0"/>
              <a:t>BIP-</a:t>
            </a:r>
            <a:r>
              <a:rPr lang="de-DE" b="1" dirty="0" err="1"/>
              <a:t>Deflator</a:t>
            </a:r>
            <a:r>
              <a:rPr lang="de-DE" dirty="0"/>
              <a:t> → Index der gesamtwirtschaftlichen Produktion, Verteilungsspielraum für Lohnverhandlungen</a:t>
            </a:r>
          </a:p>
          <a:p>
            <a:endParaRPr lang="de-DE" dirty="0"/>
          </a:p>
          <a:p>
            <a:endParaRPr lang="de-DE" dirty="0"/>
          </a:p>
          <a:p>
            <a:endParaRPr lang="de-DE" dirty="0"/>
          </a:p>
          <a:p>
            <a:r>
              <a:rPr lang="de-DE" b="1" dirty="0"/>
              <a:t>Außenhandelspreise</a:t>
            </a:r>
            <a:r>
              <a:rPr lang="de-DE" dirty="0"/>
              <a:t> → Indices für die Güterein- und –ausfuhr</a:t>
            </a:r>
          </a:p>
          <a:p>
            <a:endParaRPr lang="de-DE" dirty="0"/>
          </a:p>
          <a:p>
            <a:endParaRPr lang="de-DE" dirty="0"/>
          </a:p>
          <a:p>
            <a:endParaRPr lang="de-DE" dirty="0"/>
          </a:p>
          <a:p>
            <a:endParaRPr lang="de-DE" dirty="0"/>
          </a:p>
          <a:p>
            <a:r>
              <a:rPr lang="de-DE" b="1" dirty="0"/>
              <a:t>Großhandelspreisindex</a:t>
            </a:r>
            <a:r>
              <a:rPr lang="de-DE" dirty="0"/>
              <a:t> → Preisentwicklung der im Großhandel abgesetzten Waren, Frühindikator für die Inflationsentwicklung</a:t>
            </a:r>
          </a:p>
        </p:txBody>
      </p:sp>
      <p:sp>
        <p:nvSpPr>
          <p:cNvPr id="8" name="Rechteck 7">
            <a:extLst>
              <a:ext uri="{FF2B5EF4-FFF2-40B4-BE49-F238E27FC236}">
                <a16:creationId xmlns:a16="http://schemas.microsoft.com/office/drawing/2014/main" id="{DD6EE8D7-AD6E-48BC-BFE2-C04CFF322D0B}"/>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624178368"/>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9" name="Rectangle 2"/>
          <p:cNvSpPr>
            <a:spLocks noChangeArrowheads="1"/>
          </p:cNvSpPr>
          <p:nvPr/>
        </p:nvSpPr>
        <p:spPr bwMode="auto">
          <a:xfrm>
            <a:off x="4392613" y="217489"/>
            <a:ext cx="58039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Inflation Deutschland</a:t>
            </a:r>
          </a:p>
        </p:txBody>
      </p:sp>
      <p:sp>
        <p:nvSpPr>
          <p:cNvPr id="147460" name="Text Box 3"/>
          <p:cNvSpPr txBox="1">
            <a:spLocks noChangeArrowheads="1"/>
          </p:cNvSpPr>
          <p:nvPr/>
        </p:nvSpPr>
        <p:spPr bwMode="auto">
          <a:xfrm>
            <a:off x="6045201" y="1223963"/>
            <a:ext cx="180975" cy="825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endParaRPr lang="de-DE" sz="2400">
              <a:solidFill>
                <a:srgbClr val="000000"/>
              </a:solidFill>
            </a:endParaRPr>
          </a:p>
          <a:p>
            <a:pPr eaLnBrk="1" hangingPunct="1">
              <a:buClrTx/>
              <a:buFontTx/>
              <a:buNone/>
            </a:pPr>
            <a:endParaRPr lang="de-DE" sz="2400">
              <a:solidFill>
                <a:srgbClr val="000000"/>
              </a:solidFill>
            </a:endParaRPr>
          </a:p>
        </p:txBody>
      </p:sp>
      <p:sp>
        <p:nvSpPr>
          <p:cNvPr id="147462" name="Text Box 5"/>
          <p:cNvSpPr txBox="1">
            <a:spLocks noChangeArrowheads="1"/>
          </p:cNvSpPr>
          <p:nvPr/>
        </p:nvSpPr>
        <p:spPr bwMode="auto">
          <a:xfrm>
            <a:off x="371794" y="5291023"/>
            <a:ext cx="6550025" cy="30480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sz="1400" dirty="0"/>
              <a:t>Quelle: Statistisches Bundesamt, bis 1990 Index für alle privaten Haushalte, ab 1990 VPI</a:t>
            </a:r>
          </a:p>
        </p:txBody>
      </p:sp>
      <p:sp>
        <p:nvSpPr>
          <p:cNvPr id="7" name="Rechteck 6">
            <a:extLst>
              <a:ext uri="{FF2B5EF4-FFF2-40B4-BE49-F238E27FC236}">
                <a16:creationId xmlns:a16="http://schemas.microsoft.com/office/drawing/2014/main" id="{62E19168-D8B8-4BA7-AE2B-CEE329AA2D0C}"/>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4" name="Text Box 5">
            <a:extLst>
              <a:ext uri="{FF2B5EF4-FFF2-40B4-BE49-F238E27FC236}">
                <a16:creationId xmlns:a16="http://schemas.microsoft.com/office/drawing/2014/main" id="{A745B5DD-D5A4-8D63-20CD-5BA3FEA3D717}"/>
              </a:ext>
            </a:extLst>
          </p:cNvPr>
          <p:cNvSpPr txBox="1">
            <a:spLocks noChangeArrowheads="1"/>
          </p:cNvSpPr>
          <p:nvPr/>
        </p:nvSpPr>
        <p:spPr bwMode="auto">
          <a:xfrm>
            <a:off x="993879" y="582966"/>
            <a:ext cx="739305" cy="30777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sz="1400"/>
              <a:t>Jährlich</a:t>
            </a:r>
            <a:endParaRPr lang="de-DE" sz="1400" dirty="0"/>
          </a:p>
        </p:txBody>
      </p:sp>
      <p:sp>
        <p:nvSpPr>
          <p:cNvPr id="5" name="Text Box 5">
            <a:extLst>
              <a:ext uri="{FF2B5EF4-FFF2-40B4-BE49-F238E27FC236}">
                <a16:creationId xmlns:a16="http://schemas.microsoft.com/office/drawing/2014/main" id="{A8E3A26F-B139-3944-167C-BEBB7CA129AF}"/>
              </a:ext>
            </a:extLst>
          </p:cNvPr>
          <p:cNvSpPr txBox="1">
            <a:spLocks noChangeArrowheads="1"/>
          </p:cNvSpPr>
          <p:nvPr/>
        </p:nvSpPr>
        <p:spPr bwMode="auto">
          <a:xfrm>
            <a:off x="7661824" y="466330"/>
            <a:ext cx="1359283" cy="30777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sz="1400"/>
              <a:t>Vorjahresmonat</a:t>
            </a:r>
            <a:endParaRPr lang="de-DE" sz="1400" dirty="0"/>
          </a:p>
        </p:txBody>
      </p:sp>
      <p:pic>
        <p:nvPicPr>
          <p:cNvPr id="3" name="Grafik 2">
            <a:extLst>
              <a:ext uri="{FF2B5EF4-FFF2-40B4-BE49-F238E27FC236}">
                <a16:creationId xmlns:a16="http://schemas.microsoft.com/office/drawing/2014/main" id="{7C46654E-91AB-3EE1-37E3-9164C494291C}"/>
              </a:ext>
            </a:extLst>
          </p:cNvPr>
          <p:cNvPicPr>
            <a:picLocks noChangeAspect="1"/>
          </p:cNvPicPr>
          <p:nvPr/>
        </p:nvPicPr>
        <p:blipFill>
          <a:blip r:embed="rId3"/>
          <a:stretch>
            <a:fillRect/>
          </a:stretch>
        </p:blipFill>
        <p:spPr>
          <a:xfrm>
            <a:off x="-1" y="890742"/>
            <a:ext cx="6366701" cy="3692687"/>
          </a:xfrm>
          <a:prstGeom prst="rect">
            <a:avLst/>
          </a:prstGeom>
        </p:spPr>
      </p:pic>
      <p:pic>
        <p:nvPicPr>
          <p:cNvPr id="8" name="Grafik 7">
            <a:extLst>
              <a:ext uri="{FF2B5EF4-FFF2-40B4-BE49-F238E27FC236}">
                <a16:creationId xmlns:a16="http://schemas.microsoft.com/office/drawing/2014/main" id="{D2DBCF8E-7FC7-F174-882F-DF42161ACDB9}"/>
              </a:ext>
            </a:extLst>
          </p:cNvPr>
          <p:cNvPicPr>
            <a:picLocks noChangeAspect="1"/>
          </p:cNvPicPr>
          <p:nvPr/>
        </p:nvPicPr>
        <p:blipFill>
          <a:blip r:embed="rId4"/>
          <a:stretch>
            <a:fillRect/>
          </a:stretch>
        </p:blipFill>
        <p:spPr>
          <a:xfrm>
            <a:off x="6832655" y="1022948"/>
            <a:ext cx="5170395" cy="3107738"/>
          </a:xfrm>
          <a:prstGeom prst="rect">
            <a:avLst/>
          </a:prstGeom>
        </p:spPr>
      </p:pic>
    </p:spTree>
    <p:extLst>
      <p:ext uri="{BB962C8B-B14F-4D97-AF65-F5344CB8AC3E}">
        <p14:creationId xmlns:p14="http://schemas.microsoft.com/office/powerpoint/2010/main" val="3120391664"/>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1" name="Rectangle 2"/>
          <p:cNvSpPr>
            <a:spLocks noChangeArrowheads="1"/>
          </p:cNvSpPr>
          <p:nvPr/>
        </p:nvSpPr>
        <p:spPr bwMode="auto">
          <a:xfrm>
            <a:off x="0" y="188531"/>
            <a:ext cx="12089791" cy="4330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200" b="1" dirty="0">
                <a:solidFill>
                  <a:srgbClr val="000000"/>
                </a:solidFill>
                <a:latin typeface="Sparkasse Rg" pitchFamily="34" charset="0"/>
              </a:rPr>
              <a:t>Anteil der Energiekomponente am Verbraucherpreisindex (Deutschland)</a:t>
            </a:r>
          </a:p>
        </p:txBody>
      </p:sp>
      <p:sp>
        <p:nvSpPr>
          <p:cNvPr id="150533" name="Text Box 4"/>
          <p:cNvSpPr txBox="1">
            <a:spLocks noChangeArrowheads="1"/>
          </p:cNvSpPr>
          <p:nvPr/>
        </p:nvSpPr>
        <p:spPr bwMode="auto">
          <a:xfrm>
            <a:off x="381189" y="5388369"/>
            <a:ext cx="1649811" cy="30777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sz="1400" dirty="0"/>
              <a:t>Quelle</a:t>
            </a:r>
            <a:r>
              <a:rPr lang="de-DE" sz="1400"/>
              <a:t>: Bundesbank</a:t>
            </a:r>
            <a:endParaRPr lang="de-DE" sz="1400" dirty="0"/>
          </a:p>
        </p:txBody>
      </p:sp>
      <p:sp>
        <p:nvSpPr>
          <p:cNvPr id="11" name="Rechteck 10">
            <a:extLst>
              <a:ext uri="{FF2B5EF4-FFF2-40B4-BE49-F238E27FC236}">
                <a16:creationId xmlns:a16="http://schemas.microsoft.com/office/drawing/2014/main" id="{ADA4D5F5-6579-4DA8-AFC5-7BDDF80B9F59}"/>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3" name="Grafik 2">
            <a:extLst>
              <a:ext uri="{FF2B5EF4-FFF2-40B4-BE49-F238E27FC236}">
                <a16:creationId xmlns:a16="http://schemas.microsoft.com/office/drawing/2014/main" id="{AD8CAB97-63E0-BFFB-251A-350812087829}"/>
              </a:ext>
            </a:extLst>
          </p:cNvPr>
          <p:cNvPicPr>
            <a:picLocks noChangeAspect="1"/>
          </p:cNvPicPr>
          <p:nvPr/>
        </p:nvPicPr>
        <p:blipFill>
          <a:blip r:embed="rId3"/>
          <a:stretch>
            <a:fillRect/>
          </a:stretch>
        </p:blipFill>
        <p:spPr>
          <a:xfrm>
            <a:off x="889055" y="673369"/>
            <a:ext cx="7703259" cy="4630151"/>
          </a:xfrm>
          <a:prstGeom prst="rect">
            <a:avLst/>
          </a:prstGeom>
        </p:spPr>
      </p:pic>
    </p:spTree>
    <p:extLst>
      <p:ext uri="{BB962C8B-B14F-4D97-AF65-F5344CB8AC3E}">
        <p14:creationId xmlns:p14="http://schemas.microsoft.com/office/powerpoint/2010/main" val="1995524581"/>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7" name="Rectangle 2"/>
          <p:cNvSpPr>
            <a:spLocks noChangeArrowheads="1"/>
          </p:cNvSpPr>
          <p:nvPr/>
        </p:nvSpPr>
        <p:spPr bwMode="auto">
          <a:xfrm>
            <a:off x="3341687" y="260356"/>
            <a:ext cx="6530547"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solidFill>
                  <a:srgbClr val="000000"/>
                </a:solidFill>
                <a:latin typeface="Sparkasse Rg" pitchFamily="34" charset="0"/>
              </a:rPr>
              <a:t>Einflussgrößen des Verbraucherpreisindex</a:t>
            </a:r>
          </a:p>
        </p:txBody>
      </p:sp>
      <p:sp>
        <p:nvSpPr>
          <p:cNvPr id="149508" name="Text Box 3"/>
          <p:cNvSpPr txBox="1">
            <a:spLocks noChangeArrowheads="1"/>
          </p:cNvSpPr>
          <p:nvPr/>
        </p:nvSpPr>
        <p:spPr bwMode="auto">
          <a:xfrm>
            <a:off x="538728" y="817007"/>
            <a:ext cx="10907094" cy="160422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5000" rIns="90000" bIns="45000"/>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r>
              <a:rPr lang="de-DE" sz="2400" dirty="0">
                <a:solidFill>
                  <a:srgbClr val="000000"/>
                </a:solidFill>
              </a:rPr>
              <a:t>Die Energiekomponente hat ungefähr einen Anteil von 10% am Gesamtindex.</a:t>
            </a:r>
          </a:p>
          <a:p>
            <a:pPr eaLnBrk="1" hangingPunct="1">
              <a:buClrTx/>
              <a:buFontTx/>
              <a:buNone/>
            </a:pPr>
            <a:endParaRPr lang="de-DE" sz="2400" dirty="0">
              <a:solidFill>
                <a:srgbClr val="000000"/>
              </a:solidFill>
            </a:endParaRPr>
          </a:p>
          <a:p>
            <a:pPr eaLnBrk="1" hangingPunct="1">
              <a:buClrTx/>
              <a:buFontTx/>
              <a:buNone/>
            </a:pPr>
            <a:r>
              <a:rPr lang="de-DE" sz="2400" dirty="0">
                <a:solidFill>
                  <a:srgbClr val="000000"/>
                </a:solidFill>
              </a:rPr>
              <a:t>Wie hoch ist die Inflationsrate, wenn die Preise für Energie um 15% gegenüber dem </a:t>
            </a:r>
            <a:r>
              <a:rPr lang="de-DE" sz="2400">
                <a:solidFill>
                  <a:srgbClr val="000000"/>
                </a:solidFill>
              </a:rPr>
              <a:t>Vorjahr steigen </a:t>
            </a:r>
            <a:r>
              <a:rPr lang="de-DE" sz="2400" dirty="0">
                <a:solidFill>
                  <a:srgbClr val="000000"/>
                </a:solidFill>
              </a:rPr>
              <a:t>und alle anderen Preise gleich bleiben?</a:t>
            </a:r>
          </a:p>
          <a:p>
            <a:pPr eaLnBrk="1" hangingPunct="1">
              <a:buClrTx/>
              <a:buFontTx/>
              <a:buNone/>
            </a:pPr>
            <a:endParaRPr lang="de-DE" sz="2400" dirty="0">
              <a:solidFill>
                <a:srgbClr val="000000"/>
              </a:solidFill>
            </a:endParaRPr>
          </a:p>
          <a:p>
            <a:pPr eaLnBrk="1" hangingPunct="1">
              <a:buClrTx/>
              <a:buFontTx/>
              <a:buNone/>
            </a:pPr>
            <a:endParaRPr lang="de-DE" sz="2400" dirty="0">
              <a:solidFill>
                <a:srgbClr val="000000"/>
              </a:solidFill>
            </a:endParaRPr>
          </a:p>
        </p:txBody>
      </p:sp>
      <p:sp>
        <p:nvSpPr>
          <p:cNvPr id="5" name="Rechteck 4">
            <a:extLst>
              <a:ext uri="{FF2B5EF4-FFF2-40B4-BE49-F238E27FC236}">
                <a16:creationId xmlns:a16="http://schemas.microsoft.com/office/drawing/2014/main" id="{57C27A8B-F9C5-4425-BDDB-B473C53FE20F}"/>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852208837"/>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3"/>
          <p:cNvSpPr txBox="1">
            <a:spLocks noChangeArrowheads="1"/>
          </p:cNvSpPr>
          <p:nvPr/>
        </p:nvSpPr>
        <p:spPr bwMode="auto">
          <a:xfrm>
            <a:off x="883886" y="1847972"/>
            <a:ext cx="8995797" cy="36274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algn="ctr" eaLnBrk="1" hangingPunct="1">
              <a:buClrTx/>
            </a:pPr>
            <a:r>
              <a:rPr lang="de-DE" altLang="de-DE" sz="1800" dirty="0">
                <a:solidFill>
                  <a:srgbClr val="000000"/>
                </a:solidFill>
              </a:rPr>
              <a:t>Die relative Veränderung des nominalen BIP gegenüber der Vorperiode (Vorjahr)</a:t>
            </a:r>
          </a:p>
        </p:txBody>
      </p:sp>
      <p:sp>
        <p:nvSpPr>
          <p:cNvPr id="8" name="Text Box 3"/>
          <p:cNvSpPr txBox="1">
            <a:spLocks noChangeArrowheads="1"/>
          </p:cNvSpPr>
          <p:nvPr/>
        </p:nvSpPr>
        <p:spPr bwMode="auto">
          <a:xfrm>
            <a:off x="87749" y="3043091"/>
            <a:ext cx="4050110" cy="63973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algn="ctr" eaLnBrk="1" hangingPunct="1">
              <a:buClrTx/>
            </a:pPr>
            <a:r>
              <a:rPr lang="de-DE" altLang="de-DE" sz="1800" dirty="0">
                <a:solidFill>
                  <a:srgbClr val="000000"/>
                </a:solidFill>
              </a:rPr>
              <a:t>Veränderung aufgrund von Preisänderungen</a:t>
            </a:r>
          </a:p>
        </p:txBody>
      </p:sp>
      <p:sp>
        <p:nvSpPr>
          <p:cNvPr id="9" name="Text Box 3"/>
          <p:cNvSpPr txBox="1">
            <a:spLocks noChangeArrowheads="1"/>
          </p:cNvSpPr>
          <p:nvPr/>
        </p:nvSpPr>
        <p:spPr bwMode="auto">
          <a:xfrm>
            <a:off x="4856426" y="3071937"/>
            <a:ext cx="4050110" cy="36274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algn="ctr" eaLnBrk="1" hangingPunct="1">
              <a:buClrTx/>
            </a:pPr>
            <a:r>
              <a:rPr lang="de-DE" altLang="de-DE" sz="1800" dirty="0">
                <a:solidFill>
                  <a:srgbClr val="000000"/>
                </a:solidFill>
              </a:rPr>
              <a:t>Veränderung der Produktionsmenge</a:t>
            </a:r>
          </a:p>
        </p:txBody>
      </p:sp>
      <p:sp>
        <p:nvSpPr>
          <p:cNvPr id="10" name="Text Box 3"/>
          <p:cNvSpPr txBox="1">
            <a:spLocks noChangeArrowheads="1"/>
          </p:cNvSpPr>
          <p:nvPr/>
        </p:nvSpPr>
        <p:spPr bwMode="auto">
          <a:xfrm>
            <a:off x="22650" y="5212358"/>
            <a:ext cx="8213674" cy="147073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algn="ctr" eaLnBrk="1" hangingPunct="1">
              <a:buClrTx/>
            </a:pPr>
            <a:r>
              <a:rPr lang="de-DE" altLang="de-DE" sz="1800" dirty="0">
                <a:solidFill>
                  <a:srgbClr val="000000"/>
                </a:solidFill>
              </a:rPr>
              <a:t>Um den Effekt von Preisänderungen auszuschließen, wird das </a:t>
            </a:r>
            <a:r>
              <a:rPr lang="de-DE" altLang="de-DE" sz="1800" b="1" dirty="0">
                <a:solidFill>
                  <a:srgbClr val="000000"/>
                </a:solidFill>
              </a:rPr>
              <a:t>reale BIP </a:t>
            </a:r>
            <a:r>
              <a:rPr lang="de-DE" altLang="de-DE" sz="1800" dirty="0">
                <a:solidFill>
                  <a:srgbClr val="000000"/>
                </a:solidFill>
              </a:rPr>
              <a:t>mithilfe der Preise des Vorjahres berechnet.</a:t>
            </a:r>
          </a:p>
          <a:p>
            <a:pPr algn="ctr" eaLnBrk="1" hangingPunct="1">
              <a:buClrTx/>
            </a:pPr>
            <a:endParaRPr lang="de-DE" altLang="de-DE" sz="1800" dirty="0">
              <a:solidFill>
                <a:srgbClr val="000000"/>
              </a:solidFill>
            </a:endParaRPr>
          </a:p>
          <a:p>
            <a:pPr algn="ctr" eaLnBrk="1" hangingPunct="1">
              <a:buClrTx/>
            </a:pPr>
            <a:r>
              <a:rPr lang="de-DE" altLang="de-DE" sz="1800" dirty="0">
                <a:solidFill>
                  <a:srgbClr val="000000"/>
                </a:solidFill>
              </a:rPr>
              <a:t>Denn ein wertmäßiger Anstieg des BIP allein aufgrund von Preissteigerungen stellt keine Erhöhung der Wirtschaftsleistung bzw. einen Wohlstandszuwachs dar</a:t>
            </a:r>
          </a:p>
        </p:txBody>
      </p:sp>
      <p:cxnSp>
        <p:nvCxnSpPr>
          <p:cNvPr id="4" name="Gerade Verbindung mit Pfeil 3"/>
          <p:cNvCxnSpPr/>
          <p:nvPr/>
        </p:nvCxnSpPr>
        <p:spPr>
          <a:xfrm flipH="1">
            <a:off x="2635399" y="2437004"/>
            <a:ext cx="1344973" cy="6060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Gerade Verbindung mit Pfeil 10"/>
          <p:cNvCxnSpPr/>
          <p:nvPr/>
        </p:nvCxnSpPr>
        <p:spPr>
          <a:xfrm>
            <a:off x="5193035" y="2465851"/>
            <a:ext cx="1231176" cy="4754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Gerade Verbindung mit Pfeil 12"/>
          <p:cNvCxnSpPr>
            <a:cxnSpLocks/>
          </p:cNvCxnSpPr>
          <p:nvPr/>
        </p:nvCxnSpPr>
        <p:spPr>
          <a:xfrm flipH="1">
            <a:off x="5488274" y="3682830"/>
            <a:ext cx="1018852" cy="150068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Gerade Verbindung mit Pfeil 13"/>
          <p:cNvCxnSpPr>
            <a:cxnSpLocks/>
          </p:cNvCxnSpPr>
          <p:nvPr/>
        </p:nvCxnSpPr>
        <p:spPr>
          <a:xfrm>
            <a:off x="2721935" y="3875469"/>
            <a:ext cx="1089302" cy="12574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Rechteck 16">
            <a:extLst>
              <a:ext uri="{FF2B5EF4-FFF2-40B4-BE49-F238E27FC236}">
                <a16:creationId xmlns:a16="http://schemas.microsoft.com/office/drawing/2014/main" id="{9E95A176-E50B-4E1F-B2CC-304C7C647C2F}"/>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2" name="Rectangle 2">
            <a:extLst>
              <a:ext uri="{FF2B5EF4-FFF2-40B4-BE49-F238E27FC236}">
                <a16:creationId xmlns:a16="http://schemas.microsoft.com/office/drawing/2014/main" id="{8B9ABF87-E75D-36C0-BEE1-4CC62C61F9CD}"/>
              </a:ext>
            </a:extLst>
          </p:cNvPr>
          <p:cNvSpPr>
            <a:spLocks noChangeArrowheads="1"/>
          </p:cNvSpPr>
          <p:nvPr/>
        </p:nvSpPr>
        <p:spPr bwMode="auto">
          <a:xfrm>
            <a:off x="2089881" y="48046"/>
            <a:ext cx="7308347"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t>Angemessenes stetiges Wirtschaftswachstum</a:t>
            </a:r>
          </a:p>
        </p:txBody>
      </p:sp>
      <p:sp>
        <p:nvSpPr>
          <p:cNvPr id="22" name="Text Box 3">
            <a:extLst>
              <a:ext uri="{FF2B5EF4-FFF2-40B4-BE49-F238E27FC236}">
                <a16:creationId xmlns:a16="http://schemas.microsoft.com/office/drawing/2014/main" id="{2585E73A-AE65-8D7D-1B8E-B708EFC85368}"/>
              </a:ext>
            </a:extLst>
          </p:cNvPr>
          <p:cNvSpPr txBox="1">
            <a:spLocks noChangeArrowheads="1"/>
          </p:cNvSpPr>
          <p:nvPr/>
        </p:nvSpPr>
        <p:spPr bwMode="auto">
          <a:xfrm>
            <a:off x="22649" y="545148"/>
            <a:ext cx="12169351" cy="11937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r>
              <a:rPr lang="de-DE" altLang="de-DE" sz="1800" dirty="0">
                <a:solidFill>
                  <a:srgbClr val="000000"/>
                </a:solidFill>
              </a:rPr>
              <a:t>Bei einer Bemessung der gesamtwirtschaftlichen Leistung stellt sich die Frage, wie mit einer Situation umzugehen ist, wenn der Wert des BIP in Geldeinheiten bzw. Euro allein aufgrund der Preissteigerung wächst.</a:t>
            </a:r>
          </a:p>
          <a:p>
            <a:pPr eaLnBrk="1" hangingPunct="1">
              <a:buClrTx/>
            </a:pPr>
            <a:endParaRPr lang="de-DE" altLang="de-DE" sz="1800" dirty="0">
              <a:solidFill>
                <a:srgbClr val="000000"/>
              </a:solidFill>
            </a:endParaRPr>
          </a:p>
          <a:p>
            <a:pPr eaLnBrk="1" hangingPunct="1">
              <a:buClrTx/>
            </a:pPr>
            <a:r>
              <a:rPr lang="de-DE" altLang="de-DE" sz="1800" dirty="0">
                <a:solidFill>
                  <a:srgbClr val="000000"/>
                </a:solidFill>
              </a:rPr>
              <a:t>-&gt; Daher Unterscheidet man zwischen </a:t>
            </a:r>
            <a:r>
              <a:rPr lang="de-DE" altLang="de-DE" sz="1800" b="1" dirty="0">
                <a:solidFill>
                  <a:srgbClr val="000000"/>
                </a:solidFill>
              </a:rPr>
              <a:t>nominalem und realem Wirtschaftswachstum</a:t>
            </a:r>
          </a:p>
        </p:txBody>
      </p:sp>
    </p:spTree>
    <p:extLst>
      <p:ext uri="{BB962C8B-B14F-4D97-AF65-F5344CB8AC3E}">
        <p14:creationId xmlns:p14="http://schemas.microsoft.com/office/powerpoint/2010/main" val="2080388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8210" name="Rectangle 2"/>
          <p:cNvSpPr>
            <a:spLocks noChangeArrowheads="1"/>
          </p:cNvSpPr>
          <p:nvPr/>
        </p:nvSpPr>
        <p:spPr bwMode="auto">
          <a:xfrm>
            <a:off x="2089881" y="48046"/>
            <a:ext cx="7308347"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t>Angemessenes stetiges Wirtschaftswachstum</a:t>
            </a:r>
          </a:p>
        </p:txBody>
      </p:sp>
      <p:sp>
        <p:nvSpPr>
          <p:cNvPr id="478211" name="Text Box 3"/>
          <p:cNvSpPr txBox="1">
            <a:spLocks noChangeArrowheads="1"/>
          </p:cNvSpPr>
          <p:nvPr/>
        </p:nvSpPr>
        <p:spPr bwMode="auto">
          <a:xfrm>
            <a:off x="125408" y="511892"/>
            <a:ext cx="10160608" cy="255672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marL="4572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1pPr>
            <a:lvl2pPr marL="9144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2pPr>
            <a:lvl3pPr marL="13716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3pPr>
            <a:lvl4pPr marL="18288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4pPr>
            <a:lvl5pPr marL="22860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5pPr>
            <a:lvl6pPr marL="27432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6pPr>
            <a:lvl7pPr marL="32004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7pPr>
            <a:lvl8pPr marL="36576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8pPr>
            <a:lvl9pPr marL="41148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9pPr>
          </a:lstStyle>
          <a:p>
            <a:r>
              <a:rPr lang="de-DE" sz="1600" u="sng" dirty="0">
                <a:solidFill>
                  <a:schemeClr val="tx1"/>
                </a:solidFill>
              </a:rPr>
              <a:t>Indikatoren</a:t>
            </a:r>
          </a:p>
          <a:p>
            <a:endParaRPr lang="de-DE" sz="1600" dirty="0">
              <a:solidFill>
                <a:schemeClr val="tx1"/>
              </a:solidFill>
            </a:endParaRPr>
          </a:p>
          <a:p>
            <a:pPr>
              <a:buFontTx/>
              <a:buChar char="•"/>
            </a:pPr>
            <a:r>
              <a:rPr lang="de-DE" sz="1600" dirty="0">
                <a:solidFill>
                  <a:schemeClr val="tx1"/>
                </a:solidFill>
              </a:rPr>
              <a:t>Zunahme des </a:t>
            </a:r>
            <a:r>
              <a:rPr lang="de-DE" sz="1600" b="1" dirty="0">
                <a:solidFill>
                  <a:schemeClr val="tx1"/>
                </a:solidFill>
              </a:rPr>
              <a:t>realen</a:t>
            </a:r>
            <a:r>
              <a:rPr lang="de-DE" sz="1600" dirty="0">
                <a:solidFill>
                  <a:schemeClr val="tx1"/>
                </a:solidFill>
              </a:rPr>
              <a:t> Bruttoinlandsprodukts</a:t>
            </a:r>
          </a:p>
          <a:p>
            <a:pPr>
              <a:buFontTx/>
              <a:buNone/>
            </a:pPr>
            <a:r>
              <a:rPr lang="de-DE" sz="1600" dirty="0">
                <a:solidFill>
                  <a:schemeClr val="tx1"/>
                </a:solidFill>
              </a:rPr>
              <a:t>		d.h. eine Veränderung der gesamtwirtschaftlichen Leistung bereinigt um die reine Preisentwicklung</a:t>
            </a:r>
          </a:p>
          <a:p>
            <a:pPr>
              <a:buFontTx/>
              <a:buChar char="•"/>
            </a:pPr>
            <a:endParaRPr lang="de-DE" sz="1600" dirty="0">
              <a:solidFill>
                <a:schemeClr val="tx1"/>
              </a:solidFill>
            </a:endParaRPr>
          </a:p>
          <a:p>
            <a:pPr>
              <a:buFontTx/>
              <a:buChar char="•"/>
            </a:pPr>
            <a:r>
              <a:rPr lang="de-DE" sz="1600" dirty="0">
                <a:solidFill>
                  <a:schemeClr val="tx1"/>
                </a:solidFill>
              </a:rPr>
              <a:t>Zunahme des </a:t>
            </a:r>
            <a:r>
              <a:rPr lang="de-DE" sz="1600" b="1" dirty="0">
                <a:solidFill>
                  <a:schemeClr val="tx1"/>
                </a:solidFill>
              </a:rPr>
              <a:t>realen</a:t>
            </a:r>
            <a:r>
              <a:rPr lang="de-DE" sz="1600" dirty="0">
                <a:solidFill>
                  <a:schemeClr val="tx1"/>
                </a:solidFill>
              </a:rPr>
              <a:t> Pro-Kopf-Einkommens</a:t>
            </a:r>
          </a:p>
          <a:p>
            <a:pPr>
              <a:buFontTx/>
              <a:buNone/>
            </a:pPr>
            <a:r>
              <a:rPr lang="de-DE" sz="1600" dirty="0">
                <a:solidFill>
                  <a:schemeClr val="tx1"/>
                </a:solidFill>
              </a:rPr>
              <a:t>		d.h. eine Bereinigung um das Bevölkerungswachstum in der betrachteten Periode</a:t>
            </a:r>
          </a:p>
          <a:p>
            <a:endParaRPr lang="de-DE" sz="1600" dirty="0">
              <a:solidFill>
                <a:schemeClr val="tx1"/>
              </a:solidFill>
            </a:endParaRPr>
          </a:p>
          <a:p>
            <a:r>
              <a:rPr lang="de-DE" sz="1600" dirty="0">
                <a:solidFill>
                  <a:schemeClr val="tx1"/>
                </a:solidFill>
                <a:cs typeface="Times New Roman" pitchFamily="18" charset="0"/>
              </a:rPr>
              <a:t>→	</a:t>
            </a:r>
            <a:r>
              <a:rPr lang="de-DE" sz="1600" dirty="0">
                <a:solidFill>
                  <a:schemeClr val="tx1"/>
                </a:solidFill>
              </a:rPr>
              <a:t>In entwickelten Volkswirtschaften kann man eine 1%-3% Zunahme dieser Indikatoren als angemessen bezeichnen. Zudem ist von allzu großen konjunkturellen Schwankungen im Zeitverlauf abzusehen</a:t>
            </a:r>
          </a:p>
        </p:txBody>
      </p:sp>
      <p:sp>
        <p:nvSpPr>
          <p:cNvPr id="10" name="Textfeld 9"/>
          <p:cNvSpPr txBox="1"/>
          <p:nvPr/>
        </p:nvSpPr>
        <p:spPr>
          <a:xfrm>
            <a:off x="28650" y="6531017"/>
            <a:ext cx="2313063" cy="237246"/>
          </a:xfrm>
          <a:prstGeom prst="rect">
            <a:avLst/>
          </a:prstGeom>
          <a:noFill/>
        </p:spPr>
        <p:txBody>
          <a:bodyPr wrap="square" rtlCol="0">
            <a:noAutofit/>
          </a:bodyPr>
          <a:lstStyle/>
          <a:p>
            <a:r>
              <a:rPr lang="de-DE" sz="1400" dirty="0"/>
              <a:t>Quelle: IMF</a:t>
            </a:r>
          </a:p>
        </p:txBody>
      </p:sp>
      <p:sp>
        <p:nvSpPr>
          <p:cNvPr id="18" name="Rechteck 17">
            <a:extLst>
              <a:ext uri="{FF2B5EF4-FFF2-40B4-BE49-F238E27FC236}">
                <a16:creationId xmlns:a16="http://schemas.microsoft.com/office/drawing/2014/main" id="{6E26D9F9-CEC4-4F93-ACE7-A6F04CEC94E6}"/>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3" name="Grafik 2">
            <a:extLst>
              <a:ext uri="{FF2B5EF4-FFF2-40B4-BE49-F238E27FC236}">
                <a16:creationId xmlns:a16="http://schemas.microsoft.com/office/drawing/2014/main" id="{E89CF74A-9C95-5EC2-EA1F-127837B1E96E}"/>
              </a:ext>
            </a:extLst>
          </p:cNvPr>
          <p:cNvPicPr>
            <a:picLocks noChangeAspect="1"/>
          </p:cNvPicPr>
          <p:nvPr/>
        </p:nvPicPr>
        <p:blipFill>
          <a:blip r:embed="rId3"/>
          <a:stretch>
            <a:fillRect/>
          </a:stretch>
        </p:blipFill>
        <p:spPr>
          <a:xfrm>
            <a:off x="832848" y="3117564"/>
            <a:ext cx="7008132" cy="3228544"/>
          </a:xfrm>
          <a:prstGeom prst="rect">
            <a:avLst/>
          </a:prstGeom>
        </p:spPr>
      </p:pic>
    </p:spTree>
    <p:extLst>
      <p:ext uri="{BB962C8B-B14F-4D97-AF65-F5344CB8AC3E}">
        <p14:creationId xmlns:p14="http://schemas.microsoft.com/office/powerpoint/2010/main" val="409770180"/>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291811" y="-1888"/>
            <a:ext cx="7761950" cy="744941"/>
          </a:xfrm>
          <a:prstGeom prst="rect">
            <a:avLst/>
          </a:prstGeom>
          <a:noFill/>
          <a:ln>
            <a:noFill/>
          </a:ln>
        </p:spPr>
        <p:txBody>
          <a:bodyPr lIns="81646" tIns="40823" rIns="81646" bIns="40823" anchor="ctr" anchorCtr="1"/>
          <a:lstStyle/>
          <a:p>
            <a:pPr>
              <a:lnSpc>
                <a:spcPct val="100000"/>
              </a:lnSpc>
            </a:pPr>
            <a:r>
              <a:rPr lang="de-DE" sz="2540" b="1" dirty="0">
                <a:solidFill>
                  <a:srgbClr val="000000"/>
                </a:solidFill>
                <a:latin typeface="Arial"/>
              </a:rPr>
              <a:t>Genaue Berechnung des realen BIP</a:t>
            </a:r>
            <a:endParaRPr sz="2540" dirty="0"/>
          </a:p>
        </p:txBody>
      </p:sp>
      <p:sp>
        <p:nvSpPr>
          <p:cNvPr id="7" name="Text Box 3"/>
          <p:cNvSpPr txBox="1">
            <a:spLocks noChangeArrowheads="1"/>
          </p:cNvSpPr>
          <p:nvPr/>
        </p:nvSpPr>
        <p:spPr bwMode="auto">
          <a:xfrm>
            <a:off x="488740" y="490135"/>
            <a:ext cx="7155193" cy="534872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r>
              <a:rPr lang="de-DE" altLang="de-DE" sz="1800" dirty="0">
                <a:solidFill>
                  <a:srgbClr val="000000"/>
                </a:solidFill>
              </a:rPr>
              <a:t>Das reale BIP wird seit 2005 als Kettenindex berechnet (Achtung in vielen Leerbüchern und Erklärungen im web steht hier noch die alte Festpreisbasis als Erklärung!).</a:t>
            </a:r>
          </a:p>
          <a:p>
            <a:pPr eaLnBrk="1" hangingPunct="1">
              <a:buClrTx/>
            </a:pPr>
            <a:endParaRPr lang="de-DE" altLang="de-DE" sz="1800" dirty="0">
              <a:solidFill>
                <a:srgbClr val="000000"/>
              </a:solidFill>
            </a:endParaRPr>
          </a:p>
          <a:p>
            <a:pPr eaLnBrk="1" hangingPunct="1">
              <a:buClrTx/>
            </a:pPr>
            <a:r>
              <a:rPr lang="de-DE" altLang="de-DE" sz="1800" dirty="0">
                <a:solidFill>
                  <a:srgbClr val="000000"/>
                </a:solidFill>
              </a:rPr>
              <a:t>Es beschreibt die Produktionsleistung zu konstanten Preisen des Vorjahres. Das Basisjahr t wird gleich Index</a:t>
            </a:r>
            <a:r>
              <a:rPr lang="de-DE" altLang="de-DE" sz="1800" baseline="-25000" dirty="0">
                <a:solidFill>
                  <a:srgbClr val="000000"/>
                </a:solidFill>
              </a:rPr>
              <a:t>real</a:t>
            </a:r>
            <a:r>
              <a:rPr lang="de-DE" altLang="de-DE" sz="1800" dirty="0">
                <a:solidFill>
                  <a:srgbClr val="000000"/>
                </a:solidFill>
              </a:rPr>
              <a:t>(t)=100 gesetzt und die Folgejahre ergeben sich dann rekursiv als</a:t>
            </a:r>
          </a:p>
          <a:p>
            <a:pPr eaLnBrk="1" hangingPunct="1">
              <a:buClrTx/>
            </a:pPr>
            <a:endParaRPr lang="de-DE" altLang="de-DE" sz="1800" dirty="0">
              <a:solidFill>
                <a:srgbClr val="000000"/>
              </a:solidFill>
            </a:endParaRPr>
          </a:p>
          <a:p>
            <a:pPr eaLnBrk="1" hangingPunct="1">
              <a:buClrTx/>
            </a:pPr>
            <a:r>
              <a:rPr lang="de-DE" altLang="de-DE" sz="1800" dirty="0">
                <a:solidFill>
                  <a:srgbClr val="000000"/>
                </a:solidFill>
              </a:rPr>
              <a:t>								 BIP(t+1)	zu Preisen von t</a:t>
            </a:r>
          </a:p>
          <a:p>
            <a:pPr eaLnBrk="1" hangingPunct="1">
              <a:buClrTx/>
            </a:pPr>
            <a:r>
              <a:rPr lang="de-DE" altLang="de-DE" sz="1800" dirty="0">
                <a:solidFill>
                  <a:srgbClr val="000000"/>
                </a:solidFill>
              </a:rPr>
              <a:t>Index</a:t>
            </a:r>
            <a:r>
              <a:rPr lang="de-DE" altLang="de-DE" sz="1800" baseline="-25000" dirty="0">
                <a:solidFill>
                  <a:srgbClr val="000000"/>
                </a:solidFill>
              </a:rPr>
              <a:t>real</a:t>
            </a:r>
            <a:r>
              <a:rPr lang="de-DE" altLang="de-DE" sz="1800" dirty="0">
                <a:solidFill>
                  <a:srgbClr val="000000"/>
                </a:solidFill>
              </a:rPr>
              <a:t>(t+1)	=	Index</a:t>
            </a:r>
            <a:r>
              <a:rPr lang="de-DE" altLang="de-DE" sz="1800" baseline="-25000" dirty="0">
                <a:solidFill>
                  <a:srgbClr val="000000"/>
                </a:solidFill>
              </a:rPr>
              <a:t>real</a:t>
            </a:r>
            <a:r>
              <a:rPr lang="de-DE" altLang="de-DE" sz="1800" dirty="0">
                <a:solidFill>
                  <a:srgbClr val="000000"/>
                </a:solidFill>
              </a:rPr>
              <a:t>(t)</a:t>
            </a:r>
          </a:p>
          <a:p>
            <a:pPr eaLnBrk="1" hangingPunct="1">
              <a:buClrTx/>
            </a:pPr>
            <a:r>
              <a:rPr lang="de-DE" altLang="de-DE" sz="1800" dirty="0">
                <a:solidFill>
                  <a:srgbClr val="000000"/>
                </a:solidFill>
              </a:rPr>
              <a:t>								   BIP(t) zu Preisen von t</a:t>
            </a:r>
          </a:p>
          <a:p>
            <a:pPr eaLnBrk="1" hangingPunct="1">
              <a:buClrTx/>
            </a:pPr>
            <a:endParaRPr lang="de-DE" altLang="de-DE" sz="1800" dirty="0">
              <a:solidFill>
                <a:srgbClr val="000000"/>
              </a:solidFill>
            </a:endParaRPr>
          </a:p>
          <a:p>
            <a:pPr eaLnBrk="1" hangingPunct="1">
              <a:buClrTx/>
            </a:pPr>
            <a:r>
              <a:rPr lang="de-DE" altLang="de-DE" sz="1800" dirty="0">
                <a:solidFill>
                  <a:srgbClr val="000000"/>
                </a:solidFill>
              </a:rPr>
              <a:t>								P</a:t>
            </a:r>
            <a:r>
              <a:rPr lang="de-DE" altLang="de-DE" sz="1800" baseline="-25000" dirty="0">
                <a:solidFill>
                  <a:srgbClr val="000000"/>
                </a:solidFill>
              </a:rPr>
              <a:t>1</a:t>
            </a:r>
            <a:r>
              <a:rPr lang="de-DE" altLang="de-DE" sz="1800" dirty="0">
                <a:solidFill>
                  <a:srgbClr val="000000"/>
                </a:solidFill>
              </a:rPr>
              <a:t>(t)•X</a:t>
            </a:r>
            <a:r>
              <a:rPr lang="de-DE" altLang="de-DE" sz="1800" baseline="-25000" dirty="0">
                <a:solidFill>
                  <a:srgbClr val="000000"/>
                </a:solidFill>
              </a:rPr>
              <a:t>1</a:t>
            </a:r>
            <a:r>
              <a:rPr lang="de-DE" altLang="de-DE" sz="1800" dirty="0">
                <a:solidFill>
                  <a:srgbClr val="000000"/>
                </a:solidFill>
              </a:rPr>
              <a:t>(t+1)+P</a:t>
            </a:r>
            <a:r>
              <a:rPr lang="de-DE" altLang="de-DE" sz="1800" baseline="-25000" dirty="0">
                <a:solidFill>
                  <a:srgbClr val="000000"/>
                </a:solidFill>
              </a:rPr>
              <a:t>2</a:t>
            </a:r>
            <a:r>
              <a:rPr lang="de-DE" altLang="de-DE" sz="1800" dirty="0">
                <a:solidFill>
                  <a:srgbClr val="000000"/>
                </a:solidFill>
              </a:rPr>
              <a:t>(t) •X</a:t>
            </a:r>
            <a:r>
              <a:rPr lang="de-DE" altLang="de-DE" sz="1800" baseline="-25000" dirty="0">
                <a:solidFill>
                  <a:srgbClr val="000000"/>
                </a:solidFill>
              </a:rPr>
              <a:t>2</a:t>
            </a:r>
            <a:r>
              <a:rPr lang="de-DE" altLang="de-DE" sz="1800" dirty="0">
                <a:solidFill>
                  <a:srgbClr val="000000"/>
                </a:solidFill>
              </a:rPr>
              <a:t>(t+1)+…</a:t>
            </a:r>
          </a:p>
          <a:p>
            <a:pPr eaLnBrk="1" hangingPunct="1">
              <a:buClrTx/>
            </a:pPr>
            <a:r>
              <a:rPr lang="de-DE" altLang="de-DE" sz="1800" dirty="0">
                <a:solidFill>
                  <a:srgbClr val="000000"/>
                </a:solidFill>
              </a:rPr>
              <a:t>			=	 Index</a:t>
            </a:r>
            <a:r>
              <a:rPr lang="de-DE" altLang="de-DE" sz="1800" baseline="-25000" dirty="0">
                <a:solidFill>
                  <a:srgbClr val="000000"/>
                </a:solidFill>
              </a:rPr>
              <a:t>real</a:t>
            </a:r>
            <a:r>
              <a:rPr lang="de-DE" altLang="de-DE" sz="1800" dirty="0">
                <a:solidFill>
                  <a:srgbClr val="000000"/>
                </a:solidFill>
              </a:rPr>
              <a:t>(t)</a:t>
            </a:r>
          </a:p>
          <a:p>
            <a:pPr eaLnBrk="1" hangingPunct="1">
              <a:buClrTx/>
            </a:pPr>
            <a:r>
              <a:rPr lang="de-DE" altLang="de-DE" sz="1800" dirty="0">
                <a:solidFill>
                  <a:srgbClr val="000000"/>
                </a:solidFill>
              </a:rPr>
              <a:t>								    P</a:t>
            </a:r>
            <a:r>
              <a:rPr lang="de-DE" altLang="de-DE" sz="1800" baseline="-25000" dirty="0">
                <a:solidFill>
                  <a:srgbClr val="000000"/>
                </a:solidFill>
              </a:rPr>
              <a:t>1</a:t>
            </a:r>
            <a:r>
              <a:rPr lang="de-DE" altLang="de-DE" sz="1800" dirty="0">
                <a:solidFill>
                  <a:srgbClr val="000000"/>
                </a:solidFill>
              </a:rPr>
              <a:t>(t) •X</a:t>
            </a:r>
            <a:r>
              <a:rPr lang="de-DE" altLang="de-DE" sz="1800" baseline="-25000" dirty="0">
                <a:solidFill>
                  <a:srgbClr val="000000"/>
                </a:solidFill>
              </a:rPr>
              <a:t>1</a:t>
            </a:r>
            <a:r>
              <a:rPr lang="de-DE" altLang="de-DE" sz="1800" dirty="0">
                <a:solidFill>
                  <a:srgbClr val="000000"/>
                </a:solidFill>
              </a:rPr>
              <a:t>(t)+P</a:t>
            </a:r>
            <a:r>
              <a:rPr lang="de-DE" altLang="de-DE" sz="1800" baseline="-25000" dirty="0">
                <a:solidFill>
                  <a:srgbClr val="000000"/>
                </a:solidFill>
              </a:rPr>
              <a:t>2</a:t>
            </a:r>
            <a:r>
              <a:rPr lang="de-DE" altLang="de-DE" sz="1800" dirty="0">
                <a:solidFill>
                  <a:srgbClr val="000000"/>
                </a:solidFill>
              </a:rPr>
              <a:t>(t) •X</a:t>
            </a:r>
            <a:r>
              <a:rPr lang="de-DE" altLang="de-DE" sz="1800" baseline="-25000" dirty="0">
                <a:solidFill>
                  <a:srgbClr val="000000"/>
                </a:solidFill>
              </a:rPr>
              <a:t>2</a:t>
            </a:r>
            <a:r>
              <a:rPr lang="de-DE" altLang="de-DE" sz="1800" dirty="0">
                <a:solidFill>
                  <a:srgbClr val="000000"/>
                </a:solidFill>
              </a:rPr>
              <a:t>(t)+…</a:t>
            </a:r>
          </a:p>
          <a:p>
            <a:pPr eaLnBrk="1" hangingPunct="1">
              <a:buClrTx/>
            </a:pPr>
            <a:endParaRPr lang="de-DE" altLang="de-DE" sz="1800" dirty="0">
              <a:solidFill>
                <a:srgbClr val="000000"/>
              </a:solidFill>
            </a:endParaRPr>
          </a:p>
          <a:p>
            <a:pPr eaLnBrk="1" hangingPunct="1">
              <a:buClrTx/>
            </a:pPr>
            <a:endParaRPr lang="de-DE" altLang="de-DE" sz="1800" dirty="0">
              <a:solidFill>
                <a:srgbClr val="000000"/>
              </a:solidFill>
            </a:endParaRPr>
          </a:p>
          <a:p>
            <a:pPr eaLnBrk="1" hangingPunct="1">
              <a:buClrTx/>
            </a:pPr>
            <a:r>
              <a:rPr lang="de-DE" altLang="de-DE" sz="1800" dirty="0">
                <a:solidFill>
                  <a:srgbClr val="000000"/>
                </a:solidFill>
              </a:rPr>
              <a:t>mit P</a:t>
            </a:r>
            <a:r>
              <a:rPr lang="de-DE" altLang="de-DE" sz="1800" baseline="-25000" dirty="0">
                <a:solidFill>
                  <a:srgbClr val="000000"/>
                </a:solidFill>
              </a:rPr>
              <a:t>1</a:t>
            </a:r>
            <a:r>
              <a:rPr lang="de-DE" altLang="de-DE" sz="1800" dirty="0">
                <a:solidFill>
                  <a:srgbClr val="000000"/>
                </a:solidFill>
              </a:rPr>
              <a:t>, P</a:t>
            </a:r>
            <a:r>
              <a:rPr lang="de-DE" altLang="de-DE" sz="1800" baseline="-25000" dirty="0">
                <a:solidFill>
                  <a:srgbClr val="000000"/>
                </a:solidFill>
              </a:rPr>
              <a:t>2,</a:t>
            </a:r>
            <a:r>
              <a:rPr lang="de-DE" altLang="de-DE" sz="1800" dirty="0">
                <a:solidFill>
                  <a:srgbClr val="000000"/>
                </a:solidFill>
              </a:rPr>
              <a:t>… Preise der Güter 1,2,… ;X</a:t>
            </a:r>
            <a:r>
              <a:rPr lang="de-DE" altLang="de-DE" sz="1800" baseline="-25000" dirty="0">
                <a:solidFill>
                  <a:srgbClr val="000000"/>
                </a:solidFill>
              </a:rPr>
              <a:t>1</a:t>
            </a:r>
            <a:r>
              <a:rPr lang="de-DE" altLang="de-DE" sz="1800" dirty="0">
                <a:solidFill>
                  <a:srgbClr val="000000"/>
                </a:solidFill>
              </a:rPr>
              <a:t>, X</a:t>
            </a:r>
            <a:r>
              <a:rPr lang="de-DE" altLang="de-DE" sz="1800" baseline="-25000" dirty="0">
                <a:solidFill>
                  <a:srgbClr val="000000"/>
                </a:solidFill>
              </a:rPr>
              <a:t>2</a:t>
            </a:r>
            <a:r>
              <a:rPr lang="de-DE" altLang="de-DE" sz="1800" dirty="0">
                <a:solidFill>
                  <a:srgbClr val="000000"/>
                </a:solidFill>
              </a:rPr>
              <a:t>,…  Mengen der Güter 1,2,…  und t: Zeitindex</a:t>
            </a:r>
          </a:p>
        </p:txBody>
      </p:sp>
      <p:cxnSp>
        <p:nvCxnSpPr>
          <p:cNvPr id="4" name="Gerade Verbindung 3"/>
          <p:cNvCxnSpPr/>
          <p:nvPr/>
        </p:nvCxnSpPr>
        <p:spPr>
          <a:xfrm>
            <a:off x="3500100" y="3246712"/>
            <a:ext cx="3200893"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Gerade Verbindung 8"/>
          <p:cNvCxnSpPr/>
          <p:nvPr/>
        </p:nvCxnSpPr>
        <p:spPr>
          <a:xfrm>
            <a:off x="3215932" y="4186925"/>
            <a:ext cx="3984785"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Rechteck 12">
            <a:extLst>
              <a:ext uri="{FF2B5EF4-FFF2-40B4-BE49-F238E27FC236}">
                <a16:creationId xmlns:a16="http://schemas.microsoft.com/office/drawing/2014/main" id="{693BA297-718A-4B74-9C56-93ED74B98B76}"/>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9470787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8" y="104181"/>
            <a:ext cx="7761950" cy="744941"/>
          </a:xfrm>
          <a:prstGeom prst="rect">
            <a:avLst/>
          </a:prstGeom>
          <a:noFill/>
          <a:ln>
            <a:noFill/>
          </a:ln>
        </p:spPr>
        <p:txBody>
          <a:bodyPr lIns="81646" tIns="40823" rIns="81646" bIns="40823" anchor="ctr" anchorCtr="1"/>
          <a:lstStyle/>
          <a:p>
            <a:pPr>
              <a:lnSpc>
                <a:spcPct val="100000"/>
              </a:lnSpc>
            </a:pPr>
            <a:r>
              <a:rPr lang="de-DE" sz="2540" b="1" dirty="0">
                <a:solidFill>
                  <a:srgbClr val="000000"/>
                </a:solidFill>
                <a:latin typeface="Arial"/>
              </a:rPr>
              <a:t>Reales Wirtschaftswachstums und BIP-</a:t>
            </a:r>
            <a:r>
              <a:rPr lang="de-DE" sz="2540" b="1" dirty="0" err="1">
                <a:solidFill>
                  <a:srgbClr val="000000"/>
                </a:solidFill>
                <a:latin typeface="Arial"/>
              </a:rPr>
              <a:t>Deflator</a:t>
            </a:r>
            <a:endParaRPr sz="2540" dirty="0"/>
          </a:p>
        </p:txBody>
      </p:sp>
      <p:sp>
        <p:nvSpPr>
          <p:cNvPr id="7" name="Text Box 3"/>
          <p:cNvSpPr txBox="1">
            <a:spLocks noChangeArrowheads="1"/>
          </p:cNvSpPr>
          <p:nvPr/>
        </p:nvSpPr>
        <p:spPr bwMode="auto">
          <a:xfrm>
            <a:off x="178932" y="794899"/>
            <a:ext cx="8397032" cy="503741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r>
              <a:rPr lang="de-DE" altLang="de-DE" sz="2000" dirty="0">
                <a:solidFill>
                  <a:srgbClr val="000000"/>
                </a:solidFill>
              </a:rPr>
              <a:t>Das reale Wirtschaftswachstum ergibt sich als die Veränderungsrate des realen Kettenindex:</a:t>
            </a:r>
          </a:p>
          <a:p>
            <a:pPr eaLnBrk="1" hangingPunct="1">
              <a:buClrTx/>
            </a:pPr>
            <a:endParaRPr lang="de-DE" altLang="de-DE" sz="2000" dirty="0">
              <a:solidFill>
                <a:srgbClr val="000000"/>
              </a:solidFill>
            </a:endParaRPr>
          </a:p>
          <a:p>
            <a:pPr eaLnBrk="1" hangingPunct="1">
              <a:buClrTx/>
            </a:pPr>
            <a:r>
              <a:rPr lang="de-DE" altLang="de-DE" sz="2000" dirty="0">
                <a:solidFill>
                  <a:srgbClr val="000000"/>
                </a:solidFill>
              </a:rPr>
              <a:t>								 	         BIP-Index</a:t>
            </a:r>
            <a:r>
              <a:rPr lang="de-DE" altLang="de-DE" sz="2000" baseline="-25000" dirty="0">
                <a:solidFill>
                  <a:srgbClr val="000000"/>
                </a:solidFill>
              </a:rPr>
              <a:t>real</a:t>
            </a:r>
            <a:r>
              <a:rPr lang="de-DE" altLang="de-DE" sz="2000" dirty="0">
                <a:solidFill>
                  <a:srgbClr val="000000"/>
                </a:solidFill>
              </a:rPr>
              <a:t>(t) – BIP-Index</a:t>
            </a:r>
            <a:r>
              <a:rPr lang="de-DE" altLang="de-DE" sz="2000" baseline="-25000" dirty="0">
                <a:solidFill>
                  <a:srgbClr val="000000"/>
                </a:solidFill>
              </a:rPr>
              <a:t>real</a:t>
            </a:r>
            <a:r>
              <a:rPr lang="de-DE" altLang="de-DE" sz="2000" dirty="0">
                <a:solidFill>
                  <a:srgbClr val="000000"/>
                </a:solidFill>
              </a:rPr>
              <a:t>(t-1)</a:t>
            </a:r>
          </a:p>
          <a:p>
            <a:pPr eaLnBrk="1" hangingPunct="1">
              <a:buClrTx/>
            </a:pPr>
            <a:r>
              <a:rPr lang="de-DE" altLang="de-DE" sz="2000" dirty="0">
                <a:solidFill>
                  <a:srgbClr val="000000"/>
                </a:solidFill>
              </a:rPr>
              <a:t>Wirtschaftswachstum = g(t)=   </a:t>
            </a:r>
          </a:p>
          <a:p>
            <a:pPr eaLnBrk="1" hangingPunct="1">
              <a:buClrTx/>
            </a:pPr>
            <a:r>
              <a:rPr lang="de-DE" altLang="de-DE" sz="2000" dirty="0">
                <a:solidFill>
                  <a:srgbClr val="000000"/>
                </a:solidFill>
              </a:rPr>
              <a:t>								 				BIP-Index</a:t>
            </a:r>
            <a:r>
              <a:rPr lang="de-DE" altLang="de-DE" sz="2000" baseline="-25000" dirty="0">
                <a:solidFill>
                  <a:srgbClr val="000000"/>
                </a:solidFill>
              </a:rPr>
              <a:t>real</a:t>
            </a:r>
            <a:r>
              <a:rPr lang="de-DE" altLang="de-DE" sz="2000" dirty="0">
                <a:solidFill>
                  <a:srgbClr val="000000"/>
                </a:solidFill>
              </a:rPr>
              <a:t>(t-1)</a:t>
            </a:r>
          </a:p>
          <a:p>
            <a:pPr eaLnBrk="1" hangingPunct="1">
              <a:buClrTx/>
            </a:pPr>
            <a:endParaRPr lang="de-DE" altLang="de-DE" sz="2000" dirty="0">
              <a:solidFill>
                <a:srgbClr val="000000"/>
              </a:solidFill>
            </a:endParaRPr>
          </a:p>
          <a:p>
            <a:pPr eaLnBrk="1" hangingPunct="1">
              <a:buClrTx/>
            </a:pPr>
            <a:endParaRPr lang="de-DE" altLang="de-DE" sz="2000" dirty="0">
              <a:solidFill>
                <a:srgbClr val="000000"/>
              </a:solidFill>
            </a:endParaRPr>
          </a:p>
          <a:p>
            <a:pPr eaLnBrk="1" hangingPunct="1">
              <a:buClrTx/>
            </a:pPr>
            <a:r>
              <a:rPr lang="de-DE" altLang="de-DE" sz="2000" dirty="0">
                <a:solidFill>
                  <a:srgbClr val="000000"/>
                </a:solidFill>
              </a:rPr>
              <a:t>										 BIP-</a:t>
            </a:r>
            <a:r>
              <a:rPr lang="de-DE" altLang="de-DE" sz="2000" dirty="0" err="1">
                <a:solidFill>
                  <a:srgbClr val="000000"/>
                </a:solidFill>
              </a:rPr>
              <a:t>Index</a:t>
            </a:r>
            <a:r>
              <a:rPr lang="de-DE" altLang="de-DE" sz="2000" baseline="-25000" dirty="0" err="1">
                <a:solidFill>
                  <a:srgbClr val="000000"/>
                </a:solidFill>
              </a:rPr>
              <a:t>nom</a:t>
            </a:r>
            <a:r>
              <a:rPr lang="de-DE" altLang="de-DE" sz="2000" dirty="0">
                <a:solidFill>
                  <a:srgbClr val="000000"/>
                </a:solidFill>
              </a:rPr>
              <a:t>(t)</a:t>
            </a:r>
          </a:p>
          <a:p>
            <a:pPr eaLnBrk="1" hangingPunct="1">
              <a:buClrTx/>
            </a:pPr>
            <a:r>
              <a:rPr lang="de-DE" altLang="de-DE" sz="2000" dirty="0">
                <a:solidFill>
                  <a:srgbClr val="000000"/>
                </a:solidFill>
              </a:rPr>
              <a:t>BIP-</a:t>
            </a:r>
            <a:r>
              <a:rPr lang="de-DE" altLang="de-DE" sz="2000" dirty="0" err="1">
                <a:solidFill>
                  <a:srgbClr val="000000"/>
                </a:solidFill>
              </a:rPr>
              <a:t>Deflator</a:t>
            </a:r>
            <a:r>
              <a:rPr lang="de-DE" altLang="de-DE" sz="2000" dirty="0">
                <a:solidFill>
                  <a:srgbClr val="000000"/>
                </a:solidFill>
              </a:rPr>
              <a:t>(t)		=	      100</a:t>
            </a:r>
          </a:p>
          <a:p>
            <a:pPr eaLnBrk="1" hangingPunct="1">
              <a:buClrTx/>
            </a:pPr>
            <a:r>
              <a:rPr lang="de-DE" altLang="de-DE" sz="2000" dirty="0">
                <a:solidFill>
                  <a:srgbClr val="000000"/>
                </a:solidFill>
              </a:rPr>
              <a:t>								 		 BIP-Index</a:t>
            </a:r>
            <a:r>
              <a:rPr lang="de-DE" altLang="de-DE" sz="2000" baseline="-25000" dirty="0">
                <a:solidFill>
                  <a:srgbClr val="000000"/>
                </a:solidFill>
              </a:rPr>
              <a:t>real</a:t>
            </a:r>
            <a:r>
              <a:rPr lang="de-DE" altLang="de-DE" sz="2000" dirty="0">
                <a:solidFill>
                  <a:srgbClr val="000000"/>
                </a:solidFill>
              </a:rPr>
              <a:t>(t)</a:t>
            </a:r>
          </a:p>
          <a:p>
            <a:pPr eaLnBrk="1" hangingPunct="1">
              <a:buClrTx/>
            </a:pPr>
            <a:endParaRPr lang="de-DE" altLang="de-DE" sz="2000" dirty="0">
              <a:solidFill>
                <a:srgbClr val="000000"/>
              </a:solidFill>
            </a:endParaRPr>
          </a:p>
          <a:p>
            <a:pPr eaLnBrk="1" hangingPunct="1">
              <a:buClrTx/>
            </a:pPr>
            <a:r>
              <a:rPr lang="de-DE" altLang="de-DE" sz="2000" dirty="0">
                <a:solidFill>
                  <a:srgbClr val="000000"/>
                </a:solidFill>
              </a:rPr>
              <a:t>	</a:t>
            </a:r>
          </a:p>
          <a:p>
            <a:pPr eaLnBrk="1" hangingPunct="1">
              <a:buClrTx/>
            </a:pPr>
            <a:r>
              <a:rPr lang="de-DE" altLang="de-DE" sz="2000" dirty="0">
                <a:solidFill>
                  <a:srgbClr val="000000"/>
                </a:solidFill>
              </a:rPr>
              <a:t>Die </a:t>
            </a:r>
            <a:r>
              <a:rPr lang="de-DE" altLang="de-DE" sz="2000" b="1" dirty="0">
                <a:solidFill>
                  <a:srgbClr val="000000"/>
                </a:solidFill>
              </a:rPr>
              <a:t>Veränderungsrate</a:t>
            </a:r>
            <a:r>
              <a:rPr lang="de-DE" altLang="de-DE" sz="2000" dirty="0">
                <a:solidFill>
                  <a:srgbClr val="000000"/>
                </a:solidFill>
              </a:rPr>
              <a:t> des BIP-</a:t>
            </a:r>
            <a:r>
              <a:rPr lang="de-DE" altLang="de-DE" sz="2000" dirty="0" err="1">
                <a:solidFill>
                  <a:srgbClr val="000000"/>
                </a:solidFill>
              </a:rPr>
              <a:t>Deflators</a:t>
            </a:r>
            <a:r>
              <a:rPr lang="de-DE" altLang="de-DE" sz="2000" dirty="0">
                <a:solidFill>
                  <a:srgbClr val="000000"/>
                </a:solidFill>
              </a:rPr>
              <a:t> wiederspiegelt den reinen Preiseffekt in der Veränderung des nominalen BIP (nicht der BIP-</a:t>
            </a:r>
            <a:r>
              <a:rPr lang="de-DE" altLang="de-DE" sz="2000" dirty="0" err="1">
                <a:solidFill>
                  <a:srgbClr val="000000"/>
                </a:solidFill>
              </a:rPr>
              <a:t>Deflator</a:t>
            </a:r>
            <a:r>
              <a:rPr lang="de-DE" altLang="de-DE" sz="2000" dirty="0">
                <a:solidFill>
                  <a:srgbClr val="000000"/>
                </a:solidFill>
              </a:rPr>
              <a:t> selbst wie in einer Berechnung mit Festpreisbasis)</a:t>
            </a:r>
            <a:r>
              <a:rPr lang="de-DE" altLang="de-DE" sz="2177" dirty="0">
                <a:solidFill>
                  <a:srgbClr val="000000"/>
                </a:solidFill>
              </a:rPr>
              <a:t>			</a:t>
            </a:r>
          </a:p>
        </p:txBody>
      </p:sp>
      <p:cxnSp>
        <p:nvCxnSpPr>
          <p:cNvPr id="4" name="Gerade Verbindung 3"/>
          <p:cNvCxnSpPr/>
          <p:nvPr/>
        </p:nvCxnSpPr>
        <p:spPr>
          <a:xfrm>
            <a:off x="3725762" y="2240347"/>
            <a:ext cx="4572705"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Gerade Verbindung 12"/>
          <p:cNvCxnSpPr/>
          <p:nvPr/>
        </p:nvCxnSpPr>
        <p:spPr>
          <a:xfrm>
            <a:off x="3899300" y="3759578"/>
            <a:ext cx="2286352"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Rechteck 10">
            <a:extLst>
              <a:ext uri="{FF2B5EF4-FFF2-40B4-BE49-F238E27FC236}">
                <a16:creationId xmlns:a16="http://schemas.microsoft.com/office/drawing/2014/main" id="{9205ED76-9A0D-4275-9886-98A35D2E6376}"/>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2990715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8" y="104181"/>
            <a:ext cx="7761950" cy="744941"/>
          </a:xfrm>
          <a:prstGeom prst="rect">
            <a:avLst/>
          </a:prstGeom>
          <a:noFill/>
          <a:ln>
            <a:noFill/>
          </a:ln>
        </p:spPr>
        <p:txBody>
          <a:bodyPr lIns="81646" tIns="40823" rIns="81646" bIns="40823" anchor="ctr" anchorCtr="1"/>
          <a:lstStyle/>
          <a:p>
            <a:pPr>
              <a:lnSpc>
                <a:spcPct val="100000"/>
              </a:lnSpc>
            </a:pPr>
            <a:r>
              <a:rPr lang="de-DE" sz="3266" b="1" dirty="0">
                <a:solidFill>
                  <a:srgbClr val="000000"/>
                </a:solidFill>
                <a:latin typeface="Arial"/>
              </a:rPr>
              <a:t>Beispiel</a:t>
            </a:r>
            <a:endParaRPr sz="3266" dirty="0"/>
          </a:p>
        </p:txBody>
      </p:sp>
      <p:graphicFrame>
        <p:nvGraphicFramePr>
          <p:cNvPr id="2" name="Objekt 1"/>
          <p:cNvGraphicFramePr>
            <a:graphicFrameLocks noChangeAspect="1"/>
          </p:cNvGraphicFramePr>
          <p:nvPr>
            <p:extLst>
              <p:ext uri="{D42A27DB-BD31-4B8C-83A1-F6EECF244321}">
                <p14:modId xmlns:p14="http://schemas.microsoft.com/office/powerpoint/2010/main" val="1612342069"/>
              </p:ext>
            </p:extLst>
          </p:nvPr>
        </p:nvGraphicFramePr>
        <p:xfrm>
          <a:off x="1279525" y="1192213"/>
          <a:ext cx="9923463" cy="2082800"/>
        </p:xfrm>
        <a:graphic>
          <a:graphicData uri="http://schemas.openxmlformats.org/presentationml/2006/ole">
            <mc:AlternateContent xmlns:mc="http://schemas.openxmlformats.org/markup-compatibility/2006">
              <mc:Choice xmlns:v="urn:schemas-microsoft-com:vml" Requires="v">
                <p:oleObj name="Worksheet" r:id="rId3" imgW="9912414" imgH="2082636" progId="Excel.Sheet.12">
                  <p:embed/>
                </p:oleObj>
              </mc:Choice>
              <mc:Fallback>
                <p:oleObj name="Worksheet" r:id="rId3" imgW="9912414" imgH="2082636" progId="Excel.Sheet.12">
                  <p:embed/>
                  <p:pic>
                    <p:nvPicPr>
                      <p:cNvPr id="2" name="Objekt 1"/>
                      <p:cNvPicPr/>
                      <p:nvPr/>
                    </p:nvPicPr>
                    <p:blipFill>
                      <a:blip r:embed="rId4"/>
                      <a:stretch>
                        <a:fillRect/>
                      </a:stretch>
                    </p:blipFill>
                    <p:spPr>
                      <a:xfrm>
                        <a:off x="1279525" y="1192213"/>
                        <a:ext cx="9923463" cy="2082800"/>
                      </a:xfrm>
                      <a:prstGeom prst="rect">
                        <a:avLst/>
                      </a:prstGeom>
                    </p:spPr>
                  </p:pic>
                </p:oleObj>
              </mc:Fallback>
            </mc:AlternateContent>
          </a:graphicData>
        </a:graphic>
      </p:graphicFrame>
      <p:sp>
        <p:nvSpPr>
          <p:cNvPr id="7" name="Rechteck 6">
            <a:extLst>
              <a:ext uri="{FF2B5EF4-FFF2-40B4-BE49-F238E27FC236}">
                <a16:creationId xmlns:a16="http://schemas.microsoft.com/office/drawing/2014/main" id="{B8485C00-1970-49C5-BDC9-B7991197E9D3}"/>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1703279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43774" y="104181"/>
            <a:ext cx="11622656" cy="744941"/>
          </a:xfrm>
          <a:prstGeom prst="rect">
            <a:avLst/>
          </a:prstGeom>
          <a:noFill/>
          <a:ln>
            <a:noFill/>
          </a:ln>
        </p:spPr>
        <p:txBody>
          <a:bodyPr lIns="81646" tIns="40823" rIns="81646" bIns="40823" anchor="ctr" anchorCtr="1"/>
          <a:lstStyle/>
          <a:p>
            <a:pPr algn="ctr">
              <a:lnSpc>
                <a:spcPct val="100000"/>
              </a:lnSpc>
            </a:pPr>
            <a:r>
              <a:rPr lang="de-DE" sz="2540" b="1" dirty="0">
                <a:solidFill>
                  <a:srgbClr val="000000"/>
                </a:solidFill>
                <a:latin typeface="Arial"/>
              </a:rPr>
              <a:t>Nominales und reales Wirtschaftswachstum Deutschland</a:t>
            </a:r>
            <a:endParaRPr sz="2540" dirty="0"/>
          </a:p>
        </p:txBody>
      </p:sp>
      <p:sp>
        <p:nvSpPr>
          <p:cNvPr id="8" name="Textfeld 7"/>
          <p:cNvSpPr txBox="1"/>
          <p:nvPr/>
        </p:nvSpPr>
        <p:spPr>
          <a:xfrm>
            <a:off x="732013" y="5978027"/>
            <a:ext cx="1524328" cy="343620"/>
          </a:xfrm>
          <a:prstGeom prst="rect">
            <a:avLst/>
          </a:prstGeom>
          <a:noFill/>
        </p:spPr>
        <p:txBody>
          <a:bodyPr wrap="none" rtlCol="0">
            <a:spAutoFit/>
          </a:bodyPr>
          <a:lstStyle/>
          <a:p>
            <a:r>
              <a:rPr lang="de-DE" sz="1633" dirty="0"/>
              <a:t>Quelle: </a:t>
            </a:r>
            <a:r>
              <a:rPr lang="de-DE" sz="1633" dirty="0" err="1"/>
              <a:t>Destatis</a:t>
            </a:r>
            <a:endParaRPr lang="de-DE" sz="1633" dirty="0"/>
          </a:p>
        </p:txBody>
      </p:sp>
      <p:sp>
        <p:nvSpPr>
          <p:cNvPr id="9" name="Rechteck 8">
            <a:extLst>
              <a:ext uri="{FF2B5EF4-FFF2-40B4-BE49-F238E27FC236}">
                <a16:creationId xmlns:a16="http://schemas.microsoft.com/office/drawing/2014/main" id="{6DB5B233-2936-469F-8350-0DDB4656A9DA}"/>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2" name="Grafik 1">
            <a:extLst>
              <a:ext uri="{FF2B5EF4-FFF2-40B4-BE49-F238E27FC236}">
                <a16:creationId xmlns:a16="http://schemas.microsoft.com/office/drawing/2014/main" id="{E6755D8B-D526-4497-9346-F325A996A26D}"/>
              </a:ext>
            </a:extLst>
          </p:cNvPr>
          <p:cNvPicPr>
            <a:picLocks noChangeAspect="1"/>
          </p:cNvPicPr>
          <p:nvPr/>
        </p:nvPicPr>
        <p:blipFill>
          <a:blip r:embed="rId3"/>
          <a:stretch>
            <a:fillRect/>
          </a:stretch>
        </p:blipFill>
        <p:spPr>
          <a:xfrm>
            <a:off x="0" y="1048011"/>
            <a:ext cx="7568705" cy="4761977"/>
          </a:xfrm>
          <a:prstGeom prst="rect">
            <a:avLst/>
          </a:prstGeom>
        </p:spPr>
      </p:pic>
      <p:pic>
        <p:nvPicPr>
          <p:cNvPr id="5" name="Grafik 4">
            <a:extLst>
              <a:ext uri="{FF2B5EF4-FFF2-40B4-BE49-F238E27FC236}">
                <a16:creationId xmlns:a16="http://schemas.microsoft.com/office/drawing/2014/main" id="{39F9D63B-407F-DC72-1586-08DA2D7750C0}"/>
              </a:ext>
            </a:extLst>
          </p:cNvPr>
          <p:cNvPicPr>
            <a:picLocks noChangeAspect="1"/>
          </p:cNvPicPr>
          <p:nvPr/>
        </p:nvPicPr>
        <p:blipFill>
          <a:blip r:embed="rId4"/>
          <a:stretch>
            <a:fillRect/>
          </a:stretch>
        </p:blipFill>
        <p:spPr>
          <a:xfrm>
            <a:off x="7568705" y="1365757"/>
            <a:ext cx="4389500" cy="2761727"/>
          </a:xfrm>
          <a:prstGeom prst="rect">
            <a:avLst/>
          </a:prstGeom>
        </p:spPr>
      </p:pic>
      <p:sp>
        <p:nvSpPr>
          <p:cNvPr id="7" name="Textfeld 6">
            <a:extLst>
              <a:ext uri="{FF2B5EF4-FFF2-40B4-BE49-F238E27FC236}">
                <a16:creationId xmlns:a16="http://schemas.microsoft.com/office/drawing/2014/main" id="{ADC97E8D-7AC3-641D-4CF9-F1B380C4EFCB}"/>
              </a:ext>
            </a:extLst>
          </p:cNvPr>
          <p:cNvSpPr txBox="1"/>
          <p:nvPr/>
        </p:nvSpPr>
        <p:spPr>
          <a:xfrm>
            <a:off x="8451073" y="849122"/>
            <a:ext cx="2789353" cy="343620"/>
          </a:xfrm>
          <a:prstGeom prst="rect">
            <a:avLst/>
          </a:prstGeom>
          <a:noFill/>
        </p:spPr>
        <p:txBody>
          <a:bodyPr wrap="none" rtlCol="0">
            <a:spAutoFit/>
          </a:bodyPr>
          <a:lstStyle/>
          <a:p>
            <a:r>
              <a:rPr lang="de-DE" sz="1633" dirty="0"/>
              <a:t>Veränderungsrate BIP-</a:t>
            </a:r>
            <a:r>
              <a:rPr lang="de-DE" sz="1633" dirty="0" err="1"/>
              <a:t>Deflator</a:t>
            </a:r>
            <a:endParaRPr lang="de-DE" sz="1633" dirty="0"/>
          </a:p>
        </p:txBody>
      </p:sp>
    </p:spTree>
    <p:extLst>
      <p:ext uri="{BB962C8B-B14F-4D97-AF65-F5344CB8AC3E}">
        <p14:creationId xmlns:p14="http://schemas.microsoft.com/office/powerpoint/2010/main" val="39781932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8" y="104181"/>
            <a:ext cx="7761950" cy="744941"/>
          </a:xfrm>
          <a:prstGeom prst="rect">
            <a:avLst/>
          </a:prstGeom>
          <a:noFill/>
          <a:ln>
            <a:noFill/>
          </a:ln>
        </p:spPr>
        <p:txBody>
          <a:bodyPr lIns="81646" tIns="40823" rIns="81646" bIns="40823" anchor="ctr" anchorCtr="1"/>
          <a:lstStyle/>
          <a:p>
            <a:r>
              <a:rPr lang="de-DE" sz="3266" dirty="0"/>
              <a:t>Nominales BIP/reales BIP/BIP-</a:t>
            </a:r>
            <a:r>
              <a:rPr lang="de-DE" sz="3266" dirty="0" err="1"/>
              <a:t>Deflator</a:t>
            </a:r>
            <a:endParaRPr lang="de-DE" sz="3266" dirty="0"/>
          </a:p>
        </p:txBody>
      </p:sp>
      <p:sp>
        <p:nvSpPr>
          <p:cNvPr id="7" name="Text Box 3"/>
          <p:cNvSpPr txBox="1">
            <a:spLocks noChangeArrowheads="1"/>
          </p:cNvSpPr>
          <p:nvPr/>
        </p:nvSpPr>
        <p:spPr bwMode="auto">
          <a:xfrm>
            <a:off x="86451" y="1151352"/>
            <a:ext cx="8603154" cy="377104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marL="311079" indent="-311079" eaLnBrk="1" hangingPunct="1">
              <a:buClrTx/>
              <a:buFont typeface="Arial" panose="020B0604020202020204" pitchFamily="34" charset="0"/>
              <a:buChar char="•"/>
            </a:pPr>
            <a:endParaRPr lang="de-DE" altLang="de-DE" sz="2177" dirty="0">
              <a:solidFill>
                <a:srgbClr val="000000"/>
              </a:solidFill>
            </a:endParaRPr>
          </a:p>
          <a:p>
            <a:pPr marL="311079" indent="-311079" eaLnBrk="1" hangingPunct="1">
              <a:buClrTx/>
              <a:buFont typeface="Arial" panose="020B0604020202020204" pitchFamily="34" charset="0"/>
              <a:buChar char="•"/>
            </a:pPr>
            <a:r>
              <a:rPr lang="de-DE" altLang="de-DE" sz="2177" dirty="0">
                <a:solidFill>
                  <a:srgbClr val="000000"/>
                </a:solidFill>
              </a:rPr>
              <a:t>Die Veränderung im nominalen BIP spiegelt die Veränderung aus Preisänderungen </a:t>
            </a:r>
            <a:r>
              <a:rPr lang="de-DE" altLang="de-DE" sz="2177" b="1" dirty="0">
                <a:solidFill>
                  <a:srgbClr val="000000"/>
                </a:solidFill>
              </a:rPr>
              <a:t>und</a:t>
            </a:r>
            <a:r>
              <a:rPr lang="de-DE" altLang="de-DE" sz="2177" dirty="0">
                <a:solidFill>
                  <a:srgbClr val="000000"/>
                </a:solidFill>
              </a:rPr>
              <a:t> Änderungen in der Wirtschaftsleistung wider.</a:t>
            </a:r>
          </a:p>
          <a:p>
            <a:pPr marL="311079" indent="-311079" eaLnBrk="1" hangingPunct="1">
              <a:buClrTx/>
              <a:buFont typeface="Arial" panose="020B0604020202020204" pitchFamily="34" charset="0"/>
              <a:buChar char="•"/>
            </a:pPr>
            <a:endParaRPr lang="de-DE" altLang="de-DE" sz="2177" dirty="0">
              <a:solidFill>
                <a:srgbClr val="000000"/>
              </a:solidFill>
            </a:endParaRPr>
          </a:p>
          <a:p>
            <a:pPr marL="311079" indent="-311079" eaLnBrk="1" hangingPunct="1">
              <a:buClrTx/>
              <a:buFont typeface="Arial" panose="020B0604020202020204" pitchFamily="34" charset="0"/>
              <a:buChar char="•"/>
            </a:pPr>
            <a:endParaRPr lang="de-DE" altLang="de-DE" sz="2177" dirty="0">
              <a:solidFill>
                <a:srgbClr val="000000"/>
              </a:solidFill>
            </a:endParaRPr>
          </a:p>
          <a:p>
            <a:pPr marL="311079" indent="-311079" eaLnBrk="1" hangingPunct="1">
              <a:buClrTx/>
              <a:buFont typeface="Arial" panose="020B0604020202020204" pitchFamily="34" charset="0"/>
              <a:buChar char="•"/>
            </a:pPr>
            <a:r>
              <a:rPr lang="de-DE" altLang="de-DE" sz="2177" dirty="0">
                <a:solidFill>
                  <a:srgbClr val="000000"/>
                </a:solidFill>
              </a:rPr>
              <a:t>Die Veränderung des realen BIP zeigt, um wie viel die Wirtschaftsleistung gewachsen ist.</a:t>
            </a:r>
          </a:p>
          <a:p>
            <a:pPr marL="311079" indent="-311079" eaLnBrk="1" hangingPunct="1">
              <a:buClrTx/>
              <a:buFont typeface="Arial" panose="020B0604020202020204" pitchFamily="34" charset="0"/>
              <a:buChar char="•"/>
            </a:pPr>
            <a:endParaRPr lang="de-DE" altLang="de-DE" sz="2177" dirty="0">
              <a:solidFill>
                <a:srgbClr val="000000"/>
              </a:solidFill>
            </a:endParaRPr>
          </a:p>
          <a:p>
            <a:pPr marL="311079" indent="-311079" eaLnBrk="1" hangingPunct="1">
              <a:buClrTx/>
              <a:buFont typeface="Arial" panose="020B0604020202020204" pitchFamily="34" charset="0"/>
              <a:buChar char="•"/>
            </a:pPr>
            <a:endParaRPr lang="de-DE" altLang="de-DE" sz="2177" dirty="0">
              <a:solidFill>
                <a:srgbClr val="000000"/>
              </a:solidFill>
            </a:endParaRPr>
          </a:p>
          <a:p>
            <a:pPr marL="311079" indent="-311079" eaLnBrk="1" hangingPunct="1">
              <a:buClrTx/>
              <a:buFont typeface="Arial" panose="020B0604020202020204" pitchFamily="34" charset="0"/>
              <a:buChar char="•"/>
            </a:pPr>
            <a:r>
              <a:rPr lang="de-DE" altLang="de-DE" sz="2177" dirty="0">
                <a:solidFill>
                  <a:srgbClr val="000000"/>
                </a:solidFill>
              </a:rPr>
              <a:t>Über die Veränderungsrate des BIP-</a:t>
            </a:r>
            <a:r>
              <a:rPr lang="de-DE" altLang="de-DE" sz="2177" dirty="0" err="1">
                <a:solidFill>
                  <a:srgbClr val="000000"/>
                </a:solidFill>
              </a:rPr>
              <a:t>Deflators</a:t>
            </a:r>
            <a:r>
              <a:rPr lang="de-DE" altLang="de-DE" sz="2177" dirty="0">
                <a:solidFill>
                  <a:srgbClr val="000000"/>
                </a:solidFill>
              </a:rPr>
              <a:t> kann die Veränderungsrate des nominalen BIP um die reine Preisänderung korrigiert werden</a:t>
            </a:r>
          </a:p>
        </p:txBody>
      </p:sp>
      <p:sp>
        <p:nvSpPr>
          <p:cNvPr id="4" name="Rechteck 3">
            <a:extLst>
              <a:ext uri="{FF2B5EF4-FFF2-40B4-BE49-F238E27FC236}">
                <a16:creationId xmlns:a16="http://schemas.microsoft.com/office/drawing/2014/main" id="{58C88DCD-6317-4224-9BDF-37D640B1ECAA}"/>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293625314"/>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1363</Words>
  <Application>Microsoft Office PowerPoint</Application>
  <PresentationFormat>Breitbild</PresentationFormat>
  <Paragraphs>188</Paragraphs>
  <Slides>24</Slides>
  <Notes>24</Notes>
  <HiddenSlides>0</HiddenSlides>
  <MMClips>0</MMClips>
  <ScaleCrop>false</ScaleCrop>
  <HeadingPairs>
    <vt:vector size="8" baseType="variant">
      <vt:variant>
        <vt:lpstr>Verwendete Schriftarten</vt:lpstr>
      </vt:variant>
      <vt:variant>
        <vt:i4>7</vt:i4>
      </vt:variant>
      <vt:variant>
        <vt:lpstr>Design</vt:lpstr>
      </vt:variant>
      <vt:variant>
        <vt:i4>1</vt:i4>
      </vt:variant>
      <vt:variant>
        <vt:lpstr>Eingebettete OLE-Server</vt:lpstr>
      </vt:variant>
      <vt:variant>
        <vt:i4>2</vt:i4>
      </vt:variant>
      <vt:variant>
        <vt:lpstr>Folientitel</vt:lpstr>
      </vt:variant>
      <vt:variant>
        <vt:i4>24</vt:i4>
      </vt:variant>
    </vt:vector>
  </HeadingPairs>
  <TitlesOfParts>
    <vt:vector size="34" baseType="lpstr">
      <vt:lpstr>Arial</vt:lpstr>
      <vt:lpstr>Calibri</vt:lpstr>
      <vt:lpstr>Calibri Light</vt:lpstr>
      <vt:lpstr>Cambria Math</vt:lpstr>
      <vt:lpstr>Sparkasse Rg</vt:lpstr>
      <vt:lpstr>Symbol</vt:lpstr>
      <vt:lpstr>Times New Roman</vt:lpstr>
      <vt:lpstr>Office</vt:lpstr>
      <vt:lpstr>Worksheet</vt:lpstr>
      <vt:lpstr>Arbeitsblatt</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bjk</dc:creator>
  <cp:lastModifiedBy>Köster, Bernhard Johannes</cp:lastModifiedBy>
  <cp:revision>177</cp:revision>
  <cp:lastPrinted>2022-03-02T20:18:27Z</cp:lastPrinted>
  <dcterms:created xsi:type="dcterms:W3CDTF">2022-03-01T20:52:11Z</dcterms:created>
  <dcterms:modified xsi:type="dcterms:W3CDTF">2026-03-18T14:01:58Z</dcterms:modified>
</cp:coreProperties>
</file>