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423" r:id="rId2"/>
    <p:sldId id="424" r:id="rId3"/>
    <p:sldId id="426" r:id="rId4"/>
    <p:sldId id="427" r:id="rId5"/>
    <p:sldId id="384" r:id="rId6"/>
    <p:sldId id="387" r:id="rId7"/>
    <p:sldId id="391" r:id="rId8"/>
    <p:sldId id="392" r:id="rId9"/>
    <p:sldId id="393" r:id="rId10"/>
    <p:sldId id="394" r:id="rId11"/>
    <p:sldId id="395" r:id="rId12"/>
  </p:sldIdLst>
  <p:sldSz cx="12192000" cy="6858000"/>
  <p:notesSz cx="6865938" cy="99980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8" autoAdjust="0"/>
    <p:restoredTop sz="94660"/>
  </p:normalViewPr>
  <p:slideViewPr>
    <p:cSldViewPr snapToGrid="0">
      <p:cViewPr varScale="1">
        <p:scale>
          <a:sx n="56" d="100"/>
          <a:sy n="56" d="100"/>
        </p:scale>
        <p:origin x="5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501640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501640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fld id="{0524BEED-E0BF-4555-8E2F-C31A69315841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49363"/>
            <a:ext cx="5997575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6594" y="4811574"/>
            <a:ext cx="5492750" cy="3936742"/>
          </a:xfrm>
          <a:prstGeom prst="rect">
            <a:avLst/>
          </a:prstGeom>
        </p:spPr>
        <p:txBody>
          <a:bodyPr vert="horz" lIns="96359" tIns="48180" rIns="96359" bIns="4818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96437"/>
            <a:ext cx="2975240" cy="50163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9109" y="9496437"/>
            <a:ext cx="2975240" cy="50163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B85F1F99-80BC-4C62-BD17-0AD959982C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8330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-112713" y="889000"/>
            <a:ext cx="7791451" cy="438308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>
          <a:xfrm>
            <a:off x="686594" y="4811574"/>
            <a:ext cx="5492750" cy="281967"/>
          </a:xfrm>
        </p:spPr>
        <p:txBody>
          <a:bodyPr>
            <a:spAutoFit/>
          </a:bodyPr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C79B0EB5-7EA8-4872-8CBA-591F15ACAB0D}" type="slidenum">
              <a:rPr lang="de-DE" altLang="de-DE" smtClean="0">
                <a:latin typeface="Sparkasse Rg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de-DE" altLang="de-DE">
              <a:latin typeface="Sparkasse Rg" pitchFamily="34" charset="0"/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2950"/>
            <a:ext cx="6619875" cy="3724275"/>
          </a:xfrm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16463"/>
            <a:ext cx="4992687" cy="44672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51" tIns="45724" rIns="91451" bIns="45724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B38B193B-0651-488D-954C-EF0082D05DC4}" type="slidenum">
              <a:rPr lang="de-DE" altLang="de-DE" smtClean="0">
                <a:latin typeface="Sparkasse Rg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de-DE" altLang="de-DE">
              <a:latin typeface="Sparkasse Rg" pitchFamily="34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2950"/>
            <a:ext cx="6619875" cy="3724275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16463"/>
            <a:ext cx="4992687" cy="44672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51" tIns="45724" rIns="91451" bIns="45724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4D9F3A82-C5AB-41AB-9423-7C684689752A}" type="slidenum">
              <a:rPr lang="de-DE" altLang="de-DE" smtClean="0">
                <a:latin typeface="Sparkasse Rg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de-DE" altLang="de-DE">
              <a:latin typeface="Sparkasse Rg" pitchFamily="34" charset="0"/>
            </a:endParaRPr>
          </a:p>
        </p:txBody>
      </p:sp>
      <p:sp>
        <p:nvSpPr>
          <p:cNvPr id="106499" name="Rectangle 28"/>
          <p:cNvSpPr txBox="1">
            <a:spLocks noGrp="1" noChangeArrowheads="1"/>
          </p:cNvSpPr>
          <p:nvPr/>
        </p:nvSpPr>
        <p:spPr bwMode="auto">
          <a:xfrm>
            <a:off x="3852863" y="9428163"/>
            <a:ext cx="291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10" tIns="46806" rIns="90010" bIns="46806" anchor="b"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A625A102-B141-410D-AB89-69B896BECDE4}" type="slidenum">
              <a:rPr lang="de-DE" altLang="de-DE">
                <a:latin typeface="Sparkasse Rg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de-DE" altLang="de-DE">
              <a:latin typeface="Sparkasse Rg" pitchFamily="34" charset="0"/>
            </a:endParaRPr>
          </a:p>
        </p:txBody>
      </p:sp>
      <p:sp>
        <p:nvSpPr>
          <p:cNvPr id="10650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2950"/>
            <a:ext cx="6619875" cy="37242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650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3288" y="4716463"/>
            <a:ext cx="4992687" cy="44672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22819BAE-667F-461C-AEFD-034F7310BD53}" type="slidenum">
              <a:rPr lang="de-DE" altLang="de-DE" smtClean="0">
                <a:latin typeface="Sparkasse Rg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de-DE" altLang="de-DE">
              <a:latin typeface="Sparkasse Rg" pitchFamily="34" charset="0"/>
            </a:endParaRPr>
          </a:p>
        </p:txBody>
      </p:sp>
      <p:sp>
        <p:nvSpPr>
          <p:cNvPr id="109571" name="Rectangle 28"/>
          <p:cNvSpPr txBox="1">
            <a:spLocks noGrp="1" noChangeArrowheads="1"/>
          </p:cNvSpPr>
          <p:nvPr/>
        </p:nvSpPr>
        <p:spPr bwMode="auto">
          <a:xfrm>
            <a:off x="3852863" y="9428163"/>
            <a:ext cx="291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10" tIns="46806" rIns="90010" bIns="46806" anchor="b"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BEC0DA41-BECA-4F6A-B6CA-402E76C1446D}" type="slidenum">
              <a:rPr lang="de-DE" altLang="de-DE">
                <a:latin typeface="Sparkasse Rg" pitchFamily="34" charset="0"/>
              </a:rPr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de-DE" altLang="de-DE">
              <a:latin typeface="Sparkasse Rg" pitchFamily="34" charset="0"/>
            </a:endParaRPr>
          </a:p>
        </p:txBody>
      </p:sp>
      <p:sp>
        <p:nvSpPr>
          <p:cNvPr id="10957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2950"/>
            <a:ext cx="6619875" cy="37242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957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3288" y="4716463"/>
            <a:ext cx="4992687" cy="44672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0DB0C72D-7BFE-4E47-B13E-CEFD29536966}" type="slidenum">
              <a:rPr lang="de-DE" altLang="de-DE" smtClean="0">
                <a:latin typeface="Sparkasse Rg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de-DE" altLang="de-DE">
              <a:latin typeface="Sparkasse Rg" pitchFamily="34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2950"/>
            <a:ext cx="6619875" cy="3724275"/>
          </a:xfrm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16463"/>
            <a:ext cx="4992687" cy="44672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F1ABF143-93FE-446C-8F3B-26520A7874C1}" type="slidenum">
              <a:rPr lang="de-DE" altLang="de-DE" smtClean="0">
                <a:latin typeface="Sparkasse Rg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de-DE" altLang="de-DE">
              <a:latin typeface="Sparkasse Rg" pitchFamily="34" charset="0"/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2950"/>
            <a:ext cx="6619875" cy="3724275"/>
          </a:xfrm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16463"/>
            <a:ext cx="4992687" cy="44672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eaLnBrk="0" hangingPunct="0"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9E9EA269-331E-4CA1-A6F3-5274331E43B0}" type="slidenum">
              <a:rPr lang="de-DE" altLang="de-DE" smtClean="0">
                <a:latin typeface="Sparkasse Rg" pitchFamily="34" charset="0"/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de-DE" altLang="de-DE">
              <a:latin typeface="Sparkasse Rg" pitchFamily="34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2950"/>
            <a:ext cx="6619875" cy="3724275"/>
          </a:xfrm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16463"/>
            <a:ext cx="4992687" cy="446722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615CB2-164D-45E6-81B7-F9CF999FDF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FC8AC0E-B42C-4009-94F5-37F408DD0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0FCB69C-750A-416A-B650-4459DCD8B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7216FC-CDDA-4FC7-856F-6D1BF7657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07EAD6-C532-4CB3-BDD4-5B25A832A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9112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F5622B-77DC-4621-9F34-AAB053DB0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2D3FE9F-066E-48C2-A6E9-6A535EE520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8923FA-6CAC-4572-A797-292068B6B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46BFD5-5C63-412F-9FE3-D7DE010F3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298081-41C9-44DC-ADE1-6A320FEE7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9943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BC5AE35-7A10-4D44-85E7-23D69967DD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1766F43-CBDD-4128-9318-2F1BBB7E36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D8ADD35-D1AC-44EE-AB57-95A3D90A4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37B51C0-C5FE-43BD-B471-BE358A075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627E67-7EB3-4AC3-8844-CFDC3F665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7108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A77072-9838-42DE-9738-1E38E8CA4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3FA340A-F7F9-4297-A59B-8597B8C5D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EF45680-A9F5-47DC-9FEE-218898FF4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3EA3E5B-4D65-4F5C-AA51-BE4342003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9447C8-8C37-4773-8BD4-CF43165FA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4961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5835BA-3C4B-49D3-8BA5-2B5FB9691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9578CB4-1C3A-4F80-A91B-B36E5963B8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A7463A4-F863-4846-804B-5B4B35AF4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C99560-DED2-44F0-A62A-C280BA670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446564-D7E0-4FC7-84EB-EDC4C0D59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0763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12DBB5-E341-4F05-9A36-02A7A279A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FA02BB-95C1-46BD-A783-3D7A0FEF9E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88EF066-687C-42E1-9080-B54BFAE449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6A4718D-56E8-457D-87D1-B9F47998A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78FD24A-9CF2-4CD7-8B3E-2F775593A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A16550E-EAAF-4911-A231-2907F17E1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998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93FD2C-65F5-4272-BDFB-8F7379263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2D78C2D-0DE4-4D23-82CD-7330DE94D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23BADA4-F8AA-4D37-BC58-CE0545591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A8DC1A4-70D5-4838-A2A2-52A9F27F2D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731E668-ED59-4B2B-B32E-FD24F45771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FF5175B-967C-43EC-A81E-DB8AE2DD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C18A539-8D53-4E47-BEB3-A02BA46AA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E9B1300-DECA-4AAA-AEC4-6D613B117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394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B9E8FD-3A8F-45F0-918D-433651BC4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1E34814-E549-4F5D-BBDA-26EA8D1EA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5817922-9D56-4558-BA69-BDAD2C1C0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A5B991F-7519-4BA1-983B-70277BC27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0720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0E3B0A2-06E1-43B4-B3A5-C1BEE069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55C4017-C068-43F7-8C83-D20824A74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92927ED-0109-42D7-A20B-363532393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0170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810113-C27D-4DFD-AB0F-A090B7517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6794ED-E4E3-4CAB-9803-58C798D7C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075357A-B974-4F7C-BD2F-AD88D5954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D0F3F03-70D5-4E57-822E-36E24CA5E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7F198CB-399D-4196-AD5E-C3E822C24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C7466C0-BC3C-4E32-9B9C-817462FE4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0838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B12A0-FA96-4F2D-BBD1-D18DB12FE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862DB75-3F7B-4F33-A6A3-DF686245E0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04915E9-990C-46A4-BAB7-FC6217343C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D1CB4F7-2473-473C-9668-000BC70C5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7A5594-DD81-4A7F-8819-122D3F36A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9ED47D4-6DE6-44B6-9583-46117EB1B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710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528A667-8FFB-4005-AC59-C410C8413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0A12286-93FF-421B-8567-169718828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A553E2-6455-47F5-801A-FAB945225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66509-52CD-4576-A1AB-8D0CC0C7B472}" type="datetimeFigureOut">
              <a:rPr lang="de-DE" smtClean="0"/>
              <a:t>12.03.2026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983ED2-A3DB-496A-B968-74A4AA2D3F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EDEE7F7-FB34-452D-8DEE-1D81F27D8C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3777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1600268" y="104181"/>
            <a:ext cx="7761950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3266" dirty="0"/>
              <a:t>Volkswirtschaftliche Gesamtrechnung (VGR)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566334" y="987198"/>
            <a:ext cx="8295271" cy="4385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2456" rIns="81646" bIns="42456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</a:pPr>
            <a:r>
              <a:rPr lang="de-DE" altLang="de-DE" sz="2540" dirty="0">
                <a:solidFill>
                  <a:srgbClr val="000000"/>
                </a:solidFill>
              </a:rPr>
              <a:t>Aufgabe der VGR ist es, die Ergebnisse des abgelaufenen Wirtschaftsprozesses einer gesamten Volkswirtschaft zahlenmäßig zu ermitteln (ex </a:t>
            </a:r>
            <a:r>
              <a:rPr lang="de-DE" altLang="de-DE" sz="2540" dirty="0" err="1">
                <a:solidFill>
                  <a:srgbClr val="000000"/>
                </a:solidFill>
              </a:rPr>
              <a:t>post</a:t>
            </a:r>
            <a:r>
              <a:rPr lang="de-DE" altLang="de-DE" sz="2540" dirty="0">
                <a:solidFill>
                  <a:srgbClr val="000000"/>
                </a:solidFill>
              </a:rPr>
              <a:t>). Dazu dient die buchhalterische Erfassung der Entstehung, Verwendung und Verteilung des Bruttoinlandsprodukts.</a:t>
            </a:r>
          </a:p>
          <a:p>
            <a:pPr eaLnBrk="1" hangingPunct="1">
              <a:buClrTx/>
            </a:pPr>
            <a:endParaRPr lang="de-DE" altLang="de-DE" sz="2540" dirty="0">
              <a:solidFill>
                <a:srgbClr val="000000"/>
              </a:solidFill>
            </a:endParaRPr>
          </a:p>
          <a:p>
            <a:pPr marL="414772" indent="-414772" eaLnBrk="1" hangingPunct="1">
              <a:buClrTx/>
              <a:buFont typeface="Arial" panose="020B0604020202020204" pitchFamily="34" charset="0"/>
              <a:buChar char="•"/>
            </a:pPr>
            <a:r>
              <a:rPr lang="de-DE" altLang="de-DE" sz="2540" dirty="0">
                <a:solidFill>
                  <a:srgbClr val="000000"/>
                </a:solidFill>
              </a:rPr>
              <a:t>Sie dient der Information, Prognose, Kontrolle und dem Ländervergleich</a:t>
            </a:r>
          </a:p>
          <a:p>
            <a:pPr marL="414772" indent="-414772" eaLnBrk="1" hangingPunct="1">
              <a:buClrTx/>
              <a:buFont typeface="Arial" panose="020B0604020202020204" pitchFamily="34" charset="0"/>
              <a:buChar char="•"/>
            </a:pPr>
            <a:endParaRPr lang="de-DE" altLang="de-DE" sz="2540" dirty="0">
              <a:solidFill>
                <a:srgbClr val="000000"/>
              </a:solidFill>
            </a:endParaRPr>
          </a:p>
          <a:p>
            <a:pPr marL="414772" indent="-414772" eaLnBrk="1" hangingPunct="1">
              <a:buClrTx/>
              <a:buFont typeface="Arial" panose="020B0604020202020204" pitchFamily="34" charset="0"/>
              <a:buChar char="•"/>
            </a:pPr>
            <a:r>
              <a:rPr lang="de-DE" altLang="de-DE" sz="2540" dirty="0">
                <a:solidFill>
                  <a:srgbClr val="000000"/>
                </a:solidFill>
              </a:rPr>
              <a:t>Seit 1995 gilt für EU-Mitgliedsstaaten das Europäische System Volkswirtschaftlicher Gesamtrechnungen (ESVG)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301D9A2D-A2CA-486E-B503-03385CF83075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9116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ChangeArrowheads="1"/>
          </p:cNvSpPr>
          <p:nvPr/>
        </p:nvSpPr>
        <p:spPr bwMode="auto">
          <a:xfrm>
            <a:off x="4367214" y="215752"/>
            <a:ext cx="6300787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2400" b="1">
                <a:solidFill>
                  <a:srgbClr val="000000"/>
                </a:solidFill>
                <a:latin typeface="Sparkasse Rg" pitchFamily="34" charset="0"/>
              </a:rPr>
              <a:t>Verteilungsrechnung</a:t>
            </a:r>
          </a:p>
        </p:txBody>
      </p:sp>
      <p:sp>
        <p:nvSpPr>
          <p:cNvPr id="57348" name="Text Box 3"/>
          <p:cNvSpPr txBox="1">
            <a:spLocks noChangeArrowheads="1"/>
          </p:cNvSpPr>
          <p:nvPr/>
        </p:nvSpPr>
        <p:spPr bwMode="auto">
          <a:xfrm>
            <a:off x="102033" y="679598"/>
            <a:ext cx="9180513" cy="575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300" dirty="0"/>
              <a:t>Die Verteilungsrechnung fragt nach den verschiedenen Einkommensarten,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300" dirty="0"/>
              <a:t>aus denen sich das Volkseinkommen zusammensetzt.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de-DE" altLang="de-DE" sz="2300" dirty="0"/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300" dirty="0"/>
              <a:t>Grundsätzlich wird dabei zwischen </a:t>
            </a:r>
            <a:r>
              <a:rPr lang="de-DE" altLang="de-DE" sz="2300" b="1" dirty="0"/>
              <a:t>Lohneinkommen und </a:t>
            </a:r>
            <a:r>
              <a:rPr lang="de-DE" altLang="de-DE" sz="2300" b="1" dirty="0" err="1"/>
              <a:t>Gewinnein</a:t>
            </a:r>
            <a:r>
              <a:rPr lang="de-DE" altLang="de-DE" sz="2300" b="1" dirty="0"/>
              <a:t>-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300" b="1" dirty="0"/>
              <a:t>kommen</a:t>
            </a:r>
            <a:r>
              <a:rPr lang="de-DE" altLang="de-DE" sz="2300" dirty="0"/>
              <a:t> unterschieden. Als Maß für die Einkommensaufteilung wird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300" dirty="0"/>
              <a:t>die </a:t>
            </a:r>
            <a:r>
              <a:rPr lang="de-DE" altLang="de-DE" sz="2300" b="1" dirty="0"/>
              <a:t>Lohnquote</a:t>
            </a:r>
            <a:r>
              <a:rPr lang="de-DE" altLang="de-DE" sz="2300" dirty="0"/>
              <a:t> verwendet.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300" dirty="0"/>
              <a:t> 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300" dirty="0"/>
              <a:t>					Arbeitnehmerentgelt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300" dirty="0"/>
              <a:t>Lohnquote =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300" dirty="0"/>
              <a:t>					   Volkseinkommen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de-DE" altLang="de-DE" sz="2300" dirty="0"/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300" dirty="0"/>
              <a:t>Die Lohnquote berücksichtigt aber keine strukturellen Schwankungen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300" dirty="0"/>
              <a:t>am Arbeitsmarkt, falls beispielsweise der Anteil der Selbstständigen an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300" dirty="0"/>
              <a:t>allen Erwerbstätigen sinkt. Dies berücksichtigt die </a:t>
            </a:r>
            <a:r>
              <a:rPr lang="de-DE" altLang="de-DE" sz="2300" b="1" dirty="0"/>
              <a:t>bereinigte Lohnquote.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300" dirty="0"/>
              <a:t>Sie wird berechnet, indem von einem konstanten Verhältnis von Arbeitnehmern zu Selbständigen ausgegangen wird.</a:t>
            </a:r>
          </a:p>
        </p:txBody>
      </p:sp>
      <p:cxnSp>
        <p:nvCxnSpPr>
          <p:cNvPr id="57349" name="Gerade Verbindung 2"/>
          <p:cNvCxnSpPr>
            <a:cxnSpLocks noChangeShapeType="1"/>
          </p:cNvCxnSpPr>
          <p:nvPr/>
        </p:nvCxnSpPr>
        <p:spPr bwMode="auto">
          <a:xfrm>
            <a:off x="4579026" y="3713650"/>
            <a:ext cx="309721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hteck 6">
            <a:extLst>
              <a:ext uri="{FF2B5EF4-FFF2-40B4-BE49-F238E27FC236}">
                <a16:creationId xmlns:a16="http://schemas.microsoft.com/office/drawing/2014/main" id="{CDCCDBD6-CAD9-42D6-B11A-1B62EA4DCD84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2"/>
          <p:cNvSpPr>
            <a:spLocks noChangeArrowheads="1"/>
          </p:cNvSpPr>
          <p:nvPr/>
        </p:nvSpPr>
        <p:spPr bwMode="auto">
          <a:xfrm>
            <a:off x="1631951" y="156864"/>
            <a:ext cx="9625984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2400" b="1" dirty="0">
                <a:solidFill>
                  <a:srgbClr val="000000"/>
                </a:solidFill>
                <a:latin typeface="Sparkasse Rg" pitchFamily="34" charset="0"/>
              </a:rPr>
              <a:t>Verteilungsrechnung: Entwicklung der Lohnquote (Deutschland)</a:t>
            </a: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207124" y="5455861"/>
            <a:ext cx="1338263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1400" dirty="0"/>
              <a:t>Quelle: </a:t>
            </a:r>
            <a:r>
              <a:rPr lang="de-DE" altLang="de-DE" sz="1400" dirty="0" err="1"/>
              <a:t>Destatis</a:t>
            </a:r>
            <a:endParaRPr lang="de-DE" altLang="de-DE" sz="14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BA384232-9C66-4D07-B241-7135F72D446B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B2DDE9F7-2DAE-308C-D76E-3FBB2B6CBE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124" y="751216"/>
            <a:ext cx="7929513" cy="4289413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1600268" y="104181"/>
            <a:ext cx="7761950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2540" b="1" dirty="0"/>
              <a:t>Bruttoinlandsprodukt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468824" y="1722882"/>
            <a:ext cx="8786936" cy="2240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81646" tIns="42456" rIns="81646" bIns="42456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</a:pPr>
            <a:r>
              <a:rPr lang="de-DE" altLang="de-DE" sz="2800" dirty="0">
                <a:solidFill>
                  <a:srgbClr val="000000"/>
                </a:solidFill>
              </a:rPr>
              <a:t>Das </a:t>
            </a:r>
            <a:r>
              <a:rPr lang="de-DE" altLang="de-DE" sz="2800" b="1" dirty="0">
                <a:solidFill>
                  <a:srgbClr val="000000"/>
                </a:solidFill>
              </a:rPr>
              <a:t>Bruttoinlandsprodukt (BIP)</a:t>
            </a:r>
            <a:r>
              <a:rPr lang="de-DE" altLang="de-DE" sz="2800" dirty="0">
                <a:solidFill>
                  <a:srgbClr val="000000"/>
                </a:solidFill>
              </a:rPr>
              <a:t> ist der Marktwert aller </a:t>
            </a:r>
          </a:p>
          <a:p>
            <a:pPr eaLnBrk="1" hangingPunct="1">
              <a:buClrTx/>
            </a:pPr>
            <a:r>
              <a:rPr lang="de-DE" altLang="de-DE" sz="2800" dirty="0">
                <a:solidFill>
                  <a:srgbClr val="000000"/>
                </a:solidFill>
              </a:rPr>
              <a:t>Waren und Dienstleistungen, die während einer Periode </a:t>
            </a:r>
          </a:p>
          <a:p>
            <a:pPr eaLnBrk="1" hangingPunct="1">
              <a:buClrTx/>
            </a:pPr>
            <a:r>
              <a:rPr lang="de-DE" altLang="de-DE" sz="2800" dirty="0">
                <a:solidFill>
                  <a:srgbClr val="000000"/>
                </a:solidFill>
              </a:rPr>
              <a:t>(z.B. 1 Jahr) in einem Land hergestellt werden und dem Endverbrauch dienen.</a:t>
            </a:r>
          </a:p>
          <a:p>
            <a:pPr eaLnBrk="1" hangingPunct="1">
              <a:buClrTx/>
            </a:pPr>
            <a:endParaRPr lang="de-DE" altLang="de-DE" sz="2800" dirty="0">
              <a:solidFill>
                <a:srgbClr val="000000"/>
              </a:solidFill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4117F462-7D2C-41AD-989C-E400E4864495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7495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1600268" y="104181"/>
            <a:ext cx="7761950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3266" dirty="0"/>
              <a:t>Das Bruttoinlandsprodukt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406849" y="1024884"/>
            <a:ext cx="8295271" cy="2430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2456" rIns="81646" bIns="42456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</a:pPr>
            <a:r>
              <a:rPr lang="de-DE" altLang="de-DE" sz="2177" dirty="0">
                <a:solidFill>
                  <a:srgbClr val="000000"/>
                </a:solidFill>
              </a:rPr>
              <a:t>„Marktwert“</a:t>
            </a:r>
          </a:p>
          <a:p>
            <a:pPr marL="311079" indent="-311079" eaLnBrk="1" hangingPunct="1">
              <a:buClrTx/>
              <a:buFont typeface="Arial" panose="020B0604020202020204" pitchFamily="34" charset="0"/>
              <a:buChar char="•"/>
            </a:pPr>
            <a:r>
              <a:rPr lang="de-DE" altLang="de-DE" sz="2177" dirty="0">
                <a:solidFill>
                  <a:srgbClr val="000000"/>
                </a:solidFill>
              </a:rPr>
              <a:t>Um die verschiedensten Güter zusammenfassen zu können gehen sie zu ihren Marktpreisen bewertet in das BIP ein.</a:t>
            </a:r>
          </a:p>
          <a:p>
            <a:pPr marL="311079" indent="-311079" eaLnBrk="1" hangingPunct="1">
              <a:buClrTx/>
              <a:buFont typeface="Arial" panose="020B0604020202020204" pitchFamily="34" charset="0"/>
              <a:buChar char="•"/>
            </a:pPr>
            <a:r>
              <a:rPr lang="de-DE" altLang="de-DE" sz="2177" dirty="0">
                <a:solidFill>
                  <a:srgbClr val="000000"/>
                </a:solidFill>
              </a:rPr>
              <a:t>Einige Güter, für die es keine Marktpreise gibt, werden mit den Kosten ihrer Erstellung bewertet.</a:t>
            </a:r>
          </a:p>
          <a:p>
            <a:pPr marL="311079" indent="-311079" eaLnBrk="1" hangingPunct="1">
              <a:buClrTx/>
              <a:buFont typeface="Arial" panose="020B0604020202020204" pitchFamily="34" charset="0"/>
              <a:buChar char="•"/>
            </a:pPr>
            <a:r>
              <a:rPr lang="de-DE" altLang="de-DE" sz="2177" dirty="0">
                <a:solidFill>
                  <a:srgbClr val="000000"/>
                </a:solidFill>
              </a:rPr>
              <a:t>Staatliche Dienstleistungen werden über die Löhne der Beamten und Angestellten erfasst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44504" y="3338593"/>
            <a:ext cx="8295271" cy="2095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2456" rIns="81646" bIns="42456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</a:pPr>
            <a:endParaRPr lang="de-DE" altLang="de-DE" sz="2177" dirty="0">
              <a:solidFill>
                <a:srgbClr val="000000"/>
              </a:solidFill>
            </a:endParaRPr>
          </a:p>
          <a:p>
            <a:pPr eaLnBrk="1" hangingPunct="1">
              <a:buClrTx/>
            </a:pPr>
            <a:r>
              <a:rPr lang="de-DE" altLang="de-DE" sz="2177" dirty="0">
                <a:solidFill>
                  <a:srgbClr val="000000"/>
                </a:solidFill>
              </a:rPr>
              <a:t>„aller“</a:t>
            </a:r>
          </a:p>
          <a:p>
            <a:pPr marL="311079" indent="-311079" eaLnBrk="1" hangingPunct="1">
              <a:buClrTx/>
              <a:buFont typeface="Arial" panose="020B0604020202020204" pitchFamily="34" charset="0"/>
              <a:buChar char="•"/>
            </a:pPr>
            <a:r>
              <a:rPr lang="de-DE" altLang="de-DE" sz="2177" dirty="0">
                <a:solidFill>
                  <a:srgbClr val="000000"/>
                </a:solidFill>
              </a:rPr>
              <a:t>Selbstgenutztes Wohneigentum fließt im Umfang einer entsprechenden (geschätzten) Marktmiete in das BIP ein.</a:t>
            </a:r>
          </a:p>
          <a:p>
            <a:pPr marL="311079" indent="-311079" eaLnBrk="1" hangingPunct="1">
              <a:buClrTx/>
              <a:buFont typeface="Arial" panose="020B0604020202020204" pitchFamily="34" charset="0"/>
              <a:buChar char="•"/>
            </a:pPr>
            <a:r>
              <a:rPr lang="de-DE" altLang="de-DE" sz="2177" dirty="0">
                <a:solidFill>
                  <a:srgbClr val="000000"/>
                </a:solidFill>
              </a:rPr>
              <a:t>Nicht alle Transaktionen statistisch erfassbar (z. B. Schwarzarbeit, Erziehungsleistung von Eltern, ehrenamtliche Tätigkeit)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1F499A6-F4F4-458D-82A7-666AE6F598DF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059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1600268" y="104181"/>
            <a:ext cx="7761950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de-DE" sz="3266" dirty="0"/>
              <a:t>Das Bruttoinlandsprodukt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83542" y="959545"/>
            <a:ext cx="8295271" cy="109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2456" rIns="81646" bIns="42456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</a:pPr>
            <a:r>
              <a:rPr lang="de-DE" altLang="de-DE" sz="2177" dirty="0">
                <a:solidFill>
                  <a:srgbClr val="000000"/>
                </a:solidFill>
              </a:rPr>
              <a:t>„Waren und Dienstleistungen“:“</a:t>
            </a:r>
          </a:p>
          <a:p>
            <a:pPr marL="311079" indent="-311079" eaLnBrk="1" hangingPunct="1">
              <a:buClrTx/>
              <a:buFont typeface="Arial" panose="020B0604020202020204" pitchFamily="34" charset="0"/>
              <a:buChar char="•"/>
            </a:pPr>
            <a:r>
              <a:rPr lang="de-DE" altLang="de-DE" sz="2177" dirty="0">
                <a:solidFill>
                  <a:srgbClr val="000000"/>
                </a:solidFill>
              </a:rPr>
              <a:t>Materielle Güter und immaterielle Dienste</a:t>
            </a:r>
          </a:p>
          <a:p>
            <a:pPr eaLnBrk="1" hangingPunct="1">
              <a:buClrTx/>
            </a:pPr>
            <a:endParaRPr lang="de-DE" altLang="de-DE" sz="2177" dirty="0">
              <a:solidFill>
                <a:srgbClr val="00000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83543" y="1511970"/>
            <a:ext cx="8295271" cy="14258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2456" rIns="81646" bIns="42456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</a:pPr>
            <a:endParaRPr lang="de-DE" altLang="de-DE" sz="2177" dirty="0">
              <a:solidFill>
                <a:srgbClr val="000000"/>
              </a:solidFill>
            </a:endParaRPr>
          </a:p>
          <a:p>
            <a:pPr eaLnBrk="1" hangingPunct="1">
              <a:buClrTx/>
            </a:pPr>
            <a:r>
              <a:rPr lang="de-DE" altLang="de-DE" sz="2177" dirty="0">
                <a:solidFill>
                  <a:srgbClr val="000000"/>
                </a:solidFill>
              </a:rPr>
              <a:t>„während einer Periode“</a:t>
            </a:r>
          </a:p>
          <a:p>
            <a:pPr marL="311079" indent="-311079" eaLnBrk="1" hangingPunct="1">
              <a:buClrTx/>
              <a:buFont typeface="Arial" panose="020B0604020202020204" pitchFamily="34" charset="0"/>
              <a:buChar char="•"/>
            </a:pPr>
            <a:r>
              <a:rPr lang="de-DE" altLang="de-DE" sz="2177" dirty="0">
                <a:solidFill>
                  <a:srgbClr val="000000"/>
                </a:solidFill>
              </a:rPr>
              <a:t>Quartal oder Jahr</a:t>
            </a:r>
          </a:p>
          <a:p>
            <a:pPr eaLnBrk="1" hangingPunct="1">
              <a:buClrTx/>
            </a:pPr>
            <a:endParaRPr lang="de-DE" altLang="de-DE" sz="2177" dirty="0">
              <a:solidFill>
                <a:srgbClr val="000000"/>
              </a:solidFill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83540" y="2376696"/>
            <a:ext cx="11908460" cy="2430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81646" tIns="42456" rIns="81646" bIns="42456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</a:pPr>
            <a:endParaRPr lang="de-DE" altLang="de-DE" sz="2177" dirty="0">
              <a:solidFill>
                <a:srgbClr val="000000"/>
              </a:solidFill>
            </a:endParaRPr>
          </a:p>
          <a:p>
            <a:pPr eaLnBrk="1" hangingPunct="1">
              <a:buClrTx/>
            </a:pPr>
            <a:r>
              <a:rPr lang="de-DE" altLang="de-DE" sz="2177" dirty="0">
                <a:solidFill>
                  <a:srgbClr val="000000"/>
                </a:solidFill>
              </a:rPr>
              <a:t>„in einem Land“</a:t>
            </a:r>
          </a:p>
          <a:p>
            <a:pPr marL="311079" indent="-311079" eaLnBrk="1" hangingPunct="1">
              <a:buClrTx/>
              <a:buFont typeface="Arial" panose="020B0604020202020204" pitchFamily="34" charset="0"/>
              <a:buChar char="•"/>
            </a:pPr>
            <a:r>
              <a:rPr lang="de-DE" altLang="de-DE" sz="2177" dirty="0">
                <a:solidFill>
                  <a:srgbClr val="000000"/>
                </a:solidFill>
              </a:rPr>
              <a:t>Die von In- und Ausländern erzielten Faktorentgelte im Inland</a:t>
            </a:r>
          </a:p>
          <a:p>
            <a:pPr eaLnBrk="1" hangingPunct="1">
              <a:buClrTx/>
            </a:pPr>
            <a:r>
              <a:rPr lang="de-DE" altLang="de-DE" sz="2177" dirty="0">
                <a:solidFill>
                  <a:srgbClr val="000000"/>
                </a:solidFill>
              </a:rPr>
              <a:t>Inlandskonzept = Inländerkonzept</a:t>
            </a:r>
          </a:p>
          <a:p>
            <a:pPr eaLnBrk="1" hangingPunct="1">
              <a:buClrTx/>
            </a:pPr>
            <a:r>
              <a:rPr lang="de-DE" altLang="de-DE" sz="2177" dirty="0">
                <a:solidFill>
                  <a:srgbClr val="000000"/>
                </a:solidFill>
              </a:rPr>
              <a:t>                              + Faktoreinkommen der Ausländer im Inland</a:t>
            </a:r>
          </a:p>
          <a:p>
            <a:pPr eaLnBrk="1" hangingPunct="1">
              <a:buClrTx/>
            </a:pPr>
            <a:r>
              <a:rPr lang="de-DE" altLang="de-DE" sz="2177" dirty="0">
                <a:solidFill>
                  <a:srgbClr val="000000"/>
                </a:solidFill>
              </a:rPr>
              <a:t>                              – Faktoreinkommen der Inländer im Ausland</a:t>
            </a:r>
          </a:p>
          <a:p>
            <a:pPr eaLnBrk="1" hangingPunct="1">
              <a:buClrTx/>
            </a:pPr>
            <a:endParaRPr lang="de-DE" altLang="de-DE" sz="2177" dirty="0">
              <a:solidFill>
                <a:srgbClr val="000000"/>
              </a:solidFill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83541" y="4553022"/>
            <a:ext cx="8295271" cy="1760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2456" rIns="81646" bIns="42456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</a:pPr>
            <a:endParaRPr lang="de-DE" altLang="de-DE" sz="2177" dirty="0">
              <a:solidFill>
                <a:srgbClr val="000000"/>
              </a:solidFill>
            </a:endParaRPr>
          </a:p>
          <a:p>
            <a:pPr eaLnBrk="1" hangingPunct="1">
              <a:buClrTx/>
            </a:pPr>
            <a:r>
              <a:rPr lang="de-DE" altLang="de-DE" sz="2177" dirty="0">
                <a:solidFill>
                  <a:srgbClr val="000000"/>
                </a:solidFill>
              </a:rPr>
              <a:t>„dem Endverbrauch dienen“</a:t>
            </a:r>
          </a:p>
          <a:p>
            <a:pPr marL="311079" indent="-311079" eaLnBrk="1" hangingPunct="1">
              <a:buClrTx/>
              <a:buFont typeface="Arial" panose="020B0604020202020204" pitchFamily="34" charset="0"/>
              <a:buChar char="•"/>
            </a:pPr>
            <a:r>
              <a:rPr lang="de-DE" altLang="de-DE" sz="2177" dirty="0">
                <a:solidFill>
                  <a:srgbClr val="000000"/>
                </a:solidFill>
              </a:rPr>
              <a:t>Nur die letztliche Wertschöpfung = </a:t>
            </a:r>
          </a:p>
          <a:p>
            <a:pPr eaLnBrk="1" hangingPunct="1">
              <a:buClrTx/>
            </a:pPr>
            <a:r>
              <a:rPr lang="de-DE" altLang="de-DE" sz="2177" dirty="0">
                <a:solidFill>
                  <a:srgbClr val="000000"/>
                </a:solidFill>
              </a:rPr>
              <a:t>		Produktion abzüglich</a:t>
            </a:r>
          </a:p>
          <a:p>
            <a:pPr eaLnBrk="1" hangingPunct="1">
              <a:buClrTx/>
            </a:pPr>
            <a:r>
              <a:rPr lang="de-DE" altLang="de-DE" sz="2177" dirty="0">
                <a:solidFill>
                  <a:srgbClr val="000000"/>
                </a:solidFill>
              </a:rPr>
              <a:t>		der Vorleistungen und dem Saldo aus Steuern und Subventionen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35EB6028-F964-44A6-B422-815F1D333080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604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5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1"/>
          <p:cNvSpPr>
            <a:spLocks noChangeArrowheads="1"/>
          </p:cNvSpPr>
          <p:nvPr/>
        </p:nvSpPr>
        <p:spPr bwMode="auto">
          <a:xfrm>
            <a:off x="2958306" y="118770"/>
            <a:ext cx="6275387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2400" b="1" dirty="0">
                <a:solidFill>
                  <a:srgbClr val="000000"/>
                </a:solidFill>
                <a:latin typeface="Sparkasse Rg" pitchFamily="34" charset="0"/>
              </a:rPr>
              <a:t>Berechnung des Bruttoinlandsprodukts</a:t>
            </a: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242454" y="1126549"/>
            <a:ext cx="11007436" cy="51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2400" dirty="0">
                <a:solidFill>
                  <a:srgbClr val="000000"/>
                </a:solidFill>
              </a:rPr>
              <a:t>Entstehungsrechnung 	– 	Beitrag der verschiedenen Wirtschaftssektoren zur</a:t>
            </a:r>
          </a:p>
          <a:p>
            <a:pPr eaLnBrk="1" hangingPunct="1">
              <a:buClrTx/>
              <a:buFontTx/>
              <a:buNone/>
            </a:pPr>
            <a:r>
              <a:rPr lang="de-DE" altLang="de-DE" sz="2400" dirty="0">
                <a:solidFill>
                  <a:srgbClr val="000000"/>
                </a:solidFill>
              </a:rPr>
              <a:t>									gesamtwirtschaftlichen Wertschöpfung.</a:t>
            </a:r>
          </a:p>
          <a:p>
            <a:pPr eaLnBrk="1" hangingPunct="1">
              <a:buClrTx/>
              <a:buFontTx/>
              <a:buNone/>
            </a:pPr>
            <a:endParaRPr lang="de-DE" altLang="de-DE" sz="24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altLang="de-DE" sz="2400" dirty="0">
                <a:solidFill>
                  <a:srgbClr val="000000"/>
                </a:solidFill>
              </a:rPr>
              <a:t>Verwendungsrechnung	– 	Komponenten der gesamtwirtschaftlichen </a:t>
            </a:r>
          </a:p>
          <a:p>
            <a:pPr eaLnBrk="1" hangingPunct="1">
              <a:buClrTx/>
              <a:buFontTx/>
              <a:buNone/>
            </a:pPr>
            <a:r>
              <a:rPr lang="de-DE" altLang="de-DE" sz="2400" dirty="0">
                <a:solidFill>
                  <a:srgbClr val="000000"/>
                </a:solidFill>
              </a:rPr>
              <a:t>									Nachfrage bzw. Einsatz der hergestellten Güter.</a:t>
            </a:r>
          </a:p>
          <a:p>
            <a:pPr eaLnBrk="1" hangingPunct="1">
              <a:buClrTx/>
              <a:buFontTx/>
              <a:buNone/>
            </a:pPr>
            <a:endParaRPr lang="de-DE" altLang="de-DE" sz="2400" dirty="0">
              <a:solidFill>
                <a:srgbClr val="000000"/>
              </a:solidFill>
            </a:endParaRPr>
          </a:p>
          <a:p>
            <a:pPr eaLnBrk="1" hangingPunct="1">
              <a:buClrTx/>
              <a:buFontTx/>
              <a:buNone/>
            </a:pPr>
            <a:r>
              <a:rPr lang="de-DE" altLang="de-DE" sz="2400" dirty="0">
                <a:solidFill>
                  <a:srgbClr val="000000"/>
                </a:solidFill>
              </a:rPr>
              <a:t>Verteilungsrechnung 		–	Verteilung nach den verschiedenen Einkommensarten,</a:t>
            </a:r>
          </a:p>
          <a:p>
            <a:pPr eaLnBrk="1" hangingPunct="1">
              <a:buClrTx/>
              <a:buFontTx/>
              <a:buNone/>
            </a:pPr>
            <a:r>
              <a:rPr lang="de-DE" altLang="de-DE" sz="2400" dirty="0">
                <a:solidFill>
                  <a:srgbClr val="000000"/>
                </a:solidFill>
              </a:rPr>
              <a:t>									insbesondere den Produktionsfaktoren Arbeit und Kapital. 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A08EFE30-2376-4480-99CE-CDC8A1B08CEB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1"/>
          <p:cNvSpPr>
            <a:spLocks noChangeArrowheads="1"/>
          </p:cNvSpPr>
          <p:nvPr/>
        </p:nvSpPr>
        <p:spPr bwMode="auto">
          <a:xfrm>
            <a:off x="3990278" y="48768"/>
            <a:ext cx="627538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2400" b="1" dirty="0">
                <a:solidFill>
                  <a:srgbClr val="000000"/>
                </a:solidFill>
                <a:latin typeface="Sparkasse Rg" pitchFamily="34" charset="0"/>
              </a:rPr>
              <a:t>VGR Deutschland 2025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CE0AAC95-B01C-4615-9B29-9CEADEE2109E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A07238B4-5CD3-6056-56CB-DD1A913ED15C}"/>
              </a:ext>
            </a:extLst>
          </p:cNvPr>
          <p:cNvSpPr txBox="1"/>
          <p:nvPr/>
        </p:nvSpPr>
        <p:spPr>
          <a:xfrm>
            <a:off x="143839" y="4226929"/>
            <a:ext cx="11703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/>
              <a:t>Quelle: Destatis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98297C1F-01E0-C09D-1BB5-452AC79AA8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81708"/>
            <a:ext cx="8689605" cy="368372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2"/>
          <p:cNvSpPr>
            <a:spLocks noChangeArrowheads="1"/>
          </p:cNvSpPr>
          <p:nvPr/>
        </p:nvSpPr>
        <p:spPr bwMode="auto">
          <a:xfrm>
            <a:off x="81887" y="0"/>
            <a:ext cx="6901329" cy="865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2400" b="1" dirty="0">
                <a:solidFill>
                  <a:srgbClr val="000000"/>
                </a:solidFill>
                <a:latin typeface="Sparkasse Rg" pitchFamily="34" charset="0"/>
              </a:rPr>
              <a:t>Entwicklung der nominalen Anteile an der Bruttowertschöpfung (Deutschland)</a:t>
            </a:r>
          </a:p>
        </p:txBody>
      </p:sp>
      <p:sp>
        <p:nvSpPr>
          <p:cNvPr id="54276" name="Text Box 3"/>
          <p:cNvSpPr txBox="1">
            <a:spLocks noChangeArrowheads="1"/>
          </p:cNvSpPr>
          <p:nvPr/>
        </p:nvSpPr>
        <p:spPr bwMode="auto">
          <a:xfrm>
            <a:off x="1008910" y="6379862"/>
            <a:ext cx="2646461" cy="316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1400" dirty="0"/>
              <a:t>Quelle: </a:t>
            </a:r>
            <a:r>
              <a:rPr lang="de-DE" altLang="de-DE" sz="1400" dirty="0" err="1"/>
              <a:t>Destatis</a:t>
            </a:r>
            <a:r>
              <a:rPr lang="de-DE" altLang="de-DE" sz="1400" dirty="0"/>
              <a:t>, jeweilige Preise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7D0B83D1-822E-4966-A08A-93DFFBAB773F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9A2DED83-2F15-E474-2A9E-3BFFEDA6F3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87" y="1006444"/>
            <a:ext cx="6588013" cy="4502816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8A7A3F9E-3153-FCB3-7423-3EAFA6581C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5809" y="111872"/>
            <a:ext cx="5043734" cy="3317127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2"/>
          <p:cNvSpPr>
            <a:spLocks noChangeArrowheads="1"/>
          </p:cNvSpPr>
          <p:nvPr/>
        </p:nvSpPr>
        <p:spPr bwMode="auto">
          <a:xfrm>
            <a:off x="4392613" y="217489"/>
            <a:ext cx="58039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2400" b="1" dirty="0">
                <a:solidFill>
                  <a:srgbClr val="000000"/>
                </a:solidFill>
                <a:latin typeface="Sparkasse Rg" pitchFamily="34" charset="0"/>
              </a:rPr>
              <a:t>Verwendungsrechnung 2025</a:t>
            </a:r>
          </a:p>
        </p:txBody>
      </p:sp>
      <p:sp>
        <p:nvSpPr>
          <p:cNvPr id="55300" name="Text Box 3"/>
          <p:cNvSpPr txBox="1">
            <a:spLocks noChangeArrowheads="1"/>
          </p:cNvSpPr>
          <p:nvPr/>
        </p:nvSpPr>
        <p:spPr bwMode="auto">
          <a:xfrm>
            <a:off x="5497657" y="1154692"/>
            <a:ext cx="37863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4800">
                <a:cs typeface="Times New Roman" pitchFamily="18" charset="0"/>
              </a:rPr>
              <a:t>}</a:t>
            </a:r>
          </a:p>
        </p:txBody>
      </p:sp>
      <p:sp>
        <p:nvSpPr>
          <p:cNvPr id="55301" name="Text Box 4"/>
          <p:cNvSpPr txBox="1">
            <a:spLocks noChangeArrowheads="1"/>
          </p:cNvSpPr>
          <p:nvPr/>
        </p:nvSpPr>
        <p:spPr bwMode="auto">
          <a:xfrm>
            <a:off x="5371737" y="1835729"/>
            <a:ext cx="915987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12000" dirty="0">
                <a:cs typeface="Times New Roman" pitchFamily="18" charset="0"/>
              </a:rPr>
              <a:t>}</a:t>
            </a:r>
            <a:endParaRPr lang="de-DE" altLang="de-DE" sz="2400" dirty="0">
              <a:cs typeface="Times New Roman" pitchFamily="18" charset="0"/>
            </a:endParaRPr>
          </a:p>
        </p:txBody>
      </p:sp>
      <p:sp>
        <p:nvSpPr>
          <p:cNvPr id="55302" name="Text Box 5"/>
          <p:cNvSpPr txBox="1">
            <a:spLocks noChangeArrowheads="1"/>
          </p:cNvSpPr>
          <p:nvPr/>
        </p:nvSpPr>
        <p:spPr bwMode="auto">
          <a:xfrm>
            <a:off x="6121546" y="3872438"/>
            <a:ext cx="18839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400" dirty="0">
                <a:cs typeface="Times New Roman" pitchFamily="18" charset="0"/>
              </a:rPr>
              <a:t>Außenbeitrag</a:t>
            </a:r>
          </a:p>
        </p:txBody>
      </p:sp>
      <p:sp>
        <p:nvSpPr>
          <p:cNvPr id="55303" name="Text Box 6"/>
          <p:cNvSpPr txBox="1">
            <a:spLocks noChangeArrowheads="1"/>
          </p:cNvSpPr>
          <p:nvPr/>
        </p:nvSpPr>
        <p:spPr bwMode="auto">
          <a:xfrm>
            <a:off x="5542107" y="3624788"/>
            <a:ext cx="37863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4800">
                <a:cs typeface="Times New Roman" pitchFamily="18" charset="0"/>
              </a:rPr>
              <a:t>}</a:t>
            </a:r>
          </a:p>
        </p:txBody>
      </p:sp>
      <p:sp>
        <p:nvSpPr>
          <p:cNvPr id="55304" name="Text Box 7"/>
          <p:cNvSpPr txBox="1">
            <a:spLocks noChangeArrowheads="1"/>
          </p:cNvSpPr>
          <p:nvPr/>
        </p:nvSpPr>
        <p:spPr bwMode="auto">
          <a:xfrm>
            <a:off x="6121546" y="2554867"/>
            <a:ext cx="189795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400" dirty="0">
                <a:cs typeface="Times New Roman" pitchFamily="18" charset="0"/>
              </a:rPr>
              <a:t>Bruttoanlage-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400" dirty="0" err="1">
                <a:cs typeface="Times New Roman" pitchFamily="18" charset="0"/>
              </a:rPr>
              <a:t>investitionen</a:t>
            </a:r>
            <a:endParaRPr lang="de-DE" altLang="de-DE" sz="2400" dirty="0">
              <a:cs typeface="Times New Roman" pitchFamily="18" charset="0"/>
            </a:endParaRPr>
          </a:p>
        </p:txBody>
      </p:sp>
      <p:sp>
        <p:nvSpPr>
          <p:cNvPr id="55305" name="Text Box 8"/>
          <p:cNvSpPr txBox="1">
            <a:spLocks noChangeArrowheads="1"/>
          </p:cNvSpPr>
          <p:nvPr/>
        </p:nvSpPr>
        <p:spPr bwMode="auto">
          <a:xfrm>
            <a:off x="6124720" y="1402341"/>
            <a:ext cx="1217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2400" dirty="0">
                <a:cs typeface="Times New Roman" pitchFamily="18" charset="0"/>
              </a:rPr>
              <a:t>Konsum</a:t>
            </a:r>
          </a:p>
        </p:txBody>
      </p:sp>
      <p:sp>
        <p:nvSpPr>
          <p:cNvPr id="55306" name="Text Box 11"/>
          <p:cNvSpPr txBox="1">
            <a:spLocks noChangeArrowheads="1"/>
          </p:cNvSpPr>
          <p:nvPr/>
        </p:nvSpPr>
        <p:spPr bwMode="auto">
          <a:xfrm>
            <a:off x="5590421" y="4366777"/>
            <a:ext cx="2819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1400" dirty="0"/>
              <a:t>Quelle: Destatis , jeweilige Preise, Mrd. Euro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8CB43FD1-7E4D-49FF-B53E-9A627B94C6E9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7B6F93F-75A8-4CC3-3745-223A69A72C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557" y="1252902"/>
            <a:ext cx="5067864" cy="3637095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6531434F-3A5F-F123-ABE0-B8FF00B605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37760" y="630233"/>
            <a:ext cx="3997914" cy="3415987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/>
      <p:bldP spid="55301" grpId="0"/>
      <p:bldP spid="55302" grpId="0"/>
      <p:bldP spid="55303" grpId="0"/>
      <p:bldP spid="55304" grpId="0"/>
      <p:bldP spid="5530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2"/>
          <p:cNvSpPr>
            <a:spLocks noChangeArrowheads="1"/>
          </p:cNvSpPr>
          <p:nvPr/>
        </p:nvSpPr>
        <p:spPr bwMode="auto">
          <a:xfrm>
            <a:off x="1179253" y="79017"/>
            <a:ext cx="6275387" cy="83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>
              <a:buClrTx/>
              <a:buFontTx/>
              <a:buNone/>
            </a:pPr>
            <a:r>
              <a:rPr lang="de-DE" altLang="de-DE" sz="2400" b="1" dirty="0">
                <a:solidFill>
                  <a:srgbClr val="000000"/>
                </a:solidFill>
                <a:latin typeface="Sparkasse Rg" pitchFamily="34" charset="0"/>
              </a:rPr>
              <a:t>Anteile der Verwendungskomponenten am Bruttoinlandsprodukt (Deutschland)</a:t>
            </a: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0" y="5354320"/>
            <a:ext cx="255294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de-DE" altLang="de-DE" sz="1400" dirty="0"/>
              <a:t>Quelle: </a:t>
            </a:r>
            <a:r>
              <a:rPr lang="de-DE" altLang="de-DE" sz="1400" dirty="0" err="1"/>
              <a:t>Destatis</a:t>
            </a:r>
            <a:r>
              <a:rPr lang="de-DE" altLang="de-DE" sz="1400" dirty="0"/>
              <a:t>, jeweilige Preise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BF330EE3-507B-49BB-BE37-DE0E3A04E98D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1B1FD31-439D-4F61-0F20-4E2014CBED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12195"/>
            <a:ext cx="7507230" cy="4334175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1DD4D99F-EC77-2B79-7FEA-D990E41338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07230" y="79017"/>
            <a:ext cx="4572396" cy="2743438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511</Words>
  <Application>Microsoft Office PowerPoint</Application>
  <PresentationFormat>Breitbild</PresentationFormat>
  <Paragraphs>87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Sparkasse Rg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bjk</dc:creator>
  <cp:lastModifiedBy>Köster, Bernhard Johannes</cp:lastModifiedBy>
  <cp:revision>173</cp:revision>
  <cp:lastPrinted>2022-03-02T20:18:27Z</cp:lastPrinted>
  <dcterms:created xsi:type="dcterms:W3CDTF">2022-03-01T20:52:11Z</dcterms:created>
  <dcterms:modified xsi:type="dcterms:W3CDTF">2026-03-11T23:27:58Z</dcterms:modified>
</cp:coreProperties>
</file>