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66" r:id="rId2"/>
    <p:sldId id="375" r:id="rId3"/>
    <p:sldId id="368" r:id="rId4"/>
    <p:sldId id="369" r:id="rId5"/>
    <p:sldId id="370" r:id="rId6"/>
    <p:sldId id="376" r:id="rId7"/>
    <p:sldId id="972" r:id="rId8"/>
    <p:sldId id="1370" r:id="rId9"/>
    <p:sldId id="1527" r:id="rId10"/>
  </p:sldIdLst>
  <p:sldSz cx="12192000" cy="6858000"/>
  <p:notesSz cx="6865938" cy="999807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8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501640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501640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fld id="{0524BEED-E0BF-4555-8E2F-C31A69315841}" type="datetimeFigureOut">
              <a:rPr lang="de-DE" smtClean="0"/>
              <a:t>10.03.2026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1249363"/>
            <a:ext cx="5997575" cy="3375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9" tIns="48180" rIns="96359" bIns="4818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6594" y="4811574"/>
            <a:ext cx="5492750" cy="3936742"/>
          </a:xfrm>
          <a:prstGeom prst="rect">
            <a:avLst/>
          </a:prstGeom>
        </p:spPr>
        <p:txBody>
          <a:bodyPr vert="horz" lIns="96359" tIns="48180" rIns="96359" bIns="4818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96437"/>
            <a:ext cx="2975240" cy="501639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9109" y="9496437"/>
            <a:ext cx="2975240" cy="501639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B85F1F99-80BC-4C62-BD17-0AD959982C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8330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49885" indent="-240899" defTabSz="47343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31683" indent="-240899" defTabSz="47343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613480" indent="-240899" defTabSz="47343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95278" indent="-240899" defTabSz="47343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4731750C-C2D9-4EA0-92BE-F14DF5E7411F}" type="slidenum">
              <a:rPr lang="de-DE" altLang="de-DE" smtClean="0">
                <a:latin typeface="Sparkasse Rg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de-DE" altLang="de-DE">
              <a:latin typeface="Sparkasse Rg" pitchFamily="34" charset="0"/>
            </a:endParaRPr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214313" y="812800"/>
            <a:ext cx="7237413" cy="4071938"/>
          </a:xfrm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334" y="5156994"/>
            <a:ext cx="4998466" cy="48844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49885" indent="-240899" defTabSz="47343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31683" indent="-240899" defTabSz="47343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613480" indent="-240899" defTabSz="47343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95278" indent="-240899" defTabSz="47343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2544C13F-9959-4DF1-9B30-B723B52168F1}" type="slidenum">
              <a:rPr lang="de-DE" altLang="de-DE" smtClean="0">
                <a:latin typeface="Sparkasse Rg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de-DE" altLang="de-DE">
              <a:latin typeface="Sparkasse Rg" pitchFamily="34" charset="0"/>
            </a:endParaRPr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214313" y="812800"/>
            <a:ext cx="7237413" cy="4071938"/>
          </a:xfrm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334" y="5156994"/>
            <a:ext cx="4998466" cy="48844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49885" indent="-240899" defTabSz="47343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31683" indent="-240899" defTabSz="47343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613480" indent="-240899" defTabSz="47343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95278" indent="-240899" defTabSz="47343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AB0D5615-F20B-4D76-B320-60E40A97873D}" type="slidenum">
              <a:rPr lang="de-DE" altLang="de-DE" smtClean="0">
                <a:latin typeface="Sparkasse Rg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de-DE" altLang="de-DE">
              <a:latin typeface="Sparkasse Rg" pitchFamily="34" charset="0"/>
            </a:endParaRPr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214313" y="812800"/>
            <a:ext cx="7237413" cy="4071938"/>
          </a:xfrm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334" y="5156994"/>
            <a:ext cx="4998466" cy="48844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49885" indent="-240899" defTabSz="47343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31683" indent="-240899" defTabSz="47343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613480" indent="-240899" defTabSz="47343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95278" indent="-240899" defTabSz="47343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A45B7816-A449-4EA6-BADC-09902857C389}" type="slidenum">
              <a:rPr lang="de-DE" altLang="de-DE" smtClean="0">
                <a:latin typeface="Sparkasse Rg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de-DE" altLang="de-DE">
              <a:latin typeface="Sparkasse Rg" pitchFamily="34" charset="0"/>
            </a:endParaRPr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214313" y="812800"/>
            <a:ext cx="7237413" cy="4071938"/>
          </a:xfrm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334" y="5156994"/>
            <a:ext cx="4998466" cy="48844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49885" indent="-240899" defTabSz="47343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31683" indent="-240899" defTabSz="47343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613480" indent="-240899" defTabSz="47343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95278" indent="-240899" defTabSz="47343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6BCA0C5D-FFD6-43C2-8CEA-75241ABDFBD8}" type="slidenum">
              <a:rPr lang="de-DE" altLang="de-DE" smtClean="0">
                <a:latin typeface="Sparkasse Rg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de-DE" altLang="de-DE">
              <a:latin typeface="Sparkasse Rg" pitchFamily="34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214313" y="812800"/>
            <a:ext cx="7237413" cy="4071938"/>
          </a:xfrm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334" y="5156994"/>
            <a:ext cx="4998466" cy="48844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49885" indent="-240899" defTabSz="47343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31683" indent="-240899" defTabSz="47343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613480" indent="-240899" defTabSz="47343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95278" indent="-240899" defTabSz="47343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FBB0B2E0-68E2-4CAC-B6D2-A9DB2FAAD935}" type="slidenum">
              <a:rPr lang="de-DE" altLang="de-DE" smtClean="0">
                <a:latin typeface="Sparkasse Rg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de-DE" altLang="de-DE">
              <a:latin typeface="Sparkasse Rg" pitchFamily="34" charset="0"/>
            </a:endParaRPr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214313" y="812800"/>
            <a:ext cx="7237413" cy="4071938"/>
          </a:xfrm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334" y="5156994"/>
            <a:ext cx="4998466" cy="48844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-112713" y="889000"/>
            <a:ext cx="7791451" cy="438308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>
          <a:xfrm>
            <a:off x="686594" y="4811574"/>
            <a:ext cx="5492750" cy="281967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49885" indent="-240899" defTabSz="47343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31683" indent="-240899" defTabSz="47343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613480" indent="-240899" defTabSz="47343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95278" indent="-240899" defTabSz="47343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2846" algn="l"/>
                <a:tab pos="1524019" algn="l"/>
                <a:tab pos="2290211" algn="l"/>
                <a:tab pos="305138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FBB0B2E0-68E2-4CAC-B6D2-A9DB2FAAD935}" type="slidenum">
              <a:rPr lang="de-DE" altLang="de-DE" smtClean="0">
                <a:latin typeface="Sparkasse Rg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de-DE" altLang="de-DE">
              <a:latin typeface="Sparkasse Rg" pitchFamily="34" charset="0"/>
            </a:endParaRPr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214313" y="812800"/>
            <a:ext cx="7237413" cy="4071938"/>
          </a:xfrm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334" y="5156994"/>
            <a:ext cx="4998466" cy="48844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1154249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ABB44D-F0C8-FD48-5A47-CDA29B4E5D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6">
            <a:extLst>
              <a:ext uri="{FF2B5EF4-FFF2-40B4-BE49-F238E27FC236}">
                <a16:creationId xmlns:a16="http://schemas.microsoft.com/office/drawing/2014/main" id="{6134EA6A-6A4C-9255-F546-359F27E01B25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FBB0B2E0-68E2-4CAC-B6D2-A9DB2FAAD935}" type="slidenum">
              <a:rPr lang="de-DE" altLang="de-DE" smtClean="0">
                <a:latin typeface="Sparkasse Rg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de-DE" altLang="de-DE">
              <a:latin typeface="Sparkasse Rg" pitchFamily="34" charset="0"/>
            </a:endParaRPr>
          </a:p>
        </p:txBody>
      </p:sp>
      <p:sp>
        <p:nvSpPr>
          <p:cNvPr id="97283" name="Rectangle 2">
            <a:extLst>
              <a:ext uri="{FF2B5EF4-FFF2-40B4-BE49-F238E27FC236}">
                <a16:creationId xmlns:a16="http://schemas.microsoft.com/office/drawing/2014/main" id="{4A8CE755-E362-210E-0AD1-3E64072EF9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2950"/>
            <a:ext cx="6619875" cy="3724275"/>
          </a:xfrm>
          <a:ln/>
        </p:spPr>
      </p:sp>
      <p:sp>
        <p:nvSpPr>
          <p:cNvPr id="97284" name="Rectangle 3">
            <a:extLst>
              <a:ext uri="{FF2B5EF4-FFF2-40B4-BE49-F238E27FC236}">
                <a16:creationId xmlns:a16="http://schemas.microsoft.com/office/drawing/2014/main" id="{1FE8F5F2-8EF6-D83A-0EA4-179773F914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3288" y="4716463"/>
            <a:ext cx="4992687" cy="446722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2297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615CB2-164D-45E6-81B7-F9CF999FDF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FC8AC0E-B42C-4009-94F5-37F408DD0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0FCB69C-750A-416A-B650-4459DCD8B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10.03.2026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D7216FC-CDDA-4FC7-856F-6D1BF7657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507EAD6-C532-4CB3-BDD4-5B25A832A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9112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F5622B-77DC-4621-9F34-AAB053DB0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2D3FE9F-066E-48C2-A6E9-6A535EE520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88923FA-6CAC-4572-A797-292068B6B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10.03.2026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846BFD5-5C63-412F-9FE3-D7DE010F3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2298081-41C9-44DC-ADE1-6A320FEE7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9943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BC5AE35-7A10-4D44-85E7-23D69967DD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1766F43-CBDD-4128-9318-2F1BBB7E36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D8ADD35-D1AC-44EE-AB57-95A3D90A4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10.03.2026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37B51C0-C5FE-43BD-B471-BE358A075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4627E67-7EB3-4AC3-8844-CFDC3F665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7108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A77072-9838-42DE-9738-1E38E8CA4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3FA340A-F7F9-4297-A59B-8597B8C5DA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EF45680-A9F5-47DC-9FEE-218898FF4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10.03.2026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3EA3E5B-4D65-4F5C-AA51-BE4342003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C9447C8-8C37-4773-8BD4-CF43165FA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4961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5835BA-3C4B-49D3-8BA5-2B5FB9691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9578CB4-1C3A-4F80-A91B-B36E5963B8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A7463A4-F863-4846-804B-5B4B35AF4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10.03.2026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CC99560-DED2-44F0-A62A-C280BA670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F446564-D7E0-4FC7-84EB-EDC4C0D59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0763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12DBB5-E341-4F05-9A36-02A7A279A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AFA02BB-95C1-46BD-A783-3D7A0FEF9E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88EF066-687C-42E1-9080-B54BFAE449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6A4718D-56E8-457D-87D1-B9F47998A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10.03.2026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78FD24A-9CF2-4CD7-8B3E-2F775593A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A16550E-EAAF-4911-A231-2907F17E1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9981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93FD2C-65F5-4272-BDFB-8F7379263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2D78C2D-0DE4-4D23-82CD-7330DE94D9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23BADA4-F8AA-4D37-BC58-CE0545591D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A8DC1A4-70D5-4838-A2A2-52A9F27F2D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731E668-ED59-4B2B-B32E-FD24F45771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FF5175B-967C-43EC-A81E-DB8AE2DDE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10.03.2026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C18A539-8D53-4E47-BEB3-A02BA46AA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E9B1300-DECA-4AAA-AEC4-6D613B117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3947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B9E8FD-3A8F-45F0-918D-433651BC4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1E34814-E549-4F5D-BBDA-26EA8D1EA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10.03.2026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5817922-9D56-4558-BA69-BDAD2C1C0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A5B991F-7519-4BA1-983B-70277BC27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0720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0E3B0A2-06E1-43B4-B3A5-C1BEE069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10.03.2026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55C4017-C068-43F7-8C83-D20824A74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92927ED-0109-42D7-A20B-363532393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0170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810113-C27D-4DFD-AB0F-A090B7517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66794ED-E4E3-4CAB-9803-58C798D7C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075357A-B974-4F7C-BD2F-AD88D59548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D0F3F03-70D5-4E57-822E-36E24CA5E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10.03.2026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7F198CB-399D-4196-AD5E-C3E822C24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C7466C0-BC3C-4E32-9B9C-817462FE4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0838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0B12A0-FA96-4F2D-BBD1-D18DB12FE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862DB75-3F7B-4F33-A6A3-DF686245E0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04915E9-990C-46A4-BAB7-FC6217343C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D1CB4F7-2473-473C-9668-000BC70C5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10.03.2026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87A5594-DD81-4A7F-8819-122D3F36A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9ED47D4-6DE6-44B6-9583-46117EB1B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7107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528A667-8FFB-4005-AC59-C410C8413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0A12286-93FF-421B-8567-1697188280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EA553E2-6455-47F5-801A-FAB9452252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66509-52CD-4576-A1AB-8D0CC0C7B472}" type="datetimeFigureOut">
              <a:rPr lang="de-DE" smtClean="0"/>
              <a:t>10.03.2026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D983ED2-A3DB-496A-B968-74A4AA2D3F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EDEE7F7-FB34-452D-8DEE-1D81F27D8C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3777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ChangeArrowheads="1"/>
          </p:cNvSpPr>
          <p:nvPr/>
        </p:nvSpPr>
        <p:spPr bwMode="auto">
          <a:xfrm>
            <a:off x="209372" y="131018"/>
            <a:ext cx="10231430" cy="5869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sz="3200" b="1" dirty="0">
                <a:solidFill>
                  <a:srgbClr val="000000"/>
                </a:solidFill>
                <a:latin typeface="Sparkasse Rg" pitchFamily="34" charset="0"/>
              </a:rPr>
              <a:t>Die historischen Wurzeln des Wirtschaftskreislaufs</a:t>
            </a:r>
          </a:p>
        </p:txBody>
      </p:sp>
      <p:sp>
        <p:nvSpPr>
          <p:cNvPr id="33796" name="Text Box 3"/>
          <p:cNvSpPr txBox="1">
            <a:spLocks noChangeArrowheads="1"/>
          </p:cNvSpPr>
          <p:nvPr/>
        </p:nvSpPr>
        <p:spPr bwMode="auto">
          <a:xfrm>
            <a:off x="418388" y="982174"/>
            <a:ext cx="8111838" cy="4526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>
              <a:buClrTx/>
              <a:buFontTx/>
              <a:buChar char="•"/>
            </a:pPr>
            <a:endParaRPr lang="de-DE" altLang="de-DE" sz="2400" dirty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r>
              <a:rPr lang="de-DE" altLang="de-DE" sz="2400" dirty="0">
                <a:solidFill>
                  <a:srgbClr val="000000"/>
                </a:solidFill>
              </a:rPr>
              <a:t>Der </a:t>
            </a:r>
            <a:r>
              <a:rPr lang="en-US" altLang="de-DE" sz="2400" dirty="0" err="1">
                <a:solidFill>
                  <a:srgbClr val="000000"/>
                </a:solidFill>
              </a:rPr>
              <a:t>französische</a:t>
            </a:r>
            <a:r>
              <a:rPr lang="en-US" altLang="de-DE" sz="2400" dirty="0">
                <a:solidFill>
                  <a:srgbClr val="000000"/>
                </a:solidFill>
              </a:rPr>
              <a:t> </a:t>
            </a:r>
            <a:r>
              <a:rPr lang="en-US" altLang="de-DE" sz="2400" dirty="0" err="1">
                <a:solidFill>
                  <a:srgbClr val="000000"/>
                </a:solidFill>
              </a:rPr>
              <a:t>Arzt</a:t>
            </a:r>
            <a:r>
              <a:rPr lang="de-DE" altLang="de-DE" sz="2400" dirty="0">
                <a:solidFill>
                  <a:srgbClr val="000000"/>
                </a:solidFill>
              </a:rPr>
              <a:t> Fran</a:t>
            </a:r>
            <a:r>
              <a:rPr lang="en-US" altLang="de-DE" sz="2400" dirty="0" err="1">
                <a:solidFill>
                  <a:srgbClr val="000000"/>
                </a:solidFill>
                <a:cs typeface="Times New Roman" pitchFamily="18" charset="0"/>
              </a:rPr>
              <a:t>çois</a:t>
            </a:r>
            <a:r>
              <a:rPr lang="en-US" altLang="de-DE" sz="2400" dirty="0">
                <a:solidFill>
                  <a:srgbClr val="000000"/>
                </a:solidFill>
                <a:cs typeface="Times New Roman" pitchFamily="18" charset="0"/>
              </a:rPr>
              <a:t> Quesnay (1694-1774) </a:t>
            </a:r>
            <a:r>
              <a:rPr lang="en-US" altLang="de-DE" sz="2400" dirty="0" err="1">
                <a:solidFill>
                  <a:srgbClr val="000000"/>
                </a:solidFill>
                <a:cs typeface="Times New Roman" pitchFamily="18" charset="0"/>
              </a:rPr>
              <a:t>verglich</a:t>
            </a:r>
            <a:r>
              <a:rPr lang="en-US" altLang="de-DE" sz="2400" dirty="0">
                <a:solidFill>
                  <a:srgbClr val="000000"/>
                </a:solidFill>
                <a:cs typeface="Times New Roman" pitchFamily="18" charset="0"/>
              </a:rPr>
              <a:t> die </a:t>
            </a:r>
            <a:r>
              <a:rPr lang="en-US" altLang="de-DE" sz="2400" dirty="0" err="1">
                <a:solidFill>
                  <a:srgbClr val="000000"/>
                </a:solidFill>
                <a:cs typeface="Times New Roman" pitchFamily="18" charset="0"/>
              </a:rPr>
              <a:t>wirtschaftlichen</a:t>
            </a:r>
            <a:r>
              <a:rPr lang="en-US" altLang="de-DE" sz="24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altLang="de-DE" sz="2400" dirty="0" err="1">
                <a:solidFill>
                  <a:srgbClr val="000000"/>
                </a:solidFill>
                <a:cs typeface="Times New Roman" pitchFamily="18" charset="0"/>
              </a:rPr>
              <a:t>Zusammenhänge</a:t>
            </a:r>
            <a:r>
              <a:rPr lang="en-US" altLang="de-DE" sz="24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altLang="de-DE" sz="2400" dirty="0" err="1">
                <a:solidFill>
                  <a:srgbClr val="000000"/>
                </a:solidFill>
                <a:cs typeface="Times New Roman" pitchFamily="18" charset="0"/>
              </a:rPr>
              <a:t>mit</a:t>
            </a:r>
            <a:r>
              <a:rPr lang="en-US" altLang="de-DE" sz="2400" dirty="0">
                <a:solidFill>
                  <a:srgbClr val="000000"/>
                </a:solidFill>
                <a:cs typeface="Times New Roman" pitchFamily="18" charset="0"/>
              </a:rPr>
              <a:t> dem </a:t>
            </a:r>
            <a:r>
              <a:rPr lang="en-US" altLang="de-DE" sz="2400" dirty="0" err="1">
                <a:solidFill>
                  <a:srgbClr val="000000"/>
                </a:solidFill>
                <a:cs typeface="Times New Roman" pitchFamily="18" charset="0"/>
              </a:rPr>
              <a:t>Blutkreislauf</a:t>
            </a:r>
            <a:r>
              <a:rPr lang="en-US" altLang="de-DE" sz="2400" dirty="0">
                <a:solidFill>
                  <a:srgbClr val="000000"/>
                </a:solidFill>
                <a:cs typeface="Times New Roman" pitchFamily="18" charset="0"/>
              </a:rPr>
              <a:t> und </a:t>
            </a:r>
            <a:r>
              <a:rPr lang="en-US" altLang="de-DE" sz="2400" dirty="0" err="1">
                <a:solidFill>
                  <a:srgbClr val="000000"/>
                </a:solidFill>
                <a:cs typeface="Times New Roman" pitchFamily="18" charset="0"/>
              </a:rPr>
              <a:t>stellte</a:t>
            </a:r>
            <a:r>
              <a:rPr lang="en-US" altLang="de-DE" sz="2400" dirty="0">
                <a:solidFill>
                  <a:srgbClr val="000000"/>
                </a:solidFill>
                <a:cs typeface="Times New Roman" pitchFamily="18" charset="0"/>
              </a:rPr>
              <a:t> dies in </a:t>
            </a:r>
            <a:r>
              <a:rPr lang="en-US" altLang="de-DE" sz="2400" dirty="0" err="1">
                <a:solidFill>
                  <a:srgbClr val="000000"/>
                </a:solidFill>
                <a:cs typeface="Times New Roman" pitchFamily="18" charset="0"/>
              </a:rPr>
              <a:t>seinem</a:t>
            </a:r>
            <a:r>
              <a:rPr lang="en-US" altLang="de-DE" sz="2400" dirty="0">
                <a:solidFill>
                  <a:srgbClr val="000000"/>
                </a:solidFill>
                <a:cs typeface="Times New Roman" pitchFamily="18" charset="0"/>
              </a:rPr>
              <a:t> Tableau </a:t>
            </a:r>
            <a:r>
              <a:rPr lang="en-US" altLang="de-DE" sz="2400" dirty="0" err="1">
                <a:solidFill>
                  <a:srgbClr val="000000"/>
                </a:solidFill>
                <a:cs typeface="Times New Roman" pitchFamily="18" charset="0"/>
              </a:rPr>
              <a:t>Economique</a:t>
            </a:r>
            <a:r>
              <a:rPr lang="en-US" altLang="de-DE" sz="24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altLang="de-DE" sz="2400" dirty="0" err="1">
                <a:solidFill>
                  <a:srgbClr val="000000"/>
                </a:solidFill>
                <a:cs typeface="Times New Roman" pitchFamily="18" charset="0"/>
              </a:rPr>
              <a:t>dar</a:t>
            </a:r>
            <a:r>
              <a:rPr lang="en-US" altLang="de-DE" sz="2400" dirty="0">
                <a:solidFill>
                  <a:srgbClr val="000000"/>
                </a:solidFill>
                <a:cs typeface="Times New Roman" pitchFamily="18" charset="0"/>
              </a:rPr>
              <a:t>.</a:t>
            </a:r>
          </a:p>
          <a:p>
            <a:pPr eaLnBrk="1" hangingPunct="1">
              <a:buClrTx/>
              <a:buFontTx/>
              <a:buNone/>
            </a:pPr>
            <a:endParaRPr lang="en-US" altLang="de-DE" sz="2400" dirty="0">
              <a:solidFill>
                <a:srgbClr val="000000"/>
              </a:solidFill>
              <a:cs typeface="Times New Roman" pitchFamily="18" charset="0"/>
            </a:endParaRPr>
          </a:p>
          <a:p>
            <a:pPr eaLnBrk="1" hangingPunct="1">
              <a:buClrTx/>
              <a:buFontTx/>
              <a:buNone/>
            </a:pPr>
            <a:r>
              <a:rPr lang="en-US" altLang="de-DE" sz="2400" dirty="0" err="1">
                <a:solidFill>
                  <a:srgbClr val="000000"/>
                </a:solidFill>
                <a:cs typeface="Times New Roman" pitchFamily="18" charset="0"/>
              </a:rPr>
              <a:t>Einteilung</a:t>
            </a:r>
            <a:r>
              <a:rPr lang="en-US" altLang="de-DE" sz="2400" dirty="0">
                <a:solidFill>
                  <a:srgbClr val="000000"/>
                </a:solidFill>
                <a:cs typeface="Times New Roman" pitchFamily="18" charset="0"/>
              </a:rPr>
              <a:t> der </a:t>
            </a:r>
            <a:r>
              <a:rPr lang="en-US" altLang="de-DE" sz="2400" dirty="0" err="1">
                <a:solidFill>
                  <a:srgbClr val="000000"/>
                </a:solidFill>
                <a:cs typeface="Times New Roman" pitchFamily="18" charset="0"/>
              </a:rPr>
              <a:t>Wirtschaftssubjekte</a:t>
            </a:r>
            <a:r>
              <a:rPr lang="en-US" altLang="de-DE" sz="2400" dirty="0">
                <a:solidFill>
                  <a:srgbClr val="000000"/>
                </a:solidFill>
                <a:cs typeface="Times New Roman" pitchFamily="18" charset="0"/>
              </a:rPr>
              <a:t> in </a:t>
            </a:r>
            <a:r>
              <a:rPr lang="en-US" altLang="de-DE" sz="2400" dirty="0" err="1">
                <a:solidFill>
                  <a:srgbClr val="000000"/>
                </a:solidFill>
                <a:cs typeface="Times New Roman" pitchFamily="18" charset="0"/>
              </a:rPr>
              <a:t>drei</a:t>
            </a:r>
            <a:r>
              <a:rPr lang="en-US" altLang="de-DE" sz="2400" dirty="0">
                <a:solidFill>
                  <a:srgbClr val="000000"/>
                </a:solidFill>
                <a:cs typeface="Times New Roman" pitchFamily="18" charset="0"/>
              </a:rPr>
              <a:t> Klassen</a:t>
            </a:r>
          </a:p>
          <a:p>
            <a:pPr eaLnBrk="1" hangingPunct="1">
              <a:buClrTx/>
              <a:buFontTx/>
              <a:buNone/>
            </a:pPr>
            <a:endParaRPr lang="en-US" altLang="de-DE" sz="2400" dirty="0">
              <a:solidFill>
                <a:srgbClr val="000000"/>
              </a:solidFill>
              <a:cs typeface="Times New Roman" pitchFamily="18" charset="0"/>
            </a:endParaRPr>
          </a:p>
          <a:p>
            <a:pPr eaLnBrk="1" hangingPunct="1">
              <a:buClrTx/>
              <a:buFontTx/>
              <a:buChar char="•"/>
            </a:pPr>
            <a:r>
              <a:rPr lang="en-US" altLang="de-DE" sz="2400" dirty="0">
                <a:solidFill>
                  <a:srgbClr val="000000"/>
                </a:solidFill>
                <a:cs typeface="Times New Roman" pitchFamily="18" charset="0"/>
              </a:rPr>
              <a:t>	</a:t>
            </a:r>
            <a:r>
              <a:rPr lang="en-US" altLang="de-DE" sz="2400" dirty="0" err="1">
                <a:solidFill>
                  <a:srgbClr val="000000"/>
                </a:solidFill>
                <a:cs typeface="Times New Roman" pitchFamily="18" charset="0"/>
              </a:rPr>
              <a:t>Classe</a:t>
            </a:r>
            <a:r>
              <a:rPr lang="en-US" altLang="de-DE" sz="2400" dirty="0">
                <a:solidFill>
                  <a:srgbClr val="000000"/>
                </a:solidFill>
                <a:cs typeface="Times New Roman" pitchFamily="18" charset="0"/>
              </a:rPr>
              <a:t> productive (P):	</a:t>
            </a:r>
            <a:r>
              <a:rPr lang="en-US" altLang="de-DE" sz="2400" dirty="0" err="1">
                <a:solidFill>
                  <a:srgbClr val="000000"/>
                </a:solidFill>
                <a:cs typeface="Times New Roman" pitchFamily="18" charset="0"/>
              </a:rPr>
              <a:t>Landwirte</a:t>
            </a:r>
            <a:r>
              <a:rPr lang="en-US" altLang="de-DE" sz="2400" dirty="0">
                <a:solidFill>
                  <a:srgbClr val="000000"/>
                </a:solidFill>
                <a:cs typeface="Times New Roman" pitchFamily="18" charset="0"/>
              </a:rPr>
              <a:t> und </a:t>
            </a:r>
            <a:r>
              <a:rPr lang="en-US" altLang="de-DE" sz="2400" dirty="0" err="1">
                <a:solidFill>
                  <a:srgbClr val="000000"/>
                </a:solidFill>
                <a:cs typeface="Times New Roman" pitchFamily="18" charset="0"/>
              </a:rPr>
              <a:t>Pächter</a:t>
            </a:r>
            <a:endParaRPr lang="en-US" altLang="de-DE" sz="2400" dirty="0">
              <a:solidFill>
                <a:srgbClr val="000000"/>
              </a:solidFill>
              <a:cs typeface="Times New Roman" pitchFamily="18" charset="0"/>
            </a:endParaRPr>
          </a:p>
          <a:p>
            <a:pPr eaLnBrk="1" hangingPunct="1">
              <a:buClrTx/>
              <a:buFontTx/>
              <a:buChar char="•"/>
            </a:pPr>
            <a:endParaRPr lang="en-US" altLang="de-DE" sz="2400" dirty="0">
              <a:solidFill>
                <a:srgbClr val="000000"/>
              </a:solidFill>
              <a:cs typeface="Times New Roman" pitchFamily="18" charset="0"/>
            </a:endParaRPr>
          </a:p>
          <a:p>
            <a:pPr eaLnBrk="1" hangingPunct="1">
              <a:buClrTx/>
              <a:buFontTx/>
              <a:buChar char="•"/>
            </a:pPr>
            <a:r>
              <a:rPr lang="en-US" altLang="de-DE" sz="2400" dirty="0">
                <a:solidFill>
                  <a:srgbClr val="000000"/>
                </a:solidFill>
                <a:cs typeface="Times New Roman" pitchFamily="18" charset="0"/>
              </a:rPr>
              <a:t>	</a:t>
            </a:r>
            <a:r>
              <a:rPr lang="en-US" altLang="de-DE" sz="2400" dirty="0" err="1">
                <a:solidFill>
                  <a:srgbClr val="000000"/>
                </a:solidFill>
                <a:cs typeface="Times New Roman" pitchFamily="18" charset="0"/>
              </a:rPr>
              <a:t>Classe</a:t>
            </a:r>
            <a:r>
              <a:rPr lang="en-US" altLang="de-DE" sz="24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altLang="de-DE" sz="2400" dirty="0" err="1">
                <a:solidFill>
                  <a:srgbClr val="000000"/>
                </a:solidFill>
                <a:cs typeface="Times New Roman" pitchFamily="18" charset="0"/>
              </a:rPr>
              <a:t>propi</a:t>
            </a:r>
            <a:r>
              <a:rPr lang="en-US" altLang="de-DE" sz="2400" dirty="0" err="1">
                <a:solidFill>
                  <a:srgbClr val="000000"/>
                </a:solidFill>
              </a:rPr>
              <a:t>é</a:t>
            </a:r>
            <a:r>
              <a:rPr lang="en-US" altLang="de-DE" sz="2400" dirty="0" err="1">
                <a:solidFill>
                  <a:srgbClr val="000000"/>
                </a:solidFill>
                <a:cs typeface="Times New Roman" pitchFamily="18" charset="0"/>
              </a:rPr>
              <a:t>taire</a:t>
            </a:r>
            <a:r>
              <a:rPr lang="en-US" altLang="de-DE" sz="2400" dirty="0">
                <a:solidFill>
                  <a:srgbClr val="000000"/>
                </a:solidFill>
                <a:cs typeface="Times New Roman" pitchFamily="18" charset="0"/>
              </a:rPr>
              <a:t> (E):	</a:t>
            </a:r>
            <a:r>
              <a:rPr lang="en-US" altLang="de-DE" sz="2400" dirty="0" err="1">
                <a:solidFill>
                  <a:srgbClr val="000000"/>
                </a:solidFill>
                <a:cs typeface="Times New Roman" pitchFamily="18" charset="0"/>
              </a:rPr>
              <a:t>Adlige</a:t>
            </a:r>
            <a:r>
              <a:rPr lang="en-US" altLang="de-DE" sz="2400" dirty="0">
                <a:solidFill>
                  <a:srgbClr val="000000"/>
                </a:solidFill>
                <a:cs typeface="Times New Roman" pitchFamily="18" charset="0"/>
              </a:rPr>
              <a:t> und </a:t>
            </a:r>
            <a:r>
              <a:rPr lang="en-US" altLang="de-DE" sz="2400" dirty="0" err="1">
                <a:solidFill>
                  <a:srgbClr val="000000"/>
                </a:solidFill>
                <a:cs typeface="Times New Roman" pitchFamily="18" charset="0"/>
              </a:rPr>
              <a:t>Klerus</a:t>
            </a:r>
            <a:r>
              <a:rPr lang="en-US" altLang="de-DE" sz="2400" dirty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  <a:p>
            <a:pPr eaLnBrk="1" hangingPunct="1">
              <a:buClrTx/>
              <a:buFontTx/>
              <a:buChar char="•"/>
            </a:pPr>
            <a:endParaRPr lang="en-US" altLang="de-DE" sz="2400" dirty="0">
              <a:solidFill>
                <a:srgbClr val="000000"/>
              </a:solidFill>
              <a:cs typeface="Times New Roman" pitchFamily="18" charset="0"/>
            </a:endParaRPr>
          </a:p>
          <a:p>
            <a:pPr eaLnBrk="1" hangingPunct="1">
              <a:buClrTx/>
              <a:buFontTx/>
              <a:buChar char="•"/>
            </a:pPr>
            <a:r>
              <a:rPr lang="en-US" altLang="de-DE" sz="2400" dirty="0">
                <a:solidFill>
                  <a:srgbClr val="000000"/>
                </a:solidFill>
                <a:cs typeface="Times New Roman" pitchFamily="18" charset="0"/>
              </a:rPr>
              <a:t>	</a:t>
            </a:r>
            <a:r>
              <a:rPr lang="en-US" altLang="de-DE" sz="2400" dirty="0" err="1">
                <a:solidFill>
                  <a:srgbClr val="000000"/>
                </a:solidFill>
                <a:cs typeface="Times New Roman" pitchFamily="18" charset="0"/>
              </a:rPr>
              <a:t>Classe</a:t>
            </a:r>
            <a:r>
              <a:rPr lang="en-US" altLang="de-DE" sz="24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altLang="de-DE" sz="2400" dirty="0" err="1">
                <a:solidFill>
                  <a:srgbClr val="000000"/>
                </a:solidFill>
                <a:cs typeface="Times New Roman" pitchFamily="18" charset="0"/>
              </a:rPr>
              <a:t>stérile</a:t>
            </a:r>
            <a:r>
              <a:rPr lang="en-US" altLang="de-DE" sz="2400" dirty="0">
                <a:solidFill>
                  <a:srgbClr val="000000"/>
                </a:solidFill>
                <a:cs typeface="Times New Roman" pitchFamily="18" charset="0"/>
              </a:rPr>
              <a:t> (H):			</a:t>
            </a:r>
            <a:r>
              <a:rPr lang="en-US" altLang="de-DE" sz="2400" dirty="0" err="1">
                <a:solidFill>
                  <a:srgbClr val="000000"/>
                </a:solidFill>
                <a:cs typeface="Times New Roman" pitchFamily="18" charset="0"/>
              </a:rPr>
              <a:t>Händler</a:t>
            </a:r>
            <a:r>
              <a:rPr lang="en-US" altLang="de-DE" sz="2400" dirty="0">
                <a:solidFill>
                  <a:srgbClr val="000000"/>
                </a:solidFill>
                <a:cs typeface="Times New Roman" pitchFamily="18" charset="0"/>
              </a:rPr>
              <a:t> und </a:t>
            </a:r>
            <a:r>
              <a:rPr lang="en-US" altLang="de-DE" sz="2400" dirty="0" err="1">
                <a:solidFill>
                  <a:srgbClr val="000000"/>
                </a:solidFill>
                <a:cs typeface="Times New Roman" pitchFamily="18" charset="0"/>
              </a:rPr>
              <a:t>Handwerker</a:t>
            </a:r>
            <a:r>
              <a:rPr lang="en-US" altLang="de-DE" sz="2400" dirty="0">
                <a:solidFill>
                  <a:srgbClr val="000000"/>
                </a:solidFill>
                <a:cs typeface="Times New Roman" pitchFamily="18" charset="0"/>
              </a:rPr>
              <a:t> u. ä.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A6525F3B-83B8-4501-972D-D4F7D777CCF6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35DAE81C-7898-4D70-8EB6-79C562EF52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5899" y="0"/>
            <a:ext cx="2869806" cy="3896184"/>
          </a:xfrm>
          <a:prstGeom prst="rect">
            <a:avLst/>
          </a:prstGeom>
        </p:spPr>
      </p:pic>
      <p:sp>
        <p:nvSpPr>
          <p:cNvPr id="2" name="Rechteck 1">
            <a:extLst>
              <a:ext uri="{FF2B5EF4-FFF2-40B4-BE49-F238E27FC236}">
                <a16:creationId xmlns:a16="http://schemas.microsoft.com/office/drawing/2014/main" id="{AF5E0AA7-F71B-4B57-A619-D1E61ACD0FFE}"/>
              </a:ext>
            </a:extLst>
          </p:cNvPr>
          <p:cNvSpPr/>
          <p:nvPr/>
        </p:nvSpPr>
        <p:spPr>
          <a:xfrm>
            <a:off x="8689605" y="3820874"/>
            <a:ext cx="33277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dirty="0"/>
              <a:t>Zigzag tableau économique </a:t>
            </a:r>
            <a:r>
              <a:rPr lang="fr-FR" sz="1200" b="1" dirty="0" err="1"/>
              <a:t>from</a:t>
            </a:r>
            <a:r>
              <a:rPr lang="fr-FR" sz="1200" b="1" dirty="0"/>
              <a:t> the </a:t>
            </a:r>
            <a:r>
              <a:rPr lang="fr-FR" sz="1200" b="1" dirty="0" err="1"/>
              <a:t>frontispiece</a:t>
            </a:r>
            <a:r>
              <a:rPr lang="fr-FR" sz="1200" b="1" dirty="0"/>
              <a:t> of </a:t>
            </a:r>
            <a:r>
              <a:rPr lang="fr-FR" sz="1200" b="1" dirty="0" err="1"/>
              <a:t>Élémens</a:t>
            </a:r>
            <a:r>
              <a:rPr lang="fr-FR" sz="1200" b="1" dirty="0"/>
              <a:t> de la philosophie rurale (1767)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ChangeArrowheads="1"/>
          </p:cNvSpPr>
          <p:nvPr/>
        </p:nvSpPr>
        <p:spPr bwMode="auto">
          <a:xfrm>
            <a:off x="856891" y="172077"/>
            <a:ext cx="10391955" cy="5869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sz="3200" b="1" dirty="0">
                <a:solidFill>
                  <a:srgbClr val="000000"/>
                </a:solidFill>
                <a:latin typeface="Sparkasse Rg" pitchFamily="34" charset="0"/>
              </a:rPr>
              <a:t>Darstellungsformen wirtschaftlicher Verflechtungen</a:t>
            </a:r>
          </a:p>
        </p:txBody>
      </p:sp>
      <p:graphicFrame>
        <p:nvGraphicFramePr>
          <p:cNvPr id="276483" name="Group 3"/>
          <p:cNvGraphicFramePr>
            <a:graphicFrameLocks noGrp="1"/>
          </p:cNvGraphicFramePr>
          <p:nvPr/>
        </p:nvGraphicFramePr>
        <p:xfrm>
          <a:off x="8759825" y="1268413"/>
          <a:ext cx="1524000" cy="1231900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1857">
                <a:tc gridSpan="2"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44" marB="4574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0043">
                <a:tc>
                  <a:txBody>
                    <a:bodyPr/>
                    <a:lstStyle/>
                    <a:p>
                      <a:pPr marL="0" marR="0" lvl="0" indent="0" algn="l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44" marB="4574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44" marB="4574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76493" name="Group 13"/>
          <p:cNvGraphicFramePr>
            <a:graphicFrameLocks noGrp="1"/>
          </p:cNvGraphicFramePr>
          <p:nvPr/>
        </p:nvGraphicFramePr>
        <p:xfrm>
          <a:off x="4583113" y="1268413"/>
          <a:ext cx="1524000" cy="1231900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1857">
                <a:tc gridSpan="2"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44" marB="4574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0043">
                <a:tc>
                  <a:txBody>
                    <a:bodyPr/>
                    <a:lstStyle/>
                    <a:p>
                      <a:pPr marL="0" marR="0" lvl="0" indent="0" algn="l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44" marB="4574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44" marB="4574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76503" name="Group 23"/>
          <p:cNvGraphicFramePr>
            <a:graphicFrameLocks noGrp="1"/>
          </p:cNvGraphicFramePr>
          <p:nvPr/>
        </p:nvGraphicFramePr>
        <p:xfrm>
          <a:off x="6659563" y="1268413"/>
          <a:ext cx="1524000" cy="1231900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1857">
                <a:tc gridSpan="2"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44" marB="4574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0043">
                <a:tc>
                  <a:txBody>
                    <a:bodyPr/>
                    <a:lstStyle/>
                    <a:p>
                      <a:pPr marL="0" marR="0" lvl="0" indent="0" algn="l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44" marB="4574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44" marB="4574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4850" name="Text Box 33"/>
          <p:cNvSpPr txBox="1">
            <a:spLocks noChangeArrowheads="1"/>
          </p:cNvSpPr>
          <p:nvPr/>
        </p:nvSpPr>
        <p:spPr bwMode="auto">
          <a:xfrm>
            <a:off x="1682751" y="1649413"/>
            <a:ext cx="1757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de-DE" altLang="de-DE" sz="2400"/>
              <a:t>Kontenform:</a:t>
            </a:r>
          </a:p>
        </p:txBody>
      </p:sp>
      <p:sp>
        <p:nvSpPr>
          <p:cNvPr id="34851" name="Text Box 34"/>
          <p:cNvSpPr txBox="1">
            <a:spLocks noChangeArrowheads="1"/>
          </p:cNvSpPr>
          <p:nvPr/>
        </p:nvSpPr>
        <p:spPr bwMode="auto">
          <a:xfrm>
            <a:off x="1703388" y="3476625"/>
            <a:ext cx="1689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de-DE" altLang="de-DE" sz="2400"/>
              <a:t>Matrixform:</a:t>
            </a:r>
          </a:p>
        </p:txBody>
      </p:sp>
      <p:graphicFrame>
        <p:nvGraphicFramePr>
          <p:cNvPr id="276515" name="Group 35"/>
          <p:cNvGraphicFramePr>
            <a:graphicFrameLocks noGrp="1"/>
          </p:cNvGraphicFramePr>
          <p:nvPr/>
        </p:nvGraphicFramePr>
        <p:xfrm>
          <a:off x="6486525" y="2917825"/>
          <a:ext cx="2057400" cy="1685924"/>
        </p:xfrm>
        <a:graphic>
          <a:graphicData uri="http://schemas.openxmlformats.org/drawingml/2006/table">
            <a:tbl>
              <a:tblPr/>
              <a:tblGrid>
                <a:gridCol w="514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1481">
                <a:tc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GB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</a:t>
                      </a:r>
                      <a:endParaRPr kumimoji="0" lang="en-GB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  <a:endParaRPr kumimoji="0" lang="en-GB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endParaRPr kumimoji="0" lang="en-GB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1481">
                <a:tc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</a:t>
                      </a:r>
                      <a:endParaRPr kumimoji="0" lang="en-GB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GB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GB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GB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1481">
                <a:tc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  <a:endParaRPr kumimoji="0" lang="en-GB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GB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GB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GB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1481">
                <a:tc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endParaRPr kumimoji="0" lang="en-GB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GB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GB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GB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9" marB="4568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4879" name="Text Box 62"/>
          <p:cNvSpPr txBox="1">
            <a:spLocks noChangeArrowheads="1"/>
          </p:cNvSpPr>
          <p:nvPr/>
        </p:nvSpPr>
        <p:spPr bwMode="auto">
          <a:xfrm>
            <a:off x="1703388" y="5203825"/>
            <a:ext cx="21891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de-DE" altLang="de-DE" sz="2400"/>
              <a:t>Grafische Form:</a:t>
            </a:r>
          </a:p>
        </p:txBody>
      </p:sp>
      <p:sp>
        <p:nvSpPr>
          <p:cNvPr id="34880" name="Text Box 63"/>
          <p:cNvSpPr txBox="1">
            <a:spLocks noChangeArrowheads="1"/>
          </p:cNvSpPr>
          <p:nvPr/>
        </p:nvSpPr>
        <p:spPr bwMode="auto">
          <a:xfrm>
            <a:off x="6813749" y="4652963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de-DE" altLang="de-DE" sz="2400" dirty="0"/>
              <a:t>P</a:t>
            </a:r>
          </a:p>
        </p:txBody>
      </p:sp>
      <p:sp>
        <p:nvSpPr>
          <p:cNvPr id="34881" name="Text Box 64"/>
          <p:cNvSpPr txBox="1">
            <a:spLocks noChangeArrowheads="1"/>
          </p:cNvSpPr>
          <p:nvPr/>
        </p:nvSpPr>
        <p:spPr bwMode="auto">
          <a:xfrm>
            <a:off x="5898148" y="5734051"/>
            <a:ext cx="33534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de-DE" altLang="de-DE" sz="2400"/>
              <a:t>E</a:t>
            </a:r>
          </a:p>
        </p:txBody>
      </p:sp>
      <p:sp>
        <p:nvSpPr>
          <p:cNvPr id="34882" name="Text Box 65"/>
          <p:cNvSpPr txBox="1">
            <a:spLocks noChangeArrowheads="1"/>
          </p:cNvSpPr>
          <p:nvPr/>
        </p:nvSpPr>
        <p:spPr bwMode="auto">
          <a:xfrm>
            <a:off x="7966274" y="5734051"/>
            <a:ext cx="37702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de-DE" altLang="de-DE" sz="2400"/>
              <a:t>H</a:t>
            </a:r>
          </a:p>
        </p:txBody>
      </p:sp>
      <p:sp>
        <p:nvSpPr>
          <p:cNvPr id="34883" name="Line 66"/>
          <p:cNvSpPr>
            <a:spLocks noChangeShapeType="1"/>
          </p:cNvSpPr>
          <p:nvPr/>
        </p:nvSpPr>
        <p:spPr bwMode="auto">
          <a:xfrm flipV="1">
            <a:off x="6094611" y="5013325"/>
            <a:ext cx="64770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4884" name="Line 67"/>
          <p:cNvSpPr>
            <a:spLocks noChangeShapeType="1"/>
          </p:cNvSpPr>
          <p:nvPr/>
        </p:nvSpPr>
        <p:spPr bwMode="auto">
          <a:xfrm flipH="1">
            <a:off x="6237486" y="5084764"/>
            <a:ext cx="647700" cy="649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4885" name="Line 68"/>
          <p:cNvSpPr>
            <a:spLocks noChangeShapeType="1"/>
          </p:cNvSpPr>
          <p:nvPr/>
        </p:nvSpPr>
        <p:spPr bwMode="auto">
          <a:xfrm>
            <a:off x="6258510" y="6021388"/>
            <a:ext cx="1657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4886" name="Line 69"/>
          <p:cNvSpPr>
            <a:spLocks noChangeShapeType="1"/>
          </p:cNvSpPr>
          <p:nvPr/>
        </p:nvSpPr>
        <p:spPr bwMode="auto">
          <a:xfrm flipH="1">
            <a:off x="6258511" y="5876925"/>
            <a:ext cx="158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4887" name="Line 70"/>
          <p:cNvSpPr>
            <a:spLocks noChangeShapeType="1"/>
          </p:cNvSpPr>
          <p:nvPr/>
        </p:nvSpPr>
        <p:spPr bwMode="auto">
          <a:xfrm flipH="1" flipV="1">
            <a:off x="7174112" y="5084764"/>
            <a:ext cx="792163" cy="649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4888" name="Line 71"/>
          <p:cNvSpPr>
            <a:spLocks noChangeShapeType="1"/>
          </p:cNvSpPr>
          <p:nvPr/>
        </p:nvSpPr>
        <p:spPr bwMode="auto">
          <a:xfrm>
            <a:off x="7318574" y="5013325"/>
            <a:ext cx="792162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4D1DAAE1-694A-490A-99A7-FDDD56EC8ED7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ChangeArrowheads="1"/>
          </p:cNvSpPr>
          <p:nvPr/>
        </p:nvSpPr>
        <p:spPr bwMode="auto">
          <a:xfrm>
            <a:off x="2542478" y="191243"/>
            <a:ext cx="7612566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sz="2400" b="1" dirty="0">
                <a:solidFill>
                  <a:srgbClr val="000000"/>
                </a:solidFill>
              </a:rPr>
              <a:t>Darstellung wirtschaftlicher Verflechtungen Beispiel</a:t>
            </a:r>
          </a:p>
        </p:txBody>
      </p:sp>
      <p:sp>
        <p:nvSpPr>
          <p:cNvPr id="34820" name="Text Box 3"/>
          <p:cNvSpPr txBox="1">
            <a:spLocks noChangeArrowheads="1"/>
          </p:cNvSpPr>
          <p:nvPr/>
        </p:nvSpPr>
        <p:spPr bwMode="auto">
          <a:xfrm>
            <a:off x="248817" y="423166"/>
            <a:ext cx="9109075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457200" indent="-4572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>
              <a:buSzPct val="100000"/>
              <a:buFontTx/>
              <a:buAutoNum type="arabicPeriod"/>
              <a:defRPr/>
            </a:pPr>
            <a:endParaRPr lang="de-DE" sz="2400" dirty="0">
              <a:solidFill>
                <a:srgbClr val="000000"/>
              </a:solidFill>
            </a:endParaRPr>
          </a:p>
          <a:p>
            <a:pPr marL="0" indent="0" eaLnBrk="1" hangingPunct="1">
              <a:buSzPct val="100000"/>
              <a:defRPr/>
            </a:pPr>
            <a:r>
              <a:rPr lang="de-DE" sz="2400" dirty="0">
                <a:solidFill>
                  <a:srgbClr val="000000"/>
                </a:solidFill>
              </a:rPr>
              <a:t>Ausgangslage: P hat Güter im Gegenwert von 5GE produziert</a:t>
            </a:r>
          </a:p>
          <a:p>
            <a:pPr eaLnBrk="1" hangingPunct="1">
              <a:buSzPct val="100000"/>
              <a:buFontTx/>
              <a:buAutoNum type="arabicPeriod"/>
              <a:defRPr/>
            </a:pPr>
            <a:endParaRPr lang="de-DE" sz="2400" dirty="0">
              <a:solidFill>
                <a:srgbClr val="000000"/>
              </a:solidFill>
            </a:endParaRPr>
          </a:p>
          <a:p>
            <a:pPr eaLnBrk="1" hangingPunct="1">
              <a:buSzPct val="100000"/>
              <a:buFontTx/>
              <a:buAutoNum type="arabicPeriod"/>
              <a:defRPr/>
            </a:pPr>
            <a:r>
              <a:rPr lang="de-DE" sz="2400" dirty="0">
                <a:solidFill>
                  <a:srgbClr val="000000"/>
                </a:solidFill>
              </a:rPr>
              <a:t>Für den Eigenverbrauch benötigt P 2GE</a:t>
            </a:r>
          </a:p>
          <a:p>
            <a:pPr eaLnBrk="1" hangingPunct="1">
              <a:buSzPct val="100000"/>
              <a:buFontTx/>
              <a:buAutoNum type="arabicPeriod"/>
              <a:defRPr/>
            </a:pPr>
            <a:r>
              <a:rPr lang="de-DE" sz="2400" dirty="0">
                <a:solidFill>
                  <a:srgbClr val="000000"/>
                </a:solidFill>
              </a:rPr>
              <a:t>Für den Erwerb von Handelserzeugnissen verwendet P 1GE</a:t>
            </a:r>
          </a:p>
          <a:p>
            <a:pPr eaLnBrk="1" hangingPunct="1">
              <a:buSzPct val="100000"/>
              <a:buFontTx/>
              <a:buAutoNum type="arabicPeriod"/>
              <a:defRPr/>
            </a:pPr>
            <a:r>
              <a:rPr lang="de-DE" sz="2400" dirty="0">
                <a:solidFill>
                  <a:srgbClr val="000000"/>
                </a:solidFill>
              </a:rPr>
              <a:t>An Pacht entrichtet P 2GE</a:t>
            </a:r>
          </a:p>
          <a:p>
            <a:pPr eaLnBrk="1" hangingPunct="1">
              <a:buSzPct val="100000"/>
              <a:buFontTx/>
              <a:buAutoNum type="arabicPeriod"/>
              <a:defRPr/>
            </a:pPr>
            <a:r>
              <a:rPr lang="de-DE" sz="2400" dirty="0">
                <a:solidFill>
                  <a:srgbClr val="000000"/>
                </a:solidFill>
              </a:rPr>
              <a:t>E gibt 1 GE für Nahrungsmittel aus</a:t>
            </a:r>
          </a:p>
          <a:p>
            <a:pPr eaLnBrk="1" hangingPunct="1">
              <a:buSzPct val="100000"/>
              <a:buFontTx/>
              <a:buAutoNum type="arabicPeriod"/>
              <a:defRPr/>
            </a:pPr>
            <a:r>
              <a:rPr lang="de-DE" sz="2400" dirty="0">
                <a:solidFill>
                  <a:srgbClr val="000000"/>
                </a:solidFill>
              </a:rPr>
              <a:t>H gibt 2 GE für Nahrungsmittel aus</a:t>
            </a:r>
          </a:p>
          <a:p>
            <a:pPr eaLnBrk="1" hangingPunct="1">
              <a:buSzPct val="100000"/>
              <a:defRPr/>
            </a:pPr>
            <a:endParaRPr lang="de-DE" sz="2400" dirty="0">
              <a:solidFill>
                <a:srgbClr val="000000"/>
              </a:solidFill>
            </a:endParaRPr>
          </a:p>
          <a:p>
            <a:pPr eaLnBrk="1" hangingPunct="1">
              <a:buSzPct val="100000"/>
              <a:defRPr/>
            </a:pPr>
            <a:r>
              <a:rPr lang="de-DE" sz="2400" dirty="0">
                <a:solidFill>
                  <a:srgbClr val="000000"/>
                </a:solidFill>
              </a:rPr>
              <a:t>Stellen Sie die Verflechtungen in Konten-, Matrix und Kreislaufform</a:t>
            </a:r>
          </a:p>
          <a:p>
            <a:pPr eaLnBrk="1" hangingPunct="1">
              <a:buSzPct val="100000"/>
              <a:defRPr/>
            </a:pPr>
            <a:r>
              <a:rPr lang="de-DE" sz="2400" dirty="0">
                <a:solidFill>
                  <a:srgbClr val="000000"/>
                </a:solidFill>
              </a:rPr>
              <a:t>dar. Welche Annahme ist dabei zu treffen? </a:t>
            </a:r>
          </a:p>
          <a:p>
            <a:pPr eaLnBrk="1" hangingPunct="1">
              <a:buSzPct val="100000"/>
              <a:defRPr/>
            </a:pPr>
            <a:endParaRPr lang="de-DE" sz="2400" dirty="0">
              <a:solidFill>
                <a:srgbClr val="000000"/>
              </a:solidFill>
            </a:endParaRP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520235E1-5603-4FD0-A387-519800CEAB52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ChangeArrowheads="1"/>
          </p:cNvSpPr>
          <p:nvPr/>
        </p:nvSpPr>
        <p:spPr bwMode="auto">
          <a:xfrm>
            <a:off x="5087938" y="210210"/>
            <a:ext cx="2004666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sz="2400" b="1" dirty="0">
                <a:solidFill>
                  <a:srgbClr val="000000"/>
                </a:solidFill>
              </a:rPr>
              <a:t>Kontenform</a:t>
            </a:r>
          </a:p>
        </p:txBody>
      </p:sp>
      <p:graphicFrame>
        <p:nvGraphicFramePr>
          <p:cNvPr id="262276" name="Group 132"/>
          <p:cNvGraphicFramePr>
            <a:graphicFrameLocks noGrp="1"/>
          </p:cNvGraphicFramePr>
          <p:nvPr/>
        </p:nvGraphicFramePr>
        <p:xfrm>
          <a:off x="3875667" y="1973264"/>
          <a:ext cx="1706562" cy="2851149"/>
        </p:xfrm>
        <a:graphic>
          <a:graphicData uri="http://schemas.openxmlformats.org/drawingml/2006/table">
            <a:tbl>
              <a:tblPr/>
              <a:tblGrid>
                <a:gridCol w="852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4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1734">
                <a:tc gridSpan="2"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b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9805">
                <a:tc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de-D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ts val="2563"/>
                        </a:lnSpc>
                        <a:spcBef>
                          <a:spcPts val="6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de-D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9805">
                <a:tc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de-D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ts val="2563"/>
                        </a:lnSpc>
                        <a:spcBef>
                          <a:spcPts val="6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de-D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9805">
                <a:tc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de-DE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ts val="2563"/>
                        </a:lnSpc>
                        <a:spcBef>
                          <a:spcPts val="6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de-DE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62241" name="Group 97"/>
          <p:cNvGraphicFramePr>
            <a:graphicFrameLocks noGrp="1"/>
          </p:cNvGraphicFramePr>
          <p:nvPr/>
        </p:nvGraphicFramePr>
        <p:xfrm>
          <a:off x="1138817" y="1973264"/>
          <a:ext cx="1706562" cy="2851149"/>
        </p:xfrm>
        <a:graphic>
          <a:graphicData uri="http://schemas.openxmlformats.org/drawingml/2006/table">
            <a:tbl>
              <a:tblPr/>
              <a:tblGrid>
                <a:gridCol w="852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4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1734">
                <a:tc gridSpan="2"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b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9805">
                <a:tc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de-DE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ts val="2563"/>
                        </a:lnSpc>
                        <a:spcBef>
                          <a:spcPts val="6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de-DE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9805">
                <a:tc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de-DE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ts val="2563"/>
                        </a:lnSpc>
                        <a:spcBef>
                          <a:spcPts val="6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de-DE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9805">
                <a:tc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de-D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ts val="2563"/>
                        </a:lnSpc>
                        <a:spcBef>
                          <a:spcPts val="6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de-DE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62274" name="Group 130"/>
          <p:cNvGraphicFramePr>
            <a:graphicFrameLocks noGrp="1"/>
          </p:cNvGraphicFramePr>
          <p:nvPr/>
        </p:nvGraphicFramePr>
        <p:xfrm>
          <a:off x="6561717" y="1989139"/>
          <a:ext cx="1706562" cy="2851149"/>
        </p:xfrm>
        <a:graphic>
          <a:graphicData uri="http://schemas.openxmlformats.org/drawingml/2006/table">
            <a:tbl>
              <a:tblPr/>
              <a:tblGrid>
                <a:gridCol w="852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4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1734">
                <a:tc gridSpan="2"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b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9805">
                <a:tc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de-D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ts val="2563"/>
                        </a:lnSpc>
                        <a:spcBef>
                          <a:spcPts val="6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de-D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9805">
                <a:tc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de-D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ts val="2563"/>
                        </a:lnSpc>
                        <a:spcBef>
                          <a:spcPts val="6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de-D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9805">
                <a:tc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de-D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ts val="2563"/>
                        </a:lnSpc>
                        <a:spcBef>
                          <a:spcPts val="67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de-DE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5" name="Rechteck 44">
            <a:extLst>
              <a:ext uri="{FF2B5EF4-FFF2-40B4-BE49-F238E27FC236}">
                <a16:creationId xmlns:a16="http://schemas.microsoft.com/office/drawing/2014/main" id="{BAD41F5C-8C03-42A8-B62B-9CB1E43C1376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ChangeArrowheads="1"/>
          </p:cNvSpPr>
          <p:nvPr/>
        </p:nvSpPr>
        <p:spPr bwMode="auto">
          <a:xfrm>
            <a:off x="4224338" y="215752"/>
            <a:ext cx="6443662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sz="2400" b="1">
                <a:solidFill>
                  <a:srgbClr val="000000"/>
                </a:solidFill>
              </a:rPr>
              <a:t>Matrixform</a:t>
            </a:r>
          </a:p>
        </p:txBody>
      </p:sp>
      <p:graphicFrame>
        <p:nvGraphicFramePr>
          <p:cNvPr id="264341" name="Group 149"/>
          <p:cNvGraphicFramePr>
            <a:graphicFrameLocks noGrp="1"/>
          </p:cNvGraphicFramePr>
          <p:nvPr/>
        </p:nvGraphicFramePr>
        <p:xfrm>
          <a:off x="672807" y="1125539"/>
          <a:ext cx="5975350" cy="4679951"/>
        </p:xfrm>
        <a:graphic>
          <a:graphicData uri="http://schemas.openxmlformats.org/drawingml/2006/table">
            <a:tbl>
              <a:tblPr/>
              <a:tblGrid>
                <a:gridCol w="1495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2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5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2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63725">
                <a:tc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Ein/Aus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9800">
                <a:tc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8213">
                <a:tc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GB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8213">
                <a:tc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GB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" latinLnBrk="0" hangingPunct="1">
                        <a:lnSpc>
                          <a:spcPts val="25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GB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" name="Rechteck 20">
            <a:extLst>
              <a:ext uri="{FF2B5EF4-FFF2-40B4-BE49-F238E27FC236}">
                <a16:creationId xmlns:a16="http://schemas.microsoft.com/office/drawing/2014/main" id="{146C98BE-77F8-4006-B6F8-329B8E2E00AF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ChangeArrowheads="1"/>
          </p:cNvSpPr>
          <p:nvPr/>
        </p:nvSpPr>
        <p:spPr bwMode="auto">
          <a:xfrm>
            <a:off x="4224338" y="215752"/>
            <a:ext cx="6443662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sz="2400" b="1">
                <a:solidFill>
                  <a:srgbClr val="000000"/>
                </a:solidFill>
              </a:rPr>
              <a:t>Grafische Form</a:t>
            </a:r>
          </a:p>
        </p:txBody>
      </p:sp>
      <p:sp>
        <p:nvSpPr>
          <p:cNvPr id="38916" name="Text Box 3"/>
          <p:cNvSpPr txBox="1">
            <a:spLocks noChangeArrowheads="1"/>
          </p:cNvSpPr>
          <p:nvPr/>
        </p:nvSpPr>
        <p:spPr bwMode="auto">
          <a:xfrm>
            <a:off x="3222486" y="1982211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de-DE" altLang="de-DE" sz="2400"/>
              <a:t>P</a:t>
            </a:r>
          </a:p>
        </p:txBody>
      </p:sp>
      <p:sp>
        <p:nvSpPr>
          <p:cNvPr id="38917" name="Text Box 4"/>
          <p:cNvSpPr txBox="1">
            <a:spLocks noChangeArrowheads="1"/>
          </p:cNvSpPr>
          <p:nvPr/>
        </p:nvSpPr>
        <p:spPr bwMode="auto">
          <a:xfrm>
            <a:off x="5383073" y="5077837"/>
            <a:ext cx="37702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de-DE" altLang="de-DE" sz="2400"/>
              <a:t>H</a:t>
            </a:r>
          </a:p>
        </p:txBody>
      </p:sp>
      <p:sp>
        <p:nvSpPr>
          <p:cNvPr id="38918" name="Text Box 5"/>
          <p:cNvSpPr txBox="1">
            <a:spLocks noChangeArrowheads="1"/>
          </p:cNvSpPr>
          <p:nvPr/>
        </p:nvSpPr>
        <p:spPr bwMode="auto">
          <a:xfrm>
            <a:off x="1063485" y="5150862"/>
            <a:ext cx="33534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de-DE" altLang="de-DE" sz="2400"/>
              <a:t>E</a:t>
            </a:r>
          </a:p>
        </p:txBody>
      </p:sp>
      <p:sp>
        <p:nvSpPr>
          <p:cNvPr id="37" name="Rechteck 36">
            <a:extLst>
              <a:ext uri="{FF2B5EF4-FFF2-40B4-BE49-F238E27FC236}">
                <a16:creationId xmlns:a16="http://schemas.microsoft.com/office/drawing/2014/main" id="{548BF1E0-A013-4F94-8FCB-8AD5CAF5590C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602104" y="195739"/>
            <a:ext cx="5845573" cy="420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46" tIns="42456" rIns="81646" bIns="42456" anchor="ctr">
            <a:spAutoFit/>
          </a:bodyPr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sz="2177" b="1" dirty="0">
                <a:solidFill>
                  <a:srgbClr val="000000"/>
                </a:solidFill>
              </a:rPr>
              <a:t>Der moderne Wirtschaftskreislauf – allgemein</a:t>
            </a: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397108" y="742667"/>
            <a:ext cx="11559364" cy="755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81646" tIns="42456" rIns="81646" bIns="42456">
            <a:spAutoFit/>
          </a:bodyPr>
          <a:lstStyle>
            <a:lvl1pPr marL="457200" indent="-4572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>
              <a:buSzPct val="100000"/>
              <a:buFontTx/>
              <a:buChar char="•"/>
              <a:defRPr/>
            </a:pPr>
            <a:r>
              <a:rPr lang="de-DE" sz="2177" dirty="0">
                <a:solidFill>
                  <a:srgbClr val="000000"/>
                </a:solidFill>
              </a:rPr>
              <a:t>Bildung von </a:t>
            </a:r>
            <a:r>
              <a:rPr lang="de-DE" sz="2177" b="1" dirty="0">
                <a:solidFill>
                  <a:srgbClr val="000000"/>
                </a:solidFill>
              </a:rPr>
              <a:t>vier Sektoren</a:t>
            </a:r>
            <a:r>
              <a:rPr lang="de-DE" sz="2177" dirty="0">
                <a:solidFill>
                  <a:srgbClr val="000000"/>
                </a:solidFill>
              </a:rPr>
              <a:t>:</a:t>
            </a:r>
          </a:p>
          <a:p>
            <a:pPr eaLnBrk="1" hangingPunct="1">
              <a:buSzPct val="100000"/>
              <a:defRPr/>
            </a:pPr>
            <a:r>
              <a:rPr lang="de-DE" sz="2177" dirty="0">
                <a:solidFill>
                  <a:srgbClr val="000000"/>
                </a:solidFill>
              </a:rPr>
              <a:t>		Haushalte (H), Staat (S), Unternehmen (U), Ausland (A)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18358" y="1400481"/>
            <a:ext cx="11559364" cy="1760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81646" tIns="42456" rIns="81646" bIns="42456">
            <a:spAutoFit/>
          </a:bodyPr>
          <a:lstStyle>
            <a:lvl1pPr marL="457200" indent="-4572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>
              <a:buSzPct val="100000"/>
              <a:buFontTx/>
              <a:buChar char="•"/>
              <a:defRPr/>
            </a:pPr>
            <a:endParaRPr lang="de-DE" sz="2177" dirty="0">
              <a:solidFill>
                <a:srgbClr val="000000"/>
              </a:solidFill>
            </a:endParaRPr>
          </a:p>
          <a:p>
            <a:pPr eaLnBrk="1" hangingPunct="1">
              <a:buSzPct val="100000"/>
              <a:buFontTx/>
              <a:buChar char="•"/>
              <a:defRPr/>
            </a:pPr>
            <a:r>
              <a:rPr lang="de-DE" sz="2177" dirty="0">
                <a:solidFill>
                  <a:srgbClr val="000000"/>
                </a:solidFill>
              </a:rPr>
              <a:t>Der Wirtschaftskreislauf wird über den Pol der </a:t>
            </a:r>
            <a:r>
              <a:rPr lang="de-DE" sz="2177" b="1" dirty="0">
                <a:solidFill>
                  <a:srgbClr val="000000"/>
                </a:solidFill>
              </a:rPr>
              <a:t>Vermögensveränderung</a:t>
            </a:r>
            <a:r>
              <a:rPr lang="de-DE" sz="2177" dirty="0">
                <a:solidFill>
                  <a:srgbClr val="000000"/>
                </a:solidFill>
              </a:rPr>
              <a:t> (VÄ) geschlossen. Über diesen laufen die Ersparnisse und Investitionen der Sektoren bzw. die Forderungen oder Verbindlichkeiten gegenüber dem Ausland.</a:t>
            </a:r>
          </a:p>
          <a:p>
            <a:pPr eaLnBrk="1" hangingPunct="1">
              <a:buSzPct val="100000"/>
              <a:buFontTx/>
              <a:buChar char="•"/>
              <a:defRPr/>
            </a:pPr>
            <a:endParaRPr lang="de-DE" sz="2177" dirty="0">
              <a:solidFill>
                <a:srgbClr val="000000"/>
              </a:solidFill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318358" y="2642609"/>
            <a:ext cx="11559364" cy="1090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81646" tIns="42456" rIns="81646" bIns="42456">
            <a:spAutoFit/>
          </a:bodyPr>
          <a:lstStyle>
            <a:lvl1pPr marL="457200" indent="-4572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buSzPct val="100000"/>
              <a:defRPr/>
            </a:pPr>
            <a:endParaRPr lang="de-DE" sz="2177" dirty="0">
              <a:solidFill>
                <a:srgbClr val="000000"/>
              </a:solidFill>
            </a:endParaRPr>
          </a:p>
          <a:p>
            <a:pPr eaLnBrk="1" hangingPunct="1">
              <a:buSzPct val="100000"/>
              <a:buFontTx/>
              <a:buChar char="•"/>
              <a:defRPr/>
            </a:pPr>
            <a:r>
              <a:rPr lang="de-DE" sz="2177" dirty="0">
                <a:solidFill>
                  <a:srgbClr val="000000"/>
                </a:solidFill>
              </a:rPr>
              <a:t>Die Pfeile repräsentieren die Geldströme zwischen den Polen</a:t>
            </a:r>
          </a:p>
          <a:p>
            <a:pPr eaLnBrk="1" hangingPunct="1">
              <a:buSzPct val="100000"/>
              <a:buFontTx/>
              <a:buChar char="•"/>
              <a:defRPr/>
            </a:pPr>
            <a:endParaRPr lang="de-DE" sz="2177" dirty="0">
              <a:solidFill>
                <a:srgbClr val="000000"/>
              </a:solidFill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318358" y="3398405"/>
            <a:ext cx="11559364" cy="1090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81646" tIns="42456" rIns="81646" bIns="42456">
            <a:spAutoFit/>
          </a:bodyPr>
          <a:lstStyle>
            <a:lvl1pPr marL="457200" indent="-4572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buSzPct val="100000"/>
              <a:defRPr/>
            </a:pPr>
            <a:endParaRPr lang="de-DE" sz="2177" dirty="0">
              <a:solidFill>
                <a:srgbClr val="000000"/>
              </a:solidFill>
            </a:endParaRPr>
          </a:p>
          <a:p>
            <a:pPr eaLnBrk="1" hangingPunct="1">
              <a:buSzPct val="100000"/>
              <a:buFontTx/>
              <a:buChar char="•"/>
              <a:defRPr/>
            </a:pPr>
            <a:r>
              <a:rPr lang="de-DE" sz="2177" dirty="0">
                <a:solidFill>
                  <a:srgbClr val="000000"/>
                </a:solidFill>
              </a:rPr>
              <a:t>Ein Wirtschaftskreislauf gilt als geschlossen, wenn an jedem Pol die Summe der Zuflüsse der Summe der Abflüsse entspricht (Kreislaufaxiom!).</a:t>
            </a: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8358" y="4800248"/>
            <a:ext cx="11559364" cy="755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81646" tIns="42456" rIns="81646" bIns="42456">
            <a:spAutoFit/>
          </a:bodyPr>
          <a:lstStyle>
            <a:lvl1pPr marL="457200" indent="-4572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buSzPct val="100000"/>
              <a:defRPr/>
            </a:pPr>
            <a:endParaRPr lang="de-DE" sz="2177" dirty="0">
              <a:solidFill>
                <a:srgbClr val="000000"/>
              </a:solidFill>
            </a:endParaRPr>
          </a:p>
          <a:p>
            <a:pPr eaLnBrk="1" hangingPunct="1">
              <a:buSzPct val="100000"/>
              <a:defRPr/>
            </a:pPr>
            <a:r>
              <a:rPr lang="de-DE" sz="2177" dirty="0">
                <a:solidFill>
                  <a:srgbClr val="000000"/>
                </a:solidFill>
                <a:cs typeface="Times New Roman" pitchFamily="18" charset="0"/>
              </a:rPr>
              <a:t>	→ d.h. alle relevanten Ströme sind berücksichtigt.</a:t>
            </a:r>
            <a:r>
              <a:rPr lang="de-DE" sz="2177" dirty="0">
                <a:solidFill>
                  <a:srgbClr val="000000"/>
                </a:solidFill>
              </a:rPr>
              <a:t>  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3202247B-0684-4A65-8E35-9F5A555E7215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0212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ChangeArrowheads="1"/>
          </p:cNvSpPr>
          <p:nvPr/>
        </p:nvSpPr>
        <p:spPr bwMode="auto">
          <a:xfrm>
            <a:off x="741219" y="-24635"/>
            <a:ext cx="7326351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sz="2400" b="1">
                <a:solidFill>
                  <a:srgbClr val="000000"/>
                </a:solidFill>
              </a:rPr>
              <a:t>Der Wirtschaftskreislauf einer offenen Volkswirtschaft</a:t>
            </a:r>
            <a:endParaRPr lang="de-DE" altLang="de-DE" sz="2400" b="1" dirty="0">
              <a:solidFill>
                <a:srgbClr val="000000"/>
              </a:solidFill>
            </a:endParaRP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6BF04D69-95CC-4722-83AA-1EEFD52A4099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656490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C4511F-7CAA-0471-4149-5CB12918DB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>
            <a:extLst>
              <a:ext uri="{FF2B5EF4-FFF2-40B4-BE49-F238E27FC236}">
                <a16:creationId xmlns:a16="http://schemas.microsoft.com/office/drawing/2014/main" id="{44DBB06C-1BF5-8199-831C-5A5531D8CA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35" y="101102"/>
            <a:ext cx="7326351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sz="2400" b="1">
                <a:solidFill>
                  <a:srgbClr val="000000"/>
                </a:solidFill>
              </a:rPr>
              <a:t>Der Wirtschaftskreislauf einer offenen Volkswirtschaft</a:t>
            </a:r>
            <a:endParaRPr lang="de-DE" altLang="de-DE" sz="2400" b="1" dirty="0">
              <a:solidFill>
                <a:srgbClr val="000000"/>
              </a:solidFill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330AB5A6-7949-A736-AC36-2553676C42CC}"/>
              </a:ext>
            </a:extLst>
          </p:cNvPr>
          <p:cNvSpPr txBox="1"/>
          <p:nvPr/>
        </p:nvSpPr>
        <p:spPr>
          <a:xfrm>
            <a:off x="741219" y="3338946"/>
            <a:ext cx="328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H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ED802EF7-92D3-FFBD-40CD-2F30850EB4AB}"/>
              </a:ext>
            </a:extLst>
          </p:cNvPr>
          <p:cNvSpPr txBox="1"/>
          <p:nvPr/>
        </p:nvSpPr>
        <p:spPr>
          <a:xfrm>
            <a:off x="5313218" y="3338946"/>
            <a:ext cx="328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U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A7A353A-30A3-7880-D9D2-FB2FAB344C0C}"/>
              </a:ext>
            </a:extLst>
          </p:cNvPr>
          <p:cNvSpPr txBox="1"/>
          <p:nvPr/>
        </p:nvSpPr>
        <p:spPr>
          <a:xfrm>
            <a:off x="7409186" y="19292"/>
            <a:ext cx="4692759" cy="45922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e-DE" sz="1400" dirty="0"/>
              <a:t>C</a:t>
            </a:r>
            <a:r>
              <a:rPr lang="de-DE" sz="1400" baseline="-25000" dirty="0"/>
              <a:t>H</a:t>
            </a:r>
            <a:r>
              <a:rPr lang="de-DE" sz="1400" dirty="0"/>
              <a:t>: Konsum der Haushalte (Kauf von einem Stuhl bei einem Unternehmen) </a:t>
            </a:r>
            <a:endParaRPr lang="de-DE" sz="1400" baseline="-25000" dirty="0"/>
          </a:p>
        </p:txBody>
      </p:sp>
      <p:cxnSp>
        <p:nvCxnSpPr>
          <p:cNvPr id="6" name="Gerade Verbindung mit Pfeil 5">
            <a:extLst>
              <a:ext uri="{FF2B5EF4-FFF2-40B4-BE49-F238E27FC236}">
                <a16:creationId xmlns:a16="http://schemas.microsoft.com/office/drawing/2014/main" id="{71840570-08F6-9C70-41B4-5E503BCC0867}"/>
              </a:ext>
            </a:extLst>
          </p:cNvPr>
          <p:cNvCxnSpPr/>
          <p:nvPr/>
        </p:nvCxnSpPr>
        <p:spPr>
          <a:xfrm>
            <a:off x="1070155" y="3579031"/>
            <a:ext cx="424306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hteck 7">
            <a:extLst>
              <a:ext uri="{FF2B5EF4-FFF2-40B4-BE49-F238E27FC236}">
                <a16:creationId xmlns:a16="http://schemas.microsoft.com/office/drawing/2014/main" id="{A527613E-1A0B-CD08-A435-0F6A1F703016}"/>
              </a:ext>
            </a:extLst>
          </p:cNvPr>
          <p:cNvSpPr/>
          <p:nvPr/>
        </p:nvSpPr>
        <p:spPr>
          <a:xfrm>
            <a:off x="1399091" y="3530540"/>
            <a:ext cx="4042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C</a:t>
            </a:r>
            <a:r>
              <a:rPr lang="de-DE" baseline="-25000" dirty="0"/>
              <a:t>H</a:t>
            </a:r>
            <a:endParaRPr lang="de-DE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D81EBD28-E01C-6A7C-94FA-42A873A9F51F}"/>
              </a:ext>
            </a:extLst>
          </p:cNvPr>
          <p:cNvSpPr txBox="1"/>
          <p:nvPr/>
        </p:nvSpPr>
        <p:spPr>
          <a:xfrm>
            <a:off x="7409187" y="438341"/>
            <a:ext cx="4692759" cy="45922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e-DE" sz="1400" dirty="0"/>
              <a:t>Y</a:t>
            </a:r>
            <a:r>
              <a:rPr lang="de-DE" sz="1400" baseline="-25000" dirty="0"/>
              <a:t>H/U</a:t>
            </a:r>
            <a:r>
              <a:rPr lang="de-DE" sz="1400" dirty="0"/>
              <a:t>: Die Unternehmen zahlen den Haushalten Löhne</a:t>
            </a:r>
            <a:endParaRPr lang="de-DE" sz="1400" baseline="-25000" dirty="0"/>
          </a:p>
        </p:txBody>
      </p:sp>
      <p:cxnSp>
        <p:nvCxnSpPr>
          <p:cNvPr id="11" name="Gerade Verbindung mit Pfeil 10">
            <a:extLst>
              <a:ext uri="{FF2B5EF4-FFF2-40B4-BE49-F238E27FC236}">
                <a16:creationId xmlns:a16="http://schemas.microsoft.com/office/drawing/2014/main" id="{0176CCB3-43EA-0FF6-D75F-86AF06A4E18E}"/>
              </a:ext>
            </a:extLst>
          </p:cNvPr>
          <p:cNvCxnSpPr/>
          <p:nvPr/>
        </p:nvCxnSpPr>
        <p:spPr>
          <a:xfrm flipH="1" flipV="1">
            <a:off x="1011382" y="3401291"/>
            <a:ext cx="4208210" cy="207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hteck 11">
            <a:extLst>
              <a:ext uri="{FF2B5EF4-FFF2-40B4-BE49-F238E27FC236}">
                <a16:creationId xmlns:a16="http://schemas.microsoft.com/office/drawing/2014/main" id="{B9E89CCB-BB85-3510-80E4-A56BF7EC4469}"/>
              </a:ext>
            </a:extLst>
          </p:cNvPr>
          <p:cNvSpPr/>
          <p:nvPr/>
        </p:nvSpPr>
        <p:spPr>
          <a:xfrm>
            <a:off x="4580004" y="3052742"/>
            <a:ext cx="5517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Y</a:t>
            </a:r>
            <a:r>
              <a:rPr lang="de-DE" baseline="-25000" dirty="0"/>
              <a:t>H/U</a:t>
            </a:r>
            <a:endParaRPr lang="de-DE" dirty="0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49FEFF98-6D84-DD0A-B446-858CE9143E40}"/>
              </a:ext>
            </a:extLst>
          </p:cNvPr>
          <p:cNvSpPr txBox="1"/>
          <p:nvPr/>
        </p:nvSpPr>
        <p:spPr>
          <a:xfrm>
            <a:off x="7409186" y="756995"/>
            <a:ext cx="4692759" cy="45922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e-DE" sz="1400" dirty="0"/>
              <a:t>T</a:t>
            </a:r>
            <a:r>
              <a:rPr lang="de-DE" sz="1400" baseline="-25000" dirty="0"/>
              <a:t>H</a:t>
            </a:r>
            <a:r>
              <a:rPr lang="de-DE" sz="1400" dirty="0"/>
              <a:t>: Die Haushalte zahlen Steuern an den Staat</a:t>
            </a:r>
            <a:endParaRPr lang="de-DE" sz="1400" baseline="-25000" dirty="0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876915E2-DE6F-5E34-C3F9-539BF21A65C5}"/>
              </a:ext>
            </a:extLst>
          </p:cNvPr>
          <p:cNvSpPr txBox="1"/>
          <p:nvPr/>
        </p:nvSpPr>
        <p:spPr>
          <a:xfrm>
            <a:off x="7409186" y="1035725"/>
            <a:ext cx="4692760" cy="45922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e-DE" sz="1400" dirty="0"/>
              <a:t>T</a:t>
            </a:r>
            <a:r>
              <a:rPr lang="de-DE" sz="1400" baseline="-25000" dirty="0"/>
              <a:t>U</a:t>
            </a:r>
            <a:r>
              <a:rPr lang="de-DE" sz="1400" dirty="0"/>
              <a:t>: Die Unternehmen zahlen Steuern an den Staat</a:t>
            </a:r>
            <a:endParaRPr lang="de-DE" sz="1400" baseline="-25000" dirty="0"/>
          </a:p>
        </p:txBody>
      </p:sp>
      <p:cxnSp>
        <p:nvCxnSpPr>
          <p:cNvPr id="16" name="Gerade Verbindung mit Pfeil 15">
            <a:extLst>
              <a:ext uri="{FF2B5EF4-FFF2-40B4-BE49-F238E27FC236}">
                <a16:creationId xmlns:a16="http://schemas.microsoft.com/office/drawing/2014/main" id="{676AC3E1-77E4-F02F-ADD8-6774ACF6623D}"/>
              </a:ext>
            </a:extLst>
          </p:cNvPr>
          <p:cNvCxnSpPr/>
          <p:nvPr/>
        </p:nvCxnSpPr>
        <p:spPr>
          <a:xfrm flipH="1" flipV="1">
            <a:off x="3236342" y="1254515"/>
            <a:ext cx="1953490" cy="20106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mit Pfeil 20">
            <a:extLst>
              <a:ext uri="{FF2B5EF4-FFF2-40B4-BE49-F238E27FC236}">
                <a16:creationId xmlns:a16="http://schemas.microsoft.com/office/drawing/2014/main" id="{CC5DCDD7-98BA-02EC-B375-5AC28835646F}"/>
              </a:ext>
            </a:extLst>
          </p:cNvPr>
          <p:cNvCxnSpPr/>
          <p:nvPr/>
        </p:nvCxnSpPr>
        <p:spPr>
          <a:xfrm flipV="1">
            <a:off x="905687" y="1364673"/>
            <a:ext cx="1955277" cy="19441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feld 22">
            <a:extLst>
              <a:ext uri="{FF2B5EF4-FFF2-40B4-BE49-F238E27FC236}">
                <a16:creationId xmlns:a16="http://schemas.microsoft.com/office/drawing/2014/main" id="{6CBC79D9-568A-07F6-B5D3-5F7A9199E08D}"/>
              </a:ext>
            </a:extLst>
          </p:cNvPr>
          <p:cNvSpPr txBox="1"/>
          <p:nvPr/>
        </p:nvSpPr>
        <p:spPr>
          <a:xfrm>
            <a:off x="2932171" y="877709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</a:t>
            </a:r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190E5180-5FAE-4C07-F6F7-E23DBF691AC3}"/>
              </a:ext>
            </a:extLst>
          </p:cNvPr>
          <p:cNvSpPr/>
          <p:nvPr/>
        </p:nvSpPr>
        <p:spPr>
          <a:xfrm>
            <a:off x="2599434" y="1533245"/>
            <a:ext cx="3930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T</a:t>
            </a:r>
            <a:r>
              <a:rPr lang="de-DE" baseline="-25000" dirty="0"/>
              <a:t>H</a:t>
            </a:r>
            <a:endParaRPr lang="de-DE" dirty="0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4B65D450-D5C3-BD83-A830-116E237EDE95}"/>
              </a:ext>
            </a:extLst>
          </p:cNvPr>
          <p:cNvSpPr/>
          <p:nvPr/>
        </p:nvSpPr>
        <p:spPr>
          <a:xfrm>
            <a:off x="4274369" y="2547237"/>
            <a:ext cx="3962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T</a:t>
            </a:r>
            <a:r>
              <a:rPr lang="de-DE" baseline="-25000" dirty="0"/>
              <a:t>U</a:t>
            </a:r>
            <a:endParaRPr lang="de-DE" dirty="0"/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8095426E-B717-F743-F0B8-4E49924B3384}"/>
              </a:ext>
            </a:extLst>
          </p:cNvPr>
          <p:cNvSpPr txBox="1"/>
          <p:nvPr/>
        </p:nvSpPr>
        <p:spPr>
          <a:xfrm>
            <a:off x="7409184" y="1288492"/>
            <a:ext cx="4692761" cy="45922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e-DE" sz="1400" dirty="0"/>
              <a:t>Z</a:t>
            </a:r>
            <a:r>
              <a:rPr lang="de-DE" sz="1400" baseline="-25000" dirty="0"/>
              <a:t>U</a:t>
            </a:r>
            <a:r>
              <a:rPr lang="de-DE" sz="1400" dirty="0"/>
              <a:t>: Der Staat zahlt Subventionen an die  Unternehmen </a:t>
            </a:r>
            <a:endParaRPr lang="de-DE" sz="1400" baseline="-25000" dirty="0"/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AA3BA03A-F18E-7687-B22B-BBEB0DA7596C}"/>
              </a:ext>
            </a:extLst>
          </p:cNvPr>
          <p:cNvSpPr txBox="1"/>
          <p:nvPr/>
        </p:nvSpPr>
        <p:spPr>
          <a:xfrm>
            <a:off x="7427502" y="1586482"/>
            <a:ext cx="4340580" cy="45922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e-DE" sz="1400" dirty="0"/>
              <a:t>Z</a:t>
            </a:r>
            <a:r>
              <a:rPr lang="de-DE" sz="1400" baseline="-25000" dirty="0"/>
              <a:t>H</a:t>
            </a:r>
            <a:r>
              <a:rPr lang="de-DE" sz="1400" dirty="0"/>
              <a:t>: Der Staat zahlt Transferleistungen an die Haushalte (z.B. Arbeitslosengeld, Renten, Kindergeld)</a:t>
            </a:r>
            <a:endParaRPr lang="de-DE" sz="1400" baseline="-25000" dirty="0"/>
          </a:p>
        </p:txBody>
      </p:sp>
      <p:cxnSp>
        <p:nvCxnSpPr>
          <p:cNvPr id="28" name="Gerade Verbindung mit Pfeil 27">
            <a:extLst>
              <a:ext uri="{FF2B5EF4-FFF2-40B4-BE49-F238E27FC236}">
                <a16:creationId xmlns:a16="http://schemas.microsoft.com/office/drawing/2014/main" id="{33C3D70C-E852-4CCB-7006-D01362A8955F}"/>
              </a:ext>
            </a:extLst>
          </p:cNvPr>
          <p:cNvCxnSpPr/>
          <p:nvPr/>
        </p:nvCxnSpPr>
        <p:spPr>
          <a:xfrm>
            <a:off x="3367868" y="1197346"/>
            <a:ext cx="1974319" cy="20400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mit Pfeil 30">
            <a:extLst>
              <a:ext uri="{FF2B5EF4-FFF2-40B4-BE49-F238E27FC236}">
                <a16:creationId xmlns:a16="http://schemas.microsoft.com/office/drawing/2014/main" id="{C96ABF54-689D-7195-D1A4-C1925FEE040D}"/>
              </a:ext>
            </a:extLst>
          </p:cNvPr>
          <p:cNvCxnSpPr/>
          <p:nvPr/>
        </p:nvCxnSpPr>
        <p:spPr>
          <a:xfrm flipH="1">
            <a:off x="915522" y="1197346"/>
            <a:ext cx="1801619" cy="18224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12" name="Rechteck 38911">
            <a:extLst>
              <a:ext uri="{FF2B5EF4-FFF2-40B4-BE49-F238E27FC236}">
                <a16:creationId xmlns:a16="http://schemas.microsoft.com/office/drawing/2014/main" id="{0AD25F2B-25ED-A517-6B9D-B7DF63E58B43}"/>
              </a:ext>
            </a:extLst>
          </p:cNvPr>
          <p:cNvSpPr/>
          <p:nvPr/>
        </p:nvSpPr>
        <p:spPr>
          <a:xfrm>
            <a:off x="2067363" y="1211309"/>
            <a:ext cx="3882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Z</a:t>
            </a:r>
            <a:r>
              <a:rPr lang="de-DE" baseline="-25000" dirty="0"/>
              <a:t>H</a:t>
            </a:r>
            <a:endParaRPr lang="de-DE" dirty="0"/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27461A07-769B-DAD8-E880-D5746B09B26F}"/>
              </a:ext>
            </a:extLst>
          </p:cNvPr>
          <p:cNvSpPr/>
          <p:nvPr/>
        </p:nvSpPr>
        <p:spPr>
          <a:xfrm>
            <a:off x="3746011" y="1275188"/>
            <a:ext cx="3914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Z</a:t>
            </a:r>
            <a:r>
              <a:rPr lang="de-DE" baseline="-25000" dirty="0"/>
              <a:t>U</a:t>
            </a:r>
            <a:endParaRPr lang="de-DE" dirty="0"/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F8AA1AD8-81B7-8FE6-465D-742516DB4374}"/>
              </a:ext>
            </a:extLst>
          </p:cNvPr>
          <p:cNvSpPr txBox="1"/>
          <p:nvPr/>
        </p:nvSpPr>
        <p:spPr>
          <a:xfrm>
            <a:off x="7404240" y="2088010"/>
            <a:ext cx="4787760" cy="38325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e-DE" sz="1400" dirty="0"/>
              <a:t>Y</a:t>
            </a:r>
            <a:r>
              <a:rPr lang="de-DE" sz="1400" baseline="-25000" dirty="0"/>
              <a:t>H/St</a:t>
            </a:r>
            <a:r>
              <a:rPr lang="de-DE" sz="1400" dirty="0"/>
              <a:t>: Der Staat zahlt den Haushalten Löhne (Staatsbedienstete)</a:t>
            </a:r>
            <a:endParaRPr lang="de-DE" sz="1400" baseline="-25000" dirty="0"/>
          </a:p>
        </p:txBody>
      </p:sp>
      <p:sp>
        <p:nvSpPr>
          <p:cNvPr id="38916" name="Rechteck 38915">
            <a:extLst>
              <a:ext uri="{FF2B5EF4-FFF2-40B4-BE49-F238E27FC236}">
                <a16:creationId xmlns:a16="http://schemas.microsoft.com/office/drawing/2014/main" id="{C9AA2EF3-6378-8C8F-8B0E-C7EF48CE9C6C}"/>
              </a:ext>
            </a:extLst>
          </p:cNvPr>
          <p:cNvSpPr/>
          <p:nvPr/>
        </p:nvSpPr>
        <p:spPr>
          <a:xfrm>
            <a:off x="965687" y="928349"/>
            <a:ext cx="5741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Y</a:t>
            </a:r>
            <a:r>
              <a:rPr lang="de-DE" baseline="-25000" dirty="0"/>
              <a:t>H</a:t>
            </a:r>
            <a:r>
              <a:rPr lang="de-DE" baseline="-25000"/>
              <a:t>/St</a:t>
            </a:r>
            <a:endParaRPr lang="de-DE" dirty="0"/>
          </a:p>
        </p:txBody>
      </p:sp>
      <p:grpSp>
        <p:nvGrpSpPr>
          <p:cNvPr id="38920" name="Gruppieren 38919">
            <a:extLst>
              <a:ext uri="{FF2B5EF4-FFF2-40B4-BE49-F238E27FC236}">
                <a16:creationId xmlns:a16="http://schemas.microsoft.com/office/drawing/2014/main" id="{2DD0BA08-793F-FB4E-7FE7-C688307139A1}"/>
              </a:ext>
            </a:extLst>
          </p:cNvPr>
          <p:cNvGrpSpPr/>
          <p:nvPr/>
        </p:nvGrpSpPr>
        <p:grpSpPr>
          <a:xfrm>
            <a:off x="620875" y="1019078"/>
            <a:ext cx="2182947" cy="2385677"/>
            <a:chOff x="620876" y="810492"/>
            <a:chExt cx="2066908" cy="2594263"/>
          </a:xfrm>
        </p:grpSpPr>
        <p:sp>
          <p:nvSpPr>
            <p:cNvPr id="38914" name="Freihandform 38913">
              <a:extLst>
                <a:ext uri="{FF2B5EF4-FFF2-40B4-BE49-F238E27FC236}">
                  <a16:creationId xmlns:a16="http://schemas.microsoft.com/office/drawing/2014/main" id="{23D93EA0-A667-8CD8-FF84-E976E3E03603}"/>
                </a:ext>
              </a:extLst>
            </p:cNvPr>
            <p:cNvSpPr/>
            <p:nvPr/>
          </p:nvSpPr>
          <p:spPr>
            <a:xfrm>
              <a:off x="620876" y="810492"/>
              <a:ext cx="2066908" cy="2535382"/>
            </a:xfrm>
            <a:custGeom>
              <a:avLst/>
              <a:gdLst>
                <a:gd name="connsiteX0" fmla="*/ 2066908 w 2066908"/>
                <a:gd name="connsiteY0" fmla="*/ 0 h 2535382"/>
                <a:gd name="connsiteX1" fmla="*/ 265817 w 2066908"/>
                <a:gd name="connsiteY1" fmla="*/ 858982 h 2535382"/>
                <a:gd name="connsiteX2" fmla="*/ 44144 w 2066908"/>
                <a:gd name="connsiteY2" fmla="*/ 2535382 h 2535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66908" h="2535382">
                  <a:moveTo>
                    <a:pt x="2066908" y="0"/>
                  </a:moveTo>
                  <a:cubicBezTo>
                    <a:pt x="1334926" y="218209"/>
                    <a:pt x="602944" y="436418"/>
                    <a:pt x="265817" y="858982"/>
                  </a:cubicBezTo>
                  <a:cubicBezTo>
                    <a:pt x="-71310" y="1281546"/>
                    <a:pt x="-13583" y="1908464"/>
                    <a:pt x="44144" y="2535382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39" name="Gerade Verbindung mit Pfeil 38">
              <a:extLst>
                <a:ext uri="{FF2B5EF4-FFF2-40B4-BE49-F238E27FC236}">
                  <a16:creationId xmlns:a16="http://schemas.microsoft.com/office/drawing/2014/main" id="{44FD1A32-E04B-EEDE-3EF6-75711A7DCA61}"/>
                </a:ext>
              </a:extLst>
            </p:cNvPr>
            <p:cNvCxnSpPr/>
            <p:nvPr/>
          </p:nvCxnSpPr>
          <p:spPr>
            <a:xfrm>
              <a:off x="642233" y="3299379"/>
              <a:ext cx="131928" cy="1053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Textfeld 43">
            <a:extLst>
              <a:ext uri="{FF2B5EF4-FFF2-40B4-BE49-F238E27FC236}">
                <a16:creationId xmlns:a16="http://schemas.microsoft.com/office/drawing/2014/main" id="{34460E85-04FC-CCFF-551B-08F48670A2FE}"/>
              </a:ext>
            </a:extLst>
          </p:cNvPr>
          <p:cNvSpPr txBox="1"/>
          <p:nvPr/>
        </p:nvSpPr>
        <p:spPr>
          <a:xfrm>
            <a:off x="5800062" y="5837637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A</a:t>
            </a:r>
          </a:p>
        </p:txBody>
      </p:sp>
      <p:cxnSp>
        <p:nvCxnSpPr>
          <p:cNvPr id="45" name="Gerade Verbindung mit Pfeil 44">
            <a:extLst>
              <a:ext uri="{FF2B5EF4-FFF2-40B4-BE49-F238E27FC236}">
                <a16:creationId xmlns:a16="http://schemas.microsoft.com/office/drawing/2014/main" id="{154410B3-83D7-DEFC-5984-91FA33F3BC54}"/>
              </a:ext>
            </a:extLst>
          </p:cNvPr>
          <p:cNvCxnSpPr/>
          <p:nvPr/>
        </p:nvCxnSpPr>
        <p:spPr>
          <a:xfrm flipH="1" flipV="1">
            <a:off x="5642154" y="3708278"/>
            <a:ext cx="385787" cy="21996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feld 46">
            <a:extLst>
              <a:ext uri="{FF2B5EF4-FFF2-40B4-BE49-F238E27FC236}">
                <a16:creationId xmlns:a16="http://schemas.microsoft.com/office/drawing/2014/main" id="{FD98179E-0817-7FA7-2224-43115B17C78F}"/>
              </a:ext>
            </a:extLst>
          </p:cNvPr>
          <p:cNvSpPr txBox="1"/>
          <p:nvPr/>
        </p:nvSpPr>
        <p:spPr>
          <a:xfrm>
            <a:off x="7376530" y="2640532"/>
            <a:ext cx="4787760" cy="38325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e-DE" sz="1400" dirty="0"/>
              <a:t>EX: Exporte (Man beachte die Pfeilrichtung! Es handelt sich um Geldströme!)</a:t>
            </a:r>
            <a:endParaRPr lang="de-DE" sz="1400" baseline="-25000" dirty="0"/>
          </a:p>
        </p:txBody>
      </p:sp>
      <p:sp>
        <p:nvSpPr>
          <p:cNvPr id="48" name="Textfeld 47">
            <a:extLst>
              <a:ext uri="{FF2B5EF4-FFF2-40B4-BE49-F238E27FC236}">
                <a16:creationId xmlns:a16="http://schemas.microsoft.com/office/drawing/2014/main" id="{E081C206-7B55-E3A8-85EA-87A1E8CD35CF}"/>
              </a:ext>
            </a:extLst>
          </p:cNvPr>
          <p:cNvSpPr txBox="1"/>
          <p:nvPr/>
        </p:nvSpPr>
        <p:spPr>
          <a:xfrm>
            <a:off x="7376530" y="3100180"/>
            <a:ext cx="4787760" cy="38325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e-DE" sz="1400" dirty="0"/>
              <a:t>IM: Importe</a:t>
            </a:r>
            <a:endParaRPr lang="de-DE" sz="1400" baseline="-25000" dirty="0"/>
          </a:p>
        </p:txBody>
      </p:sp>
      <p:cxnSp>
        <p:nvCxnSpPr>
          <p:cNvPr id="49" name="Gerade Verbindung mit Pfeil 48">
            <a:extLst>
              <a:ext uri="{FF2B5EF4-FFF2-40B4-BE49-F238E27FC236}">
                <a16:creationId xmlns:a16="http://schemas.microsoft.com/office/drawing/2014/main" id="{2131727B-EDDE-143C-42CD-A4694A5DA232}"/>
              </a:ext>
            </a:extLst>
          </p:cNvPr>
          <p:cNvCxnSpPr>
            <a:stCxn id="4" idx="2"/>
          </p:cNvCxnSpPr>
          <p:nvPr/>
        </p:nvCxnSpPr>
        <p:spPr>
          <a:xfrm>
            <a:off x="5477686" y="3708278"/>
            <a:ext cx="322376" cy="20621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24" name="Rechteck 38923">
            <a:extLst>
              <a:ext uri="{FF2B5EF4-FFF2-40B4-BE49-F238E27FC236}">
                <a16:creationId xmlns:a16="http://schemas.microsoft.com/office/drawing/2014/main" id="{5B71BE17-B9AB-57C0-5A9E-419C735B798B}"/>
              </a:ext>
            </a:extLst>
          </p:cNvPr>
          <p:cNvSpPr/>
          <p:nvPr/>
        </p:nvSpPr>
        <p:spPr>
          <a:xfrm>
            <a:off x="5800062" y="4081306"/>
            <a:ext cx="4171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EX</a:t>
            </a:r>
          </a:p>
        </p:txBody>
      </p:sp>
      <p:sp>
        <p:nvSpPr>
          <p:cNvPr id="53" name="Rechteck 52">
            <a:extLst>
              <a:ext uri="{FF2B5EF4-FFF2-40B4-BE49-F238E27FC236}">
                <a16:creationId xmlns:a16="http://schemas.microsoft.com/office/drawing/2014/main" id="{E7763F53-270A-6BB5-0327-E6FDECE492B5}"/>
              </a:ext>
            </a:extLst>
          </p:cNvPr>
          <p:cNvSpPr/>
          <p:nvPr/>
        </p:nvSpPr>
        <p:spPr>
          <a:xfrm>
            <a:off x="5186901" y="4394499"/>
            <a:ext cx="4395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IM</a:t>
            </a:r>
          </a:p>
        </p:txBody>
      </p:sp>
      <p:grpSp>
        <p:nvGrpSpPr>
          <p:cNvPr id="38929" name="Gruppieren 38928">
            <a:extLst>
              <a:ext uri="{FF2B5EF4-FFF2-40B4-BE49-F238E27FC236}">
                <a16:creationId xmlns:a16="http://schemas.microsoft.com/office/drawing/2014/main" id="{9FA662CC-4B5A-C050-6B6C-62BE231058F2}"/>
              </a:ext>
            </a:extLst>
          </p:cNvPr>
          <p:cNvGrpSpPr/>
          <p:nvPr/>
        </p:nvGrpSpPr>
        <p:grpSpPr>
          <a:xfrm>
            <a:off x="355834" y="3761509"/>
            <a:ext cx="5479213" cy="2641467"/>
            <a:chOff x="355834" y="3761509"/>
            <a:chExt cx="5479213" cy="2641467"/>
          </a:xfrm>
        </p:grpSpPr>
        <p:sp>
          <p:nvSpPr>
            <p:cNvPr id="38925" name="Freihandform 38924">
              <a:extLst>
                <a:ext uri="{FF2B5EF4-FFF2-40B4-BE49-F238E27FC236}">
                  <a16:creationId xmlns:a16="http://schemas.microsoft.com/office/drawing/2014/main" id="{80BB26FC-AE8D-B884-64E2-8D369338E8D0}"/>
                </a:ext>
              </a:extLst>
            </p:cNvPr>
            <p:cNvSpPr/>
            <p:nvPr/>
          </p:nvSpPr>
          <p:spPr>
            <a:xfrm>
              <a:off x="355834" y="3761509"/>
              <a:ext cx="5345311" cy="2641467"/>
            </a:xfrm>
            <a:custGeom>
              <a:avLst/>
              <a:gdLst>
                <a:gd name="connsiteX0" fmla="*/ 454657 w 5345311"/>
                <a:gd name="connsiteY0" fmla="*/ 0 h 2641467"/>
                <a:gd name="connsiteX1" fmla="*/ 475439 w 5345311"/>
                <a:gd name="connsiteY1" fmla="*/ 2396836 h 2641467"/>
                <a:gd name="connsiteX2" fmla="*/ 5345311 w 5345311"/>
                <a:gd name="connsiteY2" fmla="*/ 2438400 h 2641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345311" h="2641467">
                  <a:moveTo>
                    <a:pt x="454657" y="0"/>
                  </a:moveTo>
                  <a:cubicBezTo>
                    <a:pt x="57493" y="995218"/>
                    <a:pt x="-339670" y="1990436"/>
                    <a:pt x="475439" y="2396836"/>
                  </a:cubicBezTo>
                  <a:cubicBezTo>
                    <a:pt x="1290548" y="2803236"/>
                    <a:pt x="3317929" y="2620818"/>
                    <a:pt x="5345311" y="243840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55" name="Gerade Verbindung mit Pfeil 54">
              <a:extLst>
                <a:ext uri="{FF2B5EF4-FFF2-40B4-BE49-F238E27FC236}">
                  <a16:creationId xmlns:a16="http://schemas.microsoft.com/office/drawing/2014/main" id="{A6E52F6B-2BBA-09C3-40E3-894AFBC8554E}"/>
                </a:ext>
              </a:extLst>
            </p:cNvPr>
            <p:cNvCxnSpPr>
              <a:stCxn id="38925" idx="2"/>
            </p:cNvCxnSpPr>
            <p:nvPr/>
          </p:nvCxnSpPr>
          <p:spPr>
            <a:xfrm flipV="1">
              <a:off x="5701145" y="6143446"/>
              <a:ext cx="133902" cy="5646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Textfeld 59">
            <a:extLst>
              <a:ext uri="{FF2B5EF4-FFF2-40B4-BE49-F238E27FC236}">
                <a16:creationId xmlns:a16="http://schemas.microsoft.com/office/drawing/2014/main" id="{1C6A13C3-7F7D-C905-8CCE-824B1326561A}"/>
              </a:ext>
            </a:extLst>
          </p:cNvPr>
          <p:cNvSpPr txBox="1"/>
          <p:nvPr/>
        </p:nvSpPr>
        <p:spPr>
          <a:xfrm>
            <a:off x="7376530" y="3388395"/>
            <a:ext cx="4787760" cy="38325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e-DE" sz="1400" dirty="0"/>
              <a:t>NÜ: Nettoübertragungen (Transfers der privaten Haushalte an das Ausland, diese müssen natürlich nicht zwingend positiv sein!)</a:t>
            </a:r>
            <a:endParaRPr lang="de-DE" sz="1400" baseline="-25000" dirty="0"/>
          </a:p>
        </p:txBody>
      </p:sp>
      <p:sp>
        <p:nvSpPr>
          <p:cNvPr id="38930" name="Rechteck 38929">
            <a:extLst>
              <a:ext uri="{FF2B5EF4-FFF2-40B4-BE49-F238E27FC236}">
                <a16:creationId xmlns:a16="http://schemas.microsoft.com/office/drawing/2014/main" id="{F6918EA8-3F5A-45E3-4F37-B5C25F90F434}"/>
              </a:ext>
            </a:extLst>
          </p:cNvPr>
          <p:cNvSpPr/>
          <p:nvPr/>
        </p:nvSpPr>
        <p:spPr>
          <a:xfrm>
            <a:off x="3562462" y="6326970"/>
            <a:ext cx="4812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NÜ</a:t>
            </a:r>
          </a:p>
        </p:txBody>
      </p:sp>
      <p:sp>
        <p:nvSpPr>
          <p:cNvPr id="62" name="Textfeld 61">
            <a:extLst>
              <a:ext uri="{FF2B5EF4-FFF2-40B4-BE49-F238E27FC236}">
                <a16:creationId xmlns:a16="http://schemas.microsoft.com/office/drawing/2014/main" id="{5449B54A-02DF-F54B-C813-59B17123A9D5}"/>
              </a:ext>
            </a:extLst>
          </p:cNvPr>
          <p:cNvSpPr txBox="1"/>
          <p:nvPr/>
        </p:nvSpPr>
        <p:spPr>
          <a:xfrm>
            <a:off x="2786939" y="5723226"/>
            <a:ext cx="438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VÄ</a:t>
            </a:r>
          </a:p>
        </p:txBody>
      </p:sp>
      <p:cxnSp>
        <p:nvCxnSpPr>
          <p:cNvPr id="63" name="Gerade Verbindung mit Pfeil 62">
            <a:extLst>
              <a:ext uri="{FF2B5EF4-FFF2-40B4-BE49-F238E27FC236}">
                <a16:creationId xmlns:a16="http://schemas.microsoft.com/office/drawing/2014/main" id="{937A8A82-DF2D-74D0-672A-5E83F2CA597C}"/>
              </a:ext>
            </a:extLst>
          </p:cNvPr>
          <p:cNvCxnSpPr/>
          <p:nvPr/>
        </p:nvCxnSpPr>
        <p:spPr>
          <a:xfrm>
            <a:off x="1070155" y="3837709"/>
            <a:ext cx="1529279" cy="18855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Gerade Verbindung mit Pfeil 65">
            <a:extLst>
              <a:ext uri="{FF2B5EF4-FFF2-40B4-BE49-F238E27FC236}">
                <a16:creationId xmlns:a16="http://schemas.microsoft.com/office/drawing/2014/main" id="{0CB7ACA8-BDEE-772E-B810-2966605A6DE5}"/>
              </a:ext>
            </a:extLst>
          </p:cNvPr>
          <p:cNvCxnSpPr/>
          <p:nvPr/>
        </p:nvCxnSpPr>
        <p:spPr>
          <a:xfrm flipH="1">
            <a:off x="3313755" y="3681648"/>
            <a:ext cx="1999463" cy="19529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Gerade Verbindung mit Pfeil 67">
            <a:extLst>
              <a:ext uri="{FF2B5EF4-FFF2-40B4-BE49-F238E27FC236}">
                <a16:creationId xmlns:a16="http://schemas.microsoft.com/office/drawing/2014/main" id="{700A4690-B030-CBC7-CECA-9EA9377FBFAE}"/>
              </a:ext>
            </a:extLst>
          </p:cNvPr>
          <p:cNvCxnSpPr/>
          <p:nvPr/>
        </p:nvCxnSpPr>
        <p:spPr>
          <a:xfrm flipH="1">
            <a:off x="2931636" y="1418292"/>
            <a:ext cx="110789" cy="40448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Gerade Verbindung mit Pfeil 69">
            <a:extLst>
              <a:ext uri="{FF2B5EF4-FFF2-40B4-BE49-F238E27FC236}">
                <a16:creationId xmlns:a16="http://schemas.microsoft.com/office/drawing/2014/main" id="{E265C8DF-E3B0-4463-56F6-0AF942C431DA}"/>
              </a:ext>
            </a:extLst>
          </p:cNvPr>
          <p:cNvCxnSpPr/>
          <p:nvPr/>
        </p:nvCxnSpPr>
        <p:spPr>
          <a:xfrm flipV="1">
            <a:off x="3083987" y="1383215"/>
            <a:ext cx="81856" cy="41655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Gerade Verbindung mit Pfeil 73">
            <a:extLst>
              <a:ext uri="{FF2B5EF4-FFF2-40B4-BE49-F238E27FC236}">
                <a16:creationId xmlns:a16="http://schemas.microsoft.com/office/drawing/2014/main" id="{4E53D0F6-13DD-B01A-4294-0695677C7B58}"/>
              </a:ext>
            </a:extLst>
          </p:cNvPr>
          <p:cNvCxnSpPr/>
          <p:nvPr/>
        </p:nvCxnSpPr>
        <p:spPr>
          <a:xfrm flipV="1">
            <a:off x="3141342" y="3761510"/>
            <a:ext cx="1930675" cy="18796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Gerade Verbindung mit Pfeil 77">
            <a:extLst>
              <a:ext uri="{FF2B5EF4-FFF2-40B4-BE49-F238E27FC236}">
                <a16:creationId xmlns:a16="http://schemas.microsoft.com/office/drawing/2014/main" id="{3C87F623-1A59-03E7-0B4A-41F0C7993DB0}"/>
              </a:ext>
            </a:extLst>
          </p:cNvPr>
          <p:cNvCxnSpPr/>
          <p:nvPr/>
        </p:nvCxnSpPr>
        <p:spPr>
          <a:xfrm flipH="1" flipV="1">
            <a:off x="1157890" y="3735989"/>
            <a:ext cx="1648758" cy="19738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feld 79">
            <a:extLst>
              <a:ext uri="{FF2B5EF4-FFF2-40B4-BE49-F238E27FC236}">
                <a16:creationId xmlns:a16="http://schemas.microsoft.com/office/drawing/2014/main" id="{56F45EED-8966-857B-3531-FF8B76336ACA}"/>
              </a:ext>
            </a:extLst>
          </p:cNvPr>
          <p:cNvSpPr txBox="1"/>
          <p:nvPr/>
        </p:nvSpPr>
        <p:spPr>
          <a:xfrm>
            <a:off x="7376530" y="4031952"/>
            <a:ext cx="4692760" cy="45922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e-DE" sz="1400" dirty="0"/>
              <a:t>I</a:t>
            </a:r>
            <a:r>
              <a:rPr lang="de-DE" sz="1400" baseline="-25000" dirty="0"/>
              <a:t>U</a:t>
            </a:r>
            <a:r>
              <a:rPr lang="de-DE" sz="1400" dirty="0"/>
              <a:t>: Investieren der Unternehmen</a:t>
            </a:r>
            <a:endParaRPr lang="de-DE" sz="1400" baseline="-25000" dirty="0"/>
          </a:p>
        </p:txBody>
      </p:sp>
      <p:sp>
        <p:nvSpPr>
          <p:cNvPr id="81" name="Textfeld 80">
            <a:extLst>
              <a:ext uri="{FF2B5EF4-FFF2-40B4-BE49-F238E27FC236}">
                <a16:creationId xmlns:a16="http://schemas.microsoft.com/office/drawing/2014/main" id="{D768D81F-AF14-FF34-5064-8ED72947D499}"/>
              </a:ext>
            </a:extLst>
          </p:cNvPr>
          <p:cNvSpPr txBox="1"/>
          <p:nvPr/>
        </p:nvSpPr>
        <p:spPr>
          <a:xfrm>
            <a:off x="7376530" y="4296423"/>
            <a:ext cx="4692760" cy="45922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e-DE" sz="1400" dirty="0"/>
              <a:t>I</a:t>
            </a:r>
            <a:r>
              <a:rPr lang="de-DE" sz="1400" baseline="-25000" dirty="0"/>
              <a:t>H</a:t>
            </a:r>
            <a:r>
              <a:rPr lang="de-DE" sz="1400" dirty="0"/>
              <a:t>: Investieren der Haushalte</a:t>
            </a:r>
            <a:endParaRPr lang="de-DE" sz="1400" baseline="-25000" dirty="0"/>
          </a:p>
        </p:txBody>
      </p:sp>
      <p:sp>
        <p:nvSpPr>
          <p:cNvPr id="82" name="Textfeld 81">
            <a:extLst>
              <a:ext uri="{FF2B5EF4-FFF2-40B4-BE49-F238E27FC236}">
                <a16:creationId xmlns:a16="http://schemas.microsoft.com/office/drawing/2014/main" id="{034B42C9-EC17-16D2-24F8-4AD6F2592007}"/>
              </a:ext>
            </a:extLst>
          </p:cNvPr>
          <p:cNvSpPr txBox="1"/>
          <p:nvPr/>
        </p:nvSpPr>
        <p:spPr>
          <a:xfrm>
            <a:off x="7373641" y="4569287"/>
            <a:ext cx="4692760" cy="45922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e-DE" sz="1400" dirty="0" err="1"/>
              <a:t>I</a:t>
            </a:r>
            <a:r>
              <a:rPr lang="de-DE" sz="1400" baseline="-25000" dirty="0" err="1"/>
              <a:t>St</a:t>
            </a:r>
            <a:r>
              <a:rPr lang="de-DE" sz="1400" dirty="0"/>
              <a:t>: Investieren des Staates</a:t>
            </a:r>
            <a:endParaRPr lang="de-DE" sz="1400" baseline="-25000" dirty="0"/>
          </a:p>
        </p:txBody>
      </p:sp>
      <p:sp>
        <p:nvSpPr>
          <p:cNvPr id="83" name="Textfeld 82">
            <a:extLst>
              <a:ext uri="{FF2B5EF4-FFF2-40B4-BE49-F238E27FC236}">
                <a16:creationId xmlns:a16="http://schemas.microsoft.com/office/drawing/2014/main" id="{D8EDF19D-8AD8-A594-D985-ECD816EEF742}"/>
              </a:ext>
            </a:extLst>
          </p:cNvPr>
          <p:cNvSpPr txBox="1"/>
          <p:nvPr/>
        </p:nvSpPr>
        <p:spPr>
          <a:xfrm>
            <a:off x="7370752" y="4903981"/>
            <a:ext cx="4692760" cy="45922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e-DE" sz="1400" dirty="0"/>
              <a:t>S</a:t>
            </a:r>
            <a:r>
              <a:rPr lang="de-DE" sz="1400" baseline="-25000" dirty="0"/>
              <a:t>U</a:t>
            </a:r>
            <a:r>
              <a:rPr lang="de-DE" sz="1400" dirty="0"/>
              <a:t>: Sparen der Unternehmen</a:t>
            </a:r>
            <a:endParaRPr lang="de-DE" sz="1400" baseline="-25000" dirty="0"/>
          </a:p>
        </p:txBody>
      </p:sp>
      <p:sp>
        <p:nvSpPr>
          <p:cNvPr id="84" name="Textfeld 83">
            <a:extLst>
              <a:ext uri="{FF2B5EF4-FFF2-40B4-BE49-F238E27FC236}">
                <a16:creationId xmlns:a16="http://schemas.microsoft.com/office/drawing/2014/main" id="{B7B47F82-F8CF-4A91-0807-D13EA166549D}"/>
              </a:ext>
            </a:extLst>
          </p:cNvPr>
          <p:cNvSpPr txBox="1"/>
          <p:nvPr/>
        </p:nvSpPr>
        <p:spPr>
          <a:xfrm>
            <a:off x="7376530" y="5208256"/>
            <a:ext cx="4692760" cy="45922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e-DE" sz="1400" dirty="0"/>
              <a:t>S</a:t>
            </a:r>
            <a:r>
              <a:rPr lang="de-DE" sz="1400" baseline="-25000" dirty="0"/>
              <a:t>H</a:t>
            </a:r>
            <a:r>
              <a:rPr lang="de-DE" sz="1400" dirty="0"/>
              <a:t>: Sparen der Haushalte</a:t>
            </a:r>
            <a:endParaRPr lang="de-DE" sz="1400" baseline="-25000" dirty="0"/>
          </a:p>
        </p:txBody>
      </p:sp>
      <p:sp>
        <p:nvSpPr>
          <p:cNvPr id="85" name="Textfeld 84">
            <a:extLst>
              <a:ext uri="{FF2B5EF4-FFF2-40B4-BE49-F238E27FC236}">
                <a16:creationId xmlns:a16="http://schemas.microsoft.com/office/drawing/2014/main" id="{5633866C-6826-677D-C1CF-554AC0834296}"/>
              </a:ext>
            </a:extLst>
          </p:cNvPr>
          <p:cNvSpPr txBox="1"/>
          <p:nvPr/>
        </p:nvSpPr>
        <p:spPr>
          <a:xfrm>
            <a:off x="7370752" y="5511070"/>
            <a:ext cx="4692760" cy="30966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e-DE" sz="1400" dirty="0" err="1"/>
              <a:t>S</a:t>
            </a:r>
            <a:r>
              <a:rPr lang="de-DE" sz="1400" baseline="-25000" dirty="0" err="1"/>
              <a:t>St</a:t>
            </a:r>
            <a:r>
              <a:rPr lang="de-DE" sz="1400" dirty="0"/>
              <a:t>: Sparen des Staates</a:t>
            </a:r>
            <a:endParaRPr lang="de-DE" sz="1400" baseline="-25000" dirty="0"/>
          </a:p>
        </p:txBody>
      </p:sp>
      <p:sp>
        <p:nvSpPr>
          <p:cNvPr id="38942" name="Rechteck 38941">
            <a:extLst>
              <a:ext uri="{FF2B5EF4-FFF2-40B4-BE49-F238E27FC236}">
                <a16:creationId xmlns:a16="http://schemas.microsoft.com/office/drawing/2014/main" id="{EBA62716-2D33-4F9E-933F-7B00D5390AD6}"/>
              </a:ext>
            </a:extLst>
          </p:cNvPr>
          <p:cNvSpPr/>
          <p:nvPr/>
        </p:nvSpPr>
        <p:spPr>
          <a:xfrm>
            <a:off x="4006842" y="4209291"/>
            <a:ext cx="3417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I</a:t>
            </a:r>
            <a:r>
              <a:rPr lang="de-DE" baseline="-25000" dirty="0"/>
              <a:t>U</a:t>
            </a:r>
            <a:endParaRPr lang="de-DE" dirty="0"/>
          </a:p>
        </p:txBody>
      </p:sp>
      <p:sp>
        <p:nvSpPr>
          <p:cNvPr id="87" name="Rechteck 86">
            <a:extLst>
              <a:ext uri="{FF2B5EF4-FFF2-40B4-BE49-F238E27FC236}">
                <a16:creationId xmlns:a16="http://schemas.microsoft.com/office/drawing/2014/main" id="{A480780B-E1D9-D2D2-ACF4-3F5822DF0FE4}"/>
              </a:ext>
            </a:extLst>
          </p:cNvPr>
          <p:cNvSpPr/>
          <p:nvPr/>
        </p:nvSpPr>
        <p:spPr>
          <a:xfrm>
            <a:off x="3162780" y="2526665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err="1"/>
              <a:t>I</a:t>
            </a:r>
            <a:r>
              <a:rPr lang="de-DE" baseline="-25000" dirty="0" err="1"/>
              <a:t>St</a:t>
            </a:r>
            <a:endParaRPr lang="de-DE" dirty="0"/>
          </a:p>
        </p:txBody>
      </p:sp>
      <p:sp>
        <p:nvSpPr>
          <p:cNvPr id="88" name="Rechteck 87">
            <a:extLst>
              <a:ext uri="{FF2B5EF4-FFF2-40B4-BE49-F238E27FC236}">
                <a16:creationId xmlns:a16="http://schemas.microsoft.com/office/drawing/2014/main" id="{6BBE4FEC-9542-CB16-A4FF-C094908AE478}"/>
              </a:ext>
            </a:extLst>
          </p:cNvPr>
          <p:cNvSpPr/>
          <p:nvPr/>
        </p:nvSpPr>
        <p:spPr>
          <a:xfrm>
            <a:off x="1825458" y="4232840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I</a:t>
            </a:r>
            <a:r>
              <a:rPr lang="de-DE" baseline="-25000" dirty="0"/>
              <a:t>H</a:t>
            </a:r>
            <a:endParaRPr lang="de-DE" dirty="0"/>
          </a:p>
        </p:txBody>
      </p:sp>
      <p:sp>
        <p:nvSpPr>
          <p:cNvPr id="89" name="Rechteck 88">
            <a:extLst>
              <a:ext uri="{FF2B5EF4-FFF2-40B4-BE49-F238E27FC236}">
                <a16:creationId xmlns:a16="http://schemas.microsoft.com/office/drawing/2014/main" id="{D068CA06-5452-DFC4-8494-2B75EAAA3025}"/>
              </a:ext>
            </a:extLst>
          </p:cNvPr>
          <p:cNvSpPr/>
          <p:nvPr/>
        </p:nvSpPr>
        <p:spPr>
          <a:xfrm>
            <a:off x="4206657" y="4666821"/>
            <a:ext cx="3898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S</a:t>
            </a:r>
            <a:r>
              <a:rPr lang="de-DE" baseline="-25000" dirty="0"/>
              <a:t>U</a:t>
            </a:r>
            <a:endParaRPr lang="de-DE" dirty="0"/>
          </a:p>
        </p:txBody>
      </p:sp>
      <p:sp>
        <p:nvSpPr>
          <p:cNvPr id="90" name="Rechteck 89">
            <a:extLst>
              <a:ext uri="{FF2B5EF4-FFF2-40B4-BE49-F238E27FC236}">
                <a16:creationId xmlns:a16="http://schemas.microsoft.com/office/drawing/2014/main" id="{39966830-24D3-25FE-4889-8D9359BDBC73}"/>
              </a:ext>
            </a:extLst>
          </p:cNvPr>
          <p:cNvSpPr/>
          <p:nvPr/>
        </p:nvSpPr>
        <p:spPr>
          <a:xfrm>
            <a:off x="2664016" y="2679065"/>
            <a:ext cx="4122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err="1"/>
              <a:t>S</a:t>
            </a:r>
            <a:r>
              <a:rPr lang="de-DE" baseline="-25000" dirty="0" err="1"/>
              <a:t>St</a:t>
            </a:r>
            <a:endParaRPr lang="de-DE" dirty="0"/>
          </a:p>
        </p:txBody>
      </p:sp>
      <p:sp>
        <p:nvSpPr>
          <p:cNvPr id="91" name="Rechteck 90">
            <a:extLst>
              <a:ext uri="{FF2B5EF4-FFF2-40B4-BE49-F238E27FC236}">
                <a16:creationId xmlns:a16="http://schemas.microsoft.com/office/drawing/2014/main" id="{58D1806C-6CA4-BA6D-FC2F-7D3BF439D446}"/>
              </a:ext>
            </a:extLst>
          </p:cNvPr>
          <p:cNvSpPr/>
          <p:nvPr/>
        </p:nvSpPr>
        <p:spPr>
          <a:xfrm>
            <a:off x="1326694" y="4385240"/>
            <a:ext cx="3866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S</a:t>
            </a:r>
            <a:r>
              <a:rPr lang="de-DE" baseline="-25000" dirty="0"/>
              <a:t>H</a:t>
            </a:r>
            <a:endParaRPr lang="de-DE" dirty="0"/>
          </a:p>
        </p:txBody>
      </p:sp>
      <p:sp>
        <p:nvSpPr>
          <p:cNvPr id="92" name="Textfeld 91">
            <a:extLst>
              <a:ext uri="{FF2B5EF4-FFF2-40B4-BE49-F238E27FC236}">
                <a16:creationId xmlns:a16="http://schemas.microsoft.com/office/drawing/2014/main" id="{489B3849-DB99-F228-38E4-7444E7A96799}"/>
              </a:ext>
            </a:extLst>
          </p:cNvPr>
          <p:cNvSpPr txBox="1"/>
          <p:nvPr/>
        </p:nvSpPr>
        <p:spPr>
          <a:xfrm>
            <a:off x="7370752" y="5763135"/>
            <a:ext cx="4793538" cy="101046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e-DE" sz="1400" dirty="0"/>
              <a:t>LB: Da natürlich weder EX=IM gelten muss, noch NÜ genauso groß sein muss, wie der Handelsbilanzsaldo EX-IM, muss für den Ausgleich am Pol des Auslandes ein Pfeil mit EX-IM-NÜ=LB hineingehen. Diese Größe nennt man Leistungsbilanz!</a:t>
            </a:r>
            <a:endParaRPr lang="de-DE" sz="1400" baseline="-25000" dirty="0"/>
          </a:p>
        </p:txBody>
      </p:sp>
      <p:cxnSp>
        <p:nvCxnSpPr>
          <p:cNvPr id="93" name="Gerade Verbindung mit Pfeil 92">
            <a:extLst>
              <a:ext uri="{FF2B5EF4-FFF2-40B4-BE49-F238E27FC236}">
                <a16:creationId xmlns:a16="http://schemas.microsoft.com/office/drawing/2014/main" id="{F92C9983-A37E-909B-DDBB-BDA1DBBF06F2}"/>
              </a:ext>
            </a:extLst>
          </p:cNvPr>
          <p:cNvCxnSpPr>
            <a:endCxn id="44" idx="1"/>
          </p:cNvCxnSpPr>
          <p:nvPr/>
        </p:nvCxnSpPr>
        <p:spPr>
          <a:xfrm>
            <a:off x="3222636" y="5918681"/>
            <a:ext cx="2577426" cy="1036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Rechteck 94">
            <a:extLst>
              <a:ext uri="{FF2B5EF4-FFF2-40B4-BE49-F238E27FC236}">
                <a16:creationId xmlns:a16="http://schemas.microsoft.com/office/drawing/2014/main" id="{15241880-DE95-94DA-E585-1760876FDCCF}"/>
              </a:ext>
            </a:extLst>
          </p:cNvPr>
          <p:cNvSpPr/>
          <p:nvPr/>
        </p:nvSpPr>
        <p:spPr>
          <a:xfrm>
            <a:off x="3851831" y="5621992"/>
            <a:ext cx="14478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LB=EX-IM-NÜ</a:t>
            </a:r>
          </a:p>
        </p:txBody>
      </p:sp>
      <p:sp>
        <p:nvSpPr>
          <p:cNvPr id="64" name="Textfeld 63">
            <a:extLst>
              <a:ext uri="{FF2B5EF4-FFF2-40B4-BE49-F238E27FC236}">
                <a16:creationId xmlns:a16="http://schemas.microsoft.com/office/drawing/2014/main" id="{1F299974-3362-5224-29B2-5EBCF67733BE}"/>
              </a:ext>
            </a:extLst>
          </p:cNvPr>
          <p:cNvSpPr txBox="1"/>
          <p:nvPr/>
        </p:nvSpPr>
        <p:spPr>
          <a:xfrm>
            <a:off x="3526982" y="521708"/>
            <a:ext cx="3824817" cy="72201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e-DE" sz="1400" dirty="0"/>
              <a:t>S</a:t>
            </a:r>
            <a:r>
              <a:rPr lang="de-DE" sz="1400"/>
              <a:t>: Staat H: Haushalte       </a:t>
            </a:r>
            <a:r>
              <a:rPr lang="de-DE" sz="1400" dirty="0"/>
              <a:t>A</a:t>
            </a:r>
            <a:r>
              <a:rPr lang="de-DE" sz="1400"/>
              <a:t>: Ausland</a:t>
            </a:r>
            <a:endParaRPr lang="de-DE" sz="1400" dirty="0"/>
          </a:p>
          <a:p>
            <a:r>
              <a:rPr lang="de-DE" sz="1400" dirty="0"/>
              <a:t>                       VÄ: Vermögensveränderung</a:t>
            </a:r>
          </a:p>
          <a:p>
            <a:r>
              <a:rPr lang="de-DE" sz="1400" dirty="0"/>
              <a:t>                       </a:t>
            </a:r>
            <a:r>
              <a:rPr lang="de-DE" sz="1400"/>
              <a:t>U: Unternehmen</a:t>
            </a:r>
            <a:endParaRPr lang="de-DE" sz="1400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41D44E66-47F5-91C5-A082-028314E97E3B}"/>
              </a:ext>
            </a:extLst>
          </p:cNvPr>
          <p:cNvSpPr txBox="1"/>
          <p:nvPr/>
        </p:nvSpPr>
        <p:spPr>
          <a:xfrm>
            <a:off x="7378706" y="2386572"/>
            <a:ext cx="4692759" cy="35447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e-DE" sz="1400"/>
              <a:t>C</a:t>
            </a:r>
            <a:r>
              <a:rPr lang="de-DE" sz="1400" baseline="-25000"/>
              <a:t>St</a:t>
            </a:r>
            <a:r>
              <a:rPr lang="de-DE" sz="1400"/>
              <a:t>: Konsum des Staats</a:t>
            </a:r>
            <a:endParaRPr lang="de-DE" sz="1400" baseline="-25000" dirty="0"/>
          </a:p>
        </p:txBody>
      </p: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2B4C0BAC-5389-378F-A07B-BE469F66415E}"/>
              </a:ext>
            </a:extLst>
          </p:cNvPr>
          <p:cNvGrpSpPr/>
          <p:nvPr/>
        </p:nvGrpSpPr>
        <p:grpSpPr>
          <a:xfrm flipH="1">
            <a:off x="3437664" y="1019078"/>
            <a:ext cx="2263480" cy="2324398"/>
            <a:chOff x="620876" y="810492"/>
            <a:chExt cx="2066908" cy="2594263"/>
          </a:xfrm>
        </p:grpSpPr>
        <p:sp>
          <p:nvSpPr>
            <p:cNvPr id="9" name="Freihandform 38913">
              <a:extLst>
                <a:ext uri="{FF2B5EF4-FFF2-40B4-BE49-F238E27FC236}">
                  <a16:creationId xmlns:a16="http://schemas.microsoft.com/office/drawing/2014/main" id="{D225F594-141E-A869-0031-791A90BD98B7}"/>
                </a:ext>
              </a:extLst>
            </p:cNvPr>
            <p:cNvSpPr/>
            <p:nvPr/>
          </p:nvSpPr>
          <p:spPr>
            <a:xfrm>
              <a:off x="620876" y="810492"/>
              <a:ext cx="2066908" cy="2535382"/>
            </a:xfrm>
            <a:custGeom>
              <a:avLst/>
              <a:gdLst>
                <a:gd name="connsiteX0" fmla="*/ 2066908 w 2066908"/>
                <a:gd name="connsiteY0" fmla="*/ 0 h 2535382"/>
                <a:gd name="connsiteX1" fmla="*/ 265817 w 2066908"/>
                <a:gd name="connsiteY1" fmla="*/ 858982 h 2535382"/>
                <a:gd name="connsiteX2" fmla="*/ 44144 w 2066908"/>
                <a:gd name="connsiteY2" fmla="*/ 2535382 h 2535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66908" h="2535382">
                  <a:moveTo>
                    <a:pt x="2066908" y="0"/>
                  </a:moveTo>
                  <a:cubicBezTo>
                    <a:pt x="1334926" y="218209"/>
                    <a:pt x="602944" y="436418"/>
                    <a:pt x="265817" y="858982"/>
                  </a:cubicBezTo>
                  <a:cubicBezTo>
                    <a:pt x="-71310" y="1281546"/>
                    <a:pt x="-13583" y="1908464"/>
                    <a:pt x="44144" y="2535382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13" name="Gerade Verbindung mit Pfeil 12">
              <a:extLst>
                <a:ext uri="{FF2B5EF4-FFF2-40B4-BE49-F238E27FC236}">
                  <a16:creationId xmlns:a16="http://schemas.microsoft.com/office/drawing/2014/main" id="{6C200B8F-E3D8-0CA0-F7D6-18BE9A1D505F}"/>
                </a:ext>
              </a:extLst>
            </p:cNvPr>
            <p:cNvCxnSpPr/>
            <p:nvPr/>
          </p:nvCxnSpPr>
          <p:spPr>
            <a:xfrm>
              <a:off x="642233" y="3299379"/>
              <a:ext cx="131928" cy="1053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Rechteck 16">
            <a:extLst>
              <a:ext uri="{FF2B5EF4-FFF2-40B4-BE49-F238E27FC236}">
                <a16:creationId xmlns:a16="http://schemas.microsoft.com/office/drawing/2014/main" id="{6805C653-87C8-560A-5F4C-8F7A9AAA5A40}"/>
              </a:ext>
            </a:extLst>
          </p:cNvPr>
          <p:cNvSpPr/>
          <p:nvPr/>
        </p:nvSpPr>
        <p:spPr>
          <a:xfrm>
            <a:off x="5344933" y="1346341"/>
            <a:ext cx="4299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/>
              <a:t>C</a:t>
            </a:r>
            <a:r>
              <a:rPr lang="de-DE" baseline="-25000"/>
              <a:t>St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9956732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587</Words>
  <Application>Microsoft Office PowerPoint</Application>
  <PresentationFormat>Breitbild</PresentationFormat>
  <Paragraphs>146</Paragraphs>
  <Slides>9</Slides>
  <Notes>9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Sparkasse Rg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bjk</dc:creator>
  <cp:lastModifiedBy>Köster, Bernhard Johannes</cp:lastModifiedBy>
  <cp:revision>170</cp:revision>
  <cp:lastPrinted>2022-03-02T20:18:27Z</cp:lastPrinted>
  <dcterms:created xsi:type="dcterms:W3CDTF">2022-03-01T20:52:11Z</dcterms:created>
  <dcterms:modified xsi:type="dcterms:W3CDTF">2026-03-10T15:31:37Z</dcterms:modified>
</cp:coreProperties>
</file>