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1372" r:id="rId2"/>
    <p:sldId id="1318" r:id="rId3"/>
    <p:sldId id="1319" r:id="rId4"/>
    <p:sldId id="1320" r:id="rId5"/>
    <p:sldId id="1328" r:id="rId6"/>
    <p:sldId id="1322" r:id="rId7"/>
    <p:sldId id="1329" r:id="rId8"/>
    <p:sldId id="1324" r:id="rId9"/>
    <p:sldId id="1325" r:id="rId10"/>
    <p:sldId id="1327" r:id="rId11"/>
    <p:sldId id="1420" r:id="rId12"/>
    <p:sldId id="1421" r:id="rId13"/>
    <p:sldId id="1330" r:id="rId14"/>
    <p:sldId id="1331" r:id="rId15"/>
    <p:sldId id="1332" r:id="rId16"/>
    <p:sldId id="1369" r:id="rId17"/>
    <p:sldId id="1333" r:id="rId18"/>
    <p:sldId id="1334" r:id="rId19"/>
    <p:sldId id="1335" r:id="rId20"/>
    <p:sldId id="1336" r:id="rId21"/>
    <p:sldId id="1337" r:id="rId22"/>
    <p:sldId id="1338" r:id="rId23"/>
    <p:sldId id="1339" r:id="rId24"/>
    <p:sldId id="1340" r:id="rId25"/>
    <p:sldId id="1341" r:id="rId26"/>
    <p:sldId id="1342" r:id="rId27"/>
    <p:sldId id="1343" r:id="rId28"/>
    <p:sldId id="1344" r:id="rId29"/>
    <p:sldId id="1345" r:id="rId30"/>
    <p:sldId id="1346" r:id="rId31"/>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70" d="100"/>
          <a:sy n="70" d="100"/>
        </p:scale>
        <p:origin x="3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06.05.2025</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2399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79255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63179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17</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17</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928783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18</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18</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074108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87F998DE-E33C-4AB8-858A-C20295B574DA}"/>
              </a:ext>
            </a:extLst>
          </p:cNvPr>
          <p:cNvSpPr txBox="1">
            <a:spLocks noGrp="1"/>
          </p:cNvSpPr>
          <p:nvPr>
            <p:ph type="sldNum" sz="quarter" idx="5"/>
          </p:nvPr>
        </p:nvSpPr>
        <p:spPr>
          <a:ln/>
        </p:spPr>
        <p:txBody>
          <a:bodyPr lIns="0" tIns="0" rIns="0" bIns="0" anchor="b" anchorCtr="0">
            <a:noAutofit/>
          </a:bodyPr>
          <a:lstStyle/>
          <a:p>
            <a:pPr lvl="0"/>
            <a:fld id="{05E2C86D-3693-442E-915D-E95FE32BF50E}" type="slidenum">
              <a:t>19</a:t>
            </a:fld>
            <a:endParaRPr lang="de-DE"/>
          </a:p>
        </p:txBody>
      </p:sp>
      <p:sp>
        <p:nvSpPr>
          <p:cNvPr id="2" name="Folienbildplatzhalter 1">
            <a:extLst>
              <a:ext uri="{FF2B5EF4-FFF2-40B4-BE49-F238E27FC236}">
                <a16:creationId xmlns:a16="http://schemas.microsoft.com/office/drawing/2014/main" id="{0AA71A0E-40FD-430E-81C7-22037B0270A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8F83F82-049C-4ADD-86AB-1CE5A8068A1C}"/>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579779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7598BFC7-5EDD-420C-BED0-9335D65E556B}"/>
              </a:ext>
            </a:extLst>
          </p:cNvPr>
          <p:cNvSpPr txBox="1">
            <a:spLocks noGrp="1"/>
          </p:cNvSpPr>
          <p:nvPr>
            <p:ph type="sldNum" sz="quarter" idx="5"/>
          </p:nvPr>
        </p:nvSpPr>
        <p:spPr>
          <a:ln/>
        </p:spPr>
        <p:txBody>
          <a:bodyPr lIns="0" tIns="0" rIns="0" bIns="0" anchor="b" anchorCtr="0">
            <a:noAutofit/>
          </a:bodyPr>
          <a:lstStyle/>
          <a:p>
            <a:pPr lvl="0"/>
            <a:fld id="{72A3FED3-A383-4868-B4A2-C0DEA6A2218F}" type="slidenum">
              <a:t>20</a:t>
            </a:fld>
            <a:endParaRPr lang="de-DE"/>
          </a:p>
        </p:txBody>
      </p:sp>
      <p:sp>
        <p:nvSpPr>
          <p:cNvPr id="2" name="Folienbildplatzhalter 1">
            <a:extLst>
              <a:ext uri="{FF2B5EF4-FFF2-40B4-BE49-F238E27FC236}">
                <a16:creationId xmlns:a16="http://schemas.microsoft.com/office/drawing/2014/main" id="{C9FE10C7-5AF9-48B2-8AA0-B101A1A5A6D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433213C-C31D-4886-B882-2149B64CF195}"/>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811574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C8BAB0E8-15FB-4F1D-B1DF-193047FADD35}"/>
              </a:ext>
            </a:extLst>
          </p:cNvPr>
          <p:cNvSpPr txBox="1">
            <a:spLocks noGrp="1"/>
          </p:cNvSpPr>
          <p:nvPr>
            <p:ph type="sldNum" sz="quarter" idx="5"/>
          </p:nvPr>
        </p:nvSpPr>
        <p:spPr>
          <a:ln/>
        </p:spPr>
        <p:txBody>
          <a:bodyPr lIns="0" tIns="0" rIns="0" bIns="0" anchor="b" anchorCtr="0">
            <a:noAutofit/>
          </a:bodyPr>
          <a:lstStyle/>
          <a:p>
            <a:pPr lvl="0"/>
            <a:fld id="{B084B2A1-CF17-4766-89FF-9829FB3D27FE}" type="slidenum">
              <a:t>21</a:t>
            </a:fld>
            <a:endParaRPr lang="de-DE"/>
          </a:p>
        </p:txBody>
      </p:sp>
      <p:sp>
        <p:nvSpPr>
          <p:cNvPr id="2" name="Folienbildplatzhalter 1">
            <a:extLst>
              <a:ext uri="{FF2B5EF4-FFF2-40B4-BE49-F238E27FC236}">
                <a16:creationId xmlns:a16="http://schemas.microsoft.com/office/drawing/2014/main" id="{A18FF45B-F88F-4F2C-AF5C-9139ECE3C1A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2014A68-9EC4-495E-AC1E-E6C98532122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076599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22</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22</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6974445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23</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23</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86855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09811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F73ABCC3-E459-4DD5-A6B5-C20D4DBE757A}"/>
              </a:ext>
            </a:extLst>
          </p:cNvPr>
          <p:cNvSpPr txBox="1">
            <a:spLocks noGrp="1"/>
          </p:cNvSpPr>
          <p:nvPr>
            <p:ph type="sldNum" sz="quarter" idx="5"/>
          </p:nvPr>
        </p:nvSpPr>
        <p:spPr>
          <a:ln/>
        </p:spPr>
        <p:txBody>
          <a:bodyPr lIns="0" tIns="0" rIns="0" bIns="0" anchor="b" anchorCtr="0">
            <a:noAutofit/>
          </a:bodyPr>
          <a:lstStyle/>
          <a:p>
            <a:pPr lvl="0"/>
            <a:fld id="{0C499DC7-23F3-498C-B715-2B3F054E6937}" type="slidenum">
              <a:t>24</a:t>
            </a:fld>
            <a:endParaRPr lang="de-DE"/>
          </a:p>
        </p:txBody>
      </p:sp>
      <p:sp>
        <p:nvSpPr>
          <p:cNvPr id="2" name="Folienbildplatzhalter 1">
            <a:extLst>
              <a:ext uri="{FF2B5EF4-FFF2-40B4-BE49-F238E27FC236}">
                <a16:creationId xmlns:a16="http://schemas.microsoft.com/office/drawing/2014/main" id="{FBC59466-8338-44FA-AB36-63CC8EC2FA20}"/>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EBE3DEFD-8E8A-4E20-973E-3E3DBF3647D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90949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6FD74570-1D1B-4E21-81B7-623252BA7C1C}"/>
              </a:ext>
            </a:extLst>
          </p:cNvPr>
          <p:cNvSpPr txBox="1">
            <a:spLocks noGrp="1"/>
          </p:cNvSpPr>
          <p:nvPr>
            <p:ph type="sldNum" sz="quarter" idx="5"/>
          </p:nvPr>
        </p:nvSpPr>
        <p:spPr>
          <a:ln/>
        </p:spPr>
        <p:txBody>
          <a:bodyPr lIns="0" tIns="0" rIns="0" bIns="0" anchor="b" anchorCtr="0">
            <a:noAutofit/>
          </a:bodyPr>
          <a:lstStyle/>
          <a:p>
            <a:pPr lvl="0"/>
            <a:fld id="{ECADD61A-2E12-471F-825B-0EBAF3BC6B84}" type="slidenum">
              <a:t>25</a:t>
            </a:fld>
            <a:endParaRPr lang="de-DE"/>
          </a:p>
        </p:txBody>
      </p:sp>
      <p:sp>
        <p:nvSpPr>
          <p:cNvPr id="2" name="Folienbildplatzhalter 1">
            <a:extLst>
              <a:ext uri="{FF2B5EF4-FFF2-40B4-BE49-F238E27FC236}">
                <a16:creationId xmlns:a16="http://schemas.microsoft.com/office/drawing/2014/main" id="{B97A360D-F0B1-4A9F-B4AE-F92A2E186A8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655F4F8-2F43-4AD0-A2C2-7F7548E21A8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75701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40D481C6-CF00-4240-BA96-842A8A69C5C7}"/>
              </a:ext>
            </a:extLst>
          </p:cNvPr>
          <p:cNvSpPr txBox="1">
            <a:spLocks noGrp="1"/>
          </p:cNvSpPr>
          <p:nvPr>
            <p:ph type="sldNum" sz="quarter" idx="5"/>
          </p:nvPr>
        </p:nvSpPr>
        <p:spPr>
          <a:ln/>
        </p:spPr>
        <p:txBody>
          <a:bodyPr lIns="0" tIns="0" rIns="0" bIns="0" anchor="b" anchorCtr="0">
            <a:noAutofit/>
          </a:bodyPr>
          <a:lstStyle/>
          <a:p>
            <a:pPr lvl="0"/>
            <a:fld id="{92283B74-4E03-4F99-972D-3B15B488F3EB}" type="slidenum">
              <a:t>26</a:t>
            </a:fld>
            <a:endParaRPr lang="de-DE"/>
          </a:p>
        </p:txBody>
      </p:sp>
      <p:sp>
        <p:nvSpPr>
          <p:cNvPr id="2" name="Folienbildplatzhalter 1">
            <a:extLst>
              <a:ext uri="{FF2B5EF4-FFF2-40B4-BE49-F238E27FC236}">
                <a16:creationId xmlns:a16="http://schemas.microsoft.com/office/drawing/2014/main" id="{AFE726AE-9AA7-49A5-A5DA-25762255091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80E369E-EBBB-470C-87C8-0890E0AA95A8}"/>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0759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036799C4-1E04-4A1E-8F9E-5CFA95C708C9}"/>
              </a:ext>
            </a:extLst>
          </p:cNvPr>
          <p:cNvSpPr txBox="1">
            <a:spLocks noGrp="1"/>
          </p:cNvSpPr>
          <p:nvPr>
            <p:ph type="sldNum" sz="quarter" idx="5"/>
          </p:nvPr>
        </p:nvSpPr>
        <p:spPr>
          <a:ln/>
        </p:spPr>
        <p:txBody>
          <a:bodyPr lIns="0" tIns="0" rIns="0" bIns="0" anchor="b" anchorCtr="0">
            <a:noAutofit/>
          </a:bodyPr>
          <a:lstStyle/>
          <a:p>
            <a:pPr lvl="0"/>
            <a:fld id="{674D6054-3BEC-4318-9EAE-AB1E776E3531}" type="slidenum">
              <a:t>27</a:t>
            </a:fld>
            <a:endParaRPr lang="de-DE"/>
          </a:p>
        </p:txBody>
      </p:sp>
      <p:sp>
        <p:nvSpPr>
          <p:cNvPr id="2" name="Folienbildplatzhalter 1">
            <a:extLst>
              <a:ext uri="{FF2B5EF4-FFF2-40B4-BE49-F238E27FC236}">
                <a16:creationId xmlns:a16="http://schemas.microsoft.com/office/drawing/2014/main" id="{C79C6A7E-CC8D-4F58-916B-E1CB9ED1D77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DAAB1AC-1197-4D48-98E0-A8B5B170466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214793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30571AAB-3700-41D6-86CF-53C1426B131A}"/>
              </a:ext>
            </a:extLst>
          </p:cNvPr>
          <p:cNvSpPr txBox="1">
            <a:spLocks noGrp="1"/>
          </p:cNvSpPr>
          <p:nvPr>
            <p:ph type="sldNum" sz="quarter" idx="5"/>
          </p:nvPr>
        </p:nvSpPr>
        <p:spPr>
          <a:ln/>
        </p:spPr>
        <p:txBody>
          <a:bodyPr lIns="0" tIns="0" rIns="0" bIns="0" anchor="b" anchorCtr="0">
            <a:noAutofit/>
          </a:bodyPr>
          <a:lstStyle/>
          <a:p>
            <a:pPr lvl="0"/>
            <a:fld id="{D776508D-5558-49C4-9F40-D67959850437}" type="slidenum">
              <a:t>30</a:t>
            </a:fld>
            <a:endParaRPr lang="de-DE"/>
          </a:p>
        </p:txBody>
      </p:sp>
      <p:sp>
        <p:nvSpPr>
          <p:cNvPr id="2" name="Folienbildplatzhalter 1">
            <a:extLst>
              <a:ext uri="{FF2B5EF4-FFF2-40B4-BE49-F238E27FC236}">
                <a16:creationId xmlns:a16="http://schemas.microsoft.com/office/drawing/2014/main" id="{D7958419-1283-4B81-BFDB-A6F408141DF6}"/>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6C308D7-34EC-4031-B982-2BE781DCEB47}"/>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01420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28594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23946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19742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89816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27662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59157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7949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06.05.2025</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06.05.2025</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76.png"/></Relationships>
</file>

<file path=ppt/slides/_rels/slide2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NUL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NUL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vDBmYhP91Vs&amp;feature=youtu.be"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342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Gerade Verbindung mit Pfeil 17"/>
          <p:cNvCxnSpPr/>
          <p:nvPr/>
        </p:nvCxnSpPr>
        <p:spPr>
          <a:xfrm flipV="1">
            <a:off x="1270218"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Shape 2"/>
          <p:cNvSpPr txBox="1"/>
          <p:nvPr/>
        </p:nvSpPr>
        <p:spPr>
          <a:xfrm>
            <a:off x="363085" y="-991"/>
            <a:ext cx="4577608" cy="532585"/>
          </a:xfrm>
          <a:prstGeom prst="rect">
            <a:avLst/>
          </a:prstGeom>
          <a:noFill/>
          <a:ln>
            <a:noFill/>
          </a:ln>
        </p:spPr>
        <p:txBody>
          <a:bodyPr lIns="81646" tIns="40823" rIns="81646" bIns="40823" anchor="ctr" anchorCtr="1"/>
          <a:lstStyle/>
          <a:p>
            <a:r>
              <a:rPr lang="de-DE" sz="2400" b="1" dirty="0"/>
              <a:t>Fiskalpolitik und das IS-LM-Modell</a:t>
            </a:r>
          </a:p>
        </p:txBody>
      </p:sp>
      <p:cxnSp>
        <p:nvCxnSpPr>
          <p:cNvPr id="25" name="Gerade Verbindung mit Pfeil 24"/>
          <p:cNvCxnSpPr/>
          <p:nvPr/>
        </p:nvCxnSpPr>
        <p:spPr>
          <a:xfrm>
            <a:off x="1270218"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flipV="1">
            <a:off x="1270218"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1270218"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1270218" y="1011999"/>
            <a:ext cx="2417001" cy="2286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V="1">
            <a:off x="1270218" y="201890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p:nvCxnSpPr>
        <p:spPr>
          <a:xfrm>
            <a:off x="1923461" y="2710432"/>
            <a:ext cx="0" cy="3565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4529711" y="1861215"/>
            <a:ext cx="67839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(G)</a:t>
            </a:r>
          </a:p>
        </p:txBody>
      </p:sp>
      <p:sp>
        <p:nvSpPr>
          <p:cNvPr id="36" name="Textfeld 35"/>
          <p:cNvSpPr txBox="1"/>
          <p:nvPr/>
        </p:nvSpPr>
        <p:spPr>
          <a:xfrm>
            <a:off x="939935" y="685377"/>
            <a:ext cx="391454"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endParaRPr lang="de-DE" sz="1633" dirty="0"/>
          </a:p>
        </p:txBody>
      </p:sp>
      <p:sp>
        <p:nvSpPr>
          <p:cNvPr id="38" name="Textfeld 37"/>
          <p:cNvSpPr txBox="1"/>
          <p:nvPr/>
        </p:nvSpPr>
        <p:spPr>
          <a:xfrm>
            <a:off x="4732409" y="3363676"/>
            <a:ext cx="287258" cy="343620"/>
          </a:xfrm>
          <a:prstGeom prst="rect">
            <a:avLst/>
          </a:prstGeom>
          <a:noFill/>
        </p:spPr>
        <p:txBody>
          <a:bodyPr wrap="none" rtlCol="0">
            <a:spAutoFit/>
          </a:bodyPr>
          <a:lstStyle/>
          <a:p>
            <a:r>
              <a:rPr lang="de-DE" sz="1633" dirty="0"/>
              <a:t>Y</a:t>
            </a:r>
          </a:p>
        </p:txBody>
      </p:sp>
      <p:sp>
        <p:nvSpPr>
          <p:cNvPr id="40" name="Textfeld 39"/>
          <p:cNvSpPr txBox="1"/>
          <p:nvPr/>
        </p:nvSpPr>
        <p:spPr>
          <a:xfrm>
            <a:off x="1008921" y="3755622"/>
            <a:ext cx="232756" cy="343620"/>
          </a:xfrm>
          <a:prstGeom prst="rect">
            <a:avLst/>
          </a:prstGeom>
          <a:noFill/>
        </p:spPr>
        <p:txBody>
          <a:bodyPr wrap="none" rtlCol="0">
            <a:spAutoFit/>
          </a:bodyPr>
          <a:lstStyle/>
          <a:p>
            <a:r>
              <a:rPr lang="de-DE" sz="1633" dirty="0"/>
              <a:t>i</a:t>
            </a:r>
          </a:p>
        </p:txBody>
      </p:sp>
      <p:sp>
        <p:nvSpPr>
          <p:cNvPr id="48" name="Textfeld 47"/>
          <p:cNvSpPr txBox="1"/>
          <p:nvPr/>
        </p:nvSpPr>
        <p:spPr>
          <a:xfrm>
            <a:off x="4732409" y="6360166"/>
            <a:ext cx="287258" cy="343620"/>
          </a:xfrm>
          <a:prstGeom prst="rect">
            <a:avLst/>
          </a:prstGeom>
          <a:noFill/>
        </p:spPr>
        <p:txBody>
          <a:bodyPr wrap="none" rtlCol="0">
            <a:spAutoFit/>
          </a:bodyPr>
          <a:lstStyle/>
          <a:p>
            <a:r>
              <a:rPr lang="de-DE" sz="1633" dirty="0"/>
              <a:t>Y</a:t>
            </a:r>
          </a:p>
        </p:txBody>
      </p:sp>
      <p:sp>
        <p:nvSpPr>
          <p:cNvPr id="51" name="Textfeld 50"/>
          <p:cNvSpPr txBox="1"/>
          <p:nvPr/>
        </p:nvSpPr>
        <p:spPr>
          <a:xfrm>
            <a:off x="943596" y="4147568"/>
            <a:ext cx="303288" cy="343620"/>
          </a:xfrm>
          <a:prstGeom prst="rect">
            <a:avLst/>
          </a:prstGeom>
          <a:noFill/>
        </p:spPr>
        <p:txBody>
          <a:bodyPr wrap="none" rtlCol="0">
            <a:spAutoFit/>
          </a:bodyPr>
          <a:lstStyle/>
          <a:p>
            <a:r>
              <a:rPr lang="de-DE" sz="1633" dirty="0"/>
              <a:t>i</a:t>
            </a:r>
            <a:r>
              <a:rPr lang="de-DE" sz="1633" baseline="-25000" dirty="0"/>
              <a:t>1</a:t>
            </a:r>
            <a:endParaRPr lang="de-DE" sz="1633" dirty="0"/>
          </a:p>
        </p:txBody>
      </p:sp>
      <p:cxnSp>
        <p:nvCxnSpPr>
          <p:cNvPr id="50" name="Gerade Verbindung 49"/>
          <p:cNvCxnSpPr/>
          <p:nvPr/>
        </p:nvCxnSpPr>
        <p:spPr>
          <a:xfrm>
            <a:off x="1596840" y="4103967"/>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3702471" y="5890256"/>
            <a:ext cx="740908" cy="427361"/>
          </a:xfrm>
          <a:prstGeom prst="rect">
            <a:avLst/>
          </a:prstGeom>
          <a:noFill/>
        </p:spPr>
        <p:txBody>
          <a:bodyPr wrap="none" rtlCol="0">
            <a:spAutoFit/>
          </a:bodyPr>
          <a:lstStyle/>
          <a:p>
            <a:r>
              <a:rPr lang="de-DE" sz="2177" b="1" dirty="0"/>
              <a:t>IS(G)</a:t>
            </a:r>
          </a:p>
        </p:txBody>
      </p:sp>
      <p:sp>
        <p:nvSpPr>
          <p:cNvPr id="58" name="Textfeld 57"/>
          <p:cNvSpPr txBox="1"/>
          <p:nvPr/>
        </p:nvSpPr>
        <p:spPr>
          <a:xfrm>
            <a:off x="3948517" y="2702003"/>
            <a:ext cx="779381" cy="369332"/>
          </a:xfrm>
          <a:prstGeom prst="rect">
            <a:avLst/>
          </a:prstGeom>
          <a:noFill/>
        </p:spPr>
        <p:txBody>
          <a:bodyPr wrap="none" rtlCol="0">
            <a:spAutoFit/>
          </a:bodyPr>
          <a:lstStyle/>
          <a:p>
            <a:r>
              <a:rPr lang="de-DE" dirty="0">
                <a:solidFill>
                  <a:prstClr val="black"/>
                </a:solidFill>
                <a:latin typeface="Arial" panose="020B0604020202020204" pitchFamily="34" charset="0"/>
                <a:cs typeface="Arial" panose="020B0604020202020204" pitchFamily="34" charset="0"/>
              </a:rPr>
              <a:t>∆G </a:t>
            </a:r>
            <a:r>
              <a:rPr lang="de-DE" sz="1633" dirty="0"/>
              <a:t>&gt;0</a:t>
            </a:r>
          </a:p>
        </p:txBody>
      </p:sp>
      <p:cxnSp>
        <p:nvCxnSpPr>
          <p:cNvPr id="66" name="Gerade Verbindung 65"/>
          <p:cNvCxnSpPr/>
          <p:nvPr/>
        </p:nvCxnSpPr>
        <p:spPr>
          <a:xfrm flipH="1">
            <a:off x="1270218" y="4343541"/>
            <a:ext cx="653244"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7634924" y="2028741"/>
            <a:ext cx="184731" cy="343620"/>
          </a:xfrm>
          <a:prstGeom prst="rect">
            <a:avLst/>
          </a:prstGeom>
          <a:noFill/>
        </p:spPr>
        <p:txBody>
          <a:bodyPr wrap="none" rtlCol="0">
            <a:spAutoFit/>
          </a:bodyPr>
          <a:lstStyle/>
          <a:p>
            <a:endParaRPr lang="de-DE" sz="1633" dirty="0"/>
          </a:p>
        </p:txBody>
      </p:sp>
      <p:sp>
        <p:nvSpPr>
          <p:cNvPr id="70" name="Textfeld 69"/>
          <p:cNvSpPr txBox="1"/>
          <p:nvPr/>
        </p:nvSpPr>
        <p:spPr>
          <a:xfrm>
            <a:off x="3477059" y="75070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=Y</a:t>
            </a:r>
          </a:p>
        </p:txBody>
      </p:sp>
      <p:sp>
        <p:nvSpPr>
          <p:cNvPr id="41" name="Textfeld 40"/>
          <p:cNvSpPr txBox="1"/>
          <p:nvPr/>
        </p:nvSpPr>
        <p:spPr>
          <a:xfrm>
            <a:off x="98155" y="2637525"/>
            <a:ext cx="952545" cy="388001"/>
          </a:xfrm>
          <a:prstGeom prst="rect">
            <a:avLst/>
          </a:prstGeom>
          <a:noFill/>
        </p:spPr>
        <p:txBody>
          <a:bodyPr wrap="square" rtlCol="0">
            <a:noAutofit/>
          </a:bodyPr>
          <a:lstStyle/>
          <a:p>
            <a:pPr lvl="0">
              <a:lnSpc>
                <a:spcPct val="140000"/>
              </a:lnSpc>
              <a:spcBef>
                <a:spcPct val="20000"/>
              </a:spcBef>
            </a:pPr>
            <a:r>
              <a:rPr lang="de-DE" sz="1200" dirty="0">
                <a:solidFill>
                  <a:prstClr val="black"/>
                </a:solidFill>
                <a:latin typeface="Arial" panose="020B0604020202020204" pitchFamily="34" charset="0"/>
                <a:cs typeface="Arial" panose="020B0604020202020204" pitchFamily="34" charset="0"/>
              </a:rPr>
              <a:t>C</a:t>
            </a:r>
            <a:r>
              <a:rPr lang="de-DE" sz="1200" baseline="-25000" dirty="0">
                <a:solidFill>
                  <a:prstClr val="black"/>
                </a:solidFill>
                <a:latin typeface="Arial" panose="020B0604020202020204" pitchFamily="34" charset="0"/>
                <a:cs typeface="Arial" panose="020B0604020202020204" pitchFamily="34" charset="0"/>
              </a:rPr>
              <a:t>0</a:t>
            </a:r>
            <a:r>
              <a:rPr lang="de-DE" sz="1200" dirty="0">
                <a:solidFill>
                  <a:prstClr val="black"/>
                </a:solidFill>
                <a:latin typeface="Arial" panose="020B0604020202020204" pitchFamily="34" charset="0"/>
                <a:cs typeface="Arial" panose="020B0604020202020204" pitchFamily="34" charset="0"/>
              </a:rPr>
              <a:t>+I(i</a:t>
            </a:r>
            <a:r>
              <a:rPr lang="de-DE" sz="1200" baseline="-25000" dirty="0">
                <a:solidFill>
                  <a:prstClr val="black"/>
                </a:solidFill>
                <a:latin typeface="Arial" panose="020B0604020202020204" pitchFamily="34" charset="0"/>
                <a:cs typeface="Arial" panose="020B0604020202020204" pitchFamily="34" charset="0"/>
              </a:rPr>
              <a:t>1</a:t>
            </a:r>
            <a:r>
              <a:rPr lang="de-DE" sz="1200" dirty="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a:p>
            <a:endParaRPr lang="de-DE" sz="2540" dirty="0"/>
          </a:p>
          <a:p>
            <a:endParaRPr lang="de-DE" sz="2540" dirty="0"/>
          </a:p>
        </p:txBody>
      </p:sp>
      <p:sp>
        <p:nvSpPr>
          <p:cNvPr id="55" name="Textfeld 54"/>
          <p:cNvSpPr txBox="1"/>
          <p:nvPr/>
        </p:nvSpPr>
        <p:spPr>
          <a:xfrm>
            <a:off x="1575186" y="6324416"/>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a:t>
            </a:r>
            <a:r>
              <a:rPr lang="de-DE" dirty="0">
                <a:solidFill>
                  <a:srgbClr val="000000"/>
                </a:solidFill>
              </a:rPr>
              <a:t>)</a:t>
            </a:r>
            <a:endParaRPr lang="de-DE" dirty="0"/>
          </a:p>
        </p:txBody>
      </p:sp>
      <p:sp>
        <p:nvSpPr>
          <p:cNvPr id="65" name="TextShape 2"/>
          <p:cNvSpPr txBox="1"/>
          <p:nvPr/>
        </p:nvSpPr>
        <p:spPr>
          <a:xfrm>
            <a:off x="5026969" y="-9962"/>
            <a:ext cx="4964210" cy="532585"/>
          </a:xfrm>
          <a:prstGeom prst="rect">
            <a:avLst/>
          </a:prstGeom>
          <a:noFill/>
          <a:ln>
            <a:noFill/>
          </a:ln>
        </p:spPr>
        <p:txBody>
          <a:bodyPr lIns="81646" tIns="40823" rIns="81646" bIns="40823" anchor="ctr" anchorCtr="1"/>
          <a:lstStyle/>
          <a:p>
            <a:r>
              <a:rPr lang="de-DE" sz="2400" b="1" dirty="0"/>
              <a:t>+ </a:t>
            </a:r>
            <a:r>
              <a:rPr lang="el-GR" sz="2400" b="1" dirty="0">
                <a:latin typeface="Arial" panose="020B0604020202020204" pitchFamily="34" charset="0"/>
                <a:cs typeface="Arial" panose="020B0604020202020204" pitchFamily="34" charset="0"/>
              </a:rPr>
              <a:t>Δ</a:t>
            </a:r>
            <a:r>
              <a:rPr lang="de-DE" sz="2400" b="1" dirty="0">
                <a:latin typeface="Arial" panose="020B0604020202020204" pitchFamily="34" charset="0"/>
                <a:cs typeface="Arial" panose="020B0604020202020204" pitchFamily="34" charset="0"/>
              </a:rPr>
              <a:t>G</a:t>
            </a:r>
            <a:endParaRPr lang="de-DE" sz="2400" b="1" dirty="0"/>
          </a:p>
        </p:txBody>
      </p:sp>
      <p:sp>
        <p:nvSpPr>
          <p:cNvPr id="68" name="Textfeld 67"/>
          <p:cNvSpPr txBox="1"/>
          <p:nvPr/>
        </p:nvSpPr>
        <p:spPr>
          <a:xfrm>
            <a:off x="2453421" y="6312529"/>
            <a:ext cx="122822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 +</a:t>
            </a:r>
            <a:r>
              <a:rPr lang="de-DE" dirty="0">
                <a:solidFill>
                  <a:prstClr val="black"/>
                </a:solidFill>
                <a:latin typeface="Arial" panose="020B0604020202020204" pitchFamily="34" charset="0"/>
                <a:cs typeface="Arial" panose="020B0604020202020204" pitchFamily="34" charset="0"/>
              </a:rPr>
              <a:t>∆G</a:t>
            </a:r>
            <a:r>
              <a:rPr lang="de-DE" dirty="0">
                <a:solidFill>
                  <a:srgbClr val="000000"/>
                </a:solidFill>
              </a:rPr>
              <a:t>)</a:t>
            </a:r>
            <a:endParaRPr lang="de-DE" dirty="0"/>
          </a:p>
        </p:txBody>
      </p:sp>
      <p:sp>
        <p:nvSpPr>
          <p:cNvPr id="75" name="Textfeld 74"/>
          <p:cNvSpPr txBox="1"/>
          <p:nvPr/>
        </p:nvSpPr>
        <p:spPr>
          <a:xfrm>
            <a:off x="1238155" y="3284281"/>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a:t>
            </a:r>
            <a:r>
              <a:rPr lang="de-DE" dirty="0">
                <a:solidFill>
                  <a:srgbClr val="000000"/>
                </a:solidFill>
              </a:rPr>
              <a:t>)</a:t>
            </a:r>
            <a:endParaRPr lang="de-DE" dirty="0"/>
          </a:p>
        </p:txBody>
      </p:sp>
      <p:sp>
        <p:nvSpPr>
          <p:cNvPr id="47" name="Rechteck 46">
            <a:extLst>
              <a:ext uri="{FF2B5EF4-FFF2-40B4-BE49-F238E27FC236}">
                <a16:creationId xmlns:a16="http://schemas.microsoft.com/office/drawing/2014/main" id="{70AC08F9-2ADD-43D1-AF9D-7859030AAE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2891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3" grpId="0"/>
      <p:bldP spid="55" grpId="0"/>
      <p:bldP spid="68" grpId="0"/>
      <p:bldP spid="7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516898" y="-30536"/>
            <a:ext cx="4679508" cy="536145"/>
          </a:xfrm>
          <a:prstGeom prst="rect">
            <a:avLst/>
          </a:prstGeom>
          <a:noFill/>
          <a:ln>
            <a:noFill/>
          </a:ln>
        </p:spPr>
        <p:txBody>
          <a:bodyPr lIns="81646" tIns="40823" rIns="81646" bIns="40823" anchor="ctr" anchorCtr="1"/>
          <a:lstStyle/>
          <a:p>
            <a:r>
              <a:rPr lang="de-DE" sz="2400" b="1" dirty="0"/>
              <a:t>Fiskalpolitik und das IS-LM-Modell</a:t>
            </a:r>
          </a:p>
        </p:txBody>
      </p:sp>
      <p:cxnSp>
        <p:nvCxnSpPr>
          <p:cNvPr id="8" name="Straight Arrow Connector 6"/>
          <p:cNvCxnSpPr/>
          <p:nvPr/>
        </p:nvCxnSpPr>
        <p:spPr>
          <a:xfrm flipV="1">
            <a:off x="710031" y="557692"/>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710032" y="4123663"/>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75387" y="492367"/>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6058605" y="4142101"/>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689897" y="827419"/>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182899" y="1276259"/>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1584928" y="821347"/>
            <a:ext cx="873957" cy="461665"/>
          </a:xfrm>
          <a:prstGeom prst="rect">
            <a:avLst/>
          </a:prstGeom>
          <a:noFill/>
        </p:spPr>
        <p:txBody>
          <a:bodyPr wrap="none" rtlCol="0">
            <a:spAutoFit/>
          </a:bodyPr>
          <a:lstStyle/>
          <a:p>
            <a:r>
              <a:rPr lang="de-DE" sz="2177" b="1" dirty="0"/>
              <a:t>IS</a:t>
            </a:r>
            <a:r>
              <a:rPr lang="de-DE" sz="2400" b="1" dirty="0"/>
              <a:t>(G</a:t>
            </a:r>
            <a:r>
              <a:rPr lang="de-DE" sz="2400" b="1" baseline="-25000" dirty="0"/>
              <a:t>1</a:t>
            </a:r>
            <a:r>
              <a:rPr lang="de-DE" sz="2400" b="1" dirty="0"/>
              <a:t>)</a:t>
            </a:r>
            <a:endParaRPr lang="de-DE" sz="2177" b="1" dirty="0"/>
          </a:p>
        </p:txBody>
      </p:sp>
      <p:sp>
        <p:nvSpPr>
          <p:cNvPr id="16" name="Textfeld 15"/>
          <p:cNvSpPr txBox="1"/>
          <p:nvPr/>
        </p:nvSpPr>
        <p:spPr>
          <a:xfrm>
            <a:off x="4861198" y="361719"/>
            <a:ext cx="546945" cy="427361"/>
          </a:xfrm>
          <a:prstGeom prst="rect">
            <a:avLst/>
          </a:prstGeom>
          <a:noFill/>
        </p:spPr>
        <p:txBody>
          <a:bodyPr wrap="none" rtlCol="0">
            <a:spAutoFit/>
          </a:bodyPr>
          <a:lstStyle/>
          <a:p>
            <a:r>
              <a:rPr lang="de-DE" sz="2177" b="1" dirty="0"/>
              <a:t>LM</a:t>
            </a:r>
          </a:p>
        </p:txBody>
      </p:sp>
      <p:sp>
        <p:nvSpPr>
          <p:cNvPr id="4" name="Textfeld 3"/>
          <p:cNvSpPr txBox="1"/>
          <p:nvPr/>
        </p:nvSpPr>
        <p:spPr>
          <a:xfrm>
            <a:off x="3033994" y="4142101"/>
            <a:ext cx="769763" cy="343620"/>
          </a:xfrm>
          <a:prstGeom prst="rect">
            <a:avLst/>
          </a:prstGeom>
          <a:noFill/>
        </p:spPr>
        <p:txBody>
          <a:bodyPr wrap="none" rtlCol="0">
            <a:spAutoFit/>
          </a:bodyPr>
          <a:lstStyle/>
          <a:p>
            <a:r>
              <a:rPr lang="de-DE" sz="1633" dirty="0"/>
              <a:t>Y* (G</a:t>
            </a:r>
            <a:r>
              <a:rPr lang="de-DE" sz="1633" baseline="-25000" dirty="0"/>
              <a:t>1</a:t>
            </a:r>
            <a:r>
              <a:rPr lang="de-DE" sz="1633" dirty="0"/>
              <a:t>)</a:t>
            </a:r>
          </a:p>
        </p:txBody>
      </p:sp>
      <p:sp>
        <p:nvSpPr>
          <p:cNvPr id="19" name="Textfeld 18"/>
          <p:cNvSpPr txBox="1"/>
          <p:nvPr/>
        </p:nvSpPr>
        <p:spPr>
          <a:xfrm>
            <a:off x="-76015" y="2064366"/>
            <a:ext cx="667170" cy="343620"/>
          </a:xfrm>
          <a:prstGeom prst="rect">
            <a:avLst/>
          </a:prstGeom>
          <a:noFill/>
        </p:spPr>
        <p:txBody>
          <a:bodyPr wrap="none" rtlCol="0">
            <a:spAutoFit/>
          </a:bodyPr>
          <a:lstStyle/>
          <a:p>
            <a:r>
              <a:rPr lang="de-DE" sz="1633" dirty="0"/>
              <a:t>i*(G</a:t>
            </a:r>
            <a:r>
              <a:rPr lang="de-DE" sz="1633" baseline="-25000" dirty="0"/>
              <a:t>1</a:t>
            </a:r>
            <a:r>
              <a:rPr lang="de-DE" sz="1633" dirty="0"/>
              <a:t>)</a:t>
            </a:r>
          </a:p>
        </p:txBody>
      </p:sp>
      <p:cxnSp>
        <p:nvCxnSpPr>
          <p:cNvPr id="21" name="Gerade Verbindung 20"/>
          <p:cNvCxnSpPr/>
          <p:nvPr/>
        </p:nvCxnSpPr>
        <p:spPr>
          <a:xfrm flipH="1">
            <a:off x="710031" y="2209239"/>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391400" y="2190801"/>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5572482" y="0"/>
            <a:ext cx="486123" cy="369332"/>
          </a:xfrm>
          <a:prstGeom prst="rect">
            <a:avLst/>
          </a:prstGeom>
        </p:spPr>
        <p:txBody>
          <a:bodyPr wrap="square">
            <a:spAutoFit/>
          </a:bodyPr>
          <a:lstStyle/>
          <a:p>
            <a:r>
              <a:rPr lang="de-DE" dirty="0"/>
              <a:t>G</a:t>
            </a:r>
            <a:r>
              <a:rPr lang="de-DE" dirty="0">
                <a:latin typeface="Arial Unicode MS"/>
                <a:ea typeface="Arial Unicode MS"/>
                <a:cs typeface="Arial Unicode MS"/>
              </a:rPr>
              <a:t>↑</a:t>
            </a:r>
            <a:endParaRPr lang="de-DE" dirty="0"/>
          </a:p>
        </p:txBody>
      </p:sp>
      <p:sp>
        <p:nvSpPr>
          <p:cNvPr id="42" name="Rechteck 41">
            <a:extLst>
              <a:ext uri="{FF2B5EF4-FFF2-40B4-BE49-F238E27FC236}">
                <a16:creationId xmlns:a16="http://schemas.microsoft.com/office/drawing/2014/main" id="{894DC714-A3D1-411F-9710-7D976EFE31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0133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8" name="TextBox 23"/>
              <p:cNvSpPr txBox="1"/>
              <p:nvPr/>
            </p:nvSpPr>
            <p:spPr>
              <a:xfrm>
                <a:off x="4267103" y="3472024"/>
                <a:ext cx="658137"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smtClean="0"/>
                      <m:t>Y</m:t>
                    </m:r>
                    <m:r>
                      <m:rPr>
                        <m:nor/>
                      </m:rPr>
                      <a:rPr lang="de-DE" sz="1633" baseline="-25000" dirty="0" smtClean="0"/>
                      <m:t>0</m:t>
                    </m:r>
                  </m:oMath>
                </a14:m>
                <a:r>
                  <a:rPr lang="en-US" sz="1633" dirty="0">
                    <a:latin typeface="Arial" panose="020B0604020202020204" pitchFamily="34" charset="0"/>
                    <a:cs typeface="Arial" panose="020B0604020202020204" pitchFamily="34" charset="0"/>
                  </a:rPr>
                  <a:t>)</a:t>
                </a:r>
              </a:p>
            </p:txBody>
          </p:sp>
        </mc:Choice>
        <mc:Fallback xmlns="">
          <p:sp>
            <p:nvSpPr>
              <p:cNvPr id="38" name="TextBox 23"/>
              <p:cNvSpPr txBox="1">
                <a:spLocks noRot="1" noChangeAspect="1" noMove="1" noResize="1" noEditPoints="1" noAdjustHandles="1" noChangeArrowheads="1" noChangeShapeType="1" noTextEdit="1"/>
              </p:cNvSpPr>
              <p:nvPr/>
            </p:nvSpPr>
            <p:spPr>
              <a:xfrm>
                <a:off x="4267103" y="3472024"/>
                <a:ext cx="658137" cy="343620"/>
              </a:xfrm>
              <a:prstGeom prst="rect">
                <a:avLst/>
              </a:prstGeom>
              <a:blipFill>
                <a:blip r:embed="rId3"/>
                <a:stretch>
                  <a:fillRect t="-7143" b="-23214"/>
                </a:stretch>
              </a:blipFill>
            </p:spPr>
            <p:txBody>
              <a:bodyPr/>
              <a:lstStyle/>
              <a:p>
                <a:r>
                  <a:rPr lang="de-DE">
                    <a:noFill/>
                  </a:rPr>
                  <a:t> </a:t>
                </a:r>
              </a:p>
            </p:txBody>
          </p:sp>
        </mc:Fallback>
      </mc:AlternateContent>
      <p:sp>
        <p:nvSpPr>
          <p:cNvPr id="6" name="TextShape 2"/>
          <p:cNvSpPr txBox="1"/>
          <p:nvPr/>
        </p:nvSpPr>
        <p:spPr>
          <a:xfrm>
            <a:off x="2898345" y="-32351"/>
            <a:ext cx="3743985" cy="541036"/>
          </a:xfrm>
          <a:prstGeom prst="rect">
            <a:avLst/>
          </a:prstGeom>
          <a:noFill/>
          <a:ln>
            <a:noFill/>
          </a:ln>
        </p:spPr>
        <p:txBody>
          <a:bodyPr lIns="81646" tIns="40823" rIns="81646" bIns="40823" anchor="ctr" anchorCtr="1"/>
          <a:lstStyle/>
          <a:p>
            <a:r>
              <a:rPr lang="de-DE" sz="2000" b="1" dirty="0"/>
              <a:t>Geldpolitik und das IS-LM-Modell</a:t>
            </a:r>
          </a:p>
        </p:txBody>
      </p:sp>
      <p:cxnSp>
        <p:nvCxnSpPr>
          <p:cNvPr id="7" name="Straight Arrow Connector 7"/>
          <p:cNvCxnSpPr/>
          <p:nvPr/>
        </p:nvCxnSpPr>
        <p:spPr>
          <a:xfrm>
            <a:off x="1226154" y="380856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9"/>
          <p:cNvSpPr txBox="1"/>
          <p:nvPr/>
        </p:nvSpPr>
        <p:spPr>
          <a:xfrm>
            <a:off x="4830623" y="3880334"/>
            <a:ext cx="76655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L, M/p</a:t>
            </a:r>
          </a:p>
        </p:txBody>
      </p:sp>
      <p:cxnSp>
        <p:nvCxnSpPr>
          <p:cNvPr id="9" name="Straight Connector 10"/>
          <p:cNvCxnSpPr/>
          <p:nvPr/>
        </p:nvCxnSpPr>
        <p:spPr>
          <a:xfrm flipV="1">
            <a:off x="1946345" y="72010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1351059" y="1587541"/>
            <a:ext cx="3245005" cy="1940765"/>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27"/>
              <p:cNvSpPr txBox="1"/>
              <p:nvPr/>
            </p:nvSpPr>
            <p:spPr>
              <a:xfrm>
                <a:off x="501962" y="1779636"/>
                <a:ext cx="658578" cy="343620"/>
              </a:xfrm>
              <a:prstGeom prst="rect">
                <a:avLst/>
              </a:prstGeom>
              <a:noFill/>
            </p:spPr>
            <p:txBody>
              <a:bodyPr wrap="none" rtlCol="0">
                <a:spAutoFit/>
              </a:bodyPr>
              <a:lstStyle/>
              <a:p>
                <a14:m>
                  <m:oMath xmlns:m="http://schemas.openxmlformats.org/officeDocument/2006/math">
                    <m:sSub>
                      <m:sSubPr>
                        <m:ctrlPr>
                          <a:rPr lang="en-US" sz="1633" i="1" smtClean="0">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0</m:t>
                        </m:r>
                      </m:sub>
                    </m:sSub>
                  </m:oMath>
                </a14:m>
                <a:r>
                  <a:rPr lang="en-US" sz="1633" dirty="0"/>
                  <a:t>(</a:t>
                </a:r>
                <a14:m>
                  <m:oMath xmlns:m="http://schemas.openxmlformats.org/officeDocument/2006/math">
                    <m:r>
                      <a:rPr lang="de-DE" sz="1633" b="0" i="1" dirty="0" smtClean="0">
                        <a:latin typeface="Cambria Math" panose="02040503050406030204" pitchFamily="18" charset="0"/>
                        <a:cs typeface="Arial" panose="020B0604020202020204" pitchFamily="34" charset="0"/>
                      </a:rPr>
                      <m:t>𝑀</m:t>
                    </m:r>
                  </m:oMath>
                </a14:m>
                <a:r>
                  <a:rPr lang="en-US" sz="1633" dirty="0"/>
                  <a:t>)</a:t>
                </a:r>
              </a:p>
            </p:txBody>
          </p:sp>
        </mc:Choice>
        <mc:Fallback xmlns="">
          <p:sp>
            <p:nvSpPr>
              <p:cNvPr id="13" name="TextBox 27"/>
              <p:cNvSpPr txBox="1">
                <a:spLocks noRot="1" noChangeAspect="1" noMove="1" noResize="1" noEditPoints="1" noAdjustHandles="1" noChangeArrowheads="1" noChangeShapeType="1" noTextEdit="1"/>
              </p:cNvSpPr>
              <p:nvPr/>
            </p:nvSpPr>
            <p:spPr>
              <a:xfrm>
                <a:off x="501962" y="1779636"/>
                <a:ext cx="658578" cy="343620"/>
              </a:xfrm>
              <a:prstGeom prst="rect">
                <a:avLst/>
              </a:prstGeom>
              <a:blipFill>
                <a:blip r:embed="rId4"/>
                <a:stretch>
                  <a:fillRect t="-5357" r="-3704"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613949" y="605785"/>
                <a:ext cx="683567"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dirty="0" smtClean="0">
                          <a:latin typeface="Cambria Math" panose="02040503050406030204" pitchFamily="18" charset="0"/>
                          <a:cs typeface="Arial" panose="020B0604020202020204" pitchFamily="34" charset="0"/>
                        </a:rPr>
                        <m:t>𝑀</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25"/>
              <p:cNvSpPr txBox="1">
                <a:spLocks noRot="1" noChangeAspect="1" noMove="1" noResize="1" noEditPoints="1" noAdjustHandles="1" noChangeArrowheads="1" noChangeShapeType="1" noTextEdit="1"/>
              </p:cNvSpPr>
              <p:nvPr/>
            </p:nvSpPr>
            <p:spPr>
              <a:xfrm>
                <a:off x="1613949" y="605785"/>
                <a:ext cx="683567" cy="343620"/>
              </a:xfrm>
              <a:prstGeom prst="rect">
                <a:avLst/>
              </a:prstGeom>
              <a:blipFill>
                <a:blip r:embed="rId5"/>
                <a:stretch>
                  <a:fillRect b="-12281"/>
                </a:stretch>
              </a:blipFill>
            </p:spPr>
            <p:txBody>
              <a:bodyPr/>
              <a:lstStyle/>
              <a:p>
                <a:r>
                  <a:rPr lang="de-DE">
                    <a:noFill/>
                  </a:rPr>
                  <a:t> </a:t>
                </a:r>
              </a:p>
            </p:txBody>
          </p:sp>
        </mc:Fallback>
      </mc:AlternateContent>
      <p:cxnSp>
        <p:nvCxnSpPr>
          <p:cNvPr id="17" name="Straight Arrow Connector 6"/>
          <p:cNvCxnSpPr/>
          <p:nvPr/>
        </p:nvCxnSpPr>
        <p:spPr>
          <a:xfrm flipV="1">
            <a:off x="1226154" y="69470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7"/>
          <p:cNvCxnSpPr/>
          <p:nvPr/>
        </p:nvCxnSpPr>
        <p:spPr>
          <a:xfrm flipV="1">
            <a:off x="5755591" y="3781764"/>
            <a:ext cx="2274043" cy="150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6"/>
          <p:cNvCxnSpPr/>
          <p:nvPr/>
        </p:nvCxnSpPr>
        <p:spPr>
          <a:xfrm flipV="1">
            <a:off x="5755590" y="68290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44"/>
              <p:cNvSpPr txBox="1"/>
              <p:nvPr/>
            </p:nvSpPr>
            <p:spPr>
              <a:xfrm>
                <a:off x="828464" y="79185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26" name="TextBox 44"/>
              <p:cNvSpPr txBox="1">
                <a:spLocks noRot="1" noChangeAspect="1" noMove="1" noResize="1" noEditPoints="1" noAdjustHandles="1" noChangeArrowheads="1" noChangeShapeType="1" noTextEdit="1"/>
              </p:cNvSpPr>
              <p:nvPr/>
            </p:nvSpPr>
            <p:spPr>
              <a:xfrm>
                <a:off x="828464" y="791850"/>
                <a:ext cx="305147" cy="343620"/>
              </a:xfrm>
              <a:prstGeom prst="rect">
                <a:avLst/>
              </a:prstGeom>
              <a:blipFill>
                <a:blip r:embed="rId6"/>
                <a:stretch>
                  <a:fillRect/>
                </a:stretch>
              </a:blipFill>
            </p:spPr>
            <p:txBody>
              <a:bodyPr/>
              <a:lstStyle/>
              <a:p>
                <a:r>
                  <a:rPr lang="de-DE">
                    <a:noFill/>
                  </a:rPr>
                  <a:t> </a:t>
                </a:r>
              </a:p>
            </p:txBody>
          </p:sp>
        </mc:Fallback>
      </mc:AlternateContent>
      <p:cxnSp>
        <p:nvCxnSpPr>
          <p:cNvPr id="28" name="Straight Connector 11"/>
          <p:cNvCxnSpPr/>
          <p:nvPr/>
        </p:nvCxnSpPr>
        <p:spPr>
          <a:xfrm flipH="1">
            <a:off x="1220410" y="1951446"/>
            <a:ext cx="619185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7245580" y="3782136"/>
            <a:ext cx="357790" cy="343620"/>
          </a:xfrm>
          <a:prstGeom prst="rect">
            <a:avLst/>
          </a:prstGeom>
          <a:noFill/>
        </p:spPr>
        <p:txBody>
          <a:bodyPr wrap="none" rtlCol="0">
            <a:spAutoFit/>
          </a:bodyPr>
          <a:lstStyle/>
          <a:p>
            <a:r>
              <a:rPr lang="de-DE" sz="1633" dirty="0"/>
              <a:t>Y</a:t>
            </a:r>
            <a:r>
              <a:rPr lang="de-DE" sz="1633" baseline="-25000" dirty="0"/>
              <a:t>0</a:t>
            </a:r>
          </a:p>
        </p:txBody>
      </p:sp>
      <p:cxnSp>
        <p:nvCxnSpPr>
          <p:cNvPr id="43" name="Gerade Verbindung 42"/>
          <p:cNvCxnSpPr/>
          <p:nvPr/>
        </p:nvCxnSpPr>
        <p:spPr>
          <a:xfrm flipV="1">
            <a:off x="6511682" y="959375"/>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4" name="Textfeld 53"/>
              <p:cNvSpPr txBox="1"/>
              <p:nvPr/>
            </p:nvSpPr>
            <p:spPr>
              <a:xfrm>
                <a:off x="8223406" y="526843"/>
                <a:ext cx="988860" cy="453137"/>
              </a:xfrm>
              <a:prstGeom prst="rect">
                <a:avLst/>
              </a:prstGeom>
              <a:noFill/>
            </p:spPr>
            <p:txBody>
              <a:bodyPr wrap="none" rtlCol="0">
                <a:spAutoFit/>
              </a:bodyPr>
              <a:lstStyle/>
              <a:p>
                <a:r>
                  <a:rPr lang="de-DE" sz="2177" b="1" dirty="0"/>
                  <a:t>LM(</a:t>
                </a:r>
                <a14:m>
                  <m:oMath xmlns:m="http://schemas.openxmlformats.org/officeDocument/2006/math">
                    <m:r>
                      <a:rPr lang="de-DE" sz="2400" i="1" dirty="0">
                        <a:latin typeface="Cambria Math" panose="02040503050406030204" pitchFamily="18" charset="0"/>
                        <a:cs typeface="Arial" panose="020B0604020202020204" pitchFamily="34" charset="0"/>
                      </a:rPr>
                      <m:t>𝑀</m:t>
                    </m:r>
                  </m:oMath>
                </a14:m>
                <a:r>
                  <a:rPr lang="de-DE" sz="2177" b="1" dirty="0"/>
                  <a:t>)</a:t>
                </a:r>
              </a:p>
            </p:txBody>
          </p:sp>
        </mc:Choice>
        <mc:Fallback xmlns="">
          <p:sp>
            <p:nvSpPr>
              <p:cNvPr id="54" name="Textfeld 53"/>
              <p:cNvSpPr txBox="1">
                <a:spLocks noRot="1" noChangeAspect="1" noMove="1" noResize="1" noEditPoints="1" noAdjustHandles="1" noChangeArrowheads="1" noChangeShapeType="1" noTextEdit="1"/>
              </p:cNvSpPr>
              <p:nvPr/>
            </p:nvSpPr>
            <p:spPr>
              <a:xfrm>
                <a:off x="8223406" y="526843"/>
                <a:ext cx="988860" cy="453137"/>
              </a:xfrm>
              <a:prstGeom prst="rect">
                <a:avLst/>
              </a:prstGeom>
              <a:blipFill>
                <a:blip r:embed="rId7"/>
                <a:stretch>
                  <a:fillRect l="-8025" t="-1333" r="-6173" b="-2533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0" name="TextBox 44"/>
              <p:cNvSpPr txBox="1"/>
              <p:nvPr/>
            </p:nvSpPr>
            <p:spPr>
              <a:xfrm>
                <a:off x="5444607" y="77141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40" name="TextBox 44"/>
              <p:cNvSpPr txBox="1">
                <a:spLocks noRot="1" noChangeAspect="1" noMove="1" noResize="1" noEditPoints="1" noAdjustHandles="1" noChangeArrowheads="1" noChangeShapeType="1" noTextEdit="1"/>
              </p:cNvSpPr>
              <p:nvPr/>
            </p:nvSpPr>
            <p:spPr>
              <a:xfrm>
                <a:off x="5444607" y="771419"/>
                <a:ext cx="305147" cy="343620"/>
              </a:xfrm>
              <a:prstGeom prst="rect">
                <a:avLst/>
              </a:prstGeom>
              <a:blipFill>
                <a:blip r:embed="rId8"/>
                <a:stretch>
                  <a:fillRect/>
                </a:stretch>
              </a:blipFill>
            </p:spPr>
            <p:txBody>
              <a:bodyPr/>
              <a:lstStyle/>
              <a:p>
                <a:r>
                  <a:rPr lang="de-DE">
                    <a:noFill/>
                  </a:rPr>
                  <a:t> </a:t>
                </a:r>
              </a:p>
            </p:txBody>
          </p:sp>
        </mc:Fallback>
      </mc:AlternateContent>
      <p:sp>
        <p:nvSpPr>
          <p:cNvPr id="41" name="TextShape 2"/>
          <p:cNvSpPr txBox="1"/>
          <p:nvPr/>
        </p:nvSpPr>
        <p:spPr>
          <a:xfrm>
            <a:off x="6562065" y="-27466"/>
            <a:ext cx="3743985" cy="541036"/>
          </a:xfrm>
          <a:prstGeom prst="rect">
            <a:avLst/>
          </a:prstGeom>
          <a:noFill/>
          <a:ln>
            <a:noFill/>
          </a:ln>
        </p:spPr>
        <p:txBody>
          <a:bodyPr lIns="81646" tIns="40823" rIns="81646" bIns="40823" anchor="ctr" anchorCtr="1"/>
          <a:lstStyle/>
          <a:p>
            <a:r>
              <a:rPr lang="de-DE" sz="2000" b="1" dirty="0"/>
              <a:t>+ </a:t>
            </a:r>
            <a:r>
              <a:rPr lang="el-GR" sz="2000" b="1" dirty="0">
                <a:latin typeface="Arial" panose="020B0604020202020204" pitchFamily="34" charset="0"/>
                <a:cs typeface="Arial" panose="020B0604020202020204" pitchFamily="34" charset="0"/>
              </a:rPr>
              <a:t>Δ</a:t>
            </a:r>
            <a:r>
              <a:rPr lang="de-DE" sz="2000" b="1" dirty="0">
                <a:latin typeface="Arial" panose="020B0604020202020204" pitchFamily="34" charset="0"/>
                <a:cs typeface="Arial" panose="020B0604020202020204" pitchFamily="34" charset="0"/>
              </a:rPr>
              <a:t>M</a:t>
            </a:r>
            <a:endParaRPr lang="de-DE" sz="2000" b="1" dirty="0"/>
          </a:p>
        </p:txBody>
      </p:sp>
      <p:sp>
        <p:nvSpPr>
          <p:cNvPr id="37" name="Rechteck 36">
            <a:extLst>
              <a:ext uri="{FF2B5EF4-FFF2-40B4-BE49-F238E27FC236}">
                <a16:creationId xmlns:a16="http://schemas.microsoft.com/office/drawing/2014/main" id="{B1AB1A49-92D7-475F-88F5-235C636421B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81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4" grpId="0"/>
      <p:bldP spid="5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Geldpolitik und das IS-LM-Modell</a:t>
            </a:r>
          </a:p>
        </p:txBody>
      </p:sp>
      <p:cxnSp>
        <p:nvCxnSpPr>
          <p:cNvPr id="8" name="Straight Arrow Connector 6"/>
          <p:cNvCxnSpPr/>
          <p:nvPr/>
        </p:nvCxnSpPr>
        <p:spPr>
          <a:xfrm flipV="1">
            <a:off x="907627"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907628"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572983" y="1077323"/>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6256201" y="4727057"/>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945211" y="1412375"/>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380495" y="1861215"/>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4470875" y="3162698"/>
            <a:ext cx="1122487" cy="427361"/>
          </a:xfrm>
          <a:prstGeom prst="rect">
            <a:avLst/>
          </a:prstGeom>
          <a:noFill/>
        </p:spPr>
        <p:txBody>
          <a:bodyPr wrap="none" rtlCol="0">
            <a:spAutoFit/>
          </a:bodyPr>
          <a:lstStyle/>
          <a:p>
            <a:r>
              <a:rPr lang="de-DE" sz="2177" b="1" dirty="0"/>
              <a:t>IS Kurve</a:t>
            </a:r>
          </a:p>
        </p:txBody>
      </p:sp>
      <p:sp>
        <p:nvSpPr>
          <p:cNvPr id="16" name="Textfeld 15"/>
          <p:cNvSpPr txBox="1"/>
          <p:nvPr/>
        </p:nvSpPr>
        <p:spPr>
          <a:xfrm>
            <a:off x="5058793" y="946675"/>
            <a:ext cx="1087157" cy="461665"/>
          </a:xfrm>
          <a:prstGeom prst="rect">
            <a:avLst/>
          </a:prstGeom>
          <a:noFill/>
        </p:spPr>
        <p:txBody>
          <a:bodyPr wrap="none" rtlCol="0">
            <a:spAutoFit/>
          </a:bodyPr>
          <a:lstStyle/>
          <a:p>
            <a:r>
              <a:rPr lang="de-DE" sz="2177" b="1" dirty="0"/>
              <a:t>LM(</a:t>
            </a:r>
            <a:r>
              <a:rPr lang="de-DE" sz="2400" dirty="0"/>
              <a:t>M</a:t>
            </a:r>
            <a:r>
              <a:rPr lang="de-DE" sz="2400" baseline="-25000" dirty="0"/>
              <a:t>1</a:t>
            </a:r>
            <a:r>
              <a:rPr lang="de-DE" sz="2177" b="1" dirty="0"/>
              <a:t>)</a:t>
            </a:r>
          </a:p>
        </p:txBody>
      </p:sp>
      <p:sp>
        <p:nvSpPr>
          <p:cNvPr id="4" name="Textfeld 3"/>
          <p:cNvSpPr txBox="1"/>
          <p:nvPr/>
        </p:nvSpPr>
        <p:spPr>
          <a:xfrm>
            <a:off x="3231590" y="4727057"/>
            <a:ext cx="817853" cy="343620"/>
          </a:xfrm>
          <a:prstGeom prst="rect">
            <a:avLst/>
          </a:prstGeom>
          <a:noFill/>
        </p:spPr>
        <p:txBody>
          <a:bodyPr wrap="none" rtlCol="0">
            <a:spAutoFit/>
          </a:bodyPr>
          <a:lstStyle/>
          <a:p>
            <a:r>
              <a:rPr lang="de-DE" sz="1633" dirty="0"/>
              <a:t>Y* (M</a:t>
            </a:r>
            <a:r>
              <a:rPr lang="de-DE" sz="1633" baseline="-25000" dirty="0"/>
              <a:t>1</a:t>
            </a:r>
            <a:r>
              <a:rPr lang="de-DE" sz="1633" dirty="0"/>
              <a:t>)</a:t>
            </a:r>
          </a:p>
        </p:txBody>
      </p:sp>
      <p:sp>
        <p:nvSpPr>
          <p:cNvPr id="19" name="Textfeld 18"/>
          <p:cNvSpPr txBox="1"/>
          <p:nvPr/>
        </p:nvSpPr>
        <p:spPr>
          <a:xfrm>
            <a:off x="121582" y="2649322"/>
            <a:ext cx="715260" cy="343620"/>
          </a:xfrm>
          <a:prstGeom prst="rect">
            <a:avLst/>
          </a:prstGeom>
          <a:noFill/>
        </p:spPr>
        <p:txBody>
          <a:bodyPr wrap="none" rtlCol="0">
            <a:spAutoFit/>
          </a:bodyPr>
          <a:lstStyle/>
          <a:p>
            <a:r>
              <a:rPr lang="de-DE" sz="1633" dirty="0"/>
              <a:t>i*(M</a:t>
            </a:r>
            <a:r>
              <a:rPr lang="de-DE" sz="1633" baseline="-25000" dirty="0"/>
              <a:t>1</a:t>
            </a:r>
            <a:r>
              <a:rPr lang="de-DE" sz="1633" dirty="0"/>
              <a:t>)</a:t>
            </a:r>
          </a:p>
        </p:txBody>
      </p:sp>
      <p:cxnSp>
        <p:nvCxnSpPr>
          <p:cNvPr id="21" name="Gerade Verbindung 20"/>
          <p:cNvCxnSpPr/>
          <p:nvPr/>
        </p:nvCxnSpPr>
        <p:spPr>
          <a:xfrm flipH="1">
            <a:off x="907627" y="2794195"/>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588996" y="2775757"/>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1380826" y="975632"/>
            <a:ext cx="851515" cy="369332"/>
          </a:xfrm>
          <a:prstGeom prst="rect">
            <a:avLst/>
          </a:prstGeom>
        </p:spPr>
        <p:txBody>
          <a:bodyPr wrap="none">
            <a:spAutoFit/>
          </a:bodyPr>
          <a:lstStyle/>
          <a:p>
            <a:r>
              <a:rPr lang="de-DE" dirty="0"/>
              <a:t>M</a:t>
            </a:r>
            <a:r>
              <a:rPr lang="de-DE" baseline="-25000" dirty="0"/>
              <a:t>1</a:t>
            </a:r>
            <a:r>
              <a:rPr lang="de-DE" b="1"/>
              <a:t>&lt;</a:t>
            </a:r>
            <a:r>
              <a:rPr lang="de-DE"/>
              <a:t>M</a:t>
            </a:r>
            <a:r>
              <a:rPr lang="de-DE" baseline="-25000"/>
              <a:t>2</a:t>
            </a:r>
            <a:endParaRPr lang="de-DE" dirty="0"/>
          </a:p>
        </p:txBody>
      </p:sp>
      <p:sp>
        <p:nvSpPr>
          <p:cNvPr id="31" name="Rechteck 30"/>
          <p:cNvSpPr/>
          <p:nvPr/>
        </p:nvSpPr>
        <p:spPr>
          <a:xfrm>
            <a:off x="8401565" y="155498"/>
            <a:ext cx="576079" cy="369332"/>
          </a:xfrm>
          <a:prstGeom prst="rect">
            <a:avLst/>
          </a:prstGeom>
        </p:spPr>
        <p:txBody>
          <a:bodyPr wrap="square">
            <a:spAutoFit/>
          </a:bodyPr>
          <a:lstStyle/>
          <a:p>
            <a:r>
              <a:rPr lang="de-DE" dirty="0"/>
              <a:t>M</a:t>
            </a:r>
            <a:r>
              <a:rPr lang="de-DE" dirty="0">
                <a:latin typeface="Arial Unicode MS"/>
                <a:ea typeface="Arial Unicode MS"/>
                <a:cs typeface="Arial Unicode MS"/>
              </a:rPr>
              <a:t>↑</a:t>
            </a:r>
            <a:endParaRPr lang="de-DE" dirty="0"/>
          </a:p>
        </p:txBody>
      </p:sp>
      <p:sp>
        <p:nvSpPr>
          <p:cNvPr id="39" name="Rechteck 38">
            <a:extLst>
              <a:ext uri="{FF2B5EF4-FFF2-40B4-BE49-F238E27FC236}">
                <a16:creationId xmlns:a16="http://schemas.microsoft.com/office/drawing/2014/main" id="{5954CB66-EF6D-44C6-A94E-31E6583041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3976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3" y="672525"/>
            <a:ext cx="8557708"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I(i)=I</a:t>
            </a:r>
            <a:r>
              <a:rPr lang="de-DE" sz="2400" baseline="-33000" dirty="0">
                <a:latin typeface="Times New Roman" pitchFamily="18"/>
                <a:ea typeface="Arial" pitchFamily="34"/>
                <a:cs typeface="Arial" pitchFamily="34"/>
              </a:rPr>
              <a:t>0</a:t>
            </a:r>
            <a:r>
              <a:rPr lang="de-DE" sz="2400" dirty="0">
                <a:latin typeface="Times New Roman" pitchFamily="18"/>
                <a:ea typeface="Arial" pitchFamily="34"/>
                <a:cs typeface="Arial" pitchFamily="34"/>
              </a:rPr>
              <a:t>+i</a:t>
            </a:r>
            <a:r>
              <a:rPr lang="de-DE" sz="2400" baseline="-33000" dirty="0">
                <a:latin typeface="Times New Roman" pitchFamily="18"/>
                <a:ea typeface="Arial" pitchFamily="34"/>
                <a:cs typeface="Arial" pitchFamily="34"/>
              </a:rPr>
              <a:t>i</a:t>
            </a:r>
            <a:r>
              <a:rPr lang="de-DE" sz="2400" dirty="0">
                <a:latin typeface="Times New Roman" pitchFamily="18"/>
                <a:ea typeface="Arial" pitchFamily="34"/>
                <a:cs typeface="Arial" pitchFamily="34"/>
              </a:rPr>
              <a:t>∙i=30-300i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Y,i</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∙Y+l</a:t>
            </a:r>
            <a:r>
              <a:rPr lang="de-DE" sz="2400" baseline="-33000" dirty="0" err="1">
                <a:latin typeface="Times New Roman" pitchFamily="18"/>
                <a:ea typeface="Arial" pitchFamily="34"/>
                <a:cs typeface="Arial" pitchFamily="34"/>
              </a:rPr>
              <a:t>i</a:t>
            </a:r>
            <a:r>
              <a:rPr lang="de-DE" sz="2400" dirty="0" err="1">
                <a:latin typeface="Times New Roman" pitchFamily="18"/>
                <a:ea typeface="Arial" pitchFamily="34"/>
                <a:cs typeface="Arial" pitchFamily="34"/>
              </a:rPr>
              <a:t>∙i</a:t>
            </a:r>
            <a:r>
              <a:rPr lang="de-DE" sz="2400" dirty="0">
                <a:latin typeface="Times New Roman" pitchFamily="18"/>
                <a:ea typeface="Arial" pitchFamily="34"/>
                <a:cs typeface="Arial" pitchFamily="34"/>
              </a:rPr>
              <a:t>=0,5Y – 250i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M=400		p=2 </a:t>
            </a: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den fiskalischen Impuls auf das Einkommen, den eine Verdopplung der Staatsausgaben auslöst.</a:t>
            </a:r>
          </a:p>
          <a:p>
            <a:pPr marL="457200" indent="-457200" hangingPunct="0">
              <a:buFont typeface="+mj-lt"/>
              <a:buAutoNum type="alphaLcParenR"/>
            </a:pPr>
            <a:r>
              <a:rPr lang="de-DE" sz="2000" dirty="0">
                <a:latin typeface="Times New Roman" pitchFamily="18"/>
                <a:ea typeface="Arial" pitchFamily="34"/>
                <a:cs typeface="Arial" pitchFamily="34"/>
              </a:rPr>
              <a:t>Bestimmen Sie das geldpolitischen Impuls auf das Einkommen, den eine Erhöhung der Geldmenge um 25% auslöst.</a:t>
            </a: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a:t>Aufgabe</a:t>
            </a:r>
          </a:p>
        </p:txBody>
      </p:sp>
      <p:sp>
        <p:nvSpPr>
          <p:cNvPr id="4" name="Rechteck 3">
            <a:extLst>
              <a:ext uri="{FF2B5EF4-FFF2-40B4-BE49-F238E27FC236}">
                <a16:creationId xmlns:a16="http://schemas.microsoft.com/office/drawing/2014/main" id="{20C6F380-30FC-41B3-BC19-ACC4A7CF8E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22844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Shape 2"/>
          <p:cNvSpPr txBox="1"/>
          <p:nvPr/>
        </p:nvSpPr>
        <p:spPr>
          <a:xfrm>
            <a:off x="0" y="0"/>
            <a:ext cx="1492559" cy="393053"/>
          </a:xfrm>
          <a:prstGeom prst="rect">
            <a:avLst/>
          </a:prstGeom>
          <a:noFill/>
          <a:ln>
            <a:noFill/>
          </a:ln>
        </p:spPr>
        <p:txBody>
          <a:bodyPr lIns="81646" tIns="40823" rIns="81646" bIns="40823" anchor="ctr" anchorCtr="1"/>
          <a:lstStyle/>
          <a:p>
            <a:r>
              <a:rPr lang="de-DE" sz="2903" b="1" dirty="0"/>
              <a:t>Aufgabe</a:t>
            </a:r>
          </a:p>
        </p:txBody>
      </p:sp>
      <p:sp>
        <p:nvSpPr>
          <p:cNvPr id="6" name="Rechteck 5">
            <a:extLst>
              <a:ext uri="{FF2B5EF4-FFF2-40B4-BE49-F238E27FC236}">
                <a16:creationId xmlns:a16="http://schemas.microsoft.com/office/drawing/2014/main" id="{92FC040A-2DBF-497F-9779-DEC300528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32512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4687019" y="236978"/>
            <a:ext cx="359433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AS-AD-Modell</a:t>
            </a:r>
          </a:p>
        </p:txBody>
      </p:sp>
      <p:sp>
        <p:nvSpPr>
          <p:cNvPr id="174084" name="Text Box 4"/>
          <p:cNvSpPr txBox="1">
            <a:spLocks noChangeArrowheads="1"/>
          </p:cNvSpPr>
          <p:nvPr/>
        </p:nvSpPr>
        <p:spPr bwMode="auto">
          <a:xfrm>
            <a:off x="1534951" y="1126342"/>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feld 5"/>
          <p:cNvSpPr txBox="1"/>
          <p:nvPr/>
        </p:nvSpPr>
        <p:spPr>
          <a:xfrm>
            <a:off x="262220" y="662496"/>
            <a:ext cx="8356138" cy="509489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Im </a:t>
            </a:r>
            <a:r>
              <a:rPr lang="de-DE" sz="1996" dirty="0" err="1"/>
              <a:t>Keynesianschen</a:t>
            </a:r>
            <a:r>
              <a:rPr lang="de-DE" sz="1996" dirty="0"/>
              <a:t> IS-LM-Modell tauchen die Preise zwar mit M/p zur Bestimmung der realen Geldmenge auf, sie aber werden als konstant angenommen.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Im folgenden wird diese extreme Annahme fallengelassen und wir gehen von teilweise flexiblen Preisen aus, aber insbesondere im Arbeitsmarkt gilt die Annahme einer gewissen Marktmacht der Unternehmen und teilweise rigiden Löhnen, so dass die Unternehmen ihre Preise mit einem gewissen Aufschlag auf die Grenzkosten kalkulieren können.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Aus diesen Annahmen werden dann die</a:t>
            </a:r>
          </a:p>
          <a:p>
            <a:pPr marL="342900" indent="-342900">
              <a:buFont typeface="Arial" panose="020B0604020202020204" pitchFamily="34" charset="0"/>
              <a:buChar char="•"/>
            </a:pPr>
            <a:endParaRPr lang="de-DE" sz="1996" dirty="0"/>
          </a:p>
          <a:p>
            <a:pPr marL="800100" lvl="1" indent="-342900">
              <a:buFont typeface="Arial" panose="020B0604020202020204" pitchFamily="34" charset="0"/>
              <a:buChar char="•"/>
            </a:pPr>
            <a:r>
              <a:rPr lang="de-DE" sz="1996" b="1" dirty="0"/>
              <a:t>Aggregierte Angebotskurve: AS</a:t>
            </a:r>
          </a:p>
          <a:p>
            <a:pPr marL="800100" lvl="1" indent="-342900">
              <a:buFont typeface="Arial" panose="020B0604020202020204" pitchFamily="34" charset="0"/>
              <a:buChar char="•"/>
            </a:pPr>
            <a:r>
              <a:rPr lang="de-DE" sz="1996" b="1" dirty="0"/>
              <a:t>Aggregierte Nachfragekurve: AD</a:t>
            </a:r>
          </a:p>
          <a:p>
            <a:pPr marL="342900" indent="-342900">
              <a:buFont typeface="Arial" panose="020B0604020202020204" pitchFamily="34" charset="0"/>
              <a:buChar char="•"/>
            </a:pPr>
            <a:endParaRPr lang="de-DE" sz="1996" dirty="0"/>
          </a:p>
          <a:p>
            <a:r>
              <a:rPr lang="de-DE" sz="1996" dirty="0"/>
              <a:t>       abgeleitet</a:t>
            </a:r>
          </a:p>
        </p:txBody>
      </p:sp>
      <p:sp>
        <p:nvSpPr>
          <p:cNvPr id="8" name="Rechteck 7">
            <a:extLst>
              <a:ext uri="{FF2B5EF4-FFF2-40B4-BE49-F238E27FC236}">
                <a16:creationId xmlns:a16="http://schemas.microsoft.com/office/drawing/2014/main" id="{FDA86EE1-274E-4A58-B793-F5C3013892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0741163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696686" y="151653"/>
                <a:ext cx="10609943" cy="4650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Aggregiertes Angebot: 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 – Allgemeine Erklärungsansätze</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696686" y="151653"/>
                <a:ext cx="10609943" cy="465065"/>
              </a:xfrm>
              <a:prstGeom prst="rect">
                <a:avLst/>
              </a:prstGeom>
              <a:blipFill>
                <a:blip r:embed="rId3"/>
                <a:stretch>
                  <a:fillRect l="-862"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217850" y="1136465"/>
            <a:ext cx="11799977" cy="4756336"/>
          </a:xfrm>
          <a:prstGeom prst="rect">
            <a:avLst/>
          </a:prstGeom>
          <a:noFill/>
          <a:ln>
            <a:noFill/>
          </a:ln>
        </p:spPr>
        <p:txBody>
          <a:bodyPr vert="horz" wrap="square" lIns="81646" tIns="40823" rIns="81646" bIns="40823" anchorCtr="0" compatLnSpc="0">
            <a:noAutofit/>
          </a:bodyPr>
          <a:lstStyle/>
          <a:p>
            <a:r>
              <a:rPr lang="de-DE" sz="2800" dirty="0"/>
              <a:t>Im Allgemeinen legt man drei Erklärungsansätze für die im Preisniveau steigende AS-Kurve zugrunde:</a:t>
            </a:r>
          </a:p>
          <a:p>
            <a:endParaRPr lang="de-DE" sz="2800" dirty="0"/>
          </a:p>
          <a:p>
            <a:pPr marL="342900" indent="-342900">
              <a:buFont typeface="Arial" panose="020B0604020202020204" pitchFamily="34" charset="0"/>
              <a:buChar char="•"/>
            </a:pPr>
            <a:r>
              <a:rPr lang="de-DE" sz="2800" dirty="0" err="1"/>
              <a:t>Keynessche</a:t>
            </a:r>
            <a:r>
              <a:rPr lang="de-DE" sz="2800" dirty="0"/>
              <a:t> Theorie der starren Löhne: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err="1"/>
              <a:t>Neukeynesianische</a:t>
            </a:r>
            <a:r>
              <a:rPr lang="de-DE" sz="2800" dirty="0"/>
              <a:t> Theorie starrer Preise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a:t>Neuklassische Theorie der Wahrnehmungsstörungen</a:t>
            </a:r>
          </a:p>
          <a:p>
            <a:endParaRPr lang="de-DE" sz="1996"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1E6BB328-51EC-4E9D-A5EA-C3D5F73733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57860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96407A63-EB4B-4B2B-842F-B0AAB4D0AAA5}"/>
              </a:ext>
            </a:extLst>
          </p:cNvPr>
          <p:cNvSpPr txBox="1"/>
          <p:nvPr/>
        </p:nvSpPr>
        <p:spPr>
          <a:xfrm>
            <a:off x="1784789" y="41477"/>
            <a:ext cx="6671155" cy="112112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Keynes´sche</a:t>
            </a:r>
            <a:r>
              <a:rPr lang="de-DE" sz="3266" dirty="0">
                <a:latin typeface="Times New Roman" pitchFamily="18"/>
                <a:ea typeface="Droid Sans Fallback" pitchFamily="2"/>
                <a:cs typeface="Lohit Hindi" pitchFamily="2"/>
              </a:rPr>
              <a:t> Theorie der starrer Löhne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42800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Unternehmen wird das Ziel der Gewinnmaximierung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wichtiger Inputfaktor für die Produktion ist Arbeit und damit die Lohnsumme ein wesentlicher Bestandteil Kosten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Sind die Löhne kurzfristig konstant steigt bei höheren </a:t>
            </a:r>
            <a:r>
              <a:rPr lang="de-DE" sz="2400" dirty="0" err="1"/>
              <a:t>Outputpreisen</a:t>
            </a:r>
            <a:r>
              <a:rPr lang="de-DE" sz="2400" dirty="0"/>
              <a:t> der Profit pro </a:t>
            </a:r>
            <a:r>
              <a:rPr lang="de-DE" sz="2400" dirty="0" err="1"/>
              <a:t>Outputeinheit</a:t>
            </a:r>
            <a:r>
              <a:rPr lang="de-DE" sz="2400" dirty="0"/>
              <a:t> (Grenzertrag)</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Unternehmen hat damit bei steigenden Preisen einen Anreiz seine Produktion auszuweiten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höheres gesamtwirtschaftliches Angebot bei gestiegenen Preisen</a:t>
            </a:r>
          </a:p>
          <a:p>
            <a:endParaRPr lang="de-DE" sz="2800" dirty="0"/>
          </a:p>
          <a:p>
            <a:endParaRPr lang="de-DE" sz="2800" dirty="0"/>
          </a:p>
          <a:p>
            <a:endParaRPr lang="de-DE" sz="2800"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BA8A11D9-3181-4967-87F1-E867836246E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102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680487" y="891257"/>
            <a:ext cx="11072241" cy="1286271"/>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Im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Keynesianischen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Gütermarktmodell</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tauchen</a:t>
            </a:r>
            <a:r>
              <a:rPr lang="en-US"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keine</a:t>
            </a:r>
            <a:r>
              <a:rPr lang="en-US" b="1"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Preise</a:t>
            </a:r>
            <a:r>
              <a:rPr lang="en-US" b="1" dirty="0">
                <a:solidFill>
                  <a:prstClr val="black"/>
                </a:solidFill>
                <a:latin typeface="Arial" panose="020B0604020202020204" pitchFamily="34" charset="0"/>
                <a:cs typeface="Arial" panose="020B0604020202020204" pitchFamily="34" charset="0"/>
              </a:rPr>
              <a:t> </a:t>
            </a:r>
            <a:r>
              <a:rPr lang="en-US" dirty="0">
                <a:solidFill>
                  <a:prstClr val="black"/>
                </a:solidFill>
                <a:latin typeface="Arial" panose="020B0604020202020204" pitchFamily="34" charset="0"/>
                <a:cs typeface="Arial" panose="020B0604020202020204" pitchFamily="34" charset="0"/>
              </a:rPr>
              <a:t>(</a:t>
            </a:r>
            <a:r>
              <a:rPr lang="en-US" dirty="0" err="1">
                <a:solidFill>
                  <a:prstClr val="black"/>
                </a:solidFill>
                <a:latin typeface="Arial" panose="020B0604020202020204" pitchFamily="34" charset="0"/>
                <a:cs typeface="Arial" panose="020B0604020202020204" pitchFamily="34" charset="0"/>
              </a:rPr>
              <a:t>bzw</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das </a:t>
            </a:r>
            <a:r>
              <a:rPr lang="en-US" dirty="0" err="1">
                <a:solidFill>
                  <a:prstClr val="black"/>
                </a:solidFill>
                <a:latin typeface="Arial" panose="020B0604020202020204" pitchFamily="34" charset="0"/>
                <a:cs typeface="Arial" panose="020B0604020202020204" pitchFamily="34" charset="0"/>
              </a:rPr>
              <a:t>aggregierte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Preisniveau</a:t>
            </a:r>
            <a:r>
              <a:rPr lang="en-US" dirty="0">
                <a:solidFill>
                  <a:prstClr val="black"/>
                </a:solidFill>
                <a:latin typeface="Arial" panose="020B0604020202020204" pitchFamily="34" charset="0"/>
                <a:cs typeface="Arial" panose="020B0604020202020204" pitchFamily="34" charset="0"/>
              </a:rPr>
              <a:t> auf P=1 </a:t>
            </a:r>
            <a:r>
              <a:rPr lang="en-US" dirty="0" err="1">
                <a:solidFill>
                  <a:prstClr val="black"/>
                </a:solidFill>
                <a:latin typeface="Arial" panose="020B0604020202020204" pitchFamily="34" charset="0"/>
                <a:cs typeface="Arial" panose="020B0604020202020204" pitchFamily="34" charset="0"/>
              </a:rPr>
              <a:t>normiert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kürzt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damit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allen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Gleichungen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heraus</a:t>
            </a:r>
            <a:r>
              <a:rPr lang="en-US" dirty="0">
                <a:solidFill>
                  <a:prstClr val="black"/>
                </a:solidFill>
                <a:latin typeface="Arial" panose="020B0604020202020204" pitchFamily="34" charset="0"/>
                <a:cs typeface="Arial" panose="020B0604020202020204" pitchFamily="34" charset="0"/>
              </a:rPr>
              <a:t>) auf, was auf die </a:t>
            </a:r>
            <a:r>
              <a:rPr lang="en-US" dirty="0" err="1">
                <a:solidFill>
                  <a:prstClr val="black"/>
                </a:solidFill>
                <a:latin typeface="Arial" panose="020B0604020202020204" pitchFamily="34" charset="0"/>
                <a:cs typeface="Arial" panose="020B0604020202020204" pitchFamily="34" charset="0"/>
              </a:rPr>
              <a:t>Nachfrageorientierung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zurückzuführen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denn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Angebot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werden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ausschließlich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durch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Mengenanpassungen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seitens</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Produzenten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zum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Ausgleich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gebracht</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632074" y="2652657"/>
            <a:ext cx="11072241" cy="946673"/>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Für</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Beschreibung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einer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modernen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Volkswirtschaft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fehlt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aber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auch</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als</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Verknüpfung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zwischen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realen</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nominalen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Größen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denn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letztlich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der Wert der </a:t>
            </a:r>
            <a:r>
              <a:rPr lang="en-US" dirty="0" err="1">
                <a:solidFill>
                  <a:prstClr val="black"/>
                </a:solidFill>
                <a:latin typeface="Arial" panose="020B0604020202020204" pitchFamily="34" charset="0"/>
                <a:cs typeface="Arial" panose="020B0604020202020204" pitchFamily="34" charset="0"/>
              </a:rPr>
              <a:t>Güter</a:t>
            </a:r>
            <a:r>
              <a:rPr lang="en-US" dirty="0">
                <a:solidFill>
                  <a:prstClr val="black"/>
                </a:solidFill>
                <a:latin typeface="Arial" panose="020B0604020202020204" pitchFamily="34" charset="0"/>
                <a:cs typeface="Arial" panose="020B0604020202020204" pitchFamily="34" charset="0"/>
              </a:rPr>
              <a:t> in Geld </a:t>
            </a:r>
            <a:r>
              <a:rPr lang="en-US" dirty="0" err="1">
                <a:solidFill>
                  <a:prstClr val="black"/>
                </a:solidFill>
                <a:latin typeface="Arial" panose="020B0604020202020204" pitchFamily="34" charset="0"/>
                <a:cs typeface="Arial" panose="020B0604020202020204" pitchFamily="34" charset="0"/>
              </a:rPr>
              <a:t>gemessen</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Textfeld 4"/>
          <p:cNvSpPr txBox="1"/>
          <p:nvPr/>
        </p:nvSpPr>
        <p:spPr>
          <a:xfrm>
            <a:off x="632075" y="3889787"/>
            <a:ext cx="7719445" cy="946673"/>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Die </a:t>
            </a:r>
            <a:r>
              <a:rPr lang="en-US" dirty="0" err="1">
                <a:solidFill>
                  <a:prstClr val="black"/>
                </a:solidFill>
                <a:latin typeface="Arial" panose="020B0604020202020204" pitchFamily="34" charset="0"/>
                <a:cs typeface="Arial" panose="020B0604020202020204" pitchFamily="34" charset="0"/>
              </a:rPr>
              <a:t>Verbindung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zwischen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Güter</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über</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Zinsen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welche</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Investitionsnachfrage</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Geldnachfrage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steuern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erreicht</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7" name="Textfeld 6"/>
          <p:cNvSpPr txBox="1"/>
          <p:nvPr/>
        </p:nvSpPr>
        <p:spPr>
          <a:xfrm>
            <a:off x="632075" y="5021133"/>
            <a:ext cx="7719446" cy="946673"/>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Das </a:t>
            </a:r>
            <a:r>
              <a:rPr lang="en-US" dirty="0" err="1">
                <a:solidFill>
                  <a:prstClr val="black"/>
                </a:solidFill>
                <a:latin typeface="Arial" panose="020B0604020202020204" pitchFamily="34" charset="0"/>
                <a:cs typeface="Arial" panose="020B0604020202020204" pitchFamily="34" charset="0"/>
              </a:rPr>
              <a:t>resultierende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weiterhin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nachfrageorientierte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keynesianische</a:t>
            </a:r>
            <a:r>
              <a:rPr lang="en-US" dirty="0">
                <a:solidFill>
                  <a:prstClr val="black"/>
                </a:solidFill>
                <a:latin typeface="Arial" panose="020B0604020202020204" pitchFamily="34" charset="0"/>
                <a:cs typeface="Arial" panose="020B0604020202020204" pitchFamily="34" charset="0"/>
              </a:rPr>
              <a:t> Modell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als</a:t>
            </a:r>
            <a:r>
              <a:rPr lang="en-US" dirty="0">
                <a:solidFill>
                  <a:prstClr val="black"/>
                </a:solidFill>
                <a:latin typeface="Arial" panose="020B0604020202020204" pitchFamily="34" charset="0"/>
                <a:cs typeface="Arial" panose="020B0604020202020204" pitchFamily="34" charset="0"/>
              </a:rPr>
              <a:t> IS/LM-Modell </a:t>
            </a:r>
            <a:r>
              <a:rPr lang="en-US" dirty="0" err="1">
                <a:solidFill>
                  <a:prstClr val="black"/>
                </a:solidFill>
                <a:latin typeface="Arial" panose="020B0604020202020204" pitchFamily="34" charset="0"/>
                <a:cs typeface="Arial" panose="020B0604020202020204" pitchFamily="34" charset="0"/>
              </a:rPr>
              <a:t>bezeichnet</a:t>
            </a:r>
            <a:r>
              <a:rPr lang="en-US" dirty="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Rechteck 8">
            <a:extLst>
              <a:ext uri="{FF2B5EF4-FFF2-40B4-BE49-F238E27FC236}">
                <a16:creationId xmlns:a16="http://schemas.microsoft.com/office/drawing/2014/main" id="{E2B58769-46D6-40C6-8555-C9580F67648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7981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55C9D7E-3337-4EEF-9F41-3B5BB54CD1E1}"/>
              </a:ext>
            </a:extLst>
          </p:cNvPr>
          <p:cNvSpPr txBox="1"/>
          <p:nvPr/>
        </p:nvSpPr>
        <p:spPr>
          <a:xfrm>
            <a:off x="1784789" y="41477"/>
            <a:ext cx="7099798" cy="104565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Neukeynesianische</a:t>
            </a:r>
            <a:r>
              <a:rPr lang="de-DE" sz="3266" dirty="0">
                <a:latin typeface="Times New Roman" pitchFamily="18"/>
                <a:ea typeface="Droid Sans Fallback" pitchFamily="2"/>
                <a:cs typeface="Lohit Hindi" pitchFamily="2"/>
              </a:rPr>
              <a:t> Theorie starrer Preise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33311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Neben den Löhnen wird auch bei anderen Waren- und Dienstleistungen eine langsame Preisanpassung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werden manche Unternehmen die Anpassungskosten durch Preissenkungen ihrer eigenen Produkte scheuen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Unternehmen, die ihre Preise nicht anpassen, werden Umsatzeinbußen erfahren, die auf Absatzrückgänge zurückzuführen sind.</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niedrigeres gesamtwirtschaftliches Angebot bei niedrigeren Preisen.  </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D5CF066A-B421-481B-BEB8-EB874DC48D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7781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517CA62-5B8D-40F8-B86C-F716B04BCD32}"/>
              </a:ext>
            </a:extLst>
          </p:cNvPr>
          <p:cNvSpPr txBox="1"/>
          <p:nvPr/>
        </p:nvSpPr>
        <p:spPr>
          <a:xfrm>
            <a:off x="1654155" y="41477"/>
            <a:ext cx="7743628" cy="497172"/>
          </a:xfrm>
          <a:prstGeom prst="rect">
            <a:avLst/>
          </a:prstGeom>
          <a:noFill/>
          <a:ln>
            <a:noFill/>
          </a:ln>
        </p:spPr>
        <p:txBody>
          <a:bodyPr vert="horz" wrap="none" lIns="81646" tIns="40823" rIns="81646" bIns="40823" anchorCtr="0" compatLnSpc="0">
            <a:spAutoFit/>
          </a:bodyPr>
          <a:lstStyle/>
          <a:p>
            <a:pPr hangingPunct="0"/>
            <a:r>
              <a:rPr lang="de-DE" sz="2812" dirty="0">
                <a:latin typeface="Times New Roman" pitchFamily="18"/>
                <a:ea typeface="Droid Sans Fallback" pitchFamily="2"/>
                <a:cs typeface="Lohit Hindi" pitchFamily="2"/>
              </a:rPr>
              <a:t>Neuklassische Theorie der Wahrnehmungsstörungen</a:t>
            </a:r>
          </a:p>
        </p:txBody>
      </p:sp>
      <p:sp>
        <p:nvSpPr>
          <p:cNvPr id="5" name="Textfeld 4"/>
          <p:cNvSpPr txBox="1"/>
          <p:nvPr/>
        </p:nvSpPr>
        <p:spPr>
          <a:xfrm>
            <a:off x="154058" y="681546"/>
            <a:ext cx="8377467" cy="6020404"/>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Wirtschaftssubjekte können nicht zwischen einer Änderung des gesamtwirtschaftlichen Preisniveaus und den eigenen relativen Preise unterscheiden.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so können Produzenten irrtümlich der Ansicht sein, dass die eigenen </a:t>
            </a:r>
            <a:r>
              <a:rPr lang="de-DE" sz="2400" dirty="0" err="1"/>
              <a:t>Outputpreise</a:t>
            </a:r>
            <a:r>
              <a:rPr lang="de-DE" sz="2400" dirty="0"/>
              <a:t> relativ zu anderen Preisen fallen, und reagieren deswegen mit Produktionsrückgängen.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Genauso können Arbeitnehmer irrtümlich bei eigenen Nominallohnrückgängen von Reallohnrückgängen ausgehen und mit einer Reduktion des Arbeitseinsatzes reagieren.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insgesamt ein niedrigeres gesamtwirtschaftliches Angebot bei niedrigeren Preisen.  </a:t>
            </a:r>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A912A3ED-ABB1-40E8-89FB-3572F31B64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73247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3094009" y="152262"/>
                <a:ext cx="6406550" cy="463846"/>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Aggregiertes Angebot: ASAS-Kurve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3094009" y="152262"/>
                <a:ext cx="6406550" cy="463846"/>
              </a:xfrm>
              <a:prstGeom prst="rect">
                <a:avLst/>
              </a:prstGeom>
              <a:blipFill>
                <a:blip r:embed="rId3"/>
                <a:stretch>
                  <a:fillRect l="-1524"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19858" y="5672178"/>
            <a:ext cx="8589304" cy="707365"/>
          </a:xfrm>
          <a:prstGeom prst="rect">
            <a:avLst/>
          </a:prstGeom>
          <a:noFill/>
          <a:ln>
            <a:noFill/>
          </a:ln>
        </p:spPr>
        <p:txBody>
          <a:bodyPr vert="horz" wrap="square" lIns="81646" tIns="40823" rIns="81646" bIns="40823" anchorCtr="0" compatLnSpc="0">
            <a:noAutofit/>
          </a:bodyPr>
          <a:lstStyle/>
          <a:p>
            <a:r>
              <a:rPr lang="de-DE" sz="1996" dirty="0"/>
              <a:t>Bei gegebenen Preiserwartungen steigt das Preisniveau bei steigender Produktion</a:t>
            </a:r>
            <a:endParaRPr lang="de-DE" sz="2000" dirty="0"/>
          </a:p>
          <a:p>
            <a:endParaRPr lang="de-DE" sz="1996" dirty="0"/>
          </a:p>
          <a:p>
            <a:endParaRPr lang="de-DE" sz="1996" dirty="0"/>
          </a:p>
          <a:p>
            <a:pPr marL="342900" indent="-342900">
              <a:buFont typeface="Arial" panose="020B0604020202020204" pitchFamily="34" charset="0"/>
              <a:buChar char="•"/>
            </a:pPr>
            <a:endParaRPr lang="de-DE" sz="1996" dirty="0"/>
          </a:p>
        </p:txBody>
      </p:sp>
      <p:cxnSp>
        <p:nvCxnSpPr>
          <p:cNvPr id="9" name="Straight Arrow Connector 6"/>
          <p:cNvCxnSpPr/>
          <p:nvPr/>
        </p:nvCxnSpPr>
        <p:spPr>
          <a:xfrm flipV="1">
            <a:off x="1739241"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7"/>
          <p:cNvCxnSpPr/>
          <p:nvPr/>
        </p:nvCxnSpPr>
        <p:spPr>
          <a:xfrm>
            <a:off x="1739242"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1347087" y="1077323"/>
            <a:ext cx="295274" cy="343620"/>
          </a:xfrm>
          <a:prstGeom prst="rect">
            <a:avLst/>
          </a:prstGeom>
          <a:noFill/>
        </p:spPr>
        <p:txBody>
          <a:bodyPr wrap="none" rtlCol="0">
            <a:spAutoFit/>
          </a:bodyPr>
          <a:lstStyle/>
          <a:p>
            <a:r>
              <a:rPr lang="de-DE" sz="1633" dirty="0"/>
              <a:t>p</a:t>
            </a:r>
          </a:p>
        </p:txBody>
      </p:sp>
      <p:sp>
        <p:nvSpPr>
          <p:cNvPr id="12" name="Textfeld 11"/>
          <p:cNvSpPr txBox="1"/>
          <p:nvPr/>
        </p:nvSpPr>
        <p:spPr>
          <a:xfrm>
            <a:off x="7087815" y="4727057"/>
            <a:ext cx="287258" cy="343620"/>
          </a:xfrm>
          <a:prstGeom prst="rect">
            <a:avLst/>
          </a:prstGeom>
          <a:noFill/>
        </p:spPr>
        <p:txBody>
          <a:bodyPr wrap="none" rtlCol="0">
            <a:spAutoFit/>
          </a:bodyPr>
          <a:lstStyle/>
          <a:p>
            <a:r>
              <a:rPr lang="de-DE" sz="1633" dirty="0"/>
              <a:t>Y</a:t>
            </a:r>
          </a:p>
        </p:txBody>
      </p:sp>
      <p:sp>
        <p:nvSpPr>
          <p:cNvPr id="3" name="Freihandform 2"/>
          <p:cNvSpPr/>
          <p:nvPr/>
        </p:nvSpPr>
        <p:spPr>
          <a:xfrm>
            <a:off x="1892065" y="1453123"/>
            <a:ext cx="3751942" cy="2569029"/>
          </a:xfrm>
          <a:custGeom>
            <a:avLst/>
            <a:gdLst>
              <a:gd name="connsiteX0" fmla="*/ 0 w 3751942"/>
              <a:gd name="connsiteY0" fmla="*/ 2569029 h 2569029"/>
              <a:gd name="connsiteX1" fmla="*/ 1886857 w 3751942"/>
              <a:gd name="connsiteY1" fmla="*/ 1843315 h 2569029"/>
              <a:gd name="connsiteX2" fmla="*/ 3751942 w 3751942"/>
              <a:gd name="connsiteY2" fmla="*/ 0 h 2569029"/>
            </a:gdLst>
            <a:ahLst/>
            <a:cxnLst>
              <a:cxn ang="0">
                <a:pos x="connsiteX0" y="connsiteY0"/>
              </a:cxn>
              <a:cxn ang="0">
                <a:pos x="connsiteX1" y="connsiteY1"/>
              </a:cxn>
              <a:cxn ang="0">
                <a:pos x="connsiteX2" y="connsiteY2"/>
              </a:cxn>
            </a:cxnLst>
            <a:rect l="l" t="t" r="r" b="b"/>
            <a:pathLst>
              <a:path w="3751942" h="2569029">
                <a:moveTo>
                  <a:pt x="0" y="2569029"/>
                </a:moveTo>
                <a:cubicBezTo>
                  <a:pt x="630766" y="2420258"/>
                  <a:pt x="1261533" y="2271487"/>
                  <a:pt x="1886857" y="1843315"/>
                </a:cubicBezTo>
                <a:cubicBezTo>
                  <a:pt x="2512181" y="1415143"/>
                  <a:pt x="3132061" y="707571"/>
                  <a:pt x="375194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 name="Rechteck 6"/>
              <p:cNvSpPr/>
              <p:nvPr/>
            </p:nvSpPr>
            <p:spPr>
              <a:xfrm>
                <a:off x="5796830" y="1075572"/>
                <a:ext cx="497764" cy="3702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i="1">
                              <a:latin typeface="Cambria Math" panose="02040503050406030204" pitchFamily="18" charset="0"/>
                            </a:rPr>
                          </m:ctrlPr>
                        </m:sSupPr>
                        <m:e>
                          <m:r>
                            <a:rPr lang="de-DE" i="1">
                              <a:latin typeface="Cambria Math" panose="02040503050406030204" pitchFamily="18" charset="0"/>
                            </a:rPr>
                            <m:t>𝑌</m:t>
                          </m:r>
                        </m:e>
                        <m:sup>
                          <m:r>
                            <a:rPr lang="de-DE" i="1">
                              <a:latin typeface="Cambria Math" panose="02040503050406030204" pitchFamily="18" charset="0"/>
                            </a:rPr>
                            <m:t>𝑆</m:t>
                          </m:r>
                        </m:sup>
                      </m:sSup>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5796830" y="1075572"/>
                <a:ext cx="497764" cy="370230"/>
              </a:xfrm>
              <a:prstGeom prst="rect">
                <a:avLst/>
              </a:prstGeom>
              <a:blipFill>
                <a:blip r:embed="rId4"/>
                <a:stretch>
                  <a:fillRect/>
                </a:stretch>
              </a:blipFill>
            </p:spPr>
            <p:txBody>
              <a:bodyPr/>
              <a:lstStyle/>
              <a:p>
                <a:r>
                  <a:rPr lang="de-DE">
                    <a:noFill/>
                  </a:rPr>
                  <a:t> </a:t>
                </a:r>
              </a:p>
            </p:txBody>
          </p:sp>
        </mc:Fallback>
      </mc:AlternateContent>
      <p:sp>
        <p:nvSpPr>
          <p:cNvPr id="2" name="Rechteck 1"/>
          <p:cNvSpPr/>
          <p:nvPr/>
        </p:nvSpPr>
        <p:spPr>
          <a:xfrm>
            <a:off x="5391108" y="1077323"/>
            <a:ext cx="582211" cy="369332"/>
          </a:xfrm>
          <a:prstGeom prst="rect">
            <a:avLst/>
          </a:prstGeom>
        </p:spPr>
        <p:txBody>
          <a:bodyPr wrap="none">
            <a:spAutoFit/>
          </a:bodyPr>
          <a:lstStyle/>
          <a:p>
            <a:r>
              <a:rPr lang="de-DE" b="1" dirty="0">
                <a:solidFill>
                  <a:srgbClr val="000000"/>
                </a:solidFill>
                <a:latin typeface="Sparkasse Rg" pitchFamily="34" charset="0"/>
              </a:rPr>
              <a:t>AS:</a:t>
            </a:r>
            <a:endParaRPr lang="de-DE" dirty="0"/>
          </a:p>
        </p:txBody>
      </p:sp>
      <p:sp>
        <p:nvSpPr>
          <p:cNvPr id="13" name="Rechteck 12">
            <a:extLst>
              <a:ext uri="{FF2B5EF4-FFF2-40B4-BE49-F238E27FC236}">
                <a16:creationId xmlns:a16="http://schemas.microsoft.com/office/drawing/2014/main" id="{5D864021-4026-4708-A518-B8B556D2C0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7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3984172" y="0"/>
            <a:ext cx="42672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Die Aggregierte Nachfrage</a:t>
            </a:r>
          </a:p>
        </p:txBody>
      </p:sp>
      <mc:AlternateContent xmlns:mc="http://schemas.openxmlformats.org/markup-compatibility/2006" xmlns:a14="http://schemas.microsoft.com/office/drawing/2010/main">
        <mc:Choice Requires="a14">
          <p:sp>
            <p:nvSpPr>
              <p:cNvPr id="6" name="Textfeld 5"/>
              <p:cNvSpPr txBox="1"/>
              <p:nvPr/>
            </p:nvSpPr>
            <p:spPr>
              <a:xfrm>
                <a:off x="253557" y="425518"/>
                <a:ext cx="11582400" cy="5934217"/>
              </a:xfrm>
              <a:prstGeom prst="rect">
                <a:avLst/>
              </a:prstGeom>
              <a:noFill/>
              <a:ln>
                <a:noFill/>
              </a:ln>
            </p:spPr>
            <p:txBody>
              <a:bodyPr vert="horz" wrap="square" lIns="81646" tIns="40823" rIns="81646" bIns="40823" anchorCtr="0" compatLnSpc="0">
                <a:noAutofit/>
              </a:bodyPr>
              <a:lstStyle/>
              <a:p>
                <a:r>
                  <a:rPr lang="de-DE" sz="1996" dirty="0"/>
                  <a:t>Die aggregierte Nachfrage leitet sich aus den Gleichgewichtsbedingungen für Güter-, Geldmärkte aus dem      IS-LM-Modell ab:</a:t>
                </a:r>
              </a:p>
              <a:p>
                <a:endParaRPr lang="de-DE" sz="1996" dirty="0"/>
              </a:p>
              <a:p>
                <a:r>
                  <a:rPr lang="de-DE" sz="2000" dirty="0">
                    <a:solidFill>
                      <a:srgbClr val="000000"/>
                    </a:solidFill>
                  </a:rPr>
                  <a:t>Y=Y</a:t>
                </a:r>
                <a:r>
                  <a:rPr lang="de-DE" sz="2000" baseline="30000" dirty="0">
                    <a:solidFill>
                      <a:srgbClr val="000000"/>
                    </a:solidFill>
                  </a:rPr>
                  <a:t>D</a:t>
                </a:r>
                <a:r>
                  <a:rPr lang="de-DE" sz="2000" dirty="0">
                    <a:solidFill>
                      <a:srgbClr val="000000"/>
                    </a:solidFill>
                  </a:rPr>
                  <a:t>=C</a:t>
                </a:r>
                <a:r>
                  <a:rPr lang="de-DE" sz="2000" baseline="-25000" dirty="0">
                    <a:solidFill>
                      <a:srgbClr val="000000"/>
                    </a:solidFill>
                  </a:rPr>
                  <a:t>0</a:t>
                </a:r>
                <a:r>
                  <a:rPr lang="de-DE" sz="2000" dirty="0">
                    <a:solidFill>
                      <a:srgbClr val="000000"/>
                    </a:solidFill>
                  </a:rPr>
                  <a:t>+c</a:t>
                </a:r>
                <a:r>
                  <a:rPr lang="de-DE" sz="2000" baseline="-25000" dirty="0">
                    <a:solidFill>
                      <a:srgbClr val="000000"/>
                    </a:solidFill>
                  </a:rPr>
                  <a:t>y</a:t>
                </a:r>
                <a:r>
                  <a:rPr lang="de-DE" sz="2000" dirty="0">
                    <a:solidFill>
                      <a:srgbClr val="000000"/>
                    </a:solidFill>
                  </a:rPr>
                  <a:t>Y+</a:t>
                </a:r>
                <a:r>
                  <a:rPr lang="pt-BR" sz="2000" dirty="0"/>
                  <a:t> I</a:t>
                </a:r>
                <a:r>
                  <a:rPr lang="pt-BR" sz="2000" baseline="-25000" dirty="0"/>
                  <a:t>0</a:t>
                </a:r>
                <a:r>
                  <a:rPr lang="pt-BR" sz="2000" dirty="0"/>
                  <a:t>+i</a:t>
                </a:r>
                <a:r>
                  <a:rPr lang="pt-BR" sz="2000" baseline="-25000" dirty="0"/>
                  <a:t>i</a:t>
                </a:r>
                <a:r>
                  <a:rPr lang="pt-BR" sz="2000" dirty="0"/>
                  <a:t>∙i </a:t>
                </a:r>
                <a:r>
                  <a:rPr lang="de-DE" sz="2000" dirty="0">
                    <a:solidFill>
                      <a:srgbClr val="000000"/>
                    </a:solidFill>
                  </a:rPr>
                  <a:t>+G	(</a:t>
                </a:r>
                <a:r>
                  <a:rPr lang="pt-BR" sz="2000" dirty="0"/>
                  <a:t>i</a:t>
                </a:r>
                <a:r>
                  <a:rPr lang="pt-BR" sz="2000" baseline="-25000" dirty="0"/>
                  <a:t>i</a:t>
                </a:r>
                <a:r>
                  <a:rPr lang="pt-BR" sz="2000" dirty="0"/>
                  <a:t>&lt;0</a:t>
                </a:r>
                <a:r>
                  <a:rPr lang="de-DE" sz="2000" dirty="0">
                    <a:solidFill>
                      <a:srgbClr val="000000"/>
                    </a:solidFill>
                  </a:rPr>
                  <a:t>) Gütermarkt</a:t>
                </a:r>
              </a:p>
              <a:p>
                <a:endParaRPr lang="de-DE" sz="2000" dirty="0">
                  <a:solidFill>
                    <a:srgbClr val="000000"/>
                  </a:solidFill>
                </a:endParaRPr>
              </a:p>
              <a:p>
                <a14:m>
                  <m:oMath xmlns:m="http://schemas.openxmlformats.org/officeDocument/2006/math">
                    <m:r>
                      <a:rPr lang="de-DE" sz="2000" b="0" i="1" kern="0" smtClean="0">
                        <a:solidFill>
                          <a:sysClr val="windowText" lastClr="000000"/>
                        </a:solidFill>
                        <a:latin typeface="Cambria Math" panose="02040503050406030204" pitchFamily="18" charset="0"/>
                      </a:rPr>
                      <m:t>𝑚</m:t>
                    </m:r>
                    <m:r>
                      <a:rPr lang="de-DE" sz="2000" b="0" i="1" kern="0" smtClean="0">
                        <a:solidFill>
                          <a:sysClr val="windowText" lastClr="000000"/>
                        </a:solidFill>
                        <a:latin typeface="Cambria Math" panose="02040503050406030204" pitchFamily="18" charset="0"/>
                      </a:rPr>
                      <m:t>=</m:t>
                    </m:r>
                    <m:f>
                      <m:fPr>
                        <m:ctrlPr>
                          <a:rPr lang="en-US" sz="2000" i="1" kern="0">
                            <a:solidFill>
                              <a:sysClr val="windowText" lastClr="000000"/>
                            </a:solidFill>
                            <a:latin typeface="Cambria Math" panose="02040503050406030204" pitchFamily="18" charset="0"/>
                          </a:rPr>
                        </m:ctrlPr>
                      </m:fPr>
                      <m:num>
                        <m:r>
                          <a:rPr lang="de-DE" sz="2000" i="1" kern="0">
                            <a:solidFill>
                              <a:sysClr val="windowText" lastClr="000000"/>
                            </a:solidFill>
                            <a:latin typeface="Cambria Math" panose="02040503050406030204" pitchFamily="18" charset="0"/>
                          </a:rPr>
                          <m:t>𝑀</m:t>
                        </m:r>
                      </m:num>
                      <m:den>
                        <m:r>
                          <a:rPr lang="de-DE" sz="2000" i="1" kern="0">
                            <a:solidFill>
                              <a:sysClr val="windowText" lastClr="000000"/>
                            </a:solidFill>
                            <a:latin typeface="Cambria Math" panose="02040503050406030204" pitchFamily="18" charset="0"/>
                          </a:rPr>
                          <m:t>𝑝</m:t>
                        </m:r>
                      </m:den>
                    </m:f>
                  </m:oMath>
                </a14:m>
                <a:r>
                  <a:rPr lang="de-DE" sz="2000" dirty="0">
                    <a:latin typeface="Times New Roman" panose="02020603050405020304" pitchFamily="18" charset="0"/>
                    <a:cs typeface="Times New Roman" panose="02020603050405020304" pitchFamily="18" charset="0"/>
                  </a:rPr>
                  <a:t>=L(Y,i)=</a:t>
                </a:r>
                <a:r>
                  <a:rPr lang="de-DE" sz="2000" dirty="0" err="1">
                    <a:latin typeface="Times New Roman" panose="02020603050405020304" pitchFamily="18" charset="0"/>
                    <a:cs typeface="Times New Roman" panose="02020603050405020304" pitchFamily="18" charset="0"/>
                  </a:rPr>
                  <a:t>l</a:t>
                </a:r>
                <a:r>
                  <a:rPr lang="de-DE" sz="2000" baseline="-25000" dirty="0" err="1">
                    <a:latin typeface="Times New Roman" panose="02020603050405020304" pitchFamily="18" charset="0"/>
                    <a:cs typeface="Times New Roman" panose="02020603050405020304" pitchFamily="18" charset="0"/>
                  </a:rPr>
                  <a:t>y</a:t>
                </a:r>
                <a:r>
                  <a:rPr lang="de-DE" sz="2000" dirty="0" err="1">
                    <a:latin typeface="Times New Roman" panose="02020603050405020304" pitchFamily="18" charset="0"/>
                    <a:cs typeface="Times New Roman" panose="02020603050405020304" pitchFamily="18" charset="0"/>
                  </a:rPr>
                  <a:t>∙Y+l</a:t>
                </a:r>
                <a:r>
                  <a:rPr lang="de-DE" sz="2000" baseline="-25000" dirty="0" err="1">
                    <a:latin typeface="Times New Roman" panose="02020603050405020304" pitchFamily="18" charset="0"/>
                    <a:cs typeface="Times New Roman" panose="02020603050405020304" pitchFamily="18" charset="0"/>
                  </a:rPr>
                  <a:t>i</a:t>
                </a:r>
                <a:r>
                  <a:rPr lang="de-DE" sz="2000" dirty="0" err="1">
                    <a:latin typeface="Times New Roman" panose="02020603050405020304" pitchFamily="18" charset="0"/>
                    <a:cs typeface="Times New Roman" panose="02020603050405020304" pitchFamily="18" charset="0"/>
                  </a:rPr>
                  <a:t>∙i</a:t>
                </a:r>
                <a:r>
                  <a:rPr lang="de-DE" sz="2000" dirty="0">
                    <a:latin typeface="Times New Roman" panose="02020603050405020304" pitchFamily="18" charset="0"/>
                    <a:cs typeface="Times New Roman" panose="02020603050405020304" pitchFamily="18" charset="0"/>
                  </a:rPr>
                  <a:t>	</a:t>
                </a:r>
                <a:r>
                  <a:rPr lang="de-DE" sz="2000" dirty="0">
                    <a:solidFill>
                      <a:srgbClr val="000000"/>
                    </a:solidFill>
                  </a:rPr>
                  <a:t> (l</a:t>
                </a:r>
                <a:r>
                  <a:rPr lang="pt-BR" sz="2000" baseline="-25000" dirty="0"/>
                  <a:t>i</a:t>
                </a:r>
                <a:r>
                  <a:rPr lang="pt-BR" sz="2000" dirty="0"/>
                  <a:t>&lt;0</a:t>
                </a:r>
                <a:r>
                  <a:rPr lang="de-DE" sz="2000" dirty="0">
                    <a:solidFill>
                      <a:srgbClr val="000000"/>
                    </a:solidFill>
                  </a:rPr>
                  <a:t>) </a:t>
                </a:r>
                <a:r>
                  <a:rPr lang="de-DE" sz="2000" dirty="0">
                    <a:latin typeface="Times New Roman" panose="02020603050405020304" pitchFamily="18" charset="0"/>
                    <a:cs typeface="Times New Roman" panose="02020603050405020304" pitchFamily="18" charset="0"/>
                  </a:rPr>
                  <a:t>Geldmarkt</a:t>
                </a:r>
                <a:endParaRPr lang="de-DE" sz="2000" dirty="0"/>
              </a:p>
              <a:p>
                <a:endParaRPr lang="de-DE" sz="1996" dirty="0"/>
              </a:p>
              <a:p>
                <a:endParaRPr lang="de-DE" sz="1996" dirty="0"/>
              </a:p>
              <a:p>
                <a:r>
                  <a:rPr lang="de-DE" sz="1996" dirty="0"/>
                  <a:t>Jetzt kann sich aber das Preisniveau p ändern. Steigt das Preisniveau p, so sinkt die reale Geldmenge m, damit verschiebt sich die LM-Kurve nach links und der Schnittpunkt zwischen IS-LM (das simultane Gleichgewicht auf Güter- und Geldmarkt) wandert nach links, d.h. das Einkommen Y sinkt. Damit ergibt sich eine im Preis p sinkende aggregierte Nachfrage:</a:t>
                </a:r>
              </a:p>
              <a:p>
                <a:endParaRPr lang="de-DE" sz="1996" dirty="0"/>
              </a:p>
              <a:p>
                <a:endParaRPr lang="de-DE" sz="1996" dirty="0"/>
              </a:p>
              <a:p>
                <a:endParaRPr lang="de-DE" sz="1996" dirty="0"/>
              </a:p>
              <a:p>
                <a:pPr algn="ctr"/>
                <a:r>
                  <a:rPr lang="de-DE" sz="1996" dirty="0"/>
                  <a:t>Aggregierte Nachfrage AD:		 </a:t>
                </a:r>
                <a14:m>
                  <m:oMath xmlns:m="http://schemas.openxmlformats.org/officeDocument/2006/math">
                    <m:sSup>
                      <m:sSupPr>
                        <m:ctrlPr>
                          <a:rPr lang="de-DE" sz="1996" i="1">
                            <a:latin typeface="Cambria Math" panose="02040503050406030204" pitchFamily="18" charset="0"/>
                          </a:rPr>
                        </m:ctrlPr>
                      </m:sSupPr>
                      <m:e>
                        <m:r>
                          <a:rPr lang="de-DE" sz="1996" i="1">
                            <a:latin typeface="Cambria Math" panose="02040503050406030204" pitchFamily="18" charset="0"/>
                          </a:rPr>
                          <m:t>𝑌</m:t>
                        </m:r>
                      </m:e>
                      <m:sup>
                        <m:r>
                          <a:rPr lang="de-DE" sz="1996" b="0" i="1" smtClean="0">
                            <a:latin typeface="Cambria Math" panose="02040503050406030204" pitchFamily="18" charset="0"/>
                          </a:rPr>
                          <m:t>𝐷</m:t>
                        </m:r>
                      </m:sup>
                    </m:sSup>
                    <m:r>
                      <a:rPr lang="de-DE" sz="1996" i="1">
                        <a:latin typeface="Cambria Math" panose="02040503050406030204" pitchFamily="18" charset="0"/>
                      </a:rPr>
                      <m:t>(</m:t>
                    </m:r>
                    <m:limUpp>
                      <m:limUppPr>
                        <m:ctrlPr>
                          <a:rPr lang="de-DE" sz="1996" i="1">
                            <a:latin typeface="Cambria Math" panose="02040503050406030204" pitchFamily="18" charset="0"/>
                          </a:rPr>
                        </m:ctrlPr>
                      </m:limUppPr>
                      <m:e>
                        <m:groupChr>
                          <m:groupChrPr>
                            <m:chr m:val="⏞"/>
                            <m:pos m:val="top"/>
                            <m:vertJc m:val="bot"/>
                            <m:ctrlPr>
                              <a:rPr lang="de-DE" sz="1996" i="1">
                                <a:latin typeface="Cambria Math" panose="02040503050406030204" pitchFamily="18" charset="0"/>
                              </a:rPr>
                            </m:ctrlPr>
                          </m:groupChrPr>
                          <m:e>
                            <m:r>
                              <m:rPr>
                                <m:brk/>
                              </m:rPr>
                              <a:rPr lang="de-DE" sz="1996" i="1">
                                <a:latin typeface="Cambria Math" panose="02040503050406030204" pitchFamily="18" charset="0"/>
                              </a:rPr>
                              <m:t>𝑝</m:t>
                            </m:r>
                          </m:e>
                        </m:groupChr>
                      </m:e>
                      <m:lim>
                        <m:r>
                          <a:rPr lang="de-DE" sz="1996" b="0" i="1" smtClean="0">
                            <a:latin typeface="Cambria Math" panose="02040503050406030204" pitchFamily="18" charset="0"/>
                          </a:rPr>
                          <m:t>−</m:t>
                        </m:r>
                      </m:lim>
                    </m:limUpp>
                    <m:r>
                      <a:rPr lang="de-DE" sz="1996" i="1">
                        <a:latin typeface="Cambria Math" panose="02040503050406030204" pitchFamily="18" charset="0"/>
                      </a:rPr>
                      <m:t>)</m:t>
                    </m:r>
                  </m:oMath>
                </a14:m>
                <a:endParaRPr lang="de-DE" sz="1996" dirty="0"/>
              </a:p>
              <a:p>
                <a:endParaRPr lang="de-DE" sz="1996" dirty="0"/>
              </a:p>
              <a:p>
                <a:r>
                  <a:rPr lang="de-DE" sz="1996" dirty="0"/>
                  <a:t>  </a:t>
                </a:r>
              </a:p>
            </p:txBody>
          </p:sp>
        </mc:Choice>
        <mc:Fallback xmlns="">
          <p:sp>
            <p:nvSpPr>
              <p:cNvPr id="6" name="Textfeld 5"/>
              <p:cNvSpPr txBox="1">
                <a:spLocks noRot="1" noChangeAspect="1" noMove="1" noResize="1" noEditPoints="1" noAdjustHandles="1" noChangeArrowheads="1" noChangeShapeType="1" noTextEdit="1"/>
              </p:cNvSpPr>
              <p:nvPr/>
            </p:nvSpPr>
            <p:spPr>
              <a:xfrm>
                <a:off x="253557" y="425518"/>
                <a:ext cx="11582400" cy="5934217"/>
              </a:xfrm>
              <a:prstGeom prst="rect">
                <a:avLst/>
              </a:prstGeom>
              <a:blipFill>
                <a:blip r:embed="rId3"/>
                <a:stretch>
                  <a:fillRect l="-684" t="-719" r="-316"/>
                </a:stretch>
              </a:blipFill>
              <a:ln>
                <a:noFill/>
              </a:ln>
            </p:spPr>
            <p:txBody>
              <a:bodyPr/>
              <a:lstStyle/>
              <a:p>
                <a:r>
                  <a:rPr lang="de-DE">
                    <a:noFill/>
                  </a:rPr>
                  <a:t> </a:t>
                </a:r>
              </a:p>
            </p:txBody>
          </p:sp>
        </mc:Fallback>
      </mc:AlternateContent>
      <p:sp>
        <p:nvSpPr>
          <p:cNvPr id="7" name="Rechteck 6">
            <a:extLst>
              <a:ext uri="{FF2B5EF4-FFF2-40B4-BE49-F238E27FC236}">
                <a16:creationId xmlns:a16="http://schemas.microsoft.com/office/drawing/2014/main" id="{F6B8333B-9139-41F4-8C88-011F8731EC6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069508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5330D84-32C1-4F44-9A8B-9A89EA7EF91D}"/>
              </a:ext>
            </a:extLst>
          </p:cNvPr>
          <p:cNvSpPr txBox="1"/>
          <p:nvPr/>
        </p:nvSpPr>
        <p:spPr>
          <a:xfrm>
            <a:off x="2670160" y="-38483"/>
            <a:ext cx="8418754" cy="495377"/>
          </a:xfrm>
          <a:prstGeom prst="rect">
            <a:avLst/>
          </a:prstGeom>
          <a:noFill/>
          <a:ln>
            <a:noFill/>
          </a:ln>
        </p:spPr>
        <p:txBody>
          <a:bodyPr vert="horz" wrap="square" lIns="81646" tIns="40823" rIns="81646" bIns="40823" anchorCtr="0" compatLnSpc="0">
            <a:spAutoFit/>
          </a:bodyPr>
          <a:lstStyle/>
          <a:p>
            <a:pPr hangingPunct="0"/>
            <a:r>
              <a:rPr lang="de-DE" sz="2800" dirty="0">
                <a:latin typeface="Arial" pitchFamily="18"/>
                <a:ea typeface="Droid Sans Fallback" pitchFamily="2"/>
                <a:cs typeface="Lohit Hindi" pitchFamily="2"/>
              </a:rPr>
              <a:t>Grafische Ableitung der Die AD-Kurve</a:t>
            </a:r>
          </a:p>
        </p:txBody>
      </p:sp>
      <p:sp>
        <p:nvSpPr>
          <p:cNvPr id="4" name="Gerader Verbinder 3">
            <a:extLst>
              <a:ext uri="{FF2B5EF4-FFF2-40B4-BE49-F238E27FC236}">
                <a16:creationId xmlns:a16="http://schemas.microsoft.com/office/drawing/2014/main" id="{A37DF8FA-D6C9-4852-8827-3274186ED60B}"/>
              </a:ext>
            </a:extLst>
          </p:cNvPr>
          <p:cNvSpPr/>
          <p:nvPr/>
        </p:nvSpPr>
        <p:spPr>
          <a:xfrm flipV="1">
            <a:off x="2177018" y="56609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184453E-E158-44AE-A4FF-A9358AE6E596}"/>
              </a:ext>
            </a:extLst>
          </p:cNvPr>
          <p:cNvSpPr/>
          <p:nvPr/>
        </p:nvSpPr>
        <p:spPr>
          <a:xfrm>
            <a:off x="2177018" y="337473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Gerader Verbinder 5">
            <a:extLst>
              <a:ext uri="{FF2B5EF4-FFF2-40B4-BE49-F238E27FC236}">
                <a16:creationId xmlns:a16="http://schemas.microsoft.com/office/drawing/2014/main" id="{BB90546A-69B6-44CE-B5CC-9C930D16D7BA}"/>
              </a:ext>
            </a:extLst>
          </p:cNvPr>
          <p:cNvSpPr/>
          <p:nvPr/>
        </p:nvSpPr>
        <p:spPr>
          <a:xfrm flipV="1">
            <a:off x="2830189" y="1143377"/>
            <a:ext cx="2743318" cy="2024829"/>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0D5B12B3-FF1E-4388-8A91-057B0096B17E}"/>
              </a:ext>
            </a:extLst>
          </p:cNvPr>
          <p:cNvSpPr txBox="1"/>
          <p:nvPr/>
        </p:nvSpPr>
        <p:spPr>
          <a:xfrm>
            <a:off x="1720125" y="56740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8" name="Textfeld 7">
            <a:extLst>
              <a:ext uri="{FF2B5EF4-FFF2-40B4-BE49-F238E27FC236}">
                <a16:creationId xmlns:a16="http://schemas.microsoft.com/office/drawing/2014/main" id="{4B56C92A-4625-4B13-BA54-FF83CDAE6A47}"/>
              </a:ext>
            </a:extLst>
          </p:cNvPr>
          <p:cNvSpPr txBox="1"/>
          <p:nvPr/>
        </p:nvSpPr>
        <p:spPr>
          <a:xfrm>
            <a:off x="5606818" y="340935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9" name="Textfeld 8">
            <a:extLst>
              <a:ext uri="{FF2B5EF4-FFF2-40B4-BE49-F238E27FC236}">
                <a16:creationId xmlns:a16="http://schemas.microsoft.com/office/drawing/2014/main" id="{9E814E7B-F163-44EA-B867-EE48A8D2EBAD}"/>
              </a:ext>
            </a:extLst>
          </p:cNvPr>
          <p:cNvSpPr txBox="1"/>
          <p:nvPr/>
        </p:nvSpPr>
        <p:spPr>
          <a:xfrm>
            <a:off x="5050970" y="729391"/>
            <a:ext cx="2042067" cy="430295"/>
          </a:xfrm>
          <a:prstGeom prst="rect">
            <a:avLst/>
          </a:prstGeom>
          <a:noFill/>
          <a:ln>
            <a:noFill/>
          </a:ln>
        </p:spPr>
        <p:txBody>
          <a:bodyPr vert="horz" wrap="none" lIns="81646" tIns="40823" rIns="81646" bIns="40823" anchorCtr="0" compatLnSpc="0">
            <a:spAutoFit/>
          </a:bodyPr>
          <a:lstStyle/>
          <a:p>
            <a:pPr hangingPunct="0"/>
            <a:r>
              <a:rPr lang="de-DE" sz="2359" dirty="0">
                <a:latin typeface="Arial" pitchFamily="18"/>
                <a:ea typeface="Droid Sans Fallback" pitchFamily="2"/>
                <a:cs typeface="Lohit Hindi" pitchFamily="2"/>
              </a:rPr>
              <a:t>LM-Kurve (p</a:t>
            </a:r>
            <a:r>
              <a:rPr lang="de-DE" sz="2359" baseline="-33000" dirty="0">
                <a:latin typeface="Arial" pitchFamily="18"/>
                <a:ea typeface="Droid Sans Fallback" pitchFamily="2"/>
                <a:cs typeface="Lohit Hindi" pitchFamily="2"/>
              </a:rPr>
              <a:t>0</a:t>
            </a:r>
            <a:r>
              <a:rPr lang="de-DE" sz="2359" dirty="0">
                <a:latin typeface="Arial" pitchFamily="18"/>
                <a:ea typeface="Droid Sans Fallback" pitchFamily="2"/>
                <a:cs typeface="Lohit Hindi" pitchFamily="2"/>
              </a:rPr>
              <a:t>)</a:t>
            </a:r>
          </a:p>
        </p:txBody>
      </p:sp>
      <p:sp>
        <p:nvSpPr>
          <p:cNvPr id="10" name="Textfeld 9">
            <a:extLst>
              <a:ext uri="{FF2B5EF4-FFF2-40B4-BE49-F238E27FC236}">
                <a16:creationId xmlns:a16="http://schemas.microsoft.com/office/drawing/2014/main" id="{9C4282AC-9DEF-4AEC-A71F-0DE31CE90E77}"/>
              </a:ext>
            </a:extLst>
          </p:cNvPr>
          <p:cNvSpPr txBox="1"/>
          <p:nvPr/>
        </p:nvSpPr>
        <p:spPr>
          <a:xfrm>
            <a:off x="4110919" y="3418927"/>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1" name="Gerader Verbinder 10">
            <a:extLst>
              <a:ext uri="{FF2B5EF4-FFF2-40B4-BE49-F238E27FC236}">
                <a16:creationId xmlns:a16="http://schemas.microsoft.com/office/drawing/2014/main" id="{419709C2-3210-4DBE-A51B-7C7B0FAD369F}"/>
              </a:ext>
            </a:extLst>
          </p:cNvPr>
          <p:cNvSpPr/>
          <p:nvPr/>
        </p:nvSpPr>
        <p:spPr>
          <a:xfrm>
            <a:off x="2568920" y="128458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Gerader Verbinder 11">
            <a:extLst>
              <a:ext uri="{FF2B5EF4-FFF2-40B4-BE49-F238E27FC236}">
                <a16:creationId xmlns:a16="http://schemas.microsoft.com/office/drawing/2014/main" id="{D5E157E7-6BEC-4229-8E83-CD092094B8F0}"/>
              </a:ext>
            </a:extLst>
          </p:cNvPr>
          <p:cNvSpPr/>
          <p:nvPr/>
        </p:nvSpPr>
        <p:spPr>
          <a:xfrm flipH="1">
            <a:off x="2177018" y="2068391"/>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59F08948-7A57-4D68-B1C2-228F9546ED78}"/>
              </a:ext>
            </a:extLst>
          </p:cNvPr>
          <p:cNvSpPr/>
          <p:nvPr/>
        </p:nvSpPr>
        <p:spPr>
          <a:xfrm flipH="1">
            <a:off x="4332156" y="2069044"/>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99873FA4-A6BB-4025-B1A4-2AE3B7F9E4DE}"/>
              </a:ext>
            </a:extLst>
          </p:cNvPr>
          <p:cNvSpPr txBox="1"/>
          <p:nvPr/>
        </p:nvSpPr>
        <p:spPr>
          <a:xfrm>
            <a:off x="1623782" y="1896607"/>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5" name="Textfeld 14">
            <a:extLst>
              <a:ext uri="{FF2B5EF4-FFF2-40B4-BE49-F238E27FC236}">
                <a16:creationId xmlns:a16="http://schemas.microsoft.com/office/drawing/2014/main" id="{D5D15A0A-D009-4CC5-8C07-6D87AED0060B}"/>
              </a:ext>
            </a:extLst>
          </p:cNvPr>
          <p:cNvSpPr txBox="1"/>
          <p:nvPr/>
        </p:nvSpPr>
        <p:spPr>
          <a:xfrm>
            <a:off x="4985652" y="2525612"/>
            <a:ext cx="1341747"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IS-Kurve</a:t>
            </a:r>
          </a:p>
        </p:txBody>
      </p:sp>
      <p:sp>
        <p:nvSpPr>
          <p:cNvPr id="16" name="Gerader Verbinder 15">
            <a:extLst>
              <a:ext uri="{FF2B5EF4-FFF2-40B4-BE49-F238E27FC236}">
                <a16:creationId xmlns:a16="http://schemas.microsoft.com/office/drawing/2014/main" id="{3C09C1B0-3F97-4F1A-A737-8DD2E7F36EB3}"/>
              </a:ext>
            </a:extLst>
          </p:cNvPr>
          <p:cNvSpPr/>
          <p:nvPr/>
        </p:nvSpPr>
        <p:spPr>
          <a:xfrm flipV="1">
            <a:off x="2177344" y="350569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47E47F69-F89B-49F8-92E4-A970939BA700}"/>
              </a:ext>
            </a:extLst>
          </p:cNvPr>
          <p:cNvSpPr/>
          <p:nvPr/>
        </p:nvSpPr>
        <p:spPr>
          <a:xfrm>
            <a:off x="2177344" y="631432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74947334-A897-4D9F-A1F0-4CF7837E8BC8}"/>
              </a:ext>
            </a:extLst>
          </p:cNvPr>
          <p:cNvSpPr txBox="1"/>
          <p:nvPr/>
        </p:nvSpPr>
        <p:spPr>
          <a:xfrm>
            <a:off x="1720451" y="350700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9" name="Textfeld 18">
            <a:extLst>
              <a:ext uri="{FF2B5EF4-FFF2-40B4-BE49-F238E27FC236}">
                <a16:creationId xmlns:a16="http://schemas.microsoft.com/office/drawing/2014/main" id="{43BD2F51-BEC9-4EDA-B117-E609EA028B99}"/>
              </a:ext>
            </a:extLst>
          </p:cNvPr>
          <p:cNvSpPr txBox="1"/>
          <p:nvPr/>
        </p:nvSpPr>
        <p:spPr>
          <a:xfrm>
            <a:off x="5607145" y="634894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27" name="Gerader Verbinder 26">
            <a:extLst>
              <a:ext uri="{FF2B5EF4-FFF2-40B4-BE49-F238E27FC236}">
                <a16:creationId xmlns:a16="http://schemas.microsoft.com/office/drawing/2014/main" id="{848FF053-693A-4C3D-9C9D-665EF8DE30D8}"/>
              </a:ext>
            </a:extLst>
          </p:cNvPr>
          <p:cNvSpPr/>
          <p:nvPr/>
        </p:nvSpPr>
        <p:spPr>
          <a:xfrm flipH="1">
            <a:off x="4332156" y="2069371"/>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9" name="Textfeld 28">
            <a:extLst>
              <a:ext uri="{FF2B5EF4-FFF2-40B4-BE49-F238E27FC236}">
                <a16:creationId xmlns:a16="http://schemas.microsoft.com/office/drawing/2014/main" id="{CC077DE0-B742-40D9-A82F-0C6BD1540451}"/>
              </a:ext>
            </a:extLst>
          </p:cNvPr>
          <p:cNvSpPr txBox="1"/>
          <p:nvPr/>
        </p:nvSpPr>
        <p:spPr>
          <a:xfrm>
            <a:off x="4162005"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32" name="Gerader Verbinder 31">
            <a:extLst>
              <a:ext uri="{FF2B5EF4-FFF2-40B4-BE49-F238E27FC236}">
                <a16:creationId xmlns:a16="http://schemas.microsoft.com/office/drawing/2014/main" id="{2341BEC2-C156-47BC-94E0-04743B9E43AB}"/>
              </a:ext>
            </a:extLst>
          </p:cNvPr>
          <p:cNvSpPr/>
          <p:nvPr/>
        </p:nvSpPr>
        <p:spPr>
          <a:xfrm flipH="1">
            <a:off x="2177018" y="5203939"/>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4" name="Gerader Verbinder 33">
            <a:extLst>
              <a:ext uri="{FF2B5EF4-FFF2-40B4-BE49-F238E27FC236}">
                <a16:creationId xmlns:a16="http://schemas.microsoft.com/office/drawing/2014/main" id="{6E087DCA-36A3-4E90-B9A8-8193AE62191E}"/>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6" name="Gerader Verbinder 35">
            <a:extLst>
              <a:ext uri="{FF2B5EF4-FFF2-40B4-BE49-F238E27FC236}">
                <a16:creationId xmlns:a16="http://schemas.microsoft.com/office/drawing/2014/main" id="{F007B80E-2A30-4A87-9A84-B3CABC4FD8D6}"/>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8" name="Textfeld 37">
            <a:extLst>
              <a:ext uri="{FF2B5EF4-FFF2-40B4-BE49-F238E27FC236}">
                <a16:creationId xmlns:a16="http://schemas.microsoft.com/office/drawing/2014/main" id="{A3EB4741-154D-4869-AA84-907FD122DBF7}"/>
              </a:ext>
            </a:extLst>
          </p:cNvPr>
          <p:cNvSpPr txBox="1"/>
          <p:nvPr/>
        </p:nvSpPr>
        <p:spPr>
          <a:xfrm>
            <a:off x="1787076" y="5031828"/>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40" name="Textfeld 39">
            <a:extLst>
              <a:ext uri="{FF2B5EF4-FFF2-40B4-BE49-F238E27FC236}">
                <a16:creationId xmlns:a16="http://schemas.microsoft.com/office/drawing/2014/main" id="{06A8701F-7E75-4E24-BA84-8767B802695D}"/>
              </a:ext>
            </a:extLst>
          </p:cNvPr>
          <p:cNvSpPr txBox="1"/>
          <p:nvPr/>
        </p:nvSpPr>
        <p:spPr>
          <a:xfrm>
            <a:off x="4822687" y="5072978"/>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47" name="Rechteck 46">
            <a:extLst>
              <a:ext uri="{FF2B5EF4-FFF2-40B4-BE49-F238E27FC236}">
                <a16:creationId xmlns:a16="http://schemas.microsoft.com/office/drawing/2014/main" id="{B27D54DD-87E9-4A08-9306-EE71AEB558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8" name="Textfeld 47">
            <a:extLst>
              <a:ext uri="{FF2B5EF4-FFF2-40B4-BE49-F238E27FC236}">
                <a16:creationId xmlns:a16="http://schemas.microsoft.com/office/drawing/2014/main" id="{213548CF-2413-3813-ACCC-961FE8EFEEF9}"/>
              </a:ext>
            </a:extLst>
          </p:cNvPr>
          <p:cNvSpPr txBox="1"/>
          <p:nvPr/>
        </p:nvSpPr>
        <p:spPr>
          <a:xfrm>
            <a:off x="5877016" y="1180779"/>
            <a:ext cx="790640" cy="373285"/>
          </a:xfrm>
          <a:prstGeom prst="rect">
            <a:avLst/>
          </a:prstGeom>
          <a:noFill/>
        </p:spPr>
        <p:txBody>
          <a:bodyPr wrap="square">
            <a:spAutoFit/>
          </a:bodyPr>
          <a:lstStyle/>
          <a:p>
            <a:r>
              <a:rPr lang="de-DE" sz="1800" dirty="0">
                <a:latin typeface="Arial" pitchFamily="18"/>
                <a:ea typeface="Droid Sans Fallback" pitchFamily="2"/>
                <a:cs typeface="Lohit Hindi" pitchFamily="2"/>
              </a:rPr>
              <a:t>p</a:t>
            </a:r>
            <a:r>
              <a:rPr lang="de-DE" baseline="-33000" dirty="0">
                <a:latin typeface="Arial" pitchFamily="18"/>
                <a:ea typeface="Droid Sans Fallback" pitchFamily="2"/>
                <a:cs typeface="Lohit Hindi" pitchFamily="2"/>
              </a:rPr>
              <a:t>1</a:t>
            </a:r>
            <a:r>
              <a:rPr lang="de-DE" sz="1800" dirty="0">
                <a:latin typeface="Arial" pitchFamily="18"/>
                <a:ea typeface="Droid Sans Fallback" pitchFamily="2"/>
                <a:cs typeface="Lohit Hindi" pitchFamily="2"/>
              </a:rPr>
              <a:t>&gt;p</a:t>
            </a:r>
            <a:r>
              <a:rPr lang="de-DE" sz="1800" baseline="-33000" dirty="0">
                <a:latin typeface="Arial" pitchFamily="18"/>
                <a:ea typeface="Droid Sans Fallback" pitchFamily="2"/>
                <a:cs typeface="Lohit Hindi" pitchFamily="2"/>
              </a:rPr>
              <a:t>0</a:t>
            </a:r>
            <a:endParaRPr lang="de-DE" dirty="0"/>
          </a:p>
        </p:txBody>
      </p:sp>
    </p:spTree>
    <p:extLst>
      <p:ext uri="{BB962C8B-B14F-4D97-AF65-F5344CB8AC3E}">
        <p14:creationId xmlns:p14="http://schemas.microsoft.com/office/powerpoint/2010/main" val="204166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D995C70-389C-4946-9A69-C8B44D0268D5}"/>
              </a:ext>
            </a:extLst>
          </p:cNvPr>
          <p:cNvSpPr txBox="1"/>
          <p:nvPr/>
        </p:nvSpPr>
        <p:spPr>
          <a:xfrm>
            <a:off x="3777693" y="41166"/>
            <a:ext cx="3656292" cy="564050"/>
          </a:xfrm>
          <a:prstGeom prst="rect">
            <a:avLst/>
          </a:prstGeom>
          <a:noFill/>
          <a:ln>
            <a:noFill/>
          </a:ln>
        </p:spPr>
        <p:txBody>
          <a:bodyPr vert="horz" wrap="none" lIns="81646" tIns="40823" rIns="81646" bIns="40823" anchorCtr="0" compatLnSpc="0">
            <a:spAutoFit/>
          </a:bodyPr>
          <a:lstStyle/>
          <a:p>
            <a:pPr hangingPunct="0"/>
            <a:r>
              <a:rPr lang="de-DE" sz="3266" dirty="0">
                <a:latin typeface="Arial" pitchFamily="18"/>
                <a:ea typeface="Droid Sans Fallback" pitchFamily="2"/>
                <a:cs typeface="Lohit Hindi" pitchFamily="2"/>
              </a:rPr>
              <a:t>Das AS-AD-Modell</a:t>
            </a:r>
          </a:p>
        </p:txBody>
      </p:sp>
      <p:sp>
        <p:nvSpPr>
          <p:cNvPr id="4" name="Gerader Verbinder 3">
            <a:extLst>
              <a:ext uri="{FF2B5EF4-FFF2-40B4-BE49-F238E27FC236}">
                <a16:creationId xmlns:a16="http://schemas.microsoft.com/office/drawing/2014/main" id="{6F7265B8-2DBF-4961-9626-5BC7AA086094}"/>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5AA6BA5-7596-459F-960C-A1C7A476BA49}"/>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9424DEAD-F003-4323-B26B-DB1169DF3F0E}"/>
              </a:ext>
            </a:extLst>
          </p:cNvPr>
          <p:cNvSpPr txBox="1"/>
          <p:nvPr/>
        </p:nvSpPr>
        <p:spPr>
          <a:xfrm>
            <a:off x="3386037" y="949057"/>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F4DCF266-2B56-4DAE-ACE1-9E07DAEFA0D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68A40476-CB54-45DB-8FD7-9595FD6EE111}"/>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CA5B844C-EEB6-4341-AB11-1AF802A3D8FD}"/>
              </a:ext>
            </a:extLst>
          </p:cNvPr>
          <p:cNvSpPr txBox="1"/>
          <p:nvPr/>
        </p:nvSpPr>
        <p:spPr>
          <a:xfrm>
            <a:off x="5435688" y="3757040"/>
            <a:ext cx="385973"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r>
              <a:rPr lang="de-DE" sz="1633" baseline="3300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5BEA1059-A41B-47CE-8DB9-7BC2441291BA}"/>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639BE826-AE6C-477A-B8C1-96B1F62BB91E}"/>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1966056F-C5E8-4BD0-8B1E-B0EAC2D97A25}"/>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D27E93F8-652F-4958-A75E-72EC8405838A}"/>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4621E40A-ABD5-492D-8AF2-17C1F5927953}"/>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98F92621-0331-4FB4-AE09-1DF0B8B6B21D}"/>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03EB2B1B-BBEC-4115-96CA-9A8ED84C0692}"/>
              </a:ext>
            </a:extLst>
          </p:cNvPr>
          <p:cNvSpPr txBox="1"/>
          <p:nvPr/>
        </p:nvSpPr>
        <p:spPr>
          <a:xfrm>
            <a:off x="10633" y="4080255"/>
            <a:ext cx="8678971" cy="2676145"/>
          </a:xfrm>
          <a:prstGeom prst="rect">
            <a:avLst/>
          </a:prstGeom>
          <a:noFill/>
          <a:ln>
            <a:noFill/>
          </a:ln>
        </p:spPr>
        <p:txBody>
          <a:bodyPr vert="horz" wrap="square" lIns="81646" tIns="40823" rIns="81646" bIns="40823" anchorCtr="0" compatLnSpc="0">
            <a:noAutofit/>
          </a:bodyPr>
          <a:lstStyle/>
          <a:p>
            <a:pPr hangingPunct="0"/>
            <a:r>
              <a:rPr lang="de-DE" sz="2000" dirty="0">
                <a:latin typeface="Times New Roman" pitchFamily="18"/>
                <a:ea typeface="Droid Sans Fallback" pitchFamily="2"/>
                <a:cs typeface="Lohit Hindi" pitchFamily="2"/>
              </a:rPr>
              <a:t>Zusammengenommen ergibt sich auch aus makroökonomischer Sicht, das aus der Mikroökonomie bekannte Preis-Mengen-Diagramm für Angebot und Nachfrage. </a:t>
            </a:r>
          </a:p>
          <a:p>
            <a:pPr hangingPunct="0"/>
            <a:endParaRPr lang="de-DE" sz="2000" dirty="0">
              <a:latin typeface="Times New Roman" pitchFamily="18"/>
              <a:ea typeface="Droid Sans Fallback" pitchFamily="2"/>
              <a:cs typeface="Lohit Hindi" pitchFamily="2"/>
            </a:endParaRPr>
          </a:p>
          <a:p>
            <a:pPr hangingPunct="0"/>
            <a:r>
              <a:rPr lang="de-DE" sz="2000" dirty="0">
                <a:latin typeface="Times New Roman" pitchFamily="18"/>
                <a:ea typeface="Droid Sans Fallback" pitchFamily="2"/>
                <a:cs typeface="Lohit Hindi" pitchFamily="2"/>
              </a:rPr>
              <a:t>Achtung! Die Ableitung des Preis-Mengen-Zusammenhangs ist dabei nicht mit der mikroökonomischen Ableitung zu verwechseln. Es handelt sich hier um makroökonomische Argumentationen mit aggregierten Größen.</a:t>
            </a:r>
          </a:p>
          <a:p>
            <a:pPr hangingPunct="0"/>
            <a:endParaRPr lang="de-DE" sz="2000" dirty="0">
              <a:latin typeface="Times New Roman" pitchFamily="18"/>
              <a:ea typeface="Droid Sans Fallback" pitchFamily="2"/>
              <a:cs typeface="Lohit Hindi" pitchFamily="2"/>
            </a:endParaRPr>
          </a:p>
          <a:p>
            <a:pPr hangingPunct="0"/>
            <a:r>
              <a:rPr lang="de-DE" sz="2000" dirty="0">
                <a:latin typeface="Times New Roman" pitchFamily="18"/>
                <a:ea typeface="Droid Sans Fallback" pitchFamily="2"/>
                <a:cs typeface="Lohit Hindi" pitchFamily="2"/>
              </a:rPr>
              <a:t>Insgesamt resultiert das (kurzfristige) gesamtwirtschaftliche Gleichgewicht (p</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,Y</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a:t>
            </a: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p:txBody>
      </p:sp>
      <p:sp>
        <p:nvSpPr>
          <p:cNvPr id="17" name="Rechteck 16">
            <a:extLst>
              <a:ext uri="{FF2B5EF4-FFF2-40B4-BE49-F238E27FC236}">
                <a16:creationId xmlns:a16="http://schemas.microsoft.com/office/drawing/2014/main" id="{7C3108AC-5A58-4FD9-9602-B2CA1ACFB8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30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p:bldP spid="13" grpId="0" animBg="1"/>
      <p:bldP spid="14" grpId="0"/>
      <p:bldP spid="1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539C9D-AF53-48F4-9765-F83ACBC04C81}"/>
              </a:ext>
            </a:extLst>
          </p:cNvPr>
          <p:cNvSpPr txBox="1"/>
          <p:nvPr/>
        </p:nvSpPr>
        <p:spPr>
          <a:xfrm>
            <a:off x="1654155" y="41478"/>
            <a:ext cx="7240734" cy="510509"/>
          </a:xfrm>
          <a:prstGeom prst="rect">
            <a:avLst/>
          </a:prstGeom>
          <a:noFill/>
          <a:ln>
            <a:noFill/>
          </a:ln>
        </p:spPr>
        <p:txBody>
          <a:bodyPr vert="horz" wrap="none" lIns="81646" tIns="40823" rIns="81646" bIns="40823" anchorCtr="0" compatLnSpc="0">
            <a:spAutoFit/>
          </a:bodyPr>
          <a:lstStyle/>
          <a:p>
            <a:pPr hangingPunct="0"/>
            <a:r>
              <a:rPr lang="de-DE" sz="2903">
                <a:latin typeface="Arial" pitchFamily="18"/>
                <a:ea typeface="Droid Sans Fallback" pitchFamily="2"/>
                <a:cs typeface="Lohit Hindi" pitchFamily="2"/>
              </a:rPr>
              <a:t>Die kurze und lange Frist im AS-AD-Modell</a:t>
            </a:r>
          </a:p>
        </p:txBody>
      </p:sp>
      <p:sp>
        <p:nvSpPr>
          <p:cNvPr id="4" name="Gerader Verbinder 3">
            <a:extLst>
              <a:ext uri="{FF2B5EF4-FFF2-40B4-BE49-F238E27FC236}">
                <a16:creationId xmlns:a16="http://schemas.microsoft.com/office/drawing/2014/main" id="{E53E85E7-5600-46A8-80AE-F06EDE57DF6C}"/>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07AAE8B7-CBAD-4B8A-8EC4-EA962048F36D}"/>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C9973EEF-EBDC-47D5-953A-61C254CEC891}"/>
              </a:ext>
            </a:extLst>
          </p:cNvPr>
          <p:cNvSpPr txBox="1"/>
          <p:nvPr/>
        </p:nvSpPr>
        <p:spPr>
          <a:xfrm>
            <a:off x="3364265" y="949110"/>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73229ED8-FB6C-43D7-A70E-901FACE6E3B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B7FD4410-D244-4D19-8BBF-913EE1E6A6E8}"/>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991AA492-5C17-401E-BB3E-A8A37220EBE6}"/>
              </a:ext>
            </a:extLst>
          </p:cNvPr>
          <p:cNvSpPr txBox="1"/>
          <p:nvPr/>
        </p:nvSpPr>
        <p:spPr>
          <a:xfrm>
            <a:off x="5272396" y="3757040"/>
            <a:ext cx="747739" cy="347901"/>
          </a:xfrm>
          <a:prstGeom prst="rect">
            <a:avLst/>
          </a:prstGeom>
          <a:noFill/>
          <a:ln>
            <a:noFill/>
          </a:ln>
        </p:spPr>
        <p:txBody>
          <a:bodyPr vert="horz" wrap="none" lIns="81646" tIns="40823" rIns="81646" bIns="40823" anchorCtr="0" compatLnSpc="0">
            <a:spAutoFit/>
          </a:bodyPr>
          <a:lstStyle/>
          <a:p>
            <a:pPr hangingPunct="0"/>
            <a:r>
              <a:rPr lang="de-DE" dirty="0" err="1">
                <a:latin typeface="Times New Roman" pitchFamily="18"/>
                <a:ea typeface="Droid Sans Fallback" pitchFamily="2"/>
                <a:cs typeface="Lohit Hindi" pitchFamily="2"/>
              </a:rPr>
              <a:t>Y</a:t>
            </a:r>
            <a:r>
              <a:rPr lang="de-DE" baseline="-25000" dirty="0" err="1">
                <a:latin typeface="Times New Roman" pitchFamily="18"/>
                <a:ea typeface="Droid Sans Fallback" pitchFamily="2"/>
                <a:cs typeface="Lohit Hindi" pitchFamily="2"/>
              </a:rPr>
              <a:t>n</a:t>
            </a:r>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28E55842-6418-40EE-AA8C-75A119863B0F}"/>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D21DBBD6-9DDA-4994-B300-BF6F423C7509}"/>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30C16DCF-5C22-4050-A4BA-25CBB5EB0A4E}"/>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A8EB90A3-64A9-466E-95A5-124BD780136E}"/>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0529BEB0-9585-4157-A53B-E57FA9B4342E}"/>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EB8333CB-D2BE-4101-B408-11678F9CD5B0}"/>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69E774C5-AAB7-4A6F-91A5-3B2BE321E548}"/>
              </a:ext>
            </a:extLst>
          </p:cNvPr>
          <p:cNvSpPr txBox="1"/>
          <p:nvPr/>
        </p:nvSpPr>
        <p:spPr>
          <a:xfrm>
            <a:off x="24737" y="4109164"/>
            <a:ext cx="8664865" cy="2122527"/>
          </a:xfrm>
          <a:prstGeom prst="rect">
            <a:avLst/>
          </a:prstGeom>
          <a:noFill/>
          <a:ln>
            <a:noFill/>
          </a:ln>
        </p:spPr>
        <p:txBody>
          <a:bodyPr vert="horz" wrap="square" lIns="81646" tIns="40823" rIns="81646" bIns="40823" anchorCtr="0" compatLnSpc="0">
            <a:noAutofit/>
          </a:bodyPr>
          <a:lstStyle/>
          <a:p>
            <a:pPr hangingPunct="0"/>
            <a:r>
              <a:rPr lang="de-DE" sz="2000" dirty="0">
                <a:latin typeface="Times New Roman" pitchFamily="18"/>
                <a:ea typeface="Droid Sans Fallback" pitchFamily="2"/>
                <a:cs typeface="Lohit Hindi" pitchFamily="2"/>
              </a:rPr>
              <a:t>In der langen Frist werden alle Preise als vollkommen flexibel angenommen und insbesondere gleichen sich die Preiserwartungen den tatsächlichen Preisen an. Damit hängt das langfristige Angebot (natürliches Angebot </a:t>
            </a:r>
            <a:r>
              <a:rPr lang="de-DE" sz="2000" dirty="0" err="1">
                <a:latin typeface="Times New Roman" pitchFamily="18"/>
                <a:ea typeface="Droid Sans Fallback" pitchFamily="2"/>
                <a:cs typeface="Lohit Hindi" pitchFamily="2"/>
              </a:rPr>
              <a:t>Y</a:t>
            </a:r>
            <a:r>
              <a:rPr lang="de-DE" sz="2000" baseline="-25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vornehmlich von der Ausstattung mit </a:t>
            </a:r>
            <a:r>
              <a:rPr lang="de-DE" sz="2000" u="sng" dirty="0">
                <a:latin typeface="Times New Roman" pitchFamily="18"/>
                <a:ea typeface="Droid Sans Fallback" pitchFamily="2"/>
                <a:cs typeface="Lohit Hindi" pitchFamily="2"/>
              </a:rPr>
              <a:t>Produktionsfaktoren und den Rahmenbedingungen der Volkswirtschaft und der Technologie ab und </a:t>
            </a:r>
            <a:r>
              <a:rPr lang="de-DE" sz="2000" dirty="0">
                <a:latin typeface="Times New Roman" pitchFamily="18"/>
                <a:ea typeface="Droid Sans Fallback" pitchFamily="2"/>
                <a:cs typeface="Lohit Hindi" pitchFamily="2"/>
              </a:rPr>
              <a:t>ist damit vollkommen preisunelastisch und damit senkrecht.</a:t>
            </a:r>
          </a:p>
          <a:p>
            <a:pPr hangingPunct="0"/>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B6F4936F-6C29-4BEC-91B8-680FC57DBBDE}"/>
              </a:ext>
            </a:extLst>
          </p:cNvPr>
          <p:cNvSpPr/>
          <p:nvPr/>
        </p:nvSpPr>
        <p:spPr>
          <a:xfrm>
            <a:off x="5605839" y="914439"/>
            <a:ext cx="0" cy="2842601"/>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065F24F1-6623-4CB2-A678-DB77773AFD4E}"/>
              </a:ext>
            </a:extLst>
          </p:cNvPr>
          <p:cNvSpPr txBox="1"/>
          <p:nvPr/>
        </p:nvSpPr>
        <p:spPr>
          <a:xfrm>
            <a:off x="5566322" y="524171"/>
            <a:ext cx="1586173" cy="617462"/>
          </a:xfrm>
          <a:prstGeom prst="rect">
            <a:avLst/>
          </a:prstGeom>
          <a:noFill/>
          <a:ln>
            <a:noFill/>
          </a:ln>
        </p:spPr>
        <p:txBody>
          <a:bodyPr vert="horz" wrap="none" lIns="81646" tIns="40823" rIns="81646" bIns="40823" anchorCtr="0" compatLnSpc="0">
            <a:spAutoFit/>
          </a:bodyPr>
          <a:lstStyle/>
          <a:p>
            <a:pPr hangingPunct="0"/>
            <a:r>
              <a:rPr lang="de-DE" sz="1814">
                <a:latin typeface="Times New Roman" pitchFamily="18"/>
                <a:ea typeface="Droid Sans Fallback" pitchFamily="2"/>
                <a:cs typeface="Lohit Hindi" pitchFamily="2"/>
              </a:rPr>
              <a:t>Langfristige</a:t>
            </a:r>
          </a:p>
          <a:p>
            <a:pPr hangingPunct="0"/>
            <a:r>
              <a:rPr lang="de-DE" sz="1814">
                <a:latin typeface="Times New Roman" pitchFamily="18"/>
                <a:ea typeface="Droid Sans Fallback" pitchFamily="2"/>
                <a:cs typeface="Lohit Hindi" pitchFamily="2"/>
              </a:rPr>
              <a:t>Angebotskurve</a:t>
            </a:r>
          </a:p>
        </p:txBody>
      </p:sp>
      <p:sp>
        <p:nvSpPr>
          <p:cNvPr id="20" name="Textfeld 19">
            <a:extLst>
              <a:ext uri="{FF2B5EF4-FFF2-40B4-BE49-F238E27FC236}">
                <a16:creationId xmlns:a16="http://schemas.microsoft.com/office/drawing/2014/main" id="{9E814E7B-F163-44EA-B867-EE48A8D2EBAD}"/>
              </a:ext>
            </a:extLst>
          </p:cNvPr>
          <p:cNvSpPr txBox="1"/>
          <p:nvPr/>
        </p:nvSpPr>
        <p:spPr>
          <a:xfrm>
            <a:off x="7061936" y="606890"/>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21" name="Rechteck 20">
            <a:extLst>
              <a:ext uri="{FF2B5EF4-FFF2-40B4-BE49-F238E27FC236}">
                <a16:creationId xmlns:a16="http://schemas.microsoft.com/office/drawing/2014/main" id="{10C33F18-26D8-4ED2-995D-D2FD5F6304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206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p:bldP spid="2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17C692A7-6929-4FE6-B52F-B28162C2BB21}"/>
              </a:ext>
            </a:extLst>
          </p:cNvPr>
          <p:cNvSpPr txBox="1"/>
          <p:nvPr/>
        </p:nvSpPr>
        <p:spPr>
          <a:xfrm>
            <a:off x="1784789" y="237429"/>
            <a:ext cx="7450599" cy="1045656"/>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Geld und Fiskalpolitik im AS-AD-Modell</a:t>
            </a:r>
          </a:p>
          <a:p>
            <a:pPr hangingPunct="0"/>
            <a:r>
              <a:rPr lang="de-DE" sz="3266">
                <a:latin typeface="Arial" pitchFamily="18"/>
                <a:ea typeface="Droid Sans Fallback" pitchFamily="2"/>
                <a:cs typeface="Lohit Hindi" pitchFamily="2"/>
              </a:rPr>
              <a:t>	</a:t>
            </a:r>
          </a:p>
        </p:txBody>
      </p:sp>
      <p:sp>
        <p:nvSpPr>
          <p:cNvPr id="4" name="Textfeld 3">
            <a:extLst>
              <a:ext uri="{FF2B5EF4-FFF2-40B4-BE49-F238E27FC236}">
                <a16:creationId xmlns:a16="http://schemas.microsoft.com/office/drawing/2014/main" id="{FD9B5808-1180-4A68-82AB-F75BE97D927F}"/>
              </a:ext>
            </a:extLst>
          </p:cNvPr>
          <p:cNvSpPr txBox="1"/>
          <p:nvPr/>
        </p:nvSpPr>
        <p:spPr>
          <a:xfrm>
            <a:off x="1719471" y="1077732"/>
            <a:ext cx="8752491" cy="4049660"/>
          </a:xfrm>
          <a:prstGeom prst="rect">
            <a:avLst/>
          </a:prstGeom>
          <a:noFill/>
          <a:ln>
            <a:noFill/>
          </a:ln>
        </p:spPr>
        <p:txBody>
          <a:bodyPr vert="horz" wrap="none" lIns="81646" tIns="40823" rIns="81646" bIns="40823" anchorCtr="0" compatLnSpc="0">
            <a:noAutofit/>
          </a:bodyPr>
          <a:lstStyle/>
          <a:p>
            <a:pPr hangingPunct="0"/>
            <a:r>
              <a:rPr lang="de-DE" sz="2903" dirty="0">
                <a:latin typeface="Times New Roman" pitchFamily="18"/>
                <a:ea typeface="Droid Sans Fallback" pitchFamily="2"/>
                <a:cs typeface="Lohit Hindi" pitchFamily="2"/>
              </a:rPr>
              <a:t>Erläutern Sie die Wirkung</a:t>
            </a:r>
          </a:p>
          <a:p>
            <a:pPr hangingPunct="0"/>
            <a:endParaRPr lang="de-DE" sz="2903" dirty="0">
              <a:latin typeface="Times New Roman" pitchFamily="18"/>
              <a:ea typeface="Droid Sans Fallback" pitchFamily="2"/>
              <a:cs typeface="Lohit Hindi" pitchFamily="2"/>
            </a:endParaRPr>
          </a:p>
          <a:p>
            <a:pPr hangingPunct="0">
              <a:buSzPct val="100000"/>
              <a:buAutoNum type="alphaLcParenR"/>
            </a:pPr>
            <a:r>
              <a:rPr lang="de-DE" sz="2903" dirty="0">
                <a:latin typeface="Times New Roman" pitchFamily="18"/>
                <a:ea typeface="Droid Sans Fallback" pitchFamily="2"/>
                <a:cs typeface="Lohit Hindi" pitchFamily="2"/>
              </a:rPr>
              <a:t>	einer nominalen Geldmengenerhöhung</a:t>
            </a:r>
          </a:p>
          <a:p>
            <a:pPr hangingPunct="0">
              <a:buSzPct val="100000"/>
              <a:buAutoNum type="alphaLcParenR"/>
            </a:pPr>
            <a:r>
              <a:rPr lang="de-DE" sz="2903" dirty="0">
                <a:latin typeface="Times New Roman" pitchFamily="18"/>
                <a:ea typeface="Droid Sans Fallback" pitchFamily="2"/>
                <a:cs typeface="Lohit Hindi" pitchFamily="2"/>
              </a:rPr>
              <a:t>	einer expansiven Fiskalpolitik</a:t>
            </a:r>
          </a:p>
          <a:p>
            <a:pPr hangingPunct="0"/>
            <a:endParaRPr lang="de-DE" sz="2903" dirty="0">
              <a:latin typeface="Times New Roman" pitchFamily="18"/>
              <a:ea typeface="Droid Sans Fallback" pitchFamily="2"/>
              <a:cs typeface="Lohit Hindi" pitchFamily="2"/>
            </a:endParaRPr>
          </a:p>
          <a:p>
            <a:pPr hangingPunct="0"/>
            <a:r>
              <a:rPr lang="de-DE" sz="2903" dirty="0">
                <a:latin typeface="Times New Roman" pitchFamily="18"/>
                <a:ea typeface="Droid Sans Fallback" pitchFamily="2"/>
                <a:cs typeface="Lohit Hindi" pitchFamily="2"/>
              </a:rPr>
              <a:t>im AS-AD-Modell in der kurzen und der langen Frist</a:t>
            </a:r>
          </a:p>
        </p:txBody>
      </p:sp>
      <p:sp>
        <p:nvSpPr>
          <p:cNvPr id="5" name="Rechteck 4">
            <a:extLst>
              <a:ext uri="{FF2B5EF4-FFF2-40B4-BE49-F238E27FC236}">
                <a16:creationId xmlns:a16="http://schemas.microsoft.com/office/drawing/2014/main" id="{8E0411A1-7993-42F9-8D7D-CC39010E5F9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929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17923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Fiskalpolitik im AS-AD-Modell</a:t>
            </a: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956297" y="4145699"/>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51" name="Rechteck 50">
            <a:extLst>
              <a:ext uri="{FF2B5EF4-FFF2-40B4-BE49-F238E27FC236}">
                <a16:creationId xmlns:a16="http://schemas.microsoft.com/office/drawing/2014/main" id="{2A414F03-CC34-464B-8A3A-B30A294E2F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F04C92A0-DA2C-F43F-C48C-A00E11C15E54}"/>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Tree>
    <p:extLst>
      <p:ext uri="{BB962C8B-B14F-4D97-AF65-F5344CB8AC3E}">
        <p14:creationId xmlns:p14="http://schemas.microsoft.com/office/powerpoint/2010/main" val="25143282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064014" cy="347901"/>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Geldpolitik </a:t>
            </a:r>
            <a:r>
              <a:rPr lang="de-DE" dirty="0">
                <a:latin typeface="Arial" pitchFamily="18"/>
                <a:ea typeface="Droid Sans Fallback" pitchFamily="2"/>
                <a:cs typeface="Lohit Hindi" pitchFamily="2"/>
              </a:rPr>
              <a:t>im AS-AD-Modell</a:t>
            </a: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10736" y="4222100"/>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53" name="Rechteck 52">
            <a:extLst>
              <a:ext uri="{FF2B5EF4-FFF2-40B4-BE49-F238E27FC236}">
                <a16:creationId xmlns:a16="http://schemas.microsoft.com/office/drawing/2014/main" id="{87F8A584-5480-408F-96B6-36D75D9943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1775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130066" y="741477"/>
            <a:ext cx="9068213" cy="5029975"/>
          </a:xfrm>
          <a:prstGeom prst="rect">
            <a:avLst/>
          </a:prstGeom>
          <a:noFill/>
        </p:spPr>
        <p:txBody>
          <a:bodyPr wrap="square" rtlCol="0">
            <a:noAutofit/>
          </a:bodyPr>
          <a:lstStyle/>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IS: Investment = Saving (</a:t>
            </a:r>
            <a:r>
              <a:rPr lang="en-US" sz="2449" dirty="0" err="1">
                <a:solidFill>
                  <a:prstClr val="black"/>
                </a:solidFill>
                <a:latin typeface="Arial" panose="020B0604020202020204" pitchFamily="34" charset="0"/>
                <a:cs typeface="Arial" panose="020B0604020202020204" pitchFamily="34" charset="0"/>
              </a:rPr>
              <a:t>entspricht</a:t>
            </a:r>
            <a:r>
              <a:rPr lang="en-US" sz="2449" dirty="0">
                <a:solidFill>
                  <a:prstClr val="black"/>
                </a:solidFill>
                <a:latin typeface="Arial" panose="020B0604020202020204" pitchFamily="34" charset="0"/>
                <a:cs typeface="Arial" panose="020B0604020202020204" pitchFamily="34" charset="0"/>
              </a:rPr>
              <a:t> </a:t>
            </a:r>
            <a:r>
              <a:rPr lang="en-US" sz="2449" dirty="0" err="1">
                <a:solidFill>
                  <a:prstClr val="black"/>
                </a:solidFill>
                <a:latin typeface="Arial" panose="020B0604020202020204" pitchFamily="34" charset="0"/>
                <a:cs typeface="Arial" panose="020B0604020202020204" pitchFamily="34" charset="0"/>
              </a:rPr>
              <a:t>Einkommen</a:t>
            </a: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Ausgaben</a:t>
            </a:r>
            <a:r>
              <a:rPr lang="en-US" sz="2449" dirty="0">
                <a:solidFill>
                  <a:prstClr val="black"/>
                </a:solidFill>
                <a:latin typeface="Arial" panose="020B0604020202020204" pitchFamily="34" charset="0"/>
                <a:cs typeface="Arial" panose="020B0604020202020204" pitchFamily="34" charset="0"/>
              </a:rPr>
              <a:t>)</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Gütermarkt</a:t>
            </a: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LM: Liquidity Preference = Money Supply</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Geldmarkt</a:t>
            </a: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5257625" y="1402245"/>
            <a:ext cx="6546027" cy="883755"/>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Die </a:t>
            </a:r>
            <a:r>
              <a:rPr lang="en-US" b="1" dirty="0">
                <a:solidFill>
                  <a:prstClr val="black"/>
                </a:solidFill>
                <a:latin typeface="Arial" panose="020B0604020202020204" pitchFamily="34" charset="0"/>
                <a:cs typeface="Arial" panose="020B0604020202020204" pitchFamily="34" charset="0"/>
              </a:rPr>
              <a:t>IS-</a:t>
            </a:r>
            <a:r>
              <a:rPr lang="en-US" b="1" dirty="0" err="1">
                <a:solidFill>
                  <a:prstClr val="black"/>
                </a:solidFill>
                <a:latin typeface="Arial" panose="020B0604020202020204" pitchFamily="34" charset="0"/>
                <a:cs typeface="Arial" panose="020B0604020202020204" pitchFamily="34" charset="0"/>
              </a:rPr>
              <a:t>Kurve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repräsentiert</a:t>
            </a:r>
            <a:r>
              <a:rPr lang="en-US" dirty="0">
                <a:solidFill>
                  <a:prstClr val="black"/>
                </a:solidFill>
                <a:latin typeface="Arial" panose="020B0604020202020204" pitchFamily="34" charset="0"/>
                <a:cs typeface="Arial" panose="020B0604020202020204" pitchFamily="34" charset="0"/>
              </a:rPr>
              <a:t> den </a:t>
            </a:r>
            <a:r>
              <a:rPr lang="en-US" dirty="0" err="1">
                <a:solidFill>
                  <a:prstClr val="black"/>
                </a:solidFill>
                <a:latin typeface="Arial" panose="020B0604020202020204" pitchFamily="34" charset="0"/>
                <a:cs typeface="Arial" panose="020B0604020202020204" pitchFamily="34" charset="0"/>
              </a:rPr>
              <a:t>Güternmarkt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unter</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Bedingung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dass</a:t>
            </a:r>
            <a:r>
              <a:rPr lang="en-US" dirty="0">
                <a:solidFill>
                  <a:prstClr val="black"/>
                </a:solidFill>
                <a:latin typeface="Arial" panose="020B0604020202020204" pitchFamily="34" charset="0"/>
                <a:cs typeface="Arial" panose="020B0604020202020204" pitchFamily="34" charset="0"/>
              </a:rPr>
              <a:t> I=S</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5" name="Textfeld 4"/>
          <p:cNvSpPr txBox="1"/>
          <p:nvPr/>
        </p:nvSpPr>
        <p:spPr>
          <a:xfrm>
            <a:off x="5257624" y="2286000"/>
            <a:ext cx="6546027" cy="883755"/>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Achtung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Hier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das </a:t>
            </a:r>
            <a:r>
              <a:rPr lang="en-US" dirty="0" err="1">
                <a:solidFill>
                  <a:prstClr val="black"/>
                </a:solidFill>
                <a:latin typeface="Arial" panose="020B0604020202020204" pitchFamily="34" charset="0"/>
                <a:cs typeface="Arial" panose="020B0604020202020204" pitchFamily="34" charset="0"/>
              </a:rPr>
              <a:t>eine</a:t>
            </a:r>
            <a:r>
              <a:rPr lang="en-US"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Bedingung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im</a:t>
            </a:r>
            <a:r>
              <a:rPr lang="en-US" dirty="0">
                <a:solidFill>
                  <a:prstClr val="black"/>
                </a:solidFill>
                <a:latin typeface="Arial" panose="020B0604020202020204" pitchFamily="34" charset="0"/>
                <a:cs typeface="Arial" panose="020B0604020202020204" pitchFamily="34" charset="0"/>
              </a:rPr>
              <a:t> Modell. In der VGR war dies </a:t>
            </a:r>
            <a:r>
              <a:rPr lang="en-US" dirty="0" err="1">
                <a:solidFill>
                  <a:prstClr val="black"/>
                </a:solidFill>
                <a:latin typeface="Arial" panose="020B0604020202020204" pitchFamily="34" charset="0"/>
                <a:cs typeface="Arial" panose="020B0604020202020204" pitchFamily="34" charset="0"/>
              </a:rPr>
              <a:t>eine</a:t>
            </a:r>
            <a:r>
              <a:rPr lang="en-US" dirty="0">
                <a:solidFill>
                  <a:prstClr val="black"/>
                </a:solidFill>
                <a:latin typeface="Arial" panose="020B0604020202020204" pitchFamily="34" charset="0"/>
                <a:cs typeface="Arial" panose="020B0604020202020204" pitchFamily="34" charset="0"/>
              </a:rPr>
              <a:t> ex post </a:t>
            </a:r>
            <a:r>
              <a:rPr lang="en-US" dirty="0" err="1">
                <a:solidFill>
                  <a:prstClr val="black"/>
                </a:solidFill>
                <a:latin typeface="Arial" panose="020B0604020202020204" pitchFamily="34" charset="0"/>
                <a:cs typeface="Arial" panose="020B0604020202020204" pitchFamily="34" charset="0"/>
              </a:rPr>
              <a:t>Identität</a:t>
            </a:r>
            <a:r>
              <a:rPr lang="en-US" dirty="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7" name="Textfeld 6"/>
          <p:cNvSpPr txBox="1"/>
          <p:nvPr/>
        </p:nvSpPr>
        <p:spPr>
          <a:xfrm>
            <a:off x="3114937" y="3889055"/>
            <a:ext cx="5114664" cy="1753331"/>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Auf </a:t>
            </a:r>
            <a:r>
              <a:rPr lang="en-US" dirty="0" err="1">
                <a:solidFill>
                  <a:prstClr val="black"/>
                </a:solidFill>
                <a:latin typeface="Arial" panose="020B0604020202020204" pitchFamily="34" charset="0"/>
                <a:cs typeface="Arial" panose="020B0604020202020204" pitchFamily="34" charset="0"/>
              </a:rPr>
              <a:t>dem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ganz</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klassisch</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Geldangebot</a:t>
            </a:r>
            <a:r>
              <a:rPr lang="en-US" dirty="0">
                <a:solidFill>
                  <a:prstClr val="black"/>
                </a:solidFill>
                <a:latin typeface="Arial" panose="020B0604020202020204" pitchFamily="34" charset="0"/>
                <a:cs typeface="Arial" panose="020B0604020202020204" pitchFamily="34" charset="0"/>
              </a:rPr>
              <a:t> = </a:t>
            </a:r>
            <a:r>
              <a:rPr lang="en-US" dirty="0" err="1">
                <a:solidFill>
                  <a:prstClr val="black"/>
                </a:solidFill>
                <a:latin typeface="Arial" panose="020B0604020202020204" pitchFamily="34" charset="0"/>
                <a:cs typeface="Arial" panose="020B0604020202020204" pitchFamily="34" charset="0"/>
              </a:rPr>
              <a:t>Geldnachfrage</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gesetzt</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mit</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der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schon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vorher</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abgeleiteten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Geldnachfragefunktion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2" name="Rechteck 1"/>
          <p:cNvSpPr/>
          <p:nvPr/>
        </p:nvSpPr>
        <p:spPr>
          <a:xfrm>
            <a:off x="3172310" y="5589722"/>
            <a:ext cx="5046604" cy="823559"/>
          </a:xfrm>
          <a:prstGeom prst="rect">
            <a:avLst/>
          </a:prstGeom>
        </p:spPr>
        <p:txBody>
          <a:bodyPr wrap="square">
            <a:sp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dieser</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b="1" dirty="0">
                <a:solidFill>
                  <a:prstClr val="black"/>
                </a:solidFill>
                <a:latin typeface="Arial" panose="020B0604020202020204" pitchFamily="34" charset="0"/>
                <a:cs typeface="Arial" panose="020B0604020202020204" pitchFamily="34" charset="0"/>
                <a:sym typeface="Wingdings" panose="05000000000000000000" pitchFamily="2" charset="2"/>
              </a:rPr>
              <a:t>LM-</a:t>
            </a:r>
            <a:r>
              <a:rPr lang="en-US" b="1" dirty="0" err="1">
                <a:solidFill>
                  <a:prstClr val="black"/>
                </a:solidFill>
                <a:latin typeface="Arial" panose="020B0604020202020204" pitchFamily="34" charset="0"/>
                <a:cs typeface="Arial" panose="020B0604020202020204" pitchFamily="34" charset="0"/>
                <a:sym typeface="Wingdings" panose="05000000000000000000" pitchFamily="2" charset="2"/>
              </a:rPr>
              <a:t>Kurve</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abgeleitet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Rechteck 8">
            <a:extLst>
              <a:ext uri="{FF2B5EF4-FFF2-40B4-BE49-F238E27FC236}">
                <a16:creationId xmlns:a16="http://schemas.microsoft.com/office/drawing/2014/main" id="{BBE32273-C7DA-46EE-9083-C9A4834E8F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6029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EE26AA5-BC03-47E2-8C9D-530544805D7C}"/>
              </a:ext>
            </a:extLst>
          </p:cNvPr>
          <p:cNvSpPr txBox="1"/>
          <p:nvPr/>
        </p:nvSpPr>
        <p:spPr>
          <a:xfrm>
            <a:off x="1599470" y="0"/>
            <a:ext cx="7595190" cy="965442"/>
          </a:xfrm>
          <a:prstGeom prst="rect">
            <a:avLst/>
          </a:prstGeom>
          <a:noFill/>
          <a:ln>
            <a:noFill/>
          </a:ln>
        </p:spPr>
        <p:txBody>
          <a:bodyPr vert="horz" wrap="none" lIns="81646" tIns="40823" rIns="81646" bIns="40823" anchorCtr="0" compatLnSpc="0">
            <a:spAutoFit/>
          </a:bodyPr>
          <a:lstStyle/>
          <a:p>
            <a:pPr hangingPunct="0"/>
            <a:r>
              <a:rPr lang="de-DE" sz="2722" dirty="0">
                <a:latin typeface="Arial" pitchFamily="18"/>
                <a:ea typeface="Droid Sans Fallback" pitchFamily="2"/>
                <a:cs typeface="Lohit Hindi" pitchFamily="2"/>
              </a:rPr>
              <a:t>Zusammenfassung AS-AD-Modell/IS-LM-Modell</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206442" y="442909"/>
            <a:ext cx="11779115" cy="3741411"/>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000" dirty="0"/>
              <a:t>Die Wirkung von Geld- und Fiskalpolitik ist im AS-AD-Modell gegenüber dem IS-LM-Modell aufgrund des Preiseffektes in der kurzen bis mittleren Frist eingeschränkt.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Geht man von der langfristigen Angebotskurve aus, zeigen Geld- und Fiskalpolitik im AS-AD-Modell keine realwirtschaftlichen Wirkungen. Dies setzt allerdings perfekt funktionierende Märkte (insbesondere den Arbeitsmarkt) voraus.</a:t>
            </a:r>
          </a:p>
          <a:p>
            <a:pPr marL="342900" indent="-342900">
              <a:buFont typeface="Arial" panose="020B0604020202020204" pitchFamily="34" charset="0"/>
              <a:buChar char="•"/>
            </a:pPr>
            <a:endParaRPr lang="de-DE" sz="2000" dirty="0"/>
          </a:p>
          <a:p>
            <a:pPr marL="800100" lvl="1" indent="-342900">
              <a:buFont typeface="Wingdings" panose="05000000000000000000" pitchFamily="2" charset="2"/>
              <a:buChar char="Ø"/>
            </a:pPr>
            <a:r>
              <a:rPr lang="de-DE" sz="2000" dirty="0"/>
              <a:t>Da auch das AS-AD-Modell, in der betrachteten Form, wie das IS-LM-Modell keine explizite zeitliche Dynamik enthält, muss man sich alle beschriebenen Effekte als quasi gleichzeitig vorstellen. In der Realität laufen die Anpassungen aber zeitlich verzögert ab, so dass es während dieser Zeit sehr wahrscheinlich auch zu strukturellen Änderungen und damit einer Veränderung von </a:t>
            </a:r>
            <a:r>
              <a:rPr lang="de-DE" sz="2000" dirty="0" err="1">
                <a:latin typeface="Times New Roman" pitchFamily="18"/>
                <a:ea typeface="Droid Sans Fallback" pitchFamily="2"/>
                <a:cs typeface="Lohit Hindi" pitchFamily="2"/>
              </a:rPr>
              <a:t>Y</a:t>
            </a:r>
            <a:r>
              <a:rPr lang="de-DE" sz="2000" baseline="-33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a:t>
            </a:r>
            <a:r>
              <a:rPr lang="de-DE" sz="2000" dirty="0"/>
              <a:t>kommen wird.  </a:t>
            </a:r>
          </a:p>
          <a:p>
            <a:endParaRPr lang="de-DE" sz="2800" dirty="0"/>
          </a:p>
          <a:p>
            <a:endParaRPr lang="de-DE" sz="2800" dirty="0"/>
          </a:p>
          <a:p>
            <a:endParaRPr lang="de-DE" sz="2800" dirty="0"/>
          </a:p>
          <a:p>
            <a:endParaRPr lang="de-DE" sz="1996" dirty="0"/>
          </a:p>
          <a:p>
            <a:endParaRPr lang="de-DE" sz="1996" dirty="0"/>
          </a:p>
          <a:p>
            <a:endParaRPr lang="de-DE" sz="1996" dirty="0"/>
          </a:p>
        </p:txBody>
      </p:sp>
      <p:sp>
        <p:nvSpPr>
          <p:cNvPr id="7" name="Rechteck 6">
            <a:extLst>
              <a:ext uri="{FF2B5EF4-FFF2-40B4-BE49-F238E27FC236}">
                <a16:creationId xmlns:a16="http://schemas.microsoft.com/office/drawing/2014/main" id="{72C75C9D-9EA5-427B-A6E2-38120DA600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4775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0607" y="0"/>
            <a:ext cx="12080838" cy="552094"/>
          </a:xfrm>
          <a:prstGeom prst="rect">
            <a:avLst/>
          </a:prstGeom>
          <a:noFill/>
          <a:ln>
            <a:noFill/>
          </a:ln>
        </p:spPr>
        <p:txBody>
          <a:bodyPr lIns="81646" tIns="40823" rIns="81646" bIns="40823" anchor="ctr" anchorCtr="1"/>
          <a:lstStyle/>
          <a:p>
            <a:r>
              <a:rPr lang="de-DE" sz="2903" b="1" dirty="0"/>
              <a:t>Zinsabhängigkeit der Investitionen (</a:t>
            </a:r>
            <a:r>
              <a:rPr lang="de-DE" sz="2903" b="1" dirty="0" err="1"/>
              <a:t>Keynesianische</a:t>
            </a:r>
            <a:r>
              <a:rPr lang="de-DE" sz="2903" b="1" dirty="0"/>
              <a:t> Investitionshypothese)</a:t>
            </a:r>
          </a:p>
        </p:txBody>
      </p:sp>
      <p:sp>
        <p:nvSpPr>
          <p:cNvPr id="7" name="Content Placeholder 2"/>
          <p:cNvSpPr txBox="1">
            <a:spLocks/>
          </p:cNvSpPr>
          <p:nvPr/>
        </p:nvSpPr>
        <p:spPr>
          <a:xfrm>
            <a:off x="85164" y="436972"/>
            <a:ext cx="7873305" cy="5944516"/>
          </a:xfrm>
          <a:prstGeom prst="rect">
            <a:avLst/>
          </a:prstGeom>
        </p:spPr>
        <p:txBody>
          <a:bodyPr>
            <a:normAutofit fontScale="25000" lnSpcReduction="20000"/>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pt-BR" sz="7200" dirty="0"/>
              <a:t>Investitionen sind vom Zinssatz abhängig:</a:t>
            </a:r>
          </a:p>
          <a:p>
            <a:r>
              <a:rPr lang="pt-BR" sz="7200" dirty="0"/>
              <a:t>		</a:t>
            </a:r>
          </a:p>
          <a:p>
            <a:r>
              <a:rPr lang="pt-BR" sz="7200" dirty="0"/>
              <a:t>			I(i)=I</a:t>
            </a:r>
            <a:r>
              <a:rPr lang="pt-BR" sz="7200" baseline="-25000" dirty="0"/>
              <a:t>0</a:t>
            </a:r>
            <a:r>
              <a:rPr lang="pt-BR" sz="7200" dirty="0"/>
              <a:t>+i</a:t>
            </a:r>
            <a:r>
              <a:rPr lang="pt-BR" sz="7200" baseline="-25000" dirty="0"/>
              <a:t>i</a:t>
            </a:r>
            <a:r>
              <a:rPr lang="pt-BR" sz="7200" dirty="0"/>
              <a:t>∙i	 mit  i</a:t>
            </a:r>
            <a:r>
              <a:rPr lang="pt-BR" sz="7200" baseline="-25000" dirty="0"/>
              <a:t>i </a:t>
            </a:r>
            <a:r>
              <a:rPr lang="pt-BR" sz="7200" dirty="0"/>
              <a:t>&lt;0   I</a:t>
            </a:r>
            <a:r>
              <a:rPr lang="pt-BR" sz="7200" baseline="-25000" dirty="0"/>
              <a:t>0&gt;0</a:t>
            </a:r>
            <a:r>
              <a:rPr lang="pt-BR" sz="7200" dirty="0"/>
              <a:t> Autonome Investitionen </a:t>
            </a:r>
            <a:r>
              <a:rPr lang="de-DE" sz="7200" dirty="0"/>
              <a:t>Warum </a:t>
            </a:r>
            <a:r>
              <a:rPr lang="pt-BR" sz="7200" dirty="0"/>
              <a:t>i</a:t>
            </a:r>
            <a:r>
              <a:rPr lang="pt-BR" sz="7200" baseline="-25000" dirty="0"/>
              <a:t>i </a:t>
            </a:r>
            <a:r>
              <a:rPr lang="pt-BR" sz="7200" dirty="0"/>
              <a:t>&lt;0</a:t>
            </a:r>
            <a:r>
              <a:rPr lang="de-DE" sz="7200" dirty="0"/>
              <a:t>?</a:t>
            </a:r>
          </a:p>
          <a:p>
            <a:pPr marL="1244316" indent="-1244316">
              <a:buFont typeface="+mj-lt"/>
              <a:buAutoNum type="alphaLcPeriod"/>
            </a:pPr>
            <a:r>
              <a:rPr lang="de-DE" sz="7200" dirty="0"/>
              <a:t>Die Rendite i* eines Investitionsobjektes                                          wird mit dem Kapitalmarktzins i verglichen (Grenzleistungsfähigkeit des Kapitals)                                         → </a:t>
            </a:r>
            <a:r>
              <a:rPr lang="de-DE" sz="7200" dirty="0" err="1"/>
              <a:t>Keynesianische</a:t>
            </a:r>
            <a:r>
              <a:rPr lang="de-DE" sz="7200" dirty="0"/>
              <a:t>                                                  Investitionshypothese.</a:t>
            </a:r>
          </a:p>
          <a:p>
            <a:endParaRPr lang="de-DE" sz="7200" dirty="0"/>
          </a:p>
          <a:p>
            <a:endParaRPr lang="de-DE" sz="7200" dirty="0"/>
          </a:p>
          <a:p>
            <a:endParaRPr lang="de-DE" sz="7200" dirty="0"/>
          </a:p>
          <a:p>
            <a:r>
              <a:rPr lang="de-DE" sz="7200" dirty="0">
                <a:latin typeface="Arial Unicode MS"/>
                <a:ea typeface="Arial Unicode MS"/>
                <a:cs typeface="Arial Unicode MS"/>
              </a:rPr>
              <a:t>	⇒	Eine Investition wird durchgeführt wenn i*&gt;i</a:t>
            </a:r>
            <a:endParaRPr lang="de-DE" sz="7200" dirty="0"/>
          </a:p>
          <a:p>
            <a:r>
              <a:rPr lang="de-DE" sz="7200" dirty="0">
                <a:latin typeface="Arial Unicode MS"/>
                <a:ea typeface="Arial Unicode MS"/>
                <a:cs typeface="Arial Unicode MS"/>
              </a:rPr>
              <a:t>	⇒	Das aggregierte Investitionsvolumen entspricht 			der Summe aller Investitionsobjekt mit i*&gt;i.</a:t>
            </a:r>
          </a:p>
          <a:p>
            <a:endParaRPr lang="de-DE" sz="7200" dirty="0">
              <a:latin typeface="Arial Unicode MS"/>
              <a:ea typeface="Arial Unicode MS"/>
              <a:cs typeface="Arial Unicode MS"/>
            </a:endParaRPr>
          </a:p>
          <a:p>
            <a:pPr marL="1244316" indent="-1244316">
              <a:buFont typeface="+mj-lt"/>
              <a:buAutoNum type="alphaLcPeriod" startAt="2"/>
            </a:pPr>
            <a:r>
              <a:rPr lang="de-DE" sz="7200" dirty="0">
                <a:latin typeface="Arial Unicode MS"/>
                <a:ea typeface="Arial Unicode MS"/>
                <a:cs typeface="Arial Unicode MS"/>
              </a:rPr>
              <a:t>Der Zins wiederspiegelt die Opportunitätskosten einer Investition</a:t>
            </a:r>
          </a:p>
          <a:p>
            <a:endParaRPr lang="de-DE" sz="8709" dirty="0">
              <a:latin typeface="Arial Unicode MS"/>
              <a:ea typeface="Arial Unicode MS"/>
              <a:cs typeface="Arial Unicode MS"/>
            </a:endParaRPr>
          </a:p>
          <a:p>
            <a:endParaRPr lang="de-DE" sz="8709" dirty="0">
              <a:latin typeface="Arial Unicode MS"/>
              <a:ea typeface="Arial Unicode MS"/>
              <a:cs typeface="Arial Unicode MS"/>
            </a:endParaRPr>
          </a:p>
          <a:p>
            <a:endParaRPr lang="de-DE" sz="8709" dirty="0"/>
          </a:p>
          <a:p>
            <a:endParaRPr lang="en-US" sz="2903" dirty="0">
              <a:solidFill>
                <a:sysClr val="windowText" lastClr="000000"/>
              </a:solidFill>
            </a:endParaRPr>
          </a:p>
          <a:p>
            <a:endParaRPr lang="en-US" sz="2903" dirty="0">
              <a:solidFill>
                <a:sysClr val="windowText" lastClr="000000"/>
              </a:solidFill>
            </a:endParaRPr>
          </a:p>
        </p:txBody>
      </p:sp>
      <mc:AlternateContent xmlns:mc="http://schemas.openxmlformats.org/markup-compatibility/2006" xmlns:a14="http://schemas.microsoft.com/office/drawing/2010/main">
        <mc:Choice Requires="a14">
          <p:sp>
            <p:nvSpPr>
              <p:cNvPr id="9" name="Textfeld 8"/>
              <p:cNvSpPr txBox="1"/>
              <p:nvPr/>
            </p:nvSpPr>
            <p:spPr>
              <a:xfrm>
                <a:off x="85165" y="3350306"/>
                <a:ext cx="3351904" cy="791388"/>
              </a:xfrm>
              <a:prstGeom prst="rect">
                <a:avLst/>
              </a:prstGeom>
              <a:noFill/>
            </p:spPr>
            <p:txBody>
              <a:bodyPr wrap="square" rtlCol="0">
                <a:noAutofit/>
              </a:bodyPr>
              <a:lstStyle/>
              <a:p>
                <a:pPr lvl="0">
                  <a:lnSpc>
                    <a:spcPct val="140000"/>
                  </a:lnSpc>
                  <a:spcBef>
                    <a:spcPct val="20000"/>
                  </a:spcBef>
                </a:pPr>
                <a14:m>
                  <m:oMathPara xmlns:m="http://schemas.openxmlformats.org/officeDocument/2006/math">
                    <m:oMathParaPr>
                      <m:jc m:val="centerGroup"/>
                    </m:oMathParaPr>
                    <m:oMath xmlns:m="http://schemas.openxmlformats.org/officeDocument/2006/math">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𝐴</m:t>
                      </m:r>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ub>
                          </m:sSub>
                        </m:num>
                        <m:den>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b>
                          </m:sSub>
                        </m:num>
                        <m:den>
                          <m:sSup>
                            <m:sSup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p>
                          </m:sSup>
                        </m:den>
                      </m:f>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b>
                          </m:sSub>
                        </m:num>
                        <m:den>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oMath>
                  </m:oMathPara>
                </a14:m>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mc:Choice>
        <mc:Fallback xmlns="">
          <p:sp>
            <p:nvSpPr>
              <p:cNvPr id="9" name="Textfeld 8"/>
              <p:cNvSpPr txBox="1">
                <a:spLocks noRot="1" noChangeAspect="1" noMove="1" noResize="1" noEditPoints="1" noAdjustHandles="1" noChangeArrowheads="1" noChangeShapeType="1" noTextEdit="1"/>
              </p:cNvSpPr>
              <p:nvPr/>
            </p:nvSpPr>
            <p:spPr>
              <a:xfrm>
                <a:off x="85165" y="3350306"/>
                <a:ext cx="3351904" cy="791388"/>
              </a:xfrm>
              <a:prstGeom prst="rect">
                <a:avLst/>
              </a:prstGeom>
              <a:blipFill>
                <a:blip r:embed="rId4"/>
                <a:stretch>
                  <a:fillRect/>
                </a:stretch>
              </a:blipFill>
            </p:spPr>
            <p:txBody>
              <a:bodyPr/>
              <a:lstStyle/>
              <a:p>
                <a:r>
                  <a:rPr lang="de-DE">
                    <a:noFill/>
                  </a:rPr>
                  <a:t> </a:t>
                </a:r>
              </a:p>
            </p:txBody>
          </p:sp>
        </mc:Fallback>
      </mc:AlternateContent>
      <p:sp>
        <p:nvSpPr>
          <p:cNvPr id="13" name="Rechteck 12">
            <a:extLst>
              <a:ext uri="{FF2B5EF4-FFF2-40B4-BE49-F238E27FC236}">
                <a16:creationId xmlns:a16="http://schemas.microsoft.com/office/drawing/2014/main" id="{2963DC5A-2E71-4622-8C44-42AF5F11B2D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227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Gerade Verbindung mit Pfeil 48">
            <a:extLst>
              <a:ext uri="{FF2B5EF4-FFF2-40B4-BE49-F238E27FC236}">
                <a16:creationId xmlns:a16="http://schemas.microsoft.com/office/drawing/2014/main" id="{FA981BDF-4CAC-48C3-9649-AF879A56B8A0}"/>
              </a:ext>
            </a:extLst>
          </p:cNvPr>
          <p:cNvCxnSpPr/>
          <p:nvPr/>
        </p:nvCxnSpPr>
        <p:spPr>
          <a:xfrm flipV="1">
            <a:off x="907133"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Shape 2">
            <a:extLst>
              <a:ext uri="{FF2B5EF4-FFF2-40B4-BE49-F238E27FC236}">
                <a16:creationId xmlns:a16="http://schemas.microsoft.com/office/drawing/2014/main" id="{44F13ACD-D3E7-4B7A-8321-4BD7AF6FE2E3}"/>
              </a:ext>
            </a:extLst>
          </p:cNvPr>
          <p:cNvSpPr txBox="1"/>
          <p:nvPr/>
        </p:nvSpPr>
        <p:spPr>
          <a:xfrm>
            <a:off x="794534" y="41269"/>
            <a:ext cx="7598011" cy="744941"/>
          </a:xfrm>
          <a:prstGeom prst="rect">
            <a:avLst/>
          </a:prstGeom>
          <a:noFill/>
          <a:ln>
            <a:noFill/>
          </a:ln>
        </p:spPr>
        <p:txBody>
          <a:bodyPr lIns="81646" tIns="40823" rIns="81646" bIns="40823" anchor="ctr" anchorCtr="1"/>
          <a:lstStyle/>
          <a:p>
            <a:r>
              <a:rPr lang="de-DE" sz="2903" b="1" dirty="0"/>
              <a:t>Ableitung der IS-Kurve</a:t>
            </a:r>
          </a:p>
        </p:txBody>
      </p:sp>
      <p:cxnSp>
        <p:nvCxnSpPr>
          <p:cNvPr id="63" name="Gerade Verbindung mit Pfeil 62">
            <a:extLst>
              <a:ext uri="{FF2B5EF4-FFF2-40B4-BE49-F238E27FC236}">
                <a16:creationId xmlns:a16="http://schemas.microsoft.com/office/drawing/2014/main" id="{9713AD30-0A06-40AD-A3F1-F5359028DEBB}"/>
              </a:ext>
            </a:extLst>
          </p:cNvPr>
          <p:cNvCxnSpPr/>
          <p:nvPr/>
        </p:nvCxnSpPr>
        <p:spPr>
          <a:xfrm>
            <a:off x="907133"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Gerade Verbindung mit Pfeil 63">
            <a:extLst>
              <a:ext uri="{FF2B5EF4-FFF2-40B4-BE49-F238E27FC236}">
                <a16:creationId xmlns:a16="http://schemas.microsoft.com/office/drawing/2014/main" id="{00DA858D-F407-41DC-8998-80880562135D}"/>
              </a:ext>
            </a:extLst>
          </p:cNvPr>
          <p:cNvCxnSpPr/>
          <p:nvPr/>
        </p:nvCxnSpPr>
        <p:spPr>
          <a:xfrm flipV="1">
            <a:off x="907133"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Gerade Verbindung mit Pfeil 66">
            <a:extLst>
              <a:ext uri="{FF2B5EF4-FFF2-40B4-BE49-F238E27FC236}">
                <a16:creationId xmlns:a16="http://schemas.microsoft.com/office/drawing/2014/main" id="{801DAA74-37A7-4AA4-BDB4-98D71944E1DC}"/>
              </a:ext>
            </a:extLst>
          </p:cNvPr>
          <p:cNvCxnSpPr/>
          <p:nvPr/>
        </p:nvCxnSpPr>
        <p:spPr>
          <a:xfrm>
            <a:off x="907133"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Textfeld 67">
            <a:extLst>
              <a:ext uri="{FF2B5EF4-FFF2-40B4-BE49-F238E27FC236}">
                <a16:creationId xmlns:a16="http://schemas.microsoft.com/office/drawing/2014/main" id="{D0741340-F41F-4669-AF1C-D311578F6536}"/>
              </a:ext>
            </a:extLst>
          </p:cNvPr>
          <p:cNvSpPr txBox="1"/>
          <p:nvPr/>
        </p:nvSpPr>
        <p:spPr>
          <a:xfrm>
            <a:off x="576850" y="685377"/>
            <a:ext cx="391454"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endParaRPr lang="de-DE" sz="1633" dirty="0"/>
          </a:p>
        </p:txBody>
      </p:sp>
      <p:sp>
        <p:nvSpPr>
          <p:cNvPr id="73" name="Textfeld 72">
            <a:extLst>
              <a:ext uri="{FF2B5EF4-FFF2-40B4-BE49-F238E27FC236}">
                <a16:creationId xmlns:a16="http://schemas.microsoft.com/office/drawing/2014/main" id="{F7172ED6-12BF-45C5-A724-6679D5AD6FF2}"/>
              </a:ext>
            </a:extLst>
          </p:cNvPr>
          <p:cNvSpPr txBox="1"/>
          <p:nvPr/>
        </p:nvSpPr>
        <p:spPr>
          <a:xfrm>
            <a:off x="4369324" y="3363676"/>
            <a:ext cx="287258" cy="343620"/>
          </a:xfrm>
          <a:prstGeom prst="rect">
            <a:avLst/>
          </a:prstGeom>
          <a:noFill/>
        </p:spPr>
        <p:txBody>
          <a:bodyPr wrap="none" rtlCol="0">
            <a:spAutoFit/>
          </a:bodyPr>
          <a:lstStyle/>
          <a:p>
            <a:r>
              <a:rPr lang="de-DE" sz="1633" dirty="0"/>
              <a:t>Y</a:t>
            </a:r>
          </a:p>
        </p:txBody>
      </p:sp>
      <p:sp>
        <p:nvSpPr>
          <p:cNvPr id="74" name="Textfeld 73">
            <a:extLst>
              <a:ext uri="{FF2B5EF4-FFF2-40B4-BE49-F238E27FC236}">
                <a16:creationId xmlns:a16="http://schemas.microsoft.com/office/drawing/2014/main" id="{65F0DC88-D373-41EC-879E-481AA87CF0C7}"/>
              </a:ext>
            </a:extLst>
          </p:cNvPr>
          <p:cNvSpPr txBox="1"/>
          <p:nvPr/>
        </p:nvSpPr>
        <p:spPr>
          <a:xfrm>
            <a:off x="645836" y="3755622"/>
            <a:ext cx="232756" cy="343620"/>
          </a:xfrm>
          <a:prstGeom prst="rect">
            <a:avLst/>
          </a:prstGeom>
          <a:noFill/>
        </p:spPr>
        <p:txBody>
          <a:bodyPr wrap="none" rtlCol="0">
            <a:spAutoFit/>
          </a:bodyPr>
          <a:lstStyle/>
          <a:p>
            <a:r>
              <a:rPr lang="de-DE" sz="1633" dirty="0"/>
              <a:t>i</a:t>
            </a:r>
          </a:p>
        </p:txBody>
      </p:sp>
      <p:sp>
        <p:nvSpPr>
          <p:cNvPr id="75" name="Textfeld 74">
            <a:extLst>
              <a:ext uri="{FF2B5EF4-FFF2-40B4-BE49-F238E27FC236}">
                <a16:creationId xmlns:a16="http://schemas.microsoft.com/office/drawing/2014/main" id="{C9087FA2-29B0-4D8D-A083-358396691B14}"/>
              </a:ext>
            </a:extLst>
          </p:cNvPr>
          <p:cNvSpPr txBox="1"/>
          <p:nvPr/>
        </p:nvSpPr>
        <p:spPr>
          <a:xfrm>
            <a:off x="4369324" y="6360166"/>
            <a:ext cx="287258" cy="343620"/>
          </a:xfrm>
          <a:prstGeom prst="rect">
            <a:avLst/>
          </a:prstGeom>
          <a:noFill/>
        </p:spPr>
        <p:txBody>
          <a:bodyPr wrap="none" rtlCol="0">
            <a:spAutoFit/>
          </a:bodyPr>
          <a:lstStyle/>
          <a:p>
            <a:r>
              <a:rPr lang="de-DE" sz="1633" dirty="0"/>
              <a:t>Y</a:t>
            </a:r>
          </a:p>
        </p:txBody>
      </p:sp>
      <p:sp>
        <p:nvSpPr>
          <p:cNvPr id="76" name="Textfeld 75">
            <a:extLst>
              <a:ext uri="{FF2B5EF4-FFF2-40B4-BE49-F238E27FC236}">
                <a16:creationId xmlns:a16="http://schemas.microsoft.com/office/drawing/2014/main" id="{E2515266-B056-4761-B5A6-4F382349B2AF}"/>
              </a:ext>
            </a:extLst>
          </p:cNvPr>
          <p:cNvSpPr txBox="1"/>
          <p:nvPr/>
        </p:nvSpPr>
        <p:spPr>
          <a:xfrm>
            <a:off x="4779454" y="4789837"/>
            <a:ext cx="3761792" cy="1448110"/>
          </a:xfrm>
          <a:prstGeom prst="rect">
            <a:avLst/>
          </a:prstGeom>
          <a:noFill/>
        </p:spPr>
        <p:txBody>
          <a:bodyPr wrap="square" rtlCol="0">
            <a:noAutofit/>
          </a:bodyPr>
          <a:lstStyle/>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der Ort </a:t>
            </a:r>
            <a:r>
              <a:rPr lang="en-US" sz="2177" dirty="0" err="1"/>
              <a:t>aller</a:t>
            </a:r>
            <a:r>
              <a:rPr lang="en-US" sz="2177" dirty="0"/>
              <a:t> (</a:t>
            </a:r>
            <a:r>
              <a:rPr lang="en-US" sz="2177" dirty="0" err="1"/>
              <a:t>i,y</a:t>
            </a:r>
            <a:r>
              <a:rPr lang="en-US" sz="2177" dirty="0"/>
              <a:t>)-</a:t>
            </a:r>
            <a:r>
              <a:rPr lang="en-US" sz="2177" dirty="0" err="1"/>
              <a:t>Kombinationen</a:t>
            </a:r>
            <a:r>
              <a:rPr lang="en-US" sz="2177" dirty="0"/>
              <a:t>, in der </a:t>
            </a:r>
            <a:r>
              <a:rPr lang="en-US" sz="2177" dirty="0" err="1"/>
              <a:t>der</a:t>
            </a:r>
            <a:r>
              <a:rPr lang="en-US" sz="2177" dirty="0"/>
              <a:t> </a:t>
            </a:r>
            <a:r>
              <a:rPr lang="en-US" sz="2177" dirty="0" err="1"/>
              <a:t>Gütermarkt</a:t>
            </a:r>
            <a:r>
              <a:rPr lang="en-US" sz="2177" dirty="0"/>
              <a:t> </a:t>
            </a:r>
            <a:r>
              <a:rPr lang="en-US" sz="2177" dirty="0" err="1"/>
              <a:t>im</a:t>
            </a:r>
            <a:r>
              <a:rPr lang="en-US" sz="2177" dirty="0"/>
              <a:t> </a:t>
            </a:r>
            <a:r>
              <a:rPr lang="en-US" sz="2177" dirty="0" err="1"/>
              <a:t>Gleichgewicht</a:t>
            </a:r>
            <a:r>
              <a:rPr lang="en-US" sz="2177" dirty="0"/>
              <a:t> </a:t>
            </a:r>
            <a:r>
              <a:rPr lang="en-US" sz="2177" dirty="0" err="1"/>
              <a:t>ist</a:t>
            </a:r>
            <a:r>
              <a:rPr lang="en-US" sz="2177" dirty="0"/>
              <a:t>.</a:t>
            </a:r>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a:t>
            </a:r>
            <a:r>
              <a:rPr lang="en-US" sz="2177" dirty="0" err="1"/>
              <a:t>fallend</a:t>
            </a:r>
            <a:r>
              <a:rPr lang="en-US" sz="2177" dirty="0"/>
              <a:t> in y</a:t>
            </a:r>
            <a:endParaRPr lang="de-DE" sz="2177" dirty="0"/>
          </a:p>
        </p:txBody>
      </p:sp>
      <p:sp>
        <p:nvSpPr>
          <p:cNvPr id="77" name="Rechteck 76">
            <a:extLst>
              <a:ext uri="{FF2B5EF4-FFF2-40B4-BE49-F238E27FC236}">
                <a16:creationId xmlns:a16="http://schemas.microsoft.com/office/drawing/2014/main" id="{427F0223-1482-4936-AACA-C6CC359670AD}"/>
              </a:ext>
            </a:extLst>
          </p:cNvPr>
          <p:cNvSpPr/>
          <p:nvPr/>
        </p:nvSpPr>
        <p:spPr>
          <a:xfrm>
            <a:off x="4363810" y="3914576"/>
            <a:ext cx="4157613" cy="369332"/>
          </a:xfrm>
          <a:prstGeom prst="rect">
            <a:avLst/>
          </a:prstGeom>
        </p:spPr>
        <p:txBody>
          <a:bodyPr wrap="none">
            <a:spAutoFit/>
          </a:bodyPr>
          <a:lstStyle/>
          <a:p>
            <a:r>
              <a:rPr lang="en-US" b="1" dirty="0" err="1"/>
              <a:t>Gleichgewichtsbedingung</a:t>
            </a:r>
            <a:r>
              <a:rPr lang="en-US" b="1" dirty="0"/>
              <a:t> am </a:t>
            </a:r>
            <a:r>
              <a:rPr lang="en-US" b="1" dirty="0" err="1"/>
              <a:t>Gütermarkt</a:t>
            </a:r>
            <a:endParaRPr lang="de-DE" b="1" dirty="0"/>
          </a:p>
        </p:txBody>
      </p:sp>
      <p:sp>
        <p:nvSpPr>
          <p:cNvPr id="78" name="Rechteck 77">
            <a:extLst>
              <a:ext uri="{FF2B5EF4-FFF2-40B4-BE49-F238E27FC236}">
                <a16:creationId xmlns:a16="http://schemas.microsoft.com/office/drawing/2014/main" id="{C3308036-5507-4305-9176-8A59B95714C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9058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Geldmarkt</a:t>
            </a:r>
          </a:p>
        </p:txBody>
      </p:sp>
      <mc:AlternateContent xmlns:mc="http://schemas.openxmlformats.org/markup-compatibility/2006" xmlns:a14="http://schemas.microsoft.com/office/drawing/2010/main">
        <mc:Choice Requires="a14">
          <p:sp>
            <p:nvSpPr>
              <p:cNvPr id="7" name="Content Placeholder 2"/>
              <p:cNvSpPr txBox="1">
                <a:spLocks/>
              </p:cNvSpPr>
              <p:nvPr/>
            </p:nvSpPr>
            <p:spPr>
              <a:xfrm>
                <a:off x="169502" y="626990"/>
                <a:ext cx="7506079" cy="581386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72" indent="-414772">
                  <a:buFont typeface="Arial" panose="020B0604020202020204" pitchFamily="34" charset="0"/>
                  <a:buChar char="•"/>
                </a:pPr>
                <a:r>
                  <a:rPr lang="en-US" sz="2903" dirty="0">
                    <a:solidFill>
                      <a:sysClr val="windowText" lastClr="000000"/>
                    </a:solidFill>
                  </a:rPr>
                  <a:t>Geldangebot</a:t>
                </a:r>
              </a:p>
              <a:p>
                <a:pPr marL="0" lvl="1"/>
                <a:r>
                  <a:rPr lang="en-US" sz="2177" kern="0" dirty="0">
                    <a:solidFill>
                      <a:sysClr val="windowText" lastClr="000000"/>
                    </a:solidFill>
                  </a:rPr>
                  <a:t>	m=</a:t>
                </a:r>
                <a14:m>
                  <m:oMath xmlns:m="http://schemas.openxmlformats.org/officeDocument/2006/math">
                    <m:f>
                      <m:fPr>
                        <m:ctrlPr>
                          <a:rPr lang="en-US" sz="2177" i="1" kern="0" smtClean="0">
                            <a:solidFill>
                              <a:sysClr val="windowText" lastClr="000000"/>
                            </a:solidFill>
                            <a:latin typeface="Cambria Math" panose="02040503050406030204" pitchFamily="18" charset="0"/>
                          </a:rPr>
                        </m:ctrlPr>
                      </m:fPr>
                      <m:num>
                        <m:r>
                          <a:rPr lang="de-DE" sz="2177" b="0" i="1" kern="0" smtClean="0">
                            <a:solidFill>
                              <a:sysClr val="windowText" lastClr="000000"/>
                            </a:solidFill>
                            <a:latin typeface="Cambria Math" panose="02040503050406030204" pitchFamily="18" charset="0"/>
                          </a:rPr>
                          <m:t>𝑀</m:t>
                        </m:r>
                      </m:num>
                      <m:den>
                        <m:r>
                          <a:rPr lang="de-DE" sz="2177" b="0" i="1" kern="0" smtClean="0">
                            <a:solidFill>
                              <a:sysClr val="windowText" lastClr="000000"/>
                            </a:solidFill>
                            <a:latin typeface="Cambria Math" panose="02040503050406030204" pitchFamily="18" charset="0"/>
                          </a:rPr>
                          <m:t>𝑝</m:t>
                        </m:r>
                      </m:den>
                    </m:f>
                  </m:oMath>
                </a14:m>
                <a:r>
                  <a:rPr lang="en-US" sz="2177" kern="0" dirty="0">
                    <a:solidFill>
                      <a:sysClr val="windowText" lastClr="000000"/>
                    </a:solidFill>
                  </a:rPr>
                  <a:t>	m: </a:t>
                </a:r>
                <a:r>
                  <a:rPr lang="en-US" sz="2177" kern="0" dirty="0" err="1">
                    <a:solidFill>
                      <a:sysClr val="windowText" lastClr="000000"/>
                    </a:solidFill>
                  </a:rPr>
                  <a:t>reale</a:t>
                </a:r>
                <a:r>
                  <a:rPr lang="en-US" sz="2177" kern="0" dirty="0">
                    <a:solidFill>
                      <a:sysClr val="windowText" lastClr="000000"/>
                    </a:solidFill>
                  </a:rPr>
                  <a:t> </a:t>
                </a:r>
                <a:r>
                  <a:rPr lang="en-US" sz="2177" kern="0" dirty="0" err="1">
                    <a:solidFill>
                      <a:sysClr val="windowText" lastClr="000000"/>
                    </a:solidFill>
                  </a:rPr>
                  <a:t>Geldmenge</a:t>
                </a:r>
                <a:r>
                  <a:rPr lang="en-US" sz="2177" kern="0" dirty="0">
                    <a:solidFill>
                      <a:sysClr val="windowText" lastClr="000000"/>
                    </a:solidFill>
                  </a:rPr>
                  <a:t>; M: </a:t>
                </a:r>
                <a:r>
                  <a:rPr lang="en-US" sz="2177" kern="0" dirty="0" err="1">
                    <a:solidFill>
                      <a:sysClr val="windowText" lastClr="000000"/>
                    </a:solidFill>
                  </a:rPr>
                  <a:t>nominale</a:t>
                </a:r>
                <a:r>
                  <a:rPr lang="en-US" sz="2177" kern="0" dirty="0">
                    <a:solidFill>
                      <a:sysClr val="windowText" lastClr="000000"/>
                    </a:solidFill>
                  </a:rPr>
                  <a:t> </a:t>
                </a:r>
                <a:r>
                  <a:rPr lang="en-US" sz="2177" kern="0" dirty="0" err="1">
                    <a:solidFill>
                      <a:sysClr val="windowText" lastClr="000000"/>
                    </a:solidFill>
                  </a:rPr>
                  <a:t>Geldmenge</a:t>
                </a:r>
                <a:r>
                  <a:rPr lang="en-US" sz="2177" kern="0" dirty="0">
                    <a:solidFill>
                      <a:sysClr val="windowText" lastClr="000000"/>
                    </a:solidFill>
                  </a:rPr>
                  <a:t>;			p: </a:t>
                </a:r>
                <a:r>
                  <a:rPr lang="en-US" sz="2177" kern="0" dirty="0" err="1">
                    <a:solidFill>
                      <a:sysClr val="windowText" lastClr="000000"/>
                    </a:solidFill>
                  </a:rPr>
                  <a:t>Preisniveau</a:t>
                </a:r>
                <a:endParaRPr lang="en-US" sz="2177" kern="0" dirty="0">
                  <a:solidFill>
                    <a:sysClr val="windowText" lastClr="000000"/>
                  </a:solidFill>
                </a:endParaRPr>
              </a:p>
              <a:p>
                <a:pPr marL="0" lvl="1"/>
                <a:r>
                  <a:rPr lang="en-US" sz="2177" kern="0" dirty="0">
                    <a:solidFill>
                      <a:sysClr val="windowText" lastClr="000000"/>
                    </a:solidFill>
                  </a:rPr>
                  <a:t>		Die </a:t>
                </a:r>
                <a:r>
                  <a:rPr lang="en-US" sz="2177" kern="0" dirty="0" err="1">
                    <a:solidFill>
                      <a:sysClr val="windowText" lastClr="000000"/>
                    </a:solidFill>
                  </a:rPr>
                  <a:t>Geldmenge</a:t>
                </a:r>
                <a:r>
                  <a:rPr lang="en-US" sz="2177" kern="0" dirty="0">
                    <a:solidFill>
                      <a:sysClr val="windowText" lastClr="000000"/>
                    </a:solidFill>
                  </a:rPr>
                  <a:t> M </a:t>
                </a:r>
                <a:r>
                  <a:rPr lang="en-US" sz="2177" kern="0" dirty="0" err="1">
                    <a:solidFill>
                      <a:sysClr val="windowText" lastClr="000000"/>
                    </a:solidFill>
                  </a:rPr>
                  <a:t>wird</a:t>
                </a:r>
                <a:r>
                  <a:rPr lang="en-US" sz="2177" kern="0" dirty="0">
                    <a:solidFill>
                      <a:sysClr val="windowText" lastClr="000000"/>
                    </a:solidFill>
                  </a:rPr>
                  <a:t> von der </a:t>
                </a:r>
                <a:r>
                  <a:rPr lang="en-US" sz="2177" kern="0" dirty="0" err="1">
                    <a:solidFill>
                      <a:sysClr val="windowText" lastClr="000000"/>
                    </a:solidFill>
                  </a:rPr>
                  <a:t>Zentralbank</a:t>
                </a:r>
                <a:r>
                  <a:rPr lang="en-US" sz="2177" kern="0" dirty="0">
                    <a:solidFill>
                      <a:sysClr val="windowText" lastClr="000000"/>
                    </a:solidFill>
                  </a:rPr>
                  <a:t> 			</a:t>
                </a:r>
                <a:r>
                  <a:rPr lang="en-US" sz="2177" kern="0" dirty="0" err="1">
                    <a:solidFill>
                      <a:sysClr val="windowText" lastClr="000000"/>
                    </a:solidFill>
                  </a:rPr>
                  <a:t>gesetzt</a:t>
                </a:r>
                <a:r>
                  <a:rPr lang="en-US" sz="2177" kern="0" dirty="0">
                    <a:solidFill>
                      <a:sysClr val="windowText" lastClr="000000"/>
                    </a:solidFill>
                  </a:rPr>
                  <a:t>	und die </a:t>
                </a:r>
                <a:r>
                  <a:rPr lang="en-US" sz="2177" kern="0" dirty="0" err="1">
                    <a:solidFill>
                      <a:sysClr val="windowText" lastClr="000000"/>
                    </a:solidFill>
                  </a:rPr>
                  <a:t>Preise</a:t>
                </a:r>
                <a:r>
                  <a:rPr lang="en-US" sz="2177" kern="0" dirty="0">
                    <a:solidFill>
                      <a:sysClr val="windowText" lastClr="000000"/>
                    </a:solidFill>
                  </a:rPr>
                  <a:t> P </a:t>
                </a:r>
                <a:r>
                  <a:rPr lang="en-US" sz="2177" kern="0" dirty="0" err="1">
                    <a:solidFill>
                      <a:sysClr val="windowText" lastClr="000000"/>
                    </a:solidFill>
                  </a:rPr>
                  <a:t>werden</a:t>
                </a:r>
                <a:r>
                  <a:rPr lang="en-US" sz="2177" kern="0" dirty="0">
                    <a:solidFill>
                      <a:sysClr val="windowText" lastClr="000000"/>
                    </a:solidFill>
                  </a:rPr>
                  <a:t> </a:t>
                </a:r>
                <a:r>
                  <a:rPr lang="en-US" sz="2177" kern="0" dirty="0" err="1">
                    <a:solidFill>
                      <a:sysClr val="windowText" lastClr="000000"/>
                    </a:solidFill>
                  </a:rPr>
                  <a:t>als</a:t>
                </a:r>
                <a:r>
                  <a:rPr lang="en-US" sz="2177" kern="0" dirty="0">
                    <a:solidFill>
                      <a:sysClr val="windowText" lastClr="000000"/>
                    </a:solidFill>
                  </a:rPr>
                  <a:t> </a:t>
                </a:r>
                <a:r>
                  <a:rPr lang="en-US" sz="2177" kern="0" dirty="0" err="1">
                    <a:solidFill>
                      <a:sysClr val="windowText" lastClr="000000"/>
                    </a:solidFill>
                  </a:rPr>
                  <a:t>kurzfristig</a:t>
                </a:r>
                <a:r>
                  <a:rPr lang="en-US" sz="2177" kern="0" dirty="0">
                    <a:solidFill>
                      <a:sysClr val="windowText" lastClr="000000"/>
                    </a:solidFill>
                  </a:rPr>
                  <a:t> 			</a:t>
                </a:r>
                <a:r>
                  <a:rPr lang="en-US" sz="2177" kern="0" dirty="0" err="1">
                    <a:solidFill>
                      <a:sysClr val="windowText" lastClr="000000"/>
                    </a:solidFill>
                  </a:rPr>
                  <a:t>konstant</a:t>
                </a:r>
                <a:r>
                  <a:rPr lang="en-US" sz="2177" kern="0" dirty="0">
                    <a:solidFill>
                      <a:sysClr val="windowText" lastClr="000000"/>
                    </a:solidFill>
                  </a:rPr>
                  <a:t> </a:t>
                </a:r>
                <a:r>
                  <a:rPr lang="en-US" sz="2177" kern="0" dirty="0" err="1">
                    <a:solidFill>
                      <a:sysClr val="windowText" lastClr="000000"/>
                    </a:solidFill>
                  </a:rPr>
                  <a:t>betrachtet</a:t>
                </a:r>
                <a:endParaRPr lang="en-US" sz="2177" kern="0" dirty="0">
                  <a:solidFill>
                    <a:sysClr val="windowText" lastClr="000000"/>
                  </a:solidFill>
                </a:endParaRPr>
              </a:p>
              <a:p>
                <a:pPr marL="0" lvl="1"/>
                <a:endParaRPr lang="en-US" sz="1633" dirty="0">
                  <a:solidFill>
                    <a:sysClr val="windowText" lastClr="000000"/>
                  </a:solidFill>
                </a:endParaRPr>
              </a:p>
              <a:p>
                <a:pPr marL="414772" indent="-414772">
                  <a:buFont typeface="Arial" panose="020B0604020202020204" pitchFamily="34" charset="0"/>
                  <a:buChar char="•"/>
                </a:pPr>
                <a:r>
                  <a:rPr lang="en-US" sz="2903" dirty="0" err="1">
                    <a:solidFill>
                      <a:sysClr val="windowText" lastClr="000000"/>
                    </a:solidFill>
                  </a:rPr>
                  <a:t>Geldnachfrage</a:t>
                </a:r>
                <a:endParaRPr lang="en-US" sz="2903" dirty="0">
                  <a:solidFill>
                    <a:sysClr val="windowText" lastClr="000000"/>
                  </a:solidFill>
                </a:endParaRPr>
              </a:p>
              <a:p>
                <a:r>
                  <a:rPr lang="de-DE" sz="1814" dirty="0"/>
                  <a:t>Transaktionsmotiv	→	Je höher das Einkommen, +Vorsichtsmotiv 			desto höher die Geldnachfrage</a:t>
                </a:r>
              </a:p>
              <a:p>
                <a:r>
                  <a:rPr lang="de-DE" sz="1814" dirty="0"/>
                  <a:t>Spekulationsmotiv	→	Je höher der Zins, desto niedriger 					die Geldnachfrage</a:t>
                </a:r>
              </a:p>
              <a:p>
                <a:r>
                  <a:rPr lang="de-DE" sz="1814" dirty="0"/>
                  <a:t>	</a:t>
                </a:r>
                <a:r>
                  <a:rPr lang="de-DE" sz="1814" dirty="0">
                    <a:latin typeface="Times New Roman" panose="02020603050405020304" pitchFamily="18" charset="0"/>
                    <a:cs typeface="Times New Roman" panose="02020603050405020304" pitchFamily="18" charset="0"/>
                  </a:rPr>
                  <a:t>L(</a:t>
                </a:r>
                <a:r>
                  <a:rPr lang="de-DE" sz="1814" dirty="0" err="1">
                    <a:latin typeface="Times New Roman" panose="02020603050405020304" pitchFamily="18" charset="0"/>
                    <a:cs typeface="Times New Roman" panose="02020603050405020304" pitchFamily="18" charset="0"/>
                  </a:rPr>
                  <a:t>Y,i</a:t>
                </a:r>
                <a:r>
                  <a:rPr lang="de-DE" sz="1814" dirty="0">
                    <a:latin typeface="Times New Roman" panose="02020603050405020304" pitchFamily="18" charset="0"/>
                    <a:cs typeface="Times New Roman" panose="02020603050405020304" pitchFamily="18" charset="0"/>
                  </a:rPr>
                  <a:t>)=</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err="1">
                    <a:latin typeface="Times New Roman" panose="02020603050405020304" pitchFamily="18" charset="0"/>
                    <a:cs typeface="Times New Roman" panose="02020603050405020304" pitchFamily="18" charset="0"/>
                  </a:rPr>
                  <a:t>∙Y+l</a:t>
                </a:r>
                <a:r>
                  <a:rPr lang="de-DE" sz="1814" baseline="-25000" dirty="0" err="1">
                    <a:latin typeface="Times New Roman" panose="02020603050405020304" pitchFamily="18" charset="0"/>
                    <a:cs typeface="Times New Roman" panose="02020603050405020304" pitchFamily="18" charset="0"/>
                  </a:rPr>
                  <a:t>i</a:t>
                </a:r>
                <a:r>
                  <a:rPr lang="de-DE" sz="1814" dirty="0" err="1">
                    <a:latin typeface="Times New Roman" panose="02020603050405020304" pitchFamily="18" charset="0"/>
                    <a:cs typeface="Times New Roman" panose="02020603050405020304" pitchFamily="18" charset="0"/>
                  </a:rPr>
                  <a:t>∙i</a:t>
                </a:r>
                <a:r>
                  <a:rPr lang="de-DE" sz="1814" dirty="0">
                    <a:latin typeface="Times New Roman" panose="02020603050405020304" pitchFamily="18" charset="0"/>
                    <a:cs typeface="Times New Roman" panose="02020603050405020304" pitchFamily="18" charset="0"/>
                  </a:rPr>
                  <a:t>		mit </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a:latin typeface="Times New Roman" panose="02020603050405020304" pitchFamily="18" charset="0"/>
                    <a:cs typeface="Times New Roman" panose="02020603050405020304" pitchFamily="18" charset="0"/>
                  </a:rPr>
                  <a:t>&gt;0	     und	l</a:t>
                </a:r>
                <a:r>
                  <a:rPr lang="de-DE" sz="1814" baseline="-25000" dirty="0">
                    <a:latin typeface="Times New Roman" panose="02020603050405020304" pitchFamily="18" charset="0"/>
                    <a:cs typeface="Times New Roman" panose="02020603050405020304" pitchFamily="18" charset="0"/>
                  </a:rPr>
                  <a:t>i</a:t>
                </a:r>
                <a:r>
                  <a:rPr lang="de-DE" sz="1814" dirty="0">
                    <a:latin typeface="Times New Roman" panose="02020603050405020304" pitchFamily="18" charset="0"/>
                    <a:cs typeface="Times New Roman" panose="02020603050405020304" pitchFamily="18" charset="0"/>
                  </a:rPr>
                  <a:t>&lt;0</a:t>
                </a:r>
              </a:p>
            </p:txBody>
          </p:sp>
        </mc:Choice>
        <mc:Fallback xmlns="">
          <p:sp>
            <p:nvSpPr>
              <p:cNvPr id="7" name="Content Placeholder 2"/>
              <p:cNvSpPr txBox="1">
                <a:spLocks noRot="1" noChangeAspect="1" noMove="1" noResize="1" noEditPoints="1" noAdjustHandles="1" noChangeArrowheads="1" noChangeShapeType="1" noTextEdit="1"/>
              </p:cNvSpPr>
              <p:nvPr/>
            </p:nvSpPr>
            <p:spPr>
              <a:xfrm>
                <a:off x="169502" y="626990"/>
                <a:ext cx="7506079" cy="5813867"/>
              </a:xfrm>
              <a:prstGeom prst="rect">
                <a:avLst/>
              </a:prstGeom>
              <a:blipFill>
                <a:blip r:embed="rId3"/>
                <a:stretch>
                  <a:fillRect l="-1543" t="-1048"/>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9CE7E583-8515-4D8C-BFE5-215625D9CF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7365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2">
            <a:extLst>
              <a:ext uri="{FF2B5EF4-FFF2-40B4-BE49-F238E27FC236}">
                <a16:creationId xmlns:a16="http://schemas.microsoft.com/office/drawing/2014/main" id="{1AE419F9-E9DF-412E-9679-13A34F743970}"/>
              </a:ext>
            </a:extLst>
          </p:cNvPr>
          <p:cNvSpPr txBox="1"/>
          <p:nvPr/>
        </p:nvSpPr>
        <p:spPr>
          <a:xfrm>
            <a:off x="8164715" y="31646"/>
            <a:ext cx="4027285" cy="541036"/>
          </a:xfrm>
          <a:prstGeom prst="rect">
            <a:avLst/>
          </a:prstGeom>
          <a:noFill/>
          <a:ln>
            <a:noFill/>
          </a:ln>
        </p:spPr>
        <p:txBody>
          <a:bodyPr lIns="81646" tIns="40823" rIns="81646" bIns="40823" anchor="ctr" anchorCtr="1"/>
          <a:lstStyle/>
          <a:p>
            <a:r>
              <a:rPr lang="de-DE" sz="2600" b="1" dirty="0"/>
              <a:t>Ableitung der Die LM-Kurve</a:t>
            </a:r>
          </a:p>
        </p:txBody>
      </p:sp>
      <p:cxnSp>
        <p:nvCxnSpPr>
          <p:cNvPr id="51" name="Straight Arrow Connector 7">
            <a:extLst>
              <a:ext uri="{FF2B5EF4-FFF2-40B4-BE49-F238E27FC236}">
                <a16:creationId xmlns:a16="http://schemas.microsoft.com/office/drawing/2014/main" id="{297E16CD-354A-4ED5-9D40-5744F428BFFF}"/>
              </a:ext>
            </a:extLst>
          </p:cNvPr>
          <p:cNvCxnSpPr/>
          <p:nvPr/>
        </p:nvCxnSpPr>
        <p:spPr>
          <a:xfrm>
            <a:off x="318104" y="326881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9">
            <a:extLst>
              <a:ext uri="{FF2B5EF4-FFF2-40B4-BE49-F238E27FC236}">
                <a16:creationId xmlns:a16="http://schemas.microsoft.com/office/drawing/2014/main" id="{6C72AB29-1685-4114-A0C3-403E43A513B4}"/>
              </a:ext>
            </a:extLst>
          </p:cNvPr>
          <p:cNvSpPr txBox="1"/>
          <p:nvPr/>
        </p:nvSpPr>
        <p:spPr>
          <a:xfrm>
            <a:off x="3922573" y="3340584"/>
            <a:ext cx="76655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L, M/p</a:t>
            </a:r>
          </a:p>
        </p:txBody>
      </p:sp>
      <p:cxnSp>
        <p:nvCxnSpPr>
          <p:cNvPr id="55" name="Straight Arrow Connector 6">
            <a:extLst>
              <a:ext uri="{FF2B5EF4-FFF2-40B4-BE49-F238E27FC236}">
                <a16:creationId xmlns:a16="http://schemas.microsoft.com/office/drawing/2014/main" id="{3008843C-FAA5-4653-95A7-CE4FBE33AC94}"/>
              </a:ext>
            </a:extLst>
          </p:cNvPr>
          <p:cNvCxnSpPr/>
          <p:nvPr/>
        </p:nvCxnSpPr>
        <p:spPr>
          <a:xfrm flipV="1">
            <a:off x="318104" y="15495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7">
            <a:extLst>
              <a:ext uri="{FF2B5EF4-FFF2-40B4-BE49-F238E27FC236}">
                <a16:creationId xmlns:a16="http://schemas.microsoft.com/office/drawing/2014/main" id="{B40D93FD-44F4-42E3-9381-3D3A5160A399}"/>
              </a:ext>
            </a:extLst>
          </p:cNvPr>
          <p:cNvCxnSpPr/>
          <p:nvPr/>
        </p:nvCxnSpPr>
        <p:spPr>
          <a:xfrm>
            <a:off x="4847541" y="3257018"/>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6">
            <a:extLst>
              <a:ext uri="{FF2B5EF4-FFF2-40B4-BE49-F238E27FC236}">
                <a16:creationId xmlns:a16="http://schemas.microsoft.com/office/drawing/2014/main" id="{4C2BA91B-443D-42D8-BF48-B838EA32E37A}"/>
              </a:ext>
            </a:extLst>
          </p:cNvPr>
          <p:cNvCxnSpPr/>
          <p:nvPr/>
        </p:nvCxnSpPr>
        <p:spPr>
          <a:xfrm flipV="1">
            <a:off x="4847540" y="14315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8" name="TextBox 44">
                <a:extLst>
                  <a:ext uri="{FF2B5EF4-FFF2-40B4-BE49-F238E27FC236}">
                    <a16:creationId xmlns:a16="http://schemas.microsoft.com/office/drawing/2014/main" id="{2B200A97-0D0E-4611-80F5-3B6241AEE127}"/>
                  </a:ext>
                </a:extLst>
              </p:cNvPr>
              <p:cNvSpPr txBox="1"/>
              <p:nvPr/>
            </p:nvSpPr>
            <p:spPr>
              <a:xfrm>
                <a:off x="-79586" y="25210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58" name="TextBox 44">
                <a:extLst>
                  <a:ext uri="{FF2B5EF4-FFF2-40B4-BE49-F238E27FC236}">
                    <a16:creationId xmlns:a16="http://schemas.microsoft.com/office/drawing/2014/main" id="{2B200A97-0D0E-4611-80F5-3B6241AEE127}"/>
                  </a:ext>
                </a:extLst>
              </p:cNvPr>
              <p:cNvSpPr txBox="1">
                <a:spLocks noRot="1" noChangeAspect="1" noMove="1" noResize="1" noEditPoints="1" noAdjustHandles="1" noChangeArrowheads="1" noChangeShapeType="1" noTextEdit="1"/>
              </p:cNvSpPr>
              <p:nvPr/>
            </p:nvSpPr>
            <p:spPr>
              <a:xfrm>
                <a:off x="-79586" y="252100"/>
                <a:ext cx="305147"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9" name="TextBox 44">
                <a:extLst>
                  <a:ext uri="{FF2B5EF4-FFF2-40B4-BE49-F238E27FC236}">
                    <a16:creationId xmlns:a16="http://schemas.microsoft.com/office/drawing/2014/main" id="{A64C72AD-4727-4A7E-B7FA-BAD825AEEAD7}"/>
                  </a:ext>
                </a:extLst>
              </p:cNvPr>
              <p:cNvSpPr txBox="1"/>
              <p:nvPr/>
            </p:nvSpPr>
            <p:spPr>
              <a:xfrm>
                <a:off x="4536557" y="23166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59" name="TextBox 44">
                <a:extLst>
                  <a:ext uri="{FF2B5EF4-FFF2-40B4-BE49-F238E27FC236}">
                    <a16:creationId xmlns:a16="http://schemas.microsoft.com/office/drawing/2014/main" id="{A64C72AD-4727-4A7E-B7FA-BAD825AEEAD7}"/>
                  </a:ext>
                </a:extLst>
              </p:cNvPr>
              <p:cNvSpPr txBox="1">
                <a:spLocks noRot="1" noChangeAspect="1" noMove="1" noResize="1" noEditPoints="1" noAdjustHandles="1" noChangeArrowheads="1" noChangeShapeType="1" noTextEdit="1"/>
              </p:cNvSpPr>
              <p:nvPr/>
            </p:nvSpPr>
            <p:spPr>
              <a:xfrm>
                <a:off x="4536557" y="231669"/>
                <a:ext cx="305147" cy="343620"/>
              </a:xfrm>
              <a:prstGeom prst="rect">
                <a:avLst/>
              </a:prstGeom>
              <a:blipFill>
                <a:blip r:embed="rId4"/>
                <a:stretch>
                  <a:fillRect/>
                </a:stretch>
              </a:blipFill>
            </p:spPr>
            <p:txBody>
              <a:bodyPr/>
              <a:lstStyle/>
              <a:p>
                <a:r>
                  <a:rPr lang="de-DE">
                    <a:noFill/>
                  </a:rPr>
                  <a:t> </a:t>
                </a:r>
              </a:p>
            </p:txBody>
          </p:sp>
        </mc:Fallback>
      </mc:AlternateContent>
      <p:sp>
        <p:nvSpPr>
          <p:cNvPr id="60" name="Rechteck 59">
            <a:extLst>
              <a:ext uri="{FF2B5EF4-FFF2-40B4-BE49-F238E27FC236}">
                <a16:creationId xmlns:a16="http://schemas.microsoft.com/office/drawing/2014/main" id="{2ED2C6A2-7685-4469-A234-5BD15AA436F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0" name="TextBox 9">
            <a:extLst>
              <a:ext uri="{FF2B5EF4-FFF2-40B4-BE49-F238E27FC236}">
                <a16:creationId xmlns:a16="http://schemas.microsoft.com/office/drawing/2014/main" id="{7E6466E8-6930-4D2E-9220-AE47CFFC194A}"/>
              </a:ext>
            </a:extLst>
          </p:cNvPr>
          <p:cNvSpPr txBox="1"/>
          <p:nvPr/>
        </p:nvSpPr>
        <p:spPr>
          <a:xfrm>
            <a:off x="8168618" y="3340584"/>
            <a:ext cx="288862"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y</a:t>
            </a:r>
          </a:p>
        </p:txBody>
      </p:sp>
    </p:spTree>
    <p:extLst>
      <p:ext uri="{BB962C8B-B14F-4D97-AF65-F5344CB8AC3E}">
        <p14:creationId xmlns:p14="http://schemas.microsoft.com/office/powerpoint/2010/main" val="3561765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err="1"/>
              <a:t>Allgmeines</a:t>
            </a:r>
            <a:r>
              <a:rPr lang="de-DE" sz="2903" b="1" dirty="0"/>
              <a:t> Gleichgewicht</a:t>
            </a:r>
          </a:p>
        </p:txBody>
      </p:sp>
      <p:cxnSp>
        <p:nvCxnSpPr>
          <p:cNvPr id="8" name="Straight Arrow Connector 6"/>
          <p:cNvCxnSpPr/>
          <p:nvPr/>
        </p:nvCxnSpPr>
        <p:spPr>
          <a:xfrm flipV="1">
            <a:off x="2271237" y="1174921"/>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2271238" y="4740892"/>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936593" y="1109596"/>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7619811" y="4759330"/>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3251103" y="1444648"/>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744105" y="1893488"/>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834485" y="3194971"/>
            <a:ext cx="1144929" cy="427361"/>
          </a:xfrm>
          <a:prstGeom prst="rect">
            <a:avLst/>
          </a:prstGeom>
          <a:noFill/>
        </p:spPr>
        <p:txBody>
          <a:bodyPr wrap="none" rtlCol="0">
            <a:spAutoFit/>
          </a:bodyPr>
          <a:lstStyle/>
          <a:p>
            <a:r>
              <a:rPr lang="de-DE" sz="2177" b="1" dirty="0"/>
              <a:t>IS-Kurve</a:t>
            </a:r>
          </a:p>
        </p:txBody>
      </p:sp>
      <p:sp>
        <p:nvSpPr>
          <p:cNvPr id="16" name="Textfeld 15"/>
          <p:cNvSpPr txBox="1"/>
          <p:nvPr/>
        </p:nvSpPr>
        <p:spPr>
          <a:xfrm>
            <a:off x="6422404" y="978948"/>
            <a:ext cx="1302023" cy="427361"/>
          </a:xfrm>
          <a:prstGeom prst="rect">
            <a:avLst/>
          </a:prstGeom>
          <a:noFill/>
        </p:spPr>
        <p:txBody>
          <a:bodyPr wrap="none" rtlCol="0">
            <a:spAutoFit/>
          </a:bodyPr>
          <a:lstStyle/>
          <a:p>
            <a:r>
              <a:rPr lang="de-DE" sz="2177" b="1" dirty="0"/>
              <a:t>LM-Kurve</a:t>
            </a:r>
          </a:p>
        </p:txBody>
      </p:sp>
      <p:sp>
        <p:nvSpPr>
          <p:cNvPr id="4" name="Textfeld 3"/>
          <p:cNvSpPr txBox="1"/>
          <p:nvPr/>
        </p:nvSpPr>
        <p:spPr>
          <a:xfrm>
            <a:off x="4836809" y="4759330"/>
            <a:ext cx="391454" cy="343620"/>
          </a:xfrm>
          <a:prstGeom prst="rect">
            <a:avLst/>
          </a:prstGeom>
          <a:noFill/>
        </p:spPr>
        <p:txBody>
          <a:bodyPr wrap="none" rtlCol="0">
            <a:spAutoFit/>
          </a:bodyPr>
          <a:lstStyle/>
          <a:p>
            <a:r>
              <a:rPr lang="de-DE" sz="1633" dirty="0"/>
              <a:t>Y*</a:t>
            </a:r>
          </a:p>
        </p:txBody>
      </p:sp>
      <p:sp>
        <p:nvSpPr>
          <p:cNvPr id="19" name="Textfeld 18"/>
          <p:cNvSpPr txBox="1"/>
          <p:nvPr/>
        </p:nvSpPr>
        <p:spPr>
          <a:xfrm>
            <a:off x="1991622" y="2668951"/>
            <a:ext cx="336952" cy="343620"/>
          </a:xfrm>
          <a:prstGeom prst="rect">
            <a:avLst/>
          </a:prstGeom>
          <a:noFill/>
        </p:spPr>
        <p:txBody>
          <a:bodyPr wrap="none" rtlCol="0">
            <a:spAutoFit/>
          </a:bodyPr>
          <a:lstStyle/>
          <a:p>
            <a:r>
              <a:rPr lang="de-DE" sz="1633" dirty="0"/>
              <a:t>i*</a:t>
            </a:r>
          </a:p>
        </p:txBody>
      </p:sp>
      <p:cxnSp>
        <p:nvCxnSpPr>
          <p:cNvPr id="21" name="Gerade Verbindung 20"/>
          <p:cNvCxnSpPr/>
          <p:nvPr/>
        </p:nvCxnSpPr>
        <p:spPr>
          <a:xfrm flipH="1">
            <a:off x="2271237" y="2826468"/>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952606" y="2808030"/>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63549" y="5523952"/>
            <a:ext cx="8666475" cy="1097416"/>
          </a:xfrm>
          <a:prstGeom prst="rect">
            <a:avLst/>
          </a:prstGeom>
          <a:noFill/>
        </p:spPr>
        <p:txBody>
          <a:bodyPr wrap="none" rtlCol="0">
            <a:spAutoFit/>
          </a:bodyPr>
          <a:lstStyle/>
          <a:p>
            <a:r>
              <a:rPr lang="de-DE" sz="2177" b="1" dirty="0"/>
              <a:t>Der Schnittpunkt von LM- und IS-Kurve ist das allgemeine Gleichgewicht</a:t>
            </a:r>
          </a:p>
          <a:p>
            <a:endParaRPr lang="de-DE" sz="2177" b="1" dirty="0"/>
          </a:p>
          <a:p>
            <a:r>
              <a:rPr lang="de-DE" sz="2177" b="1" dirty="0"/>
              <a:t>→	Güter- und Geldmarkt befinden sich gleichzeitig im Gleichgewicht</a:t>
            </a:r>
          </a:p>
        </p:txBody>
      </p:sp>
      <p:sp>
        <p:nvSpPr>
          <p:cNvPr id="25" name="Rechteck 24"/>
          <p:cNvSpPr/>
          <p:nvPr/>
        </p:nvSpPr>
        <p:spPr>
          <a:xfrm>
            <a:off x="23876" y="5469469"/>
            <a:ext cx="8841732" cy="1306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2" name="Rechteck 1"/>
          <p:cNvSpPr/>
          <p:nvPr/>
        </p:nvSpPr>
        <p:spPr>
          <a:xfrm>
            <a:off x="1328278" y="5009104"/>
            <a:ext cx="6970059" cy="646331"/>
          </a:xfrm>
          <a:prstGeom prst="rect">
            <a:avLst/>
          </a:prstGeom>
        </p:spPr>
        <p:txBody>
          <a:bodyPr wrap="square">
            <a:spAutoFit/>
          </a:bodyPr>
          <a:lstStyle/>
          <a:p>
            <a:r>
              <a:rPr lang="de-DE" dirty="0">
                <a:hlinkClick r:id="rId3"/>
              </a:rPr>
              <a:t>https://www.youtube.com/watch?v=vDBmYhP91Vs&amp;feature=youtu.be</a:t>
            </a:r>
            <a:endParaRPr lang="de-DE" dirty="0"/>
          </a:p>
          <a:p>
            <a:endParaRPr lang="de-DE" dirty="0"/>
          </a:p>
        </p:txBody>
      </p:sp>
      <p:sp>
        <p:nvSpPr>
          <p:cNvPr id="20" name="Rechteck 19">
            <a:extLst>
              <a:ext uri="{FF2B5EF4-FFF2-40B4-BE49-F238E27FC236}">
                <a16:creationId xmlns:a16="http://schemas.microsoft.com/office/drawing/2014/main" id="{53E181B1-00D2-4DA3-A5CD-7CC3868784D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9065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3" y="672525"/>
            <a:ext cx="8567868"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I(i)=I</a:t>
            </a:r>
            <a:r>
              <a:rPr lang="de-DE" sz="2400" baseline="-33000" dirty="0">
                <a:latin typeface="Times New Roman" pitchFamily="18"/>
                <a:ea typeface="Arial" pitchFamily="34"/>
                <a:cs typeface="Arial" pitchFamily="34"/>
              </a:rPr>
              <a:t>0</a:t>
            </a:r>
            <a:r>
              <a:rPr lang="de-DE" sz="2400" dirty="0">
                <a:latin typeface="Times New Roman" pitchFamily="18"/>
                <a:ea typeface="Arial" pitchFamily="34"/>
                <a:cs typeface="Arial" pitchFamily="34"/>
              </a:rPr>
              <a:t>+i</a:t>
            </a:r>
            <a:r>
              <a:rPr lang="de-DE" sz="2400" baseline="-33000" dirty="0">
                <a:latin typeface="Times New Roman" pitchFamily="18"/>
                <a:ea typeface="Arial" pitchFamily="34"/>
                <a:cs typeface="Arial" pitchFamily="34"/>
              </a:rPr>
              <a:t>i</a:t>
            </a:r>
            <a:r>
              <a:rPr lang="de-DE" sz="2400" dirty="0">
                <a:latin typeface="Times New Roman" pitchFamily="18"/>
                <a:ea typeface="Arial" pitchFamily="34"/>
                <a:cs typeface="Arial" pitchFamily="34"/>
              </a:rPr>
              <a:t>∙i=30-300i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Y,r</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∙Y+l</a:t>
            </a:r>
            <a:r>
              <a:rPr lang="de-DE" sz="2400" baseline="-33000" dirty="0" err="1">
                <a:latin typeface="Times New Roman" pitchFamily="18"/>
                <a:ea typeface="Arial" pitchFamily="34"/>
                <a:cs typeface="Arial" pitchFamily="34"/>
              </a:rPr>
              <a:t>i</a:t>
            </a:r>
            <a:r>
              <a:rPr lang="de-DE" sz="2400" dirty="0" err="1">
                <a:latin typeface="Times New Roman" pitchFamily="18"/>
                <a:ea typeface="Arial" pitchFamily="34"/>
                <a:cs typeface="Arial" pitchFamily="34"/>
              </a:rPr>
              <a:t>∙i</a:t>
            </a:r>
            <a:r>
              <a:rPr lang="de-DE" sz="2400" dirty="0">
                <a:latin typeface="Times New Roman" pitchFamily="18"/>
                <a:ea typeface="Arial" pitchFamily="34"/>
                <a:cs typeface="Arial" pitchFamily="34"/>
              </a:rPr>
              <a:t>=0,5Y – 250i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M=400		p=2 </a:t>
            </a: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die IS-Kurve</a:t>
            </a:r>
          </a:p>
          <a:p>
            <a:pPr marL="457200" indent="-457200" hangingPunct="0">
              <a:buFont typeface="+mj-lt"/>
              <a:buAutoNum type="alphaLcParenR"/>
            </a:pPr>
            <a:r>
              <a:rPr lang="de-DE" sz="2000" dirty="0">
                <a:latin typeface="Times New Roman" pitchFamily="18"/>
                <a:ea typeface="Arial" pitchFamily="34"/>
                <a:cs typeface="Arial" pitchFamily="34"/>
              </a:rPr>
              <a:t>Bestimmen Sie die LM-Kurve</a:t>
            </a:r>
          </a:p>
          <a:p>
            <a:pPr marL="457200" indent="-457200" hangingPunct="0">
              <a:buFont typeface="+mj-lt"/>
              <a:buAutoNum type="alphaLcParenR"/>
            </a:pPr>
            <a:r>
              <a:rPr lang="de-DE" sz="2000" dirty="0">
                <a:latin typeface="Times New Roman" pitchFamily="18"/>
                <a:ea typeface="Arial" pitchFamily="34"/>
                <a:cs typeface="Arial" pitchFamily="34"/>
              </a:rPr>
              <a:t>Bestimmen Sie das simultane Güter- und Geldmarktgleichgewicht mit dem </a:t>
            </a:r>
            <a:r>
              <a:rPr lang="de-DE" sz="2000" dirty="0" err="1">
                <a:latin typeface="Times New Roman" pitchFamily="18"/>
                <a:ea typeface="Arial" pitchFamily="34"/>
                <a:cs typeface="Arial" pitchFamily="34"/>
              </a:rPr>
              <a:t>Zinsatz</a:t>
            </a:r>
            <a:r>
              <a:rPr lang="de-DE" sz="2000" dirty="0">
                <a:latin typeface="Times New Roman" pitchFamily="18"/>
                <a:ea typeface="Arial" pitchFamily="34"/>
                <a:cs typeface="Arial" pitchFamily="34"/>
              </a:rPr>
              <a:t> i* und Einkommen Y*</a:t>
            </a: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a:t>Aufgabe</a:t>
            </a:r>
          </a:p>
        </p:txBody>
      </p:sp>
      <p:sp>
        <p:nvSpPr>
          <p:cNvPr id="4" name="Rechteck 3">
            <a:extLst>
              <a:ext uri="{FF2B5EF4-FFF2-40B4-BE49-F238E27FC236}">
                <a16:creationId xmlns:a16="http://schemas.microsoft.com/office/drawing/2014/main" id="{B1A8277C-6542-4FA4-BAE0-354C3E8858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69407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1749</Words>
  <Application>Microsoft Office PowerPoint</Application>
  <PresentationFormat>Breitbild</PresentationFormat>
  <Paragraphs>333</Paragraphs>
  <Slides>30</Slides>
  <Notes>24</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30</vt:i4>
      </vt:variant>
    </vt:vector>
  </HeadingPairs>
  <TitlesOfParts>
    <vt:vector size="39" baseType="lpstr">
      <vt:lpstr>Arial</vt:lpstr>
      <vt:lpstr>Arial Unicode MS</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Köster, Bernhard Johannes</cp:lastModifiedBy>
  <cp:revision>128</cp:revision>
  <cp:lastPrinted>2022-03-02T20:18:27Z</cp:lastPrinted>
  <dcterms:created xsi:type="dcterms:W3CDTF">2022-03-01T20:52:11Z</dcterms:created>
  <dcterms:modified xsi:type="dcterms:W3CDTF">2025-05-06T15:00:31Z</dcterms:modified>
</cp:coreProperties>
</file>