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372" r:id="rId2"/>
    <p:sldId id="1411" r:id="rId3"/>
    <p:sldId id="1412" r:id="rId4"/>
    <p:sldId id="1413" r:id="rId5"/>
    <p:sldId id="1414" r:id="rId6"/>
    <p:sldId id="1415" r:id="rId7"/>
    <p:sldId id="1416" r:id="rId8"/>
    <p:sldId id="1417" r:id="rId9"/>
    <p:sldId id="1418" r:id="rId10"/>
    <p:sldId id="1312" r:id="rId11"/>
    <p:sldId id="1313" r:id="rId12"/>
    <p:sldId id="1314" r:id="rId13"/>
    <p:sldId id="1315" r:id="rId14"/>
    <p:sldId id="1419" r:id="rId15"/>
    <p:sldId id="1317" r:id="rId16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3584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6C623F-5A89-4F6B-B0D8-3142D21F65AF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7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1A1DAE7-36E9-4E62-907F-C6D2BAEC3DC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03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894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088B04-D973-4DE8-AC03-B1F696C1E11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1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28D59F9-AF27-478B-ABBE-5ADADA2E5190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1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818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689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640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9247B2-41D2-489C-A107-E1842452A0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5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69C26F5-D671-40CF-8D25-8DC4A0306CB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34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28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1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80A0D1-2000-4D58-B44F-FAD67E50474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3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92581E5-F558-44C7-ACC4-B7162D3C67E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39834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9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78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12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46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6272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296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06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../media/image420.png"/><Relationship Id="rId9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996287" y="249147"/>
            <a:ext cx="10365473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177" dirty="0">
                <a:solidFill>
                  <a:sysClr val="windowText" lastClr="000000"/>
                </a:solidFill>
              </a:rPr>
              <a:t>Der </a:t>
            </a:r>
            <a:r>
              <a:rPr lang="en-US" sz="2177" dirty="0" err="1">
                <a:solidFill>
                  <a:sysClr val="windowText" lastClr="000000"/>
                </a:solidFill>
              </a:rPr>
              <a:t>Multiplikatoreffekt</a:t>
            </a:r>
            <a:r>
              <a:rPr lang="en-US" sz="2177" dirty="0">
                <a:solidFill>
                  <a:sysClr val="windowText" lastClr="000000"/>
                </a:solidFill>
              </a:rPr>
              <a:t>: Die </a:t>
            </a:r>
            <a:r>
              <a:rPr lang="en-US" sz="2177" dirty="0" err="1">
                <a:solidFill>
                  <a:sysClr val="windowText" lastClr="000000"/>
                </a:solidFill>
              </a:rPr>
              <a:t>Abwrackprämie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im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Keynesianischen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Gütermarktmodell</a:t>
            </a:r>
            <a:endParaRPr lang="en-US" sz="2177" dirty="0">
              <a:solidFill>
                <a:sysClr val="windowText" lastClr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88831" y="1412294"/>
            <a:ext cx="4703353" cy="4180758"/>
            <a:chOff x="1187624" y="908720"/>
            <a:chExt cx="5184576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518457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7206514" y="5641598"/>
            <a:ext cx="1572866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4"/>
          <p:cNvSpPr txBox="1"/>
          <p:nvPr/>
        </p:nvSpPr>
        <p:spPr>
          <a:xfrm>
            <a:off x="1546285" y="1358561"/>
            <a:ext cx="1688283" cy="8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3188831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6"/>
              <p:cNvSpPr txBox="1"/>
              <p:nvPr/>
            </p:nvSpPr>
            <p:spPr>
              <a:xfrm>
                <a:off x="7369589" y="2261510"/>
                <a:ext cx="1769843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𝐴𝑢𝑠𝑔𝑎𝑏𝑒𝑛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 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600" dirty="0">
                              <a:solidFill>
                                <a:srgbClr val="000000"/>
                              </a:solidFill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de-DE" sz="1600" baseline="30000" dirty="0">
                              <a:solidFill>
                                <a:srgbClr val="000000"/>
                              </a:solidFill>
                            </a:rPr>
                            <m:t>D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261510"/>
                <a:ext cx="1769843" cy="343620"/>
              </a:xfrm>
              <a:prstGeom prst="rect">
                <a:avLst/>
              </a:prstGeom>
              <a:blipFill>
                <a:blip r:embed="rId3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35"/>
              <p:cNvSpPr txBox="1"/>
              <p:nvPr/>
            </p:nvSpPr>
            <p:spPr>
              <a:xfrm>
                <a:off x="3745035" y="821685"/>
                <a:ext cx="2873480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nstieg</m:t>
                      </m:r>
                      <m: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der</m:t>
                      </m:r>
                      <m: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Staatsausgaben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𝑢𝑚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∆</m:t>
                      </m:r>
                      <m:r>
                        <a:rPr lang="de-DE" sz="1633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𝐺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35" y="821685"/>
                <a:ext cx="2873480" cy="343620"/>
              </a:xfrm>
              <a:prstGeom prst="rect">
                <a:avLst/>
              </a:prstGeom>
              <a:blipFill>
                <a:blip r:embed="rId4"/>
                <a:stretch>
                  <a:fillRect r="-14195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/>
              <p:cNvSpPr txBox="1"/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19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41"/>
          <p:cNvCxnSpPr/>
          <p:nvPr/>
        </p:nvCxnSpPr>
        <p:spPr>
          <a:xfrm flipV="1">
            <a:off x="5017912" y="3759758"/>
            <a:ext cx="0" cy="176797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32"/>
          <p:cNvCxnSpPr/>
          <p:nvPr/>
        </p:nvCxnSpPr>
        <p:spPr>
          <a:xfrm flipV="1">
            <a:off x="3188831" y="1804240"/>
            <a:ext cx="5029975" cy="3135569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/>
              <p:cNvSpPr txBox="1"/>
              <p:nvPr/>
            </p:nvSpPr>
            <p:spPr>
              <a:xfrm>
                <a:off x="7369589" y="2948443"/>
                <a:ext cx="1733551" cy="455638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de-DE" sz="1633" b="1" dirty="0"/>
                  <a:t>Multiplikator</a:t>
                </a:r>
                <a14:m>
                  <m:oMath xmlns:m="http://schemas.openxmlformats.org/officeDocument/2006/math">
                    <m:r>
                      <a:rPr lang="de-DE" sz="1633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1633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𝒀</m:t>
                        </m:r>
                      </m:num>
                      <m:den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𝑮</m:t>
                        </m:r>
                      </m:den>
                    </m:f>
                  </m:oMath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28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948443"/>
                <a:ext cx="1733551" cy="455638"/>
              </a:xfrm>
              <a:prstGeom prst="rect">
                <a:avLst/>
              </a:prstGeom>
              <a:blipFill>
                <a:blip r:embed="rId9"/>
                <a:stretch>
                  <a:fillRect l="-1034" b="-2500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/>
          <p:cNvSpPr txBox="1"/>
          <p:nvPr/>
        </p:nvSpPr>
        <p:spPr>
          <a:xfrm>
            <a:off x="7127003" y="1134218"/>
            <a:ext cx="57419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2" name="TextBox 35"/>
          <p:cNvSpPr txBox="1"/>
          <p:nvPr/>
        </p:nvSpPr>
        <p:spPr>
          <a:xfrm>
            <a:off x="4190539" y="6150667"/>
            <a:ext cx="3001992" cy="5949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Vergleiche: Geldmengenmultiplikator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9EA81AA2-B4C4-43F6-9316-D4D951C82E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3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8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Multiplikatoreffekt 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50613" y="566809"/>
            <a:ext cx="6876196" cy="140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Externer Eingriff auf der Nachfrageseite, Erhöhung der Staatsausgaben um ∆G = 5 bei einer 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                                                                                                                   marginalen Konsumquote von </a:t>
            </a:r>
            <a:r>
              <a:rPr lang="de-DE" sz="2000" dirty="0" err="1">
                <a:solidFill>
                  <a:srgbClr val="000000"/>
                </a:solidFill>
              </a:rPr>
              <a:t>c</a:t>
            </a:r>
            <a:r>
              <a:rPr lang="de-DE" sz="2000" baseline="-25000" dirty="0" err="1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srgbClr val="000000"/>
                </a:solidFill>
              </a:rPr>
              <a:t>=0,9: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→ zusätzliche Staatsausgaben erhöhen einmalig das Einkommen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→</a:t>
            </a:r>
          </a:p>
          <a:p>
            <a:pPr eaLnBrk="1" hangingPunct="1">
              <a:buClrTx/>
              <a:buFontTx/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ED438B8-106A-4BB9-ADA4-9201A166A7F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1994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(Staatsausgaben-)Multiplikator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524000" y="79819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Ein Multiplikator in der VWL gibt an, um wie viel sich eine 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abhängige Größe ändert, wenn eine unabhängige Größe um eine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Einheit zunimmt. 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u="sng" dirty="0">
                <a:solidFill>
                  <a:srgbClr val="000000"/>
                </a:solidFill>
              </a:rPr>
              <a:t>Staatsausgabenmultiplikator: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Um wie viel ändert sich das gleichgewichtige Einkommen, wenn die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Staatsausgaben um eine Einheit erhöht werden.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724838-27D2-41A1-920E-3ECDE2DF2AF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690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Multiplikatoreffekt (Beispiel)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2001" y="1009782"/>
            <a:ext cx="9144000" cy="360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C(Y)= 100+0,8Y;	I=400; G=200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Wie hoch ist das gleichgewichtige Einkommen?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Um wie viel steigt das gleichgewichtige Einkommen, wenn die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Staatsausgaben um 100 steigen?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Wie hoch ist der Staatsausgabenmultiplikator?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1CBD8A8-9743-4FD4-BC6B-0E9E4B7F96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36306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0" y="59873"/>
            <a:ext cx="12192000" cy="51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200" dirty="0">
                <a:solidFill>
                  <a:srgbClr val="000000"/>
                </a:solidFill>
              </a:rPr>
              <a:t>C(Y)= 100+0,8Y;	I=400; G=200; Wie hoch ist das gleichgewichtige Einkommen? Um wie viel steigt das gleichgewichtige Einkommen, wenn die Staatsausgaben um 100 steigen?</a:t>
            </a:r>
          </a:p>
          <a:p>
            <a:pPr eaLnBrk="1" hangingPunct="1">
              <a:buClrTx/>
              <a:buFontTx/>
              <a:buNone/>
            </a:pPr>
            <a:r>
              <a:rPr lang="de-DE" sz="1200" dirty="0">
                <a:solidFill>
                  <a:srgbClr val="000000"/>
                </a:solidFill>
              </a:rPr>
              <a:t>                                                                Wie hoch ist der Staatsausgabenmultiplikator?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462015" y="987731"/>
            <a:ext cx="3300077" cy="3454221"/>
            <a:chOff x="462015" y="987731"/>
            <a:chExt cx="3300077" cy="3454221"/>
          </a:xfrm>
        </p:grpSpPr>
        <p:grpSp>
          <p:nvGrpSpPr>
            <p:cNvPr id="39" name="Group 7"/>
            <p:cNvGrpSpPr/>
            <p:nvPr/>
          </p:nvGrpSpPr>
          <p:grpSpPr>
            <a:xfrm>
              <a:off x="963382" y="1042140"/>
              <a:ext cx="2798710" cy="2904421"/>
              <a:chOff x="1187624" y="908720"/>
              <a:chExt cx="5184576" cy="4608512"/>
            </a:xfrm>
          </p:grpSpPr>
          <p:cxnSp>
            <p:nvCxnSpPr>
              <p:cNvPr id="40" name="Straight Arrow Connector 8"/>
              <p:cNvCxnSpPr/>
              <p:nvPr/>
            </p:nvCxnSpPr>
            <p:spPr>
              <a:xfrm>
                <a:off x="1187624" y="5517232"/>
                <a:ext cx="518457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9"/>
              <p:cNvCxnSpPr/>
              <p:nvPr/>
            </p:nvCxnSpPr>
            <p:spPr>
              <a:xfrm flipV="1">
                <a:off x="1187624" y="908720"/>
                <a:ext cx="0" cy="46085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13"/>
            <p:cNvSpPr txBox="1"/>
            <p:nvPr/>
          </p:nvSpPr>
          <p:spPr>
            <a:xfrm>
              <a:off x="3354086" y="398028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14"/>
            <p:cNvSpPr txBox="1"/>
            <p:nvPr/>
          </p:nvSpPr>
          <p:spPr>
            <a:xfrm>
              <a:off x="462015" y="987731"/>
              <a:ext cx="5116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953768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4224338" y="18559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Konsequenzen aus dem Keynesianismus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Dauerhafte ungewollte Unterbeschäftigung ist möglich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deflatorische Lücke: Die Nachfrage ist zu gering, um das vorhandene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			 	 Arbeitsangebot voll auszulasten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Überhitzung der Wirtschaft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inflatorische Lücke: Die Nachfrage übersteigt die vorhandenen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				 Produktionskapazitäten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Ein Vollbeschäftigungsgleichgewicht liegt nur bei spezieller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Parameterkonstellation vor. Es muss sich nicht automatisch einstellen,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sondern bedarf externer Eingriffe.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BC7385-D6AE-4A00-AE87-5E73AF386EB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20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3021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</a:t>
            </a:r>
            <a:r>
              <a:rPr lang="de-DE" sz="2903" b="1" dirty="0" err="1"/>
              <a:t>Keynesianische</a:t>
            </a:r>
            <a:r>
              <a:rPr lang="de-DE" sz="2903" b="1" dirty="0"/>
              <a:t> Gütermarktmodell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52380" y="464900"/>
            <a:ext cx="953145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</a:t>
            </a:r>
            <a:r>
              <a:rPr lang="en-US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Frist: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Produktionskapazitäten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ausgelastet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Investitionspläne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erfüllt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Überraschungen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Produzentenseite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Anpassungen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ausgeglichen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3" name="Rechteck 2"/>
          <p:cNvSpPr/>
          <p:nvPr/>
        </p:nvSpPr>
        <p:spPr>
          <a:xfrm>
            <a:off x="0" y="5534692"/>
            <a:ext cx="8689605" cy="976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Wingdings"/>
              <a:buChar char="à"/>
            </a:pP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	Die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aggregierten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Ausgaben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bestimmten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das    	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gesamtwirtschaftliche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</a:t>
            </a:r>
            <a:endParaRPr lang="en-US" sz="217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C26C183-3FD4-40DC-BAC3-0947CC12616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39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477578" y="16273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Das </a:t>
            </a:r>
            <a:r>
              <a:rPr lang="de-DE" sz="2400" b="1" dirty="0" err="1">
                <a:solidFill>
                  <a:srgbClr val="000000"/>
                </a:solidFill>
                <a:latin typeface="Sparkasse Rg" pitchFamily="34" charset="0"/>
              </a:rPr>
              <a:t>keynesianische</a:t>
            </a: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 Gütermarktmodell</a:t>
            </a: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626576"/>
            <a:ext cx="12192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Die gesamtwirtschaftliche Nachfrage ergibt sich als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=C+I+G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 (privater Konsum); I (Investitionen); G (Staatsausgaben); I und G sind fest vorgegeben (konstant),</a:t>
            </a: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während C selbst positiv vom Einkommen  (der gesamtwirtschaftlichen Produktion) Y abhängt (</a:t>
            </a:r>
            <a:r>
              <a:rPr lang="de-DE" sz="1600" dirty="0" err="1">
                <a:solidFill>
                  <a:srgbClr val="000000"/>
                </a:solidFill>
              </a:rPr>
              <a:t>Keynesianische</a:t>
            </a:r>
            <a:r>
              <a:rPr lang="de-DE" sz="1600" dirty="0">
                <a:solidFill>
                  <a:srgbClr val="000000"/>
                </a:solidFill>
              </a:rPr>
              <a:t> Konsumhypothese): 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C(Y)=C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			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&gt;0 (autonomer Konsum); 0&lt;</a:t>
            </a:r>
            <a:r>
              <a:rPr lang="de-DE" sz="1600" dirty="0" err="1">
                <a:solidFill>
                  <a:srgbClr val="000000"/>
                </a:solidFill>
              </a:rPr>
              <a:t>c</a:t>
            </a:r>
            <a:r>
              <a:rPr lang="de-DE" sz="1600" baseline="-25000" dirty="0" err="1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&lt;1(marginale Konsumquote)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Da die gesamtwirtschaftliche Produktion Y durch die Nachfrage 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 bestimmt wird, gilt: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Y=Y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Y+I+G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A2D1D1B-FEDB-4DC2-9A50-23D1281233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147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Konsum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46849" y="576796"/>
            <a:ext cx="10907552" cy="944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 dirty="0">
                <a:solidFill>
                  <a:prstClr val="black"/>
                </a:solidFill>
              </a:rPr>
              <a:t>In </a:t>
            </a:r>
            <a:r>
              <a:rPr lang="en-US" sz="2000">
                <a:solidFill>
                  <a:prstClr val="black"/>
                </a:solidFill>
              </a:rPr>
              <a:t>Deutschland beträgt </a:t>
            </a:r>
            <a:r>
              <a:rPr lang="en-US" sz="2000" dirty="0">
                <a:solidFill>
                  <a:prstClr val="black"/>
                </a:solidFill>
              </a:rPr>
              <a:t>die </a:t>
            </a:r>
            <a:r>
              <a:rPr lang="en-US" sz="2000" err="1">
                <a:solidFill>
                  <a:prstClr val="black"/>
                </a:solidFill>
                <a:sym typeface="Wingdings" panose="05000000000000000000" pitchFamily="2" charset="2"/>
              </a:rPr>
              <a:t>Sparquote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etwa s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= 11% </a:t>
            </a:r>
            <a:r>
              <a:rPr lang="en-US" sz="2000">
                <a:solidFill>
                  <a:prstClr val="black"/>
                </a:solidFill>
              </a:rPr>
              <a:t>: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490819" y="3769658"/>
            <a:ext cx="10907552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Damit muss gelten: </a:t>
            </a:r>
            <a:r>
              <a:rPr lang="en-US" sz="2000" dirty="0">
                <a:solidFill>
                  <a:prstClr val="black"/>
                </a:solidFill>
              </a:rPr>
              <a:t>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+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 dirty="0">
                <a:solidFill>
                  <a:prstClr val="black"/>
                </a:solidFill>
              </a:rPr>
              <a:t>=1</a:t>
            </a:r>
            <a:r>
              <a:rPr lang="en-US" sz="2000" dirty="0">
                <a:solidFill>
                  <a:prstClr val="black"/>
                </a:solidFill>
              </a:rPr>
              <a:t>	→	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=1 –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>
                <a:solidFill>
                  <a:prstClr val="black"/>
                </a:solidFill>
              </a:rPr>
              <a:t>=89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anose="05000000000000000000" pitchFamily="2" charset="2"/>
              </a:rPr>
              <a:t>%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546849" y="2628900"/>
            <a:ext cx="10907552" cy="10392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Das Einkommen Y wird auf den Konsum und das Sparen aufgeteilt (vgl. wieder die VGR und den Wirtschaftskreislauf!)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4441773"/>
            <a:ext cx="8689605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Interpretation: Von 1000 zusätzlichen Euro an Einkommen </a:t>
            </a:r>
            <a:r>
              <a:rPr lang="de-DE" sz="2000">
                <a:solidFill>
                  <a:prstClr val="black"/>
                </a:solidFill>
              </a:rPr>
              <a:t>werden 890 </a:t>
            </a:r>
            <a:r>
              <a:rPr lang="de-DE" sz="2000" dirty="0">
                <a:solidFill>
                  <a:prstClr val="black"/>
                </a:solidFill>
              </a:rPr>
              <a:t>Euro direkt für den Konsum wieder ausgegeben!! (Erste Ableitung der Konsumfunktion!)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490819" y="1402955"/>
            <a:ext cx="10907552" cy="9521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>
                <a:solidFill>
                  <a:prstClr val="black"/>
                </a:solidFill>
              </a:rPr>
              <a:t>Wie </a:t>
            </a:r>
            <a:r>
              <a:rPr lang="en-US" sz="2000" dirty="0" err="1">
                <a:solidFill>
                  <a:prstClr val="black"/>
                </a:solidFill>
              </a:rPr>
              <a:t>hoch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ist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dann</a:t>
            </a:r>
            <a:r>
              <a:rPr lang="en-US" sz="2000" dirty="0">
                <a:solidFill>
                  <a:prstClr val="black"/>
                </a:solidFill>
              </a:rPr>
              <a:t> die </a:t>
            </a:r>
            <a:r>
              <a:rPr lang="en-US" sz="2000" dirty="0" err="1">
                <a:solidFill>
                  <a:prstClr val="black"/>
                </a:solidFill>
              </a:rPr>
              <a:t>marginale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Konsumquote</a:t>
            </a:r>
            <a:r>
              <a:rPr lang="en-US" sz="2000" dirty="0">
                <a:solidFill>
                  <a:prstClr val="black"/>
                </a:solidFill>
              </a:rPr>
              <a:t>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 dirty="0">
                <a:solidFill>
                  <a:prstClr val="black"/>
                </a:solidFill>
              </a:rPr>
              <a:t>?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F7ACC9-ED3E-4A81-88BD-EC678A2CB0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8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Konsum</a:t>
            </a:r>
          </a:p>
        </p:txBody>
      </p:sp>
      <p:grpSp>
        <p:nvGrpSpPr>
          <p:cNvPr id="7" name="Group 23"/>
          <p:cNvGrpSpPr/>
          <p:nvPr/>
        </p:nvGrpSpPr>
        <p:grpSpPr>
          <a:xfrm>
            <a:off x="3515452" y="549060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6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7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27"/>
          <p:cNvCxnSpPr/>
          <p:nvPr/>
        </p:nvCxnSpPr>
        <p:spPr>
          <a:xfrm flipV="1">
            <a:off x="3515452" y="810358"/>
            <a:ext cx="3984785" cy="267829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28"/>
          <p:cNvSpPr/>
          <p:nvPr/>
        </p:nvSpPr>
        <p:spPr>
          <a:xfrm flipH="1">
            <a:off x="2969358" y="3488656"/>
            <a:ext cx="539830" cy="1175838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2" name="TextBox 29"/>
          <p:cNvSpPr txBox="1"/>
          <p:nvPr/>
        </p:nvSpPr>
        <p:spPr>
          <a:xfrm>
            <a:off x="18037" y="3918212"/>
            <a:ext cx="277832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Autonomer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=100</a:t>
            </a:r>
          </a:p>
        </p:txBody>
      </p:sp>
      <p:sp>
        <p:nvSpPr>
          <p:cNvPr id="13" name="TextBox 30"/>
          <p:cNvSpPr txBox="1"/>
          <p:nvPr/>
        </p:nvSpPr>
        <p:spPr>
          <a:xfrm>
            <a:off x="6555887" y="4852038"/>
            <a:ext cx="159530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(y)</a:t>
            </a:r>
          </a:p>
        </p:txBody>
      </p:sp>
      <p:sp>
        <p:nvSpPr>
          <p:cNvPr id="14" name="TextBox 31"/>
          <p:cNvSpPr txBox="1"/>
          <p:nvPr/>
        </p:nvSpPr>
        <p:spPr>
          <a:xfrm>
            <a:off x="1915242" y="549060"/>
            <a:ext cx="1502460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C(y)</a:t>
            </a:r>
          </a:p>
        </p:txBody>
      </p:sp>
      <p:cxnSp>
        <p:nvCxnSpPr>
          <p:cNvPr id="15" name="Straight Arrow Connector 33"/>
          <p:cNvCxnSpPr/>
          <p:nvPr/>
        </p:nvCxnSpPr>
        <p:spPr>
          <a:xfrm>
            <a:off x="4560642" y="2835412"/>
            <a:ext cx="13064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35"/>
          <p:cNvCxnSpPr/>
          <p:nvPr/>
        </p:nvCxnSpPr>
        <p:spPr>
          <a:xfrm flipV="1">
            <a:off x="5842372" y="1986196"/>
            <a:ext cx="0" cy="8492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6"/>
          <p:cNvSpPr txBox="1"/>
          <p:nvPr/>
        </p:nvSpPr>
        <p:spPr>
          <a:xfrm>
            <a:off x="5841333" y="2215620"/>
            <a:ext cx="3585149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+ 0,890€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Ersparnis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von 0,11€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7"/>
          <p:cNvSpPr txBox="1"/>
          <p:nvPr/>
        </p:nvSpPr>
        <p:spPr>
          <a:xfrm>
            <a:off x="4400910" y="2966061"/>
            <a:ext cx="231543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+ 1€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06501" y="507899"/>
            <a:ext cx="237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C(y)=</a:t>
            </a:r>
            <a:r>
              <a:rPr lang="de-DE" dirty="0">
                <a:solidFill>
                  <a:srgbClr val="000000"/>
                </a:solidFill>
              </a:rPr>
              <a:t> 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>
                <a:solidFill>
                  <a:srgbClr val="000000"/>
                </a:solidFill>
              </a:rPr>
              <a:t>=100+0,89Y</a:t>
            </a:r>
            <a:endParaRPr lang="de-DE" sz="1633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AA9EF4D-D393-497D-9B25-FE8AE1F44E0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35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7" grpId="0"/>
      <p:bldP spid="18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Gütermarktgleichgewicht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209171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3"/>
          <p:cNvSpPr txBox="1"/>
          <p:nvPr/>
        </p:nvSpPr>
        <p:spPr>
          <a:xfrm>
            <a:off x="5326384" y="5650112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523935" y="1346970"/>
            <a:ext cx="1630575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0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Gütermarktgleichgewicht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455043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10"/>
          <p:cNvCxnSpPr/>
          <p:nvPr/>
        </p:nvCxnSpPr>
        <p:spPr>
          <a:xfrm flipV="1">
            <a:off x="4550439" y="1804240"/>
            <a:ext cx="5291272" cy="1959731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3"/>
          <p:cNvSpPr txBox="1"/>
          <p:nvPr/>
        </p:nvSpPr>
        <p:spPr>
          <a:xfrm>
            <a:off x="7621818" y="5628340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2982655" y="1346970"/>
            <a:ext cx="1630575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3" name="Straight Connector 23"/>
          <p:cNvCxnSpPr/>
          <p:nvPr/>
        </p:nvCxnSpPr>
        <p:spPr>
          <a:xfrm flipV="1">
            <a:off x="4550439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27"/>
          <p:cNvSpPr/>
          <p:nvPr/>
        </p:nvSpPr>
        <p:spPr>
          <a:xfrm>
            <a:off x="7580785" y="2709583"/>
            <a:ext cx="522595" cy="1235582"/>
          </a:xfrm>
          <a:prstGeom prst="rightBrace">
            <a:avLst>
              <a:gd name="adj1" fmla="val 8333"/>
              <a:gd name="adj2" fmla="val 20842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31"/>
          <p:cNvSpPr txBox="1"/>
          <p:nvPr/>
        </p:nvSpPr>
        <p:spPr>
          <a:xfrm>
            <a:off x="8835946" y="3690297"/>
            <a:ext cx="209384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C(Y)=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2"/>
          <p:cNvSpPr txBox="1"/>
          <p:nvPr/>
        </p:nvSpPr>
        <p:spPr>
          <a:xfrm>
            <a:off x="8150864" y="2549962"/>
            <a:ext cx="1922321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Innvestitionen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I +</a:t>
            </a:r>
          </a:p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Staatsausgaben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</a:p>
        </p:txBody>
      </p:sp>
      <p:cxnSp>
        <p:nvCxnSpPr>
          <p:cNvPr id="19" name="Straight Arrow Connector 33"/>
          <p:cNvCxnSpPr/>
          <p:nvPr/>
        </p:nvCxnSpPr>
        <p:spPr>
          <a:xfrm flipH="1" flipV="1">
            <a:off x="9449765" y="3380454"/>
            <a:ext cx="653244" cy="2528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5"/>
          <p:cNvSpPr txBox="1"/>
          <p:nvPr/>
        </p:nvSpPr>
        <p:spPr>
          <a:xfrm>
            <a:off x="8450785" y="177459"/>
            <a:ext cx="2545890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Y+I+G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37"/>
          <p:cNvCxnSpPr>
            <a:stCxn id="20" idx="2"/>
          </p:cNvCxnSpPr>
          <p:nvPr/>
        </p:nvCxnSpPr>
        <p:spPr>
          <a:xfrm flipH="1">
            <a:off x="9329543" y="798078"/>
            <a:ext cx="394187" cy="1113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266011" y="4033917"/>
            <a:ext cx="1694310" cy="8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33" dirty="0"/>
              <a:t>Investitionen I</a:t>
            </a:r>
          </a:p>
          <a:p>
            <a:pPr algn="ctr"/>
            <a:r>
              <a:rPr lang="de-DE" sz="1633" dirty="0"/>
              <a:t>+</a:t>
            </a:r>
          </a:p>
          <a:p>
            <a:pPr algn="r"/>
            <a:r>
              <a:rPr lang="de-DE" sz="1633" dirty="0"/>
              <a:t>Staatsausgaben G</a:t>
            </a:r>
          </a:p>
        </p:txBody>
      </p:sp>
      <p:cxnSp>
        <p:nvCxnSpPr>
          <p:cNvPr id="24" name="Straight Connector 30"/>
          <p:cNvCxnSpPr/>
          <p:nvPr/>
        </p:nvCxnSpPr>
        <p:spPr>
          <a:xfrm flipV="1">
            <a:off x="4576695" y="3110727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-26766" y="6358804"/>
            <a:ext cx="8519512" cy="3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14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Gleichgewichtsbedingung</a:t>
            </a:r>
            <a:r>
              <a:rPr lang="en-US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Ausgaben</a:t>
            </a:r>
            <a:r>
              <a:rPr lang="en-US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de-DE" sz="1700" dirty="0">
                <a:solidFill>
                  <a:srgbClr val="000000"/>
                </a:solidFill>
              </a:rPr>
              <a:t>Y</a:t>
            </a:r>
            <a:r>
              <a:rPr lang="de-DE" sz="1700" baseline="30000" dirty="0">
                <a:solidFill>
                  <a:srgbClr val="000000"/>
                </a:solidFill>
              </a:rPr>
              <a:t>D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=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Einkommen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(Y) = </a:t>
            </a:r>
            <a:r>
              <a:rPr lang="en-US" sz="17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Produktion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(Y) = </a:t>
            </a:r>
            <a:r>
              <a:rPr lang="de-DE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7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sz="1700" b="1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496156" y="119954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22" name="Right Brace 28"/>
          <p:cNvSpPr/>
          <p:nvPr/>
        </p:nvSpPr>
        <p:spPr>
          <a:xfrm flipH="1">
            <a:off x="3968866" y="5070458"/>
            <a:ext cx="539830" cy="419391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8" name="Textfeld 27"/>
          <p:cNvSpPr txBox="1"/>
          <p:nvPr/>
        </p:nvSpPr>
        <p:spPr>
          <a:xfrm>
            <a:off x="1952807" y="5070458"/>
            <a:ext cx="214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Autonomer Konsum 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endParaRPr lang="de-DE" sz="1633" dirty="0"/>
          </a:p>
        </p:txBody>
      </p:sp>
      <p:sp>
        <p:nvSpPr>
          <p:cNvPr id="29" name="Right Brace 28"/>
          <p:cNvSpPr/>
          <p:nvPr/>
        </p:nvSpPr>
        <p:spPr>
          <a:xfrm flipH="1">
            <a:off x="3968122" y="3763971"/>
            <a:ext cx="539830" cy="1258404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0" name="Right Brace 28"/>
          <p:cNvSpPr/>
          <p:nvPr/>
        </p:nvSpPr>
        <p:spPr>
          <a:xfrm flipH="1">
            <a:off x="1736086" y="3885891"/>
            <a:ext cx="539830" cy="1745342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1" name="Textfeld 30"/>
          <p:cNvSpPr txBox="1"/>
          <p:nvPr/>
        </p:nvSpPr>
        <p:spPr>
          <a:xfrm>
            <a:off x="7690" y="4184043"/>
            <a:ext cx="2065924" cy="11522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 dirty="0"/>
              <a:t>Vom Einkommen</a:t>
            </a:r>
          </a:p>
          <a:p>
            <a:r>
              <a:rPr lang="de-DE" sz="1633" dirty="0"/>
              <a:t>unabhängiger Teil der </a:t>
            </a:r>
            <a:r>
              <a:rPr lang="de-DE" sz="1633" dirty="0" err="1"/>
              <a:t>gesamtwirtschaft</a:t>
            </a:r>
            <a:r>
              <a:rPr lang="de-DE" sz="1633" dirty="0"/>
              <a:t>- </a:t>
            </a:r>
            <a:r>
              <a:rPr lang="de-DE" sz="1633" dirty="0" err="1"/>
              <a:t>lichen</a:t>
            </a:r>
            <a:r>
              <a:rPr lang="de-DE" sz="1633" dirty="0"/>
              <a:t> Nachfrage</a:t>
            </a:r>
          </a:p>
        </p:txBody>
      </p:sp>
      <p:cxnSp>
        <p:nvCxnSpPr>
          <p:cNvPr id="32" name="Straight Connector 30"/>
          <p:cNvCxnSpPr/>
          <p:nvPr/>
        </p:nvCxnSpPr>
        <p:spPr>
          <a:xfrm flipV="1">
            <a:off x="7516290" y="2693443"/>
            <a:ext cx="6643" cy="2899609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0"/>
          <p:cNvCxnSpPr/>
          <p:nvPr/>
        </p:nvCxnSpPr>
        <p:spPr>
          <a:xfrm flipV="1">
            <a:off x="4576694" y="2659129"/>
            <a:ext cx="2939596" cy="34314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3569335" y="2508777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827681" y="562594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9" name="TextBox 35"/>
          <p:cNvSpPr txBox="1"/>
          <p:nvPr/>
        </p:nvSpPr>
        <p:spPr>
          <a:xfrm>
            <a:off x="4639792" y="768461"/>
            <a:ext cx="3696653" cy="15747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45°-Linie: Ort aller Punkte bei denen</a:t>
            </a:r>
          </a:p>
          <a:p>
            <a:r>
              <a:rPr lang="de-DE" sz="2000" dirty="0">
                <a:solidFill>
                  <a:srgbClr val="000000"/>
                </a:solidFill>
              </a:rPr>
              <a:t>Y</a:t>
            </a:r>
            <a:r>
              <a:rPr lang="de-DE" sz="2000" baseline="30000" dirty="0">
                <a:solidFill>
                  <a:srgbClr val="000000"/>
                </a:solidFill>
              </a:rPr>
              <a:t>D</a:t>
            </a:r>
            <a:r>
              <a:rPr lang="de-DE" sz="2000" dirty="0"/>
              <a:t>=Y gilt → Alle möglichen</a:t>
            </a:r>
          </a:p>
          <a:p>
            <a:r>
              <a:rPr lang="de-DE" sz="2000" dirty="0"/>
              <a:t>	     Gleichgewichtspunkte</a:t>
            </a:r>
          </a:p>
          <a:p>
            <a:r>
              <a:rPr lang="de-DE" sz="2000" dirty="0"/>
              <a:t>Gerade durch den Ursprung</a:t>
            </a:r>
          </a:p>
          <a:p>
            <a:r>
              <a:rPr lang="de-DE" sz="2000" dirty="0"/>
              <a:t>Mit Steigung eins</a:t>
            </a:r>
          </a:p>
        </p:txBody>
      </p:sp>
      <p:cxnSp>
        <p:nvCxnSpPr>
          <p:cNvPr id="40" name="Straight Arrow Connector 37"/>
          <p:cNvCxnSpPr/>
          <p:nvPr/>
        </p:nvCxnSpPr>
        <p:spPr>
          <a:xfrm>
            <a:off x="7340463" y="1688024"/>
            <a:ext cx="855278" cy="2448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5089402" y="5090615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783869" y="5211338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sp>
        <p:nvSpPr>
          <p:cNvPr id="46" name="TextBox 14"/>
          <p:cNvSpPr txBox="1"/>
          <p:nvPr/>
        </p:nvSpPr>
        <p:spPr>
          <a:xfrm>
            <a:off x="-2258" y="2155093"/>
            <a:ext cx="4615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Schnittpunkt zwischen 45°-Linie und Nachfragefunktion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7" name="TextBox 14"/>
          <p:cNvSpPr txBox="1"/>
          <p:nvPr/>
        </p:nvSpPr>
        <p:spPr>
          <a:xfrm>
            <a:off x="3408277" y="5873938"/>
            <a:ext cx="4615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Schnittpunkt zwischen 45°-Linie und Nachfragefunktion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1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8" grpId="0"/>
      <p:bldP spid="20" grpId="0"/>
      <p:bldP spid="23" grpId="0"/>
      <p:bldP spid="25" grpId="0" animBg="1"/>
      <p:bldP spid="27" grpId="0"/>
      <p:bldP spid="22" grpId="0" animBg="1"/>
      <p:bldP spid="28" grpId="0"/>
      <p:bldP spid="29" grpId="0" animBg="1"/>
      <p:bldP spid="30" grpId="0" animBg="1"/>
      <p:bldP spid="31" grpId="0"/>
      <p:bldP spid="37" grpId="0"/>
      <p:bldP spid="38" grpId="0"/>
      <p:bldP spid="39" grpId="0"/>
      <p:bldP spid="43" grpId="0" animBg="1"/>
      <p:bldP spid="44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71790" y="1483414"/>
            <a:ext cx="6999223" cy="4146761"/>
            <a:chOff x="1187624" y="908720"/>
            <a:chExt cx="4536504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flipV="1">
            <a:off x="1471791" y="1875360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/>
          <p:nvPr/>
        </p:nvSpPr>
        <p:spPr>
          <a:xfrm>
            <a:off x="7233448" y="5712498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-31407" y="1136119"/>
            <a:ext cx="1697901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1471790" y="1156792"/>
            <a:ext cx="4572705" cy="450738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1"/>
          <p:cNvSpPr txBox="1"/>
          <p:nvPr/>
        </p:nvSpPr>
        <p:spPr>
          <a:xfrm>
            <a:off x="2716756" y="886385"/>
            <a:ext cx="268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Gleichgewicht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=Y=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*</a:t>
            </a:r>
            <a:endParaRPr lang="de-DE" sz="1600" dirty="0"/>
          </a:p>
        </p:txBody>
      </p:sp>
      <p:sp>
        <p:nvSpPr>
          <p:cNvPr id="17" name="TextBox 35"/>
          <p:cNvSpPr txBox="1"/>
          <p:nvPr/>
        </p:nvSpPr>
        <p:spPr>
          <a:xfrm>
            <a:off x="7721564" y="2164443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37"/>
          <p:cNvCxnSpPr/>
          <p:nvPr/>
        </p:nvCxnSpPr>
        <p:spPr>
          <a:xfrm flipH="1" flipV="1">
            <a:off x="6561822" y="2050388"/>
            <a:ext cx="1173617" cy="2720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1"/>
              <p:cNvSpPr txBox="1"/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0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15"/>
          <p:cNvCxnSpPr/>
          <p:nvPr/>
        </p:nvCxnSpPr>
        <p:spPr>
          <a:xfrm flipV="1">
            <a:off x="2255683" y="4880280"/>
            <a:ext cx="0" cy="78389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8"/>
          <p:cNvCxnSpPr/>
          <p:nvPr/>
        </p:nvCxnSpPr>
        <p:spPr>
          <a:xfrm flipV="1">
            <a:off x="2255683" y="3573793"/>
            <a:ext cx="0" cy="1306487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9"/>
          <p:cNvSpPr/>
          <p:nvPr/>
        </p:nvSpPr>
        <p:spPr>
          <a:xfrm rot="10800000">
            <a:off x="968761" y="3594833"/>
            <a:ext cx="1270198" cy="1306487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4" name="TextBox 34"/>
          <p:cNvSpPr txBox="1"/>
          <p:nvPr/>
        </p:nvSpPr>
        <p:spPr>
          <a:xfrm>
            <a:off x="-3883" y="4235210"/>
            <a:ext cx="15842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Um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befriedigen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müssen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Lagerbestände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abgebaut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bzw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Neueinstellungen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45"/>
          <p:cNvCxnSpPr>
            <a:stCxn id="16" idx="2"/>
          </p:cNvCxnSpPr>
          <p:nvPr/>
        </p:nvCxnSpPr>
        <p:spPr>
          <a:xfrm>
            <a:off x="4058021" y="1255717"/>
            <a:ext cx="366734" cy="13871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2"/>
          <p:cNvSpPr txBox="1"/>
          <p:nvPr/>
        </p:nvSpPr>
        <p:spPr>
          <a:xfrm>
            <a:off x="4020177" y="3174145"/>
            <a:ext cx="493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/>
              <a:t>Etc.</a:t>
            </a:r>
          </a:p>
        </p:txBody>
      </p:sp>
      <p:sp>
        <p:nvSpPr>
          <p:cNvPr id="34" name="Right Brace 32"/>
          <p:cNvSpPr/>
          <p:nvPr/>
        </p:nvSpPr>
        <p:spPr>
          <a:xfrm>
            <a:off x="5810788" y="1429678"/>
            <a:ext cx="233707" cy="772304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84593" y="32134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903" dirty="0" err="1">
                <a:solidFill>
                  <a:sysClr val="windowText" lastClr="000000"/>
                </a:solidFill>
              </a:rPr>
              <a:t>Anpassungsprozess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5801909" y="8787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7" name="TextBox 14"/>
          <p:cNvSpPr txBox="1"/>
          <p:nvPr/>
        </p:nvSpPr>
        <p:spPr>
          <a:xfrm>
            <a:off x="17061" y="3572358"/>
            <a:ext cx="1650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Nachfrage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übersteigt die Produktion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2"/>
          <p:cNvCxnSpPr/>
          <p:nvPr/>
        </p:nvCxnSpPr>
        <p:spPr>
          <a:xfrm flipV="1">
            <a:off x="4422255" y="2762068"/>
            <a:ext cx="7685" cy="2822285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2"/>
          <p:cNvCxnSpPr/>
          <p:nvPr/>
        </p:nvCxnSpPr>
        <p:spPr>
          <a:xfrm flipH="1">
            <a:off x="1471789" y="2725144"/>
            <a:ext cx="2932775" cy="26427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ihandform 48"/>
          <p:cNvSpPr/>
          <p:nvPr/>
        </p:nvSpPr>
        <p:spPr>
          <a:xfrm>
            <a:off x="1926907" y="5182207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1621374" y="5302930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cxnSp>
        <p:nvCxnSpPr>
          <p:cNvPr id="55" name="Straight Connector 43"/>
          <p:cNvCxnSpPr/>
          <p:nvPr/>
        </p:nvCxnSpPr>
        <p:spPr>
          <a:xfrm>
            <a:off x="5746187" y="1492434"/>
            <a:ext cx="2098" cy="762328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4267103" y="5705951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>
          <a:xfrm>
            <a:off x="1110405" y="2556675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1"/>
              <p:cNvSpPr txBox="1"/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75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34"/>
          <p:cNvSpPr txBox="1"/>
          <p:nvPr/>
        </p:nvSpPr>
        <p:spPr>
          <a:xfrm>
            <a:off x="6161100" y="1160081"/>
            <a:ext cx="3134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übersteigt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34"/>
          <p:cNvSpPr txBox="1"/>
          <p:nvPr/>
        </p:nvSpPr>
        <p:spPr>
          <a:xfrm>
            <a:off x="6161100" y="1386136"/>
            <a:ext cx="242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Lageraufbau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bzw.Entlassungen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E0E3CB3-881E-4CFA-80D6-F70BA648874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77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3" grpId="0" animBg="1"/>
      <p:bldP spid="24" grpId="0"/>
      <p:bldP spid="33" grpId="0"/>
      <p:bldP spid="34" grpId="0" animBg="1"/>
      <p:bldP spid="37" grpId="0"/>
      <p:bldP spid="72" grpId="0"/>
      <p:bldP spid="73" grpId="0"/>
      <p:bldP spid="75" grpId="0"/>
      <p:bldP spid="81" grpId="0"/>
      <p:bldP spid="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935" y="912001"/>
            <a:ext cx="3327391" cy="209881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602" y="2879312"/>
            <a:ext cx="4426080" cy="272514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3520" y="97458"/>
            <a:ext cx="9381041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Abwrackprämie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 2009: </a:t>
            </a:r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Staatsausgabenerhöhung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 um 5 </a:t>
            </a:r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Mrd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. €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20011" y="3199062"/>
            <a:ext cx="1374415" cy="31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52" dirty="0"/>
              <a:t>Quelle: </a:t>
            </a:r>
            <a:r>
              <a:rPr lang="de-DE" sz="1452" dirty="0" err="1"/>
              <a:t>Destatis</a:t>
            </a:r>
            <a:endParaRPr lang="de-DE" sz="1452" dirty="0"/>
          </a:p>
        </p:txBody>
      </p:sp>
      <p:sp>
        <p:nvSpPr>
          <p:cNvPr id="17" name="TextBox 9"/>
          <p:cNvSpPr txBox="1"/>
          <p:nvPr/>
        </p:nvSpPr>
        <p:spPr>
          <a:xfrm>
            <a:off x="7061537" y="566200"/>
            <a:ext cx="287129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Reales Wirtschaftswachstum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9"/>
          <p:cNvSpPr txBox="1"/>
          <p:nvPr/>
        </p:nvSpPr>
        <p:spPr>
          <a:xfrm>
            <a:off x="913896" y="2228338"/>
            <a:ext cx="6065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Bei Verschrottung eines mindestens 9 Jahre alten Autos und gleichzeitiger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Zulassung eines Neuwagens erhielt man eine Prämie von 2500 Euro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4B51B7E-C9AC-4C55-94E4-E4DCB6A250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11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Microsoft Office PowerPoint</Application>
  <PresentationFormat>Breitbild</PresentationFormat>
  <Paragraphs>181</Paragraphs>
  <Slides>15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Köster, Bernhard Johannes</cp:lastModifiedBy>
  <cp:revision>128</cp:revision>
  <cp:lastPrinted>2022-03-02T20:18:27Z</cp:lastPrinted>
  <dcterms:created xsi:type="dcterms:W3CDTF">2022-03-01T20:52:11Z</dcterms:created>
  <dcterms:modified xsi:type="dcterms:W3CDTF">2025-04-30T06:11:16Z</dcterms:modified>
</cp:coreProperties>
</file>