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1372" r:id="rId2"/>
    <p:sldId id="1253" r:id="rId3"/>
    <p:sldId id="1226" r:id="rId4"/>
    <p:sldId id="1227" r:id="rId5"/>
    <p:sldId id="1228" r:id="rId6"/>
    <p:sldId id="1229" r:id="rId7"/>
    <p:sldId id="1230" r:id="rId8"/>
    <p:sldId id="1231" r:id="rId9"/>
    <p:sldId id="1232" r:id="rId10"/>
    <p:sldId id="1233" r:id="rId11"/>
    <p:sldId id="1234" r:id="rId12"/>
    <p:sldId id="1235" r:id="rId13"/>
    <p:sldId id="1236" r:id="rId14"/>
    <p:sldId id="1237" r:id="rId15"/>
    <p:sldId id="1238" r:id="rId16"/>
    <p:sldId id="1239" r:id="rId17"/>
    <p:sldId id="1240" r:id="rId18"/>
    <p:sldId id="1241" r:id="rId19"/>
    <p:sldId id="1242" r:id="rId20"/>
    <p:sldId id="1243" r:id="rId21"/>
    <p:sldId id="1244" r:id="rId22"/>
    <p:sldId id="1245" r:id="rId23"/>
    <p:sldId id="1246" r:id="rId24"/>
    <p:sldId id="1247" r:id="rId25"/>
    <p:sldId id="1248" r:id="rId26"/>
    <p:sldId id="1249" r:id="rId27"/>
    <p:sldId id="1250" r:id="rId28"/>
    <p:sldId id="1251" r:id="rId29"/>
    <p:sldId id="1384" r:id="rId30"/>
    <p:sldId id="1437" r:id="rId31"/>
  </p:sldIdLst>
  <p:sldSz cx="12192000" cy="6858000"/>
  <p:notesSz cx="6865938" cy="9998075"/>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8" autoAdjust="0"/>
    <p:restoredTop sz="94660"/>
  </p:normalViewPr>
  <p:slideViewPr>
    <p:cSldViewPr snapToGrid="0">
      <p:cViewPr varScale="1">
        <p:scale>
          <a:sx n="64" d="100"/>
          <a:sy n="64" d="100"/>
        </p:scale>
        <p:origin x="55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5240" cy="501640"/>
          </a:xfrm>
          <a:prstGeom prst="rect">
            <a:avLst/>
          </a:prstGeom>
        </p:spPr>
        <p:txBody>
          <a:bodyPr vert="horz" lIns="96359" tIns="48180" rIns="96359" bIns="48180" rtlCol="0"/>
          <a:lstStyle>
            <a:lvl1pPr algn="l">
              <a:defRPr sz="1300"/>
            </a:lvl1pPr>
          </a:lstStyle>
          <a:p>
            <a:endParaRPr lang="de-DE"/>
          </a:p>
        </p:txBody>
      </p:sp>
      <p:sp>
        <p:nvSpPr>
          <p:cNvPr id="3" name="Datumsplatzhalter 2"/>
          <p:cNvSpPr>
            <a:spLocks noGrp="1"/>
          </p:cNvSpPr>
          <p:nvPr>
            <p:ph type="dt" idx="1"/>
          </p:nvPr>
        </p:nvSpPr>
        <p:spPr>
          <a:xfrm>
            <a:off x="3889109" y="0"/>
            <a:ext cx="2975240" cy="501640"/>
          </a:xfrm>
          <a:prstGeom prst="rect">
            <a:avLst/>
          </a:prstGeom>
        </p:spPr>
        <p:txBody>
          <a:bodyPr vert="horz" lIns="96359" tIns="48180" rIns="96359" bIns="48180" rtlCol="0"/>
          <a:lstStyle>
            <a:lvl1pPr algn="r">
              <a:defRPr sz="1300"/>
            </a:lvl1pPr>
          </a:lstStyle>
          <a:p>
            <a:fld id="{0524BEED-E0BF-4555-8E2F-C31A69315841}" type="datetimeFigureOut">
              <a:rPr lang="de-DE" smtClean="0"/>
              <a:t>01.04.2025</a:t>
            </a:fld>
            <a:endParaRPr lang="de-DE"/>
          </a:p>
        </p:txBody>
      </p:sp>
      <p:sp>
        <p:nvSpPr>
          <p:cNvPr id="4" name="Folienbildplatzhalter 3"/>
          <p:cNvSpPr>
            <a:spLocks noGrp="1" noRot="1" noChangeAspect="1"/>
          </p:cNvSpPr>
          <p:nvPr>
            <p:ph type="sldImg" idx="2"/>
          </p:nvPr>
        </p:nvSpPr>
        <p:spPr>
          <a:xfrm>
            <a:off x="434975" y="1249363"/>
            <a:ext cx="5997575" cy="3375025"/>
          </a:xfrm>
          <a:prstGeom prst="rect">
            <a:avLst/>
          </a:prstGeom>
          <a:noFill/>
          <a:ln w="12700">
            <a:solidFill>
              <a:prstClr val="black"/>
            </a:solidFill>
          </a:ln>
        </p:spPr>
        <p:txBody>
          <a:bodyPr vert="horz" lIns="96359" tIns="48180" rIns="96359" bIns="48180" rtlCol="0" anchor="ctr"/>
          <a:lstStyle/>
          <a:p>
            <a:endParaRPr lang="de-DE"/>
          </a:p>
        </p:txBody>
      </p:sp>
      <p:sp>
        <p:nvSpPr>
          <p:cNvPr id="5" name="Notizenplatzhalter 4"/>
          <p:cNvSpPr>
            <a:spLocks noGrp="1"/>
          </p:cNvSpPr>
          <p:nvPr>
            <p:ph type="body" sz="quarter" idx="3"/>
          </p:nvPr>
        </p:nvSpPr>
        <p:spPr>
          <a:xfrm>
            <a:off x="686594" y="4811574"/>
            <a:ext cx="5492750" cy="3936742"/>
          </a:xfrm>
          <a:prstGeom prst="rect">
            <a:avLst/>
          </a:prstGeom>
        </p:spPr>
        <p:txBody>
          <a:bodyPr vert="horz" lIns="96359" tIns="48180" rIns="96359" bIns="4818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496437"/>
            <a:ext cx="2975240" cy="501639"/>
          </a:xfrm>
          <a:prstGeom prst="rect">
            <a:avLst/>
          </a:prstGeom>
        </p:spPr>
        <p:txBody>
          <a:bodyPr vert="horz" lIns="96359" tIns="48180" rIns="96359" bIns="48180" rtlCol="0" anchor="b"/>
          <a:lstStyle>
            <a:lvl1pPr algn="l">
              <a:defRPr sz="1300"/>
            </a:lvl1pPr>
          </a:lstStyle>
          <a:p>
            <a:endParaRPr lang="de-DE"/>
          </a:p>
        </p:txBody>
      </p:sp>
      <p:sp>
        <p:nvSpPr>
          <p:cNvPr id="7" name="Foliennummernplatzhalter 6"/>
          <p:cNvSpPr>
            <a:spLocks noGrp="1"/>
          </p:cNvSpPr>
          <p:nvPr>
            <p:ph type="sldNum" sz="quarter" idx="5"/>
          </p:nvPr>
        </p:nvSpPr>
        <p:spPr>
          <a:xfrm>
            <a:off x="3889109" y="9496437"/>
            <a:ext cx="2975240" cy="501639"/>
          </a:xfrm>
          <a:prstGeom prst="rect">
            <a:avLst/>
          </a:prstGeom>
        </p:spPr>
        <p:txBody>
          <a:bodyPr vert="horz" lIns="96359" tIns="48180" rIns="96359" bIns="48180" rtlCol="0" anchor="b"/>
          <a:lstStyle>
            <a:lvl1pPr algn="r">
              <a:defRPr sz="1300"/>
            </a:lvl1pPr>
          </a:lstStyle>
          <a:p>
            <a:fld id="{B85F1F99-80BC-4C62-BD17-0AD959982CD1}" type="slidenum">
              <a:rPr lang="de-DE" smtClean="0"/>
              <a:t>‹Nr.›</a:t>
            </a:fld>
            <a:endParaRPr lang="de-DE"/>
          </a:p>
        </p:txBody>
      </p:sp>
    </p:spTree>
    <p:extLst>
      <p:ext uri="{BB962C8B-B14F-4D97-AF65-F5344CB8AC3E}">
        <p14:creationId xmlns:p14="http://schemas.microsoft.com/office/powerpoint/2010/main" val="3648330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5pPr>
            <a:lvl6pPr marL="2806970"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6pPr>
            <a:lvl7pPr marL="3317328"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7pPr>
            <a:lvl8pPr marL="3827687"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8pPr>
            <a:lvl9pPr marL="4338045" indent="-255180" defTabSz="501498" eaLnBrk="0" fontAlgn="base" hangingPunct="0">
              <a:spcBef>
                <a:spcPct val="30000"/>
              </a:spcBef>
              <a:spcAft>
                <a:spcPct val="0"/>
              </a:spcAft>
              <a:buClr>
                <a:srgbClr val="000000"/>
              </a:buClr>
              <a:buSzPct val="100000"/>
              <a:buFont typeface="Times New Roman" pitchFamily="18" charset="0"/>
              <a:tabLst>
                <a:tab pos="808066" algn="l"/>
                <a:tab pos="1614363" algn="l"/>
                <a:tab pos="2425974" algn="l"/>
                <a:tab pos="3232268"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44513" y="895350"/>
            <a:ext cx="7974013" cy="4486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4474" y="5679253"/>
            <a:ext cx="5054505" cy="5379134"/>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2085" tIns="51041" rIns="102085" bIns="51041"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761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11575C7-254A-4E97-98EC-CFDC4EE472B3}" type="slidenum">
              <a:rPr lang="de-DE" sz="1200">
                <a:solidFill>
                  <a:srgbClr val="000000"/>
                </a:solidFill>
                <a:latin typeface="Sparkasse Rg" pitchFamily="34" charset="0"/>
              </a:rPr>
              <a:pPr eaLnBrk="1" hangingPunct="1"/>
              <a:t>10</a:t>
            </a:fld>
            <a:endParaRPr lang="de-DE" sz="1200">
              <a:solidFill>
                <a:srgbClr val="000000"/>
              </a:solidFill>
              <a:latin typeface="Sparkasse Rg" pitchFamily="34" charset="0"/>
            </a:endParaRPr>
          </a:p>
        </p:txBody>
      </p:sp>
      <p:sp>
        <p:nvSpPr>
          <p:cNvPr id="367619" name="Rectangle 2"/>
          <p:cNvSpPr>
            <a:spLocks noGrp="1" noRot="1" noChangeAspect="1" noChangeArrowheads="1" noTextEdit="1"/>
          </p:cNvSpPr>
          <p:nvPr>
            <p:ph type="sldImg"/>
          </p:nvPr>
        </p:nvSpPr>
        <p:spPr>
          <a:xfrm>
            <a:off x="93663" y="742950"/>
            <a:ext cx="6619875" cy="3724275"/>
          </a:xfrm>
          <a:ln/>
        </p:spPr>
      </p:sp>
      <p:sp>
        <p:nvSpPr>
          <p:cNvPr id="36762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001920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4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00FE689E-BF72-4A8C-B8F6-C3A8F960CBF5}" type="slidenum">
              <a:rPr lang="de-DE" sz="1200">
                <a:solidFill>
                  <a:srgbClr val="000000"/>
                </a:solidFill>
                <a:latin typeface="Sparkasse Rg" pitchFamily="34" charset="0"/>
              </a:rPr>
              <a:pPr eaLnBrk="1" hangingPunct="1"/>
              <a:t>11</a:t>
            </a:fld>
            <a:endParaRPr lang="de-DE" sz="1200">
              <a:solidFill>
                <a:srgbClr val="000000"/>
              </a:solidFill>
              <a:latin typeface="Sparkasse Rg" pitchFamily="34" charset="0"/>
            </a:endParaRPr>
          </a:p>
        </p:txBody>
      </p:sp>
      <p:sp>
        <p:nvSpPr>
          <p:cNvPr id="368643" name="Rectangle 2"/>
          <p:cNvSpPr>
            <a:spLocks noGrp="1" noRot="1" noChangeAspect="1" noChangeArrowheads="1" noTextEdit="1"/>
          </p:cNvSpPr>
          <p:nvPr>
            <p:ph type="sldImg"/>
          </p:nvPr>
        </p:nvSpPr>
        <p:spPr>
          <a:xfrm>
            <a:off x="93663" y="742950"/>
            <a:ext cx="6619875" cy="3724275"/>
          </a:xfrm>
          <a:ln/>
        </p:spPr>
      </p:sp>
      <p:sp>
        <p:nvSpPr>
          <p:cNvPr id="36864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993815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966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300AD6E-65F9-4309-9C0C-9ED38E9DA83C}" type="slidenum">
              <a:rPr lang="de-DE" sz="1200">
                <a:solidFill>
                  <a:srgbClr val="000000"/>
                </a:solidFill>
                <a:latin typeface="Sparkasse Rg" pitchFamily="34" charset="0"/>
              </a:rPr>
              <a:pPr eaLnBrk="1" hangingPunct="1"/>
              <a:t>12</a:t>
            </a:fld>
            <a:endParaRPr lang="de-DE" sz="1200">
              <a:solidFill>
                <a:srgbClr val="000000"/>
              </a:solidFill>
              <a:latin typeface="Sparkasse Rg" pitchFamily="34" charset="0"/>
            </a:endParaRPr>
          </a:p>
        </p:txBody>
      </p:sp>
      <p:sp>
        <p:nvSpPr>
          <p:cNvPr id="369667" name="Rectangle 2"/>
          <p:cNvSpPr>
            <a:spLocks noGrp="1" noRot="1" noChangeAspect="1" noChangeArrowheads="1" noTextEdit="1"/>
          </p:cNvSpPr>
          <p:nvPr>
            <p:ph type="sldImg"/>
          </p:nvPr>
        </p:nvSpPr>
        <p:spPr>
          <a:xfrm>
            <a:off x="93663" y="742950"/>
            <a:ext cx="6619875" cy="3724275"/>
          </a:xfrm>
          <a:ln/>
        </p:spPr>
      </p:sp>
      <p:sp>
        <p:nvSpPr>
          <p:cNvPr id="36966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4448385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069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3161AB3E-DD77-44D9-AC97-2928F5F87C62}" type="slidenum">
              <a:rPr lang="de-DE" sz="1200">
                <a:solidFill>
                  <a:srgbClr val="000000"/>
                </a:solidFill>
                <a:latin typeface="Sparkasse Rg" pitchFamily="34" charset="0"/>
              </a:rPr>
              <a:pPr eaLnBrk="1" hangingPunct="1"/>
              <a:t>13</a:t>
            </a:fld>
            <a:endParaRPr lang="de-DE" sz="1200">
              <a:solidFill>
                <a:srgbClr val="000000"/>
              </a:solidFill>
              <a:latin typeface="Sparkasse Rg" pitchFamily="34" charset="0"/>
            </a:endParaRPr>
          </a:p>
        </p:txBody>
      </p:sp>
      <p:sp>
        <p:nvSpPr>
          <p:cNvPr id="370691" name="Rectangle 2"/>
          <p:cNvSpPr>
            <a:spLocks noGrp="1" noRot="1" noChangeAspect="1" noChangeArrowheads="1" noTextEdit="1"/>
          </p:cNvSpPr>
          <p:nvPr>
            <p:ph type="sldImg"/>
          </p:nvPr>
        </p:nvSpPr>
        <p:spPr>
          <a:xfrm>
            <a:off x="93663" y="742950"/>
            <a:ext cx="6619875" cy="3724275"/>
          </a:xfrm>
          <a:ln/>
        </p:spPr>
      </p:sp>
      <p:sp>
        <p:nvSpPr>
          <p:cNvPr id="37069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597457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171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B9DEB884-CAFA-4896-A5C0-9B0ED68CD259}" type="slidenum">
              <a:rPr lang="de-DE" sz="1200">
                <a:solidFill>
                  <a:srgbClr val="000000"/>
                </a:solidFill>
                <a:latin typeface="Sparkasse Rg" pitchFamily="34" charset="0"/>
              </a:rPr>
              <a:pPr eaLnBrk="1" hangingPunct="1"/>
              <a:t>14</a:t>
            </a:fld>
            <a:endParaRPr lang="de-DE" sz="1200">
              <a:solidFill>
                <a:srgbClr val="000000"/>
              </a:solidFill>
              <a:latin typeface="Sparkasse Rg" pitchFamily="34" charset="0"/>
            </a:endParaRPr>
          </a:p>
        </p:txBody>
      </p:sp>
      <p:sp>
        <p:nvSpPr>
          <p:cNvPr id="371715" name="Rectangle 2"/>
          <p:cNvSpPr>
            <a:spLocks noGrp="1" noRot="1" noChangeAspect="1" noChangeArrowheads="1" noTextEdit="1"/>
          </p:cNvSpPr>
          <p:nvPr>
            <p:ph type="sldImg"/>
          </p:nvPr>
        </p:nvSpPr>
        <p:spPr>
          <a:xfrm>
            <a:off x="93663" y="742950"/>
            <a:ext cx="6619875" cy="3724275"/>
          </a:xfrm>
          <a:ln/>
        </p:spPr>
      </p:sp>
      <p:sp>
        <p:nvSpPr>
          <p:cNvPr id="37171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32015536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273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9DE523-4DDA-40D6-A56B-428D0E04655E}" type="slidenum">
              <a:rPr lang="de-DE" sz="1200">
                <a:solidFill>
                  <a:srgbClr val="000000"/>
                </a:solidFill>
                <a:latin typeface="Sparkasse Rg" pitchFamily="34" charset="0"/>
              </a:rPr>
              <a:pPr eaLnBrk="1" hangingPunct="1"/>
              <a:t>15</a:t>
            </a:fld>
            <a:endParaRPr lang="de-DE" sz="1200">
              <a:solidFill>
                <a:srgbClr val="000000"/>
              </a:solidFill>
              <a:latin typeface="Sparkasse Rg" pitchFamily="34" charset="0"/>
            </a:endParaRPr>
          </a:p>
        </p:txBody>
      </p:sp>
      <p:sp>
        <p:nvSpPr>
          <p:cNvPr id="372739" name="Rectangle 2"/>
          <p:cNvSpPr>
            <a:spLocks noGrp="1" noRot="1" noChangeAspect="1" noChangeArrowheads="1" noTextEdit="1"/>
          </p:cNvSpPr>
          <p:nvPr>
            <p:ph type="sldImg"/>
          </p:nvPr>
        </p:nvSpPr>
        <p:spPr>
          <a:xfrm>
            <a:off x="93663" y="742950"/>
            <a:ext cx="6619875" cy="3724275"/>
          </a:xfrm>
          <a:ln/>
        </p:spPr>
      </p:sp>
      <p:sp>
        <p:nvSpPr>
          <p:cNvPr id="37274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276748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49F0B7FD-EAB7-41D6-9601-A77E8113FF78}" type="slidenum">
              <a:rPr lang="de-DE"/>
              <a:pPr/>
              <a:t>16</a:t>
            </a:fld>
            <a:endParaRPr lang="de-DE"/>
          </a:p>
        </p:txBody>
      </p:sp>
      <p:sp>
        <p:nvSpPr>
          <p:cNvPr id="491522" name="Rectangle 2"/>
          <p:cNvSpPr txBox="1">
            <a:spLocks noGrp="1" noRot="1" noChangeAspect="1" noChangeArrowheads="1" noTextEdit="1"/>
          </p:cNvSpPr>
          <p:nvPr>
            <p:ph type="sldImg"/>
          </p:nvPr>
        </p:nvSpPr>
        <p:spPr>
          <a:xfrm>
            <a:off x="87313" y="742950"/>
            <a:ext cx="6623050" cy="3725863"/>
          </a:xfrm>
          <a:ln/>
        </p:spPr>
      </p:sp>
      <p:sp>
        <p:nvSpPr>
          <p:cNvPr id="491523"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9376757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EDB53AC3-F79C-4526-A9B2-B64A4DED83AC}" type="slidenum">
              <a:rPr lang="de-DE"/>
              <a:pPr/>
              <a:t>17</a:t>
            </a:fld>
            <a:endParaRPr lang="de-DE"/>
          </a:p>
        </p:txBody>
      </p:sp>
      <p:sp>
        <p:nvSpPr>
          <p:cNvPr id="493570" name="Rectangle 2"/>
          <p:cNvSpPr txBox="1">
            <a:spLocks noGrp="1" noRot="1" noChangeAspect="1" noChangeArrowheads="1" noTextEdit="1"/>
          </p:cNvSpPr>
          <p:nvPr>
            <p:ph type="sldImg"/>
          </p:nvPr>
        </p:nvSpPr>
        <p:spPr>
          <a:xfrm>
            <a:off x="87313" y="742950"/>
            <a:ext cx="6623050" cy="3725863"/>
          </a:xfrm>
          <a:ln/>
        </p:spPr>
      </p:sp>
      <p:sp>
        <p:nvSpPr>
          <p:cNvPr id="493571"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10307418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382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9D37A7D-E720-4A45-9D64-0A7ACBBC781D}" type="slidenum">
              <a:rPr lang="de-DE" sz="1200">
                <a:solidFill>
                  <a:srgbClr val="000000"/>
                </a:solidFill>
                <a:latin typeface="Sparkasse Rg" pitchFamily="34" charset="0"/>
              </a:rPr>
              <a:pPr eaLnBrk="1" hangingPunct="1"/>
              <a:t>18</a:t>
            </a:fld>
            <a:endParaRPr lang="de-DE" sz="1200">
              <a:solidFill>
                <a:srgbClr val="000000"/>
              </a:solidFill>
              <a:latin typeface="Sparkasse Rg" pitchFamily="34" charset="0"/>
            </a:endParaRPr>
          </a:p>
        </p:txBody>
      </p:sp>
      <p:sp>
        <p:nvSpPr>
          <p:cNvPr id="33382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22B2BB9-1ADA-498A-BFE4-0490C2CA987E}" type="slidenum">
              <a:rPr lang="de-DE" sz="1200">
                <a:solidFill>
                  <a:srgbClr val="000000"/>
                </a:solidFill>
                <a:latin typeface="Sparkasse Rg" pitchFamily="34" charset="0"/>
              </a:rPr>
              <a:pPr algn="r" eaLnBrk="1" hangingPunct="1">
                <a:buClrTx/>
                <a:buFontTx/>
                <a:buNone/>
              </a:pPr>
              <a:t>18</a:t>
            </a:fld>
            <a:endParaRPr lang="de-DE" sz="1200">
              <a:solidFill>
                <a:srgbClr val="000000"/>
              </a:solidFill>
              <a:latin typeface="Sparkasse Rg" pitchFamily="34" charset="0"/>
            </a:endParaRPr>
          </a:p>
        </p:txBody>
      </p:sp>
      <p:sp>
        <p:nvSpPr>
          <p:cNvPr id="33382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382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2345205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485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5625151-3D25-46E5-8C05-3F39028BCDDC}" type="slidenum">
              <a:rPr lang="de-DE" sz="1200">
                <a:solidFill>
                  <a:srgbClr val="000000"/>
                </a:solidFill>
                <a:latin typeface="Sparkasse Rg" pitchFamily="34" charset="0"/>
              </a:rPr>
              <a:pPr eaLnBrk="1" hangingPunct="1"/>
              <a:t>19</a:t>
            </a:fld>
            <a:endParaRPr lang="de-DE" sz="1200">
              <a:solidFill>
                <a:srgbClr val="000000"/>
              </a:solidFill>
              <a:latin typeface="Sparkasse Rg" pitchFamily="34" charset="0"/>
            </a:endParaRPr>
          </a:p>
        </p:txBody>
      </p:sp>
      <p:sp>
        <p:nvSpPr>
          <p:cNvPr id="334851"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DC4F38AA-52C0-4EBE-B07A-1615AFCDD3F3}" type="slidenum">
              <a:rPr lang="de-DE" sz="1200">
                <a:solidFill>
                  <a:srgbClr val="000000"/>
                </a:solidFill>
                <a:latin typeface="Sparkasse Rg" pitchFamily="34" charset="0"/>
              </a:rPr>
              <a:pPr algn="r" eaLnBrk="1" hangingPunct="1">
                <a:buClrTx/>
                <a:buFontTx/>
                <a:buNone/>
              </a:pPr>
              <a:t>19</a:t>
            </a:fld>
            <a:endParaRPr lang="de-DE" sz="1200">
              <a:solidFill>
                <a:srgbClr val="000000"/>
              </a:solidFill>
              <a:latin typeface="Sparkasse Rg" pitchFamily="34" charset="0"/>
            </a:endParaRPr>
          </a:p>
        </p:txBody>
      </p:sp>
      <p:sp>
        <p:nvSpPr>
          <p:cNvPr id="334852"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4853"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684807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F7E041A3-935E-4547-BFC8-42EC311BE9EB}" type="slidenum">
              <a:rPr lang="de-DE"/>
              <a:pPr/>
              <a:t>2</a:t>
            </a:fld>
            <a:endParaRPr lang="de-DE"/>
          </a:p>
        </p:txBody>
      </p:sp>
      <p:sp>
        <p:nvSpPr>
          <p:cNvPr id="487426" name="Rectangle 2"/>
          <p:cNvSpPr txBox="1">
            <a:spLocks noGrp="1" noRot="1" noChangeAspect="1" noChangeArrowheads="1" noTextEdit="1"/>
          </p:cNvSpPr>
          <p:nvPr>
            <p:ph type="sldImg"/>
          </p:nvPr>
        </p:nvSpPr>
        <p:spPr>
          <a:xfrm>
            <a:off x="87313" y="742950"/>
            <a:ext cx="6623050" cy="3725863"/>
          </a:xfrm>
          <a:ln/>
        </p:spPr>
      </p:sp>
      <p:sp>
        <p:nvSpPr>
          <p:cNvPr id="487427"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20106781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58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29E60DA0-6EB1-409C-9E64-64FC61F56B4A}" type="slidenum">
              <a:rPr lang="de-DE" sz="1200">
                <a:solidFill>
                  <a:srgbClr val="000000"/>
                </a:solidFill>
                <a:latin typeface="Sparkasse Rg" pitchFamily="34" charset="0"/>
              </a:rPr>
              <a:pPr eaLnBrk="1" hangingPunct="1"/>
              <a:t>20</a:t>
            </a:fld>
            <a:endParaRPr lang="de-DE" sz="1200">
              <a:solidFill>
                <a:srgbClr val="000000"/>
              </a:solidFill>
              <a:latin typeface="Sparkasse Rg" pitchFamily="34" charset="0"/>
            </a:endParaRPr>
          </a:p>
        </p:txBody>
      </p:sp>
      <p:sp>
        <p:nvSpPr>
          <p:cNvPr id="335875"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C68D2A8F-638E-41C4-A9F8-720E35BCC154}" type="slidenum">
              <a:rPr lang="de-DE" sz="1200">
                <a:solidFill>
                  <a:srgbClr val="000000"/>
                </a:solidFill>
                <a:latin typeface="Sparkasse Rg" pitchFamily="34" charset="0"/>
              </a:rPr>
              <a:pPr algn="r" eaLnBrk="1" hangingPunct="1">
                <a:buClrTx/>
                <a:buFontTx/>
                <a:buNone/>
              </a:pPr>
              <a:t>20</a:t>
            </a:fld>
            <a:endParaRPr lang="de-DE" sz="1200">
              <a:solidFill>
                <a:srgbClr val="000000"/>
              </a:solidFill>
              <a:latin typeface="Sparkasse Rg" pitchFamily="34" charset="0"/>
            </a:endParaRPr>
          </a:p>
        </p:txBody>
      </p:sp>
      <p:sp>
        <p:nvSpPr>
          <p:cNvPr id="335876"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5877"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38433031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68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2EEA3A7-E96E-40B7-A4DF-CE41F8169D9F}" type="slidenum">
              <a:rPr lang="de-DE" sz="1200">
                <a:solidFill>
                  <a:srgbClr val="000000"/>
                </a:solidFill>
                <a:latin typeface="Sparkasse Rg" pitchFamily="34" charset="0"/>
              </a:rPr>
              <a:pPr eaLnBrk="1" hangingPunct="1"/>
              <a:t>21</a:t>
            </a:fld>
            <a:endParaRPr lang="de-DE" sz="1200">
              <a:solidFill>
                <a:srgbClr val="000000"/>
              </a:solidFill>
              <a:latin typeface="Sparkasse Rg" pitchFamily="34" charset="0"/>
            </a:endParaRPr>
          </a:p>
        </p:txBody>
      </p:sp>
      <p:sp>
        <p:nvSpPr>
          <p:cNvPr id="336899"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AD1BCF46-8DEF-4CF1-9EDA-7E1CC0A5F440}" type="slidenum">
              <a:rPr lang="de-DE" sz="1200">
                <a:solidFill>
                  <a:srgbClr val="000000"/>
                </a:solidFill>
                <a:latin typeface="Sparkasse Rg" pitchFamily="34" charset="0"/>
              </a:rPr>
              <a:pPr algn="r" eaLnBrk="1" hangingPunct="1">
                <a:buClrTx/>
                <a:buFontTx/>
                <a:buNone/>
              </a:pPr>
              <a:t>21</a:t>
            </a:fld>
            <a:endParaRPr lang="de-DE" sz="1200">
              <a:solidFill>
                <a:srgbClr val="000000"/>
              </a:solidFill>
              <a:latin typeface="Sparkasse Rg" pitchFamily="34" charset="0"/>
            </a:endParaRPr>
          </a:p>
        </p:txBody>
      </p:sp>
      <p:sp>
        <p:nvSpPr>
          <p:cNvPr id="336900"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6901"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19869805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BBEC10-A7DC-4E93-AE07-98BD478D6F20}" type="slidenum">
              <a:rPr lang="de-DE" sz="1200">
                <a:solidFill>
                  <a:srgbClr val="000000"/>
                </a:solidFill>
                <a:latin typeface="Sparkasse Rg" pitchFamily="34" charset="0"/>
              </a:rPr>
              <a:pPr eaLnBrk="1" hangingPunct="1"/>
              <a:t>22</a:t>
            </a:fld>
            <a:endParaRPr lang="de-DE" sz="1200">
              <a:solidFill>
                <a:srgbClr val="000000"/>
              </a:solidFill>
              <a:latin typeface="Sparkasse Rg" pitchFamily="34" charset="0"/>
            </a:endParaRPr>
          </a:p>
        </p:txBody>
      </p:sp>
      <p:sp>
        <p:nvSpPr>
          <p:cNvPr id="337923"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350AB7E1-7F3E-4088-8DAD-52A3E7AE833B}" type="slidenum">
              <a:rPr lang="de-DE" sz="1200">
                <a:solidFill>
                  <a:srgbClr val="000000"/>
                </a:solidFill>
                <a:latin typeface="Sparkasse Rg" pitchFamily="34" charset="0"/>
              </a:rPr>
              <a:pPr algn="r" eaLnBrk="1" hangingPunct="1">
                <a:buClrTx/>
                <a:buFontTx/>
                <a:buNone/>
              </a:pPr>
              <a:t>22</a:t>
            </a:fld>
            <a:endParaRPr lang="de-DE" sz="1200">
              <a:solidFill>
                <a:srgbClr val="000000"/>
              </a:solidFill>
              <a:latin typeface="Sparkasse Rg" pitchFamily="34" charset="0"/>
            </a:endParaRPr>
          </a:p>
        </p:txBody>
      </p:sp>
      <p:sp>
        <p:nvSpPr>
          <p:cNvPr id="337924"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7925"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406184176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89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132B1D19-BED2-4088-9BA2-86DBF307A1E6}" type="slidenum">
              <a:rPr lang="de-DE" sz="1200">
                <a:solidFill>
                  <a:srgbClr val="000000"/>
                </a:solidFill>
                <a:latin typeface="Sparkasse Rg" pitchFamily="34" charset="0"/>
              </a:rPr>
              <a:pPr eaLnBrk="1" hangingPunct="1"/>
              <a:t>23</a:t>
            </a:fld>
            <a:endParaRPr lang="de-DE" sz="1200">
              <a:solidFill>
                <a:srgbClr val="000000"/>
              </a:solidFill>
              <a:latin typeface="Sparkasse Rg" pitchFamily="34" charset="0"/>
            </a:endParaRPr>
          </a:p>
        </p:txBody>
      </p:sp>
      <p:sp>
        <p:nvSpPr>
          <p:cNvPr id="338947" name="Rectangle 28"/>
          <p:cNvSpPr txBox="1">
            <a:spLocks noGrp="1" noChangeArrowheads="1"/>
          </p:cNvSpPr>
          <p:nvPr/>
        </p:nvSpPr>
        <p:spPr bwMode="auto">
          <a:xfrm>
            <a:off x="3852863" y="9428163"/>
            <a:ext cx="2911475"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991" tIns="46796" rIns="89991" bIns="46796" anchor="b"/>
          <a:lstStyle>
            <a:lvl1pPr eaLnBrk="0" hangingPunct="0">
              <a:tabLst>
                <a:tab pos="723900" algn="l"/>
                <a:tab pos="1444625" algn="l"/>
                <a:tab pos="2173288" algn="l"/>
                <a:tab pos="2895600" algn="l"/>
              </a:tabLst>
              <a:defRPr sz="2200">
                <a:solidFill>
                  <a:schemeClr val="bg1"/>
                </a:solidFill>
                <a:latin typeface="Times New Roman" pitchFamily="18" charset="0"/>
              </a:defRPr>
            </a:lvl1pPr>
            <a:lvl2pPr eaLnBrk="0" hangingPunct="0">
              <a:tabLst>
                <a:tab pos="723900" algn="l"/>
                <a:tab pos="1444625" algn="l"/>
                <a:tab pos="2173288" algn="l"/>
                <a:tab pos="2895600" algn="l"/>
              </a:tabLst>
              <a:defRPr sz="2200">
                <a:solidFill>
                  <a:schemeClr val="bg1"/>
                </a:solidFill>
                <a:latin typeface="Times New Roman" pitchFamily="18" charset="0"/>
              </a:defRPr>
            </a:lvl2pPr>
            <a:lvl3pPr eaLnBrk="0" hangingPunct="0">
              <a:tabLst>
                <a:tab pos="723900" algn="l"/>
                <a:tab pos="1444625" algn="l"/>
                <a:tab pos="2173288" algn="l"/>
                <a:tab pos="2895600" algn="l"/>
              </a:tabLst>
              <a:defRPr sz="2200">
                <a:solidFill>
                  <a:schemeClr val="bg1"/>
                </a:solidFill>
                <a:latin typeface="Times New Roman" pitchFamily="18" charset="0"/>
              </a:defRPr>
            </a:lvl3pPr>
            <a:lvl4pPr eaLnBrk="0" hangingPunct="0">
              <a:tabLst>
                <a:tab pos="723900" algn="l"/>
                <a:tab pos="1444625" algn="l"/>
                <a:tab pos="2173288" algn="l"/>
                <a:tab pos="2895600" algn="l"/>
              </a:tabLst>
              <a:defRPr sz="2200">
                <a:solidFill>
                  <a:schemeClr val="bg1"/>
                </a:solidFill>
                <a:latin typeface="Times New Roman" pitchFamily="18" charset="0"/>
              </a:defRPr>
            </a:lvl4pPr>
            <a:lvl5pPr eaLnBrk="0" hangingPunct="0">
              <a:tabLst>
                <a:tab pos="723900" algn="l"/>
                <a:tab pos="1444625"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4625" algn="l"/>
                <a:tab pos="2173288" algn="l"/>
                <a:tab pos="2895600" algn="l"/>
              </a:tabLst>
              <a:defRPr sz="2200">
                <a:solidFill>
                  <a:schemeClr val="bg1"/>
                </a:solidFill>
                <a:latin typeface="Times New Roman" pitchFamily="18" charset="0"/>
              </a:defRPr>
            </a:lvl9pPr>
          </a:lstStyle>
          <a:p>
            <a:pPr algn="r" eaLnBrk="1" hangingPunct="1">
              <a:buClrTx/>
              <a:buFontTx/>
              <a:buNone/>
            </a:pPr>
            <a:fld id="{B11D9D1A-A938-4A3C-893E-04F647EF9B5E}" type="slidenum">
              <a:rPr lang="de-DE" sz="1200">
                <a:solidFill>
                  <a:srgbClr val="000000"/>
                </a:solidFill>
                <a:latin typeface="Sparkasse Rg" pitchFamily="34" charset="0"/>
              </a:rPr>
              <a:pPr algn="r" eaLnBrk="1" hangingPunct="1">
                <a:buClrTx/>
                <a:buFontTx/>
                <a:buNone/>
              </a:pPr>
              <a:t>23</a:t>
            </a:fld>
            <a:endParaRPr lang="de-DE" sz="1200">
              <a:solidFill>
                <a:srgbClr val="000000"/>
              </a:solidFill>
              <a:latin typeface="Sparkasse Rg" pitchFamily="34" charset="0"/>
            </a:endParaRPr>
          </a:p>
        </p:txBody>
      </p:sp>
      <p:sp>
        <p:nvSpPr>
          <p:cNvPr id="338948" name="Rectangle 1"/>
          <p:cNvSpPr>
            <a:spLocks noGrp="1" noRot="1" noChangeAspect="1" noChangeArrowheads="1" noTextEdit="1"/>
          </p:cNvSpPr>
          <p:nvPr>
            <p:ph type="sldImg"/>
          </p:nvPr>
        </p:nvSpPr>
        <p:spPr>
          <a:xfrm>
            <a:off x="93663" y="742950"/>
            <a:ext cx="6619875" cy="3724275"/>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338949" name="Rectangle 2"/>
          <p:cNvSpPr>
            <a:spLocks noGrp="1" noChangeArrowheads="1"/>
          </p:cNvSpPr>
          <p:nvPr>
            <p:ph type="body" idx="1"/>
          </p:nvPr>
        </p:nvSpPr>
        <p:spPr>
          <a:xfrm>
            <a:off x="903288" y="4716463"/>
            <a:ext cx="4992687" cy="4467225"/>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9991" tIns="46796" rIns="89991" bIns="46796" anchor="ctr"/>
          <a:lstStyle/>
          <a:p>
            <a:endParaRPr lang="de-DE"/>
          </a:p>
        </p:txBody>
      </p:sp>
    </p:spTree>
    <p:extLst>
      <p:ext uri="{BB962C8B-B14F-4D97-AF65-F5344CB8AC3E}">
        <p14:creationId xmlns:p14="http://schemas.microsoft.com/office/powerpoint/2010/main" val="28052263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22632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018845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601523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7842134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123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5F2A043B-9C45-4FA2-98B7-822C5F74EC59}" type="slidenum">
              <a:rPr lang="de-DE" sz="1200">
                <a:solidFill>
                  <a:srgbClr val="000000"/>
                </a:solidFill>
                <a:latin typeface="Sparkasse Rg" pitchFamily="34" charset="0"/>
              </a:rPr>
              <a:pPr eaLnBrk="1" hangingPunct="1"/>
              <a:t>29</a:t>
            </a:fld>
            <a:endParaRPr lang="de-DE" sz="1200">
              <a:solidFill>
                <a:srgbClr val="000000"/>
              </a:solidFill>
              <a:latin typeface="Sparkasse Rg" pitchFamily="34" charset="0"/>
            </a:endParaRPr>
          </a:p>
        </p:txBody>
      </p:sp>
      <p:sp>
        <p:nvSpPr>
          <p:cNvPr id="351235" name="Rectangle 2"/>
          <p:cNvSpPr>
            <a:spLocks noGrp="1" noRot="1" noChangeAspect="1" noChangeArrowheads="1" noTextEdit="1"/>
          </p:cNvSpPr>
          <p:nvPr>
            <p:ph type="sldImg"/>
          </p:nvPr>
        </p:nvSpPr>
        <p:spPr>
          <a:xfrm>
            <a:off x="93663" y="742950"/>
            <a:ext cx="6619875" cy="3724275"/>
          </a:xfrm>
          <a:ln/>
        </p:spPr>
      </p:sp>
      <p:sp>
        <p:nvSpPr>
          <p:cNvPr id="35123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78700006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04430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26"/>
          <p:cNvSpPr>
            <a:spLocks noGrp="1" noChangeArrowheads="1"/>
          </p:cNvSpPr>
          <p:nvPr>
            <p:ph type="sldNum"/>
          </p:nvPr>
        </p:nvSpPr>
        <p:spPr>
          <a:ln/>
        </p:spPr>
        <p:txBody>
          <a:bodyPr/>
          <a:lstStyle/>
          <a:p>
            <a:fld id="{78223B00-B333-47C3-8628-9022D13D7F02}" type="slidenum">
              <a:rPr lang="de-DE"/>
              <a:pPr/>
              <a:t>3</a:t>
            </a:fld>
            <a:endParaRPr lang="de-DE"/>
          </a:p>
        </p:txBody>
      </p:sp>
      <p:sp>
        <p:nvSpPr>
          <p:cNvPr id="489474" name="Rectangle 2"/>
          <p:cNvSpPr txBox="1">
            <a:spLocks noGrp="1" noRot="1" noChangeAspect="1" noChangeArrowheads="1" noTextEdit="1"/>
          </p:cNvSpPr>
          <p:nvPr>
            <p:ph type="sldImg"/>
          </p:nvPr>
        </p:nvSpPr>
        <p:spPr>
          <a:xfrm>
            <a:off x="87313" y="742950"/>
            <a:ext cx="6623050" cy="3725863"/>
          </a:xfrm>
          <a:ln/>
        </p:spPr>
      </p:sp>
      <p:sp>
        <p:nvSpPr>
          <p:cNvPr id="489475" name="Rectangle 3"/>
          <p:cNvSpPr txBox="1">
            <a:spLocks noGrp="1" noChangeArrowheads="1"/>
          </p:cNvSpPr>
          <p:nvPr>
            <p:ph type="body" idx="1"/>
          </p:nvPr>
        </p:nvSpPr>
        <p:spPr>
          <a:xfrm>
            <a:off x="904432" y="4717732"/>
            <a:ext cx="4990332" cy="4465216"/>
          </a:xfrm>
          <a:noFill/>
          <a:ln/>
        </p:spPr>
        <p:txBody>
          <a:bodyPr wrap="none" anchor="ctr"/>
          <a:lstStyle/>
          <a:p>
            <a:endParaRPr lang="de-DE"/>
          </a:p>
        </p:txBody>
      </p:sp>
    </p:spTree>
    <p:extLst>
      <p:ext uri="{BB962C8B-B14F-4D97-AF65-F5344CB8AC3E}">
        <p14:creationId xmlns:p14="http://schemas.microsoft.com/office/powerpoint/2010/main" val="823618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147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E6F8F056-A6BA-4C51-9536-CEA2E978337A}" type="slidenum">
              <a:rPr lang="de-DE" sz="1200">
                <a:solidFill>
                  <a:srgbClr val="000000"/>
                </a:solidFill>
                <a:latin typeface="Sparkasse Rg" pitchFamily="34" charset="0"/>
              </a:rPr>
              <a:pPr eaLnBrk="1" hangingPunct="1"/>
              <a:t>4</a:t>
            </a:fld>
            <a:endParaRPr lang="de-DE" sz="1200">
              <a:solidFill>
                <a:srgbClr val="000000"/>
              </a:solidFill>
              <a:latin typeface="Sparkasse Rg" pitchFamily="34" charset="0"/>
            </a:endParaRPr>
          </a:p>
        </p:txBody>
      </p:sp>
      <p:sp>
        <p:nvSpPr>
          <p:cNvPr id="361475" name="Rectangle 2"/>
          <p:cNvSpPr>
            <a:spLocks noGrp="1" noRot="1" noChangeAspect="1" noChangeArrowheads="1" noTextEdit="1"/>
          </p:cNvSpPr>
          <p:nvPr>
            <p:ph type="sldImg"/>
          </p:nvPr>
        </p:nvSpPr>
        <p:spPr>
          <a:xfrm>
            <a:off x="93663" y="742950"/>
            <a:ext cx="6619875" cy="3724275"/>
          </a:xfrm>
          <a:ln/>
        </p:spPr>
      </p:sp>
      <p:sp>
        <p:nvSpPr>
          <p:cNvPr id="36147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938591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2498"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9139B9-EBBB-4FD7-9E6A-D792144CFDCA}" type="slidenum">
              <a:rPr lang="de-DE" sz="1200">
                <a:solidFill>
                  <a:srgbClr val="000000"/>
                </a:solidFill>
                <a:latin typeface="Sparkasse Rg" pitchFamily="34" charset="0"/>
              </a:rPr>
              <a:pPr eaLnBrk="1" hangingPunct="1"/>
              <a:t>5</a:t>
            </a:fld>
            <a:endParaRPr lang="de-DE" sz="1200">
              <a:solidFill>
                <a:srgbClr val="000000"/>
              </a:solidFill>
              <a:latin typeface="Sparkasse Rg" pitchFamily="34" charset="0"/>
            </a:endParaRPr>
          </a:p>
        </p:txBody>
      </p:sp>
      <p:sp>
        <p:nvSpPr>
          <p:cNvPr id="362499" name="Rectangle 2"/>
          <p:cNvSpPr>
            <a:spLocks noGrp="1" noRot="1" noChangeAspect="1" noChangeArrowheads="1" noTextEdit="1"/>
          </p:cNvSpPr>
          <p:nvPr>
            <p:ph type="sldImg"/>
          </p:nvPr>
        </p:nvSpPr>
        <p:spPr>
          <a:xfrm>
            <a:off x="93663" y="742950"/>
            <a:ext cx="6619875" cy="3724275"/>
          </a:xfrm>
          <a:ln/>
        </p:spPr>
      </p:sp>
      <p:sp>
        <p:nvSpPr>
          <p:cNvPr id="362500"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1109481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3522"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0794984-4538-4862-B949-D8817848F907}" type="slidenum">
              <a:rPr lang="de-DE" sz="1200">
                <a:solidFill>
                  <a:srgbClr val="000000"/>
                </a:solidFill>
                <a:latin typeface="Sparkasse Rg" pitchFamily="34" charset="0"/>
              </a:rPr>
              <a:pPr eaLnBrk="1" hangingPunct="1"/>
              <a:t>6</a:t>
            </a:fld>
            <a:endParaRPr lang="de-DE" sz="1200">
              <a:solidFill>
                <a:srgbClr val="000000"/>
              </a:solidFill>
              <a:latin typeface="Sparkasse Rg" pitchFamily="34" charset="0"/>
            </a:endParaRPr>
          </a:p>
        </p:txBody>
      </p:sp>
      <p:sp>
        <p:nvSpPr>
          <p:cNvPr id="363523" name="Rectangle 2"/>
          <p:cNvSpPr>
            <a:spLocks noGrp="1" noRot="1" noChangeAspect="1" noChangeArrowheads="1" noTextEdit="1"/>
          </p:cNvSpPr>
          <p:nvPr>
            <p:ph type="sldImg"/>
          </p:nvPr>
        </p:nvSpPr>
        <p:spPr>
          <a:xfrm>
            <a:off x="93663" y="742950"/>
            <a:ext cx="6619875" cy="3724275"/>
          </a:xfrm>
          <a:ln/>
        </p:spPr>
      </p:sp>
      <p:sp>
        <p:nvSpPr>
          <p:cNvPr id="363524"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6002652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4546"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7D586BB2-FC6D-4C99-8131-681E71997017}" type="slidenum">
              <a:rPr lang="de-DE" sz="1200">
                <a:solidFill>
                  <a:srgbClr val="000000"/>
                </a:solidFill>
                <a:latin typeface="Sparkasse Rg" pitchFamily="34" charset="0"/>
              </a:rPr>
              <a:pPr eaLnBrk="1" hangingPunct="1"/>
              <a:t>7</a:t>
            </a:fld>
            <a:endParaRPr lang="de-DE" sz="1200">
              <a:solidFill>
                <a:srgbClr val="000000"/>
              </a:solidFill>
              <a:latin typeface="Sparkasse Rg" pitchFamily="34" charset="0"/>
            </a:endParaRPr>
          </a:p>
        </p:txBody>
      </p:sp>
      <p:sp>
        <p:nvSpPr>
          <p:cNvPr id="364547" name="Rectangle 2"/>
          <p:cNvSpPr>
            <a:spLocks noGrp="1" noRot="1" noChangeAspect="1" noChangeArrowheads="1" noTextEdit="1"/>
          </p:cNvSpPr>
          <p:nvPr>
            <p:ph type="sldImg"/>
          </p:nvPr>
        </p:nvSpPr>
        <p:spPr>
          <a:xfrm>
            <a:off x="93663" y="742950"/>
            <a:ext cx="6619875" cy="3724275"/>
          </a:xfrm>
          <a:ln/>
        </p:spPr>
      </p:sp>
      <p:sp>
        <p:nvSpPr>
          <p:cNvPr id="364548"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452513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5570"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95AB131C-0FAF-420B-A6B9-216EC79FFB81}" type="slidenum">
              <a:rPr lang="de-DE" sz="1200">
                <a:solidFill>
                  <a:srgbClr val="000000"/>
                </a:solidFill>
                <a:latin typeface="Sparkasse Rg" pitchFamily="34" charset="0"/>
              </a:rPr>
              <a:pPr eaLnBrk="1" hangingPunct="1"/>
              <a:t>8</a:t>
            </a:fld>
            <a:endParaRPr lang="de-DE" sz="1200">
              <a:solidFill>
                <a:srgbClr val="000000"/>
              </a:solidFill>
              <a:latin typeface="Sparkasse Rg" pitchFamily="34" charset="0"/>
            </a:endParaRPr>
          </a:p>
        </p:txBody>
      </p:sp>
      <p:sp>
        <p:nvSpPr>
          <p:cNvPr id="365571" name="Rectangle 2"/>
          <p:cNvSpPr>
            <a:spLocks noGrp="1" noRot="1" noChangeAspect="1" noChangeArrowheads="1" noTextEdit="1"/>
          </p:cNvSpPr>
          <p:nvPr>
            <p:ph type="sldImg"/>
          </p:nvPr>
        </p:nvSpPr>
        <p:spPr>
          <a:xfrm>
            <a:off x="93663" y="742950"/>
            <a:ext cx="6619875" cy="3724275"/>
          </a:xfrm>
          <a:ln/>
        </p:spPr>
      </p:sp>
      <p:sp>
        <p:nvSpPr>
          <p:cNvPr id="365572"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226249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6594" name="Rectangle 26"/>
          <p:cNvSpPr>
            <a:spLocks noGrp="1" noChangeArrowheads="1"/>
          </p:cNvSpPr>
          <p:nvPr>
            <p:ph type="sldNum" sz="quarter"/>
          </p:nvPr>
        </p:nvSpPr>
        <p:spPr>
          <a:noFill/>
        </p:spPr>
        <p:txBody>
          <a:bodyPr/>
          <a:lstStyle>
            <a:lvl1pPr eaLnBrk="0" hangingPunct="0">
              <a:tabLst>
                <a:tab pos="723900" algn="l"/>
                <a:tab pos="1446213" algn="l"/>
                <a:tab pos="2173288" algn="l"/>
                <a:tab pos="2895600" algn="l"/>
              </a:tabLst>
              <a:defRPr sz="2200">
                <a:solidFill>
                  <a:schemeClr val="bg1"/>
                </a:solidFill>
                <a:latin typeface="Times New Roman" pitchFamily="18" charset="0"/>
              </a:defRPr>
            </a:lvl1pPr>
            <a:lvl2pPr eaLnBrk="0" hangingPunct="0">
              <a:tabLst>
                <a:tab pos="723900" algn="l"/>
                <a:tab pos="1446213" algn="l"/>
                <a:tab pos="2173288" algn="l"/>
                <a:tab pos="2895600" algn="l"/>
              </a:tabLst>
              <a:defRPr sz="2200">
                <a:solidFill>
                  <a:schemeClr val="bg1"/>
                </a:solidFill>
                <a:latin typeface="Times New Roman" pitchFamily="18" charset="0"/>
              </a:defRPr>
            </a:lvl2pPr>
            <a:lvl3pPr eaLnBrk="0" hangingPunct="0">
              <a:tabLst>
                <a:tab pos="723900" algn="l"/>
                <a:tab pos="1446213" algn="l"/>
                <a:tab pos="2173288" algn="l"/>
                <a:tab pos="2895600" algn="l"/>
              </a:tabLst>
              <a:defRPr sz="2200">
                <a:solidFill>
                  <a:schemeClr val="bg1"/>
                </a:solidFill>
                <a:latin typeface="Times New Roman" pitchFamily="18" charset="0"/>
              </a:defRPr>
            </a:lvl3pPr>
            <a:lvl4pPr eaLnBrk="0" hangingPunct="0">
              <a:tabLst>
                <a:tab pos="723900" algn="l"/>
                <a:tab pos="1446213" algn="l"/>
                <a:tab pos="2173288" algn="l"/>
                <a:tab pos="2895600" algn="l"/>
              </a:tabLst>
              <a:defRPr sz="2200">
                <a:solidFill>
                  <a:schemeClr val="bg1"/>
                </a:solidFill>
                <a:latin typeface="Times New Roman" pitchFamily="18" charset="0"/>
              </a:defRPr>
            </a:lvl4pPr>
            <a:lvl5pPr eaLnBrk="0" hangingPunct="0">
              <a:tabLst>
                <a:tab pos="723900" algn="l"/>
                <a:tab pos="1446213" algn="l"/>
                <a:tab pos="2173288" algn="l"/>
                <a:tab pos="2895600"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723900" algn="l"/>
                <a:tab pos="1446213" algn="l"/>
                <a:tab pos="2173288" algn="l"/>
                <a:tab pos="2895600" algn="l"/>
              </a:tabLst>
              <a:defRPr sz="2200">
                <a:solidFill>
                  <a:schemeClr val="bg1"/>
                </a:solidFill>
                <a:latin typeface="Times New Roman" pitchFamily="18" charset="0"/>
              </a:defRPr>
            </a:lvl9pPr>
          </a:lstStyle>
          <a:p>
            <a:pPr eaLnBrk="1" hangingPunct="1"/>
            <a:fld id="{A337C616-BD52-49BA-B1BF-8A8B2D075DBB}" type="slidenum">
              <a:rPr lang="de-DE" sz="1200">
                <a:solidFill>
                  <a:srgbClr val="000000"/>
                </a:solidFill>
                <a:latin typeface="Sparkasse Rg" pitchFamily="34" charset="0"/>
              </a:rPr>
              <a:pPr eaLnBrk="1" hangingPunct="1"/>
              <a:t>9</a:t>
            </a:fld>
            <a:endParaRPr lang="de-DE" sz="1200">
              <a:solidFill>
                <a:srgbClr val="000000"/>
              </a:solidFill>
              <a:latin typeface="Sparkasse Rg" pitchFamily="34" charset="0"/>
            </a:endParaRPr>
          </a:p>
        </p:txBody>
      </p:sp>
      <p:sp>
        <p:nvSpPr>
          <p:cNvPr id="366595" name="Rectangle 2"/>
          <p:cNvSpPr>
            <a:spLocks noGrp="1" noRot="1" noChangeAspect="1" noChangeArrowheads="1" noTextEdit="1"/>
          </p:cNvSpPr>
          <p:nvPr>
            <p:ph type="sldImg"/>
          </p:nvPr>
        </p:nvSpPr>
        <p:spPr>
          <a:xfrm>
            <a:off x="93663" y="742950"/>
            <a:ext cx="6619875" cy="3724275"/>
          </a:xfrm>
          <a:ln/>
        </p:spPr>
      </p:sp>
      <p:sp>
        <p:nvSpPr>
          <p:cNvPr id="366596" name="Rectangle 3"/>
          <p:cNvSpPr>
            <a:spLocks noGrp="1" noChangeArrowheads="1"/>
          </p:cNvSpPr>
          <p:nvPr>
            <p:ph type="body" idx="1"/>
          </p:nvPr>
        </p:nvSpPr>
        <p:spPr>
          <a:xfrm>
            <a:off x="903288" y="4716463"/>
            <a:ext cx="4992687" cy="4467225"/>
          </a:xfrm>
          <a:noFill/>
        </p:spPr>
        <p:txBody>
          <a:bodyPr wrap="none" anchor="ctr"/>
          <a:lstStyle/>
          <a:p>
            <a:endParaRPr lang="de-DE"/>
          </a:p>
        </p:txBody>
      </p:sp>
    </p:spTree>
    <p:extLst>
      <p:ext uri="{BB962C8B-B14F-4D97-AF65-F5344CB8AC3E}">
        <p14:creationId xmlns:p14="http://schemas.microsoft.com/office/powerpoint/2010/main" val="5246567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615CB2-164D-45E6-81B7-F9CF999FDF34}"/>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9FC8AC0E-B42C-4009-94F5-37F408DD0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80FCB69C-750A-416A-B650-4459DCD8BE5F}"/>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5" name="Fußzeilenplatzhalter 4">
            <a:extLst>
              <a:ext uri="{FF2B5EF4-FFF2-40B4-BE49-F238E27FC236}">
                <a16:creationId xmlns:a16="http://schemas.microsoft.com/office/drawing/2014/main" id="{3D7216FC-CDDA-4FC7-856F-6D1BF765774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C507EAD6-C532-4CB3-BDD4-5B25A832A4C4}"/>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209112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F5622B-77DC-4621-9F34-AAB053DB029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22D3FE9F-066E-48C2-A6E9-6A535EE520F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88923FA-6CAC-4572-A797-292068B6B2BD}"/>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5" name="Fußzeilenplatzhalter 4">
            <a:extLst>
              <a:ext uri="{FF2B5EF4-FFF2-40B4-BE49-F238E27FC236}">
                <a16:creationId xmlns:a16="http://schemas.microsoft.com/office/drawing/2014/main" id="{A846BFD5-5C63-412F-9FE3-D7DE010F3C9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2298081-41C9-44DC-ADE1-6A320FEE714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129943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3BC5AE35-7A10-4D44-85E7-23D69967DD58}"/>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31766F43-CBDD-4128-9318-2F1BBB7E360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D8ADD35-D1AC-44EE-AB57-95A3D90A469C}"/>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5" name="Fußzeilenplatzhalter 4">
            <a:extLst>
              <a:ext uri="{FF2B5EF4-FFF2-40B4-BE49-F238E27FC236}">
                <a16:creationId xmlns:a16="http://schemas.microsoft.com/office/drawing/2014/main" id="{E37B51C0-C5FE-43BD-B471-BE358A07568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4627E67-7EB3-4AC3-8844-CFDC3F66588E}"/>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37108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4781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AA77072-9838-42DE-9738-1E38E8CA45C9}"/>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FA340A-F7F9-4297-A59B-8597B8C5DA4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EF45680-A9F5-47DC-9FEE-218898FF417F}"/>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5" name="Fußzeilenplatzhalter 4">
            <a:extLst>
              <a:ext uri="{FF2B5EF4-FFF2-40B4-BE49-F238E27FC236}">
                <a16:creationId xmlns:a16="http://schemas.microsoft.com/office/drawing/2014/main" id="{33EA3E5B-4D65-4F5C-AA51-BE43420037F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C9447C8-8C37-4773-8BD4-CF43165FAD63}"/>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9949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5835BA-3C4B-49D3-8BA5-2B5FB969159C}"/>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39578CB4-1C3A-4F80-A91B-B36E5963B81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0A7463A4-F863-4846-804B-5B4B35AF4C7F}"/>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5" name="Fußzeilenplatzhalter 4">
            <a:extLst>
              <a:ext uri="{FF2B5EF4-FFF2-40B4-BE49-F238E27FC236}">
                <a16:creationId xmlns:a16="http://schemas.microsoft.com/office/drawing/2014/main" id="{1CC99560-DED2-44F0-A62A-C280BA67074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F446564-D7E0-4FC7-84EB-EDC4C0D59810}"/>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60763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2DBB5-E341-4F05-9A36-02A7A279A7C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AFA02BB-95C1-46BD-A783-3D7A0FEF9E6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88EF066-687C-42E1-9080-B54BFAE44934}"/>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6A4718D-56E8-457D-87D1-B9F47998A93C}"/>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6" name="Fußzeilenplatzhalter 5">
            <a:extLst>
              <a:ext uri="{FF2B5EF4-FFF2-40B4-BE49-F238E27FC236}">
                <a16:creationId xmlns:a16="http://schemas.microsoft.com/office/drawing/2014/main" id="{178FD24A-9CF2-4CD7-8B3E-2F775593A015}"/>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A16550E-EAAF-4911-A231-2907F17E15BF}"/>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59981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93FD2C-65F5-4272-BDFB-8F73792630CC}"/>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82D78C2D-0DE4-4D23-82CD-7330DE94D9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923BADA4-F8AA-4D37-BC58-CE0545591DE2}"/>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A8DC1A4-70D5-4838-A2A2-52A9F27F2D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731E668-ED59-4B2B-B32E-FD24F457713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FF5175B-967C-43EC-A81E-DB8AE2DDE2C1}"/>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8" name="Fußzeilenplatzhalter 7">
            <a:extLst>
              <a:ext uri="{FF2B5EF4-FFF2-40B4-BE49-F238E27FC236}">
                <a16:creationId xmlns:a16="http://schemas.microsoft.com/office/drawing/2014/main" id="{3C18A539-8D53-4E47-BEB3-A02BA46AA6EA}"/>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E9B1300-DECA-4AAA-AEC4-6D613B117052}"/>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833947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B9E8FD-3A8F-45F0-918D-433651BC44E7}"/>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E1E34814-E549-4F5D-BBDA-26EA8D1EA400}"/>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4" name="Fußzeilenplatzhalter 3">
            <a:extLst>
              <a:ext uri="{FF2B5EF4-FFF2-40B4-BE49-F238E27FC236}">
                <a16:creationId xmlns:a16="http://schemas.microsoft.com/office/drawing/2014/main" id="{15817922-9D56-4558-BA69-BDAD2C1C0E3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8A5B991F-7519-4BA1-983B-70277BC27C4A}"/>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8507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C0E3B0A2-06E1-43B4-B3A5-C1BEE069D7C9}"/>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3" name="Fußzeilenplatzhalter 2">
            <a:extLst>
              <a:ext uri="{FF2B5EF4-FFF2-40B4-BE49-F238E27FC236}">
                <a16:creationId xmlns:a16="http://schemas.microsoft.com/office/drawing/2014/main" id="{455C4017-C068-43F7-8C83-D20824A744B4}"/>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692927ED-0109-42D7-A20B-3635323938D8}"/>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4000170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B810113-C27D-4DFD-AB0F-A090B75170C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66794ED-E4E3-4CAB-9803-58C798D7C92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C075357A-B974-4F7C-BD2F-AD88D5954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D0F3F03-70D5-4E57-822E-36E24CA5ED01}"/>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6" name="Fußzeilenplatzhalter 5">
            <a:extLst>
              <a:ext uri="{FF2B5EF4-FFF2-40B4-BE49-F238E27FC236}">
                <a16:creationId xmlns:a16="http://schemas.microsoft.com/office/drawing/2014/main" id="{D7F198CB-399D-4196-AD5E-C3E822C2464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C7466C0-BC3C-4E32-9B9C-817462FE4B5D}"/>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325083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70B12A0-FA96-4F2D-BBD1-D18DB12FE0E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862DB75-3F7B-4F33-A6A3-DF686245E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04915E9-990C-46A4-BAB7-FC6217343C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1D1CB4F7-2473-473C-9668-000BC70C5313}"/>
              </a:ext>
            </a:extLst>
          </p:cNvPr>
          <p:cNvSpPr>
            <a:spLocks noGrp="1"/>
          </p:cNvSpPr>
          <p:nvPr>
            <p:ph type="dt" sz="half" idx="10"/>
          </p:nvPr>
        </p:nvSpPr>
        <p:spPr/>
        <p:txBody>
          <a:bodyPr/>
          <a:lstStyle/>
          <a:p>
            <a:fld id="{3D566509-52CD-4576-A1AB-8D0CC0C7B472}" type="datetimeFigureOut">
              <a:rPr lang="de-DE" smtClean="0"/>
              <a:t>01.04.2025</a:t>
            </a:fld>
            <a:endParaRPr lang="de-DE"/>
          </a:p>
        </p:txBody>
      </p:sp>
      <p:sp>
        <p:nvSpPr>
          <p:cNvPr id="6" name="Fußzeilenplatzhalter 5">
            <a:extLst>
              <a:ext uri="{FF2B5EF4-FFF2-40B4-BE49-F238E27FC236}">
                <a16:creationId xmlns:a16="http://schemas.microsoft.com/office/drawing/2014/main" id="{F87A5594-DD81-4A7F-8819-122D3F36A65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9ED47D4-6DE6-44B6-9583-46117EB1B7D9}"/>
              </a:ext>
            </a:extLst>
          </p:cNvPr>
          <p:cNvSpPr>
            <a:spLocks noGrp="1"/>
          </p:cNvSpPr>
          <p:nvPr>
            <p:ph type="sldNum" sz="quarter" idx="12"/>
          </p:nvPr>
        </p:nvSpPr>
        <p:spPr/>
        <p:txBody>
          <a:bodyPr/>
          <a:lstStyle/>
          <a:p>
            <a:fld id="{30858EB4-1C7E-42E6-B93A-94A84A4D4353}" type="slidenum">
              <a:rPr lang="de-DE" smtClean="0"/>
              <a:t>‹Nr.›</a:t>
            </a:fld>
            <a:endParaRPr lang="de-DE"/>
          </a:p>
        </p:txBody>
      </p:sp>
    </p:spTree>
    <p:extLst>
      <p:ext uri="{BB962C8B-B14F-4D97-AF65-F5344CB8AC3E}">
        <p14:creationId xmlns:p14="http://schemas.microsoft.com/office/powerpoint/2010/main" val="178710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5528A667-8FFB-4005-AC59-C410C8413A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0A12286-93FF-421B-8567-1697188280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6EA553E2-6455-47F5-801A-FAB9452252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566509-52CD-4576-A1AB-8D0CC0C7B472}" type="datetimeFigureOut">
              <a:rPr lang="de-DE" smtClean="0"/>
              <a:t>01.04.2025</a:t>
            </a:fld>
            <a:endParaRPr lang="de-DE"/>
          </a:p>
        </p:txBody>
      </p:sp>
      <p:sp>
        <p:nvSpPr>
          <p:cNvPr id="5" name="Fußzeilenplatzhalter 4">
            <a:extLst>
              <a:ext uri="{FF2B5EF4-FFF2-40B4-BE49-F238E27FC236}">
                <a16:creationId xmlns:a16="http://schemas.microsoft.com/office/drawing/2014/main" id="{6D983ED2-A3DB-496A-B968-74A4AA2D3F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3EDEE7F7-FB34-452D-8DEE-1D81F27D8C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858EB4-1C7E-42E6-B93A-94A84A4D4353}" type="slidenum">
              <a:rPr lang="de-DE" smtClean="0"/>
              <a:t>‹Nr.›</a:t>
            </a:fld>
            <a:endParaRPr lang="de-DE"/>
          </a:p>
        </p:txBody>
      </p:sp>
    </p:spTree>
    <p:extLst>
      <p:ext uri="{BB962C8B-B14F-4D97-AF65-F5344CB8AC3E}">
        <p14:creationId xmlns:p14="http://schemas.microsoft.com/office/powerpoint/2010/main" val="2053777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Makroökonomie</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702576" y="1874728"/>
            <a:ext cx="4422877" cy="3108543"/>
          </a:xfrm>
          <a:prstGeom prst="rect">
            <a:avLst/>
          </a:prstGeom>
          <a:noFill/>
        </p:spPr>
        <p:txBody>
          <a:bodyPr wrap="none" rtlCol="0">
            <a:spAutoFit/>
          </a:bodyPr>
          <a:lstStyle/>
          <a:p>
            <a:pPr algn="ctr"/>
            <a:r>
              <a:rPr lang="de-DE" sz="2800" b="1" u="sng" dirty="0"/>
              <a:t>Diese Vorlesung wird in Bild</a:t>
            </a:r>
          </a:p>
          <a:p>
            <a:pPr algn="ctr"/>
            <a:r>
              <a:rPr lang="de-DE" sz="2800" b="1" u="sng" dirty="0"/>
              <a:t>und Ton des</a:t>
            </a:r>
          </a:p>
          <a:p>
            <a:pPr algn="ctr"/>
            <a:r>
              <a:rPr lang="de-DE" sz="2800" b="1" u="sng" dirty="0"/>
              <a:t>Dozenten</a:t>
            </a:r>
          </a:p>
          <a:p>
            <a:pPr algn="ctr"/>
            <a:r>
              <a:rPr lang="de-DE" sz="2800" b="1" u="sng" dirty="0"/>
              <a:t>mitgeschnitten</a:t>
            </a:r>
          </a:p>
          <a:p>
            <a:pPr algn="ctr"/>
            <a:r>
              <a:rPr lang="de-DE" sz="2800" b="1" u="sng" dirty="0"/>
              <a:t>und anschließend online zur</a:t>
            </a:r>
          </a:p>
          <a:p>
            <a:pPr algn="ctr"/>
            <a:r>
              <a:rPr lang="de-DE" sz="2800" b="1" u="sng" dirty="0"/>
              <a:t>Verfügung gestellt</a:t>
            </a:r>
          </a:p>
          <a:p>
            <a:pPr algn="ctr"/>
            <a:endParaRPr lang="de-DE" sz="2800" b="1" u="sng" dirty="0"/>
          </a:p>
        </p:txBody>
      </p:sp>
    </p:spTree>
    <p:extLst>
      <p:ext uri="{BB962C8B-B14F-4D97-AF65-F5344CB8AC3E}">
        <p14:creationId xmlns:p14="http://schemas.microsoft.com/office/powerpoint/2010/main" val="30645763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Arten von Arbeitslosigkeit</a:t>
            </a:r>
          </a:p>
        </p:txBody>
      </p:sp>
      <p:sp>
        <p:nvSpPr>
          <p:cNvPr id="136196" name="Text Box 3"/>
          <p:cNvSpPr txBox="1">
            <a:spLocks noChangeArrowheads="1"/>
          </p:cNvSpPr>
          <p:nvPr/>
        </p:nvSpPr>
        <p:spPr bwMode="auto">
          <a:xfrm>
            <a:off x="429359" y="1878331"/>
            <a:ext cx="7926507" cy="304916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dirty="0">
              <a:solidFill>
                <a:srgbClr val="000000"/>
              </a:solidFill>
            </a:endParaRPr>
          </a:p>
          <a:p>
            <a:pPr eaLnBrk="1" hangingPunct="1">
              <a:buClrTx/>
              <a:buFontTx/>
              <a:buNone/>
            </a:pPr>
            <a:r>
              <a:rPr lang="de-DE" sz="2400" b="1" dirty="0">
                <a:solidFill>
                  <a:srgbClr val="000000"/>
                </a:solidFill>
              </a:rPr>
              <a:t>Kurzfristig:		Saisonale und friktionelle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Mittelfristig:		Konjunkturelle Arbeitslosigkeit</a:t>
            </a:r>
          </a:p>
          <a:p>
            <a:pPr eaLnBrk="1" hangingPunct="1">
              <a:buClrTx/>
              <a:buFontTx/>
              <a:buNone/>
            </a:pPr>
            <a:endParaRPr lang="de-DE" sz="2400" b="1" dirty="0">
              <a:solidFill>
                <a:srgbClr val="000000"/>
              </a:solidFill>
            </a:endParaRPr>
          </a:p>
          <a:p>
            <a:pPr eaLnBrk="1" hangingPunct="1">
              <a:buClrTx/>
              <a:buFontTx/>
              <a:buNone/>
            </a:pPr>
            <a:r>
              <a:rPr lang="de-DE" sz="2400" b="1" dirty="0">
                <a:solidFill>
                  <a:srgbClr val="000000"/>
                </a:solidFill>
              </a:rPr>
              <a:t>Langfristig:		Strukturelle Arbeitslosigkeit</a:t>
            </a:r>
          </a:p>
          <a:p>
            <a:pPr eaLnBrk="1" hangingPunct="1">
              <a:buClrTx/>
              <a:buFontTx/>
              <a:buNone/>
            </a:pPr>
            <a:endParaRPr lang="de-DE" sz="2400" dirty="0">
              <a:solidFill>
                <a:srgbClr val="000000"/>
              </a:solidFill>
            </a:endParaRPr>
          </a:p>
          <a:p>
            <a:pPr eaLnBrk="1" hangingPunct="1">
              <a:buClrTx/>
              <a:buFontTx/>
              <a:buNone/>
            </a:pPr>
            <a:endParaRPr lang="de-DE" sz="2400" dirty="0">
              <a:solidFill>
                <a:srgbClr val="000000"/>
              </a:solidFill>
            </a:endParaRPr>
          </a:p>
        </p:txBody>
      </p:sp>
      <p:sp>
        <p:nvSpPr>
          <p:cNvPr id="4" name="Text Box 4"/>
          <p:cNvSpPr txBox="1">
            <a:spLocks noChangeArrowheads="1"/>
          </p:cNvSpPr>
          <p:nvPr/>
        </p:nvSpPr>
        <p:spPr bwMode="auto">
          <a:xfrm>
            <a:off x="8321576" y="2320583"/>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1  Jahre</a:t>
            </a:r>
          </a:p>
        </p:txBody>
      </p:sp>
      <p:sp>
        <p:nvSpPr>
          <p:cNvPr id="5" name="Text Box 4"/>
          <p:cNvSpPr txBox="1">
            <a:spLocks noChangeArrowheads="1"/>
          </p:cNvSpPr>
          <p:nvPr/>
        </p:nvSpPr>
        <p:spPr bwMode="auto">
          <a:xfrm>
            <a:off x="8287286" y="3082875"/>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Bis zu ca. 3 Jahr</a:t>
            </a:r>
          </a:p>
        </p:txBody>
      </p:sp>
      <p:sp>
        <p:nvSpPr>
          <p:cNvPr id="6" name="Text Box 4"/>
          <p:cNvSpPr txBox="1">
            <a:spLocks noChangeArrowheads="1"/>
          </p:cNvSpPr>
          <p:nvPr/>
        </p:nvSpPr>
        <p:spPr bwMode="auto">
          <a:xfrm>
            <a:off x="8377874" y="3726764"/>
            <a:ext cx="3417886" cy="32004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oAutofit/>
          </a:bodyPr>
          <a:lstStyle/>
          <a:p>
            <a:r>
              <a:rPr lang="de-DE" sz="1400" dirty="0"/>
              <a:t>über 3  Jahre</a:t>
            </a:r>
          </a:p>
        </p:txBody>
      </p:sp>
      <p:sp>
        <p:nvSpPr>
          <p:cNvPr id="7" name="Rechteck 6">
            <a:extLst>
              <a:ext uri="{FF2B5EF4-FFF2-40B4-BE49-F238E27FC236}">
                <a16:creationId xmlns:a16="http://schemas.microsoft.com/office/drawing/2014/main" id="{1F8AB83E-378F-435D-8DA0-08CAA654C95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6825500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Kurzfristige Arbeitslosigkeit</a:t>
            </a:r>
          </a:p>
        </p:txBody>
      </p:sp>
      <p:sp>
        <p:nvSpPr>
          <p:cNvPr id="137220" name="Text Box 3"/>
          <p:cNvSpPr txBox="1">
            <a:spLocks noChangeArrowheads="1"/>
          </p:cNvSpPr>
          <p:nvPr/>
        </p:nvSpPr>
        <p:spPr bwMode="auto">
          <a:xfrm>
            <a:off x="120825" y="869634"/>
            <a:ext cx="8781869" cy="517282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Saisonale Arbeitslosigkeit:</a:t>
            </a:r>
          </a:p>
          <a:p>
            <a:pPr eaLnBrk="1" hangingPunct="1">
              <a:buFontTx/>
              <a:buChar char="•"/>
            </a:pPr>
            <a:r>
              <a:rPr lang="de-DE" dirty="0">
                <a:solidFill>
                  <a:schemeClr val="tx1"/>
                </a:solidFill>
              </a:rPr>
              <a:t> 	Produktionsschwankungen im Jahresverlauf z. B. in der Landwirtschaft </a:t>
            </a:r>
          </a:p>
          <a:p>
            <a:pPr eaLnBrk="1" hangingPunct="1">
              <a:buFontTx/>
              <a:buNone/>
            </a:pPr>
            <a:r>
              <a:rPr lang="de-DE" dirty="0">
                <a:solidFill>
                  <a:schemeClr val="tx1"/>
                </a:solidFill>
              </a:rPr>
              <a:t>		und Bauwirtschaft</a:t>
            </a:r>
          </a:p>
          <a:p>
            <a:pPr eaLnBrk="1" hangingPunct="1">
              <a:buFontTx/>
              <a:buChar char="•"/>
            </a:pPr>
            <a:r>
              <a:rPr lang="de-DE" dirty="0">
                <a:solidFill>
                  <a:schemeClr val="tx1"/>
                </a:solidFill>
              </a:rPr>
              <a:t> 	Nachfrageschwankungen im Jahresverlauf z. B. im Tourismus durch</a:t>
            </a:r>
          </a:p>
          <a:p>
            <a:pPr eaLnBrk="1" hangingPunct="1">
              <a:buFontTx/>
              <a:buNone/>
            </a:pPr>
            <a:r>
              <a:rPr lang="de-DE" dirty="0">
                <a:solidFill>
                  <a:schemeClr val="tx1"/>
                </a:solidFill>
              </a:rPr>
              <a:t>		Wetterlage und Schulferien</a:t>
            </a:r>
          </a:p>
          <a:p>
            <a:pPr marL="342900" indent="-342900" eaLnBrk="1" hangingPunct="1">
              <a:buFont typeface="Arial" panose="020B0604020202020204" pitchFamily="34" charset="0"/>
              <a:buChar char="•"/>
            </a:pPr>
            <a:r>
              <a:rPr lang="de-DE" dirty="0">
                <a:solidFill>
                  <a:schemeClr val="tx1"/>
                </a:solidFill>
              </a:rPr>
              <a:t>Einstellungszyklen</a:t>
            </a:r>
          </a:p>
          <a:p>
            <a:pPr eaLnBrk="1" hangingPunct="1"/>
            <a:endParaRPr lang="de-DE" dirty="0">
              <a:solidFill>
                <a:schemeClr val="tx1"/>
              </a:solidFill>
            </a:endParaRPr>
          </a:p>
          <a:p>
            <a:pPr eaLnBrk="1" hangingPunct="1"/>
            <a:endParaRPr lang="de-DE" dirty="0">
              <a:solidFill>
                <a:schemeClr val="tx1"/>
              </a:solidFill>
            </a:endParaRPr>
          </a:p>
          <a:p>
            <a:pPr eaLnBrk="1" hangingPunct="1"/>
            <a:r>
              <a:rPr lang="de-DE" b="1" dirty="0">
                <a:solidFill>
                  <a:schemeClr val="tx1"/>
                </a:solidFill>
              </a:rPr>
              <a:t>Friktionelle Arbeitslosigkeit:</a:t>
            </a:r>
          </a:p>
          <a:p>
            <a:pPr eaLnBrk="1" hangingPunct="1"/>
            <a:endParaRPr lang="de-DE" b="1" dirty="0">
              <a:solidFill>
                <a:schemeClr val="tx1"/>
              </a:solidFill>
            </a:endParaRPr>
          </a:p>
          <a:p>
            <a:pPr eaLnBrk="1" hangingPunct="1">
              <a:buFontTx/>
              <a:buChar char="•"/>
            </a:pPr>
            <a:r>
              <a:rPr lang="de-DE" dirty="0">
                <a:solidFill>
                  <a:schemeClr val="tx1"/>
                </a:solidFill>
              </a:rPr>
              <a:t> 	Unvollständige Information am Arbeitsmarkt verzögert die Vermittlung </a:t>
            </a:r>
          </a:p>
          <a:p>
            <a:pPr eaLnBrk="1" hangingPunct="1">
              <a:buFontTx/>
              <a:buNone/>
            </a:pPr>
            <a:r>
              <a:rPr lang="de-DE" dirty="0">
                <a:solidFill>
                  <a:schemeClr val="tx1"/>
                </a:solidFill>
              </a:rPr>
              <a:t>		von Arbeitsplätzen und Arbeitskräften, z. B. </a:t>
            </a:r>
          </a:p>
          <a:p>
            <a:pPr eaLnBrk="1" hangingPunct="1">
              <a:buFontTx/>
              <a:buNone/>
            </a:pPr>
            <a:r>
              <a:rPr lang="de-DE" dirty="0">
                <a:solidFill>
                  <a:schemeClr val="tx1"/>
                </a:solidFill>
              </a:rPr>
              <a:t>		– durch die Zeit für die Suche nach geeigneten Stellen bzw. Bewerbern</a:t>
            </a:r>
          </a:p>
          <a:p>
            <a:pPr eaLnBrk="1" hangingPunct="1">
              <a:buFontTx/>
              <a:buNone/>
            </a:pPr>
            <a:r>
              <a:rPr lang="de-DE" dirty="0">
                <a:solidFill>
                  <a:schemeClr val="tx1"/>
                </a:solidFill>
              </a:rPr>
              <a:t>		– fehlende Weitergabe freier Stellen an die Arbeitsagenturen</a:t>
            </a:r>
          </a:p>
          <a:p>
            <a:pPr eaLnBrk="1" hangingPunct="1"/>
            <a:endParaRPr lang="de-DE" dirty="0">
              <a:solidFill>
                <a:schemeClr val="tx1"/>
              </a:solidFill>
            </a:endParaRPr>
          </a:p>
        </p:txBody>
      </p:sp>
      <p:sp>
        <p:nvSpPr>
          <p:cNvPr id="5" name="Rechteck 4">
            <a:extLst>
              <a:ext uri="{FF2B5EF4-FFF2-40B4-BE49-F238E27FC236}">
                <a16:creationId xmlns:a16="http://schemas.microsoft.com/office/drawing/2014/main" id="{5B5D9D03-2113-46A4-A8A4-56CA1630ECC6}"/>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89177100"/>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2"/>
          <p:cNvSpPr>
            <a:spLocks noChangeArrowheads="1"/>
          </p:cNvSpPr>
          <p:nvPr/>
        </p:nvSpPr>
        <p:spPr bwMode="auto">
          <a:xfrm>
            <a:off x="4508992" y="0"/>
            <a:ext cx="627538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Mittel- und langfristige Arbeitslosigkeit</a:t>
            </a:r>
          </a:p>
        </p:txBody>
      </p:sp>
      <p:sp>
        <p:nvSpPr>
          <p:cNvPr id="138244" name="Text Box 3"/>
          <p:cNvSpPr txBox="1">
            <a:spLocks noChangeArrowheads="1"/>
          </p:cNvSpPr>
          <p:nvPr/>
        </p:nvSpPr>
        <p:spPr bwMode="auto">
          <a:xfrm>
            <a:off x="0" y="80650"/>
            <a:ext cx="9185564" cy="686559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r>
              <a:rPr lang="de-DE" b="1" dirty="0">
                <a:solidFill>
                  <a:schemeClr val="tx1"/>
                </a:solidFill>
              </a:rPr>
              <a:t>Konjunkturelle Arbeitslosigkeit:</a:t>
            </a:r>
          </a:p>
          <a:p>
            <a:pPr eaLnBrk="1" hangingPunct="1">
              <a:buFontTx/>
              <a:buNone/>
            </a:pPr>
            <a:r>
              <a:rPr lang="de-DE" dirty="0">
                <a:solidFill>
                  <a:schemeClr val="tx1"/>
                </a:solidFill>
              </a:rPr>
              <a:t>Konjunkturelle Schwankungen können zu einer Unterauslastung des </a:t>
            </a:r>
          </a:p>
          <a:p>
            <a:pPr eaLnBrk="1" hangingPunct="1">
              <a:buFontTx/>
              <a:buNone/>
            </a:pPr>
            <a:r>
              <a:rPr lang="de-DE" dirty="0">
                <a:solidFill>
                  <a:schemeClr val="tx1"/>
                </a:solidFill>
              </a:rPr>
              <a:t>Produktionspotenzials führen </a:t>
            </a:r>
            <a:r>
              <a:rPr lang="de-DE" dirty="0">
                <a:solidFill>
                  <a:schemeClr val="tx1"/>
                </a:solidFill>
                <a:cs typeface="Times New Roman" pitchFamily="18" charset="0"/>
              </a:rPr>
              <a:t>→ dadurch kommt es zu einem Rückgang der</a:t>
            </a:r>
          </a:p>
          <a:p>
            <a:pPr eaLnBrk="1" hangingPunct="1">
              <a:buFontTx/>
              <a:buNone/>
            </a:pPr>
            <a:r>
              <a:rPr lang="de-DE">
                <a:solidFill>
                  <a:schemeClr val="tx1"/>
                </a:solidFill>
                <a:cs typeface="Times New Roman" pitchFamily="18" charset="0"/>
              </a:rPr>
              <a:t>Arbeitsnachfrage</a:t>
            </a:r>
          </a:p>
          <a:p>
            <a:pPr eaLnBrk="1" hangingPunct="1"/>
            <a:endParaRPr lang="de-DE">
              <a:solidFill>
                <a:schemeClr val="tx1"/>
              </a:solidFill>
            </a:endParaRPr>
          </a:p>
          <a:p>
            <a:pPr eaLnBrk="1" hangingPunct="1"/>
            <a:r>
              <a:rPr lang="de-DE" b="1">
                <a:solidFill>
                  <a:schemeClr val="tx1"/>
                </a:solidFill>
              </a:rPr>
              <a:t>Strukturelle </a:t>
            </a:r>
            <a:r>
              <a:rPr lang="de-DE" b="1" dirty="0">
                <a:solidFill>
                  <a:schemeClr val="tx1"/>
                </a:solidFill>
              </a:rPr>
              <a:t>Arbeitslosigkeit:</a:t>
            </a:r>
          </a:p>
          <a:p>
            <a:pPr eaLnBrk="1" hangingPunct="1"/>
            <a:endParaRPr lang="de-DE" b="1" dirty="0">
              <a:solidFill>
                <a:schemeClr val="tx1"/>
              </a:solidFill>
            </a:endParaRPr>
          </a:p>
          <a:p>
            <a:pPr eaLnBrk="1" hangingPunct="1">
              <a:buFontTx/>
              <a:buChar char="•"/>
            </a:pPr>
            <a:r>
              <a:rPr lang="de-DE" dirty="0">
                <a:solidFill>
                  <a:schemeClr val="tx1"/>
                </a:solidFill>
              </a:rPr>
              <a:t> Sektoraler Strukturwandel, z. B. durch Gesetzesänderungen (Energiewende)</a:t>
            </a:r>
          </a:p>
          <a:p>
            <a:pPr eaLnBrk="1" hangingPunct="1">
              <a:buFontTx/>
              <a:buNone/>
            </a:pPr>
            <a:r>
              <a:rPr lang="de-DE" dirty="0">
                <a:solidFill>
                  <a:schemeClr val="tx1"/>
                </a:solidFill>
              </a:rPr>
              <a:t>            					</a:t>
            </a:r>
            <a:r>
              <a:rPr lang="de-DE">
                <a:solidFill>
                  <a:schemeClr val="tx1"/>
                </a:solidFill>
              </a:rPr>
              <a:t>   → </a:t>
            </a:r>
            <a:r>
              <a:rPr lang="de-DE" dirty="0">
                <a:solidFill>
                  <a:schemeClr val="tx1"/>
                </a:solidFill>
              </a:rPr>
              <a:t>Wegfall von Arbeitsplätzen in </a:t>
            </a:r>
            <a:r>
              <a:rPr lang="de-DE">
                <a:solidFill>
                  <a:schemeClr val="tx1"/>
                </a:solidFill>
              </a:rPr>
              <a:t>der Atomindustrie</a:t>
            </a:r>
          </a:p>
          <a:p>
            <a:pPr eaLnBrk="1" hangingPunct="1">
              <a:buFontTx/>
              <a:buNone/>
            </a:pPr>
            <a:r>
              <a:rPr lang="de-DE">
                <a:solidFill>
                  <a:schemeClr val="tx1"/>
                </a:solidFill>
              </a:rPr>
              <a:t>                                               und Kohleindustrie</a:t>
            </a:r>
          </a:p>
          <a:p>
            <a:pPr eaLnBrk="1" hangingPunct="1">
              <a:buFontTx/>
              <a:buNone/>
            </a:pPr>
            <a:r>
              <a:rPr lang="de-DE">
                <a:solidFill>
                  <a:schemeClr val="tx1"/>
                </a:solidFill>
              </a:rPr>
              <a:t>                                         →  Grundlegende Veränderungen im                                              </a:t>
            </a:r>
          </a:p>
          <a:p>
            <a:pPr eaLnBrk="1" hangingPunct="1">
              <a:buFontTx/>
              <a:buNone/>
            </a:pPr>
            <a:r>
              <a:rPr lang="de-DE">
                <a:solidFill>
                  <a:schemeClr val="tx1"/>
                </a:solidFill>
              </a:rPr>
              <a:t>                                               Automobilsektor, der deutschen Kernindustrie</a:t>
            </a:r>
            <a:endParaRPr lang="de-DE" dirty="0">
              <a:solidFill>
                <a:schemeClr val="tx1"/>
              </a:solidFill>
            </a:endParaRPr>
          </a:p>
          <a:p>
            <a:pPr eaLnBrk="1" hangingPunct="1">
              <a:buFontTx/>
              <a:buChar char="•"/>
            </a:pPr>
            <a:endParaRPr lang="de-DE" dirty="0">
              <a:solidFill>
                <a:schemeClr val="tx1"/>
              </a:solidFill>
            </a:endParaRPr>
          </a:p>
          <a:p>
            <a:pPr eaLnBrk="1" hangingPunct="1">
              <a:buFontTx/>
              <a:buChar char="•"/>
            </a:pPr>
            <a:r>
              <a:rPr lang="de-DE" dirty="0">
                <a:solidFill>
                  <a:schemeClr val="tx1"/>
                </a:solidFill>
              </a:rPr>
              <a:t> Technologischer Wandel, z. B. </a:t>
            </a:r>
            <a:r>
              <a:rPr lang="de-DE">
                <a:solidFill>
                  <a:schemeClr val="tx1"/>
                </a:solidFill>
              </a:rPr>
              <a:t>Rationalisierungsmaßnahmen und Ersetzung </a:t>
            </a:r>
          </a:p>
          <a:p>
            <a:pPr eaLnBrk="1" hangingPunct="1"/>
            <a:r>
              <a:rPr lang="de-DE">
                <a:solidFill>
                  <a:schemeClr val="tx1"/>
                </a:solidFill>
              </a:rPr>
              <a:t>                                  von Arbeit durch Kapital durch den Einsatz von </a:t>
            </a:r>
          </a:p>
          <a:p>
            <a:pPr eaLnBrk="1" hangingPunct="1"/>
            <a:r>
              <a:rPr lang="de-DE">
                <a:solidFill>
                  <a:schemeClr val="tx1"/>
                </a:solidFill>
              </a:rPr>
              <a:t>                                  Robotern, KI und Digitalierung im Produktionsprozess</a:t>
            </a:r>
            <a:endParaRPr lang="de-DE" dirty="0">
              <a:solidFill>
                <a:schemeClr val="tx1"/>
              </a:solidFill>
            </a:endParaRPr>
          </a:p>
          <a:p>
            <a:pPr eaLnBrk="1" hangingPunct="1">
              <a:buFontTx/>
              <a:buChar char="•"/>
            </a:pPr>
            <a:endParaRPr lang="de-DE" dirty="0">
              <a:solidFill>
                <a:schemeClr val="tx1"/>
              </a:solidFill>
            </a:endParaRPr>
          </a:p>
          <a:p>
            <a:pPr eaLnBrk="1" hangingPunct="1">
              <a:buFontTx/>
              <a:buChar char="•"/>
            </a:pPr>
            <a:r>
              <a:rPr lang="de-DE" dirty="0">
                <a:solidFill>
                  <a:schemeClr val="tx1"/>
                </a:solidFill>
              </a:rPr>
              <a:t> Regionale bzw. qualifikatorische Diskrepanz zwischen Arbeitsangebot und</a:t>
            </a:r>
          </a:p>
          <a:p>
            <a:pPr eaLnBrk="1" hangingPunct="1">
              <a:buFontTx/>
              <a:buNone/>
            </a:pPr>
            <a:r>
              <a:rPr lang="de-DE" dirty="0">
                <a:solidFill>
                  <a:schemeClr val="tx1"/>
                </a:solidFill>
              </a:rPr>
              <a:t>  Nachfrage, z.B. durch demographischen Wandel oder fehlende Industrien           	  im ländlichen Raum </a:t>
            </a:r>
          </a:p>
        </p:txBody>
      </p:sp>
      <p:sp>
        <p:nvSpPr>
          <p:cNvPr id="6" name="Rechteck 5">
            <a:extLst>
              <a:ext uri="{FF2B5EF4-FFF2-40B4-BE49-F238E27FC236}">
                <a16:creationId xmlns:a16="http://schemas.microsoft.com/office/drawing/2014/main" id="{ABFC2558-8065-48C2-9ED2-88FDCE233C9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13187908"/>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2"/>
          <p:cNvSpPr>
            <a:spLocks noChangeArrowheads="1"/>
          </p:cNvSpPr>
          <p:nvPr/>
        </p:nvSpPr>
        <p:spPr bwMode="auto">
          <a:xfrm>
            <a:off x="4392613" y="217489"/>
            <a:ext cx="58039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Verdeckte Arbeitslosigkeit</a:t>
            </a:r>
          </a:p>
        </p:txBody>
      </p:sp>
      <p:sp>
        <p:nvSpPr>
          <p:cNvPr id="139268" name="Text Box 3"/>
          <p:cNvSpPr txBox="1">
            <a:spLocks noChangeArrowheads="1"/>
          </p:cNvSpPr>
          <p:nvPr/>
        </p:nvSpPr>
        <p:spPr bwMode="auto">
          <a:xfrm>
            <a:off x="1919289" y="1223964"/>
            <a:ext cx="7559675" cy="415716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ClrTx/>
              <a:buFontTx/>
              <a:buNone/>
            </a:pPr>
            <a:endParaRPr lang="de-DE" sz="2400" b="1">
              <a:solidFill>
                <a:srgbClr val="000000"/>
              </a:solidFill>
            </a:endParaRPr>
          </a:p>
          <a:p>
            <a:pPr eaLnBrk="1" hangingPunct="1">
              <a:buClrTx/>
              <a:buFontTx/>
              <a:buChar char="•"/>
            </a:pPr>
            <a:r>
              <a:rPr lang="de-DE" sz="2400">
                <a:solidFill>
                  <a:srgbClr val="000000"/>
                </a:solidFill>
              </a:rPr>
              <a:t> 	Teilnehmer an Qualifizierungsmaßnahmen</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Vorruhestand</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Kurzarbeit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vorübergehend arbeitsunfähig erkrankt</a:t>
            </a:r>
          </a:p>
          <a:p>
            <a:pPr eaLnBrk="1" hangingPunct="1">
              <a:buClrTx/>
              <a:buFontTx/>
              <a:buChar char="•"/>
            </a:pPr>
            <a:endParaRPr lang="de-DE" sz="2400">
              <a:solidFill>
                <a:srgbClr val="000000"/>
              </a:solidFill>
            </a:endParaRPr>
          </a:p>
          <a:p>
            <a:pPr eaLnBrk="1" hangingPunct="1">
              <a:buClrTx/>
              <a:buFontTx/>
              <a:buChar char="•"/>
            </a:pPr>
            <a:r>
              <a:rPr lang="de-DE" sz="2400">
                <a:solidFill>
                  <a:srgbClr val="000000"/>
                </a:solidFill>
              </a:rPr>
              <a:t> 	Arbeitsbeschaffungsmaßnahmen </a:t>
            </a:r>
          </a:p>
          <a:p>
            <a:pPr eaLnBrk="1" hangingPunct="1">
              <a:buClrTx/>
              <a:buFontTx/>
              <a:buNone/>
            </a:pPr>
            <a:endParaRPr lang="de-DE" sz="2400">
              <a:solidFill>
                <a:srgbClr val="000000"/>
              </a:solidFill>
            </a:endParaRPr>
          </a:p>
        </p:txBody>
      </p:sp>
      <p:sp>
        <p:nvSpPr>
          <p:cNvPr id="4" name="Rechteck 3">
            <a:extLst>
              <a:ext uri="{FF2B5EF4-FFF2-40B4-BE49-F238E27FC236}">
                <a16:creationId xmlns:a16="http://schemas.microsoft.com/office/drawing/2014/main" id="{97A614EA-25C5-473B-AFF4-092B52AC409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9345203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2"/>
          <p:cNvSpPr>
            <a:spLocks noChangeArrowheads="1"/>
          </p:cNvSpPr>
          <p:nvPr/>
        </p:nvSpPr>
        <p:spPr bwMode="auto">
          <a:xfrm>
            <a:off x="1759527" y="223372"/>
            <a:ext cx="9608128"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Verdeckte Arbeitslosigkeit (stille Reserve)in Deutschland</a:t>
            </a:r>
          </a:p>
        </p:txBody>
      </p:sp>
      <p:sp>
        <p:nvSpPr>
          <p:cNvPr id="140293" name="Text Box 4"/>
          <p:cNvSpPr txBox="1">
            <a:spLocks noChangeArrowheads="1"/>
          </p:cNvSpPr>
          <p:nvPr/>
        </p:nvSpPr>
        <p:spPr bwMode="auto">
          <a:xfrm>
            <a:off x="1611313" y="6235701"/>
            <a:ext cx="997389"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IAB</a:t>
            </a:r>
          </a:p>
        </p:txBody>
      </p:sp>
      <p:sp>
        <p:nvSpPr>
          <p:cNvPr id="6" name="Rechteck 5">
            <a:extLst>
              <a:ext uri="{FF2B5EF4-FFF2-40B4-BE49-F238E27FC236}">
                <a16:creationId xmlns:a16="http://schemas.microsoft.com/office/drawing/2014/main" id="{94B5F575-FEDF-473A-ADBC-0EFD9018348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EF9E7F9F-3913-98E4-8599-89AF874D8AE6}"/>
              </a:ext>
            </a:extLst>
          </p:cNvPr>
          <p:cNvPicPr>
            <a:picLocks noChangeAspect="1"/>
          </p:cNvPicPr>
          <p:nvPr/>
        </p:nvPicPr>
        <p:blipFill>
          <a:blip r:embed="rId3"/>
          <a:stretch>
            <a:fillRect/>
          </a:stretch>
        </p:blipFill>
        <p:spPr>
          <a:xfrm>
            <a:off x="188635" y="963543"/>
            <a:ext cx="8245601" cy="5043852"/>
          </a:xfrm>
          <a:prstGeom prst="rect">
            <a:avLst/>
          </a:prstGeom>
        </p:spPr>
      </p:pic>
    </p:spTree>
    <p:extLst>
      <p:ext uri="{BB962C8B-B14F-4D97-AF65-F5344CB8AC3E}">
        <p14:creationId xmlns:p14="http://schemas.microsoft.com/office/powerpoint/2010/main" val="5875675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p:cNvSpPr>
            <a:spLocks noChangeArrowheads="1"/>
          </p:cNvSpPr>
          <p:nvPr/>
        </p:nvSpPr>
        <p:spPr bwMode="auto">
          <a:xfrm>
            <a:off x="2360122" y="-3498"/>
            <a:ext cx="749046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Entwicklungen am Arbeitsmarkt in Deutschland</a:t>
            </a:r>
          </a:p>
        </p:txBody>
      </p:sp>
      <p:sp>
        <p:nvSpPr>
          <p:cNvPr id="141316" name="Text Box 3"/>
          <p:cNvSpPr txBox="1">
            <a:spLocks noChangeArrowheads="1"/>
          </p:cNvSpPr>
          <p:nvPr/>
        </p:nvSpPr>
        <p:spPr bwMode="auto">
          <a:xfrm>
            <a:off x="744677" y="122101"/>
            <a:ext cx="950773"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BA</a:t>
            </a:r>
          </a:p>
        </p:txBody>
      </p:sp>
      <p:sp>
        <p:nvSpPr>
          <p:cNvPr id="13" name="Rechteck 12">
            <a:extLst>
              <a:ext uri="{FF2B5EF4-FFF2-40B4-BE49-F238E27FC236}">
                <a16:creationId xmlns:a16="http://schemas.microsoft.com/office/drawing/2014/main" id="{0F9DDD67-7BFF-48D7-9B6E-55056BB135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F6216082-EDCA-47F7-A16D-6184854F1AFD}"/>
              </a:ext>
            </a:extLst>
          </p:cNvPr>
          <p:cNvPicPr>
            <a:picLocks noChangeAspect="1"/>
          </p:cNvPicPr>
          <p:nvPr/>
        </p:nvPicPr>
        <p:blipFill>
          <a:blip r:embed="rId3"/>
          <a:stretch>
            <a:fillRect/>
          </a:stretch>
        </p:blipFill>
        <p:spPr>
          <a:xfrm>
            <a:off x="254171" y="555445"/>
            <a:ext cx="8101807" cy="4955893"/>
          </a:xfrm>
          <a:prstGeom prst="rect">
            <a:avLst/>
          </a:prstGeom>
        </p:spPr>
      </p:pic>
    </p:spTree>
    <p:extLst>
      <p:ext uri="{BB962C8B-B14F-4D97-AF65-F5344CB8AC3E}">
        <p14:creationId xmlns:p14="http://schemas.microsoft.com/office/powerpoint/2010/main" val="101575058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0498" name="Rectangle 2"/>
          <p:cNvSpPr>
            <a:spLocks noChangeArrowheads="1"/>
          </p:cNvSpPr>
          <p:nvPr/>
        </p:nvSpPr>
        <p:spPr bwMode="auto">
          <a:xfrm>
            <a:off x="4392613" y="261126"/>
            <a:ext cx="580390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a:t>Außenwirtschaftliches Gleichgewicht </a:t>
            </a:r>
          </a:p>
        </p:txBody>
      </p:sp>
      <p:sp>
        <p:nvSpPr>
          <p:cNvPr id="490499" name="Text Box 3"/>
          <p:cNvSpPr txBox="1">
            <a:spLocks noChangeArrowheads="1"/>
          </p:cNvSpPr>
          <p:nvPr/>
        </p:nvSpPr>
        <p:spPr bwMode="auto">
          <a:xfrm>
            <a:off x="589429" y="570941"/>
            <a:ext cx="9144000" cy="60038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lgn="ctr"/>
            <a:r>
              <a:rPr lang="de-DE" b="1" u="sng" dirty="0">
                <a:solidFill>
                  <a:schemeClr val="tx1"/>
                </a:solidFill>
              </a:rPr>
              <a:t>Es gibt keine allgemein akzeptierte Definition!</a:t>
            </a:r>
          </a:p>
          <a:p>
            <a:endParaRPr lang="de-DE" sz="2000" u="sng" dirty="0">
              <a:solidFill>
                <a:schemeClr val="tx1"/>
              </a:solidFill>
            </a:endParaRPr>
          </a:p>
          <a:p>
            <a:r>
              <a:rPr lang="de-DE" sz="2000" dirty="0">
                <a:solidFill>
                  <a:schemeClr val="tx1"/>
                </a:solidFill>
              </a:rPr>
              <a:t>	Dieses Ziel ist aus der Historie heraus zu verstehen, dass Deutschland in den 1960er</a:t>
            </a:r>
          </a:p>
          <a:p>
            <a:r>
              <a:rPr lang="de-DE" sz="2000" dirty="0">
                <a:solidFill>
                  <a:schemeClr val="tx1"/>
                </a:solidFill>
              </a:rPr>
              <a:t>und 1970er Jahren sich im System fester Wechselkurse befand. Das Ziel bedeutete</a:t>
            </a:r>
          </a:p>
          <a:p>
            <a:r>
              <a:rPr lang="de-DE" sz="2000" dirty="0">
                <a:solidFill>
                  <a:schemeClr val="tx1"/>
                </a:solidFill>
              </a:rPr>
              <a:t>damit vornehmlich dieses System durch die Außenwirtschaftsbeziehungen nicht zu</a:t>
            </a:r>
          </a:p>
          <a:p>
            <a:r>
              <a:rPr lang="de-DE" sz="2000" dirty="0">
                <a:solidFill>
                  <a:schemeClr val="tx1"/>
                </a:solidFill>
              </a:rPr>
              <a:t>gefährden </a:t>
            </a:r>
          </a:p>
          <a:p>
            <a:r>
              <a:rPr lang="de-DE" sz="2000" dirty="0">
                <a:solidFill>
                  <a:schemeClr val="tx1"/>
                </a:solidFill>
              </a:rPr>
              <a:t>	</a:t>
            </a:r>
          </a:p>
          <a:p>
            <a:r>
              <a:rPr lang="de-DE" sz="2000" dirty="0">
                <a:solidFill>
                  <a:schemeClr val="tx1"/>
                </a:solidFill>
              </a:rPr>
              <a:t>	</a:t>
            </a:r>
            <a:r>
              <a:rPr lang="de-DE" sz="2000" dirty="0">
                <a:solidFill>
                  <a:schemeClr val="tx1"/>
                </a:solidFill>
                <a:cs typeface="Times New Roman" pitchFamily="18" charset="0"/>
              </a:rPr>
              <a:t>→ Zusammenbruch von </a:t>
            </a:r>
            <a:r>
              <a:rPr lang="de-DE" sz="2000" dirty="0" err="1">
                <a:solidFill>
                  <a:schemeClr val="tx1"/>
                </a:solidFill>
                <a:cs typeface="Times New Roman" pitchFamily="18" charset="0"/>
              </a:rPr>
              <a:t>Bretton</a:t>
            </a:r>
            <a:r>
              <a:rPr lang="de-DE" sz="2000" dirty="0">
                <a:solidFill>
                  <a:schemeClr val="tx1"/>
                </a:solidFill>
                <a:cs typeface="Times New Roman" pitchFamily="18" charset="0"/>
              </a:rPr>
              <a:t> Woods 1973</a:t>
            </a:r>
          </a:p>
          <a:p>
            <a:endParaRPr lang="de-DE" sz="2000" dirty="0">
              <a:solidFill>
                <a:schemeClr val="tx1"/>
              </a:solidFill>
              <a:cs typeface="Times New Roman" pitchFamily="18" charset="0"/>
            </a:endParaRPr>
          </a:p>
          <a:p>
            <a:r>
              <a:rPr lang="de-DE" sz="2000" u="sng" dirty="0">
                <a:solidFill>
                  <a:schemeClr val="tx1"/>
                </a:solidFill>
                <a:cs typeface="Times New Roman" pitchFamily="18" charset="0"/>
              </a:rPr>
              <a:t>Andere Interpretationen:</a:t>
            </a:r>
          </a:p>
          <a:p>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Handelsbilanz (Warenverkehr)</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cs typeface="Times New Roman" pitchFamily="18" charset="0"/>
              </a:rPr>
              <a:t>Ausgleich der Leistungsbilanz</a:t>
            </a:r>
          </a:p>
          <a:p>
            <a:pPr marL="0" indent="0"/>
            <a:r>
              <a:rPr lang="de-DE" sz="2000" dirty="0">
                <a:solidFill>
                  <a:schemeClr val="tx1"/>
                </a:solidFill>
                <a:cs typeface="Times New Roman" pitchFamily="18" charset="0"/>
              </a:rPr>
              <a:t>		(Handelsbilanz + Dienstleistungen + Erwerbs- und 							 		Vermögenseinkommen + laufende Übertragungen)</a:t>
            </a:r>
          </a:p>
          <a:p>
            <a:pPr>
              <a:buFontTx/>
              <a:buChar char="•"/>
            </a:pPr>
            <a:endParaRPr lang="de-DE" sz="2000" dirty="0">
              <a:solidFill>
                <a:schemeClr val="tx1"/>
              </a:solidFill>
              <a:cs typeface="Times New Roman" pitchFamily="18" charset="0"/>
            </a:endParaRPr>
          </a:p>
          <a:p>
            <a:pPr>
              <a:buFontTx/>
              <a:buChar char="•"/>
            </a:pPr>
            <a:r>
              <a:rPr lang="de-DE" sz="2000" dirty="0">
                <a:solidFill>
                  <a:schemeClr val="tx1"/>
                </a:solidFill>
              </a:rPr>
              <a:t>Geringe Störanfälligkeit der Binnenwirtschaft durch</a:t>
            </a:r>
          </a:p>
          <a:p>
            <a:pPr marL="0" indent="0"/>
            <a:r>
              <a:rPr lang="de-DE" sz="2000" dirty="0">
                <a:solidFill>
                  <a:schemeClr val="tx1"/>
                </a:solidFill>
              </a:rPr>
              <a:t>		außenwirtschaftliche Einflüsse </a:t>
            </a:r>
            <a:endParaRPr lang="de-DE" sz="2000" dirty="0">
              <a:solidFill>
                <a:schemeClr val="tx1"/>
              </a:solidFill>
              <a:cs typeface="Times New Roman" pitchFamily="18" charset="0"/>
            </a:endParaRPr>
          </a:p>
        </p:txBody>
      </p:sp>
      <p:sp>
        <p:nvSpPr>
          <p:cNvPr id="4" name="Rechteck 3">
            <a:extLst>
              <a:ext uri="{FF2B5EF4-FFF2-40B4-BE49-F238E27FC236}">
                <a16:creationId xmlns:a16="http://schemas.microsoft.com/office/drawing/2014/main" id="{4CF4B963-FD5A-4FC1-A9E5-30EE496765E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94995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2546" name="Rectangle 2"/>
          <p:cNvSpPr>
            <a:spLocks noChangeArrowheads="1"/>
          </p:cNvSpPr>
          <p:nvPr/>
        </p:nvSpPr>
        <p:spPr bwMode="auto">
          <a:xfrm>
            <a:off x="2383831" y="147463"/>
            <a:ext cx="8084634" cy="5254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800" b="1" dirty="0"/>
              <a:t>Außenwirtschaftliche Beziehungen Deutschland</a:t>
            </a:r>
          </a:p>
        </p:txBody>
      </p:sp>
      <p:sp>
        <p:nvSpPr>
          <p:cNvPr id="492547" name="Text Box 3"/>
          <p:cNvSpPr txBox="1">
            <a:spLocks noChangeArrowheads="1"/>
          </p:cNvSpPr>
          <p:nvPr/>
        </p:nvSpPr>
        <p:spPr bwMode="auto">
          <a:xfrm>
            <a:off x="253212" y="475918"/>
            <a:ext cx="164981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Bundesbank</a:t>
            </a:r>
          </a:p>
        </p:txBody>
      </p:sp>
      <p:sp>
        <p:nvSpPr>
          <p:cNvPr id="7" name="Rectangle 2">
            <a:extLst>
              <a:ext uri="{FF2B5EF4-FFF2-40B4-BE49-F238E27FC236}">
                <a16:creationId xmlns:a16="http://schemas.microsoft.com/office/drawing/2014/main" id="{7777CE9F-27D6-4CBC-AAE9-B18CEBD83964}"/>
              </a:ext>
            </a:extLst>
          </p:cNvPr>
          <p:cNvSpPr>
            <a:spLocks noChangeArrowheads="1"/>
          </p:cNvSpPr>
          <p:nvPr/>
        </p:nvSpPr>
        <p:spPr bwMode="auto">
          <a:xfrm>
            <a:off x="142015" y="727626"/>
            <a:ext cx="3606529"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Wechselkurs Euro – Dollar</a:t>
            </a:r>
          </a:p>
        </p:txBody>
      </p:sp>
      <p:sp>
        <p:nvSpPr>
          <p:cNvPr id="10" name="Rectangle 2">
            <a:extLst>
              <a:ext uri="{FF2B5EF4-FFF2-40B4-BE49-F238E27FC236}">
                <a16:creationId xmlns:a16="http://schemas.microsoft.com/office/drawing/2014/main" id="{7777CE9F-27D6-4CBC-AAE9-B18CEBD83964}"/>
              </a:ext>
            </a:extLst>
          </p:cNvPr>
          <p:cNvSpPr>
            <a:spLocks noChangeArrowheads="1"/>
          </p:cNvSpPr>
          <p:nvPr/>
        </p:nvSpPr>
        <p:spPr bwMode="auto">
          <a:xfrm>
            <a:off x="3995527" y="571729"/>
            <a:ext cx="4253345" cy="648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Handelsbilanz</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b="1" dirty="0"/>
              <a:t>(Waren)</a:t>
            </a:r>
          </a:p>
        </p:txBody>
      </p:sp>
      <p:sp>
        <p:nvSpPr>
          <p:cNvPr id="11" name="Rechteck 10">
            <a:extLst>
              <a:ext uri="{FF2B5EF4-FFF2-40B4-BE49-F238E27FC236}">
                <a16:creationId xmlns:a16="http://schemas.microsoft.com/office/drawing/2014/main" id="{85244E58-D99C-4C6D-90EB-CD551CADEEE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A3989E90-634C-BCC0-32A2-C8CFF1DCB0AA}"/>
              </a:ext>
            </a:extLst>
          </p:cNvPr>
          <p:cNvPicPr>
            <a:picLocks noChangeAspect="1"/>
          </p:cNvPicPr>
          <p:nvPr/>
        </p:nvPicPr>
        <p:blipFill>
          <a:blip r:embed="rId3"/>
          <a:stretch>
            <a:fillRect/>
          </a:stretch>
        </p:blipFill>
        <p:spPr>
          <a:xfrm>
            <a:off x="-1" y="1210301"/>
            <a:ext cx="3995527" cy="3463319"/>
          </a:xfrm>
          <a:prstGeom prst="rect">
            <a:avLst/>
          </a:prstGeom>
        </p:spPr>
      </p:pic>
      <p:pic>
        <p:nvPicPr>
          <p:cNvPr id="5" name="Grafik 4">
            <a:extLst>
              <a:ext uri="{FF2B5EF4-FFF2-40B4-BE49-F238E27FC236}">
                <a16:creationId xmlns:a16="http://schemas.microsoft.com/office/drawing/2014/main" id="{7076658D-44E4-C0E4-DFC9-10F1530AEC11}"/>
              </a:ext>
            </a:extLst>
          </p:cNvPr>
          <p:cNvPicPr>
            <a:picLocks noChangeAspect="1"/>
          </p:cNvPicPr>
          <p:nvPr/>
        </p:nvPicPr>
        <p:blipFill>
          <a:blip r:embed="rId4"/>
          <a:stretch>
            <a:fillRect/>
          </a:stretch>
        </p:blipFill>
        <p:spPr>
          <a:xfrm>
            <a:off x="3995526" y="1499766"/>
            <a:ext cx="3637726" cy="3170227"/>
          </a:xfrm>
          <a:prstGeom prst="rect">
            <a:avLst/>
          </a:prstGeom>
        </p:spPr>
      </p:pic>
    </p:spTree>
    <p:extLst>
      <p:ext uri="{BB962C8B-B14F-4D97-AF65-F5344CB8AC3E}">
        <p14:creationId xmlns:p14="http://schemas.microsoft.com/office/powerpoint/2010/main" val="3290053577"/>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1"/>
          <p:cNvSpPr>
            <a:spLocks noChangeArrowheads="1"/>
          </p:cNvSpPr>
          <p:nvPr/>
        </p:nvSpPr>
        <p:spPr bwMode="auto">
          <a:xfrm>
            <a:off x="2486722" y="215753"/>
            <a:ext cx="770979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Außenwirtschaftliche Verflechtungen: Zahlungsbilanz</a:t>
            </a:r>
          </a:p>
        </p:txBody>
      </p:sp>
      <p:sp>
        <p:nvSpPr>
          <p:cNvPr id="102404" name="Text Box 2"/>
          <p:cNvSpPr txBox="1">
            <a:spLocks noChangeArrowheads="1"/>
          </p:cNvSpPr>
          <p:nvPr/>
        </p:nvSpPr>
        <p:spPr bwMode="auto">
          <a:xfrm>
            <a:off x="872939" y="826434"/>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u="sng" dirty="0">
                <a:solidFill>
                  <a:srgbClr val="000000"/>
                </a:solidFill>
              </a:rPr>
              <a:t>Definition:</a:t>
            </a:r>
          </a:p>
          <a:p>
            <a:pPr eaLnBrk="1" hangingPunct="1">
              <a:buFontTx/>
              <a:buNone/>
            </a:pPr>
            <a:r>
              <a:rPr lang="de-DE" sz="2400" dirty="0">
                <a:solidFill>
                  <a:srgbClr val="000000"/>
                </a:solidFill>
              </a:rPr>
              <a:t>Die Zahlungsbilanz ist die systematische Aufzeichnung </a:t>
            </a:r>
          </a:p>
          <a:p>
            <a:pPr eaLnBrk="1" hangingPunct="1">
              <a:buFontTx/>
              <a:buNone/>
            </a:pPr>
            <a:r>
              <a:rPr lang="de-DE" sz="2400" dirty="0">
                <a:solidFill>
                  <a:srgbClr val="000000"/>
                </a:solidFill>
              </a:rPr>
              <a:t>wirtschaftlicher Vorgänge zwischen Inländern und Ausländern </a:t>
            </a:r>
          </a:p>
          <a:p>
            <a:pPr eaLnBrk="1" hangingPunct="1">
              <a:buFontTx/>
              <a:buNone/>
            </a:pPr>
            <a:r>
              <a:rPr lang="de-DE" sz="2400" dirty="0">
                <a:solidFill>
                  <a:srgbClr val="000000"/>
                </a:solidFill>
              </a:rPr>
              <a:t>innerhalb einer Periode (meist ein Jahr)</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Die Zahlungsbilanz basiert auf dem Prinzip der </a:t>
            </a:r>
          </a:p>
          <a:p>
            <a:pPr eaLnBrk="1" hangingPunct="1">
              <a:buFontTx/>
              <a:buNone/>
            </a:pPr>
            <a:r>
              <a:rPr lang="de-DE" sz="2400" dirty="0">
                <a:solidFill>
                  <a:srgbClr val="000000"/>
                </a:solidFill>
              </a:rPr>
              <a:t>doppelten Buchführung</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u="sng" dirty="0">
                <a:solidFill>
                  <a:srgbClr val="000000"/>
                </a:solidFill>
              </a:rPr>
              <a:t>Achtung:</a:t>
            </a:r>
            <a:r>
              <a:rPr lang="de-DE" sz="2400" dirty="0">
                <a:solidFill>
                  <a:srgbClr val="000000"/>
                </a:solidFill>
              </a:rPr>
              <a:t> 	</a:t>
            </a:r>
          </a:p>
          <a:p>
            <a:pPr eaLnBrk="1" hangingPunct="1">
              <a:buFontTx/>
              <a:buNone/>
            </a:pPr>
            <a:r>
              <a:rPr lang="de-DE" sz="2400" dirty="0">
                <a:solidFill>
                  <a:srgbClr val="000000"/>
                </a:solidFill>
              </a:rPr>
              <a:t>Die Zahlungsbilanz erfasst mit den innerhalb eines Zeitraums </a:t>
            </a:r>
          </a:p>
          <a:p>
            <a:pPr eaLnBrk="1" hangingPunct="1">
              <a:buFontTx/>
              <a:buNone/>
            </a:pPr>
            <a:r>
              <a:rPr lang="de-DE" sz="2400" dirty="0">
                <a:solidFill>
                  <a:srgbClr val="000000"/>
                </a:solidFill>
              </a:rPr>
              <a:t>vollzogenen Transaktionen </a:t>
            </a:r>
            <a:r>
              <a:rPr lang="de-DE" sz="2400" u="sng" dirty="0">
                <a:solidFill>
                  <a:srgbClr val="000000"/>
                </a:solidFill>
              </a:rPr>
              <a:t>Stromgrößen</a:t>
            </a:r>
            <a:r>
              <a:rPr lang="de-DE" sz="2400" dirty="0">
                <a:solidFill>
                  <a:srgbClr val="000000"/>
                </a:solidFill>
              </a:rPr>
              <a:t> und nicht, wie </a:t>
            </a:r>
          </a:p>
          <a:p>
            <a:pPr eaLnBrk="1" hangingPunct="1">
              <a:buFontTx/>
              <a:buNone/>
            </a:pPr>
            <a:r>
              <a:rPr lang="de-DE" sz="2400" dirty="0">
                <a:solidFill>
                  <a:srgbClr val="000000"/>
                </a:solidFill>
              </a:rPr>
              <a:t>normalerweise in einer Bilanz, </a:t>
            </a:r>
            <a:r>
              <a:rPr lang="de-DE" sz="2400" u="sng" dirty="0">
                <a:solidFill>
                  <a:srgbClr val="000000"/>
                </a:solidFill>
              </a:rPr>
              <a:t>Bestandsgrößen</a:t>
            </a:r>
            <a:r>
              <a:rPr lang="de-DE" sz="2400" dirty="0">
                <a:solidFill>
                  <a:srgbClr val="000000"/>
                </a:solidFill>
              </a:rPr>
              <a:t>			</a:t>
            </a:r>
            <a:endParaRPr lang="de-DE" sz="2400" u="sng" dirty="0">
              <a:solidFill>
                <a:srgbClr val="000000"/>
              </a:solidFill>
            </a:endParaRPr>
          </a:p>
        </p:txBody>
      </p:sp>
      <p:sp>
        <p:nvSpPr>
          <p:cNvPr id="5" name="Rechteck 4">
            <a:extLst>
              <a:ext uri="{FF2B5EF4-FFF2-40B4-BE49-F238E27FC236}">
                <a16:creationId xmlns:a16="http://schemas.microsoft.com/office/drawing/2014/main" id="{4DF5A04E-E954-4DFA-A236-28E27E89E0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5071364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Aufbau der Zahlungsbilanz</a:t>
            </a:r>
          </a:p>
        </p:txBody>
      </p:sp>
      <p:sp>
        <p:nvSpPr>
          <p:cNvPr id="103428" name="Text Box 2"/>
          <p:cNvSpPr txBox="1">
            <a:spLocks noChangeArrowheads="1"/>
          </p:cNvSpPr>
          <p:nvPr/>
        </p:nvSpPr>
        <p:spPr bwMode="auto">
          <a:xfrm>
            <a:off x="2640013" y="981075"/>
            <a:ext cx="3384550"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A. Leistungsbilanz</a:t>
            </a:r>
          </a:p>
          <a:p>
            <a:pPr eaLnBrk="1" hangingPunct="1">
              <a:buFontTx/>
              <a:buChar char="•"/>
            </a:pPr>
            <a:endParaRPr lang="de-DE" sz="2000">
              <a:solidFill>
                <a:srgbClr val="000000"/>
              </a:solidFill>
            </a:endParaRPr>
          </a:p>
          <a:p>
            <a:pPr eaLnBrk="1" hangingPunct="1">
              <a:buFontTx/>
              <a:buChar char="•"/>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B. Vermögensübertragungen</a:t>
            </a:r>
          </a:p>
          <a:p>
            <a:pPr eaLnBrk="1" hangingPunct="1">
              <a:buFontTx/>
              <a:buNone/>
            </a:pPr>
            <a:endParaRPr lang="de-DE" sz="2000">
              <a:solidFill>
                <a:srgbClr val="000000"/>
              </a:solidFill>
            </a:endParaRPr>
          </a:p>
          <a:p>
            <a:pPr eaLnBrk="1" hangingPunct="1"/>
            <a:endParaRPr lang="de-DE" sz="2000">
              <a:solidFill>
                <a:srgbClr val="000000"/>
              </a:solidFill>
            </a:endParaRPr>
          </a:p>
          <a:p>
            <a:pPr eaLnBrk="1" hangingPunct="1"/>
            <a:endParaRPr lang="de-DE" sz="2000">
              <a:solidFill>
                <a:srgbClr val="000000"/>
              </a:solidFill>
            </a:endParaRPr>
          </a:p>
          <a:p>
            <a:pPr eaLnBrk="1" hangingPunct="1"/>
            <a:r>
              <a:rPr lang="de-DE" sz="2000">
                <a:solidFill>
                  <a:srgbClr val="000000"/>
                </a:solidFill>
              </a:rPr>
              <a:t>C. Kapitalbilanz</a:t>
            </a:r>
          </a:p>
          <a:p>
            <a:pPr eaLnBrk="1" hangingPunct="1">
              <a:buFontTx/>
              <a:buAutoNum type="arabicPeriod"/>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D. Restposten</a:t>
            </a:r>
          </a:p>
          <a:p>
            <a:pPr eaLnBrk="1" hangingPunct="1">
              <a:buFontTx/>
              <a:buNone/>
            </a:pPr>
            <a:r>
              <a:rPr lang="de-DE" sz="2400">
                <a:solidFill>
                  <a:srgbClr val="000000"/>
                </a:solidFill>
              </a:rPr>
              <a:t>		</a:t>
            </a:r>
          </a:p>
        </p:txBody>
      </p:sp>
      <p:sp>
        <p:nvSpPr>
          <p:cNvPr id="103429" name="Text Box 2"/>
          <p:cNvSpPr txBox="1">
            <a:spLocks noChangeArrowheads="1"/>
          </p:cNvSpPr>
          <p:nvPr/>
        </p:nvSpPr>
        <p:spPr bwMode="auto">
          <a:xfrm>
            <a:off x="6167438" y="1196976"/>
            <a:ext cx="3960812" cy="5184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000">
                <a:solidFill>
                  <a:srgbClr val="000000"/>
                </a:solidFill>
              </a:rPr>
              <a:t>A1. Handelsbilanz</a:t>
            </a:r>
          </a:p>
          <a:p>
            <a:pPr eaLnBrk="1" hangingPunct="1">
              <a:buFontTx/>
              <a:buNone/>
            </a:pPr>
            <a:r>
              <a:rPr lang="de-DE" sz="2000">
                <a:solidFill>
                  <a:srgbClr val="000000"/>
                </a:solidFill>
              </a:rPr>
              <a:t>A2. Dienstleistungsbilanz</a:t>
            </a:r>
          </a:p>
          <a:p>
            <a:pPr eaLnBrk="1" hangingPunct="1">
              <a:buFontTx/>
              <a:buNone/>
            </a:pPr>
            <a:r>
              <a:rPr lang="de-DE" sz="2000">
                <a:solidFill>
                  <a:srgbClr val="000000"/>
                </a:solidFill>
              </a:rPr>
              <a:t>A3. Erwerbs- und Vermögenseinkommen</a:t>
            </a:r>
          </a:p>
          <a:p>
            <a:pPr eaLnBrk="1" hangingPunct="1">
              <a:buFontTx/>
              <a:buNone/>
            </a:pPr>
            <a:r>
              <a:rPr lang="de-DE" sz="2000">
                <a:solidFill>
                  <a:srgbClr val="000000"/>
                </a:solidFill>
              </a:rPr>
              <a:t>A4. Laufende Übertragungen</a:t>
            </a: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endParaRPr lang="de-DE" sz="2000">
              <a:solidFill>
                <a:srgbClr val="000000"/>
              </a:solidFill>
            </a:endParaRPr>
          </a:p>
          <a:p>
            <a:pPr eaLnBrk="1" hangingPunct="1">
              <a:buFontTx/>
              <a:buNone/>
            </a:pPr>
            <a:r>
              <a:rPr lang="de-DE" sz="2000">
                <a:solidFill>
                  <a:srgbClr val="000000"/>
                </a:solidFill>
              </a:rPr>
              <a:t>C1. Direktinvestitionen</a:t>
            </a:r>
          </a:p>
          <a:p>
            <a:pPr eaLnBrk="1" hangingPunct="1">
              <a:buFontTx/>
              <a:buNone/>
            </a:pPr>
            <a:r>
              <a:rPr lang="de-DE" sz="2000">
                <a:solidFill>
                  <a:srgbClr val="000000"/>
                </a:solidFill>
              </a:rPr>
              <a:t>C2. Wertpapierverkehr</a:t>
            </a:r>
          </a:p>
          <a:p>
            <a:pPr eaLnBrk="1" hangingPunct="1">
              <a:buFontTx/>
              <a:buNone/>
            </a:pPr>
            <a:r>
              <a:rPr lang="de-DE" sz="2000">
                <a:solidFill>
                  <a:srgbClr val="000000"/>
                </a:solidFill>
              </a:rPr>
              <a:t>C3. Kredite</a:t>
            </a:r>
          </a:p>
          <a:p>
            <a:pPr eaLnBrk="1" hangingPunct="1">
              <a:buFontTx/>
              <a:buNone/>
            </a:pPr>
            <a:r>
              <a:rPr lang="de-DE" sz="2000">
                <a:solidFill>
                  <a:srgbClr val="000000"/>
                </a:solidFill>
              </a:rPr>
              <a:t>C4. Devisenbilanz</a:t>
            </a:r>
          </a:p>
          <a:p>
            <a:pPr eaLnBrk="1" hangingPunct="1">
              <a:buFontTx/>
              <a:buNone/>
            </a:pPr>
            <a:endParaRPr lang="de-DE" sz="2000">
              <a:solidFill>
                <a:srgbClr val="000000"/>
              </a:solidFill>
            </a:endParaRPr>
          </a:p>
          <a:p>
            <a:pPr eaLnBrk="1" hangingPunct="1">
              <a:buFontTx/>
              <a:buNone/>
            </a:pPr>
            <a:r>
              <a:rPr lang="de-DE" sz="2400">
                <a:solidFill>
                  <a:srgbClr val="000000"/>
                </a:solidFill>
              </a:rPr>
              <a:t>		</a:t>
            </a:r>
          </a:p>
        </p:txBody>
      </p:sp>
      <p:sp>
        <p:nvSpPr>
          <p:cNvPr id="103430" name="Line 6"/>
          <p:cNvSpPr>
            <a:spLocks noChangeShapeType="1"/>
          </p:cNvSpPr>
          <p:nvPr/>
        </p:nvSpPr>
        <p:spPr bwMode="auto">
          <a:xfrm flipV="1">
            <a:off x="4800601" y="1412876"/>
            <a:ext cx="1439863"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1" name="Line 7"/>
          <p:cNvSpPr>
            <a:spLocks noChangeShapeType="1"/>
          </p:cNvSpPr>
          <p:nvPr/>
        </p:nvSpPr>
        <p:spPr bwMode="auto">
          <a:xfrm flipV="1">
            <a:off x="4800601" y="1700213"/>
            <a:ext cx="1439863" cy="1444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2" name="Line 8"/>
          <p:cNvSpPr>
            <a:spLocks noChangeShapeType="1"/>
          </p:cNvSpPr>
          <p:nvPr/>
        </p:nvSpPr>
        <p:spPr bwMode="auto">
          <a:xfrm>
            <a:off x="4800601" y="1916114"/>
            <a:ext cx="1439863"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3" name="Line 9"/>
          <p:cNvSpPr>
            <a:spLocks noChangeShapeType="1"/>
          </p:cNvSpPr>
          <p:nvPr/>
        </p:nvSpPr>
        <p:spPr bwMode="auto">
          <a:xfrm>
            <a:off x="4800600" y="1989139"/>
            <a:ext cx="1366838" cy="2873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4" name="Line 10"/>
          <p:cNvSpPr>
            <a:spLocks noChangeShapeType="1"/>
          </p:cNvSpPr>
          <p:nvPr/>
        </p:nvSpPr>
        <p:spPr bwMode="auto">
          <a:xfrm flipV="1">
            <a:off x="4656138" y="3862388"/>
            <a:ext cx="1439862"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5" name="Line 11"/>
          <p:cNvSpPr>
            <a:spLocks noChangeShapeType="1"/>
          </p:cNvSpPr>
          <p:nvPr/>
        </p:nvSpPr>
        <p:spPr bwMode="auto">
          <a:xfrm flipV="1">
            <a:off x="4656138" y="4149726"/>
            <a:ext cx="1439862" cy="1444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6" name="Line 12"/>
          <p:cNvSpPr>
            <a:spLocks noChangeShapeType="1"/>
          </p:cNvSpPr>
          <p:nvPr/>
        </p:nvSpPr>
        <p:spPr bwMode="auto">
          <a:xfrm>
            <a:off x="4656138" y="4365626"/>
            <a:ext cx="1439862" cy="730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03437" name="Line 13"/>
          <p:cNvSpPr>
            <a:spLocks noChangeShapeType="1"/>
          </p:cNvSpPr>
          <p:nvPr/>
        </p:nvSpPr>
        <p:spPr bwMode="auto">
          <a:xfrm>
            <a:off x="4656139" y="4438650"/>
            <a:ext cx="1366837" cy="2873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de-DE"/>
          </a:p>
        </p:txBody>
      </p:sp>
      <p:sp>
        <p:nvSpPr>
          <p:cNvPr id="14" name="Rechteck 13">
            <a:extLst>
              <a:ext uri="{FF2B5EF4-FFF2-40B4-BE49-F238E27FC236}">
                <a16:creationId xmlns:a16="http://schemas.microsoft.com/office/drawing/2014/main" id="{97237BE1-85FD-42E4-A2AF-16DD140C264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283672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ChangeArrowheads="1"/>
          </p:cNvSpPr>
          <p:nvPr/>
        </p:nvSpPr>
        <p:spPr bwMode="auto">
          <a:xfrm>
            <a:off x="3355550" y="259565"/>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Hoher Beschäftigungsgrad </a:t>
            </a:r>
          </a:p>
        </p:txBody>
      </p:sp>
      <p:sp>
        <p:nvSpPr>
          <p:cNvPr id="486403" name="Text Box 3"/>
          <p:cNvSpPr txBox="1">
            <a:spLocks noChangeArrowheads="1"/>
          </p:cNvSpPr>
          <p:nvPr/>
        </p:nvSpPr>
        <p:spPr bwMode="auto">
          <a:xfrm>
            <a:off x="742249" y="1096099"/>
            <a:ext cx="9538010" cy="341850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marL="4572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1pPr>
            <a:lvl2pPr marL="9144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2pPr>
            <a:lvl3pPr marL="13716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3pPr>
            <a:lvl4pPr marL="18288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4pPr>
            <a:lvl5pPr marL="2286000" indent="-4572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5pPr>
            <a:lvl6pPr marL="27432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6pPr>
            <a:lvl7pPr marL="32004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7pPr>
            <a:lvl8pPr marL="36576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8pPr>
            <a:lvl9pPr marL="4114800" indent="-457200" defTabSz="449263" fontAlgn="base">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Times New Roman" pitchFamily="18" charset="0"/>
              </a:defRPr>
            </a:lvl9pPr>
          </a:lstStyle>
          <a:p>
            <a:pPr>
              <a:buFont typeface="Arial" pitchFamily="34" charset="0"/>
              <a:buChar char="•"/>
            </a:pPr>
            <a:r>
              <a:rPr lang="de-DE" dirty="0">
                <a:solidFill>
                  <a:schemeClr val="tx1"/>
                </a:solidFill>
              </a:rPr>
              <a:t>Ziel ist es einen Zustand der Vollbeschäftigung zu erreichen. </a:t>
            </a:r>
          </a:p>
          <a:p>
            <a:pPr marL="0" indent="0"/>
            <a:r>
              <a:rPr lang="de-DE" dirty="0">
                <a:solidFill>
                  <a:schemeClr val="tx1"/>
                </a:solidFill>
              </a:rPr>
              <a:t>		D.h. jede arbeitswillige Erwerbspersonen befindet sich in einer 		  			Beschäftigung.</a:t>
            </a:r>
          </a:p>
          <a:p>
            <a:pPr marL="0" indent="0"/>
            <a:endParaRPr lang="de-DE" dirty="0">
              <a:solidFill>
                <a:schemeClr val="tx1"/>
              </a:solidFill>
            </a:endParaRPr>
          </a:p>
          <a:p>
            <a:pPr marL="342900" indent="-342900">
              <a:buFont typeface="Arial" pitchFamily="34" charset="0"/>
              <a:buChar char="•"/>
            </a:pPr>
            <a:r>
              <a:rPr lang="de-DE" dirty="0">
                <a:solidFill>
                  <a:schemeClr val="tx1"/>
                </a:solidFill>
              </a:rPr>
              <a:t>	Allgemein akzeptierte Maßzahl ist Arbeitslosenquote gemäß des 	statistischen Bundesamtes.</a:t>
            </a:r>
          </a:p>
          <a:p>
            <a:pPr marL="342900" indent="-342900">
              <a:buFont typeface="Arial" pitchFamily="34" charset="0"/>
              <a:buChar char="•"/>
            </a:pPr>
            <a:endParaRPr lang="de-DE" dirty="0">
              <a:solidFill>
                <a:schemeClr val="tx1"/>
              </a:solidFill>
            </a:endParaRPr>
          </a:p>
          <a:p>
            <a:pPr marL="342900" indent="-342900">
              <a:buFont typeface="Arial" pitchFamily="34" charset="0"/>
              <a:buChar char="•"/>
            </a:pPr>
            <a:r>
              <a:rPr lang="de-DE" dirty="0">
                <a:solidFill>
                  <a:schemeClr val="tx1"/>
                </a:solidFill>
              </a:rPr>
              <a:t>In Deutschland geht man derzeit bei einer Arbeitslosenquote in Höhe von 3%-4% von Vollbeschäftigung aus</a:t>
            </a:r>
            <a:r>
              <a:rPr lang="de-DE" sz="2000" dirty="0">
                <a:solidFill>
                  <a:schemeClr val="tx1"/>
                </a:solidFill>
              </a:rPr>
              <a:t> </a:t>
            </a:r>
          </a:p>
        </p:txBody>
      </p:sp>
      <p:sp>
        <p:nvSpPr>
          <p:cNvPr id="4" name="Rechteck 3"/>
          <p:cNvSpPr/>
          <p:nvPr/>
        </p:nvSpPr>
        <p:spPr>
          <a:xfrm>
            <a:off x="4862855" y="3033285"/>
            <a:ext cx="1296798" cy="276999"/>
          </a:xfrm>
          <a:prstGeom prst="rect">
            <a:avLst/>
          </a:prstGeom>
        </p:spPr>
        <p:txBody>
          <a:bodyPr wrap="square">
            <a:spAutoFit/>
          </a:bodyPr>
          <a:lstStyle/>
          <a:p>
            <a:r>
              <a:rPr lang="de-DE" sz="1200" dirty="0"/>
              <a:t>Definition folgt</a:t>
            </a:r>
          </a:p>
        </p:txBody>
      </p:sp>
      <p:sp>
        <p:nvSpPr>
          <p:cNvPr id="8" name="Rechteck 7">
            <a:extLst>
              <a:ext uri="{FF2B5EF4-FFF2-40B4-BE49-F238E27FC236}">
                <a16:creationId xmlns:a16="http://schemas.microsoft.com/office/drawing/2014/main" id="{D442FED7-0BE4-414F-A66A-D3114D0A9FCC}"/>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158561541"/>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Buchungsübersicht der Zahlungsbilanz</a:t>
            </a:r>
          </a:p>
        </p:txBody>
      </p:sp>
      <p:sp>
        <p:nvSpPr>
          <p:cNvPr id="104452" name="Text Box 2"/>
          <p:cNvSpPr txBox="1">
            <a:spLocks noChangeArrowheads="1"/>
          </p:cNvSpPr>
          <p:nvPr/>
        </p:nvSpPr>
        <p:spPr bwMode="auto">
          <a:xfrm>
            <a:off x="1847851" y="981075"/>
            <a:ext cx="8569325" cy="554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endParaRPr lang="de-DE" sz="2400">
              <a:solidFill>
                <a:srgbClr val="000000"/>
              </a:solidFill>
            </a:endParaRPr>
          </a:p>
          <a:p>
            <a:pPr eaLnBrk="1" hangingPunct="1"/>
            <a:r>
              <a:rPr lang="de-DE" sz="2400">
                <a:solidFill>
                  <a:srgbClr val="000000"/>
                </a:solidFill>
              </a:rPr>
              <a:t>			</a:t>
            </a:r>
            <a:endParaRPr lang="de-DE" sz="2400" u="sng">
              <a:solidFill>
                <a:srgbClr val="000000"/>
              </a:solidFill>
            </a:endParaRPr>
          </a:p>
        </p:txBody>
      </p:sp>
      <p:pic>
        <p:nvPicPr>
          <p:cNvPr id="1044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400" y="1211166"/>
            <a:ext cx="8785225" cy="3808413"/>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4454" name="Rectangle 6"/>
          <p:cNvSpPr>
            <a:spLocks noChangeArrowheads="1"/>
          </p:cNvSpPr>
          <p:nvPr/>
        </p:nvSpPr>
        <p:spPr bwMode="auto">
          <a:xfrm>
            <a:off x="5810436" y="1457228"/>
            <a:ext cx="3024188" cy="2087562"/>
          </a:xfrm>
          <a:prstGeom prst="rect">
            <a:avLst/>
          </a:prstGeom>
          <a:noFill/>
          <a:ln w="50800">
            <a:solidFill>
              <a:srgbClr val="FF0000"/>
            </a:solidFill>
            <a:miter lim="800000"/>
            <a:headEnd/>
            <a:tailEn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 name="Rechteck 6">
            <a:extLst>
              <a:ext uri="{FF2B5EF4-FFF2-40B4-BE49-F238E27FC236}">
                <a16:creationId xmlns:a16="http://schemas.microsoft.com/office/drawing/2014/main" id="{A07F1934-69CF-45B8-8251-9CE2FBA4DED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74642805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a:t>
            </a:r>
          </a:p>
        </p:txBody>
      </p:sp>
      <p:graphicFrame>
        <p:nvGraphicFramePr>
          <p:cNvPr id="1020932" name="Group 4"/>
          <p:cNvGraphicFramePr>
            <a:graphicFrameLocks noGrp="1"/>
          </p:cNvGraphicFramePr>
          <p:nvPr/>
        </p:nvGraphicFramePr>
        <p:xfrm>
          <a:off x="367926" y="1192361"/>
          <a:ext cx="9036050" cy="3929062"/>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751779">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Handelsbilanz </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Dienstleistungsbilanz</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Erwerbs- und Ver-mögenseinkommen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Laufende Übertragungen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7728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Verkauf eines Auto nach China</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a:ln>
                          <a:noFill/>
                        </a:ln>
                        <a:solidFill>
                          <a:srgbClr val="000000"/>
                        </a:solidFill>
                        <a:effectLst/>
                        <a:latin typeface="Arial" charset="0"/>
                      </a:endParaRP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Kauf einer Kamera aus Japan</a:t>
                      </a:r>
                    </a:p>
                  </a:txBody>
                  <a:tcPr marT="45716" marB="4571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Ausgaben auf</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Auslandsreisen,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Einnahmen und</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Ausgaben bei</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a:ln>
                            <a:noFill/>
                          </a:ln>
                          <a:solidFill>
                            <a:srgbClr val="000000"/>
                          </a:solidFill>
                          <a:effectLst/>
                          <a:latin typeface="Arial" charset="0"/>
                        </a:rPr>
                        <a:t>Bankprovisionen</a:t>
                      </a: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Einkünfte aus</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unselbstständiger </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Arbeit (Grenzgänger),</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Grenzüberschrei-  </a:t>
                      </a:r>
                      <a:r>
                        <a:rPr kumimoji="0" lang="de-DE" sz="1600" b="0" i="0" u="none" strike="noStrike" cap="none" normalizeH="0" baseline="0" dirty="0" err="1">
                          <a:ln>
                            <a:noFill/>
                          </a:ln>
                          <a:solidFill>
                            <a:srgbClr val="000000"/>
                          </a:solidFill>
                          <a:effectLst/>
                          <a:latin typeface="Arial" charset="0"/>
                        </a:rPr>
                        <a:t>tende</a:t>
                      </a:r>
                      <a:r>
                        <a:rPr kumimoji="0" lang="de-DE" sz="1600" b="0" i="0" u="none" strike="noStrike" cap="none" normalizeH="0" baseline="0" dirty="0">
                          <a:ln>
                            <a:noFill/>
                          </a:ln>
                          <a:solidFill>
                            <a:srgbClr val="000000"/>
                          </a:solidFill>
                          <a:effectLst/>
                          <a:latin typeface="Arial" charset="0"/>
                        </a:rPr>
                        <a:t> Zins- und Dividendenzahlungen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endParaRPr kumimoji="0" lang="de-DE" sz="1600" b="0" i="0" u="none" strike="noStrike" cap="none" normalizeH="0" baseline="0" dirty="0">
                        <a:ln>
                          <a:noFill/>
                        </a:ln>
                        <a:solidFill>
                          <a:srgbClr val="000000"/>
                        </a:solidFill>
                        <a:effectLst/>
                        <a:latin typeface="Arial" charset="0"/>
                      </a:endParaRPr>
                    </a:p>
                  </a:txBody>
                  <a:tcPr marT="45716" marB="4571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Leistungen ohne Preis (z.B. Entwicklungshilfe)</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		</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Überweisungen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r>
                        <a:rPr kumimoji="0" lang="de-DE" sz="1600" b="0" i="0" u="none" strike="noStrike" cap="none" normalizeH="0" baseline="0" dirty="0">
                          <a:ln>
                            <a:noFill/>
                          </a:ln>
                          <a:solidFill>
                            <a:srgbClr val="000000"/>
                          </a:solidFill>
                          <a:effectLst/>
                          <a:latin typeface="Arial" charset="0"/>
                        </a:rPr>
                        <a:t>von Gastarbeitern</a:t>
                      </a:r>
                    </a:p>
                  </a:txBody>
                  <a:tcPr marT="45716" marB="4571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5493" name="Text Box 21"/>
          <p:cNvSpPr txBox="1">
            <a:spLocks noChangeArrowheads="1"/>
          </p:cNvSpPr>
          <p:nvPr/>
        </p:nvSpPr>
        <p:spPr bwMode="auto">
          <a:xfrm>
            <a:off x="3895352" y="679598"/>
            <a:ext cx="2111375"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Leistungsbilanz</a:t>
            </a:r>
          </a:p>
        </p:txBody>
      </p:sp>
      <p:sp>
        <p:nvSpPr>
          <p:cNvPr id="6" name="Rechteck 5">
            <a:extLst>
              <a:ext uri="{FF2B5EF4-FFF2-40B4-BE49-F238E27FC236}">
                <a16:creationId xmlns:a16="http://schemas.microsoft.com/office/drawing/2014/main" id="{F7EF791F-5545-4756-A969-AF92E9F96F6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4837194"/>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1"/>
          <p:cNvSpPr>
            <a:spLocks noChangeArrowheads="1"/>
          </p:cNvSpPr>
          <p:nvPr/>
        </p:nvSpPr>
        <p:spPr bwMode="auto">
          <a:xfrm>
            <a:off x="4392613" y="215752"/>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a:t>
            </a:r>
          </a:p>
        </p:txBody>
      </p:sp>
      <p:graphicFrame>
        <p:nvGraphicFramePr>
          <p:cNvPr id="1022980" name="Group 4"/>
          <p:cNvGraphicFramePr>
            <a:graphicFrameLocks noGrp="1"/>
          </p:cNvGraphicFramePr>
          <p:nvPr/>
        </p:nvGraphicFramePr>
        <p:xfrm>
          <a:off x="487642" y="1343399"/>
          <a:ext cx="9036050" cy="3114675"/>
        </p:xfrm>
        <a:graphic>
          <a:graphicData uri="http://schemas.openxmlformats.org/drawingml/2006/table">
            <a:tbl>
              <a:tblPr/>
              <a:tblGrid>
                <a:gridCol w="2425700">
                  <a:extLst>
                    <a:ext uri="{9D8B030D-6E8A-4147-A177-3AD203B41FA5}">
                      <a16:colId xmlns:a16="http://schemas.microsoft.com/office/drawing/2014/main" val="20000"/>
                    </a:ext>
                  </a:extLst>
                </a:gridCol>
                <a:gridCol w="2203450">
                  <a:extLst>
                    <a:ext uri="{9D8B030D-6E8A-4147-A177-3AD203B41FA5}">
                      <a16:colId xmlns:a16="http://schemas.microsoft.com/office/drawing/2014/main" val="20001"/>
                    </a:ext>
                  </a:extLst>
                </a:gridCol>
                <a:gridCol w="2203450">
                  <a:extLst>
                    <a:ext uri="{9D8B030D-6E8A-4147-A177-3AD203B41FA5}">
                      <a16:colId xmlns:a16="http://schemas.microsoft.com/office/drawing/2014/main" val="20002"/>
                    </a:ext>
                  </a:extLst>
                </a:gridCol>
                <a:gridCol w="2203450">
                  <a:extLst>
                    <a:ext uri="{9D8B030D-6E8A-4147-A177-3AD203B41FA5}">
                      <a16:colId xmlns:a16="http://schemas.microsoft.com/office/drawing/2014/main" val="20003"/>
                    </a:ext>
                  </a:extLst>
                </a:gridCol>
              </a:tblGrid>
              <a:tr h="863776">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Direktinvestitionen </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Wertpapierverkehr</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Kredite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Devisenbilanz</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5089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Beteiligung an aus- ländischenUnternehmen(Anteil &gt;10%)</a:t>
                      </a:r>
                    </a:p>
                  </a:txBody>
                  <a:tcPr marT="45729" marB="4572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Erwerb von Staatsanleihen</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Finanzderivate (Kreditausfallver-sicherugen, CDS)</a:t>
                      </a:r>
                    </a:p>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a:ln>
                            <a:noFill/>
                          </a:ln>
                          <a:solidFill>
                            <a:srgbClr val="000000"/>
                          </a:solidFill>
                          <a:effectLst/>
                          <a:latin typeface="Arial" charset="0"/>
                        </a:rPr>
                        <a:t> Termingeschäfte</a:t>
                      </a: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Internationaler Kreditverkehr zwischen Banken</a:t>
                      </a:r>
                    </a:p>
                    <a:p>
                      <a:pPr marL="0" marR="0" lvl="0" indent="0" algn="l" defTabSz="449263" rtl="0" eaLnBrk="1" fontAlgn="base" latinLnBrk="0" hangingPunct="1">
                        <a:lnSpc>
                          <a:spcPts val="2563"/>
                        </a:lnSpc>
                        <a:spcBef>
                          <a:spcPts val="675"/>
                        </a:spcBef>
                        <a:spcAft>
                          <a:spcPct val="0"/>
                        </a:spcAft>
                        <a:buClr>
                          <a:srgbClr val="000000"/>
                        </a:buClr>
                        <a:buSzPct val="100000"/>
                        <a:buFontTx/>
                        <a:buNone/>
                        <a:tabLst/>
                      </a:pPr>
                      <a:endParaRPr kumimoji="0" lang="de-DE" sz="1600" b="0" i="0" u="none" strike="noStrike" cap="none" normalizeH="0" baseline="0" dirty="0">
                        <a:ln>
                          <a:noFill/>
                        </a:ln>
                        <a:solidFill>
                          <a:srgbClr val="000000"/>
                        </a:solidFill>
                        <a:effectLst/>
                        <a:latin typeface="Arial" charset="0"/>
                      </a:endParaRPr>
                    </a:p>
                  </a:txBody>
                  <a:tcPr marT="45729" marB="4572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Tx/>
                        <a:buChar char="•"/>
                        <a:tabLst/>
                      </a:pPr>
                      <a:r>
                        <a:rPr kumimoji="0" lang="de-DE" sz="1600" b="0" i="0" u="none" strike="noStrike" cap="none" normalizeH="0" baseline="0" dirty="0">
                          <a:ln>
                            <a:noFill/>
                          </a:ln>
                          <a:solidFill>
                            <a:srgbClr val="000000"/>
                          </a:solidFill>
                          <a:effectLst/>
                          <a:latin typeface="Arial" charset="0"/>
                        </a:rPr>
                        <a:t> Veränderungen der Goldreserven und Währungsreserven der Zentralbank</a:t>
                      </a:r>
                    </a:p>
                  </a:txBody>
                  <a:tcPr marT="45729" marB="4572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06517" name="Text Box 21"/>
          <p:cNvSpPr txBox="1">
            <a:spLocks noChangeArrowheads="1"/>
          </p:cNvSpPr>
          <p:nvPr/>
        </p:nvSpPr>
        <p:spPr bwMode="auto">
          <a:xfrm>
            <a:off x="4049992" y="830636"/>
            <a:ext cx="1822450" cy="45720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2400"/>
              <a:t>Kapitalbilanz</a:t>
            </a:r>
          </a:p>
        </p:txBody>
      </p:sp>
      <p:sp>
        <p:nvSpPr>
          <p:cNvPr id="6" name="Rechteck 5">
            <a:extLst>
              <a:ext uri="{FF2B5EF4-FFF2-40B4-BE49-F238E27FC236}">
                <a16:creationId xmlns:a16="http://schemas.microsoft.com/office/drawing/2014/main" id="{A0CEE2A2-3E97-4C5A-8A54-CC1CA2BA4977}"/>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22712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3" name="Rectangle 1"/>
          <p:cNvSpPr>
            <a:spLocks noChangeArrowheads="1"/>
          </p:cNvSpPr>
          <p:nvPr/>
        </p:nvSpPr>
        <p:spPr bwMode="auto">
          <a:xfrm>
            <a:off x="4392613" y="217340"/>
            <a:ext cx="5803900"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a:solidFill>
                  <a:srgbClr val="000000"/>
                </a:solidFill>
                <a:latin typeface="Sparkasse Rg" pitchFamily="34" charset="0"/>
              </a:rPr>
              <a:t>Teilbilanzen Beispiele III</a:t>
            </a:r>
          </a:p>
        </p:txBody>
      </p:sp>
      <p:sp>
        <p:nvSpPr>
          <p:cNvPr id="107524" name="Text Box 2"/>
          <p:cNvSpPr txBox="1">
            <a:spLocks noChangeArrowheads="1"/>
          </p:cNvSpPr>
          <p:nvPr/>
        </p:nvSpPr>
        <p:spPr bwMode="auto">
          <a:xfrm>
            <a:off x="824753" y="1365546"/>
            <a:ext cx="9144000" cy="4176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5000" rIns="90000" bIns="45000"/>
          <a:lstStyle>
            <a:lvl1pPr marL="457200" indent="-4572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eaLnBrk="1" hangingPunct="1">
              <a:buFontTx/>
              <a:buNone/>
            </a:pPr>
            <a:r>
              <a:rPr lang="de-DE" sz="2400" dirty="0">
                <a:solidFill>
                  <a:srgbClr val="000000"/>
                </a:solidFill>
              </a:rPr>
              <a:t>Vermögens-		Unentgeltliche Leistungen, die die Vermögensposition</a:t>
            </a:r>
          </a:p>
          <a:p>
            <a:pPr eaLnBrk="1" hangingPunct="1">
              <a:buFontTx/>
              <a:buNone/>
            </a:pPr>
            <a:r>
              <a:rPr lang="de-DE" sz="2400" dirty="0" err="1">
                <a:solidFill>
                  <a:srgbClr val="000000"/>
                </a:solidFill>
              </a:rPr>
              <a:t>übertragungen</a:t>
            </a:r>
            <a:r>
              <a:rPr lang="de-DE" sz="2400" dirty="0">
                <a:solidFill>
                  <a:srgbClr val="000000"/>
                </a:solidFill>
              </a:rPr>
              <a:t>:	eines Landes betreffen. 								</a:t>
            </a:r>
          </a:p>
          <a:p>
            <a:pPr eaLnBrk="1" hangingPunct="1">
              <a:buFontTx/>
              <a:buNone/>
            </a:pPr>
            <a:r>
              <a:rPr lang="de-DE" sz="2400" dirty="0">
                <a:solidFill>
                  <a:srgbClr val="000000"/>
                </a:solidFill>
              </a:rPr>
              <a:t>							z. B. Erbschaften, Schuldenerlass</a:t>
            </a:r>
          </a:p>
          <a:p>
            <a:pPr eaLnBrk="1" hangingPunct="1">
              <a:buFontTx/>
              <a:buNone/>
            </a:pPr>
            <a:endParaRPr lang="de-DE" sz="2400" dirty="0">
              <a:solidFill>
                <a:srgbClr val="000000"/>
              </a:solidFill>
            </a:endParaRPr>
          </a:p>
          <a:p>
            <a:pPr eaLnBrk="1" hangingPunct="1">
              <a:buFontTx/>
              <a:buNone/>
            </a:pPr>
            <a:endParaRPr lang="de-DE" sz="2400" dirty="0">
              <a:solidFill>
                <a:srgbClr val="000000"/>
              </a:solidFill>
            </a:endParaRPr>
          </a:p>
          <a:p>
            <a:pPr eaLnBrk="1" hangingPunct="1">
              <a:buFontTx/>
              <a:buNone/>
            </a:pPr>
            <a:r>
              <a:rPr lang="de-DE" sz="2400" dirty="0">
                <a:solidFill>
                  <a:srgbClr val="000000"/>
                </a:solidFill>
              </a:rPr>
              <a:t>Restposten:		Nicht erfasste oder nicht meldepflichtige Transaktion </a:t>
            </a:r>
          </a:p>
          <a:p>
            <a:pPr eaLnBrk="1" hangingPunct="1">
              <a:buFontTx/>
              <a:buNone/>
            </a:pPr>
            <a:r>
              <a:rPr lang="de-DE" sz="2400" dirty="0">
                <a:solidFill>
                  <a:srgbClr val="000000"/>
                </a:solidFill>
              </a:rPr>
              <a:t>							sowie Messfehler </a:t>
            </a:r>
          </a:p>
          <a:p>
            <a:pPr eaLnBrk="1" hangingPunct="1">
              <a:buFontTx/>
              <a:buNone/>
            </a:pPr>
            <a:r>
              <a:rPr lang="de-DE" sz="2400" dirty="0">
                <a:solidFill>
                  <a:srgbClr val="000000"/>
                </a:solidFill>
              </a:rPr>
              <a:t>						</a:t>
            </a:r>
            <a:r>
              <a:rPr lang="de-DE" sz="2400" dirty="0">
                <a:solidFill>
                  <a:srgbClr val="000000"/>
                </a:solidFill>
                <a:cs typeface="Times New Roman" pitchFamily="18" charset="0"/>
              </a:rPr>
              <a:t>→</a:t>
            </a:r>
            <a:r>
              <a:rPr lang="de-DE" sz="2400" dirty="0">
                <a:solidFill>
                  <a:srgbClr val="000000"/>
                </a:solidFill>
              </a:rPr>
              <a:t>	buchhalterischer Posten zum Ausgleich von</a:t>
            </a:r>
          </a:p>
          <a:p>
            <a:pPr eaLnBrk="1" hangingPunct="1">
              <a:buFontTx/>
              <a:buNone/>
            </a:pPr>
            <a:r>
              <a:rPr lang="de-DE" sz="2400" dirty="0">
                <a:solidFill>
                  <a:srgbClr val="000000"/>
                </a:solidFill>
              </a:rPr>
              <a:t>							Soll und Haben</a:t>
            </a:r>
          </a:p>
          <a:p>
            <a:pPr eaLnBrk="1" hangingPunct="1">
              <a:buFontTx/>
              <a:buNone/>
            </a:pPr>
            <a:r>
              <a:rPr lang="de-DE" sz="2400" dirty="0">
                <a:solidFill>
                  <a:srgbClr val="000000"/>
                </a:solidFill>
              </a:rPr>
              <a:t>								 </a:t>
            </a:r>
          </a:p>
        </p:txBody>
      </p:sp>
      <p:sp>
        <p:nvSpPr>
          <p:cNvPr id="5" name="Rechteck 4">
            <a:extLst>
              <a:ext uri="{FF2B5EF4-FFF2-40B4-BE49-F238E27FC236}">
                <a16:creationId xmlns:a16="http://schemas.microsoft.com/office/drawing/2014/main" id="{2B5E4D1E-7453-46A2-A240-7EDC29C44FC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0121984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Weitere kodifizierte wirtschaftspolitische Ziele</a:t>
            </a:r>
          </a:p>
        </p:txBody>
      </p:sp>
      <p:sp>
        <p:nvSpPr>
          <p:cNvPr id="7" name="Text Box 3"/>
          <p:cNvSpPr txBox="1">
            <a:spLocks noChangeArrowheads="1"/>
          </p:cNvSpPr>
          <p:nvPr/>
        </p:nvSpPr>
        <p:spPr bwMode="auto">
          <a:xfrm>
            <a:off x="0" y="1958341"/>
            <a:ext cx="12192000" cy="204012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marL="457200" indent="-457200" eaLnBrk="1" hangingPunct="1">
              <a:buClrTx/>
              <a:buFont typeface="Arial" panose="020B0604020202020204" pitchFamily="34" charset="0"/>
              <a:buChar char="•"/>
            </a:pPr>
            <a:r>
              <a:rPr lang="de-DE" altLang="de-DE" sz="2540" dirty="0">
                <a:solidFill>
                  <a:srgbClr val="000000"/>
                </a:solidFill>
              </a:rPr>
              <a:t>Verteilungsziel:			Gleichartige Lebensverhältnisse (Art. 72 Satz 2 GG)</a:t>
            </a:r>
          </a:p>
          <a:p>
            <a:pPr eaLnBrk="1" hangingPunct="1">
              <a:buClrTx/>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Umweltschutz:			Erhalt der natürlichen Lebensgrundlagen (Art. 20a GG)</a:t>
            </a:r>
          </a:p>
          <a:p>
            <a:pPr marL="457200" indent="-457200" eaLnBrk="1" hangingPunct="1">
              <a:buClrTx/>
              <a:buFont typeface="Arial" panose="020B0604020202020204" pitchFamily="34" charset="0"/>
              <a:buChar char="•"/>
            </a:pPr>
            <a:endParaRPr lang="de-DE" altLang="de-DE" sz="2540" dirty="0">
              <a:solidFill>
                <a:srgbClr val="000000"/>
              </a:solidFill>
            </a:endParaRPr>
          </a:p>
          <a:p>
            <a:pPr marL="457200" indent="-457200" eaLnBrk="1" hangingPunct="1">
              <a:buClrTx/>
              <a:buFont typeface="Arial" panose="020B0604020202020204" pitchFamily="34" charset="0"/>
              <a:buChar char="•"/>
            </a:pPr>
            <a:r>
              <a:rPr lang="de-DE" altLang="de-DE" sz="2540" dirty="0">
                <a:solidFill>
                  <a:srgbClr val="000000"/>
                </a:solidFill>
              </a:rPr>
              <a:t>Konsolidierungsziel:	Schuldenbremse (Art. 109 Satz 3 GG)</a:t>
            </a:r>
          </a:p>
        </p:txBody>
      </p:sp>
      <p:sp>
        <p:nvSpPr>
          <p:cNvPr id="5" name="Rechteck 4">
            <a:extLst>
              <a:ext uri="{FF2B5EF4-FFF2-40B4-BE49-F238E27FC236}">
                <a16:creationId xmlns:a16="http://schemas.microsoft.com/office/drawing/2014/main" id="{5F877DE5-4533-4413-853C-FE51D45EA8F9}"/>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4054528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761950" cy="744941"/>
          </a:xfrm>
          <a:prstGeom prst="rect">
            <a:avLst/>
          </a:prstGeom>
          <a:noFill/>
          <a:ln>
            <a:noFill/>
          </a:ln>
        </p:spPr>
        <p:txBody>
          <a:bodyPr lIns="81646" tIns="40823" rIns="81646" bIns="40823" anchor="ctr" anchorCtr="1"/>
          <a:lstStyle/>
          <a:p>
            <a:r>
              <a:rPr lang="de-DE" sz="3266" dirty="0"/>
              <a:t>Verteilungsziel</a:t>
            </a:r>
          </a:p>
        </p:txBody>
      </p:sp>
      <p:sp>
        <p:nvSpPr>
          <p:cNvPr id="7" name="Text Box 3"/>
          <p:cNvSpPr txBox="1">
            <a:spLocks noChangeArrowheads="1"/>
          </p:cNvSpPr>
          <p:nvPr/>
        </p:nvSpPr>
        <p:spPr bwMode="auto">
          <a:xfrm>
            <a:off x="401279" y="1127088"/>
            <a:ext cx="9653873"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72 Satz 2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(2) Auf den Gebieten des Artikels 74 Abs. 1 Nr. 4, 7, 11, 13, 15, 19a, 20, 22, 25 und 26 hat der Bund das Gesetzgebungsrecht, wenn und soweit die Herstellung gleichwertiger Lebensverhältnisse im Bundesgebiet oder die Wahrung der Rechts- oder Wirtschaftseinheit im gesamtstaatlichen Interesse eine bundesgesetzliche Regelung erforderlich macht.</a:t>
            </a:r>
          </a:p>
        </p:txBody>
      </p:sp>
      <p:sp>
        <p:nvSpPr>
          <p:cNvPr id="4" name="Rechteck 3"/>
          <p:cNvSpPr/>
          <p:nvPr/>
        </p:nvSpPr>
        <p:spPr>
          <a:xfrm>
            <a:off x="1714500" y="4691121"/>
            <a:ext cx="8229600" cy="523220"/>
          </a:xfrm>
          <a:prstGeom prst="rect">
            <a:avLst/>
          </a:prstGeom>
        </p:spPr>
        <p:txBody>
          <a:bodyPr wrap="square">
            <a:spAutoFit/>
          </a:bodyPr>
          <a:lstStyle/>
          <a:p>
            <a:r>
              <a:rPr lang="de-DE" sz="1400" dirty="0"/>
              <a:t>Was genau darunter zu verstehen ist, bzw. wie dies umgesetzt werden soll, ist immer wieder eine der großen Kontroversen in der Wirtschaftspolitik</a:t>
            </a:r>
          </a:p>
        </p:txBody>
      </p:sp>
      <p:sp>
        <p:nvSpPr>
          <p:cNvPr id="5" name="Rechteck 4">
            <a:extLst>
              <a:ext uri="{FF2B5EF4-FFF2-40B4-BE49-F238E27FC236}">
                <a16:creationId xmlns:a16="http://schemas.microsoft.com/office/drawing/2014/main" id="{958F0681-487F-4E24-8AB6-CF9E3FA8C55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3124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7" y="104181"/>
            <a:ext cx="8190503" cy="744941"/>
          </a:xfrm>
          <a:prstGeom prst="rect">
            <a:avLst/>
          </a:prstGeom>
          <a:noFill/>
          <a:ln>
            <a:noFill/>
          </a:ln>
        </p:spPr>
        <p:txBody>
          <a:bodyPr lIns="81646" tIns="40823" rIns="81646" bIns="40823" anchor="ctr" anchorCtr="1"/>
          <a:lstStyle/>
          <a:p>
            <a:r>
              <a:rPr lang="de-DE" sz="3266" dirty="0"/>
              <a:t>Umweltschutz</a:t>
            </a:r>
          </a:p>
        </p:txBody>
      </p:sp>
      <p:sp>
        <p:nvSpPr>
          <p:cNvPr id="7" name="Text Box 3"/>
          <p:cNvSpPr txBox="1">
            <a:spLocks noChangeArrowheads="1"/>
          </p:cNvSpPr>
          <p:nvPr/>
        </p:nvSpPr>
        <p:spPr bwMode="auto">
          <a:xfrm>
            <a:off x="1916163" y="1534594"/>
            <a:ext cx="8295271" cy="2821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540" dirty="0">
                <a:solidFill>
                  <a:srgbClr val="000000"/>
                </a:solidFill>
              </a:rPr>
              <a:t>Art. 20a GG</a:t>
            </a:r>
          </a:p>
          <a:p>
            <a:pPr eaLnBrk="1" hangingPunct="1">
              <a:buClrTx/>
            </a:pPr>
            <a:endParaRPr lang="de-DE" altLang="de-DE" sz="2540" dirty="0">
              <a:solidFill>
                <a:srgbClr val="000000"/>
              </a:solidFill>
            </a:endParaRPr>
          </a:p>
          <a:p>
            <a:pPr eaLnBrk="1" hangingPunct="1">
              <a:buClrTx/>
            </a:pPr>
            <a:r>
              <a:rPr lang="de-DE" altLang="de-DE" sz="2540" dirty="0">
                <a:solidFill>
                  <a:srgbClr val="000000"/>
                </a:solidFill>
              </a:rPr>
              <a:t>Der Staat schützt auch in Verantwortung für die künftigen Generationen die natürlichen Lebensgrundlagen und die Tiere im Rahmen der verfassungsmäßigen Ordnung durch die Gesetzgebung und nach Maßgabe von Gesetz und Recht durch die vollziehende Gewalt und die Rechtsprechung.</a:t>
            </a:r>
          </a:p>
        </p:txBody>
      </p:sp>
      <p:sp>
        <p:nvSpPr>
          <p:cNvPr id="5" name="Rechteck 4">
            <a:extLst>
              <a:ext uri="{FF2B5EF4-FFF2-40B4-BE49-F238E27FC236}">
                <a16:creationId xmlns:a16="http://schemas.microsoft.com/office/drawing/2014/main" id="{83D772EB-1667-4EBC-8AF9-32CC2B39BC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86831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789835" y="37275"/>
            <a:ext cx="8190503" cy="464419"/>
          </a:xfrm>
          <a:prstGeom prst="rect">
            <a:avLst/>
          </a:prstGeom>
          <a:noFill/>
          <a:ln>
            <a:noFill/>
          </a:ln>
        </p:spPr>
        <p:txBody>
          <a:bodyPr lIns="81646" tIns="40823" rIns="81646" bIns="40823" anchor="ctr" anchorCtr="1"/>
          <a:lstStyle/>
          <a:p>
            <a:r>
              <a:rPr lang="de-DE" sz="2600" dirty="0"/>
              <a:t>Konsolidierungsziel</a:t>
            </a:r>
          </a:p>
        </p:txBody>
      </p:sp>
      <p:sp>
        <p:nvSpPr>
          <p:cNvPr id="7" name="Text Box 3"/>
          <p:cNvSpPr txBox="1">
            <a:spLocks noChangeArrowheads="1"/>
          </p:cNvSpPr>
          <p:nvPr/>
        </p:nvSpPr>
        <p:spPr bwMode="auto">
          <a:xfrm>
            <a:off x="0" y="374373"/>
            <a:ext cx="12192000" cy="37790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81646" tIns="42456" rIns="81646" bIns="42456">
            <a:spAutoFit/>
          </a:bodyPr>
          <a:lstStyle>
            <a:lvl1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1pPr>
            <a:lvl2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2pPr>
            <a:lvl3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3pPr>
            <a:lvl4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4pPr>
            <a:lvl5pPr eaLnBrk="0" hangingPunct="0">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200">
                <a:solidFill>
                  <a:schemeClr val="bg1"/>
                </a:solidFill>
                <a:latin typeface="Times New Roman" pitchFamily="18" charset="0"/>
              </a:defRPr>
            </a:lvl9pPr>
          </a:lstStyle>
          <a:p>
            <a:pPr algn="ctr" eaLnBrk="1" hangingPunct="1">
              <a:buClrTx/>
            </a:pPr>
            <a:r>
              <a:rPr lang="de-DE" altLang="de-DE" sz="2000" dirty="0">
                <a:solidFill>
                  <a:srgbClr val="000000"/>
                </a:solidFill>
              </a:rPr>
              <a:t>Art. 109 Satz 3 GG</a:t>
            </a:r>
          </a:p>
          <a:p>
            <a:pPr eaLnBrk="1" hangingPunct="1">
              <a:buClrTx/>
            </a:pPr>
            <a:endParaRPr lang="de-DE" altLang="de-DE" sz="2000" dirty="0">
              <a:solidFill>
                <a:srgbClr val="000000"/>
              </a:solidFill>
            </a:endParaRPr>
          </a:p>
          <a:p>
            <a:pPr eaLnBrk="1" hangingPunct="1">
              <a:buClrTx/>
            </a:pPr>
            <a:r>
              <a:rPr lang="de-DE" altLang="de-DE" sz="2000" dirty="0">
                <a:solidFill>
                  <a:srgbClr val="000000"/>
                </a:solidFill>
              </a:rPr>
              <a:t>3) Die </a:t>
            </a:r>
            <a:r>
              <a:rPr lang="de-DE" altLang="de-DE" sz="2000" b="1" dirty="0">
                <a:solidFill>
                  <a:srgbClr val="000000"/>
                </a:solidFill>
              </a:rPr>
              <a:t>Haushalte</a:t>
            </a:r>
            <a:r>
              <a:rPr lang="de-DE" altLang="de-DE" sz="2000" dirty="0">
                <a:solidFill>
                  <a:srgbClr val="000000"/>
                </a:solidFill>
              </a:rPr>
              <a:t> von Bund und Ländern sind grundsätzlich </a:t>
            </a:r>
            <a:r>
              <a:rPr lang="de-DE" altLang="de-DE" sz="2000" b="1" dirty="0">
                <a:solidFill>
                  <a:srgbClr val="000000"/>
                </a:solidFill>
              </a:rPr>
              <a:t>ohne Einnahmen aus Krediten auszugleichen</a:t>
            </a:r>
            <a:r>
              <a:rPr lang="de-DE" altLang="de-DE" sz="2000" dirty="0">
                <a:solidFill>
                  <a:srgbClr val="000000"/>
                </a:solidFill>
              </a:rPr>
              <a:t>. Bund und Länder können Regelungen zur im Auf- und Abschwung symmetrischen Berücksichtigung der Auswirkungen einer von der Normallage abweichenden konjunkturellen Entwicklung sowie eine Ausnahmeregelung für </a:t>
            </a:r>
            <a:r>
              <a:rPr lang="de-DE" altLang="de-DE" sz="2000" b="1" dirty="0">
                <a:solidFill>
                  <a:srgbClr val="000000"/>
                </a:solidFill>
              </a:rPr>
              <a:t>Naturkatastrophen oder außergewöhnliche Notsituationen</a:t>
            </a:r>
            <a:r>
              <a:rPr lang="de-DE" altLang="de-DE" sz="2000" dirty="0">
                <a:solidFill>
                  <a:srgbClr val="000000"/>
                </a:solidFill>
              </a:rPr>
              <a:t>, die sich der Kontrolle des Staates entziehen und die staatliche Finanzlage erheblich beeinträchtigen, vorsehen. Für die Ausnahmeregelung ist eine entsprechende Tilgungsregelung vorzusehen. Die nähere Ausgestaltung regelt für den Haushalt des Bundes Artikel 115 mit der Maßgabe, dass Satz 1 entsprochen ist, wenn die </a:t>
            </a:r>
            <a:r>
              <a:rPr lang="de-DE" altLang="de-DE" sz="2000" b="1" dirty="0">
                <a:solidFill>
                  <a:srgbClr val="000000"/>
                </a:solidFill>
              </a:rPr>
              <a:t>Einnahmen aus Krediten 0,35 vom Hundert im Verhältnis zum nominalen Bruttoinlandsprodukt nicht überschreiten</a:t>
            </a:r>
            <a:r>
              <a:rPr lang="de-DE" altLang="de-DE" sz="2000" dirty="0">
                <a:solidFill>
                  <a:srgbClr val="000000"/>
                </a:solidFill>
              </a:rPr>
              <a:t>. Die nähere Ausgestaltung für die Haushalte der Länder regeln diese im Rahmen ihrer verfassungsrechtlichen Kompetenzen mit der Maßgabe, dass Satz 1 nur dann entsprochen ist, wenn keine Einnahmen aus Krediten zugelassen werden.</a:t>
            </a:r>
          </a:p>
        </p:txBody>
      </p:sp>
      <p:sp>
        <p:nvSpPr>
          <p:cNvPr id="13" name="Rechteck 12">
            <a:extLst>
              <a:ext uri="{FF2B5EF4-FFF2-40B4-BE49-F238E27FC236}">
                <a16:creationId xmlns:a16="http://schemas.microsoft.com/office/drawing/2014/main" id="{CC6FF2B0-C9F3-48C2-BA4F-91A9377FD90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031157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Entwicklung von Defizit und Schulden</a:t>
            </a:r>
          </a:p>
        </p:txBody>
      </p:sp>
      <p:sp>
        <p:nvSpPr>
          <p:cNvPr id="5" name="Textfeld 4">
            <a:extLst>
              <a:ext uri="{FF2B5EF4-FFF2-40B4-BE49-F238E27FC236}">
                <a16:creationId xmlns:a16="http://schemas.microsoft.com/office/drawing/2014/main" id="{3A14F6E1-ABD0-460B-9542-70CC99632247}"/>
              </a:ext>
            </a:extLst>
          </p:cNvPr>
          <p:cNvSpPr txBox="1"/>
          <p:nvPr/>
        </p:nvSpPr>
        <p:spPr>
          <a:xfrm>
            <a:off x="304054" y="158617"/>
            <a:ext cx="1787711" cy="284807"/>
          </a:xfrm>
          <a:prstGeom prst="rect">
            <a:avLst/>
          </a:prstGeom>
          <a:noFill/>
        </p:spPr>
        <p:txBody>
          <a:bodyPr wrap="square" rtlCol="0">
            <a:noAutofit/>
          </a:bodyPr>
          <a:lstStyle/>
          <a:p>
            <a:r>
              <a:rPr lang="de-DE" sz="1000" dirty="0">
                <a:latin typeface="Times New Roman" panose="02020603050405020304" pitchFamily="18" charset="0"/>
                <a:cs typeface="Times New Roman" panose="02020603050405020304" pitchFamily="18" charset="0"/>
              </a:rPr>
              <a:t>Quelle: </a:t>
            </a:r>
            <a:r>
              <a:rPr lang="de-DE" sz="1000" dirty="0" err="1">
                <a:latin typeface="Times New Roman" panose="02020603050405020304" pitchFamily="18" charset="0"/>
                <a:cs typeface="Times New Roman" panose="02020603050405020304" pitchFamily="18" charset="0"/>
              </a:rPr>
              <a:t>Destatis</a:t>
            </a:r>
            <a:r>
              <a:rPr lang="de-DE" sz="1000" dirty="0">
                <a:latin typeface="Times New Roman" panose="02020603050405020304" pitchFamily="18" charset="0"/>
                <a:cs typeface="Times New Roman" panose="02020603050405020304" pitchFamily="18" charset="0"/>
              </a:rPr>
              <a:t>, Bundesbank</a:t>
            </a:r>
          </a:p>
        </p:txBody>
      </p:sp>
      <p:sp>
        <p:nvSpPr>
          <p:cNvPr id="4" name="Textfeld 3">
            <a:extLst>
              <a:ext uri="{FF2B5EF4-FFF2-40B4-BE49-F238E27FC236}">
                <a16:creationId xmlns:a16="http://schemas.microsoft.com/office/drawing/2014/main" id="{5D4C3880-B67D-4928-A137-9595E9C885D6}"/>
              </a:ext>
            </a:extLst>
          </p:cNvPr>
          <p:cNvSpPr txBox="1"/>
          <p:nvPr/>
        </p:nvSpPr>
        <p:spPr>
          <a:xfrm>
            <a:off x="473793" y="4078403"/>
            <a:ext cx="3822632" cy="400110"/>
          </a:xfrm>
          <a:prstGeom prst="rect">
            <a:avLst/>
          </a:prstGeom>
          <a:noFill/>
        </p:spPr>
        <p:txBody>
          <a:bodyPr wrap="square" rtlCol="0">
            <a:spAutoFit/>
          </a:bodyPr>
          <a:lstStyle/>
          <a:p>
            <a:r>
              <a:rPr lang="de-DE" sz="1000" dirty="0"/>
              <a:t>Defizit:	Finanzierungssaldo des Staates in Relation</a:t>
            </a:r>
          </a:p>
          <a:p>
            <a:r>
              <a:rPr lang="de-DE" sz="1000" dirty="0"/>
              <a:t>	zum Bruttoinlandsprodukt</a:t>
            </a:r>
          </a:p>
        </p:txBody>
      </p:sp>
      <p:sp>
        <p:nvSpPr>
          <p:cNvPr id="7" name="Textfeld 6">
            <a:extLst>
              <a:ext uri="{FF2B5EF4-FFF2-40B4-BE49-F238E27FC236}">
                <a16:creationId xmlns:a16="http://schemas.microsoft.com/office/drawing/2014/main" id="{300E660F-7FF5-46BD-A65E-542C9FD0A2EE}"/>
              </a:ext>
            </a:extLst>
          </p:cNvPr>
          <p:cNvSpPr txBox="1"/>
          <p:nvPr/>
        </p:nvSpPr>
        <p:spPr>
          <a:xfrm>
            <a:off x="4712549" y="4095710"/>
            <a:ext cx="3500086" cy="400110"/>
          </a:xfrm>
          <a:prstGeom prst="rect">
            <a:avLst/>
          </a:prstGeom>
          <a:noFill/>
        </p:spPr>
        <p:txBody>
          <a:bodyPr wrap="square" rtlCol="0">
            <a:spAutoFit/>
          </a:bodyPr>
          <a:lstStyle/>
          <a:p>
            <a:r>
              <a:rPr lang="de-DE" sz="1000" dirty="0" err="1"/>
              <a:t>Schuldenstandsquote</a:t>
            </a:r>
            <a:r>
              <a:rPr lang="de-DE" sz="1000" dirty="0"/>
              <a:t> : Schulden des Staates in Relation</a:t>
            </a:r>
          </a:p>
          <a:p>
            <a:r>
              <a:rPr lang="de-DE" sz="1000" dirty="0"/>
              <a:t>	                        zum Bruttoinlandsprodukt</a:t>
            </a:r>
          </a:p>
        </p:txBody>
      </p:sp>
      <p:sp>
        <p:nvSpPr>
          <p:cNvPr id="21" name="Rechteck 20">
            <a:extLst>
              <a:ext uri="{FF2B5EF4-FFF2-40B4-BE49-F238E27FC236}">
                <a16:creationId xmlns:a16="http://schemas.microsoft.com/office/drawing/2014/main" id="{B6934B8E-538E-45C6-83DC-2031505CF4A8}"/>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1200B242-1E80-E27E-7292-9FBBFB2E1799}"/>
              </a:ext>
            </a:extLst>
          </p:cNvPr>
          <p:cNvPicPr>
            <a:picLocks noChangeAspect="1"/>
          </p:cNvPicPr>
          <p:nvPr/>
        </p:nvPicPr>
        <p:blipFill>
          <a:blip r:embed="rId2"/>
          <a:stretch>
            <a:fillRect/>
          </a:stretch>
        </p:blipFill>
        <p:spPr>
          <a:xfrm>
            <a:off x="19049" y="592517"/>
            <a:ext cx="9220513" cy="3416927"/>
          </a:xfrm>
          <a:prstGeom prst="rect">
            <a:avLst/>
          </a:prstGeom>
        </p:spPr>
      </p:pic>
    </p:spTree>
    <p:extLst>
      <p:ext uri="{BB962C8B-B14F-4D97-AF65-F5344CB8AC3E}">
        <p14:creationId xmlns:p14="http://schemas.microsoft.com/office/powerpoint/2010/main" val="4093899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2"/>
          <p:cNvSpPr>
            <a:spLocks noChangeArrowheads="1"/>
          </p:cNvSpPr>
          <p:nvPr/>
        </p:nvSpPr>
        <p:spPr bwMode="auto">
          <a:xfrm>
            <a:off x="4688378" y="8273"/>
            <a:ext cx="7507499"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In eigner Sache HRI Konjunkturprognose </a:t>
            </a:r>
            <a:r>
              <a:rPr lang="de-DE" sz="2400" b="1" dirty="0" err="1">
                <a:solidFill>
                  <a:srgbClr val="000000"/>
                </a:solidFill>
                <a:latin typeface="Sparkasse Rg" pitchFamily="34" charset="0"/>
              </a:rPr>
              <a:t>Mrz</a:t>
            </a:r>
            <a:r>
              <a:rPr lang="de-DE" sz="2400" b="1" dirty="0">
                <a:solidFill>
                  <a:srgbClr val="000000"/>
                </a:solidFill>
                <a:latin typeface="Sparkasse Rg" pitchFamily="34" charset="0"/>
              </a:rPr>
              <a:t> 2025</a:t>
            </a:r>
          </a:p>
        </p:txBody>
      </p:sp>
      <p:sp>
        <p:nvSpPr>
          <p:cNvPr id="6" name="Rechteck 5">
            <a:extLst>
              <a:ext uri="{FF2B5EF4-FFF2-40B4-BE49-F238E27FC236}">
                <a16:creationId xmlns:a16="http://schemas.microsoft.com/office/drawing/2014/main" id="{0E14B70F-0DA6-4B77-A6B8-776E1FF4E1B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97A01525-49EA-909C-5059-A3D57695A1E6}"/>
              </a:ext>
            </a:extLst>
          </p:cNvPr>
          <p:cNvPicPr>
            <a:picLocks noChangeAspect="1"/>
          </p:cNvPicPr>
          <p:nvPr/>
        </p:nvPicPr>
        <p:blipFill>
          <a:blip r:embed="rId3"/>
          <a:stretch>
            <a:fillRect/>
          </a:stretch>
        </p:blipFill>
        <p:spPr>
          <a:xfrm>
            <a:off x="6685986" y="472119"/>
            <a:ext cx="1682762" cy="6343446"/>
          </a:xfrm>
          <a:prstGeom prst="rect">
            <a:avLst/>
          </a:prstGeom>
        </p:spPr>
      </p:pic>
      <p:pic>
        <p:nvPicPr>
          <p:cNvPr id="9" name="Grafik 8">
            <a:extLst>
              <a:ext uri="{FF2B5EF4-FFF2-40B4-BE49-F238E27FC236}">
                <a16:creationId xmlns:a16="http://schemas.microsoft.com/office/drawing/2014/main" id="{BF703F63-44EE-0509-BD6B-D1953CC16691}"/>
              </a:ext>
            </a:extLst>
          </p:cNvPr>
          <p:cNvPicPr>
            <a:picLocks noChangeAspect="1"/>
          </p:cNvPicPr>
          <p:nvPr/>
        </p:nvPicPr>
        <p:blipFill>
          <a:blip r:embed="rId4"/>
          <a:stretch>
            <a:fillRect/>
          </a:stretch>
        </p:blipFill>
        <p:spPr>
          <a:xfrm>
            <a:off x="1315008" y="534017"/>
            <a:ext cx="4780992" cy="6377214"/>
          </a:xfrm>
          <a:prstGeom prst="rect">
            <a:avLst/>
          </a:prstGeom>
        </p:spPr>
      </p:pic>
    </p:spTree>
    <p:extLst>
      <p:ext uri="{BB962C8B-B14F-4D97-AF65-F5344CB8AC3E}">
        <p14:creationId xmlns:p14="http://schemas.microsoft.com/office/powerpoint/2010/main" val="1890993215"/>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p:cNvSpPr>
            <a:spLocks noChangeArrowheads="1"/>
          </p:cNvSpPr>
          <p:nvPr/>
        </p:nvSpPr>
        <p:spPr bwMode="auto">
          <a:xfrm>
            <a:off x="1360448" y="215752"/>
            <a:ext cx="930011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Entwicklung der Arbeitslosigkeit seit Einführung des Euro (Deutschland</a:t>
            </a:r>
            <a:r>
              <a:rPr lang="de-DE" b="1" dirty="0"/>
              <a:t>)</a:t>
            </a:r>
          </a:p>
        </p:txBody>
      </p:sp>
      <p:sp>
        <p:nvSpPr>
          <p:cNvPr id="488452" name="Text Box 4"/>
          <p:cNvSpPr txBox="1">
            <a:spLocks noChangeArrowheads="1"/>
          </p:cNvSpPr>
          <p:nvPr/>
        </p:nvSpPr>
        <p:spPr bwMode="auto">
          <a:xfrm>
            <a:off x="568326" y="5201108"/>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7" name="Rechteck 6">
            <a:extLst>
              <a:ext uri="{FF2B5EF4-FFF2-40B4-BE49-F238E27FC236}">
                <a16:creationId xmlns:a16="http://schemas.microsoft.com/office/drawing/2014/main" id="{282E1427-5C1E-45E3-91F9-9BB624F41A3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3" name="Grafik 2">
            <a:extLst>
              <a:ext uri="{FF2B5EF4-FFF2-40B4-BE49-F238E27FC236}">
                <a16:creationId xmlns:a16="http://schemas.microsoft.com/office/drawing/2014/main" id="{6ECB03BB-CC67-59FD-DE7C-BD91BC8F1850}"/>
              </a:ext>
            </a:extLst>
          </p:cNvPr>
          <p:cNvPicPr>
            <a:picLocks noChangeAspect="1"/>
          </p:cNvPicPr>
          <p:nvPr/>
        </p:nvPicPr>
        <p:blipFill>
          <a:blip r:embed="rId3"/>
          <a:stretch>
            <a:fillRect/>
          </a:stretch>
        </p:blipFill>
        <p:spPr>
          <a:xfrm>
            <a:off x="890599" y="940126"/>
            <a:ext cx="7209792" cy="4181680"/>
          </a:xfrm>
          <a:prstGeom prst="rect">
            <a:avLst/>
          </a:prstGeom>
        </p:spPr>
      </p:pic>
    </p:spTree>
    <p:extLst>
      <p:ext uri="{BB962C8B-B14F-4D97-AF65-F5344CB8AC3E}">
        <p14:creationId xmlns:p14="http://schemas.microsoft.com/office/powerpoint/2010/main" val="858925710"/>
      </p:ext>
    </p:extLst>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43774" y="104181"/>
            <a:ext cx="11622656" cy="744941"/>
          </a:xfrm>
          <a:prstGeom prst="rect">
            <a:avLst/>
          </a:prstGeom>
          <a:noFill/>
          <a:ln>
            <a:noFill/>
          </a:ln>
        </p:spPr>
        <p:txBody>
          <a:bodyPr lIns="81646" tIns="40823" rIns="81646" bIns="40823" anchor="ctr" anchorCtr="1"/>
          <a:lstStyle/>
          <a:p>
            <a:pPr algn="ctr">
              <a:lnSpc>
                <a:spcPct val="100000"/>
              </a:lnSpc>
            </a:pPr>
            <a:r>
              <a:rPr lang="de-DE" sz="2540" b="1">
                <a:solidFill>
                  <a:srgbClr val="000000"/>
                </a:solidFill>
                <a:latin typeface="Arial"/>
              </a:rPr>
              <a:t>Exkurs: Demographie in Deutschland</a:t>
            </a:r>
            <a:endParaRPr sz="2540" dirty="0"/>
          </a:p>
        </p:txBody>
      </p:sp>
      <p:pic>
        <p:nvPicPr>
          <p:cNvPr id="2" name="Grafik 1">
            <a:extLst>
              <a:ext uri="{FF2B5EF4-FFF2-40B4-BE49-F238E27FC236}">
                <a16:creationId xmlns:a16="http://schemas.microsoft.com/office/drawing/2014/main" id="{8C236F25-475F-9EFB-E680-3224B0476916}"/>
              </a:ext>
            </a:extLst>
          </p:cNvPr>
          <p:cNvPicPr>
            <a:picLocks noChangeAspect="1"/>
          </p:cNvPicPr>
          <p:nvPr/>
        </p:nvPicPr>
        <p:blipFill>
          <a:blip r:embed="rId3"/>
          <a:stretch>
            <a:fillRect/>
          </a:stretch>
        </p:blipFill>
        <p:spPr>
          <a:xfrm>
            <a:off x="10556" y="581704"/>
            <a:ext cx="4584589" cy="2755631"/>
          </a:xfrm>
          <a:prstGeom prst="rect">
            <a:avLst/>
          </a:prstGeom>
        </p:spPr>
      </p:pic>
      <p:pic>
        <p:nvPicPr>
          <p:cNvPr id="3" name="Grafik 2">
            <a:extLst>
              <a:ext uri="{FF2B5EF4-FFF2-40B4-BE49-F238E27FC236}">
                <a16:creationId xmlns:a16="http://schemas.microsoft.com/office/drawing/2014/main" id="{99DFA9BF-1C6E-9D41-EC83-846C4AD86A1D}"/>
              </a:ext>
            </a:extLst>
          </p:cNvPr>
          <p:cNvPicPr>
            <a:picLocks noChangeAspect="1"/>
          </p:cNvPicPr>
          <p:nvPr/>
        </p:nvPicPr>
        <p:blipFill>
          <a:blip r:embed="rId4"/>
          <a:stretch>
            <a:fillRect/>
          </a:stretch>
        </p:blipFill>
        <p:spPr>
          <a:xfrm>
            <a:off x="4506483" y="581703"/>
            <a:ext cx="4054882" cy="2755631"/>
          </a:xfrm>
          <a:prstGeom prst="rect">
            <a:avLst/>
          </a:prstGeom>
        </p:spPr>
      </p:pic>
      <p:pic>
        <p:nvPicPr>
          <p:cNvPr id="4" name="Grafik 3">
            <a:extLst>
              <a:ext uri="{FF2B5EF4-FFF2-40B4-BE49-F238E27FC236}">
                <a16:creationId xmlns:a16="http://schemas.microsoft.com/office/drawing/2014/main" id="{F3DDDE41-14F5-9844-1C8C-09B830CEBDED}"/>
              </a:ext>
            </a:extLst>
          </p:cNvPr>
          <p:cNvPicPr>
            <a:picLocks noChangeAspect="1"/>
          </p:cNvPicPr>
          <p:nvPr/>
        </p:nvPicPr>
        <p:blipFill>
          <a:blip r:embed="rId5"/>
          <a:stretch>
            <a:fillRect/>
          </a:stretch>
        </p:blipFill>
        <p:spPr>
          <a:xfrm>
            <a:off x="10556" y="3730770"/>
            <a:ext cx="4584589" cy="2755631"/>
          </a:xfrm>
          <a:prstGeom prst="rect">
            <a:avLst/>
          </a:prstGeom>
        </p:spPr>
      </p:pic>
      <p:pic>
        <p:nvPicPr>
          <p:cNvPr id="5" name="Grafik 4">
            <a:extLst>
              <a:ext uri="{FF2B5EF4-FFF2-40B4-BE49-F238E27FC236}">
                <a16:creationId xmlns:a16="http://schemas.microsoft.com/office/drawing/2014/main" id="{9AF6644A-5491-D5FB-6792-FCA5D3B5D461}"/>
              </a:ext>
            </a:extLst>
          </p:cNvPr>
          <p:cNvPicPr>
            <a:picLocks noChangeAspect="1"/>
          </p:cNvPicPr>
          <p:nvPr/>
        </p:nvPicPr>
        <p:blipFill>
          <a:blip r:embed="rId6"/>
          <a:stretch>
            <a:fillRect/>
          </a:stretch>
        </p:blipFill>
        <p:spPr>
          <a:xfrm>
            <a:off x="4493896" y="3705370"/>
            <a:ext cx="4054882" cy="2755631"/>
          </a:xfrm>
          <a:prstGeom prst="rect">
            <a:avLst/>
          </a:prstGeom>
        </p:spPr>
      </p:pic>
      <p:sp>
        <p:nvSpPr>
          <p:cNvPr id="7" name="Textfeld 6">
            <a:extLst>
              <a:ext uri="{FF2B5EF4-FFF2-40B4-BE49-F238E27FC236}">
                <a16:creationId xmlns:a16="http://schemas.microsoft.com/office/drawing/2014/main" id="{E79A244F-9B50-0000-AFE6-8B1E46C15DC2}"/>
              </a:ext>
            </a:extLst>
          </p:cNvPr>
          <p:cNvSpPr txBox="1"/>
          <p:nvPr/>
        </p:nvSpPr>
        <p:spPr>
          <a:xfrm>
            <a:off x="335773" y="283877"/>
            <a:ext cx="1524328" cy="343620"/>
          </a:xfrm>
          <a:prstGeom prst="rect">
            <a:avLst/>
          </a:prstGeom>
          <a:noFill/>
        </p:spPr>
        <p:txBody>
          <a:bodyPr wrap="none" rtlCol="0">
            <a:spAutoFit/>
          </a:bodyPr>
          <a:lstStyle/>
          <a:p>
            <a:r>
              <a:rPr lang="de-DE" sz="1633" dirty="0"/>
              <a:t>Quelle: </a:t>
            </a:r>
            <a:r>
              <a:rPr lang="de-DE" sz="1633" dirty="0" err="1"/>
              <a:t>Destatis</a:t>
            </a:r>
            <a:endParaRPr lang="de-DE" sz="1633" dirty="0"/>
          </a:p>
        </p:txBody>
      </p:sp>
      <p:sp>
        <p:nvSpPr>
          <p:cNvPr id="8" name="Rechteck 7">
            <a:extLst>
              <a:ext uri="{FF2B5EF4-FFF2-40B4-BE49-F238E27FC236}">
                <a16:creationId xmlns:a16="http://schemas.microsoft.com/office/drawing/2014/main" id="{D00A15B0-6258-4DED-9331-78285797C67E}"/>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76880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2"/>
          <p:cNvSpPr>
            <a:spLocks noChangeArrowheads="1"/>
          </p:cNvSpPr>
          <p:nvPr/>
        </p:nvSpPr>
        <p:spPr bwMode="auto">
          <a:xfrm>
            <a:off x="3432602" y="14884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 allgemeine Definition</a:t>
            </a:r>
          </a:p>
        </p:txBody>
      </p:sp>
      <p:sp>
        <p:nvSpPr>
          <p:cNvPr id="130052" name="Text Box 3"/>
          <p:cNvSpPr txBox="1">
            <a:spLocks noChangeArrowheads="1"/>
          </p:cNvSpPr>
          <p:nvPr/>
        </p:nvSpPr>
        <p:spPr bwMode="auto">
          <a:xfrm>
            <a:off x="1611314" y="1628775"/>
            <a:ext cx="9056687" cy="2308324"/>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de-DE" sz="2400"/>
              <a:t>Als </a:t>
            </a:r>
            <a:r>
              <a:rPr lang="de-DE" sz="2400" b="1"/>
              <a:t>arbeitslos gilt</a:t>
            </a:r>
            <a:r>
              <a:rPr lang="de-DE" sz="2400"/>
              <a:t>, wer</a:t>
            </a:r>
          </a:p>
          <a:p>
            <a:endParaRPr lang="de-DE" sz="2400"/>
          </a:p>
          <a:p>
            <a:endParaRPr lang="de-DE" sz="2400"/>
          </a:p>
          <a:p>
            <a:r>
              <a:rPr lang="de-DE" sz="2400" b="1"/>
              <a:t>in einem festgelegten Zeitraum für eine bezahlte Tätigkeit zur Verfügung stand und konkrete Maßnahmen unternommen hat, um eine Arbeit zu finden.</a:t>
            </a:r>
          </a:p>
        </p:txBody>
      </p:sp>
      <p:sp>
        <p:nvSpPr>
          <p:cNvPr id="4" name="Rechteck 3">
            <a:extLst>
              <a:ext uri="{FF2B5EF4-FFF2-40B4-BE49-F238E27FC236}">
                <a16:creationId xmlns:a16="http://schemas.microsoft.com/office/drawing/2014/main" id="{A13CB94F-AAAB-4E29-98D8-8B6643B06C1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28565877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ChangeArrowheads="1"/>
          </p:cNvSpPr>
          <p:nvPr/>
        </p:nvSpPr>
        <p:spPr bwMode="auto">
          <a:xfrm>
            <a:off x="2467188" y="192348"/>
            <a:ext cx="7344937"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der Bundesagentur für Arbeit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(registrierte Arbeitslose)</a:t>
            </a:r>
          </a:p>
        </p:txBody>
      </p:sp>
      <p:sp>
        <p:nvSpPr>
          <p:cNvPr id="131076" name="Text Box 3"/>
          <p:cNvSpPr txBox="1">
            <a:spLocks noChangeArrowheads="1"/>
          </p:cNvSpPr>
          <p:nvPr/>
        </p:nvSpPr>
        <p:spPr bwMode="auto">
          <a:xfrm>
            <a:off x="0" y="908568"/>
            <a:ext cx="12192000" cy="3139321"/>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de-DE"/>
              <a:t>§ 16 Absatz 1SGB III</a:t>
            </a:r>
          </a:p>
          <a:p>
            <a:r>
              <a:rPr lang="de-DE"/>
              <a:t>Arbeitslose </a:t>
            </a:r>
            <a:r>
              <a:rPr lang="de-DE" dirty="0"/>
              <a:t>sind Personen zwischen 15 und 65 (67) Jahren</a:t>
            </a:r>
            <a:r>
              <a:rPr lang="de-DE"/>
              <a:t>, die</a:t>
            </a:r>
          </a:p>
          <a:p>
            <a:endParaRPr lang="de-DE">
              <a:cs typeface="Times New Roman" pitchFamily="18" charset="0"/>
            </a:endParaRPr>
          </a:p>
          <a:p>
            <a:pPr marL="285750" indent="-285750">
              <a:buFont typeface="Arial" panose="020B0604020202020204" pitchFamily="34" charset="0"/>
              <a:buChar char="•"/>
            </a:pPr>
            <a:r>
              <a:rPr lang="de-DE">
                <a:cs typeface="Times New Roman" pitchFamily="18" charset="0"/>
              </a:rPr>
              <a:t>vorübergehend nicht in einem Beschäftigungsverhältnis stehen,</a:t>
            </a:r>
          </a:p>
          <a:p>
            <a:pPr marL="285750" indent="-285750">
              <a:buFont typeface="Arial" panose="020B0604020202020204" pitchFamily="34" charset="0"/>
              <a:buChar char="•"/>
            </a:pPr>
            <a:r>
              <a:rPr lang="de-DE">
                <a:cs typeface="Times New Roman" pitchFamily="18" charset="0"/>
              </a:rPr>
              <a:t>eine versicherungspflichtige Beschäftigung suchen und dabei den Vermittlungsbemühungen der Agentur für Arbeit zur Verfügung stehen und</a:t>
            </a:r>
          </a:p>
          <a:p>
            <a:pPr marL="285750" indent="-285750">
              <a:buFont typeface="Arial" panose="020B0604020202020204" pitchFamily="34" charset="0"/>
              <a:buChar char="•"/>
            </a:pPr>
            <a:r>
              <a:rPr lang="de-DE">
                <a:cs typeface="Times New Roman" pitchFamily="18" charset="0"/>
              </a:rPr>
              <a:t>sich bei der Agentur für Arbeit arbeitslos gemeldet haben.</a:t>
            </a:r>
          </a:p>
          <a:p>
            <a:pPr marL="285750" indent="-285750">
              <a:buFont typeface="Arial" panose="020B0604020202020204" pitchFamily="34" charset="0"/>
              <a:buChar char="•"/>
            </a:pPr>
            <a:endParaRPr lang="de-DE">
              <a:cs typeface="Times New Roman" pitchFamily="18" charset="0"/>
            </a:endParaRPr>
          </a:p>
          <a:p>
            <a:r>
              <a:rPr lang="de-DE">
                <a:cs typeface="Times New Roman" pitchFamily="18" charset="0"/>
              </a:rPr>
              <a:t>Die Voraussetzung der Beschäftigungslosigkeit erfüllt, wer nicht in einem Beschäftigungsverhältnis steht. Die Ausübung einer oder mehrerer Erwerbstätigkeiten schließt Beschäftigungslosigkeit nach § 138 Abs. 3 SGB III nicht aus, wenn deren Arbeitszeit – insgesamt – weniger als 15 Stunden wöchentlich umfasst.</a:t>
            </a:r>
          </a:p>
        </p:txBody>
      </p:sp>
      <p:sp>
        <p:nvSpPr>
          <p:cNvPr id="4" name="Rechteck 3">
            <a:extLst>
              <a:ext uri="{FF2B5EF4-FFF2-40B4-BE49-F238E27FC236}">
                <a16:creationId xmlns:a16="http://schemas.microsoft.com/office/drawing/2014/main" id="{0D4C2494-8FAB-45E6-B670-FA781755F81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a:extLst>
              <a:ext uri="{FF2B5EF4-FFF2-40B4-BE49-F238E27FC236}">
                <a16:creationId xmlns:a16="http://schemas.microsoft.com/office/drawing/2014/main" id="{2EA6BE1A-5002-C988-1AD4-0100EEE7068F}"/>
              </a:ext>
            </a:extLst>
          </p:cNvPr>
          <p:cNvSpPr txBox="1"/>
          <p:nvPr/>
        </p:nvSpPr>
        <p:spPr>
          <a:xfrm>
            <a:off x="0" y="4023342"/>
            <a:ext cx="8580473" cy="2031325"/>
          </a:xfrm>
          <a:prstGeom prst="rect">
            <a:avLst/>
          </a:prstGeom>
          <a:noFill/>
        </p:spPr>
        <p:txBody>
          <a:bodyPr wrap="square">
            <a:spAutoFit/>
          </a:bodyPr>
          <a:lstStyle/>
          <a:p>
            <a:r>
              <a:rPr lang="de-DE"/>
              <a:t>Im Rahmen der Eigenbemühungen nach § 138 Abs. 4 SGB III hat die oder der Arbeitslose alle Möglichkeiten zur beruflichen Eingliederung zu nutzen.</a:t>
            </a:r>
          </a:p>
          <a:p>
            <a:r>
              <a:rPr lang="de-DE"/>
              <a:t>Hierzu gehören insbesondere</a:t>
            </a:r>
          </a:p>
          <a:p>
            <a:endParaRPr lang="de-DE"/>
          </a:p>
          <a:p>
            <a:pPr marL="285750" indent="-285750">
              <a:buFont typeface="Arial" panose="020B0604020202020204" pitchFamily="34" charset="0"/>
              <a:buChar char="•"/>
            </a:pPr>
            <a:r>
              <a:rPr lang="de-DE"/>
              <a:t>die Wahrnehmung der Verpflichtungen aus den Eingliederungsvereinbarungen,</a:t>
            </a:r>
          </a:p>
          <a:p>
            <a:pPr marL="285750" indent="-285750">
              <a:buFont typeface="Arial" panose="020B0604020202020204" pitchFamily="34" charset="0"/>
              <a:buChar char="•"/>
            </a:pPr>
            <a:r>
              <a:rPr lang="de-DE"/>
              <a:t>die Mitwirkung bei der Vermittlung durch Dritte und</a:t>
            </a:r>
          </a:p>
          <a:p>
            <a:pPr marL="285750" indent="-285750">
              <a:buFont typeface="Arial" panose="020B0604020202020204" pitchFamily="34" charset="0"/>
              <a:buChar char="•"/>
            </a:pPr>
            <a:r>
              <a:rPr lang="de-DE"/>
              <a:t>die Inanspruchnahme der Selbstinformationseinrichtungen der Agentur für Arbeit.</a:t>
            </a:r>
          </a:p>
        </p:txBody>
      </p:sp>
    </p:spTree>
    <p:extLst>
      <p:ext uri="{BB962C8B-B14F-4D97-AF65-F5344CB8AC3E}">
        <p14:creationId xmlns:p14="http://schemas.microsoft.com/office/powerpoint/2010/main" val="1997881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2"/>
          <p:cNvSpPr>
            <a:spLocks noChangeArrowheads="1"/>
          </p:cNvSpPr>
          <p:nvPr/>
        </p:nvSpPr>
        <p:spPr bwMode="auto">
          <a:xfrm>
            <a:off x="2484748" y="86845"/>
            <a:ext cx="6443662" cy="83317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Arbeitslosigkeit gemäß ILO-Konzept</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(Erwerbslose)</a:t>
            </a:r>
          </a:p>
        </p:txBody>
      </p:sp>
      <p:sp>
        <p:nvSpPr>
          <p:cNvPr id="132100" name="Text Box 3"/>
          <p:cNvSpPr txBox="1">
            <a:spLocks noChangeArrowheads="1"/>
          </p:cNvSpPr>
          <p:nvPr/>
        </p:nvSpPr>
        <p:spPr bwMode="auto">
          <a:xfrm>
            <a:off x="720655" y="870885"/>
            <a:ext cx="972014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buFontTx/>
              <a:buNone/>
            </a:pPr>
            <a:r>
              <a:rPr lang="de-DE" sz="2400" dirty="0"/>
              <a:t>Als arbeitslos gelten Personen zwischen 15 und 74, die</a:t>
            </a:r>
          </a:p>
          <a:p>
            <a:pPr>
              <a:buFontTx/>
              <a:buNone/>
            </a:pPr>
            <a:r>
              <a:rPr lang="de-DE" sz="2400" dirty="0"/>
              <a:t> </a:t>
            </a:r>
          </a:p>
          <a:p>
            <a:pPr>
              <a:buFontTx/>
              <a:buNone/>
            </a:pPr>
            <a:r>
              <a:rPr lang="de-DE" sz="2400" dirty="0"/>
              <a:t>	</a:t>
            </a:r>
          </a:p>
          <a:p>
            <a:pPr>
              <a:buFontTx/>
              <a:buChar char="•"/>
            </a:pPr>
            <a:r>
              <a:rPr lang="de-DE" sz="2400" dirty="0"/>
              <a:t> 	weniger als eine Stunde pro Woche gearbeitet haben,</a:t>
            </a:r>
          </a:p>
          <a:p>
            <a:pPr>
              <a:buFontTx/>
              <a:buChar char="•"/>
            </a:pPr>
            <a:r>
              <a:rPr lang="de-DE" sz="2400" dirty="0"/>
              <a:t> 	in den vergangenen vier Wochen aktiv Arbeit gesucht haben und</a:t>
            </a:r>
          </a:p>
          <a:p>
            <a:pPr>
              <a:buFontTx/>
              <a:buChar char="•"/>
            </a:pPr>
            <a:r>
              <a:rPr lang="de-DE" sz="2400" dirty="0"/>
              <a:t> 	innerhalb von zwei Wochen für eine Arbeitstätigkeit verfügbar sind</a:t>
            </a:r>
          </a:p>
          <a:p>
            <a:pPr>
              <a:buFontTx/>
              <a:buNone/>
            </a:pPr>
            <a:endParaRPr lang="de-DE" sz="2400" dirty="0"/>
          </a:p>
          <a:p>
            <a:pPr>
              <a:buFontTx/>
              <a:buNone/>
            </a:pPr>
            <a:endParaRPr lang="de-DE" sz="2400" dirty="0"/>
          </a:p>
          <a:p>
            <a:pPr>
              <a:buFontTx/>
              <a:buNone/>
            </a:pPr>
            <a:r>
              <a:rPr lang="de-DE" sz="2400" dirty="0"/>
              <a:t>Die Erhebung der ILO-Arbeitsmarktstatistik ist in Deutschland Teil des Mikrozensus, einer computergestützten Haushaltsbefragung</a:t>
            </a:r>
          </a:p>
        </p:txBody>
      </p:sp>
      <p:sp>
        <p:nvSpPr>
          <p:cNvPr id="4" name="Rechteck 3">
            <a:extLst>
              <a:ext uri="{FF2B5EF4-FFF2-40B4-BE49-F238E27FC236}">
                <a16:creationId xmlns:a16="http://schemas.microsoft.com/office/drawing/2014/main" id="{2EAF3F47-F0C4-450D-9924-7668FAD950E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7471802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2"/>
          <p:cNvSpPr>
            <a:spLocks noChangeArrowheads="1"/>
          </p:cNvSpPr>
          <p:nvPr/>
        </p:nvSpPr>
        <p:spPr bwMode="auto">
          <a:xfrm>
            <a:off x="3098065" y="93884"/>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Berechnung der Arbeitslosenquote</a:t>
            </a:r>
          </a:p>
        </p:txBody>
      </p:sp>
      <p:sp>
        <p:nvSpPr>
          <p:cNvPr id="133124" name="Text Box 3"/>
          <p:cNvSpPr txBox="1">
            <a:spLocks noChangeArrowheads="1"/>
          </p:cNvSpPr>
          <p:nvPr/>
        </p:nvSpPr>
        <p:spPr bwMode="auto">
          <a:xfrm>
            <a:off x="485040" y="911226"/>
            <a:ext cx="9056687" cy="3785652"/>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u="sng" dirty="0"/>
              <a:t>Bundesagentur für Arbeit:</a:t>
            </a:r>
            <a:endParaRPr lang="de-DE" dirty="0"/>
          </a:p>
          <a:p>
            <a:pPr>
              <a:buFontTx/>
              <a:buNone/>
            </a:pPr>
            <a:r>
              <a:rPr lang="de-DE" dirty="0"/>
              <a:t>					registrierte Arbeitslose</a:t>
            </a:r>
          </a:p>
          <a:p>
            <a:pPr>
              <a:buFontTx/>
              <a:buNone/>
            </a:pPr>
            <a:r>
              <a:rPr lang="de-DE" dirty="0"/>
              <a:t>					–––––––––––––––––––</a:t>
            </a:r>
          </a:p>
          <a:p>
            <a:pPr>
              <a:buFontTx/>
              <a:buNone/>
            </a:pPr>
            <a:r>
              <a:rPr lang="de-DE" dirty="0"/>
              <a:t>					zivile Erwerbspersonen</a:t>
            </a:r>
          </a:p>
          <a:p>
            <a:pPr>
              <a:buFontTx/>
              <a:buNone/>
            </a:pPr>
            <a:endParaRPr lang="de-DE" dirty="0"/>
          </a:p>
          <a:p>
            <a:pPr>
              <a:buFontTx/>
              <a:buNone/>
            </a:pPr>
            <a:r>
              <a:rPr lang="de-DE" u="sng" dirty="0"/>
              <a:t>ILO-Konzept:</a:t>
            </a:r>
          </a:p>
          <a:p>
            <a:pPr>
              <a:buFontTx/>
              <a:buNone/>
            </a:pPr>
            <a:r>
              <a:rPr lang="de-DE" dirty="0"/>
              <a:t>					       Erwerbslose</a:t>
            </a:r>
          </a:p>
          <a:p>
            <a:pPr>
              <a:buFontTx/>
              <a:buNone/>
            </a:pPr>
            <a:r>
              <a:rPr lang="de-DE" dirty="0"/>
              <a:t>					–––––––––––––––––––</a:t>
            </a:r>
          </a:p>
          <a:p>
            <a:pPr>
              <a:buFontTx/>
              <a:buNone/>
            </a:pPr>
            <a:r>
              <a:rPr lang="de-DE" dirty="0"/>
              <a:t>					    Erwerbspersonen</a:t>
            </a:r>
          </a:p>
          <a:p>
            <a:pPr>
              <a:buFontTx/>
              <a:buNone/>
            </a:pPr>
            <a:endParaRPr lang="de-DE" dirty="0"/>
          </a:p>
          <a:p>
            <a:pPr>
              <a:buFontTx/>
              <a:buChar char="•"/>
            </a:pPr>
            <a:r>
              <a:rPr lang="de-DE" sz="2000" dirty="0"/>
              <a:t> zivile Erwerbspersonen = Arbeitnehmer + Selbstständige + registrierte Arbeitslose</a:t>
            </a:r>
          </a:p>
          <a:p>
            <a:pPr>
              <a:buFontTx/>
              <a:buChar char="•"/>
            </a:pPr>
            <a:r>
              <a:rPr lang="de-DE" sz="2000" dirty="0"/>
              <a:t> Erwerbspersonen = Arbeitnehmer + Selbstständige + Erwerbslose</a:t>
            </a:r>
          </a:p>
          <a:p>
            <a:pPr>
              <a:buFontTx/>
              <a:buNone/>
            </a:pPr>
            <a:endParaRPr lang="de-DE" sz="2000" dirty="0"/>
          </a:p>
        </p:txBody>
      </p:sp>
      <p:sp>
        <p:nvSpPr>
          <p:cNvPr id="4" name="Rechteck 3">
            <a:extLst>
              <a:ext uri="{FF2B5EF4-FFF2-40B4-BE49-F238E27FC236}">
                <a16:creationId xmlns:a16="http://schemas.microsoft.com/office/drawing/2014/main" id="{1272072A-F77A-4056-87BC-C134F5791D04}"/>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145608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p:cNvSpPr>
            <a:spLocks noChangeArrowheads="1"/>
          </p:cNvSpPr>
          <p:nvPr/>
        </p:nvSpPr>
        <p:spPr bwMode="auto">
          <a:xfrm>
            <a:off x="3053460" y="182415"/>
            <a:ext cx="6443662"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t>Vergleich der ILO-Quote und der BA-Quote</a:t>
            </a:r>
          </a:p>
        </p:txBody>
      </p:sp>
      <p:sp>
        <p:nvSpPr>
          <p:cNvPr id="134148" name="Text Box 3"/>
          <p:cNvSpPr txBox="1">
            <a:spLocks noChangeArrowheads="1"/>
          </p:cNvSpPr>
          <p:nvPr/>
        </p:nvSpPr>
        <p:spPr bwMode="auto">
          <a:xfrm>
            <a:off x="1611314" y="1025526"/>
            <a:ext cx="9056687" cy="396875"/>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None/>
            </a:pPr>
            <a:r>
              <a:rPr lang="de-DE" sz="2000"/>
              <a:t> </a:t>
            </a:r>
          </a:p>
        </p:txBody>
      </p:sp>
      <p:graphicFrame>
        <p:nvGraphicFramePr>
          <p:cNvPr id="1078276" name="Group 4"/>
          <p:cNvGraphicFramePr>
            <a:graphicFrameLocks noGrp="1"/>
          </p:cNvGraphicFramePr>
          <p:nvPr/>
        </p:nvGraphicFramePr>
        <p:xfrm>
          <a:off x="1703389" y="1052513"/>
          <a:ext cx="8785225" cy="2817812"/>
        </p:xfrm>
        <a:graphic>
          <a:graphicData uri="http://schemas.openxmlformats.org/drawingml/2006/table">
            <a:tbl>
              <a:tblPr/>
              <a:tblGrid>
                <a:gridCol w="1728787">
                  <a:extLst>
                    <a:ext uri="{9D8B030D-6E8A-4147-A177-3AD203B41FA5}">
                      <a16:colId xmlns:a16="http://schemas.microsoft.com/office/drawing/2014/main" val="20000"/>
                    </a:ext>
                  </a:extLst>
                </a:gridCol>
                <a:gridCol w="3744913">
                  <a:extLst>
                    <a:ext uri="{9D8B030D-6E8A-4147-A177-3AD203B41FA5}">
                      <a16:colId xmlns:a16="http://schemas.microsoft.com/office/drawing/2014/main" val="20001"/>
                    </a:ext>
                  </a:extLst>
                </a:gridCol>
                <a:gridCol w="3311525">
                  <a:extLst>
                    <a:ext uri="{9D8B030D-6E8A-4147-A177-3AD203B41FA5}">
                      <a16:colId xmlns:a16="http://schemas.microsoft.com/office/drawing/2014/main" val="20002"/>
                    </a:ext>
                  </a:extLst>
                </a:gridCol>
              </a:tblGrid>
              <a:tr h="840929">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endParaRPr kumimoji="0" lang="de-DE" sz="1600" b="0" i="0" u="none" strike="noStrike" cap="none" normalizeH="0" baseline="0">
                        <a:ln>
                          <a:noFill/>
                        </a:ln>
                        <a:solidFill>
                          <a:srgbClr val="000000"/>
                        </a:solidFill>
                        <a:effectLst/>
                        <a:latin typeface="Arial" charset="0"/>
                      </a:endParaRPr>
                    </a:p>
                    <a:p>
                      <a:pPr marL="0" marR="0" lvl="0" indent="0" algn="ctr"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600" b="0" i="0" u="none" strike="noStrike" cap="none" normalizeH="0" baseline="0">
                          <a:ln>
                            <a:noFill/>
                          </a:ln>
                          <a:solidFill>
                            <a:srgbClr val="000000"/>
                          </a:solidFill>
                          <a:effectLst/>
                          <a:latin typeface="Arial" charset="0"/>
                        </a:rPr>
                        <a:t>ILO</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351">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Tätigkeit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15h</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weniger als 1h</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0006">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Alterspanne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15-65 (67) Jahre</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15-74 Jahre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Abfrage</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Persönliche Meldung bei der BA</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Umfrage</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763">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2000" b="0" i="0" u="none" strike="noStrike" cap="none" normalizeH="0" baseline="0">
                          <a:ln>
                            <a:noFill/>
                          </a:ln>
                          <a:solidFill>
                            <a:srgbClr val="000000"/>
                          </a:solidFill>
                          <a:effectLst/>
                          <a:latin typeface="Arial" charset="0"/>
                        </a:rPr>
                        <a:t>Verfügbarkeit</a:t>
                      </a:r>
                    </a:p>
                  </a:txBody>
                  <a:tcPr marT="45730" marB="4573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sofort</a:t>
                      </a:r>
                    </a:p>
                  </a:txBody>
                  <a:tcPr marT="45730" marB="4573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49263" rtl="0" eaLnBrk="1" fontAlgn="base" latinLnBrk="0" hangingPunct="1">
                        <a:lnSpc>
                          <a:spcPts val="2563"/>
                        </a:lnSpc>
                        <a:spcBef>
                          <a:spcPts val="675"/>
                        </a:spcBef>
                        <a:spcAft>
                          <a:spcPct val="0"/>
                        </a:spcAft>
                        <a:buClr>
                          <a:srgbClr val="000000"/>
                        </a:buClr>
                        <a:buSzPct val="100000"/>
                        <a:buFont typeface="Times New Roman" pitchFamily="18" charset="0"/>
                        <a:buNone/>
                        <a:tabLst/>
                      </a:pPr>
                      <a:r>
                        <a:rPr kumimoji="0" lang="de-DE" sz="1800" b="0" i="0" u="none" strike="noStrike" cap="none" normalizeH="0" baseline="0">
                          <a:ln>
                            <a:noFill/>
                          </a:ln>
                          <a:solidFill>
                            <a:srgbClr val="000000"/>
                          </a:solidFill>
                          <a:effectLst/>
                          <a:latin typeface="Arial" charset="0"/>
                        </a:rPr>
                        <a:t>innerhalb von 2 Wochen</a:t>
                      </a:r>
                    </a:p>
                  </a:txBody>
                  <a:tcPr marT="45730" marB="4573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34175" name="Text Box 30"/>
          <p:cNvSpPr txBox="1">
            <a:spLocks noChangeArrowheads="1"/>
          </p:cNvSpPr>
          <p:nvPr/>
        </p:nvSpPr>
        <p:spPr bwMode="auto">
          <a:xfrm>
            <a:off x="233083" y="4022725"/>
            <a:ext cx="8964613" cy="147732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Tx/>
              <a:buChar char="•"/>
            </a:pPr>
            <a:r>
              <a:rPr lang="de-DE" dirty="0"/>
              <a:t> 	Für nationale Untersuchungen wird vornehmlich auf die BA-Statistik </a:t>
            </a:r>
          </a:p>
          <a:p>
            <a:pPr>
              <a:buFontTx/>
              <a:buNone/>
            </a:pPr>
            <a:r>
              <a:rPr lang="de-DE" dirty="0"/>
              <a:t>	zurückgegriffen, aufgrund der höheren Datengenauigkeit</a:t>
            </a:r>
          </a:p>
          <a:p>
            <a:pPr>
              <a:buFontTx/>
              <a:buChar char="•"/>
            </a:pPr>
            <a:endParaRPr lang="de-DE" dirty="0"/>
          </a:p>
          <a:p>
            <a:pPr>
              <a:buFontTx/>
              <a:buChar char="•"/>
            </a:pPr>
            <a:r>
              <a:rPr lang="de-DE" dirty="0"/>
              <a:t> 	Für internationale Vergleiche wird die ILO-Statistik herangezogen, da die 	nationalen Statistiken zu große Unterschiede in den Definitionen aufweisen.</a:t>
            </a:r>
          </a:p>
        </p:txBody>
      </p:sp>
      <p:sp>
        <p:nvSpPr>
          <p:cNvPr id="2" name="Rechteck 1"/>
          <p:cNvSpPr/>
          <p:nvPr/>
        </p:nvSpPr>
        <p:spPr>
          <a:xfrm>
            <a:off x="1181100" y="6070015"/>
            <a:ext cx="10652760" cy="646331"/>
          </a:xfrm>
          <a:prstGeom prst="rect">
            <a:avLst/>
          </a:prstGeom>
        </p:spPr>
        <p:txBody>
          <a:bodyPr wrap="square">
            <a:spAutoFit/>
          </a:bodyPr>
          <a:lstStyle/>
          <a:p>
            <a:r>
              <a:rPr lang="de-DE" dirty="0"/>
              <a:t>→ Man kann somit nicht davon reden, dass die eine Kennzahl besser ist, als die andere, sondern vielmehr ist für die jeweilige Situation immer die passende Kennzahl zu wählen!</a:t>
            </a:r>
          </a:p>
        </p:txBody>
      </p:sp>
      <p:sp>
        <p:nvSpPr>
          <p:cNvPr id="7" name="Rechteck 6">
            <a:extLst>
              <a:ext uri="{FF2B5EF4-FFF2-40B4-BE49-F238E27FC236}">
                <a16:creationId xmlns:a16="http://schemas.microsoft.com/office/drawing/2014/main" id="{D9B57771-A2EF-4D5F-A49B-4CDA6FD0B84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6538222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2"/>
          <p:cNvSpPr>
            <a:spLocks noChangeArrowheads="1"/>
          </p:cNvSpPr>
          <p:nvPr/>
        </p:nvSpPr>
        <p:spPr bwMode="auto">
          <a:xfrm>
            <a:off x="393160" y="97822"/>
            <a:ext cx="7950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de-DE" sz="2400" b="1" dirty="0">
                <a:solidFill>
                  <a:srgbClr val="000000"/>
                </a:solidFill>
                <a:latin typeface="Sparkasse Rg" pitchFamily="34" charset="0"/>
              </a:rPr>
              <a:t>Entwicklung der Arbeitslosigkeit in Deutschland</a:t>
            </a:r>
          </a:p>
        </p:txBody>
      </p:sp>
      <p:sp>
        <p:nvSpPr>
          <p:cNvPr id="135172" name="Text Box 4"/>
          <p:cNvSpPr txBox="1">
            <a:spLocks noChangeArrowheads="1"/>
          </p:cNvSpPr>
          <p:nvPr/>
        </p:nvSpPr>
        <p:spPr bwMode="auto">
          <a:xfrm>
            <a:off x="1611314" y="6235701"/>
            <a:ext cx="2608471" cy="30777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de-DE" sz="1400" dirty="0"/>
              <a:t>Quelle: Bundesagentur für Arbeit</a:t>
            </a:r>
          </a:p>
        </p:txBody>
      </p:sp>
      <p:sp>
        <p:nvSpPr>
          <p:cNvPr id="11" name="Rechteck 10">
            <a:extLst>
              <a:ext uri="{FF2B5EF4-FFF2-40B4-BE49-F238E27FC236}">
                <a16:creationId xmlns:a16="http://schemas.microsoft.com/office/drawing/2014/main" id="{A9D58666-B24B-4EAE-B54C-6F7591185D3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id="{654D8709-0AA1-894D-6393-BE02BDDCD5C9}"/>
              </a:ext>
            </a:extLst>
          </p:cNvPr>
          <p:cNvPicPr>
            <a:picLocks noChangeAspect="1"/>
          </p:cNvPicPr>
          <p:nvPr/>
        </p:nvPicPr>
        <p:blipFill>
          <a:blip r:embed="rId3"/>
          <a:stretch>
            <a:fillRect/>
          </a:stretch>
        </p:blipFill>
        <p:spPr>
          <a:xfrm>
            <a:off x="393159" y="655158"/>
            <a:ext cx="7866257" cy="5255659"/>
          </a:xfrm>
          <a:prstGeom prst="rect">
            <a:avLst/>
          </a:prstGeom>
        </p:spPr>
      </p:pic>
    </p:spTree>
    <p:extLst>
      <p:ext uri="{BB962C8B-B14F-4D97-AF65-F5344CB8AC3E}">
        <p14:creationId xmlns:p14="http://schemas.microsoft.com/office/powerpoint/2010/main" val="3259785748"/>
      </p:ext>
    </p:extLst>
  </p:cSld>
  <p:clrMapOvr>
    <a:masterClrMapping/>
  </p:clrMapOvr>
  <p:transition spd="med"/>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1698</Words>
  <Application>Microsoft Office PowerPoint</Application>
  <PresentationFormat>Breitbild</PresentationFormat>
  <Paragraphs>329</Paragraphs>
  <Slides>30</Slides>
  <Notes>29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30</vt:i4>
      </vt:variant>
    </vt:vector>
  </HeadingPairs>
  <TitlesOfParts>
    <vt:vector size="36" baseType="lpstr">
      <vt:lpstr>Arial</vt:lpstr>
      <vt:lpstr>Calibri</vt:lpstr>
      <vt:lpstr>Calibri Light</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bjk</dc:creator>
  <cp:lastModifiedBy>Köster, Bernhard Johannes</cp:lastModifiedBy>
  <cp:revision>126</cp:revision>
  <cp:lastPrinted>2022-03-02T20:18:27Z</cp:lastPrinted>
  <dcterms:created xsi:type="dcterms:W3CDTF">2022-03-01T20:52:11Z</dcterms:created>
  <dcterms:modified xsi:type="dcterms:W3CDTF">2025-04-01T14:39:53Z</dcterms:modified>
</cp:coreProperties>
</file>