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1372" r:id="rId2"/>
    <p:sldId id="1253" r:id="rId3"/>
    <p:sldId id="1226" r:id="rId4"/>
    <p:sldId id="1227" r:id="rId5"/>
    <p:sldId id="1228" r:id="rId6"/>
    <p:sldId id="1229" r:id="rId7"/>
    <p:sldId id="1230" r:id="rId8"/>
    <p:sldId id="1231" r:id="rId9"/>
    <p:sldId id="1232" r:id="rId10"/>
    <p:sldId id="1233" r:id="rId11"/>
    <p:sldId id="1234" r:id="rId12"/>
    <p:sldId id="1235" r:id="rId13"/>
    <p:sldId id="1236" r:id="rId14"/>
    <p:sldId id="1237" r:id="rId15"/>
    <p:sldId id="1238" r:id="rId16"/>
    <p:sldId id="1239" r:id="rId17"/>
    <p:sldId id="1240" r:id="rId18"/>
    <p:sldId id="1241" r:id="rId19"/>
    <p:sldId id="1242" r:id="rId20"/>
    <p:sldId id="1243" r:id="rId21"/>
    <p:sldId id="1244" r:id="rId22"/>
    <p:sldId id="1245" r:id="rId23"/>
    <p:sldId id="1246" r:id="rId24"/>
    <p:sldId id="1247" r:id="rId25"/>
    <p:sldId id="1248" r:id="rId26"/>
    <p:sldId id="1249" r:id="rId27"/>
    <p:sldId id="1250" r:id="rId28"/>
    <p:sldId id="1251" r:id="rId29"/>
    <p:sldId id="1384" r:id="rId30"/>
    <p:sldId id="1437" r:id="rId3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4" d="100"/>
          <a:sy n="64" d="100"/>
        </p:scale>
        <p:origin x="5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01.04.2025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16</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17</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18</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18</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19</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19</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2</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20</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20</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21</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21</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22</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22</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23</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23</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870000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0443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3</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01.04.2025</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01.04.2025</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20825" y="86963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508992" y="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0" y="80650"/>
            <a:ext cx="9185564" cy="68655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a:solidFill>
                  <a:schemeClr val="tx1"/>
                </a:solidFill>
                <a:cs typeface="Times New Roman" pitchFamily="18" charset="0"/>
              </a:rPr>
              <a:t>Arbeitsnachfrage</a:t>
            </a:r>
          </a:p>
          <a:p>
            <a:pPr eaLnBrk="1" hangingPunct="1"/>
            <a:endParaRPr lang="de-DE">
              <a:solidFill>
                <a:schemeClr val="tx1"/>
              </a:solidFill>
            </a:endParaRPr>
          </a:p>
          <a:p>
            <a:pPr eaLnBrk="1" hangingPunct="1"/>
            <a:r>
              <a:rPr lang="de-DE" b="1">
                <a:solidFill>
                  <a:schemeClr val="tx1"/>
                </a:solidFill>
              </a:rPr>
              <a:t>Strukturelle </a:t>
            </a:r>
            <a:r>
              <a:rPr lang="de-DE" b="1" dirty="0">
                <a:solidFill>
                  <a:schemeClr val="tx1"/>
                </a:solidFill>
              </a:rPr>
              <a:t>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a:t>
            </a:r>
            <a:r>
              <a:rPr lang="de-DE">
                <a:solidFill>
                  <a:schemeClr val="tx1"/>
                </a:solidFill>
              </a:rPr>
              <a:t>   → </a:t>
            </a:r>
            <a:r>
              <a:rPr lang="de-DE" dirty="0">
                <a:solidFill>
                  <a:schemeClr val="tx1"/>
                </a:solidFill>
              </a:rPr>
              <a:t>Wegfall von Arbeitsplätzen in </a:t>
            </a:r>
            <a:r>
              <a:rPr lang="de-DE">
                <a:solidFill>
                  <a:schemeClr val="tx1"/>
                </a:solidFill>
              </a:rPr>
              <a:t>der Atomindustrie</a:t>
            </a:r>
          </a:p>
          <a:p>
            <a:pPr eaLnBrk="1" hangingPunct="1">
              <a:buFontTx/>
              <a:buNone/>
            </a:pPr>
            <a:r>
              <a:rPr lang="de-DE">
                <a:solidFill>
                  <a:schemeClr val="tx1"/>
                </a:solidFill>
              </a:rPr>
              <a:t>                                               und Kohleindustrie</a:t>
            </a:r>
          </a:p>
          <a:p>
            <a:pPr eaLnBrk="1" hangingPunct="1">
              <a:buFontTx/>
              <a:buNone/>
            </a:pPr>
            <a:r>
              <a:rPr lang="de-DE">
                <a:solidFill>
                  <a:schemeClr val="tx1"/>
                </a:solidFill>
              </a:rPr>
              <a:t>                                         →  Grundlegende Veränderungen im                                              </a:t>
            </a:r>
          </a:p>
          <a:p>
            <a:pPr eaLnBrk="1" hangingPunct="1">
              <a:buFontTx/>
              <a:buNone/>
            </a:pPr>
            <a:r>
              <a:rPr lang="de-DE">
                <a:solidFill>
                  <a:schemeClr val="tx1"/>
                </a:solidFill>
              </a:rPr>
              <a:t>                                               Automobilsektor, der deutschen Kernindustrie</a:t>
            </a:r>
            <a:endParaRPr lang="de-DE" dirty="0">
              <a:solidFill>
                <a:schemeClr val="tx1"/>
              </a:solidFill>
            </a:endParaRP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a:t>
            </a:r>
            <a:r>
              <a:rPr lang="de-DE">
                <a:solidFill>
                  <a:schemeClr val="tx1"/>
                </a:solidFill>
              </a:rPr>
              <a:t>Rationalisierungsmaßnahmen und Ersetzung </a:t>
            </a:r>
          </a:p>
          <a:p>
            <a:pPr eaLnBrk="1" hangingPunct="1"/>
            <a:r>
              <a:rPr lang="de-DE">
                <a:solidFill>
                  <a:schemeClr val="tx1"/>
                </a:solidFill>
              </a:rPr>
              <a:t>                                  von Arbeit durch Kapital durch den Einsatz von </a:t>
            </a:r>
          </a:p>
          <a:p>
            <a:pPr eaLnBrk="1" hangingPunct="1"/>
            <a:r>
              <a:rPr lang="de-DE">
                <a:solidFill>
                  <a:schemeClr val="tx1"/>
                </a:solidFill>
              </a:rPr>
              <a:t>                                  Robotern, KI und Digitalierung im Produktionsprozess</a:t>
            </a:r>
            <a:endParaRPr lang="de-DE" dirty="0">
              <a:solidFill>
                <a:schemeClr val="tx1"/>
              </a:solidFill>
            </a:endParaRP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EF9E7F9F-3913-98E4-8599-89AF874D8AE6}"/>
              </a:ext>
            </a:extLst>
          </p:cNvPr>
          <p:cNvPicPr>
            <a:picLocks noChangeAspect="1"/>
          </p:cNvPicPr>
          <p:nvPr/>
        </p:nvPicPr>
        <p:blipFill>
          <a:blip r:embed="rId3"/>
          <a:stretch>
            <a:fillRect/>
          </a:stretch>
        </p:blipFill>
        <p:spPr>
          <a:xfrm>
            <a:off x="188635" y="963543"/>
            <a:ext cx="8245601" cy="5043852"/>
          </a:xfrm>
          <a:prstGeom prst="rect">
            <a:avLst/>
          </a:prstGeom>
        </p:spPr>
      </p:pic>
    </p:spTree>
    <p:extLst>
      <p:ext uri="{BB962C8B-B14F-4D97-AF65-F5344CB8AC3E}">
        <p14:creationId xmlns:p14="http://schemas.microsoft.com/office/powerpoint/2010/main" val="5875675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F6216082-EDCA-47F7-A16D-6184854F1AFD}"/>
              </a:ext>
            </a:extLst>
          </p:cNvPr>
          <p:cNvPicPr>
            <a:picLocks noChangeAspect="1"/>
          </p:cNvPicPr>
          <p:nvPr/>
        </p:nvPicPr>
        <p:blipFill>
          <a:blip r:embed="rId3"/>
          <a:stretch>
            <a:fillRect/>
          </a:stretch>
        </p:blipFill>
        <p:spPr>
          <a:xfrm>
            <a:off x="254171" y="555445"/>
            <a:ext cx="8101807" cy="4955893"/>
          </a:xfrm>
          <a:prstGeom prst="rect">
            <a:avLst/>
          </a:prstGeom>
        </p:spPr>
      </p:pic>
    </p:spTree>
    <p:extLst>
      <p:ext uri="{BB962C8B-B14F-4D97-AF65-F5344CB8AC3E}">
        <p14:creationId xmlns:p14="http://schemas.microsoft.com/office/powerpoint/2010/main" val="101575058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A3989E90-634C-BCC0-32A2-C8CFF1DCB0AA}"/>
              </a:ext>
            </a:extLst>
          </p:cNvPr>
          <p:cNvPicPr>
            <a:picLocks noChangeAspect="1"/>
          </p:cNvPicPr>
          <p:nvPr/>
        </p:nvPicPr>
        <p:blipFill>
          <a:blip r:embed="rId3"/>
          <a:stretch>
            <a:fillRect/>
          </a:stretch>
        </p:blipFill>
        <p:spPr>
          <a:xfrm>
            <a:off x="-1" y="1210301"/>
            <a:ext cx="3995527" cy="3463319"/>
          </a:xfrm>
          <a:prstGeom prst="rect">
            <a:avLst/>
          </a:prstGeom>
        </p:spPr>
      </p:pic>
      <p:pic>
        <p:nvPicPr>
          <p:cNvPr id="5" name="Grafik 4">
            <a:extLst>
              <a:ext uri="{FF2B5EF4-FFF2-40B4-BE49-F238E27FC236}">
                <a16:creationId xmlns:a16="http://schemas.microsoft.com/office/drawing/2014/main" id="{7076658D-44E4-C0E4-DFC9-10F1530AEC11}"/>
              </a:ext>
            </a:extLst>
          </p:cNvPr>
          <p:cNvPicPr>
            <a:picLocks noChangeAspect="1"/>
          </p:cNvPicPr>
          <p:nvPr/>
        </p:nvPicPr>
        <p:blipFill>
          <a:blip r:embed="rId4"/>
          <a:stretch>
            <a:fillRect/>
          </a:stretch>
        </p:blipFill>
        <p:spPr>
          <a:xfrm>
            <a:off x="3995526" y="1499766"/>
            <a:ext cx="3637726" cy="3170227"/>
          </a:xfrm>
          <a:prstGeom prst="rect">
            <a:avLst/>
          </a:prstGeom>
        </p:spPr>
      </p:pic>
    </p:spTree>
    <p:extLst>
      <p:ext uri="{BB962C8B-B14F-4D97-AF65-F5344CB8AC3E}">
        <p14:creationId xmlns:p14="http://schemas.microsoft.com/office/powerpoint/2010/main" val="329005357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73793" y="4078403"/>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4712549" y="4095710"/>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1200B242-1E80-E27E-7292-9FBBFB2E1799}"/>
              </a:ext>
            </a:extLst>
          </p:cNvPr>
          <p:cNvPicPr>
            <a:picLocks noChangeAspect="1"/>
          </p:cNvPicPr>
          <p:nvPr/>
        </p:nvPicPr>
        <p:blipFill>
          <a:blip r:embed="rId2"/>
          <a:stretch>
            <a:fillRect/>
          </a:stretch>
        </p:blipFill>
        <p:spPr>
          <a:xfrm>
            <a:off x="19049" y="592517"/>
            <a:ext cx="9220513" cy="3416927"/>
          </a:xfrm>
          <a:prstGeom prst="rect">
            <a:avLst/>
          </a:prstGeom>
        </p:spPr>
      </p:pic>
    </p:spTree>
    <p:extLst>
      <p:ext uri="{BB962C8B-B14F-4D97-AF65-F5344CB8AC3E}">
        <p14:creationId xmlns:p14="http://schemas.microsoft.com/office/powerpoint/2010/main" val="409389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4688378" y="8273"/>
            <a:ext cx="750749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In eigner Sache HRI Konjunkturprognose </a:t>
            </a:r>
            <a:r>
              <a:rPr lang="de-DE" sz="2400" b="1" dirty="0" err="1">
                <a:solidFill>
                  <a:srgbClr val="000000"/>
                </a:solidFill>
                <a:latin typeface="Sparkasse Rg" pitchFamily="34" charset="0"/>
              </a:rPr>
              <a:t>Mrz</a:t>
            </a:r>
            <a:r>
              <a:rPr lang="de-DE" sz="2400" b="1" dirty="0">
                <a:solidFill>
                  <a:srgbClr val="000000"/>
                </a:solidFill>
                <a:latin typeface="Sparkasse Rg" pitchFamily="34" charset="0"/>
              </a:rPr>
              <a:t> 2025</a:t>
            </a:r>
          </a:p>
        </p:txBody>
      </p:sp>
      <p:sp>
        <p:nvSpPr>
          <p:cNvPr id="6" name="Rechteck 5">
            <a:extLst>
              <a:ext uri="{FF2B5EF4-FFF2-40B4-BE49-F238E27FC236}">
                <a16:creationId xmlns:a16="http://schemas.microsoft.com/office/drawing/2014/main" id="{0E14B70F-0DA6-4B77-A6B8-776E1FF4E1B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97A01525-49EA-909C-5059-A3D57695A1E6}"/>
              </a:ext>
            </a:extLst>
          </p:cNvPr>
          <p:cNvPicPr>
            <a:picLocks noChangeAspect="1"/>
          </p:cNvPicPr>
          <p:nvPr/>
        </p:nvPicPr>
        <p:blipFill>
          <a:blip r:embed="rId3"/>
          <a:stretch>
            <a:fillRect/>
          </a:stretch>
        </p:blipFill>
        <p:spPr>
          <a:xfrm>
            <a:off x="6685986" y="472119"/>
            <a:ext cx="1682762" cy="6343446"/>
          </a:xfrm>
          <a:prstGeom prst="rect">
            <a:avLst/>
          </a:prstGeom>
        </p:spPr>
      </p:pic>
      <p:pic>
        <p:nvPicPr>
          <p:cNvPr id="9" name="Grafik 8">
            <a:extLst>
              <a:ext uri="{FF2B5EF4-FFF2-40B4-BE49-F238E27FC236}">
                <a16:creationId xmlns:a16="http://schemas.microsoft.com/office/drawing/2014/main" id="{BF703F63-44EE-0509-BD6B-D1953CC16691}"/>
              </a:ext>
            </a:extLst>
          </p:cNvPr>
          <p:cNvPicPr>
            <a:picLocks noChangeAspect="1"/>
          </p:cNvPicPr>
          <p:nvPr/>
        </p:nvPicPr>
        <p:blipFill>
          <a:blip r:embed="rId4"/>
          <a:stretch>
            <a:fillRect/>
          </a:stretch>
        </p:blipFill>
        <p:spPr>
          <a:xfrm>
            <a:off x="1315008" y="534017"/>
            <a:ext cx="4780992" cy="6377214"/>
          </a:xfrm>
          <a:prstGeom prst="rect">
            <a:avLst/>
          </a:prstGeom>
        </p:spPr>
      </p:pic>
    </p:spTree>
    <p:extLst>
      <p:ext uri="{BB962C8B-B14F-4D97-AF65-F5344CB8AC3E}">
        <p14:creationId xmlns:p14="http://schemas.microsoft.com/office/powerpoint/2010/main" val="189099321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6ECB03BB-CC67-59FD-DE7C-BD91BC8F1850}"/>
              </a:ext>
            </a:extLst>
          </p:cNvPr>
          <p:cNvPicPr>
            <a:picLocks noChangeAspect="1"/>
          </p:cNvPicPr>
          <p:nvPr/>
        </p:nvPicPr>
        <p:blipFill>
          <a:blip r:embed="rId3"/>
          <a:stretch>
            <a:fillRect/>
          </a:stretch>
        </p:blipFill>
        <p:spPr>
          <a:xfrm>
            <a:off x="890599" y="940126"/>
            <a:ext cx="7209792" cy="4181680"/>
          </a:xfrm>
          <a:prstGeom prst="rect">
            <a:avLst/>
          </a:prstGeom>
        </p:spPr>
      </p:pic>
    </p:spTree>
    <p:extLst>
      <p:ext uri="{BB962C8B-B14F-4D97-AF65-F5344CB8AC3E}">
        <p14:creationId xmlns:p14="http://schemas.microsoft.com/office/powerpoint/2010/main" val="858925710"/>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a:solidFill>
                  <a:srgbClr val="000000"/>
                </a:solidFill>
                <a:latin typeface="Arial"/>
              </a:rPr>
              <a:t>Exkurs: Demographie in Deutschland</a:t>
            </a:r>
            <a:endParaRPr sz="2540" dirty="0"/>
          </a:p>
        </p:txBody>
      </p:sp>
      <p:pic>
        <p:nvPicPr>
          <p:cNvPr id="2" name="Grafik 1">
            <a:extLst>
              <a:ext uri="{FF2B5EF4-FFF2-40B4-BE49-F238E27FC236}">
                <a16:creationId xmlns:a16="http://schemas.microsoft.com/office/drawing/2014/main" id="{8C236F25-475F-9EFB-E680-3224B0476916}"/>
              </a:ext>
            </a:extLst>
          </p:cNvPr>
          <p:cNvPicPr>
            <a:picLocks noChangeAspect="1"/>
          </p:cNvPicPr>
          <p:nvPr/>
        </p:nvPicPr>
        <p:blipFill>
          <a:blip r:embed="rId3"/>
          <a:stretch>
            <a:fillRect/>
          </a:stretch>
        </p:blipFill>
        <p:spPr>
          <a:xfrm>
            <a:off x="10556" y="581704"/>
            <a:ext cx="4584589" cy="2755631"/>
          </a:xfrm>
          <a:prstGeom prst="rect">
            <a:avLst/>
          </a:prstGeom>
        </p:spPr>
      </p:pic>
      <p:pic>
        <p:nvPicPr>
          <p:cNvPr id="3" name="Grafik 2">
            <a:extLst>
              <a:ext uri="{FF2B5EF4-FFF2-40B4-BE49-F238E27FC236}">
                <a16:creationId xmlns:a16="http://schemas.microsoft.com/office/drawing/2014/main" id="{99DFA9BF-1C6E-9D41-EC83-846C4AD86A1D}"/>
              </a:ext>
            </a:extLst>
          </p:cNvPr>
          <p:cNvPicPr>
            <a:picLocks noChangeAspect="1"/>
          </p:cNvPicPr>
          <p:nvPr/>
        </p:nvPicPr>
        <p:blipFill>
          <a:blip r:embed="rId4"/>
          <a:stretch>
            <a:fillRect/>
          </a:stretch>
        </p:blipFill>
        <p:spPr>
          <a:xfrm>
            <a:off x="4506483" y="581703"/>
            <a:ext cx="4054882" cy="2755631"/>
          </a:xfrm>
          <a:prstGeom prst="rect">
            <a:avLst/>
          </a:prstGeom>
        </p:spPr>
      </p:pic>
      <p:pic>
        <p:nvPicPr>
          <p:cNvPr id="4" name="Grafik 3">
            <a:extLst>
              <a:ext uri="{FF2B5EF4-FFF2-40B4-BE49-F238E27FC236}">
                <a16:creationId xmlns:a16="http://schemas.microsoft.com/office/drawing/2014/main" id="{F3DDDE41-14F5-9844-1C8C-09B830CEBDED}"/>
              </a:ext>
            </a:extLst>
          </p:cNvPr>
          <p:cNvPicPr>
            <a:picLocks noChangeAspect="1"/>
          </p:cNvPicPr>
          <p:nvPr/>
        </p:nvPicPr>
        <p:blipFill>
          <a:blip r:embed="rId5"/>
          <a:stretch>
            <a:fillRect/>
          </a:stretch>
        </p:blipFill>
        <p:spPr>
          <a:xfrm>
            <a:off x="10556" y="3730770"/>
            <a:ext cx="4584589" cy="2755631"/>
          </a:xfrm>
          <a:prstGeom prst="rect">
            <a:avLst/>
          </a:prstGeom>
        </p:spPr>
      </p:pic>
      <p:pic>
        <p:nvPicPr>
          <p:cNvPr id="5" name="Grafik 4">
            <a:extLst>
              <a:ext uri="{FF2B5EF4-FFF2-40B4-BE49-F238E27FC236}">
                <a16:creationId xmlns:a16="http://schemas.microsoft.com/office/drawing/2014/main" id="{9AF6644A-5491-D5FB-6792-FCA5D3B5D461}"/>
              </a:ext>
            </a:extLst>
          </p:cNvPr>
          <p:cNvPicPr>
            <a:picLocks noChangeAspect="1"/>
          </p:cNvPicPr>
          <p:nvPr/>
        </p:nvPicPr>
        <p:blipFill>
          <a:blip r:embed="rId6"/>
          <a:stretch>
            <a:fillRect/>
          </a:stretch>
        </p:blipFill>
        <p:spPr>
          <a:xfrm>
            <a:off x="4493896" y="3705370"/>
            <a:ext cx="4054882" cy="2755631"/>
          </a:xfrm>
          <a:prstGeom prst="rect">
            <a:avLst/>
          </a:prstGeom>
        </p:spPr>
      </p:pic>
      <p:sp>
        <p:nvSpPr>
          <p:cNvPr id="7" name="Textfeld 6">
            <a:extLst>
              <a:ext uri="{FF2B5EF4-FFF2-40B4-BE49-F238E27FC236}">
                <a16:creationId xmlns:a16="http://schemas.microsoft.com/office/drawing/2014/main" id="{E79A244F-9B50-0000-AFE6-8B1E46C15DC2}"/>
              </a:ext>
            </a:extLst>
          </p:cNvPr>
          <p:cNvSpPr txBox="1"/>
          <p:nvPr/>
        </p:nvSpPr>
        <p:spPr>
          <a:xfrm>
            <a:off x="335773" y="28387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8" name="Rechteck 7">
            <a:extLst>
              <a:ext uri="{FF2B5EF4-FFF2-40B4-BE49-F238E27FC236}">
                <a16:creationId xmlns:a16="http://schemas.microsoft.com/office/drawing/2014/main" id="{D00A15B0-6258-4DED-9331-78285797C67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688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0" y="908568"/>
            <a:ext cx="12192000"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t>§ 16 Absatz 1SGB III</a:t>
            </a:r>
          </a:p>
          <a:p>
            <a:r>
              <a:rPr lang="de-DE"/>
              <a:t>Arbeitslose </a:t>
            </a:r>
            <a:r>
              <a:rPr lang="de-DE" dirty="0"/>
              <a:t>sind Personen zwischen 15 und 65 (67) Jahren</a:t>
            </a:r>
            <a:r>
              <a:rPr lang="de-DE"/>
              <a:t>, die</a:t>
            </a:r>
          </a:p>
          <a:p>
            <a:endParaRPr lang="de-DE">
              <a:cs typeface="Times New Roman" pitchFamily="18" charset="0"/>
            </a:endParaRPr>
          </a:p>
          <a:p>
            <a:pPr marL="285750" indent="-285750">
              <a:buFont typeface="Arial" panose="020B0604020202020204" pitchFamily="34" charset="0"/>
              <a:buChar char="•"/>
            </a:pPr>
            <a:r>
              <a:rPr lang="de-DE">
                <a:cs typeface="Times New Roman" pitchFamily="18" charset="0"/>
              </a:rPr>
              <a:t>vorübergehend nicht in einem Beschäftigungsverhältnis stehen,</a:t>
            </a:r>
          </a:p>
          <a:p>
            <a:pPr marL="285750" indent="-285750">
              <a:buFont typeface="Arial" panose="020B0604020202020204" pitchFamily="34" charset="0"/>
              <a:buChar char="•"/>
            </a:pPr>
            <a:r>
              <a:rPr lang="de-DE">
                <a:cs typeface="Times New Roman" pitchFamily="18" charset="0"/>
              </a:rPr>
              <a:t>eine versicherungspflichtige Beschäftigung suchen und dabei den Vermittlungsbemühungen der Agentur für Arbeit zur Verfügung stehen und</a:t>
            </a:r>
          </a:p>
          <a:p>
            <a:pPr marL="285750" indent="-285750">
              <a:buFont typeface="Arial" panose="020B0604020202020204" pitchFamily="34" charset="0"/>
              <a:buChar char="•"/>
            </a:pPr>
            <a:r>
              <a:rPr lang="de-DE">
                <a:cs typeface="Times New Roman" pitchFamily="18" charset="0"/>
              </a:rPr>
              <a:t>sich bei der Agentur für Arbeit arbeitslos gemeldet haben.</a:t>
            </a:r>
          </a:p>
          <a:p>
            <a:pPr marL="285750" indent="-285750">
              <a:buFont typeface="Arial" panose="020B0604020202020204" pitchFamily="34" charset="0"/>
              <a:buChar char="•"/>
            </a:pPr>
            <a:endParaRPr lang="de-DE">
              <a:cs typeface="Times New Roman" pitchFamily="18" charset="0"/>
            </a:endParaRPr>
          </a:p>
          <a:p>
            <a:r>
              <a:rPr lang="de-DE">
                <a:cs typeface="Times New Roman" pitchFamily="18" charset="0"/>
              </a:rPr>
              <a:t>Die Voraussetzung der Beschäftigungslosigkeit erfüllt, wer nicht in einem Beschäftigungsverhältnis steht. Die Ausübung einer oder mehrerer Erwerbstätigkeiten schließt Beschäftigungslosigkeit nach § 138 Abs. 3 SGB III nicht aus, wenn deren Arbeitszeit – insgesamt – weniger als 15 Stunden wöchentlich umfasst.</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EA6BE1A-5002-C988-1AD4-0100EEE7068F}"/>
              </a:ext>
            </a:extLst>
          </p:cNvPr>
          <p:cNvSpPr txBox="1"/>
          <p:nvPr/>
        </p:nvSpPr>
        <p:spPr>
          <a:xfrm>
            <a:off x="0" y="4023342"/>
            <a:ext cx="8580473" cy="2031325"/>
          </a:xfrm>
          <a:prstGeom prst="rect">
            <a:avLst/>
          </a:prstGeom>
          <a:noFill/>
        </p:spPr>
        <p:txBody>
          <a:bodyPr wrap="square">
            <a:spAutoFit/>
          </a:bodyPr>
          <a:lstStyle/>
          <a:p>
            <a:r>
              <a:rPr lang="de-DE"/>
              <a:t>Im Rahmen der Eigenbemühungen nach § 138 Abs. 4 SGB III hat die oder der Arbeitslose alle Möglichkeiten zur beruflichen Eingliederung zu nutzen.</a:t>
            </a:r>
          </a:p>
          <a:p>
            <a:r>
              <a:rPr lang="de-DE"/>
              <a:t>Hierzu gehören insbesondere</a:t>
            </a:r>
          </a:p>
          <a:p>
            <a:endParaRPr lang="de-DE"/>
          </a:p>
          <a:p>
            <a:pPr marL="285750" indent="-285750">
              <a:buFont typeface="Arial" panose="020B0604020202020204" pitchFamily="34" charset="0"/>
              <a:buChar char="•"/>
            </a:pPr>
            <a:r>
              <a:rPr lang="de-DE"/>
              <a:t>die Wahrnehmung der Verpflichtungen aus den Eingliederungsvereinbarungen,</a:t>
            </a:r>
          </a:p>
          <a:p>
            <a:pPr marL="285750" indent="-285750">
              <a:buFont typeface="Arial" panose="020B0604020202020204" pitchFamily="34" charset="0"/>
              <a:buChar char="•"/>
            </a:pPr>
            <a:r>
              <a:rPr lang="de-DE"/>
              <a:t>die Mitwirkung bei der Vermittlung durch Dritte und</a:t>
            </a:r>
          </a:p>
          <a:p>
            <a:pPr marL="285750" indent="-285750">
              <a:buFont typeface="Arial" panose="020B0604020202020204" pitchFamily="34" charset="0"/>
              <a:buChar char="•"/>
            </a:pPr>
            <a:r>
              <a:rPr lang="de-DE"/>
              <a:t>die Inanspruchnahme der Selbstinformationseinrichtungen der Agentur für Arbeit.</a:t>
            </a:r>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654D8709-0AA1-894D-6393-BE02BDDCD5C9}"/>
              </a:ext>
            </a:extLst>
          </p:cNvPr>
          <p:cNvPicPr>
            <a:picLocks noChangeAspect="1"/>
          </p:cNvPicPr>
          <p:nvPr/>
        </p:nvPicPr>
        <p:blipFill>
          <a:blip r:embed="rId3"/>
          <a:stretch>
            <a:fillRect/>
          </a:stretch>
        </p:blipFill>
        <p:spPr>
          <a:xfrm>
            <a:off x="393159" y="655158"/>
            <a:ext cx="7866257" cy="5255659"/>
          </a:xfrm>
          <a:prstGeom prst="rect">
            <a:avLst/>
          </a:prstGeom>
        </p:spPr>
      </p:pic>
    </p:spTree>
    <p:extLst>
      <p:ext uri="{BB962C8B-B14F-4D97-AF65-F5344CB8AC3E}">
        <p14:creationId xmlns:p14="http://schemas.microsoft.com/office/powerpoint/2010/main" val="3259785748"/>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1698</Words>
  <Application>Microsoft Office PowerPoint</Application>
  <PresentationFormat>Breitbild</PresentationFormat>
  <Paragraphs>329</Paragraphs>
  <Slides>30</Slides>
  <Notes>29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30</vt:i4>
      </vt:variant>
    </vt:vector>
  </HeadingPairs>
  <TitlesOfParts>
    <vt:vector size="36"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126</cp:revision>
  <cp:lastPrinted>2022-03-02T20:18:27Z</cp:lastPrinted>
  <dcterms:created xsi:type="dcterms:W3CDTF">2022-03-01T20:52:11Z</dcterms:created>
  <dcterms:modified xsi:type="dcterms:W3CDTF">2025-04-01T14:39:53Z</dcterms:modified>
</cp:coreProperties>
</file>