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1372" r:id="rId2"/>
    <p:sldId id="424" r:id="rId3"/>
    <p:sldId id="425" r:id="rId4"/>
    <p:sldId id="426" r:id="rId5"/>
    <p:sldId id="427" r:id="rId6"/>
    <p:sldId id="384" r:id="rId7"/>
    <p:sldId id="387" r:id="rId8"/>
    <p:sldId id="974" r:id="rId9"/>
    <p:sldId id="390" r:id="rId10"/>
    <p:sldId id="391" r:id="rId11"/>
    <p:sldId id="392" r:id="rId12"/>
    <p:sldId id="393" r:id="rId13"/>
    <p:sldId id="394" r:id="rId14"/>
    <p:sldId id="395" r:id="rId15"/>
    <p:sldId id="830" r:id="rId16"/>
    <p:sldId id="975" r:id="rId17"/>
    <p:sldId id="833" r:id="rId18"/>
    <p:sldId id="453" r:id="rId19"/>
    <p:sldId id="1203" r:id="rId20"/>
    <p:sldId id="1204" r:id="rId21"/>
    <p:sldId id="1362" r:id="rId22"/>
    <p:sldId id="1206" r:id="rId23"/>
    <p:sldId id="1207" r:id="rId24"/>
    <p:sldId id="1208" r:id="rId25"/>
    <p:sldId id="1364" r:id="rId26"/>
    <p:sldId id="1211" r:id="rId27"/>
    <p:sldId id="1212" r:id="rId28"/>
    <p:sldId id="1213" r:id="rId29"/>
    <p:sldId id="1214" r:id="rId30"/>
    <p:sldId id="1215" r:id="rId31"/>
    <p:sldId id="1361" r:id="rId32"/>
    <p:sldId id="1216" r:id="rId33"/>
    <p:sldId id="1255" r:id="rId34"/>
    <p:sldId id="1218" r:id="rId35"/>
    <p:sldId id="1219" r:id="rId36"/>
    <p:sldId id="1222" r:id="rId37"/>
    <p:sldId id="1223" r:id="rId38"/>
    <p:sldId id="1224" r:id="rId39"/>
    <p:sldId id="1225" r:id="rId40"/>
    <p:sldId id="1256" r:id="rId41"/>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64" d="100"/>
          <a:sy n="64" d="100"/>
        </p:scale>
        <p:origin x="55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18.03.2025</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0DB0C72D-7BFE-4E47-B13E-CEFD29536966}" type="slidenum">
              <a:rPr lang="de-DE" altLang="de-DE" smtClean="0">
                <a:latin typeface="Sparkasse Rg" pitchFamily="34" charset="0"/>
              </a:rPr>
              <a:pPr eaLnBrk="1" hangingPunct="1">
                <a:spcBef>
                  <a:spcPct val="0"/>
                </a:spcBef>
                <a:buClrTx/>
                <a:buFontTx/>
                <a:buNone/>
              </a:pPr>
              <a:t>10</a:t>
            </a:fld>
            <a:endParaRPr lang="de-DE" altLang="de-DE">
              <a:latin typeface="Sparkasse Rg" pitchFamily="34" charset="0"/>
            </a:endParaRPr>
          </a:p>
        </p:txBody>
      </p:sp>
      <p:sp>
        <p:nvSpPr>
          <p:cNvPr id="112643" name="Rectangle 2"/>
          <p:cNvSpPr>
            <a:spLocks noGrp="1" noRot="1" noChangeAspect="1" noChangeArrowheads="1" noTextEdit="1"/>
          </p:cNvSpPr>
          <p:nvPr>
            <p:ph type="sldImg"/>
          </p:nvPr>
        </p:nvSpPr>
        <p:spPr>
          <a:xfrm>
            <a:off x="90488" y="742950"/>
            <a:ext cx="6619875" cy="3724275"/>
          </a:xfrm>
          <a:ln/>
        </p:spPr>
      </p:sp>
      <p:sp>
        <p:nvSpPr>
          <p:cNvPr id="112644"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F1ABF143-93FE-446C-8F3B-26520A7874C1}" type="slidenum">
              <a:rPr lang="de-DE" altLang="de-DE" smtClean="0">
                <a:latin typeface="Sparkasse Rg" pitchFamily="34" charset="0"/>
              </a:rPr>
              <a:pPr eaLnBrk="1" hangingPunct="1">
                <a:spcBef>
                  <a:spcPct val="0"/>
                </a:spcBef>
                <a:buClrTx/>
                <a:buFontTx/>
                <a:buNone/>
              </a:pPr>
              <a:t>11</a:t>
            </a:fld>
            <a:endParaRPr lang="de-DE" altLang="de-DE">
              <a:latin typeface="Sparkasse Rg" pitchFamily="34" charset="0"/>
            </a:endParaRPr>
          </a:p>
        </p:txBody>
      </p:sp>
      <p:sp>
        <p:nvSpPr>
          <p:cNvPr id="113667" name="Rectangle 2"/>
          <p:cNvSpPr>
            <a:spLocks noGrp="1" noRot="1" noChangeAspect="1" noChangeArrowheads="1" noTextEdit="1"/>
          </p:cNvSpPr>
          <p:nvPr>
            <p:ph type="sldImg"/>
          </p:nvPr>
        </p:nvSpPr>
        <p:spPr>
          <a:xfrm>
            <a:off x="90488" y="742950"/>
            <a:ext cx="6619875" cy="3724275"/>
          </a:xfrm>
          <a:ln/>
        </p:spPr>
      </p:sp>
      <p:sp>
        <p:nvSpPr>
          <p:cNvPr id="113668"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69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9E9EA269-331E-4CA1-A6F3-5274331E43B0}" type="slidenum">
              <a:rPr lang="de-DE" altLang="de-DE" smtClean="0">
                <a:latin typeface="Sparkasse Rg" pitchFamily="34" charset="0"/>
              </a:rPr>
              <a:pPr eaLnBrk="1" hangingPunct="1">
                <a:spcBef>
                  <a:spcPct val="0"/>
                </a:spcBef>
                <a:buClrTx/>
                <a:buFontTx/>
                <a:buNone/>
              </a:pPr>
              <a:t>12</a:t>
            </a:fld>
            <a:endParaRPr lang="de-DE" altLang="de-DE">
              <a:latin typeface="Sparkasse Rg" pitchFamily="34" charset="0"/>
            </a:endParaRPr>
          </a:p>
        </p:txBody>
      </p:sp>
      <p:sp>
        <p:nvSpPr>
          <p:cNvPr id="114691" name="Rectangle 2"/>
          <p:cNvSpPr>
            <a:spLocks noGrp="1" noRot="1" noChangeAspect="1" noChangeArrowheads="1" noTextEdit="1"/>
          </p:cNvSpPr>
          <p:nvPr>
            <p:ph type="sldImg"/>
          </p:nvPr>
        </p:nvSpPr>
        <p:spPr>
          <a:xfrm>
            <a:off x="90488" y="742950"/>
            <a:ext cx="6619875" cy="3724275"/>
          </a:xfrm>
          <a:ln/>
        </p:spPr>
      </p:sp>
      <p:sp>
        <p:nvSpPr>
          <p:cNvPr id="114692"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71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C79B0EB5-7EA8-4872-8CBA-591F15ACAB0D}" type="slidenum">
              <a:rPr lang="de-DE" altLang="de-DE" smtClean="0">
                <a:latin typeface="Sparkasse Rg" pitchFamily="34" charset="0"/>
              </a:rPr>
              <a:pPr eaLnBrk="1" hangingPunct="1">
                <a:spcBef>
                  <a:spcPct val="0"/>
                </a:spcBef>
                <a:buClrTx/>
                <a:buFontTx/>
                <a:buNone/>
              </a:pPr>
              <a:t>13</a:t>
            </a:fld>
            <a:endParaRPr lang="de-DE" altLang="de-DE">
              <a:latin typeface="Sparkasse Rg" pitchFamily="34" charset="0"/>
            </a:endParaRPr>
          </a:p>
        </p:txBody>
      </p:sp>
      <p:sp>
        <p:nvSpPr>
          <p:cNvPr id="115715" name="Rectangle 2"/>
          <p:cNvSpPr>
            <a:spLocks noGrp="1" noRot="1" noChangeAspect="1" noChangeArrowheads="1" noTextEdit="1"/>
          </p:cNvSpPr>
          <p:nvPr>
            <p:ph type="sldImg"/>
          </p:nvPr>
        </p:nvSpPr>
        <p:spPr>
          <a:xfrm>
            <a:off x="90488" y="742950"/>
            <a:ext cx="6619875" cy="3724275"/>
          </a:xfrm>
          <a:ln/>
        </p:spPr>
      </p:sp>
      <p:sp>
        <p:nvSpPr>
          <p:cNvPr id="115716"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lIns="91451" tIns="45724" rIns="91451" bIns="45724" anchor="ct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B38B193B-0651-488D-954C-EF0082D05DC4}" type="slidenum">
              <a:rPr lang="de-DE" altLang="de-DE" smtClean="0">
                <a:latin typeface="Sparkasse Rg" pitchFamily="34" charset="0"/>
              </a:rPr>
              <a:pPr eaLnBrk="1" hangingPunct="1">
                <a:spcBef>
                  <a:spcPct val="0"/>
                </a:spcBef>
                <a:buClrTx/>
                <a:buFontTx/>
                <a:buNone/>
              </a:pPr>
              <a:t>14</a:t>
            </a:fld>
            <a:endParaRPr lang="de-DE" altLang="de-DE">
              <a:latin typeface="Sparkasse Rg" pitchFamily="34" charset="0"/>
            </a:endParaRPr>
          </a:p>
        </p:txBody>
      </p:sp>
      <p:sp>
        <p:nvSpPr>
          <p:cNvPr id="116739" name="Rectangle 2"/>
          <p:cNvSpPr>
            <a:spLocks noGrp="1" noRot="1" noChangeAspect="1" noChangeArrowheads="1" noTextEdit="1"/>
          </p:cNvSpPr>
          <p:nvPr>
            <p:ph type="sldImg"/>
          </p:nvPr>
        </p:nvSpPr>
        <p:spPr>
          <a:xfrm>
            <a:off x="90488" y="742950"/>
            <a:ext cx="6619875" cy="3724275"/>
          </a:xfrm>
          <a:ln/>
        </p:spPr>
      </p:sp>
      <p:sp>
        <p:nvSpPr>
          <p:cNvPr id="116740"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lIns="91451" tIns="45724" rIns="91451" bIns="45724" anchor="ct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D9894258-9A99-43E2-A812-A5BDFDD33DA4}" type="slidenum">
              <a:rPr lang="de-DE"/>
              <a:pPr/>
              <a:t>15</a:t>
            </a:fld>
            <a:endParaRPr lang="de-DE"/>
          </a:p>
        </p:txBody>
      </p:sp>
      <p:sp>
        <p:nvSpPr>
          <p:cNvPr id="473090" name="Rectangle 2"/>
          <p:cNvSpPr txBox="1">
            <a:spLocks noGrp="1" noRot="1" noChangeAspect="1" noChangeArrowheads="1" noTextEdit="1"/>
          </p:cNvSpPr>
          <p:nvPr>
            <p:ph type="sldImg"/>
          </p:nvPr>
        </p:nvSpPr>
        <p:spPr>
          <a:xfrm>
            <a:off x="87313" y="742950"/>
            <a:ext cx="6623050" cy="3725863"/>
          </a:xfrm>
          <a:ln/>
        </p:spPr>
      </p:sp>
      <p:sp>
        <p:nvSpPr>
          <p:cNvPr id="47309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4243879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FEE52045-57BA-4681-B080-A72A34E7F599}" type="slidenum">
              <a:rPr lang="de-DE"/>
              <a:pPr/>
              <a:t>17</a:t>
            </a:fld>
            <a:endParaRPr lang="de-DE"/>
          </a:p>
        </p:txBody>
      </p:sp>
      <p:sp>
        <p:nvSpPr>
          <p:cNvPr id="479234" name="Rectangle 2"/>
          <p:cNvSpPr txBox="1">
            <a:spLocks noGrp="1" noRot="1" noChangeAspect="1" noChangeArrowheads="1" noTextEdit="1"/>
          </p:cNvSpPr>
          <p:nvPr>
            <p:ph type="sldImg"/>
          </p:nvPr>
        </p:nvSpPr>
        <p:spPr>
          <a:xfrm>
            <a:off x="87313" y="742950"/>
            <a:ext cx="6623050" cy="3725863"/>
          </a:xfrm>
          <a:ln/>
        </p:spPr>
      </p:sp>
      <p:sp>
        <p:nvSpPr>
          <p:cNvPr id="47923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772071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53962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982174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459375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68779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917191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8395773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667D3BA4-C826-496B-816E-FA612258FAF1}" type="slidenum">
              <a:rPr lang="de-DE"/>
              <a:pPr/>
              <a:t>25</a:t>
            </a:fld>
            <a:endParaRPr lang="de-DE"/>
          </a:p>
        </p:txBody>
      </p:sp>
      <p:sp>
        <p:nvSpPr>
          <p:cNvPr id="481282" name="Rectangle 2"/>
          <p:cNvSpPr txBox="1">
            <a:spLocks noGrp="1" noRot="1" noChangeAspect="1" noChangeArrowheads="1" noTextEdit="1"/>
          </p:cNvSpPr>
          <p:nvPr>
            <p:ph type="sldImg"/>
          </p:nvPr>
        </p:nvSpPr>
        <p:spPr>
          <a:xfrm>
            <a:off x="87313" y="742950"/>
            <a:ext cx="6623050" cy="3725863"/>
          </a:xfrm>
          <a:ln/>
        </p:spPr>
      </p:sp>
      <p:sp>
        <p:nvSpPr>
          <p:cNvPr id="481283"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36540366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354BF954-DCBE-409C-AF58-1F1EC3553479}" type="slidenum">
              <a:rPr lang="de-DE"/>
              <a:pPr/>
              <a:t>26</a:t>
            </a:fld>
            <a:endParaRPr lang="de-DE"/>
          </a:p>
        </p:txBody>
      </p:sp>
      <p:sp>
        <p:nvSpPr>
          <p:cNvPr id="483330" name="Rectangle 2"/>
          <p:cNvSpPr txBox="1">
            <a:spLocks noGrp="1" noRot="1" noChangeAspect="1" noChangeArrowheads="1" noTextEdit="1"/>
          </p:cNvSpPr>
          <p:nvPr>
            <p:ph type="sldImg"/>
          </p:nvPr>
        </p:nvSpPr>
        <p:spPr>
          <a:xfrm>
            <a:off x="87313" y="742950"/>
            <a:ext cx="6623050" cy="3725863"/>
          </a:xfrm>
          <a:ln/>
        </p:spPr>
      </p:sp>
      <p:sp>
        <p:nvSpPr>
          <p:cNvPr id="48333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12135777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47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8DD3533A-9447-4D4D-8C68-7162F12C3DDB}" type="slidenum">
              <a:rPr lang="de-DE" sz="1200">
                <a:solidFill>
                  <a:srgbClr val="000000"/>
                </a:solidFill>
                <a:latin typeface="Sparkasse Rg" pitchFamily="34" charset="0"/>
              </a:rPr>
              <a:pPr eaLnBrk="1" hangingPunct="1"/>
              <a:t>27</a:t>
            </a:fld>
            <a:endParaRPr lang="de-DE" sz="1200">
              <a:solidFill>
                <a:srgbClr val="000000"/>
              </a:solidFill>
              <a:latin typeface="Sparkasse Rg" pitchFamily="34" charset="0"/>
            </a:endParaRPr>
          </a:p>
        </p:txBody>
      </p:sp>
      <p:sp>
        <p:nvSpPr>
          <p:cNvPr id="374787" name="Rectangle 2"/>
          <p:cNvSpPr>
            <a:spLocks noGrp="1" noRot="1" noChangeAspect="1" noChangeArrowheads="1" noTextEdit="1"/>
          </p:cNvSpPr>
          <p:nvPr>
            <p:ph type="sldImg"/>
          </p:nvPr>
        </p:nvSpPr>
        <p:spPr>
          <a:xfrm>
            <a:off x="93663" y="742950"/>
            <a:ext cx="6619875" cy="3724275"/>
          </a:xfrm>
          <a:ln/>
        </p:spPr>
      </p:sp>
      <p:sp>
        <p:nvSpPr>
          <p:cNvPr id="37478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965617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581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CB57CA6-6D5E-4E11-AD6B-B5417ACA0A32}" type="slidenum">
              <a:rPr lang="de-DE" sz="1200">
                <a:solidFill>
                  <a:srgbClr val="000000"/>
                </a:solidFill>
                <a:latin typeface="Sparkasse Rg" pitchFamily="34" charset="0"/>
              </a:rPr>
              <a:pPr eaLnBrk="1" hangingPunct="1"/>
              <a:t>28</a:t>
            </a:fld>
            <a:endParaRPr lang="de-DE" sz="1200">
              <a:solidFill>
                <a:srgbClr val="000000"/>
              </a:solidFill>
              <a:latin typeface="Sparkasse Rg" pitchFamily="34" charset="0"/>
            </a:endParaRPr>
          </a:p>
        </p:txBody>
      </p:sp>
      <p:sp>
        <p:nvSpPr>
          <p:cNvPr id="375811" name="Rectangle 2"/>
          <p:cNvSpPr>
            <a:spLocks noGrp="1" noRot="1" noChangeAspect="1" noChangeArrowheads="1" noTextEdit="1"/>
          </p:cNvSpPr>
          <p:nvPr>
            <p:ph type="sldImg"/>
          </p:nvPr>
        </p:nvSpPr>
        <p:spPr>
          <a:xfrm>
            <a:off x="93663" y="742950"/>
            <a:ext cx="6619875" cy="3724275"/>
          </a:xfrm>
          <a:ln/>
        </p:spPr>
      </p:sp>
      <p:sp>
        <p:nvSpPr>
          <p:cNvPr id="37581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3089779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245290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295925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9581395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493001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97863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68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9D0616EB-C823-4719-AC60-1E9A01BCEA34}" type="slidenum">
              <a:rPr lang="de-DE" sz="1200">
                <a:solidFill>
                  <a:srgbClr val="000000"/>
                </a:solidFill>
                <a:latin typeface="Sparkasse Rg" pitchFamily="34" charset="0"/>
              </a:rPr>
              <a:pPr eaLnBrk="1" hangingPunct="1"/>
              <a:t>34</a:t>
            </a:fld>
            <a:endParaRPr lang="de-DE" sz="1200">
              <a:solidFill>
                <a:srgbClr val="000000"/>
              </a:solidFill>
              <a:latin typeface="Sparkasse Rg" pitchFamily="34" charset="0"/>
            </a:endParaRPr>
          </a:p>
        </p:txBody>
      </p:sp>
      <p:sp>
        <p:nvSpPr>
          <p:cNvPr id="376835" name="Rectangle 2"/>
          <p:cNvSpPr>
            <a:spLocks noGrp="1" noRot="1" noChangeAspect="1" noChangeArrowheads="1" noTextEdit="1"/>
          </p:cNvSpPr>
          <p:nvPr>
            <p:ph type="sldImg"/>
          </p:nvPr>
        </p:nvSpPr>
        <p:spPr>
          <a:xfrm>
            <a:off x="93663" y="742950"/>
            <a:ext cx="6619875" cy="3724275"/>
          </a:xfrm>
          <a:ln/>
        </p:spPr>
      </p:sp>
      <p:sp>
        <p:nvSpPr>
          <p:cNvPr id="3768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3865451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8344759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8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6C91F46-67A2-4F50-BC16-FE131C3E1787}" type="slidenum">
              <a:rPr lang="de-DE" sz="1200">
                <a:solidFill>
                  <a:srgbClr val="000000"/>
                </a:solidFill>
                <a:latin typeface="Sparkasse Rg" pitchFamily="34" charset="0"/>
              </a:rPr>
              <a:pPr eaLnBrk="1" hangingPunct="1"/>
              <a:t>36</a:t>
            </a:fld>
            <a:endParaRPr lang="de-DE" sz="1200">
              <a:solidFill>
                <a:srgbClr val="000000"/>
              </a:solidFill>
              <a:latin typeface="Sparkasse Rg" pitchFamily="34" charset="0"/>
            </a:endParaRPr>
          </a:p>
        </p:txBody>
      </p:sp>
      <p:sp>
        <p:nvSpPr>
          <p:cNvPr id="378883" name="Rectangle 2"/>
          <p:cNvSpPr>
            <a:spLocks noGrp="1" noRot="1" noChangeAspect="1" noChangeArrowheads="1" noTextEdit="1"/>
          </p:cNvSpPr>
          <p:nvPr>
            <p:ph type="sldImg"/>
          </p:nvPr>
        </p:nvSpPr>
        <p:spPr>
          <a:xfrm>
            <a:off x="93663" y="742950"/>
            <a:ext cx="6619875" cy="3724275"/>
          </a:xfrm>
          <a:ln/>
        </p:spPr>
      </p:sp>
      <p:sp>
        <p:nvSpPr>
          <p:cNvPr id="37888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64685209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99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BFE1B2D-07F3-499D-9B85-08002EEE54CB}" type="slidenum">
              <a:rPr lang="de-DE" sz="1200">
                <a:solidFill>
                  <a:srgbClr val="000000"/>
                </a:solidFill>
                <a:latin typeface="Sparkasse Rg" pitchFamily="34" charset="0"/>
              </a:rPr>
              <a:pPr eaLnBrk="1" hangingPunct="1"/>
              <a:t>37</a:t>
            </a:fld>
            <a:endParaRPr lang="de-DE" sz="1200">
              <a:solidFill>
                <a:srgbClr val="000000"/>
              </a:solidFill>
              <a:latin typeface="Sparkasse Rg" pitchFamily="34" charset="0"/>
            </a:endParaRPr>
          </a:p>
        </p:txBody>
      </p:sp>
      <p:sp>
        <p:nvSpPr>
          <p:cNvPr id="379907" name="Rectangle 2"/>
          <p:cNvSpPr>
            <a:spLocks noGrp="1" noRot="1" noChangeAspect="1" noChangeArrowheads="1" noTextEdit="1"/>
          </p:cNvSpPr>
          <p:nvPr>
            <p:ph type="sldImg"/>
          </p:nvPr>
        </p:nvSpPr>
        <p:spPr>
          <a:xfrm>
            <a:off x="93663" y="742950"/>
            <a:ext cx="6619875" cy="3724275"/>
          </a:xfrm>
          <a:ln/>
        </p:spPr>
      </p:sp>
      <p:sp>
        <p:nvSpPr>
          <p:cNvPr id="37990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77186613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195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468201D-C911-4012-9DD8-43E7A284D292}" type="slidenum">
              <a:rPr lang="de-DE" sz="1200">
                <a:solidFill>
                  <a:srgbClr val="000000"/>
                </a:solidFill>
                <a:latin typeface="Sparkasse Rg" pitchFamily="34" charset="0"/>
              </a:rPr>
              <a:pPr eaLnBrk="1" hangingPunct="1"/>
              <a:t>38</a:t>
            </a:fld>
            <a:endParaRPr lang="de-DE" sz="1200">
              <a:solidFill>
                <a:srgbClr val="000000"/>
              </a:solidFill>
              <a:latin typeface="Sparkasse Rg" pitchFamily="34" charset="0"/>
            </a:endParaRPr>
          </a:p>
        </p:txBody>
      </p:sp>
      <p:sp>
        <p:nvSpPr>
          <p:cNvPr id="381955" name="Rectangle 2"/>
          <p:cNvSpPr>
            <a:spLocks noGrp="1" noRot="1" noChangeAspect="1" noChangeArrowheads="1" noTextEdit="1"/>
          </p:cNvSpPr>
          <p:nvPr>
            <p:ph type="sldImg"/>
          </p:nvPr>
        </p:nvSpPr>
        <p:spPr>
          <a:xfrm>
            <a:off x="93663" y="742950"/>
            <a:ext cx="6619875" cy="3724275"/>
          </a:xfrm>
          <a:ln/>
        </p:spPr>
      </p:sp>
      <p:sp>
        <p:nvSpPr>
          <p:cNvPr id="38195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06637906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093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423A066-B1CF-4DC4-A7A9-D6EE4AB30EB8}" type="slidenum">
              <a:rPr lang="de-DE" sz="1200">
                <a:solidFill>
                  <a:srgbClr val="000000"/>
                </a:solidFill>
                <a:latin typeface="Sparkasse Rg" pitchFamily="34" charset="0"/>
              </a:rPr>
              <a:pPr eaLnBrk="1" hangingPunct="1"/>
              <a:t>39</a:t>
            </a:fld>
            <a:endParaRPr lang="de-DE" sz="1200">
              <a:solidFill>
                <a:srgbClr val="000000"/>
              </a:solidFill>
              <a:latin typeface="Sparkasse Rg" pitchFamily="34" charset="0"/>
            </a:endParaRPr>
          </a:p>
        </p:txBody>
      </p:sp>
      <p:sp>
        <p:nvSpPr>
          <p:cNvPr id="380931" name="Rectangle 2"/>
          <p:cNvSpPr>
            <a:spLocks noGrp="1" noRot="1" noChangeAspect="1" noChangeArrowheads="1" noTextEdit="1"/>
          </p:cNvSpPr>
          <p:nvPr>
            <p:ph type="sldImg"/>
          </p:nvPr>
        </p:nvSpPr>
        <p:spPr>
          <a:xfrm>
            <a:off x="93663" y="742950"/>
            <a:ext cx="6619875" cy="3724275"/>
          </a:xfrm>
          <a:ln/>
        </p:spPr>
      </p:sp>
      <p:sp>
        <p:nvSpPr>
          <p:cNvPr id="38093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3781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4D9F3A82-C5AB-41AB-9423-7C684689752A}" type="slidenum">
              <a:rPr lang="de-DE" altLang="de-DE" smtClean="0">
                <a:latin typeface="Sparkasse Rg" pitchFamily="34" charset="0"/>
              </a:rPr>
              <a:pPr eaLnBrk="1" hangingPunct="1">
                <a:spcBef>
                  <a:spcPct val="0"/>
                </a:spcBef>
                <a:buClrTx/>
                <a:buFontTx/>
                <a:buNone/>
              </a:pPr>
              <a:t>6</a:t>
            </a:fld>
            <a:endParaRPr lang="de-DE" altLang="de-DE">
              <a:latin typeface="Sparkasse Rg" pitchFamily="34" charset="0"/>
            </a:endParaRPr>
          </a:p>
        </p:txBody>
      </p:sp>
      <p:sp>
        <p:nvSpPr>
          <p:cNvPr id="10649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10" tIns="46806" rIns="90010" bIns="46806" anchor="b"/>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algn="r" eaLnBrk="1" hangingPunct="1">
              <a:spcBef>
                <a:spcPct val="0"/>
              </a:spcBef>
              <a:buClrTx/>
              <a:buFontTx/>
              <a:buNone/>
            </a:pPr>
            <a:fld id="{A625A102-B141-410D-AB89-69B896BECDE4}" type="slidenum">
              <a:rPr lang="de-DE" altLang="de-DE">
                <a:latin typeface="Sparkasse Rg" pitchFamily="34" charset="0"/>
              </a:rPr>
              <a:pPr algn="r" eaLnBrk="1" hangingPunct="1">
                <a:spcBef>
                  <a:spcPct val="0"/>
                </a:spcBef>
                <a:buClrTx/>
                <a:buFontTx/>
                <a:buNone/>
              </a:pPr>
              <a:t>6</a:t>
            </a:fld>
            <a:endParaRPr lang="de-DE" altLang="de-DE">
              <a:latin typeface="Sparkasse Rg" pitchFamily="34" charset="0"/>
            </a:endParaRPr>
          </a:p>
        </p:txBody>
      </p:sp>
      <p:sp>
        <p:nvSpPr>
          <p:cNvPr id="106500" name="Rectangle 1"/>
          <p:cNvSpPr>
            <a:spLocks noGrp="1" noRot="1" noChangeAspect="1" noChangeArrowheads="1" noTextEdit="1"/>
          </p:cNvSpPr>
          <p:nvPr>
            <p:ph type="sldImg"/>
          </p:nvPr>
        </p:nvSpPr>
        <p:spPr>
          <a:xfrm>
            <a:off x="90488"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6501" name="Rectangle 2"/>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57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22819BAE-667F-461C-AEFD-034F7310BD53}" type="slidenum">
              <a:rPr lang="de-DE" altLang="de-DE" smtClean="0">
                <a:latin typeface="Sparkasse Rg" pitchFamily="34" charset="0"/>
              </a:rPr>
              <a:pPr eaLnBrk="1" hangingPunct="1">
                <a:spcBef>
                  <a:spcPct val="0"/>
                </a:spcBef>
                <a:buClrTx/>
                <a:buFontTx/>
                <a:buNone/>
              </a:pPr>
              <a:t>7</a:t>
            </a:fld>
            <a:endParaRPr lang="de-DE" altLang="de-DE">
              <a:latin typeface="Sparkasse Rg" pitchFamily="34" charset="0"/>
            </a:endParaRPr>
          </a:p>
        </p:txBody>
      </p:sp>
      <p:sp>
        <p:nvSpPr>
          <p:cNvPr id="1095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10" tIns="46806" rIns="90010" bIns="46806" anchor="b"/>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algn="r" eaLnBrk="1" hangingPunct="1">
              <a:spcBef>
                <a:spcPct val="0"/>
              </a:spcBef>
              <a:buClrTx/>
              <a:buFontTx/>
              <a:buNone/>
            </a:pPr>
            <a:fld id="{BEC0DA41-BECA-4F6A-B6CA-402E76C1446D}" type="slidenum">
              <a:rPr lang="de-DE" altLang="de-DE">
                <a:latin typeface="Sparkasse Rg" pitchFamily="34" charset="0"/>
              </a:rPr>
              <a:pPr algn="r" eaLnBrk="1" hangingPunct="1">
                <a:spcBef>
                  <a:spcPct val="0"/>
                </a:spcBef>
                <a:buClrTx/>
                <a:buFontTx/>
                <a:buNone/>
              </a:pPr>
              <a:t>7</a:t>
            </a:fld>
            <a:endParaRPr lang="de-DE" altLang="de-DE">
              <a:latin typeface="Sparkasse Rg" pitchFamily="34" charset="0"/>
            </a:endParaRPr>
          </a:p>
        </p:txBody>
      </p:sp>
      <p:sp>
        <p:nvSpPr>
          <p:cNvPr id="109572" name="Rectangle 1"/>
          <p:cNvSpPr>
            <a:spLocks noGrp="1" noRot="1" noChangeAspect="1" noChangeArrowheads="1" noTextEdit="1"/>
          </p:cNvSpPr>
          <p:nvPr>
            <p:ph type="sldImg"/>
          </p:nvPr>
        </p:nvSpPr>
        <p:spPr>
          <a:xfrm>
            <a:off x="90488"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9573" name="Rectangle 2"/>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D2C6A728-36D1-46EC-9F7C-DD2628A2BF48}" type="slidenum">
              <a:rPr lang="de-DE" altLang="de-DE" smtClean="0">
                <a:latin typeface="Sparkasse Rg" pitchFamily="34" charset="0"/>
              </a:rPr>
              <a:pPr eaLnBrk="1" hangingPunct="1">
                <a:spcBef>
                  <a:spcPct val="0"/>
                </a:spcBef>
                <a:buClrTx/>
                <a:buFontTx/>
                <a:buNone/>
              </a:pPr>
              <a:t>8</a:t>
            </a:fld>
            <a:endParaRPr lang="de-DE" altLang="de-DE">
              <a:latin typeface="Sparkasse Rg" pitchFamily="34" charset="0"/>
            </a:endParaRPr>
          </a:p>
        </p:txBody>
      </p:sp>
      <p:sp>
        <p:nvSpPr>
          <p:cNvPr id="110595" name="Rectangle 2"/>
          <p:cNvSpPr>
            <a:spLocks noGrp="1" noRot="1" noChangeAspect="1" noChangeArrowheads="1" noTextEdit="1"/>
          </p:cNvSpPr>
          <p:nvPr>
            <p:ph type="sldImg"/>
          </p:nvPr>
        </p:nvSpPr>
        <p:spPr>
          <a:xfrm>
            <a:off x="90488" y="742950"/>
            <a:ext cx="6619875" cy="3724275"/>
          </a:xfrm>
          <a:ln/>
        </p:spPr>
      </p:sp>
      <p:sp>
        <p:nvSpPr>
          <p:cNvPr id="110596"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161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1187FACD-EB06-496E-B61C-C6410A61C444}" type="slidenum">
              <a:rPr lang="de-DE" altLang="de-DE" smtClean="0">
                <a:latin typeface="Sparkasse Rg" pitchFamily="34" charset="0"/>
              </a:rPr>
              <a:pPr eaLnBrk="1" hangingPunct="1">
                <a:spcBef>
                  <a:spcPct val="0"/>
                </a:spcBef>
                <a:buClrTx/>
                <a:buFontTx/>
                <a:buNone/>
              </a:pPr>
              <a:t>9</a:t>
            </a:fld>
            <a:endParaRPr lang="de-DE" altLang="de-DE">
              <a:latin typeface="Sparkasse Rg" pitchFamily="34" charset="0"/>
            </a:endParaRPr>
          </a:p>
        </p:txBody>
      </p:sp>
      <p:sp>
        <p:nvSpPr>
          <p:cNvPr id="111619" name="Rectangle 2"/>
          <p:cNvSpPr>
            <a:spLocks noGrp="1" noRot="1" noChangeAspect="1" noChangeArrowheads="1" noTextEdit="1"/>
          </p:cNvSpPr>
          <p:nvPr>
            <p:ph type="sldImg"/>
          </p:nvPr>
        </p:nvSpPr>
        <p:spPr>
          <a:xfrm>
            <a:off x="90488" y="742950"/>
            <a:ext cx="6619875" cy="3724275"/>
          </a:xfrm>
          <a:ln/>
        </p:spPr>
      </p:sp>
      <p:sp>
        <p:nvSpPr>
          <p:cNvPr id="111620"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18.03.2025</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18.03.2025</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18.03.2025</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18.03.2025</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18.03.2025</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18.03.2025</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18.03.2025</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18.03.2025</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18.03.2025</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18.03.2025</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18.03.2025</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18.03.2025</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11.emf"/></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hyperlink" Target="https://www.destatis.de/DE/Themen/Wirtschaft/Preise/Verbraucherpreisindex/Methoden/Erlaeuterungen/verbraucherpreisindex.html#:~:text=Was%20beschreibt%20der%20Verbraucherpreisindex%3F,private%20Haushalte%20f%C3%BCr%20Konsumzwecke%20kaufen."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33.xml"/><Relationship Id="rId1" Type="http://schemas.openxmlformats.org/officeDocument/2006/relationships/slideLayout" Target="../slideLayouts/slideLayout7.xml"/><Relationship Id="rId4" Type="http://schemas.openxmlformats.org/officeDocument/2006/relationships/image" Target="../media/image15.emf"/></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37.xml.rels><?xml version="1.0" encoding="UTF-8" standalone="yes"?>
<Relationships xmlns="http://schemas.openxmlformats.org/package/2006/relationships"><Relationship Id="rId3" Type="http://schemas.openxmlformats.org/officeDocument/2006/relationships/hyperlink" Target="https://www.destatis.de/DE/Themen/Wirtschaft/Preise/Verbraucherpreisindex/PreisKaleidoskopUebersicht.html"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hyperlink" Target="https://www.destatis.de/DE/Themen/Wirtschaft/Preise/Verbraucherpreisindex/inflation.html" TargetMode="External"/><Relationship Id="rId4" Type="http://schemas.openxmlformats.org/officeDocument/2006/relationships/hyperlink" Target="https://www.destatis.de/DE/Service/Statistik-Visualisiert/persoenlicher-inflationsrechner-uebersicht.html"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ChangeArrowheads="1"/>
          </p:cNvSpPr>
          <p:nvPr/>
        </p:nvSpPr>
        <p:spPr bwMode="auto">
          <a:xfrm>
            <a:off x="81887" y="0"/>
            <a:ext cx="6901329" cy="8653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Entwicklung der nominalen Anteile an der Bruttowertschöpfung (Deutschland)</a:t>
            </a:r>
          </a:p>
        </p:txBody>
      </p:sp>
      <p:sp>
        <p:nvSpPr>
          <p:cNvPr id="54276" name="Text Box 3"/>
          <p:cNvSpPr txBox="1">
            <a:spLocks noChangeArrowheads="1"/>
          </p:cNvSpPr>
          <p:nvPr/>
        </p:nvSpPr>
        <p:spPr bwMode="auto">
          <a:xfrm>
            <a:off x="2550630" y="5987449"/>
            <a:ext cx="2646461" cy="316586"/>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Clr>
                <a:srgbClr val="000000"/>
              </a:buClr>
              <a:buSzPct val="100000"/>
              <a:buFont typeface="Times New Roman" pitchFamily="18" charset="0"/>
              <a:buNone/>
            </a:pPr>
            <a:r>
              <a:rPr lang="de-DE" altLang="de-DE" sz="1400" dirty="0"/>
              <a:t>Quelle: </a:t>
            </a:r>
            <a:r>
              <a:rPr lang="de-DE" altLang="de-DE" sz="1400" dirty="0" err="1"/>
              <a:t>Destatis</a:t>
            </a:r>
            <a:r>
              <a:rPr lang="de-DE" altLang="de-DE" sz="1400" dirty="0"/>
              <a:t>, jeweilige Preise</a:t>
            </a:r>
          </a:p>
        </p:txBody>
      </p:sp>
      <p:sp>
        <p:nvSpPr>
          <p:cNvPr id="21" name="Rechteck 20">
            <a:extLst>
              <a:ext uri="{FF2B5EF4-FFF2-40B4-BE49-F238E27FC236}">
                <a16:creationId xmlns:a16="http://schemas.microsoft.com/office/drawing/2014/main" id="{7D0B83D1-822E-4966-A08A-93DFFBAB773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8F75E667-DBFD-7EEE-2918-2EE5DEEA327B}"/>
              </a:ext>
            </a:extLst>
          </p:cNvPr>
          <p:cNvPicPr>
            <a:picLocks noChangeAspect="1"/>
          </p:cNvPicPr>
          <p:nvPr/>
        </p:nvPicPr>
        <p:blipFill>
          <a:blip r:embed="rId3"/>
          <a:stretch>
            <a:fillRect/>
          </a:stretch>
        </p:blipFill>
        <p:spPr>
          <a:xfrm>
            <a:off x="156044" y="865395"/>
            <a:ext cx="8250262" cy="4958935"/>
          </a:xfrm>
          <a:prstGeom prst="rect">
            <a:avLst/>
          </a:prstGeom>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Verwendungsrechnung 2024</a:t>
            </a:r>
          </a:p>
        </p:txBody>
      </p:sp>
      <p:sp>
        <p:nvSpPr>
          <p:cNvPr id="55300" name="Text Box 3"/>
          <p:cNvSpPr txBox="1">
            <a:spLocks noChangeArrowheads="1"/>
          </p:cNvSpPr>
          <p:nvPr/>
        </p:nvSpPr>
        <p:spPr bwMode="auto">
          <a:xfrm>
            <a:off x="5497657" y="1154692"/>
            <a:ext cx="378630" cy="83099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4800">
                <a:cs typeface="Times New Roman" pitchFamily="18" charset="0"/>
              </a:rPr>
              <a:t>}</a:t>
            </a:r>
          </a:p>
        </p:txBody>
      </p:sp>
      <p:sp>
        <p:nvSpPr>
          <p:cNvPr id="55301" name="Text Box 4"/>
          <p:cNvSpPr txBox="1">
            <a:spLocks noChangeArrowheads="1"/>
          </p:cNvSpPr>
          <p:nvPr/>
        </p:nvSpPr>
        <p:spPr bwMode="auto">
          <a:xfrm>
            <a:off x="5371737" y="1835729"/>
            <a:ext cx="915987" cy="19208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buClr>
                <a:srgbClr val="000000"/>
              </a:buClr>
              <a:buSzPct val="100000"/>
              <a:buFont typeface="Times New Roman" pitchFamily="18" charset="0"/>
              <a:buNone/>
            </a:pPr>
            <a:r>
              <a:rPr lang="de-DE" altLang="de-DE" sz="12000" dirty="0">
                <a:cs typeface="Times New Roman" pitchFamily="18" charset="0"/>
              </a:rPr>
              <a:t>}</a:t>
            </a:r>
            <a:endParaRPr lang="de-DE" altLang="de-DE" sz="2400" dirty="0">
              <a:cs typeface="Times New Roman" pitchFamily="18" charset="0"/>
            </a:endParaRPr>
          </a:p>
        </p:txBody>
      </p:sp>
      <p:sp>
        <p:nvSpPr>
          <p:cNvPr id="55302" name="Text Box 5"/>
          <p:cNvSpPr txBox="1">
            <a:spLocks noChangeArrowheads="1"/>
          </p:cNvSpPr>
          <p:nvPr/>
        </p:nvSpPr>
        <p:spPr bwMode="auto">
          <a:xfrm>
            <a:off x="6121546" y="3872438"/>
            <a:ext cx="1883977"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cs typeface="Times New Roman" pitchFamily="18" charset="0"/>
              </a:rPr>
              <a:t>Außenbeitrag</a:t>
            </a:r>
          </a:p>
        </p:txBody>
      </p:sp>
      <p:sp>
        <p:nvSpPr>
          <p:cNvPr id="55303" name="Text Box 6"/>
          <p:cNvSpPr txBox="1">
            <a:spLocks noChangeArrowheads="1"/>
          </p:cNvSpPr>
          <p:nvPr/>
        </p:nvSpPr>
        <p:spPr bwMode="auto">
          <a:xfrm>
            <a:off x="5542107" y="3624788"/>
            <a:ext cx="378630" cy="83099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4800">
                <a:cs typeface="Times New Roman" pitchFamily="18" charset="0"/>
              </a:rPr>
              <a:t>}</a:t>
            </a:r>
          </a:p>
        </p:txBody>
      </p:sp>
      <p:sp>
        <p:nvSpPr>
          <p:cNvPr id="55304" name="Text Box 7"/>
          <p:cNvSpPr txBox="1">
            <a:spLocks noChangeArrowheads="1"/>
          </p:cNvSpPr>
          <p:nvPr/>
        </p:nvSpPr>
        <p:spPr bwMode="auto">
          <a:xfrm>
            <a:off x="6121546" y="2554867"/>
            <a:ext cx="1897955" cy="83099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cs typeface="Times New Roman" pitchFamily="18" charset="0"/>
              </a:rPr>
              <a:t>Bruttoanlage-</a:t>
            </a:r>
          </a:p>
          <a:p>
            <a:pPr>
              <a:buClr>
                <a:srgbClr val="000000"/>
              </a:buClr>
              <a:buSzPct val="100000"/>
              <a:buFont typeface="Times New Roman" pitchFamily="18" charset="0"/>
              <a:buNone/>
            </a:pPr>
            <a:r>
              <a:rPr lang="de-DE" altLang="de-DE" sz="2400" dirty="0" err="1">
                <a:cs typeface="Times New Roman" pitchFamily="18" charset="0"/>
              </a:rPr>
              <a:t>investitionen</a:t>
            </a:r>
            <a:endParaRPr lang="de-DE" altLang="de-DE" sz="2400" dirty="0">
              <a:cs typeface="Times New Roman" pitchFamily="18" charset="0"/>
            </a:endParaRPr>
          </a:p>
        </p:txBody>
      </p:sp>
      <p:sp>
        <p:nvSpPr>
          <p:cNvPr id="55305" name="Text Box 8"/>
          <p:cNvSpPr txBox="1">
            <a:spLocks noChangeArrowheads="1"/>
          </p:cNvSpPr>
          <p:nvPr/>
        </p:nvSpPr>
        <p:spPr bwMode="auto">
          <a:xfrm>
            <a:off x="6124720" y="1402341"/>
            <a:ext cx="121761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cs typeface="Times New Roman" pitchFamily="18" charset="0"/>
              </a:rPr>
              <a:t>Konsum</a:t>
            </a:r>
          </a:p>
        </p:txBody>
      </p:sp>
      <p:sp>
        <p:nvSpPr>
          <p:cNvPr id="55306" name="Text Box 11"/>
          <p:cNvSpPr txBox="1">
            <a:spLocks noChangeArrowheads="1"/>
          </p:cNvSpPr>
          <p:nvPr/>
        </p:nvSpPr>
        <p:spPr bwMode="auto">
          <a:xfrm>
            <a:off x="5590421" y="4366777"/>
            <a:ext cx="2819400" cy="52322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Clr>
                <a:srgbClr val="000000"/>
              </a:buClr>
              <a:buSzPct val="100000"/>
              <a:buFont typeface="Times New Roman" pitchFamily="18" charset="0"/>
              <a:buNone/>
            </a:pPr>
            <a:r>
              <a:rPr lang="de-DE" altLang="de-DE" sz="1400" dirty="0"/>
              <a:t>Quelle: Destatis , jeweilige Preise, Mrd. Euro</a:t>
            </a:r>
          </a:p>
        </p:txBody>
      </p:sp>
      <p:sp>
        <p:nvSpPr>
          <p:cNvPr id="18" name="Rechteck 17">
            <a:extLst>
              <a:ext uri="{FF2B5EF4-FFF2-40B4-BE49-F238E27FC236}">
                <a16:creationId xmlns:a16="http://schemas.microsoft.com/office/drawing/2014/main" id="{8CB43FD1-7E4D-49FF-B53E-9A627B94C6E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5" name="Grafik 4">
            <a:extLst>
              <a:ext uri="{FF2B5EF4-FFF2-40B4-BE49-F238E27FC236}">
                <a16:creationId xmlns:a16="http://schemas.microsoft.com/office/drawing/2014/main" id="{054475F5-8C0F-8C03-BCE7-67A9AC222B05}"/>
              </a:ext>
            </a:extLst>
          </p:cNvPr>
          <p:cNvPicPr>
            <a:picLocks noChangeAspect="1"/>
          </p:cNvPicPr>
          <p:nvPr/>
        </p:nvPicPr>
        <p:blipFill>
          <a:blip r:embed="rId3"/>
          <a:stretch>
            <a:fillRect/>
          </a:stretch>
        </p:blipFill>
        <p:spPr>
          <a:xfrm>
            <a:off x="884974" y="1241088"/>
            <a:ext cx="4719803" cy="3387299"/>
          </a:xfrm>
          <a:prstGeom prst="rect">
            <a:avLst/>
          </a:prstGeom>
        </p:spPr>
      </p:pic>
      <p:pic>
        <p:nvPicPr>
          <p:cNvPr id="6" name="Grafik 5">
            <a:extLst>
              <a:ext uri="{FF2B5EF4-FFF2-40B4-BE49-F238E27FC236}">
                <a16:creationId xmlns:a16="http://schemas.microsoft.com/office/drawing/2014/main" id="{1A68868D-3CAB-0F1F-0680-CD639A4D6DAE}"/>
              </a:ext>
            </a:extLst>
          </p:cNvPr>
          <p:cNvPicPr>
            <a:picLocks noChangeAspect="1"/>
          </p:cNvPicPr>
          <p:nvPr/>
        </p:nvPicPr>
        <p:blipFill>
          <a:blip r:embed="rId4"/>
          <a:stretch>
            <a:fillRect/>
          </a:stretch>
        </p:blipFill>
        <p:spPr>
          <a:xfrm>
            <a:off x="8019501" y="716995"/>
            <a:ext cx="3914479" cy="3344696"/>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30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530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530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530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530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53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p:bldP spid="55301" grpId="0"/>
      <p:bldP spid="55302" grpId="0"/>
      <p:bldP spid="55303" grpId="0"/>
      <p:bldP spid="55304" grpId="0"/>
      <p:bldP spid="5530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p:cNvSpPr>
            <a:spLocks noChangeArrowheads="1"/>
          </p:cNvSpPr>
          <p:nvPr/>
        </p:nvSpPr>
        <p:spPr bwMode="auto">
          <a:xfrm>
            <a:off x="1179253" y="79017"/>
            <a:ext cx="6275387"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Anteile der Verwendungskomponenten am Bruttoinlandsprodukt (Deutschland)</a:t>
            </a:r>
          </a:p>
        </p:txBody>
      </p:sp>
      <p:sp>
        <p:nvSpPr>
          <p:cNvPr id="56324" name="Text Box 4"/>
          <p:cNvSpPr txBox="1">
            <a:spLocks noChangeArrowheads="1"/>
          </p:cNvSpPr>
          <p:nvPr/>
        </p:nvSpPr>
        <p:spPr bwMode="auto">
          <a:xfrm>
            <a:off x="0" y="5354320"/>
            <a:ext cx="2552943"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1400" dirty="0"/>
              <a:t>Quelle: </a:t>
            </a:r>
            <a:r>
              <a:rPr lang="de-DE" altLang="de-DE" sz="1400" dirty="0" err="1"/>
              <a:t>Destatis</a:t>
            </a:r>
            <a:r>
              <a:rPr lang="de-DE" altLang="de-DE" sz="1400" dirty="0"/>
              <a:t>, jeweilige Preise</a:t>
            </a:r>
          </a:p>
        </p:txBody>
      </p:sp>
      <p:sp>
        <p:nvSpPr>
          <p:cNvPr id="20" name="Rechteck 19">
            <a:extLst>
              <a:ext uri="{FF2B5EF4-FFF2-40B4-BE49-F238E27FC236}">
                <a16:creationId xmlns:a16="http://schemas.microsoft.com/office/drawing/2014/main" id="{BF330EE3-507B-49BB-BE37-DE0E3A04E98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AA13C404-E9AE-82E7-1758-DF8A82CC5E4C}"/>
              </a:ext>
            </a:extLst>
          </p:cNvPr>
          <p:cNvPicPr>
            <a:picLocks noChangeAspect="1"/>
          </p:cNvPicPr>
          <p:nvPr/>
        </p:nvPicPr>
        <p:blipFill>
          <a:blip r:embed="rId3"/>
          <a:stretch>
            <a:fillRect/>
          </a:stretch>
        </p:blipFill>
        <p:spPr>
          <a:xfrm>
            <a:off x="132323" y="912195"/>
            <a:ext cx="7458165" cy="4305848"/>
          </a:xfrm>
          <a:prstGeom prst="rect">
            <a:avLst/>
          </a:prstGeom>
        </p:spPr>
      </p:pic>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2"/>
          <p:cNvSpPr>
            <a:spLocks noChangeArrowheads="1"/>
          </p:cNvSpPr>
          <p:nvPr/>
        </p:nvSpPr>
        <p:spPr bwMode="auto">
          <a:xfrm>
            <a:off x="4367214" y="215752"/>
            <a:ext cx="63007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latin typeface="Sparkasse Rg" pitchFamily="34" charset="0"/>
              </a:rPr>
              <a:t>Verteilungsrechnung</a:t>
            </a:r>
          </a:p>
        </p:txBody>
      </p:sp>
      <p:sp>
        <p:nvSpPr>
          <p:cNvPr id="57348" name="Text Box 3"/>
          <p:cNvSpPr txBox="1">
            <a:spLocks noChangeArrowheads="1"/>
          </p:cNvSpPr>
          <p:nvPr/>
        </p:nvSpPr>
        <p:spPr bwMode="auto">
          <a:xfrm>
            <a:off x="102033" y="679598"/>
            <a:ext cx="9180513" cy="575468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Clr>
                <a:srgbClr val="000000"/>
              </a:buClr>
              <a:buSzPct val="100000"/>
              <a:buFont typeface="Times New Roman" pitchFamily="18" charset="0"/>
              <a:buNone/>
            </a:pPr>
            <a:r>
              <a:rPr lang="de-DE" altLang="de-DE" sz="2300" dirty="0"/>
              <a:t>Die Verteilungsrechnung fragt nach den verschiedenen Einkommensarten,</a:t>
            </a:r>
          </a:p>
          <a:p>
            <a:pPr>
              <a:buClr>
                <a:srgbClr val="000000"/>
              </a:buClr>
              <a:buSzPct val="100000"/>
              <a:buFont typeface="Times New Roman" pitchFamily="18" charset="0"/>
              <a:buNone/>
            </a:pPr>
            <a:r>
              <a:rPr lang="de-DE" altLang="de-DE" sz="2300" dirty="0"/>
              <a:t>aus denen sich das Volkseinkommen zusammensetzt.</a:t>
            </a:r>
          </a:p>
          <a:p>
            <a:pPr>
              <a:buClr>
                <a:srgbClr val="000000"/>
              </a:buClr>
              <a:buSzPct val="100000"/>
              <a:buFont typeface="Times New Roman" pitchFamily="18" charset="0"/>
              <a:buNone/>
            </a:pPr>
            <a:endParaRPr lang="de-DE" altLang="de-DE" sz="2300" dirty="0"/>
          </a:p>
          <a:p>
            <a:pPr>
              <a:buClr>
                <a:srgbClr val="000000"/>
              </a:buClr>
              <a:buSzPct val="100000"/>
              <a:buFont typeface="Times New Roman" pitchFamily="18" charset="0"/>
              <a:buNone/>
            </a:pPr>
            <a:r>
              <a:rPr lang="de-DE" altLang="de-DE" sz="2300" dirty="0"/>
              <a:t>Grundsätzlich wird dabei zwischen </a:t>
            </a:r>
            <a:r>
              <a:rPr lang="de-DE" altLang="de-DE" sz="2300" b="1" dirty="0"/>
              <a:t>Lohneinkommen und </a:t>
            </a:r>
            <a:r>
              <a:rPr lang="de-DE" altLang="de-DE" sz="2300" b="1" dirty="0" err="1"/>
              <a:t>Gewinnein</a:t>
            </a:r>
            <a:r>
              <a:rPr lang="de-DE" altLang="de-DE" sz="2300" b="1" dirty="0"/>
              <a:t>-</a:t>
            </a:r>
          </a:p>
          <a:p>
            <a:pPr>
              <a:buClr>
                <a:srgbClr val="000000"/>
              </a:buClr>
              <a:buSzPct val="100000"/>
              <a:buFont typeface="Times New Roman" pitchFamily="18" charset="0"/>
              <a:buNone/>
            </a:pPr>
            <a:r>
              <a:rPr lang="de-DE" altLang="de-DE" sz="2300" b="1" dirty="0"/>
              <a:t>kommen</a:t>
            </a:r>
            <a:r>
              <a:rPr lang="de-DE" altLang="de-DE" sz="2300" dirty="0"/>
              <a:t> unterschieden. Als Maß für die Einkommensaufteilung wird</a:t>
            </a:r>
          </a:p>
          <a:p>
            <a:pPr>
              <a:buClr>
                <a:srgbClr val="000000"/>
              </a:buClr>
              <a:buSzPct val="100000"/>
              <a:buFont typeface="Times New Roman" pitchFamily="18" charset="0"/>
              <a:buNone/>
            </a:pPr>
            <a:r>
              <a:rPr lang="de-DE" altLang="de-DE" sz="2300" dirty="0"/>
              <a:t>die </a:t>
            </a:r>
            <a:r>
              <a:rPr lang="de-DE" altLang="de-DE" sz="2300" b="1" dirty="0"/>
              <a:t>Lohnquote</a:t>
            </a:r>
            <a:r>
              <a:rPr lang="de-DE" altLang="de-DE" sz="2300" dirty="0"/>
              <a:t> verwendet.</a:t>
            </a:r>
          </a:p>
          <a:p>
            <a:pPr>
              <a:buClr>
                <a:srgbClr val="000000"/>
              </a:buClr>
              <a:buSzPct val="100000"/>
              <a:buFont typeface="Times New Roman" pitchFamily="18" charset="0"/>
              <a:buNone/>
            </a:pPr>
            <a:r>
              <a:rPr lang="de-DE" altLang="de-DE" sz="2300" dirty="0"/>
              <a:t> </a:t>
            </a:r>
          </a:p>
          <a:p>
            <a:pPr>
              <a:buClr>
                <a:srgbClr val="000000"/>
              </a:buClr>
              <a:buSzPct val="100000"/>
              <a:buFont typeface="Times New Roman" pitchFamily="18" charset="0"/>
              <a:buNone/>
            </a:pPr>
            <a:r>
              <a:rPr lang="de-DE" altLang="de-DE" sz="2300" dirty="0"/>
              <a:t>					Arbeitnehmerentgelt</a:t>
            </a:r>
          </a:p>
          <a:p>
            <a:pPr>
              <a:buClr>
                <a:srgbClr val="000000"/>
              </a:buClr>
              <a:buSzPct val="100000"/>
              <a:buFont typeface="Times New Roman" pitchFamily="18" charset="0"/>
              <a:buNone/>
            </a:pPr>
            <a:r>
              <a:rPr lang="de-DE" altLang="de-DE" sz="2300" dirty="0"/>
              <a:t>Lohnquote =</a:t>
            </a:r>
          </a:p>
          <a:p>
            <a:pPr>
              <a:buClr>
                <a:srgbClr val="000000"/>
              </a:buClr>
              <a:buSzPct val="100000"/>
              <a:buFont typeface="Times New Roman" pitchFamily="18" charset="0"/>
              <a:buNone/>
            </a:pPr>
            <a:r>
              <a:rPr lang="de-DE" altLang="de-DE" sz="2300" dirty="0"/>
              <a:t>					   Volkseinkommen</a:t>
            </a:r>
          </a:p>
          <a:p>
            <a:pPr>
              <a:buClr>
                <a:srgbClr val="000000"/>
              </a:buClr>
              <a:buSzPct val="100000"/>
              <a:buFont typeface="Times New Roman" pitchFamily="18" charset="0"/>
              <a:buNone/>
            </a:pPr>
            <a:endParaRPr lang="de-DE" altLang="de-DE" sz="2300" dirty="0"/>
          </a:p>
          <a:p>
            <a:pPr>
              <a:buClr>
                <a:srgbClr val="000000"/>
              </a:buClr>
              <a:buSzPct val="100000"/>
              <a:buFont typeface="Times New Roman" pitchFamily="18" charset="0"/>
              <a:buNone/>
            </a:pPr>
            <a:r>
              <a:rPr lang="de-DE" altLang="de-DE" sz="2300" dirty="0"/>
              <a:t>Die Lohnquote berücksichtigt aber keine strukturellen Schwankungen</a:t>
            </a:r>
          </a:p>
          <a:p>
            <a:pPr>
              <a:buClr>
                <a:srgbClr val="000000"/>
              </a:buClr>
              <a:buSzPct val="100000"/>
              <a:buFont typeface="Times New Roman" pitchFamily="18" charset="0"/>
              <a:buNone/>
            </a:pPr>
            <a:r>
              <a:rPr lang="de-DE" altLang="de-DE" sz="2300" dirty="0"/>
              <a:t>am Arbeitsmarkt, falls beispielsweise der Anteil der Selbstständigen an</a:t>
            </a:r>
          </a:p>
          <a:p>
            <a:pPr>
              <a:buClr>
                <a:srgbClr val="000000"/>
              </a:buClr>
              <a:buSzPct val="100000"/>
              <a:buFont typeface="Times New Roman" pitchFamily="18" charset="0"/>
              <a:buNone/>
            </a:pPr>
            <a:r>
              <a:rPr lang="de-DE" altLang="de-DE" sz="2300" dirty="0"/>
              <a:t>allen Erwerbstätigen sinkt. Dies berücksichtigt die </a:t>
            </a:r>
            <a:r>
              <a:rPr lang="de-DE" altLang="de-DE" sz="2300" b="1" dirty="0"/>
              <a:t>bereinigte Lohnquote.</a:t>
            </a:r>
          </a:p>
          <a:p>
            <a:pPr>
              <a:buClr>
                <a:srgbClr val="000000"/>
              </a:buClr>
              <a:buSzPct val="100000"/>
              <a:buFont typeface="Times New Roman" pitchFamily="18" charset="0"/>
              <a:buNone/>
            </a:pPr>
            <a:r>
              <a:rPr lang="de-DE" altLang="de-DE" sz="2300" dirty="0"/>
              <a:t>Sie wird berechnet, indem von einem konstanten Verhältnis von Arbeitnehmern zu Selbständigen ausgegangen wird.</a:t>
            </a:r>
          </a:p>
        </p:txBody>
      </p:sp>
      <p:cxnSp>
        <p:nvCxnSpPr>
          <p:cNvPr id="57349" name="Gerade Verbindung 2"/>
          <p:cNvCxnSpPr>
            <a:cxnSpLocks noChangeShapeType="1"/>
          </p:cNvCxnSpPr>
          <p:nvPr/>
        </p:nvCxnSpPr>
        <p:spPr bwMode="auto">
          <a:xfrm>
            <a:off x="4579026" y="3713650"/>
            <a:ext cx="3097212" cy="0"/>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hteck 6">
            <a:extLst>
              <a:ext uri="{FF2B5EF4-FFF2-40B4-BE49-F238E27FC236}">
                <a16:creationId xmlns:a16="http://schemas.microsoft.com/office/drawing/2014/main" id="{CDCCDBD6-CAD9-42D6-B11A-1B62EA4DCD8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p:cNvSpPr>
            <a:spLocks noChangeArrowheads="1"/>
          </p:cNvSpPr>
          <p:nvPr/>
        </p:nvSpPr>
        <p:spPr bwMode="auto">
          <a:xfrm>
            <a:off x="1631951" y="156864"/>
            <a:ext cx="9625984"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Verteilungsrechnung: Entwicklung der Lohnquote (Deutschland)</a:t>
            </a:r>
          </a:p>
        </p:txBody>
      </p:sp>
      <p:sp>
        <p:nvSpPr>
          <p:cNvPr id="58372" name="Text Box 4"/>
          <p:cNvSpPr txBox="1">
            <a:spLocks noChangeArrowheads="1"/>
          </p:cNvSpPr>
          <p:nvPr/>
        </p:nvSpPr>
        <p:spPr bwMode="auto">
          <a:xfrm>
            <a:off x="207124" y="5455861"/>
            <a:ext cx="1338263" cy="3079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1400" dirty="0"/>
              <a:t>Quelle: </a:t>
            </a:r>
            <a:r>
              <a:rPr lang="de-DE" altLang="de-DE" sz="1400" dirty="0" err="1"/>
              <a:t>Destatis</a:t>
            </a:r>
            <a:endParaRPr lang="de-DE" altLang="de-DE" sz="1400" dirty="0"/>
          </a:p>
        </p:txBody>
      </p:sp>
      <p:sp>
        <p:nvSpPr>
          <p:cNvPr id="8" name="Rechteck 7">
            <a:extLst>
              <a:ext uri="{FF2B5EF4-FFF2-40B4-BE49-F238E27FC236}">
                <a16:creationId xmlns:a16="http://schemas.microsoft.com/office/drawing/2014/main" id="{BA384232-9C66-4D07-B241-7135F72D446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65B789ED-BB24-0131-ED68-C70265E6B20C}"/>
              </a:ext>
            </a:extLst>
          </p:cNvPr>
          <p:cNvPicPr>
            <a:picLocks noChangeAspect="1"/>
          </p:cNvPicPr>
          <p:nvPr/>
        </p:nvPicPr>
        <p:blipFill>
          <a:blip r:embed="rId3"/>
          <a:stretch>
            <a:fillRect/>
          </a:stretch>
        </p:blipFill>
        <p:spPr>
          <a:xfrm>
            <a:off x="289611" y="739978"/>
            <a:ext cx="8076145" cy="4368733"/>
          </a:xfrm>
          <a:prstGeom prst="rect">
            <a:avLst/>
          </a:prstGeom>
        </p:spPr>
      </p:pic>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ChangeArrowheads="1"/>
          </p:cNvSpPr>
          <p:nvPr/>
        </p:nvSpPr>
        <p:spPr bwMode="auto">
          <a:xfrm>
            <a:off x="2523466"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Magisches Viereck</a:t>
            </a:r>
          </a:p>
        </p:txBody>
      </p:sp>
      <p:sp>
        <p:nvSpPr>
          <p:cNvPr id="472067" name="Rectangle 3"/>
          <p:cNvSpPr>
            <a:spLocks noChangeArrowheads="1"/>
          </p:cNvSpPr>
          <p:nvPr/>
        </p:nvSpPr>
        <p:spPr bwMode="auto">
          <a:xfrm>
            <a:off x="1923391" y="2420938"/>
            <a:ext cx="4248150" cy="2120900"/>
          </a:xfrm>
          <a:prstGeom prst="rect">
            <a:avLst/>
          </a:prstGeom>
          <a:noFill/>
          <a:ln w="9360">
            <a:solidFill>
              <a:srgbClr val="80808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472068" name="Text Box 4"/>
          <p:cNvSpPr txBox="1">
            <a:spLocks noChangeArrowheads="1"/>
          </p:cNvSpPr>
          <p:nvPr/>
        </p:nvSpPr>
        <p:spPr bwMode="auto">
          <a:xfrm>
            <a:off x="194603" y="5084763"/>
            <a:ext cx="2672824"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Preisniveaustabilität</a:t>
            </a:r>
          </a:p>
        </p:txBody>
      </p:sp>
      <p:sp>
        <p:nvSpPr>
          <p:cNvPr id="472069" name="Text Box 5"/>
          <p:cNvSpPr txBox="1">
            <a:spLocks noChangeArrowheads="1"/>
          </p:cNvSpPr>
          <p:nvPr/>
        </p:nvSpPr>
        <p:spPr bwMode="auto">
          <a:xfrm>
            <a:off x="4947578" y="5084763"/>
            <a:ext cx="347112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Hoher Beschäftigungsgrad</a:t>
            </a:r>
          </a:p>
        </p:txBody>
      </p:sp>
      <p:sp>
        <p:nvSpPr>
          <p:cNvPr id="472070" name="Text Box 6"/>
          <p:cNvSpPr txBox="1">
            <a:spLocks noChangeArrowheads="1"/>
          </p:cNvSpPr>
          <p:nvPr/>
        </p:nvSpPr>
        <p:spPr bwMode="auto">
          <a:xfrm>
            <a:off x="194604" y="1268413"/>
            <a:ext cx="3009455"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Angemessenes stetiges</a:t>
            </a:r>
          </a:p>
          <a:p>
            <a:pPr>
              <a:buClrTx/>
              <a:buFontTx/>
              <a:buNone/>
            </a:pPr>
            <a:r>
              <a:rPr lang="de-DE" dirty="0"/>
              <a:t>Wirtschaftswachstum</a:t>
            </a:r>
          </a:p>
        </p:txBody>
      </p:sp>
      <p:sp>
        <p:nvSpPr>
          <p:cNvPr id="472071" name="Text Box 7"/>
          <p:cNvSpPr txBox="1">
            <a:spLocks noChangeArrowheads="1"/>
          </p:cNvSpPr>
          <p:nvPr/>
        </p:nvSpPr>
        <p:spPr bwMode="auto">
          <a:xfrm>
            <a:off x="5306354" y="1268413"/>
            <a:ext cx="2948541"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Außenwirtschaftliches</a:t>
            </a:r>
          </a:p>
          <a:p>
            <a:pPr>
              <a:buClrTx/>
              <a:buFontTx/>
              <a:buNone/>
            </a:pPr>
            <a:r>
              <a:rPr lang="de-DE" dirty="0"/>
              <a:t>Gleichgewicht</a:t>
            </a:r>
          </a:p>
        </p:txBody>
      </p:sp>
      <p:sp>
        <p:nvSpPr>
          <p:cNvPr id="8" name="Rechteck 7">
            <a:extLst>
              <a:ext uri="{FF2B5EF4-FFF2-40B4-BE49-F238E27FC236}">
                <a16:creationId xmlns:a16="http://schemas.microsoft.com/office/drawing/2014/main" id="{6CE5DD57-58D6-4708-8157-A6FD6CDAEDF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1297240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20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20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207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20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8" grpId="0"/>
      <p:bldP spid="472069" grpId="0"/>
      <p:bldP spid="472070" grpId="0"/>
      <p:bldP spid="47207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E231D700-F615-4737-B55A-810A2DF756A3}"/>
              </a:ext>
            </a:extLst>
          </p:cNvPr>
          <p:cNvSpPr>
            <a:spLocks noChangeArrowheads="1"/>
          </p:cNvSpPr>
          <p:nvPr/>
        </p:nvSpPr>
        <p:spPr bwMode="auto">
          <a:xfrm>
            <a:off x="2207941" y="135524"/>
            <a:ext cx="6790009" cy="956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b="1" dirty="0"/>
              <a:t>Gesetz zur Förderung der Stabilität und des Wachstums der Wirtschaft (</a:t>
            </a:r>
            <a:r>
              <a:rPr lang="de-DE" sz="2800" b="1" dirty="0" err="1"/>
              <a:t>StabG</a:t>
            </a:r>
            <a:r>
              <a:rPr lang="de-DE" sz="2800" b="1" dirty="0"/>
              <a:t> 1967)</a:t>
            </a:r>
          </a:p>
        </p:txBody>
      </p:sp>
      <p:sp>
        <p:nvSpPr>
          <p:cNvPr id="2" name="Textfeld 1">
            <a:extLst>
              <a:ext uri="{FF2B5EF4-FFF2-40B4-BE49-F238E27FC236}">
                <a16:creationId xmlns:a16="http://schemas.microsoft.com/office/drawing/2014/main" id="{41292832-50DD-4BEA-8F7D-66EE46CD7C38}"/>
              </a:ext>
            </a:extLst>
          </p:cNvPr>
          <p:cNvSpPr txBox="1"/>
          <p:nvPr/>
        </p:nvSpPr>
        <p:spPr>
          <a:xfrm>
            <a:off x="460167" y="1498619"/>
            <a:ext cx="10195420" cy="3046988"/>
          </a:xfrm>
          <a:prstGeom prst="rect">
            <a:avLst/>
          </a:prstGeom>
          <a:noFill/>
        </p:spPr>
        <p:txBody>
          <a:bodyPr wrap="square" rtlCol="0">
            <a:spAutoFit/>
          </a:bodyPr>
          <a:lstStyle/>
          <a:p>
            <a:pPr algn="ctr"/>
            <a:r>
              <a:rPr lang="de-DE" sz="2400" dirty="0"/>
              <a:t>§ 1</a:t>
            </a:r>
          </a:p>
          <a:p>
            <a:endParaRPr lang="de-DE" sz="2400" dirty="0"/>
          </a:p>
          <a:p>
            <a:r>
              <a:rPr lang="de-DE" sz="2400" dirty="0"/>
              <a:t>Bund und Länder haben bei ihren wirtschafts- und finanzpolitischen Maßnahmen die Erfordernisse des </a:t>
            </a:r>
            <a:r>
              <a:rPr lang="de-DE" sz="2400" b="1" dirty="0"/>
              <a:t>gesamtwirtschaftlichen Gleichgewichts</a:t>
            </a:r>
            <a:r>
              <a:rPr lang="de-DE" sz="2400" dirty="0"/>
              <a:t> zu beachten. Die Maßnahmen sind so zu treffen, dass sie im Rahmen der  marktwirtschaftlichen Ordnung gleichzeitig zur </a:t>
            </a:r>
            <a:r>
              <a:rPr lang="de-DE" sz="2400" b="1" dirty="0"/>
              <a:t>Stabilität des Preisniveaus</a:t>
            </a:r>
            <a:r>
              <a:rPr lang="de-DE" sz="2400" dirty="0"/>
              <a:t>, zu  einem </a:t>
            </a:r>
            <a:r>
              <a:rPr lang="de-DE" sz="2400" b="1" dirty="0"/>
              <a:t>hohen Beschäftigungsstand </a:t>
            </a:r>
            <a:r>
              <a:rPr lang="de-DE" sz="2400" dirty="0"/>
              <a:t>und </a:t>
            </a:r>
            <a:r>
              <a:rPr lang="de-DE" sz="2400" b="1" dirty="0"/>
              <a:t>außenwirtschaftlichem Gleichgewicht  </a:t>
            </a:r>
            <a:r>
              <a:rPr lang="de-DE" sz="2400" dirty="0"/>
              <a:t>bei </a:t>
            </a:r>
            <a:r>
              <a:rPr lang="de-DE" sz="2400" b="1" dirty="0"/>
              <a:t>stetigem und angemessenem Wirtschaftswachstum</a:t>
            </a:r>
            <a:r>
              <a:rPr lang="de-DE" sz="2400" dirty="0"/>
              <a:t>.</a:t>
            </a:r>
          </a:p>
        </p:txBody>
      </p:sp>
      <p:sp>
        <p:nvSpPr>
          <p:cNvPr id="11" name="Rechteck 10">
            <a:extLst>
              <a:ext uri="{FF2B5EF4-FFF2-40B4-BE49-F238E27FC236}">
                <a16:creationId xmlns:a16="http://schemas.microsoft.com/office/drawing/2014/main" id="{A4F415C7-2C5E-417C-8871-0D86DF18ABF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54235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ChangeArrowheads="1"/>
          </p:cNvSpPr>
          <p:nvPr/>
        </p:nvSpPr>
        <p:spPr bwMode="auto">
          <a:xfrm>
            <a:off x="2089881" y="48046"/>
            <a:ext cx="73083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Angemessenes stetiges Wirtschaftswachstum</a:t>
            </a:r>
          </a:p>
        </p:txBody>
      </p:sp>
      <p:sp>
        <p:nvSpPr>
          <p:cNvPr id="478211" name="Text Box 3"/>
          <p:cNvSpPr txBox="1">
            <a:spLocks noChangeArrowheads="1"/>
          </p:cNvSpPr>
          <p:nvPr/>
        </p:nvSpPr>
        <p:spPr bwMode="auto">
          <a:xfrm>
            <a:off x="552202" y="290319"/>
            <a:ext cx="10160608" cy="25567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sz="1600" u="sng" dirty="0">
                <a:solidFill>
                  <a:schemeClr val="tx1"/>
                </a:solidFill>
              </a:rPr>
              <a:t>Indikatoren</a:t>
            </a:r>
          </a:p>
          <a:p>
            <a:endParaRPr lang="de-DE" sz="1600" dirty="0">
              <a:solidFill>
                <a:schemeClr val="tx1"/>
              </a:solidFill>
            </a:endParaRPr>
          </a:p>
          <a:p>
            <a:pPr>
              <a:buFontTx/>
              <a:buChar char="•"/>
            </a:pPr>
            <a:r>
              <a:rPr lang="de-DE" sz="1600" dirty="0">
                <a:solidFill>
                  <a:schemeClr val="tx1"/>
                </a:solidFill>
              </a:rPr>
              <a:t>Zunahme des </a:t>
            </a:r>
            <a:r>
              <a:rPr lang="de-DE" sz="1600" b="1" dirty="0">
                <a:solidFill>
                  <a:schemeClr val="tx1"/>
                </a:solidFill>
              </a:rPr>
              <a:t>realen</a:t>
            </a:r>
            <a:r>
              <a:rPr lang="de-DE" sz="1600" dirty="0">
                <a:solidFill>
                  <a:schemeClr val="tx1"/>
                </a:solidFill>
              </a:rPr>
              <a:t> Bruttoinlandsprodukts</a:t>
            </a:r>
          </a:p>
          <a:p>
            <a:pPr>
              <a:buFontTx/>
              <a:buNone/>
            </a:pPr>
            <a:r>
              <a:rPr lang="de-DE" sz="1600" dirty="0">
                <a:solidFill>
                  <a:schemeClr val="tx1"/>
                </a:solidFill>
              </a:rPr>
              <a:t>		d.h. eine Veränderung der gesamtwirtschaftlichen Leistung bereinigt um die reine Preisentwicklung</a:t>
            </a:r>
          </a:p>
          <a:p>
            <a:pPr>
              <a:buFontTx/>
              <a:buChar char="•"/>
            </a:pPr>
            <a:endParaRPr lang="de-DE" sz="1600" dirty="0">
              <a:solidFill>
                <a:schemeClr val="tx1"/>
              </a:solidFill>
            </a:endParaRPr>
          </a:p>
          <a:p>
            <a:pPr>
              <a:buFontTx/>
              <a:buChar char="•"/>
            </a:pPr>
            <a:r>
              <a:rPr lang="de-DE" sz="1600" dirty="0">
                <a:solidFill>
                  <a:schemeClr val="tx1"/>
                </a:solidFill>
              </a:rPr>
              <a:t>Zunahme des </a:t>
            </a:r>
            <a:r>
              <a:rPr lang="de-DE" sz="1600" b="1" dirty="0">
                <a:solidFill>
                  <a:schemeClr val="tx1"/>
                </a:solidFill>
              </a:rPr>
              <a:t>realen</a:t>
            </a:r>
            <a:r>
              <a:rPr lang="de-DE" sz="1600" dirty="0">
                <a:solidFill>
                  <a:schemeClr val="tx1"/>
                </a:solidFill>
              </a:rPr>
              <a:t> Pro-Kopf-Einkommens</a:t>
            </a:r>
          </a:p>
          <a:p>
            <a:pPr>
              <a:buFontTx/>
              <a:buNone/>
            </a:pPr>
            <a:r>
              <a:rPr lang="de-DE" sz="1600" dirty="0">
                <a:solidFill>
                  <a:schemeClr val="tx1"/>
                </a:solidFill>
              </a:rPr>
              <a:t>		d.h. eine Bereinigung um das Bevölkerungswachstum in der betrachteten Periode</a:t>
            </a:r>
          </a:p>
          <a:p>
            <a:endParaRPr lang="de-DE" sz="1600" dirty="0">
              <a:solidFill>
                <a:schemeClr val="tx1"/>
              </a:solidFill>
            </a:endParaRPr>
          </a:p>
          <a:p>
            <a:r>
              <a:rPr lang="de-DE" sz="1600" dirty="0">
                <a:solidFill>
                  <a:schemeClr val="tx1"/>
                </a:solidFill>
                <a:cs typeface="Times New Roman" pitchFamily="18" charset="0"/>
              </a:rPr>
              <a:t>→	</a:t>
            </a:r>
            <a:r>
              <a:rPr lang="de-DE" sz="1600" dirty="0">
                <a:solidFill>
                  <a:schemeClr val="tx1"/>
                </a:solidFill>
              </a:rPr>
              <a:t>In entwickelten Volkswirtschaften kann man eine 1%-3% Zunahme dieser Indikatoren als angemessen bezeichnen. Zudem ist von allzu großen konjunkturellen Schwankungen im Zeitverlauf abzusehen</a:t>
            </a:r>
          </a:p>
        </p:txBody>
      </p:sp>
      <p:sp>
        <p:nvSpPr>
          <p:cNvPr id="10" name="Textfeld 9"/>
          <p:cNvSpPr txBox="1"/>
          <p:nvPr/>
        </p:nvSpPr>
        <p:spPr>
          <a:xfrm>
            <a:off x="28650" y="6531017"/>
            <a:ext cx="2313063" cy="237246"/>
          </a:xfrm>
          <a:prstGeom prst="rect">
            <a:avLst/>
          </a:prstGeom>
          <a:noFill/>
        </p:spPr>
        <p:txBody>
          <a:bodyPr wrap="square" rtlCol="0">
            <a:noAutofit/>
          </a:bodyPr>
          <a:lstStyle/>
          <a:p>
            <a:r>
              <a:rPr lang="de-DE" sz="1400" dirty="0"/>
              <a:t>Quelle: IMF</a:t>
            </a:r>
          </a:p>
        </p:txBody>
      </p:sp>
      <p:sp>
        <p:nvSpPr>
          <p:cNvPr id="18" name="Rechteck 17">
            <a:extLst>
              <a:ext uri="{FF2B5EF4-FFF2-40B4-BE49-F238E27FC236}">
                <a16:creationId xmlns:a16="http://schemas.microsoft.com/office/drawing/2014/main" id="{6E26D9F9-CEC4-4F93-ACE7-A6F04CEC94E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22408B7D-DFE2-7E40-F2BA-3FF35B2599F1}"/>
              </a:ext>
            </a:extLst>
          </p:cNvPr>
          <p:cNvPicPr>
            <a:picLocks noChangeAspect="1"/>
          </p:cNvPicPr>
          <p:nvPr/>
        </p:nvPicPr>
        <p:blipFill>
          <a:blip r:embed="rId3"/>
          <a:stretch>
            <a:fillRect/>
          </a:stretch>
        </p:blipFill>
        <p:spPr>
          <a:xfrm>
            <a:off x="48244" y="2847046"/>
            <a:ext cx="8111782" cy="3745158"/>
          </a:xfrm>
          <a:prstGeom prst="rect">
            <a:avLst/>
          </a:prstGeom>
        </p:spPr>
      </p:pic>
    </p:spTree>
    <p:extLst>
      <p:ext uri="{BB962C8B-B14F-4D97-AF65-F5344CB8AC3E}">
        <p14:creationId xmlns:p14="http://schemas.microsoft.com/office/powerpoint/2010/main" val="4097701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9397" y="104181"/>
            <a:ext cx="7761950" cy="744941"/>
          </a:xfrm>
          <a:prstGeom prst="rect">
            <a:avLst/>
          </a:prstGeom>
          <a:noFill/>
          <a:ln>
            <a:noFill/>
          </a:ln>
        </p:spPr>
        <p:txBody>
          <a:bodyPr lIns="81646" tIns="40823" rIns="81646" bIns="40823" anchor="ctr" anchorCtr="1"/>
          <a:lstStyle/>
          <a:p>
            <a:r>
              <a:rPr lang="de-DE" sz="2800" b="1" dirty="0"/>
              <a:t>Nominales und reales Wirtschaftswachstum</a:t>
            </a:r>
          </a:p>
        </p:txBody>
      </p:sp>
      <p:sp>
        <p:nvSpPr>
          <p:cNvPr id="7" name="Text Box 3"/>
          <p:cNvSpPr txBox="1">
            <a:spLocks noChangeArrowheads="1"/>
          </p:cNvSpPr>
          <p:nvPr/>
        </p:nvSpPr>
        <p:spPr bwMode="auto">
          <a:xfrm>
            <a:off x="22649" y="1207972"/>
            <a:ext cx="8995797"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Die relative Veränderung des nominalen BIP gegenüber der Vorperiode (Vorjahr)</a:t>
            </a:r>
          </a:p>
        </p:txBody>
      </p:sp>
      <p:sp>
        <p:nvSpPr>
          <p:cNvPr id="8" name="Text Box 3"/>
          <p:cNvSpPr txBox="1">
            <a:spLocks noChangeArrowheads="1"/>
          </p:cNvSpPr>
          <p:nvPr/>
        </p:nvSpPr>
        <p:spPr bwMode="auto">
          <a:xfrm>
            <a:off x="87749" y="2681586"/>
            <a:ext cx="4050110"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Veränderung aufgrund von Preisänderungen</a:t>
            </a:r>
          </a:p>
        </p:txBody>
      </p:sp>
      <p:sp>
        <p:nvSpPr>
          <p:cNvPr id="9" name="Text Box 3"/>
          <p:cNvSpPr txBox="1">
            <a:spLocks noChangeArrowheads="1"/>
          </p:cNvSpPr>
          <p:nvPr/>
        </p:nvSpPr>
        <p:spPr bwMode="auto">
          <a:xfrm>
            <a:off x="4856426" y="2710432"/>
            <a:ext cx="4050110"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Veränderung der Produktionsmenge</a:t>
            </a:r>
          </a:p>
        </p:txBody>
      </p:sp>
      <p:sp>
        <p:nvSpPr>
          <p:cNvPr id="10" name="Text Box 3"/>
          <p:cNvSpPr txBox="1">
            <a:spLocks noChangeArrowheads="1"/>
          </p:cNvSpPr>
          <p:nvPr/>
        </p:nvSpPr>
        <p:spPr bwMode="auto">
          <a:xfrm>
            <a:off x="22650" y="4212892"/>
            <a:ext cx="8213674" cy="23017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400" dirty="0">
                <a:solidFill>
                  <a:srgbClr val="000000"/>
                </a:solidFill>
              </a:rPr>
              <a:t>Um den Effekt von Preisänderungen auszuschließen, wird das </a:t>
            </a:r>
            <a:r>
              <a:rPr lang="de-DE" altLang="de-DE" sz="2400" b="1" dirty="0">
                <a:solidFill>
                  <a:srgbClr val="000000"/>
                </a:solidFill>
              </a:rPr>
              <a:t>reale BIP </a:t>
            </a:r>
            <a:r>
              <a:rPr lang="de-DE" altLang="de-DE" sz="2400" dirty="0">
                <a:solidFill>
                  <a:srgbClr val="000000"/>
                </a:solidFill>
              </a:rPr>
              <a:t>mithilfe der Preise des Vorjahres berechnet.</a:t>
            </a:r>
          </a:p>
          <a:p>
            <a:pPr algn="ctr" eaLnBrk="1" hangingPunct="1">
              <a:buClrTx/>
            </a:pPr>
            <a:endParaRPr lang="de-DE" altLang="de-DE" sz="2400" dirty="0">
              <a:solidFill>
                <a:srgbClr val="000000"/>
              </a:solidFill>
            </a:endParaRPr>
          </a:p>
          <a:p>
            <a:pPr algn="ctr" eaLnBrk="1" hangingPunct="1">
              <a:buClrTx/>
            </a:pPr>
            <a:r>
              <a:rPr lang="de-DE" altLang="de-DE" sz="2400" dirty="0">
                <a:solidFill>
                  <a:srgbClr val="000000"/>
                </a:solidFill>
              </a:rPr>
              <a:t>Denn ein wertmäßiger Anstieg des BIP allein aufgrund von Preissteigerungen stellt keine Erhöhung der Wirtschaftsleistung bzw. einen Wohlstandszuwachs dar</a:t>
            </a:r>
          </a:p>
        </p:txBody>
      </p:sp>
      <p:cxnSp>
        <p:nvCxnSpPr>
          <p:cNvPr id="4" name="Gerade Verbindung mit Pfeil 3"/>
          <p:cNvCxnSpPr/>
          <p:nvPr/>
        </p:nvCxnSpPr>
        <p:spPr>
          <a:xfrm flipH="1">
            <a:off x="2635399" y="2075499"/>
            <a:ext cx="1344973"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Gerade Verbindung mit Pfeil 10"/>
          <p:cNvCxnSpPr/>
          <p:nvPr/>
        </p:nvCxnSpPr>
        <p:spPr>
          <a:xfrm>
            <a:off x="5193035" y="2104346"/>
            <a:ext cx="1231176" cy="475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a:off x="5488274" y="3577959"/>
            <a:ext cx="1344973"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13"/>
          <p:cNvCxnSpPr/>
          <p:nvPr/>
        </p:nvCxnSpPr>
        <p:spPr>
          <a:xfrm>
            <a:off x="2691271" y="3527383"/>
            <a:ext cx="1119966"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Rechteck 16">
            <a:extLst>
              <a:ext uri="{FF2B5EF4-FFF2-40B4-BE49-F238E27FC236}">
                <a16:creationId xmlns:a16="http://schemas.microsoft.com/office/drawing/2014/main" id="{9E95A176-E50B-4E1F-B2CC-304C7C647C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8038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91811" y="-1888"/>
            <a:ext cx="7761950" cy="744941"/>
          </a:xfrm>
          <a:prstGeom prst="rect">
            <a:avLst/>
          </a:prstGeom>
          <a:noFill/>
          <a:ln>
            <a:noFill/>
          </a:ln>
        </p:spPr>
        <p:txBody>
          <a:bodyPr lIns="81646" tIns="40823" rIns="81646" bIns="40823" anchor="ctr" anchorCtr="1"/>
          <a:lstStyle/>
          <a:p>
            <a:pPr>
              <a:lnSpc>
                <a:spcPct val="100000"/>
              </a:lnSpc>
            </a:pPr>
            <a:r>
              <a:rPr lang="de-DE" sz="2540" b="1" dirty="0">
                <a:solidFill>
                  <a:srgbClr val="000000"/>
                </a:solidFill>
                <a:latin typeface="Arial"/>
              </a:rPr>
              <a:t>Genaue Berechnung des realen BIP</a:t>
            </a:r>
            <a:endParaRPr sz="2540" dirty="0"/>
          </a:p>
        </p:txBody>
      </p:sp>
      <p:sp>
        <p:nvSpPr>
          <p:cNvPr id="7" name="Text Box 3"/>
          <p:cNvSpPr txBox="1">
            <a:spLocks noChangeArrowheads="1"/>
          </p:cNvSpPr>
          <p:nvPr/>
        </p:nvSpPr>
        <p:spPr bwMode="auto">
          <a:xfrm>
            <a:off x="488740" y="490135"/>
            <a:ext cx="7155193" cy="53487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800" dirty="0">
                <a:solidFill>
                  <a:srgbClr val="000000"/>
                </a:solidFill>
              </a:rPr>
              <a:t>Das reale BIP wird seit 2005 als Kettenindex berechnet (Achtung in vielen Leerbüchern und Erklärungen im web steht hier noch die alte Festpreisbasis als Erklärung!).</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Es beschreibt die Produktionsleistung zu konstanten Preisen des Vorjahres. Das Basisjahr t wird gleich Index</a:t>
            </a:r>
            <a:r>
              <a:rPr lang="de-DE" altLang="de-DE" sz="1800" baseline="-25000" dirty="0">
                <a:solidFill>
                  <a:srgbClr val="000000"/>
                </a:solidFill>
              </a:rPr>
              <a:t>real</a:t>
            </a:r>
            <a:r>
              <a:rPr lang="de-DE" altLang="de-DE" sz="1800" dirty="0">
                <a:solidFill>
                  <a:srgbClr val="000000"/>
                </a:solidFill>
              </a:rPr>
              <a:t>(t)=100 gesetzt und die Folgejahre ergeben sich dann rekursiv als</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								 BIP(t+1)	zu Preisen von t</a:t>
            </a:r>
          </a:p>
          <a:p>
            <a:pPr eaLnBrk="1" hangingPunct="1">
              <a:buClrTx/>
            </a:pPr>
            <a:r>
              <a:rPr lang="de-DE" altLang="de-DE" sz="1800" dirty="0">
                <a:solidFill>
                  <a:srgbClr val="000000"/>
                </a:solidFill>
              </a:rPr>
              <a:t>Index</a:t>
            </a:r>
            <a:r>
              <a:rPr lang="de-DE" altLang="de-DE" sz="1800" baseline="-25000" dirty="0">
                <a:solidFill>
                  <a:srgbClr val="000000"/>
                </a:solidFill>
              </a:rPr>
              <a:t>real</a:t>
            </a:r>
            <a:r>
              <a:rPr lang="de-DE" altLang="de-DE" sz="1800" dirty="0">
                <a:solidFill>
                  <a:srgbClr val="000000"/>
                </a:solidFill>
              </a:rPr>
              <a:t>(t+1)	=	Index</a:t>
            </a:r>
            <a:r>
              <a:rPr lang="de-DE" altLang="de-DE" sz="1800" baseline="-25000" dirty="0">
                <a:solidFill>
                  <a:srgbClr val="000000"/>
                </a:solidFill>
              </a:rPr>
              <a:t>real</a:t>
            </a:r>
            <a:r>
              <a:rPr lang="de-DE" altLang="de-DE" sz="1800" dirty="0">
                <a:solidFill>
                  <a:srgbClr val="000000"/>
                </a:solidFill>
              </a:rPr>
              <a:t>(t)</a:t>
            </a:r>
          </a:p>
          <a:p>
            <a:pPr eaLnBrk="1" hangingPunct="1">
              <a:buClrTx/>
            </a:pPr>
            <a:r>
              <a:rPr lang="de-DE" altLang="de-DE" sz="1800" dirty="0">
                <a:solidFill>
                  <a:srgbClr val="000000"/>
                </a:solidFill>
              </a:rPr>
              <a:t>								   BIP(t) zu Preisen von t</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								P</a:t>
            </a:r>
            <a:r>
              <a:rPr lang="de-DE" altLang="de-DE" sz="1800" baseline="-25000" dirty="0">
                <a:solidFill>
                  <a:srgbClr val="000000"/>
                </a:solidFill>
              </a:rPr>
              <a:t>1</a:t>
            </a:r>
            <a:r>
              <a:rPr lang="de-DE" altLang="de-DE" sz="1800" dirty="0">
                <a:solidFill>
                  <a:srgbClr val="000000"/>
                </a:solidFill>
              </a:rPr>
              <a:t>(t)•X</a:t>
            </a:r>
            <a:r>
              <a:rPr lang="de-DE" altLang="de-DE" sz="1800" baseline="-25000" dirty="0">
                <a:solidFill>
                  <a:srgbClr val="000000"/>
                </a:solidFill>
              </a:rPr>
              <a:t>1</a:t>
            </a:r>
            <a:r>
              <a:rPr lang="de-DE" altLang="de-DE" sz="1800" dirty="0">
                <a:solidFill>
                  <a:srgbClr val="000000"/>
                </a:solidFill>
              </a:rPr>
              <a:t>(t+1)+P</a:t>
            </a:r>
            <a:r>
              <a:rPr lang="de-DE" altLang="de-DE" sz="1800" baseline="-25000" dirty="0">
                <a:solidFill>
                  <a:srgbClr val="000000"/>
                </a:solidFill>
              </a:rPr>
              <a:t>2</a:t>
            </a:r>
            <a:r>
              <a:rPr lang="de-DE" altLang="de-DE" sz="1800" dirty="0">
                <a:solidFill>
                  <a:srgbClr val="000000"/>
                </a:solidFill>
              </a:rPr>
              <a:t>(t) •X</a:t>
            </a:r>
            <a:r>
              <a:rPr lang="de-DE" altLang="de-DE" sz="1800" baseline="-25000" dirty="0">
                <a:solidFill>
                  <a:srgbClr val="000000"/>
                </a:solidFill>
              </a:rPr>
              <a:t>2</a:t>
            </a:r>
            <a:r>
              <a:rPr lang="de-DE" altLang="de-DE" sz="1800" dirty="0">
                <a:solidFill>
                  <a:srgbClr val="000000"/>
                </a:solidFill>
              </a:rPr>
              <a:t>(t+1)+…</a:t>
            </a:r>
          </a:p>
          <a:p>
            <a:pPr eaLnBrk="1" hangingPunct="1">
              <a:buClrTx/>
            </a:pPr>
            <a:r>
              <a:rPr lang="de-DE" altLang="de-DE" sz="1800" dirty="0">
                <a:solidFill>
                  <a:srgbClr val="000000"/>
                </a:solidFill>
              </a:rPr>
              <a:t>			=	 Index</a:t>
            </a:r>
            <a:r>
              <a:rPr lang="de-DE" altLang="de-DE" sz="1800" baseline="-25000" dirty="0">
                <a:solidFill>
                  <a:srgbClr val="000000"/>
                </a:solidFill>
              </a:rPr>
              <a:t>real</a:t>
            </a:r>
            <a:r>
              <a:rPr lang="de-DE" altLang="de-DE" sz="1800" dirty="0">
                <a:solidFill>
                  <a:srgbClr val="000000"/>
                </a:solidFill>
              </a:rPr>
              <a:t>(t)</a:t>
            </a:r>
          </a:p>
          <a:p>
            <a:pPr eaLnBrk="1" hangingPunct="1">
              <a:buClrTx/>
            </a:pPr>
            <a:r>
              <a:rPr lang="de-DE" altLang="de-DE" sz="1800" dirty="0">
                <a:solidFill>
                  <a:srgbClr val="000000"/>
                </a:solidFill>
              </a:rPr>
              <a:t>								    P</a:t>
            </a:r>
            <a:r>
              <a:rPr lang="de-DE" altLang="de-DE" sz="1800" baseline="-25000" dirty="0">
                <a:solidFill>
                  <a:srgbClr val="000000"/>
                </a:solidFill>
              </a:rPr>
              <a:t>1</a:t>
            </a:r>
            <a:r>
              <a:rPr lang="de-DE" altLang="de-DE" sz="1800" dirty="0">
                <a:solidFill>
                  <a:srgbClr val="000000"/>
                </a:solidFill>
              </a:rPr>
              <a:t>(t) •X</a:t>
            </a:r>
            <a:r>
              <a:rPr lang="de-DE" altLang="de-DE" sz="1800" baseline="-25000" dirty="0">
                <a:solidFill>
                  <a:srgbClr val="000000"/>
                </a:solidFill>
              </a:rPr>
              <a:t>1</a:t>
            </a:r>
            <a:r>
              <a:rPr lang="de-DE" altLang="de-DE" sz="1800" dirty="0">
                <a:solidFill>
                  <a:srgbClr val="000000"/>
                </a:solidFill>
              </a:rPr>
              <a:t>(t)+P</a:t>
            </a:r>
            <a:r>
              <a:rPr lang="de-DE" altLang="de-DE" sz="1800" baseline="-25000" dirty="0">
                <a:solidFill>
                  <a:srgbClr val="000000"/>
                </a:solidFill>
              </a:rPr>
              <a:t>2</a:t>
            </a:r>
            <a:r>
              <a:rPr lang="de-DE" altLang="de-DE" sz="1800" dirty="0">
                <a:solidFill>
                  <a:srgbClr val="000000"/>
                </a:solidFill>
              </a:rPr>
              <a:t>(t) •X</a:t>
            </a:r>
            <a:r>
              <a:rPr lang="de-DE" altLang="de-DE" sz="1800" baseline="-25000" dirty="0">
                <a:solidFill>
                  <a:srgbClr val="000000"/>
                </a:solidFill>
              </a:rPr>
              <a:t>2</a:t>
            </a:r>
            <a:r>
              <a:rPr lang="de-DE" altLang="de-DE" sz="1800" dirty="0">
                <a:solidFill>
                  <a:srgbClr val="000000"/>
                </a:solidFill>
              </a:rPr>
              <a:t>(t)+…</a:t>
            </a:r>
          </a:p>
          <a:p>
            <a:pPr eaLnBrk="1" hangingPunct="1">
              <a:buClrTx/>
            </a:pPr>
            <a:endParaRPr lang="de-DE" altLang="de-DE" sz="1800" dirty="0">
              <a:solidFill>
                <a:srgbClr val="000000"/>
              </a:solidFill>
            </a:endParaRP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mit P</a:t>
            </a:r>
            <a:r>
              <a:rPr lang="de-DE" altLang="de-DE" sz="1800" baseline="-25000" dirty="0">
                <a:solidFill>
                  <a:srgbClr val="000000"/>
                </a:solidFill>
              </a:rPr>
              <a:t>1</a:t>
            </a:r>
            <a:r>
              <a:rPr lang="de-DE" altLang="de-DE" sz="1800" dirty="0">
                <a:solidFill>
                  <a:srgbClr val="000000"/>
                </a:solidFill>
              </a:rPr>
              <a:t>, P</a:t>
            </a:r>
            <a:r>
              <a:rPr lang="de-DE" altLang="de-DE" sz="1800" baseline="-25000" dirty="0">
                <a:solidFill>
                  <a:srgbClr val="000000"/>
                </a:solidFill>
              </a:rPr>
              <a:t>2,</a:t>
            </a:r>
            <a:r>
              <a:rPr lang="de-DE" altLang="de-DE" sz="1800" dirty="0">
                <a:solidFill>
                  <a:srgbClr val="000000"/>
                </a:solidFill>
              </a:rPr>
              <a:t>… Preise der Güter 1,2,… ;X</a:t>
            </a:r>
            <a:r>
              <a:rPr lang="de-DE" altLang="de-DE" sz="1800" baseline="-25000" dirty="0">
                <a:solidFill>
                  <a:srgbClr val="000000"/>
                </a:solidFill>
              </a:rPr>
              <a:t>1</a:t>
            </a:r>
            <a:r>
              <a:rPr lang="de-DE" altLang="de-DE" sz="1800" dirty="0">
                <a:solidFill>
                  <a:srgbClr val="000000"/>
                </a:solidFill>
              </a:rPr>
              <a:t>, X</a:t>
            </a:r>
            <a:r>
              <a:rPr lang="de-DE" altLang="de-DE" sz="1800" baseline="-25000" dirty="0">
                <a:solidFill>
                  <a:srgbClr val="000000"/>
                </a:solidFill>
              </a:rPr>
              <a:t>2</a:t>
            </a:r>
            <a:r>
              <a:rPr lang="de-DE" altLang="de-DE" sz="1800" dirty="0">
                <a:solidFill>
                  <a:srgbClr val="000000"/>
                </a:solidFill>
              </a:rPr>
              <a:t>,…  Mengen der Güter 1,2,…  und t: Zeitindex</a:t>
            </a:r>
          </a:p>
        </p:txBody>
      </p:sp>
      <p:cxnSp>
        <p:nvCxnSpPr>
          <p:cNvPr id="4" name="Gerade Verbindung 3"/>
          <p:cNvCxnSpPr/>
          <p:nvPr/>
        </p:nvCxnSpPr>
        <p:spPr>
          <a:xfrm>
            <a:off x="3500100" y="3246712"/>
            <a:ext cx="32008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a:off x="3215932" y="4186925"/>
            <a:ext cx="398478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hteck 12">
            <a:extLst>
              <a:ext uri="{FF2B5EF4-FFF2-40B4-BE49-F238E27FC236}">
                <a16:creationId xmlns:a16="http://schemas.microsoft.com/office/drawing/2014/main" id="{693BA297-718A-4B74-9C56-93ED74B98B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47078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2540" b="1" dirty="0"/>
              <a:t>Bruttoinlandsprodukt </a:t>
            </a:r>
            <a:r>
              <a:rPr lang="de-DE" sz="2540" b="1" dirty="0" err="1"/>
              <a:t>vs</a:t>
            </a:r>
            <a:r>
              <a:rPr lang="de-DE" sz="2540" b="1" dirty="0"/>
              <a:t> Bruttonationaleinkommen</a:t>
            </a:r>
          </a:p>
        </p:txBody>
      </p:sp>
      <p:sp>
        <p:nvSpPr>
          <p:cNvPr id="7" name="Text Box 3"/>
          <p:cNvSpPr txBox="1">
            <a:spLocks noChangeArrowheads="1"/>
          </p:cNvSpPr>
          <p:nvPr/>
        </p:nvSpPr>
        <p:spPr bwMode="auto">
          <a:xfrm>
            <a:off x="468824" y="1722882"/>
            <a:ext cx="8786936" cy="2671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800" dirty="0">
                <a:solidFill>
                  <a:srgbClr val="000000"/>
                </a:solidFill>
              </a:rPr>
              <a:t>Das </a:t>
            </a:r>
            <a:r>
              <a:rPr lang="de-DE" altLang="de-DE" sz="2800" b="1" dirty="0">
                <a:solidFill>
                  <a:srgbClr val="000000"/>
                </a:solidFill>
              </a:rPr>
              <a:t>Bruttoinlandsprodukt (BIP)</a:t>
            </a:r>
            <a:r>
              <a:rPr lang="de-DE" altLang="de-DE" sz="2800" dirty="0">
                <a:solidFill>
                  <a:srgbClr val="000000"/>
                </a:solidFill>
              </a:rPr>
              <a:t> ist der Marktwert aller </a:t>
            </a:r>
          </a:p>
          <a:p>
            <a:pPr eaLnBrk="1" hangingPunct="1">
              <a:buClrTx/>
            </a:pPr>
            <a:r>
              <a:rPr lang="de-DE" altLang="de-DE" sz="2800" dirty="0">
                <a:solidFill>
                  <a:srgbClr val="000000"/>
                </a:solidFill>
              </a:rPr>
              <a:t>Waren und Dienstleistungen, die während einer Periode </a:t>
            </a:r>
          </a:p>
          <a:p>
            <a:pPr eaLnBrk="1" hangingPunct="1">
              <a:buClrTx/>
            </a:pPr>
            <a:r>
              <a:rPr lang="de-DE" altLang="de-DE" sz="2800" dirty="0">
                <a:solidFill>
                  <a:srgbClr val="000000"/>
                </a:solidFill>
              </a:rPr>
              <a:t>(z.B. 1 Jahr) in einem Land hergestellt werden und dem Endverbrauch dienen.</a:t>
            </a:r>
          </a:p>
          <a:p>
            <a:pPr eaLnBrk="1" hangingPunct="1">
              <a:buClrTx/>
            </a:pPr>
            <a:endParaRPr lang="de-DE" altLang="de-DE" sz="2800" dirty="0">
              <a:solidFill>
                <a:srgbClr val="000000"/>
              </a:solidFill>
            </a:endParaRPr>
          </a:p>
          <a:p>
            <a:pPr eaLnBrk="1" hangingPunct="1">
              <a:buClrTx/>
            </a:pPr>
            <a:r>
              <a:rPr lang="de-DE" altLang="de-DE" sz="2800" dirty="0">
                <a:solidFill>
                  <a:srgbClr val="000000"/>
                </a:solidFill>
              </a:rPr>
              <a:t>(</a:t>
            </a:r>
            <a:r>
              <a:rPr lang="de-DE" altLang="de-DE" sz="2800" b="1" dirty="0">
                <a:solidFill>
                  <a:srgbClr val="000000"/>
                </a:solidFill>
              </a:rPr>
              <a:t>Inlandskonzept</a:t>
            </a:r>
            <a:r>
              <a:rPr lang="de-DE" altLang="de-DE" sz="2800" dirty="0">
                <a:solidFill>
                  <a:srgbClr val="000000"/>
                </a:solidFill>
              </a:rPr>
              <a:t>)</a:t>
            </a:r>
          </a:p>
        </p:txBody>
      </p:sp>
      <p:sp>
        <p:nvSpPr>
          <p:cNvPr id="12" name="Rechteck 11">
            <a:extLst>
              <a:ext uri="{FF2B5EF4-FFF2-40B4-BE49-F238E27FC236}">
                <a16:creationId xmlns:a16="http://schemas.microsoft.com/office/drawing/2014/main" id="{4117F462-7D2C-41AD-989C-E400E486449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574950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2540" b="1" dirty="0">
                <a:solidFill>
                  <a:srgbClr val="000000"/>
                </a:solidFill>
                <a:latin typeface="Arial"/>
              </a:rPr>
              <a:t>Reales Wirtschaftswachstums und BIP-</a:t>
            </a:r>
            <a:r>
              <a:rPr lang="de-DE" sz="2540" b="1" dirty="0" err="1">
                <a:solidFill>
                  <a:srgbClr val="000000"/>
                </a:solidFill>
                <a:latin typeface="Arial"/>
              </a:rPr>
              <a:t>Deflator</a:t>
            </a:r>
            <a:endParaRPr sz="2540" dirty="0"/>
          </a:p>
        </p:txBody>
      </p:sp>
      <p:sp>
        <p:nvSpPr>
          <p:cNvPr id="7" name="Text Box 3"/>
          <p:cNvSpPr txBox="1">
            <a:spLocks noChangeArrowheads="1"/>
          </p:cNvSpPr>
          <p:nvPr/>
        </p:nvSpPr>
        <p:spPr bwMode="auto">
          <a:xfrm>
            <a:off x="178932" y="794899"/>
            <a:ext cx="8397032" cy="50374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000" dirty="0">
                <a:solidFill>
                  <a:srgbClr val="000000"/>
                </a:solidFill>
              </a:rPr>
              <a:t>Das reale Wirtschaftswachstum ergibt sich als die Veränderungsrate des realen Kettenindex:</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 – BIP-Index</a:t>
            </a:r>
            <a:r>
              <a:rPr lang="de-DE" altLang="de-DE" sz="2000" baseline="-25000" dirty="0">
                <a:solidFill>
                  <a:srgbClr val="000000"/>
                </a:solidFill>
              </a:rPr>
              <a:t>real</a:t>
            </a:r>
            <a:r>
              <a:rPr lang="de-DE" altLang="de-DE" sz="2000" dirty="0">
                <a:solidFill>
                  <a:srgbClr val="000000"/>
                </a:solidFill>
              </a:rPr>
              <a:t>(t-1)</a:t>
            </a:r>
          </a:p>
          <a:p>
            <a:pPr eaLnBrk="1" hangingPunct="1">
              <a:buClrTx/>
            </a:pPr>
            <a:r>
              <a:rPr lang="de-DE" altLang="de-DE" sz="2000" dirty="0">
                <a:solidFill>
                  <a:srgbClr val="000000"/>
                </a:solidFill>
              </a:rPr>
              <a:t>Wirtschaftswachstum = g(t)=   </a:t>
            </a: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(t-1)</a:t>
            </a:r>
          </a:p>
          <a:p>
            <a:pPr eaLnBrk="1" hangingPunct="1">
              <a:buClrTx/>
            </a:pPr>
            <a:endParaRPr lang="de-DE" altLang="de-DE" sz="2000" dirty="0">
              <a:solidFill>
                <a:srgbClr val="000000"/>
              </a:solidFill>
            </a:endParaRP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BIP-</a:t>
            </a:r>
            <a:r>
              <a:rPr lang="de-DE" altLang="de-DE" sz="2000" dirty="0" err="1">
                <a:solidFill>
                  <a:srgbClr val="000000"/>
                </a:solidFill>
              </a:rPr>
              <a:t>Index</a:t>
            </a:r>
            <a:r>
              <a:rPr lang="de-DE" altLang="de-DE" sz="2000" baseline="-25000" dirty="0" err="1">
                <a:solidFill>
                  <a:srgbClr val="000000"/>
                </a:solidFill>
              </a:rPr>
              <a:t>nom</a:t>
            </a:r>
            <a:r>
              <a:rPr lang="de-DE" altLang="de-DE" sz="2000" dirty="0">
                <a:solidFill>
                  <a:srgbClr val="000000"/>
                </a:solidFill>
              </a:rPr>
              <a:t>(t)</a:t>
            </a:r>
          </a:p>
          <a:p>
            <a:pPr eaLnBrk="1" hangingPunct="1">
              <a:buClrTx/>
            </a:pPr>
            <a:r>
              <a:rPr lang="de-DE" altLang="de-DE" sz="2000" dirty="0">
                <a:solidFill>
                  <a:srgbClr val="000000"/>
                </a:solidFill>
              </a:rPr>
              <a:t>BIP-</a:t>
            </a:r>
            <a:r>
              <a:rPr lang="de-DE" altLang="de-DE" sz="2000" dirty="0" err="1">
                <a:solidFill>
                  <a:srgbClr val="000000"/>
                </a:solidFill>
              </a:rPr>
              <a:t>Deflator</a:t>
            </a:r>
            <a:r>
              <a:rPr lang="de-DE" altLang="de-DE" sz="2000" dirty="0">
                <a:solidFill>
                  <a:srgbClr val="000000"/>
                </a:solidFill>
              </a:rPr>
              <a:t>(t)		=	      100</a:t>
            </a: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a:t>
            </a:r>
          </a:p>
          <a:p>
            <a:pPr eaLnBrk="1" hangingPunct="1">
              <a:buClrTx/>
            </a:pPr>
            <a:r>
              <a:rPr lang="de-DE" altLang="de-DE" sz="2000" dirty="0">
                <a:solidFill>
                  <a:srgbClr val="000000"/>
                </a:solidFill>
              </a:rPr>
              <a:t>Die </a:t>
            </a:r>
            <a:r>
              <a:rPr lang="de-DE" altLang="de-DE" sz="2000" b="1" dirty="0">
                <a:solidFill>
                  <a:srgbClr val="000000"/>
                </a:solidFill>
              </a:rPr>
              <a:t>Veränderungsrate</a:t>
            </a:r>
            <a:r>
              <a:rPr lang="de-DE" altLang="de-DE" sz="2000" dirty="0">
                <a:solidFill>
                  <a:srgbClr val="000000"/>
                </a:solidFill>
              </a:rPr>
              <a:t> des BIP-</a:t>
            </a:r>
            <a:r>
              <a:rPr lang="de-DE" altLang="de-DE" sz="2000" dirty="0" err="1">
                <a:solidFill>
                  <a:srgbClr val="000000"/>
                </a:solidFill>
              </a:rPr>
              <a:t>Deflators</a:t>
            </a:r>
            <a:r>
              <a:rPr lang="de-DE" altLang="de-DE" sz="2000" dirty="0">
                <a:solidFill>
                  <a:srgbClr val="000000"/>
                </a:solidFill>
              </a:rPr>
              <a:t> wiederspiegelt den reinen Preiseffekt in der Veränderung des nominalen BIP (nicht der BIP-</a:t>
            </a:r>
            <a:r>
              <a:rPr lang="de-DE" altLang="de-DE" sz="2000" dirty="0" err="1">
                <a:solidFill>
                  <a:srgbClr val="000000"/>
                </a:solidFill>
              </a:rPr>
              <a:t>Deflator</a:t>
            </a:r>
            <a:r>
              <a:rPr lang="de-DE" altLang="de-DE" sz="2000" dirty="0">
                <a:solidFill>
                  <a:srgbClr val="000000"/>
                </a:solidFill>
              </a:rPr>
              <a:t> selbst wie in einer Berechnung mit Festpreisbasis)</a:t>
            </a:r>
            <a:r>
              <a:rPr lang="de-DE" altLang="de-DE" sz="2177" dirty="0">
                <a:solidFill>
                  <a:srgbClr val="000000"/>
                </a:solidFill>
              </a:rPr>
              <a:t>			</a:t>
            </a:r>
          </a:p>
        </p:txBody>
      </p:sp>
      <p:cxnSp>
        <p:nvCxnSpPr>
          <p:cNvPr id="4" name="Gerade Verbindung 3"/>
          <p:cNvCxnSpPr/>
          <p:nvPr/>
        </p:nvCxnSpPr>
        <p:spPr>
          <a:xfrm>
            <a:off x="3725762" y="2240347"/>
            <a:ext cx="457270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3899300" y="3759578"/>
            <a:ext cx="228635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hteck 10">
            <a:extLst>
              <a:ext uri="{FF2B5EF4-FFF2-40B4-BE49-F238E27FC236}">
                <a16:creationId xmlns:a16="http://schemas.microsoft.com/office/drawing/2014/main" id="{9205ED76-9A0D-4275-9886-98A35D2E63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990715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Beispiel</a:t>
            </a:r>
            <a:endParaRPr sz="3266" dirty="0"/>
          </a:p>
        </p:txBody>
      </p:sp>
      <p:graphicFrame>
        <p:nvGraphicFramePr>
          <p:cNvPr id="2" name="Objekt 1"/>
          <p:cNvGraphicFramePr>
            <a:graphicFrameLocks noChangeAspect="1"/>
          </p:cNvGraphicFramePr>
          <p:nvPr/>
        </p:nvGraphicFramePr>
        <p:xfrm>
          <a:off x="1279525" y="1192213"/>
          <a:ext cx="9921875" cy="2071687"/>
        </p:xfrm>
        <a:graphic>
          <a:graphicData uri="http://schemas.openxmlformats.org/presentationml/2006/ole">
            <mc:AlternateContent xmlns:mc="http://schemas.openxmlformats.org/markup-compatibility/2006">
              <mc:Choice xmlns:v="urn:schemas-microsoft-com:vml" Requires="v">
                <p:oleObj name="Worksheet" r:id="rId3" imgW="9911002" imgH="2071935" progId="Excel.Sheet.12">
                  <p:embed/>
                </p:oleObj>
              </mc:Choice>
              <mc:Fallback>
                <p:oleObj name="Worksheet" r:id="rId3" imgW="9911002" imgH="2071935" progId="Excel.Sheet.12">
                  <p:embed/>
                  <p:pic>
                    <p:nvPicPr>
                      <p:cNvPr id="2" name="Objekt 1"/>
                      <p:cNvPicPr/>
                      <p:nvPr/>
                    </p:nvPicPr>
                    <p:blipFill>
                      <a:blip r:embed="rId4"/>
                      <a:stretch>
                        <a:fillRect/>
                      </a:stretch>
                    </p:blipFill>
                    <p:spPr>
                      <a:xfrm>
                        <a:off x="1279525" y="1192213"/>
                        <a:ext cx="9921875" cy="2071687"/>
                      </a:xfrm>
                      <a:prstGeom prst="rect">
                        <a:avLst/>
                      </a:prstGeom>
                    </p:spPr>
                  </p:pic>
                </p:oleObj>
              </mc:Fallback>
            </mc:AlternateContent>
          </a:graphicData>
        </a:graphic>
      </p:graphicFrame>
      <p:sp>
        <p:nvSpPr>
          <p:cNvPr id="7" name="Rechteck 6">
            <a:extLst>
              <a:ext uri="{FF2B5EF4-FFF2-40B4-BE49-F238E27FC236}">
                <a16:creationId xmlns:a16="http://schemas.microsoft.com/office/drawing/2014/main" id="{B8485C00-1970-49C5-BDC9-B7991197E9D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703279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43774" y="104181"/>
            <a:ext cx="11622656" cy="744941"/>
          </a:xfrm>
          <a:prstGeom prst="rect">
            <a:avLst/>
          </a:prstGeom>
          <a:noFill/>
          <a:ln>
            <a:noFill/>
          </a:ln>
        </p:spPr>
        <p:txBody>
          <a:bodyPr lIns="81646" tIns="40823" rIns="81646" bIns="40823" anchor="ctr" anchorCtr="1"/>
          <a:lstStyle/>
          <a:p>
            <a:pPr algn="ctr">
              <a:lnSpc>
                <a:spcPct val="100000"/>
              </a:lnSpc>
            </a:pPr>
            <a:r>
              <a:rPr lang="de-DE" sz="2540" b="1" dirty="0">
                <a:solidFill>
                  <a:srgbClr val="000000"/>
                </a:solidFill>
                <a:latin typeface="Arial"/>
              </a:rPr>
              <a:t>Nominales und reales Wirtschaftswachstum Deutschland</a:t>
            </a:r>
            <a:endParaRPr sz="2540" dirty="0"/>
          </a:p>
        </p:txBody>
      </p:sp>
      <p:sp>
        <p:nvSpPr>
          <p:cNvPr id="8" name="Textfeld 7"/>
          <p:cNvSpPr txBox="1"/>
          <p:nvPr/>
        </p:nvSpPr>
        <p:spPr>
          <a:xfrm>
            <a:off x="732013" y="5978027"/>
            <a:ext cx="1524328" cy="343620"/>
          </a:xfrm>
          <a:prstGeom prst="rect">
            <a:avLst/>
          </a:prstGeom>
          <a:noFill/>
        </p:spPr>
        <p:txBody>
          <a:bodyPr wrap="none" rtlCol="0">
            <a:spAutoFit/>
          </a:bodyPr>
          <a:lstStyle/>
          <a:p>
            <a:r>
              <a:rPr lang="de-DE" sz="1633" dirty="0"/>
              <a:t>Quelle: </a:t>
            </a:r>
            <a:r>
              <a:rPr lang="de-DE" sz="1633" dirty="0" err="1"/>
              <a:t>Destatis</a:t>
            </a:r>
            <a:endParaRPr lang="de-DE" sz="1633" dirty="0"/>
          </a:p>
        </p:txBody>
      </p:sp>
      <p:sp>
        <p:nvSpPr>
          <p:cNvPr id="9" name="Rechteck 8">
            <a:extLst>
              <a:ext uri="{FF2B5EF4-FFF2-40B4-BE49-F238E27FC236}">
                <a16:creationId xmlns:a16="http://schemas.microsoft.com/office/drawing/2014/main" id="{6DB5B233-2936-469F-8350-0DDB4656A9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1B8AAD3E-665A-A887-860B-80E89350D57C}"/>
              </a:ext>
            </a:extLst>
          </p:cNvPr>
          <p:cNvPicPr>
            <a:picLocks noChangeAspect="1"/>
          </p:cNvPicPr>
          <p:nvPr/>
        </p:nvPicPr>
        <p:blipFill>
          <a:blip r:embed="rId3"/>
          <a:stretch>
            <a:fillRect/>
          </a:stretch>
        </p:blipFill>
        <p:spPr>
          <a:xfrm>
            <a:off x="502067" y="667273"/>
            <a:ext cx="7706931" cy="4848944"/>
          </a:xfrm>
          <a:prstGeom prst="rect">
            <a:avLst/>
          </a:prstGeom>
        </p:spPr>
      </p:pic>
    </p:spTree>
    <p:extLst>
      <p:ext uri="{BB962C8B-B14F-4D97-AF65-F5344CB8AC3E}">
        <p14:creationId xmlns:p14="http://schemas.microsoft.com/office/powerpoint/2010/main" val="3978193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2540" dirty="0"/>
              <a:t>Relative Veränderung des BIP-</a:t>
            </a:r>
            <a:r>
              <a:rPr lang="de-DE" sz="2540" dirty="0" err="1"/>
              <a:t>Deflators</a:t>
            </a:r>
            <a:r>
              <a:rPr lang="de-DE" sz="2540" dirty="0"/>
              <a:t> in Deutschland</a:t>
            </a:r>
          </a:p>
        </p:txBody>
      </p:sp>
      <p:sp>
        <p:nvSpPr>
          <p:cNvPr id="8" name="Textfeld 7"/>
          <p:cNvSpPr txBox="1"/>
          <p:nvPr/>
        </p:nvSpPr>
        <p:spPr>
          <a:xfrm>
            <a:off x="2106351" y="6164193"/>
            <a:ext cx="1524328" cy="343620"/>
          </a:xfrm>
          <a:prstGeom prst="rect">
            <a:avLst/>
          </a:prstGeom>
          <a:noFill/>
        </p:spPr>
        <p:txBody>
          <a:bodyPr wrap="none" rtlCol="0">
            <a:spAutoFit/>
          </a:bodyPr>
          <a:lstStyle/>
          <a:p>
            <a:r>
              <a:rPr lang="de-DE" sz="1633" dirty="0"/>
              <a:t>Quelle: </a:t>
            </a:r>
            <a:r>
              <a:rPr lang="de-DE" sz="1633" dirty="0" err="1"/>
              <a:t>Destatis</a:t>
            </a:r>
            <a:endParaRPr lang="de-DE" sz="1633" dirty="0"/>
          </a:p>
        </p:txBody>
      </p:sp>
      <p:sp>
        <p:nvSpPr>
          <p:cNvPr id="10" name="Rechteck 9">
            <a:extLst>
              <a:ext uri="{FF2B5EF4-FFF2-40B4-BE49-F238E27FC236}">
                <a16:creationId xmlns:a16="http://schemas.microsoft.com/office/drawing/2014/main" id="{9395EECD-4647-450E-AE65-01DE3ECDAFA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9C3F0F4C-13EB-6341-3760-E90BABFF6F67}"/>
              </a:ext>
            </a:extLst>
          </p:cNvPr>
          <p:cNvPicPr>
            <a:picLocks noChangeAspect="1"/>
          </p:cNvPicPr>
          <p:nvPr/>
        </p:nvPicPr>
        <p:blipFill>
          <a:blip r:embed="rId3"/>
          <a:stretch>
            <a:fillRect/>
          </a:stretch>
        </p:blipFill>
        <p:spPr>
          <a:xfrm>
            <a:off x="323162" y="849122"/>
            <a:ext cx="8049793" cy="5064661"/>
          </a:xfrm>
          <a:prstGeom prst="rect">
            <a:avLst/>
          </a:prstGeom>
        </p:spPr>
      </p:pic>
    </p:spTree>
    <p:extLst>
      <p:ext uri="{BB962C8B-B14F-4D97-AF65-F5344CB8AC3E}">
        <p14:creationId xmlns:p14="http://schemas.microsoft.com/office/powerpoint/2010/main" val="3008064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Nominales BIP/reales BIP/BIP-</a:t>
            </a:r>
            <a:r>
              <a:rPr lang="de-DE" sz="3266" dirty="0" err="1"/>
              <a:t>Deflator</a:t>
            </a:r>
            <a:endParaRPr lang="de-DE" sz="3266" dirty="0"/>
          </a:p>
        </p:txBody>
      </p:sp>
      <p:sp>
        <p:nvSpPr>
          <p:cNvPr id="7" name="Text Box 3"/>
          <p:cNvSpPr txBox="1">
            <a:spLocks noChangeArrowheads="1"/>
          </p:cNvSpPr>
          <p:nvPr/>
        </p:nvSpPr>
        <p:spPr bwMode="auto">
          <a:xfrm>
            <a:off x="86451" y="1151352"/>
            <a:ext cx="8603154" cy="37710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Veränderung im nominalen BIP spiegelt die Veränderung aus Preisänderungen </a:t>
            </a:r>
            <a:r>
              <a:rPr lang="de-DE" altLang="de-DE" sz="2177" b="1" dirty="0">
                <a:solidFill>
                  <a:srgbClr val="000000"/>
                </a:solidFill>
              </a:rPr>
              <a:t>und</a:t>
            </a:r>
            <a:r>
              <a:rPr lang="de-DE" altLang="de-DE" sz="2177" dirty="0">
                <a:solidFill>
                  <a:srgbClr val="000000"/>
                </a:solidFill>
              </a:rPr>
              <a:t> Änderungen in der Wirtschaftsleistung wieder.</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Veränderung des realen BIP zeigt, um wie viel die Wirtschaftsleistung gewachsen ist.</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Über die Veränderungsrate des BIP-</a:t>
            </a:r>
            <a:r>
              <a:rPr lang="de-DE" altLang="de-DE" sz="2177" dirty="0" err="1">
                <a:solidFill>
                  <a:srgbClr val="000000"/>
                </a:solidFill>
              </a:rPr>
              <a:t>Deflators</a:t>
            </a:r>
            <a:r>
              <a:rPr lang="de-DE" altLang="de-DE" sz="2177" dirty="0">
                <a:solidFill>
                  <a:srgbClr val="000000"/>
                </a:solidFill>
              </a:rPr>
              <a:t> kann die </a:t>
            </a:r>
            <a:r>
              <a:rPr lang="de-DE" altLang="de-DE" sz="2177" dirty="0" err="1">
                <a:solidFill>
                  <a:srgbClr val="000000"/>
                </a:solidFill>
              </a:rPr>
              <a:t>Veränderungrate</a:t>
            </a:r>
            <a:r>
              <a:rPr lang="de-DE" altLang="de-DE" sz="2177" dirty="0">
                <a:solidFill>
                  <a:srgbClr val="000000"/>
                </a:solidFill>
              </a:rPr>
              <a:t> des nominalen BIP um die reine Preisänderung korrigiert werden</a:t>
            </a:r>
          </a:p>
        </p:txBody>
      </p:sp>
      <p:sp>
        <p:nvSpPr>
          <p:cNvPr id="4" name="Rechteck 3">
            <a:extLst>
              <a:ext uri="{FF2B5EF4-FFF2-40B4-BE49-F238E27FC236}">
                <a16:creationId xmlns:a16="http://schemas.microsoft.com/office/drawing/2014/main" id="{58C88DCD-6317-4224-9BDF-37D640B1ECA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936253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ChangeArrowheads="1"/>
          </p:cNvSpPr>
          <p:nvPr/>
        </p:nvSpPr>
        <p:spPr bwMode="auto">
          <a:xfrm>
            <a:off x="0" y="0"/>
            <a:ext cx="12192000" cy="72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no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000" b="1" dirty="0"/>
              <a:t>Vergleich des Wirtschaftswachstums gemessen am realen BIP und realen BIP pro Kopf im Vergleich seit Einführung des Euro (Deutschland)</a:t>
            </a:r>
          </a:p>
        </p:txBody>
      </p:sp>
      <p:sp>
        <p:nvSpPr>
          <p:cNvPr id="480260" name="Text Box 4"/>
          <p:cNvSpPr txBox="1">
            <a:spLocks noChangeArrowheads="1"/>
          </p:cNvSpPr>
          <p:nvPr/>
        </p:nvSpPr>
        <p:spPr bwMode="auto">
          <a:xfrm>
            <a:off x="1558925" y="6021389"/>
            <a:ext cx="1338828"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a:t>
            </a:r>
            <a:r>
              <a:rPr lang="de-DE" sz="1400" dirty="0" err="1"/>
              <a:t>Destatis</a:t>
            </a:r>
            <a:endParaRPr lang="de-DE" sz="1400" dirty="0"/>
          </a:p>
        </p:txBody>
      </p:sp>
      <p:sp>
        <p:nvSpPr>
          <p:cNvPr id="10" name="Rechteck 9">
            <a:extLst>
              <a:ext uri="{FF2B5EF4-FFF2-40B4-BE49-F238E27FC236}">
                <a16:creationId xmlns:a16="http://schemas.microsoft.com/office/drawing/2014/main" id="{AA9827BA-1BA3-43F2-B4A2-8001A9B60E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798D345C-4482-6E97-D9B7-06CB5CC2338C}"/>
              </a:ext>
            </a:extLst>
          </p:cNvPr>
          <p:cNvPicPr>
            <a:picLocks noChangeAspect="1"/>
          </p:cNvPicPr>
          <p:nvPr/>
        </p:nvPicPr>
        <p:blipFill>
          <a:blip r:embed="rId3"/>
          <a:stretch>
            <a:fillRect/>
          </a:stretch>
        </p:blipFill>
        <p:spPr>
          <a:xfrm>
            <a:off x="102505" y="718704"/>
            <a:ext cx="8100209" cy="4698122"/>
          </a:xfrm>
          <a:prstGeom prst="rect">
            <a:avLst/>
          </a:prstGeom>
        </p:spPr>
      </p:pic>
    </p:spTree>
    <p:extLst>
      <p:ext uri="{BB962C8B-B14F-4D97-AF65-F5344CB8AC3E}">
        <p14:creationId xmlns:p14="http://schemas.microsoft.com/office/powerpoint/2010/main" val="1398269579"/>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ChangeArrowheads="1"/>
          </p:cNvSpPr>
          <p:nvPr/>
        </p:nvSpPr>
        <p:spPr bwMode="auto">
          <a:xfrm>
            <a:off x="3485833" y="25306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Preisniveaustabilität </a:t>
            </a:r>
          </a:p>
        </p:txBody>
      </p:sp>
      <p:sp>
        <p:nvSpPr>
          <p:cNvPr id="482307" name="Text Box 3"/>
          <p:cNvSpPr txBox="1">
            <a:spLocks noChangeArrowheads="1"/>
          </p:cNvSpPr>
          <p:nvPr/>
        </p:nvSpPr>
        <p:spPr bwMode="auto">
          <a:xfrm>
            <a:off x="253695" y="792231"/>
            <a:ext cx="8501344" cy="43418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dirty="0">
                <a:solidFill>
                  <a:schemeClr val="tx1"/>
                </a:solidFill>
              </a:rPr>
              <a:t>	Allgemein akzeptiertes Maß für die Messung des Preisniveaus</a:t>
            </a:r>
          </a:p>
          <a:p>
            <a:r>
              <a:rPr lang="de-DE" dirty="0">
                <a:solidFill>
                  <a:schemeClr val="tx1"/>
                </a:solidFill>
              </a:rPr>
              <a:t>ist der Verbraucherpreisindex (VPI) bzw. im Umfeld der</a:t>
            </a:r>
          </a:p>
          <a:p>
            <a:r>
              <a:rPr lang="de-DE" dirty="0">
                <a:solidFill>
                  <a:schemeClr val="tx1"/>
                </a:solidFill>
              </a:rPr>
              <a:t>Eurozone der  Harmonisierte Verbraucherpreisindex (HVPI).</a:t>
            </a:r>
          </a:p>
          <a:p>
            <a:endParaRPr lang="de-DE" dirty="0">
              <a:solidFill>
                <a:schemeClr val="tx1"/>
              </a:solidFill>
            </a:endParaRPr>
          </a:p>
          <a:p>
            <a:endParaRPr lang="de-DE" dirty="0">
              <a:solidFill>
                <a:schemeClr val="tx1"/>
              </a:solidFill>
            </a:endParaRPr>
          </a:p>
          <a:p>
            <a:r>
              <a:rPr lang="de-DE" u="sng" dirty="0">
                <a:solidFill>
                  <a:schemeClr val="tx1"/>
                </a:solidFill>
              </a:rPr>
              <a:t>Definition der Europäischen Zentralbank:</a:t>
            </a:r>
          </a:p>
          <a:p>
            <a:endParaRPr lang="de-DE" dirty="0">
              <a:solidFill>
                <a:schemeClr val="tx1"/>
              </a:solidFill>
            </a:endParaRPr>
          </a:p>
          <a:p>
            <a:r>
              <a:rPr lang="de-DE" sz="2200" dirty="0">
                <a:solidFill>
                  <a:schemeClr val="tx1"/>
                </a:solidFill>
              </a:rPr>
              <a:t>		Preisstabilität ist definiert als Anstieg des Harmonisierten Verbraucherpreisindex (HVPI) für das Euro-Währungsgebiet von </a:t>
            </a:r>
          </a:p>
          <a:p>
            <a:r>
              <a:rPr lang="de-DE" sz="2200" dirty="0">
                <a:solidFill>
                  <a:schemeClr val="tx1"/>
                </a:solidFill>
              </a:rPr>
              <a:t>		2 % gegenüber dem Vorjahr. Die EZB legt diesem Zusammenhang ein symmetrisches Inflationsziel von 2% in der mittleren Frist fest.</a:t>
            </a:r>
            <a:endParaRPr lang="de-DE" dirty="0">
              <a:solidFill>
                <a:schemeClr val="tx1"/>
              </a:solidFill>
            </a:endParaRPr>
          </a:p>
          <a:p>
            <a:r>
              <a:rPr lang="de-DE" sz="2000" dirty="0">
                <a:solidFill>
                  <a:schemeClr val="tx1"/>
                </a:solidFill>
              </a:rPr>
              <a:t> </a:t>
            </a:r>
          </a:p>
        </p:txBody>
      </p:sp>
      <p:sp>
        <p:nvSpPr>
          <p:cNvPr id="5" name="Rechteck 4">
            <a:extLst>
              <a:ext uri="{FF2B5EF4-FFF2-40B4-BE49-F238E27FC236}">
                <a16:creationId xmlns:a16="http://schemas.microsoft.com/office/drawing/2014/main" id="{5C785182-46B0-41A6-A5E5-0BA0067E40B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93733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Ziel der Preisniveaustabilität</a:t>
            </a:r>
          </a:p>
        </p:txBody>
      </p:sp>
      <p:sp>
        <p:nvSpPr>
          <p:cNvPr id="143364"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3365" name="Text Box 4"/>
          <p:cNvSpPr txBox="1">
            <a:spLocks noChangeArrowheads="1"/>
          </p:cNvSpPr>
          <p:nvPr/>
        </p:nvSpPr>
        <p:spPr bwMode="auto">
          <a:xfrm>
            <a:off x="723900" y="880035"/>
            <a:ext cx="9144000" cy="415498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b="1" u="sng" dirty="0"/>
              <a:t>Gründe:</a:t>
            </a:r>
          </a:p>
          <a:p>
            <a:endParaRPr lang="de-DE" sz="2400" dirty="0"/>
          </a:p>
          <a:p>
            <a:pPr>
              <a:buFontTx/>
              <a:buChar char="•"/>
            </a:pPr>
            <a:r>
              <a:rPr lang="de-DE" sz="2400" dirty="0"/>
              <a:t> Erhaltung der Signalfunktion des Preises für die Knappheit eines Guts</a:t>
            </a:r>
          </a:p>
          <a:p>
            <a:pPr>
              <a:buFontTx/>
              <a:buChar char="•"/>
            </a:pPr>
            <a:endParaRPr lang="de-DE" sz="2400" dirty="0"/>
          </a:p>
          <a:p>
            <a:pPr>
              <a:buFontTx/>
              <a:buChar char="•"/>
            </a:pPr>
            <a:r>
              <a:rPr lang="de-DE" sz="2400" dirty="0"/>
              <a:t> Werterhaltung über die Zeit durch Geldaufbewahrung</a:t>
            </a:r>
          </a:p>
          <a:p>
            <a:pPr>
              <a:buFontTx/>
              <a:buChar char="•"/>
            </a:pPr>
            <a:endParaRPr lang="de-DE" sz="2400" dirty="0"/>
          </a:p>
          <a:p>
            <a:pPr>
              <a:buFontTx/>
              <a:buChar char="•"/>
            </a:pPr>
            <a:r>
              <a:rPr lang="de-DE" sz="2400" dirty="0"/>
              <a:t> Vermeidung von Transaktionskosten durch Umetikettierung</a:t>
            </a:r>
          </a:p>
          <a:p>
            <a:pPr>
              <a:buFontTx/>
              <a:buChar char="•"/>
            </a:pPr>
            <a:endParaRPr lang="de-DE" sz="2400" dirty="0"/>
          </a:p>
          <a:p>
            <a:pPr>
              <a:buFontTx/>
              <a:buChar char="•"/>
            </a:pPr>
            <a:r>
              <a:rPr lang="de-DE" sz="2400" dirty="0"/>
              <a:t> Vermeidung von Ungerechtigkeiten im Gläubiger-Schuldner-Verhältnis</a:t>
            </a:r>
          </a:p>
          <a:p>
            <a:pPr>
              <a:buFontTx/>
              <a:buChar char="•"/>
            </a:pPr>
            <a:endParaRPr lang="de-DE" sz="2400" dirty="0"/>
          </a:p>
          <a:p>
            <a:pPr>
              <a:buFontTx/>
              <a:buChar char="•"/>
            </a:pPr>
            <a:r>
              <a:rPr lang="de-DE" sz="2400" dirty="0"/>
              <a:t> Stabile Konsum-Sparentscheidungen</a:t>
            </a:r>
          </a:p>
        </p:txBody>
      </p:sp>
      <p:sp>
        <p:nvSpPr>
          <p:cNvPr id="5" name="Rechteck 4">
            <a:extLst>
              <a:ext uri="{FF2B5EF4-FFF2-40B4-BE49-F238E27FC236}">
                <a16:creationId xmlns:a16="http://schemas.microsoft.com/office/drawing/2014/main" id="{6A46589A-AA2D-4B42-AE43-09B6D8A1C49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427392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Messung des Geldwerts</a:t>
            </a:r>
          </a:p>
        </p:txBody>
      </p:sp>
      <p:sp>
        <p:nvSpPr>
          <p:cNvPr id="144388"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4389" name="Text Box 4"/>
          <p:cNvSpPr txBox="1">
            <a:spLocks noChangeArrowheads="1"/>
          </p:cNvSpPr>
          <p:nvPr/>
        </p:nvSpPr>
        <p:spPr bwMode="auto">
          <a:xfrm>
            <a:off x="1524000" y="1384301"/>
            <a:ext cx="9144000" cy="452431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dirty="0"/>
              <a:t>Zur Bestimmung der Kaufkraft des Geldes können nicht nur Einzelpreise betrachtet werden, sondern es muss ein Durchschnitt über eine Vielzahl von Gütern bestimmt werden.</a:t>
            </a:r>
          </a:p>
          <a:p>
            <a:endParaRPr lang="de-DE" sz="2400" dirty="0"/>
          </a:p>
          <a:p>
            <a:r>
              <a:rPr lang="de-DE" sz="2400" dirty="0">
                <a:cs typeface="Times New Roman" pitchFamily="18" charset="0"/>
              </a:rPr>
              <a:t>→	</a:t>
            </a:r>
            <a:r>
              <a:rPr lang="de-DE" sz="2400" dirty="0"/>
              <a:t>Der Geldwert wird deshalb über Preisindices gemessen, die auf einer 	repräsentativen Auswahl von Gütern basieren.</a:t>
            </a:r>
          </a:p>
          <a:p>
            <a:endParaRPr lang="de-DE" sz="2400" dirty="0"/>
          </a:p>
          <a:p>
            <a:r>
              <a:rPr lang="de-DE" sz="2400" dirty="0"/>
              <a:t>Die Bestimmung des Preisindices richtet sich nach</a:t>
            </a:r>
          </a:p>
          <a:p>
            <a:endParaRPr lang="de-DE" sz="2400" dirty="0"/>
          </a:p>
          <a:p>
            <a:pPr>
              <a:buFontTx/>
              <a:buChar char="•"/>
            </a:pPr>
            <a:r>
              <a:rPr lang="de-DE" sz="2400" dirty="0"/>
              <a:t> 	der Zielgruppe</a:t>
            </a:r>
          </a:p>
          <a:p>
            <a:pPr>
              <a:buFontTx/>
              <a:buChar char="•"/>
            </a:pPr>
            <a:r>
              <a:rPr lang="de-DE" sz="2400" dirty="0"/>
              <a:t> 	des Warenkorbs</a:t>
            </a:r>
          </a:p>
          <a:p>
            <a:pPr>
              <a:buFontTx/>
              <a:buChar char="•"/>
            </a:pPr>
            <a:r>
              <a:rPr lang="de-DE" sz="2400" dirty="0"/>
              <a:t> 	der Gewichtung der Einzelgüter </a:t>
            </a:r>
          </a:p>
        </p:txBody>
      </p:sp>
      <p:sp>
        <p:nvSpPr>
          <p:cNvPr id="5" name="Rechteck 4">
            <a:extLst>
              <a:ext uri="{FF2B5EF4-FFF2-40B4-BE49-F238E27FC236}">
                <a16:creationId xmlns:a16="http://schemas.microsoft.com/office/drawing/2014/main" id="{E87EBB99-EE8E-4157-A55B-CE03CA8D89B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5993563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Bestimmung der Inflationsrate</a:t>
            </a:r>
          </a:p>
        </p:txBody>
      </p:sp>
      <p:sp>
        <p:nvSpPr>
          <p:cNvPr id="7" name="Text Box 3"/>
          <p:cNvSpPr txBox="1">
            <a:spLocks noChangeArrowheads="1"/>
          </p:cNvSpPr>
          <p:nvPr/>
        </p:nvSpPr>
        <p:spPr bwMode="auto">
          <a:xfrm>
            <a:off x="616685" y="1142648"/>
            <a:ext cx="8603154" cy="17867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mj-lt"/>
              <a:buAutoNum type="arabicPeriod"/>
            </a:pPr>
            <a:r>
              <a:rPr lang="de-DE" altLang="de-DE" sz="2540" dirty="0">
                <a:solidFill>
                  <a:srgbClr val="000000"/>
                </a:solidFill>
              </a:rPr>
              <a:t>Festlegung des Warenkorbs</a:t>
            </a:r>
          </a:p>
          <a:p>
            <a:pPr marL="881390" lvl="1" indent="-466618" eaLnBrk="1" hangingPunct="1">
              <a:buClrTx/>
              <a:buFont typeface="Symbol" panose="05050102010706020507" pitchFamily="18" charset="2"/>
              <a:buChar char="-"/>
            </a:pPr>
            <a:r>
              <a:rPr lang="de-DE" altLang="de-DE" sz="2540" dirty="0">
                <a:solidFill>
                  <a:srgbClr val="000000"/>
                </a:solidFill>
              </a:rPr>
              <a:t>Bestimmung der Güter und Dienstleistungen, die von einem typischen Haushalt konsumiert werden</a:t>
            </a:r>
          </a:p>
          <a:p>
            <a:pPr marL="881390" lvl="1" indent="-466618" eaLnBrk="1" hangingPunct="1">
              <a:buClrTx/>
              <a:buFont typeface="Symbol" panose="05050102010706020507" pitchFamily="18" charset="2"/>
              <a:buChar char="-"/>
            </a:pPr>
            <a:r>
              <a:rPr lang="de-DE" altLang="de-DE" sz="2540" dirty="0">
                <a:solidFill>
                  <a:srgbClr val="000000"/>
                </a:solidFill>
              </a:rPr>
              <a:t>Gewichtung der einzelnen Güter nach deren Bedeutung</a:t>
            </a:r>
          </a:p>
          <a:p>
            <a:pPr marL="466618" indent="-466618" eaLnBrk="1" hangingPunct="1">
              <a:buClrTx/>
              <a:buFont typeface="+mj-lt"/>
              <a:buAutoNum type="arabicPeriod"/>
            </a:pPr>
            <a:endParaRPr lang="de-DE" altLang="de-DE" sz="2540" dirty="0">
              <a:solidFill>
                <a:srgbClr val="000000"/>
              </a:solidFill>
            </a:endParaRPr>
          </a:p>
        </p:txBody>
      </p:sp>
      <p:sp>
        <p:nvSpPr>
          <p:cNvPr id="4" name="Text Box 3"/>
          <p:cNvSpPr txBox="1">
            <a:spLocks noChangeArrowheads="1"/>
          </p:cNvSpPr>
          <p:nvPr/>
        </p:nvSpPr>
        <p:spPr bwMode="auto">
          <a:xfrm>
            <a:off x="506265" y="2394564"/>
            <a:ext cx="8603154" cy="19255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mj-lt"/>
              <a:buAutoNum type="arabicPeriod"/>
            </a:pPr>
            <a:endParaRPr lang="de-DE" altLang="de-DE" sz="2540" dirty="0">
              <a:solidFill>
                <a:srgbClr val="000000"/>
              </a:solidFill>
            </a:endParaRPr>
          </a:p>
          <a:p>
            <a:pPr marL="514350" indent="-514350" eaLnBrk="1" hangingPunct="1">
              <a:buClrTx/>
              <a:buFont typeface="+mj-lt"/>
              <a:buAutoNum type="arabicPeriod" startAt="2"/>
            </a:pPr>
            <a:r>
              <a:rPr lang="de-DE" altLang="de-DE" sz="2540" dirty="0">
                <a:solidFill>
                  <a:srgbClr val="000000"/>
                </a:solidFill>
              </a:rPr>
              <a:t>Ermittlung von Preise:</a:t>
            </a:r>
          </a:p>
          <a:p>
            <a:pPr marL="881390" lvl="1" indent="-466618" eaLnBrk="1" hangingPunct="1">
              <a:buClrTx/>
              <a:buFont typeface="Symbol" panose="05050102010706020507" pitchFamily="18" charset="2"/>
              <a:buChar char="-"/>
            </a:pPr>
            <a:r>
              <a:rPr lang="de-DE" altLang="de-DE" sz="2540" dirty="0">
                <a:solidFill>
                  <a:srgbClr val="000000"/>
                </a:solidFill>
              </a:rPr>
              <a:t>Feststellung der Preise der Güter des Warenkorbs zu einem gegebenen Zeitpunkt</a:t>
            </a:r>
          </a:p>
        </p:txBody>
      </p:sp>
      <p:sp>
        <p:nvSpPr>
          <p:cNvPr id="5" name="Text Box 3"/>
          <p:cNvSpPr txBox="1">
            <a:spLocks noChangeArrowheads="1"/>
          </p:cNvSpPr>
          <p:nvPr/>
        </p:nvSpPr>
        <p:spPr bwMode="auto">
          <a:xfrm>
            <a:off x="506265" y="4181282"/>
            <a:ext cx="8603154" cy="2131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540" dirty="0">
              <a:solidFill>
                <a:srgbClr val="000000"/>
              </a:solidFill>
            </a:endParaRPr>
          </a:p>
          <a:p>
            <a:pPr marL="466618" indent="-466618" eaLnBrk="1" hangingPunct="1">
              <a:buClrTx/>
              <a:buFont typeface="+mj-lt"/>
              <a:buAutoNum type="arabicPeriod" startAt="3"/>
            </a:pPr>
            <a:r>
              <a:rPr lang="de-DE" altLang="de-DE" sz="2540" dirty="0">
                <a:solidFill>
                  <a:srgbClr val="000000"/>
                </a:solidFill>
              </a:rPr>
              <a:t>Preis des Warenkorbs:</a:t>
            </a:r>
          </a:p>
          <a:p>
            <a:pPr marL="829544" lvl="1" indent="-414772" eaLnBrk="1" hangingPunct="1">
              <a:buClrTx/>
              <a:buFont typeface="Symbol" panose="05050102010706020507" pitchFamily="18" charset="2"/>
              <a:buChar char="-"/>
            </a:pPr>
            <a:r>
              <a:rPr lang="de-DE" altLang="de-DE" sz="2540" dirty="0">
                <a:solidFill>
                  <a:srgbClr val="000000"/>
                </a:solidFill>
              </a:rPr>
              <a:t>Multiplikation jedes Preises mit seinem Gewicht und anschließende Aufsummierung ergibt den Preis des Warenkorbs zu einem gegebenen Zeitpunkt</a:t>
            </a:r>
          </a:p>
        </p:txBody>
      </p:sp>
      <p:sp>
        <p:nvSpPr>
          <p:cNvPr id="8" name="Rechteck 7">
            <a:extLst>
              <a:ext uri="{FF2B5EF4-FFF2-40B4-BE49-F238E27FC236}">
                <a16:creationId xmlns:a16="http://schemas.microsoft.com/office/drawing/2014/main" id="{B1776A83-F044-46FF-9C71-19A4CA163E9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77804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Inlandskonzept </a:t>
            </a:r>
            <a:r>
              <a:rPr lang="de-DE" sz="3266" dirty="0" err="1"/>
              <a:t>vs</a:t>
            </a:r>
            <a:r>
              <a:rPr lang="de-DE" sz="3266" dirty="0"/>
              <a:t> Inländerkonzept</a:t>
            </a:r>
          </a:p>
        </p:txBody>
      </p:sp>
      <p:sp>
        <p:nvSpPr>
          <p:cNvPr id="7" name="Text Box 3"/>
          <p:cNvSpPr txBox="1">
            <a:spLocks noChangeArrowheads="1"/>
          </p:cNvSpPr>
          <p:nvPr/>
        </p:nvSpPr>
        <p:spPr bwMode="auto">
          <a:xfrm>
            <a:off x="1752668" y="1915594"/>
            <a:ext cx="8295271"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a:solidFill>
                  <a:srgbClr val="000000"/>
                </a:solidFill>
              </a:rPr>
              <a:t>							–	Faktoreinkommen der Ausländer</a:t>
            </a:r>
          </a:p>
          <a:p>
            <a:pPr eaLnBrk="1" hangingPunct="1">
              <a:buClrTx/>
            </a:pPr>
            <a:r>
              <a:rPr lang="de-DE" altLang="de-DE" sz="2177" dirty="0">
                <a:solidFill>
                  <a:srgbClr val="000000"/>
                </a:solidFill>
              </a:rPr>
              <a:t>								im Inland</a:t>
            </a:r>
          </a:p>
          <a:p>
            <a:pPr eaLnBrk="1" hangingPunct="1">
              <a:buClrTx/>
            </a:pPr>
            <a:r>
              <a:rPr lang="de-DE" altLang="de-DE" sz="2177" dirty="0">
                <a:solidFill>
                  <a:srgbClr val="000000"/>
                </a:solidFill>
              </a:rPr>
              <a:t>		</a:t>
            </a:r>
          </a:p>
        </p:txBody>
      </p:sp>
      <p:sp>
        <p:nvSpPr>
          <p:cNvPr id="4" name="Text Box 3"/>
          <p:cNvSpPr txBox="1">
            <a:spLocks noChangeArrowheads="1"/>
          </p:cNvSpPr>
          <p:nvPr/>
        </p:nvSpPr>
        <p:spPr bwMode="auto">
          <a:xfrm>
            <a:off x="1600268" y="1522581"/>
            <a:ext cx="8295271" cy="4207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a:solidFill>
                  <a:srgbClr val="000000"/>
                </a:solidFill>
              </a:rPr>
              <a:t>Inländerkonzept =		Inlandskonzept</a:t>
            </a:r>
          </a:p>
        </p:txBody>
      </p:sp>
      <p:sp>
        <p:nvSpPr>
          <p:cNvPr id="5" name="Text Box 3"/>
          <p:cNvSpPr txBox="1">
            <a:spLocks noChangeArrowheads="1"/>
          </p:cNvSpPr>
          <p:nvPr/>
        </p:nvSpPr>
        <p:spPr bwMode="auto">
          <a:xfrm>
            <a:off x="1752667" y="2461006"/>
            <a:ext cx="8295271"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a:solidFill>
                  <a:srgbClr val="000000"/>
                </a:solidFill>
              </a:rPr>
              <a:t>		</a:t>
            </a:r>
          </a:p>
          <a:p>
            <a:pPr eaLnBrk="1" hangingPunct="1">
              <a:buClrTx/>
            </a:pPr>
            <a:r>
              <a:rPr lang="de-DE" altLang="de-DE" sz="2177" dirty="0">
                <a:solidFill>
                  <a:srgbClr val="000000"/>
                </a:solidFill>
              </a:rPr>
              <a:t>							+	Faktoreinkommen der</a:t>
            </a:r>
          </a:p>
          <a:p>
            <a:pPr eaLnBrk="1" hangingPunct="1">
              <a:buClrTx/>
            </a:pPr>
            <a:r>
              <a:rPr lang="de-DE" altLang="de-DE" sz="2177" dirty="0">
                <a:solidFill>
                  <a:srgbClr val="000000"/>
                </a:solidFill>
              </a:rPr>
              <a:t>								Inländer im Ausland</a:t>
            </a:r>
          </a:p>
        </p:txBody>
      </p:sp>
      <p:sp>
        <p:nvSpPr>
          <p:cNvPr id="8" name="Rechteck 7">
            <a:extLst>
              <a:ext uri="{FF2B5EF4-FFF2-40B4-BE49-F238E27FC236}">
                <a16:creationId xmlns:a16="http://schemas.microsoft.com/office/drawing/2014/main" id="{E4629E08-4D16-42D7-A69B-1708DEF5F2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47885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Bestimmung der Inflationsrate</a:t>
            </a:r>
          </a:p>
        </p:txBody>
      </p:sp>
      <p:sp>
        <p:nvSpPr>
          <p:cNvPr id="7" name="Text Box 3"/>
          <p:cNvSpPr txBox="1">
            <a:spLocks noChangeArrowheads="1"/>
          </p:cNvSpPr>
          <p:nvPr/>
        </p:nvSpPr>
        <p:spPr bwMode="auto">
          <a:xfrm>
            <a:off x="275035" y="1126223"/>
            <a:ext cx="8937326" cy="29694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AutoNum type="arabicPeriod" startAt="4"/>
            </a:pPr>
            <a:r>
              <a:rPr lang="de-DE" altLang="de-DE" sz="2540" dirty="0">
                <a:solidFill>
                  <a:srgbClr val="000000"/>
                </a:solidFill>
              </a:rPr>
              <a:t>Auswahl eines Basisjahrs:</a:t>
            </a:r>
          </a:p>
          <a:p>
            <a:pPr marL="881390" lvl="1" indent="-466618" eaLnBrk="1" hangingPunct="1">
              <a:buClrTx/>
              <a:buFont typeface="Symbol" panose="05050102010706020507" pitchFamily="18" charset="2"/>
              <a:buChar char="-"/>
            </a:pPr>
            <a:r>
              <a:rPr lang="de-DE" altLang="de-DE" sz="2540" dirty="0">
                <a:solidFill>
                  <a:srgbClr val="000000"/>
                </a:solidFill>
              </a:rPr>
              <a:t>Bestimmung eines Basisjahrs, welches auf 100 gesetzt wird.</a:t>
            </a:r>
          </a:p>
          <a:p>
            <a:pPr marL="881390" lvl="1" indent="-466618" eaLnBrk="1" hangingPunct="1">
              <a:buClrTx/>
              <a:buFont typeface="Symbol" panose="05050102010706020507" pitchFamily="18" charset="2"/>
              <a:buChar char="-"/>
            </a:pPr>
            <a:r>
              <a:rPr lang="de-DE" altLang="de-DE" sz="2540" dirty="0">
                <a:solidFill>
                  <a:srgbClr val="000000"/>
                </a:solidFill>
              </a:rPr>
              <a:t>Den Index des Jahres t erhält man, indem man den Preis Warenkorbs zum Zeitpunkt t durch den Preis des Warenkorbs des Basisjahres teilt und anschließend mit 100 multipliziert</a:t>
            </a:r>
          </a:p>
        </p:txBody>
      </p:sp>
      <p:sp>
        <p:nvSpPr>
          <p:cNvPr id="4" name="Text Box 3"/>
          <p:cNvSpPr txBox="1">
            <a:spLocks noChangeArrowheads="1"/>
          </p:cNvSpPr>
          <p:nvPr/>
        </p:nvSpPr>
        <p:spPr bwMode="auto">
          <a:xfrm>
            <a:off x="153663" y="3742574"/>
            <a:ext cx="8603154" cy="21161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Symbol" panose="05050102010706020507" pitchFamily="18" charset="2"/>
              <a:buChar char="-"/>
            </a:pPr>
            <a:endParaRPr lang="de-DE" altLang="de-DE" sz="2540" dirty="0">
              <a:solidFill>
                <a:srgbClr val="000000"/>
              </a:solidFill>
            </a:endParaRPr>
          </a:p>
          <a:p>
            <a:pPr marL="466618" indent="-466618" eaLnBrk="1" hangingPunct="1">
              <a:buClrTx/>
              <a:buFont typeface="+mj-lt"/>
              <a:buAutoNum type="arabicPeriod" startAt="5"/>
            </a:pPr>
            <a:r>
              <a:rPr lang="de-DE" altLang="de-DE" sz="2540" dirty="0">
                <a:solidFill>
                  <a:srgbClr val="000000"/>
                </a:solidFill>
              </a:rPr>
              <a:t>Bestimmung der Inflationsrate:</a:t>
            </a:r>
          </a:p>
          <a:p>
            <a:pPr marL="881390" lvl="1" indent="-466618" eaLnBrk="1" hangingPunct="1">
              <a:buClrTx/>
              <a:buFont typeface="Symbol" panose="05050102010706020507" pitchFamily="18" charset="2"/>
              <a:buChar char="-"/>
            </a:pPr>
            <a:r>
              <a:rPr lang="de-DE" altLang="de-DE" sz="2540" dirty="0">
                <a:solidFill>
                  <a:srgbClr val="000000"/>
                </a:solidFill>
              </a:rPr>
              <a:t>Die Inflationsrate erhält man, indem man die jährliche Veränderungsrate des Preisindex bestimmt</a:t>
            </a:r>
          </a:p>
        </p:txBody>
      </p:sp>
      <p:sp>
        <p:nvSpPr>
          <p:cNvPr id="5" name="Rechteck 4">
            <a:extLst>
              <a:ext uri="{FF2B5EF4-FFF2-40B4-BE49-F238E27FC236}">
                <a16:creationId xmlns:a16="http://schemas.microsoft.com/office/drawing/2014/main" id="{B76EFB7D-061F-48B6-A0EA-7D5AD98D9EC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9632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38116" y="0"/>
            <a:ext cx="7761950" cy="744941"/>
          </a:xfrm>
          <a:prstGeom prst="rect">
            <a:avLst/>
          </a:prstGeom>
          <a:noFill/>
          <a:ln>
            <a:noFill/>
          </a:ln>
        </p:spPr>
        <p:txBody>
          <a:bodyPr lIns="81646" tIns="40823" rIns="81646" bIns="40823" anchor="ctr" anchorCtr="1"/>
          <a:lstStyle/>
          <a:p>
            <a:r>
              <a:rPr lang="de-DE" sz="3266" b="1" dirty="0"/>
              <a:t>Verbraucherpreisindex (VPI)</a:t>
            </a:r>
          </a:p>
        </p:txBody>
      </p:sp>
      <mc:AlternateContent xmlns:mc="http://schemas.openxmlformats.org/markup-compatibility/2006" xmlns:a14="http://schemas.microsoft.com/office/drawing/2010/main">
        <mc:Choice Requires="a14">
          <p:sp>
            <p:nvSpPr>
              <p:cNvPr id="7" name="Text Box 3"/>
              <p:cNvSpPr txBox="1">
                <a:spLocks noChangeArrowheads="1"/>
              </p:cNvSpPr>
              <p:nvPr/>
            </p:nvSpPr>
            <p:spPr bwMode="auto">
              <a:xfrm>
                <a:off x="123409" y="719556"/>
                <a:ext cx="8937326" cy="436017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80808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Der Verbraucherpreisindex berechnet sich aus einem "Warenkorb", der sämtliche von privaten Haushalten in Deutschland gekaufte Waren und Dienstleistungen repräsentiert. Jedem der in dem Warenkorb enthaltenen Güter wird gemäß seiner Bedeutung für die privaten Haushalte ein Gewicht zugeordnet. Formal berechnet sich der VPI damit als das gewichtete arithmetische Mittel aus den Preisen der im Warenkorb enthaltenen Güter und den zugeordneten Gewichten:</a:t>
                </a:r>
              </a:p>
              <a:p>
                <a:pPr eaLnBrk="1" hangingPunct="1">
                  <a:buClrTx/>
                </a:pPr>
                <a:endParaRPr lang="de-DE" altLang="de-DE" sz="2540" dirty="0">
                  <a:solidFill>
                    <a:srgbClr val="000000"/>
                  </a:solidFill>
                </a:endParaRPr>
              </a:p>
              <a:p>
                <a:pPr eaLnBrk="1" hangingPunct="1">
                  <a:buClrTx/>
                </a:pPr>
                <a14:m>
                  <m:oMath xmlns:m="http://schemas.openxmlformats.org/officeDocument/2006/math">
                    <m:r>
                      <a:rPr lang="de-DE" altLang="de-DE" sz="2540" b="0" i="1" smtClean="0">
                        <a:solidFill>
                          <a:srgbClr val="000000"/>
                        </a:solidFill>
                        <a:latin typeface="Cambria Math" panose="02040503050406030204" pitchFamily="18" charset="0"/>
                      </a:rPr>
                      <m:t>𝑉𝑃𝐼</m:t>
                    </m:r>
                    <m:r>
                      <a:rPr lang="de-DE" altLang="de-DE" sz="2540" b="0" i="1" smtClean="0">
                        <a:solidFill>
                          <a:srgbClr val="000000"/>
                        </a:solidFill>
                        <a:latin typeface="Cambria Math" panose="02040503050406030204" pitchFamily="18" charset="0"/>
                      </a:rPr>
                      <m:t>=</m:t>
                    </m:r>
                    <m:nary>
                      <m:naryPr>
                        <m:chr m:val="∑"/>
                        <m:ctrlPr>
                          <a:rPr lang="de-DE" altLang="de-DE" sz="2540" b="0" i="1" smtClean="0">
                            <a:solidFill>
                              <a:srgbClr val="000000"/>
                            </a:solidFill>
                            <a:latin typeface="Cambria Math" panose="02040503050406030204" pitchFamily="18" charset="0"/>
                          </a:rPr>
                        </m:ctrlPr>
                      </m:naryPr>
                      <m:sub>
                        <m:r>
                          <m:rPr>
                            <m:brk m:alnAt="23"/>
                          </m:rPr>
                          <a:rPr lang="de-DE" altLang="de-DE" sz="2540" b="0" i="1" smtClean="0">
                            <a:solidFill>
                              <a:srgbClr val="000000"/>
                            </a:solidFill>
                            <a:latin typeface="Cambria Math" panose="02040503050406030204" pitchFamily="18" charset="0"/>
                          </a:rPr>
                          <m:t>𝑖</m:t>
                        </m:r>
                        <m:r>
                          <a:rPr lang="de-DE" altLang="de-DE" sz="2540" b="0" i="1" smtClean="0">
                            <a:solidFill>
                              <a:srgbClr val="000000"/>
                            </a:solidFill>
                            <a:latin typeface="Cambria Math" panose="02040503050406030204" pitchFamily="18" charset="0"/>
                          </a:rPr>
                          <m:t>=1</m:t>
                        </m:r>
                      </m:sub>
                      <m:sup>
                        <m:r>
                          <a:rPr lang="de-DE" altLang="de-DE" sz="2540" b="0" i="1" smtClean="0">
                            <a:solidFill>
                              <a:srgbClr val="000000"/>
                            </a:solidFill>
                            <a:latin typeface="Cambria Math" panose="02040503050406030204" pitchFamily="18" charset="0"/>
                          </a:rPr>
                          <m:t>𝑛</m:t>
                        </m:r>
                      </m:sup>
                      <m:e>
                        <m:sSub>
                          <m:sSubPr>
                            <m:ctrlPr>
                              <a:rPr lang="de-DE" altLang="de-DE" sz="2540" b="0" i="1" smtClean="0">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𝑔</m:t>
                            </m:r>
                          </m:e>
                          <m:sub>
                            <m:r>
                              <a:rPr lang="de-DE" altLang="de-DE" sz="2540" b="0" i="1" smtClean="0">
                                <a:solidFill>
                                  <a:srgbClr val="000000"/>
                                </a:solidFill>
                                <a:latin typeface="Cambria Math" panose="02040503050406030204" pitchFamily="18" charset="0"/>
                              </a:rPr>
                              <m:t>𝑖</m:t>
                            </m:r>
                          </m:sub>
                        </m:sSub>
                        <m:r>
                          <a:rPr lang="de-DE" altLang="de-DE" sz="2540" b="0" i="1" smtClean="0">
                            <a:solidFill>
                              <a:srgbClr val="000000"/>
                            </a:solidFill>
                            <a:latin typeface="Cambria Math" panose="02040503050406030204" pitchFamily="18" charset="0"/>
                            <a:ea typeface="Cambria Math" panose="02040503050406030204" pitchFamily="18" charset="0"/>
                          </a:rPr>
                          <m:t>∙</m:t>
                        </m:r>
                        <m:sSub>
                          <m:sSubPr>
                            <m:ctrlPr>
                              <a:rPr lang="de-DE" altLang="de-DE" sz="2540" i="1">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𝑝</m:t>
                            </m:r>
                          </m:e>
                          <m:sub>
                            <m:r>
                              <a:rPr lang="de-DE" altLang="de-DE" sz="2540" i="1">
                                <a:solidFill>
                                  <a:srgbClr val="000000"/>
                                </a:solidFill>
                                <a:latin typeface="Cambria Math" panose="02040503050406030204" pitchFamily="18" charset="0"/>
                              </a:rPr>
                              <m:t>𝑖</m:t>
                            </m:r>
                          </m:sub>
                        </m:sSub>
                      </m:e>
                    </m:nary>
                  </m:oMath>
                </a14:m>
                <a:r>
                  <a:rPr lang="de-DE" altLang="de-DE" sz="2540" dirty="0">
                    <a:solidFill>
                      <a:srgbClr val="000000"/>
                    </a:solidFill>
                  </a:rPr>
                  <a:t>	</a:t>
                </a:r>
                <a14:m>
                  <m:oMath xmlns:m="http://schemas.openxmlformats.org/officeDocument/2006/math">
                    <m:sSub>
                      <m:sSubPr>
                        <m:ctrlPr>
                          <a:rPr lang="de-DE" altLang="de-DE" sz="2540" i="1">
                            <a:solidFill>
                              <a:srgbClr val="000000"/>
                            </a:solidFill>
                            <a:latin typeface="Cambria Math" panose="02040503050406030204" pitchFamily="18" charset="0"/>
                          </a:rPr>
                        </m:ctrlPr>
                      </m:sSubPr>
                      <m:e>
                        <m:r>
                          <a:rPr lang="de-DE" altLang="de-DE" sz="2540" i="1">
                            <a:solidFill>
                              <a:srgbClr val="000000"/>
                            </a:solidFill>
                            <a:latin typeface="Cambria Math" panose="02040503050406030204" pitchFamily="18" charset="0"/>
                          </a:rPr>
                          <m:t>𝑔</m:t>
                        </m:r>
                      </m:e>
                      <m:sub>
                        <m:r>
                          <a:rPr lang="de-DE" altLang="de-DE" sz="2540" i="1">
                            <a:solidFill>
                              <a:srgbClr val="000000"/>
                            </a:solidFill>
                            <a:latin typeface="Cambria Math" panose="02040503050406030204" pitchFamily="18" charset="0"/>
                          </a:rPr>
                          <m:t>𝑖</m:t>
                        </m:r>
                      </m:sub>
                    </m:sSub>
                  </m:oMath>
                </a14:m>
                <a:r>
                  <a:rPr lang="de-DE" altLang="de-DE" sz="2540" dirty="0">
                    <a:solidFill>
                      <a:srgbClr val="000000"/>
                    </a:solidFill>
                  </a:rPr>
                  <a:t>: Gewicht des i-</a:t>
                </a:r>
                <a:r>
                  <a:rPr lang="de-DE" altLang="de-DE" sz="2540" dirty="0" err="1">
                    <a:solidFill>
                      <a:srgbClr val="000000"/>
                    </a:solidFill>
                  </a:rPr>
                  <a:t>ten</a:t>
                </a:r>
                <a:r>
                  <a:rPr lang="de-DE" altLang="de-DE" sz="2540" dirty="0">
                    <a:solidFill>
                      <a:srgbClr val="000000"/>
                    </a:solidFill>
                  </a:rPr>
                  <a:t> Gutes</a:t>
                </a:r>
              </a:p>
              <a:p>
                <a:pPr eaLnBrk="1" hangingPunct="1">
                  <a:buClrTx/>
                </a:pPr>
                <a:r>
                  <a:rPr lang="de-DE" altLang="de-DE" sz="2540" dirty="0">
                    <a:solidFill>
                      <a:srgbClr val="000000"/>
                    </a:solidFill>
                  </a:rPr>
                  <a:t>                                 </a:t>
                </a:r>
                <a14:m>
                  <m:oMath xmlns:m="http://schemas.openxmlformats.org/officeDocument/2006/math">
                    <m:sSub>
                      <m:sSubPr>
                        <m:ctrlPr>
                          <a:rPr lang="de-DE" altLang="de-DE" sz="2540" i="1" smtClean="0">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𝑝</m:t>
                        </m:r>
                      </m:e>
                      <m:sub>
                        <m:r>
                          <a:rPr lang="de-DE" altLang="de-DE" sz="2540" i="1">
                            <a:solidFill>
                              <a:srgbClr val="000000"/>
                            </a:solidFill>
                            <a:latin typeface="Cambria Math" panose="02040503050406030204" pitchFamily="18" charset="0"/>
                          </a:rPr>
                          <m:t>𝑖</m:t>
                        </m:r>
                      </m:sub>
                    </m:sSub>
                  </m:oMath>
                </a14:m>
                <a:r>
                  <a:rPr lang="de-DE" altLang="de-DE" sz="2540" dirty="0">
                    <a:solidFill>
                      <a:srgbClr val="000000"/>
                    </a:solidFill>
                  </a:rPr>
                  <a:t>: Preis des i-</a:t>
                </a:r>
                <a:r>
                  <a:rPr lang="de-DE" altLang="de-DE" sz="2540" dirty="0" err="1">
                    <a:solidFill>
                      <a:srgbClr val="000000"/>
                    </a:solidFill>
                  </a:rPr>
                  <a:t>ten</a:t>
                </a:r>
                <a:r>
                  <a:rPr lang="de-DE" altLang="de-DE" sz="2540" dirty="0">
                    <a:solidFill>
                      <a:srgbClr val="000000"/>
                    </a:solidFill>
                  </a:rPr>
                  <a:t> Gutes</a:t>
                </a:r>
              </a:p>
            </p:txBody>
          </p:sp>
        </mc:Choice>
        <mc:Fallback xmlns="">
          <p:sp>
            <p:nvSpPr>
              <p:cNvPr id="7" name="Text Box 3"/>
              <p:cNvSpPr txBox="1">
                <a:spLocks noRot="1" noChangeAspect="1" noMove="1" noResize="1" noEditPoints="1" noAdjustHandles="1" noChangeArrowheads="1" noChangeShapeType="1" noTextEdit="1"/>
              </p:cNvSpPr>
              <p:nvPr/>
            </p:nvSpPr>
            <p:spPr bwMode="auto">
              <a:xfrm>
                <a:off x="123409" y="719556"/>
                <a:ext cx="8937326" cy="4360177"/>
              </a:xfrm>
              <a:prstGeom prst="rect">
                <a:avLst/>
              </a:prstGeom>
              <a:blipFill>
                <a:blip r:embed="rId3"/>
                <a:stretch>
                  <a:fillRect l="-1296" t="-1399" r="-1296" b="-3217"/>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5" name="Text Box 3"/>
          <p:cNvSpPr txBox="1">
            <a:spLocks noChangeArrowheads="1"/>
          </p:cNvSpPr>
          <p:nvPr/>
        </p:nvSpPr>
        <p:spPr bwMode="auto">
          <a:xfrm>
            <a:off x="332565" y="5856930"/>
            <a:ext cx="7840279" cy="5564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hlinkClick r:id="rId4"/>
              </a:rPr>
              <a:t>Ausführliche Beschreibung des statistischen Bundesamtes</a:t>
            </a:r>
            <a:endParaRPr lang="de-DE" altLang="de-DE" sz="2540" dirty="0">
              <a:solidFill>
                <a:srgbClr val="000000"/>
              </a:solidFill>
            </a:endParaRPr>
          </a:p>
        </p:txBody>
      </p:sp>
      <p:sp>
        <p:nvSpPr>
          <p:cNvPr id="9" name="Rechteck 8">
            <a:extLst>
              <a:ext uri="{FF2B5EF4-FFF2-40B4-BE49-F238E27FC236}">
                <a16:creationId xmlns:a16="http://schemas.microsoft.com/office/drawing/2014/main" id="{6816EF6D-9778-4799-B681-BF201C230D0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4200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Inflationsrate</a:t>
            </a:r>
          </a:p>
        </p:txBody>
      </p:sp>
      <mc:AlternateContent xmlns:mc="http://schemas.openxmlformats.org/markup-compatibility/2006" xmlns:a14="http://schemas.microsoft.com/office/drawing/2010/main">
        <mc:Choice Requires="a14">
          <p:sp>
            <p:nvSpPr>
              <p:cNvPr id="7" name="Text Box 3"/>
              <p:cNvSpPr txBox="1">
                <a:spLocks noChangeArrowheads="1"/>
              </p:cNvSpPr>
              <p:nvPr/>
            </p:nvSpPr>
            <p:spPr bwMode="auto">
              <a:xfrm>
                <a:off x="188505" y="1964379"/>
                <a:ext cx="8603154" cy="2576092"/>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80808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Die Inflationsrate berechnet sich als die relative Veränderung des Verbraucherpreisindex gegenüber dem Vorjahr:</a:t>
                </a:r>
              </a:p>
              <a:p>
                <a:pPr eaLnBrk="1" hangingPunct="1">
                  <a:buClrTx/>
                </a:pPr>
                <a:endParaRPr lang="de-DE" altLang="de-DE" sz="2540" dirty="0">
                  <a:solidFill>
                    <a:srgbClr val="000000"/>
                  </a:solidFill>
                </a:endParaRPr>
              </a:p>
              <a:p>
                <a:pPr eaLnBrk="1" hangingPunct="1">
                  <a:buClrTx/>
                </a:pPr>
                <a14:m>
                  <m:oMath xmlns:m="http://schemas.openxmlformats.org/officeDocument/2006/math">
                    <m:r>
                      <m:rPr>
                        <m:sty m:val="p"/>
                      </m:rPr>
                      <a:rPr lang="de-DE" altLang="de-DE" sz="2540" b="0" i="0">
                        <a:solidFill>
                          <a:srgbClr val="000000"/>
                        </a:solidFill>
                        <a:latin typeface="Cambria Math" panose="02040503050406030204" pitchFamily="18" charset="0"/>
                      </a:rPr>
                      <m:t>Inflation</m:t>
                    </m:r>
                    <m:d>
                      <m:dPr>
                        <m:ctrlPr>
                          <a:rPr lang="de-DE" altLang="de-DE" sz="2540" b="0" i="1">
                            <a:solidFill>
                              <a:srgbClr val="000000"/>
                            </a:solidFill>
                            <a:latin typeface="Cambria Math" panose="02040503050406030204" pitchFamily="18" charset="0"/>
                          </a:rPr>
                        </m:ctrlPr>
                      </m:dPr>
                      <m:e>
                        <m:r>
                          <a:rPr lang="de-DE" altLang="de-DE" sz="2540" i="1">
                            <a:solidFill>
                              <a:srgbClr val="000000"/>
                            </a:solidFill>
                            <a:latin typeface="Cambria Math" panose="02040503050406030204" pitchFamily="18" charset="0"/>
                          </a:rPr>
                          <m:t>𝑡</m:t>
                        </m:r>
                      </m:e>
                    </m:d>
                    <m:r>
                      <a:rPr lang="de-DE" altLang="de-DE" sz="2540" b="0" i="1" smtClean="0">
                        <a:solidFill>
                          <a:srgbClr val="000000"/>
                        </a:solidFill>
                        <a:latin typeface="Cambria Math" panose="02040503050406030204" pitchFamily="18" charset="0"/>
                      </a:rPr>
                      <m:t>=</m:t>
                    </m:r>
                    <m:f>
                      <m:fPr>
                        <m:ctrlPr>
                          <a:rPr lang="de-DE" altLang="de-DE" sz="2540" b="0" i="1" smtClean="0">
                            <a:solidFill>
                              <a:srgbClr val="000000"/>
                            </a:solidFill>
                            <a:latin typeface="Cambria Math" panose="02040503050406030204" pitchFamily="18" charset="0"/>
                          </a:rPr>
                        </m:ctrlPr>
                      </m:fPr>
                      <m:num>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−1) </m:t>
                        </m:r>
                      </m:num>
                      <m:den>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−1)</m:t>
                        </m:r>
                      </m:den>
                    </m:f>
                  </m:oMath>
                </a14:m>
                <a:r>
                  <a:rPr lang="de-DE" altLang="de-DE" sz="2540" dirty="0">
                    <a:solidFill>
                      <a:srgbClr val="000000"/>
                    </a:solidFill>
                  </a:rPr>
                  <a:t> 		t: Zeitindex </a:t>
                </a:r>
              </a:p>
            </p:txBody>
          </p:sp>
        </mc:Choice>
        <mc:Fallback xmlns="">
          <p:sp>
            <p:nvSpPr>
              <p:cNvPr id="7" name="Text Box 3"/>
              <p:cNvSpPr txBox="1">
                <a:spLocks noRot="1" noChangeAspect="1" noMove="1" noResize="1" noEditPoints="1" noAdjustHandles="1" noChangeArrowheads="1" noChangeShapeType="1" noTextEdit="1"/>
              </p:cNvSpPr>
              <p:nvPr/>
            </p:nvSpPr>
            <p:spPr bwMode="auto">
              <a:xfrm>
                <a:off x="188505" y="1964379"/>
                <a:ext cx="8603154" cy="2576092"/>
              </a:xfrm>
              <a:prstGeom prst="rect">
                <a:avLst/>
              </a:prstGeom>
              <a:blipFill>
                <a:blip r:embed="rId3"/>
                <a:stretch>
                  <a:fillRect l="-1347" t="-2364" r="-184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8" name="Rechteck 7">
            <a:extLst>
              <a:ext uri="{FF2B5EF4-FFF2-40B4-BE49-F238E27FC236}">
                <a16:creationId xmlns:a16="http://schemas.microsoft.com/office/drawing/2014/main" id="{7968BB03-7437-4301-9973-364D08D1737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644312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0420647" y="0"/>
            <a:ext cx="1771353" cy="744941"/>
          </a:xfrm>
          <a:prstGeom prst="rect">
            <a:avLst/>
          </a:prstGeom>
          <a:noFill/>
          <a:ln>
            <a:noFill/>
          </a:ln>
        </p:spPr>
        <p:txBody>
          <a:bodyPr lIns="81646" tIns="40823" rIns="81646" bIns="40823" anchor="ctr" anchorCtr="1"/>
          <a:lstStyle/>
          <a:p>
            <a:r>
              <a:rPr lang="de-DE" sz="3266" b="1" dirty="0"/>
              <a:t>Beispiel</a:t>
            </a:r>
          </a:p>
        </p:txBody>
      </p:sp>
      <p:graphicFrame>
        <p:nvGraphicFramePr>
          <p:cNvPr id="2" name="Objekt 1"/>
          <p:cNvGraphicFramePr>
            <a:graphicFrameLocks noChangeAspect="1"/>
          </p:cNvGraphicFramePr>
          <p:nvPr/>
        </p:nvGraphicFramePr>
        <p:xfrm>
          <a:off x="668338" y="949325"/>
          <a:ext cx="10672762" cy="4067175"/>
        </p:xfrm>
        <a:graphic>
          <a:graphicData uri="http://schemas.openxmlformats.org/presentationml/2006/ole">
            <mc:AlternateContent xmlns:mc="http://schemas.openxmlformats.org/markup-compatibility/2006">
              <mc:Choice xmlns:v="urn:schemas-microsoft-com:vml" Requires="v">
                <p:oleObj name="Arbeitsblatt" r:id="rId3" imgW="6100707" imgH="2324056" progId="Excel.Sheet.12">
                  <p:embed/>
                </p:oleObj>
              </mc:Choice>
              <mc:Fallback>
                <p:oleObj name="Arbeitsblatt" r:id="rId3" imgW="6100707" imgH="2324056" progId="Excel.Sheet.12">
                  <p:embed/>
                  <p:pic>
                    <p:nvPicPr>
                      <p:cNvPr id="2" name="Objekt 1"/>
                      <p:cNvPicPr/>
                      <p:nvPr/>
                    </p:nvPicPr>
                    <p:blipFill>
                      <a:blip r:embed="rId4"/>
                      <a:stretch>
                        <a:fillRect/>
                      </a:stretch>
                    </p:blipFill>
                    <p:spPr>
                      <a:xfrm>
                        <a:off x="668338" y="949325"/>
                        <a:ext cx="10672762" cy="4067175"/>
                      </a:xfrm>
                      <a:prstGeom prst="rect">
                        <a:avLst/>
                      </a:prstGeom>
                    </p:spPr>
                  </p:pic>
                </p:oleObj>
              </mc:Fallback>
            </mc:AlternateContent>
          </a:graphicData>
        </a:graphic>
      </p:graphicFrame>
      <p:sp>
        <p:nvSpPr>
          <p:cNvPr id="4" name="Rechteck 3">
            <a:extLst>
              <a:ext uri="{FF2B5EF4-FFF2-40B4-BE49-F238E27FC236}">
                <a16:creationId xmlns:a16="http://schemas.microsoft.com/office/drawing/2014/main" id="{1435915A-4340-428F-BD2D-5B937473C4F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5" name="Text Box 3">
            <a:extLst>
              <a:ext uri="{FF2B5EF4-FFF2-40B4-BE49-F238E27FC236}">
                <a16:creationId xmlns:a16="http://schemas.microsoft.com/office/drawing/2014/main" id="{D45B1398-8D27-46AE-83F5-0DF1ED6E004B}"/>
              </a:ext>
            </a:extLst>
          </p:cNvPr>
          <p:cNvSpPr txBox="1">
            <a:spLocks noChangeArrowheads="1"/>
          </p:cNvSpPr>
          <p:nvPr/>
        </p:nvSpPr>
        <p:spPr bwMode="auto">
          <a:xfrm>
            <a:off x="109644" y="52791"/>
            <a:ext cx="9588905" cy="6393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800" dirty="0">
                <a:solidFill>
                  <a:srgbClr val="000000"/>
                </a:solidFill>
              </a:rPr>
              <a:t>Berechnen Sie den Preisindex 2017 – 2019 (2017=100)</a:t>
            </a:r>
          </a:p>
          <a:p>
            <a:pPr eaLnBrk="1" hangingPunct="1">
              <a:buClrTx/>
            </a:pPr>
            <a:r>
              <a:rPr lang="de-DE" altLang="de-DE" sz="1800" dirty="0">
                <a:solidFill>
                  <a:srgbClr val="000000"/>
                </a:solidFill>
              </a:rPr>
              <a:t>die Inflationsraten 2018 und 2019, sowie die durchschnittliche Inflationsrate zwischen 2017 – 2019.</a:t>
            </a:r>
          </a:p>
        </p:txBody>
      </p:sp>
    </p:spTree>
    <p:extLst>
      <p:ext uri="{BB962C8B-B14F-4D97-AF65-F5344CB8AC3E}">
        <p14:creationId xmlns:p14="http://schemas.microsoft.com/office/powerpoint/2010/main" val="1098954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Verschiedene Preisindices</a:t>
            </a:r>
          </a:p>
        </p:txBody>
      </p:sp>
      <p:sp>
        <p:nvSpPr>
          <p:cNvPr id="145412" name="Text Box 3"/>
          <p:cNvSpPr txBox="1">
            <a:spLocks noChangeArrowheads="1"/>
          </p:cNvSpPr>
          <p:nvPr/>
        </p:nvSpPr>
        <p:spPr bwMode="auto">
          <a:xfrm>
            <a:off x="1908176" y="1223963"/>
            <a:ext cx="8456613" cy="5580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145413" name="Text Box 4"/>
          <p:cNvSpPr txBox="1">
            <a:spLocks noChangeArrowheads="1"/>
          </p:cNvSpPr>
          <p:nvPr/>
        </p:nvSpPr>
        <p:spPr bwMode="auto">
          <a:xfrm>
            <a:off x="87607" y="637013"/>
            <a:ext cx="12166448" cy="313932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dirty="0"/>
              <a:t>Verbraucherpreisindex → gängiger Inflationsbegriff, relevant für die privaten  Konsumentscheidungen</a:t>
            </a:r>
          </a:p>
          <a:p>
            <a:endParaRPr lang="de-DE" dirty="0"/>
          </a:p>
          <a:p>
            <a:r>
              <a:rPr lang="de-DE" dirty="0"/>
              <a:t>BIP-</a:t>
            </a:r>
            <a:r>
              <a:rPr lang="de-DE" dirty="0" err="1"/>
              <a:t>Deflator</a:t>
            </a:r>
            <a:r>
              <a:rPr lang="de-DE" dirty="0"/>
              <a:t> → Index der gesamtwirtschaftlichen Produktion, Verteilungsspielraum für Lohnverhandlungen</a:t>
            </a:r>
          </a:p>
          <a:p>
            <a:endParaRPr lang="de-DE" dirty="0"/>
          </a:p>
          <a:p>
            <a:endParaRPr lang="de-DE" dirty="0"/>
          </a:p>
          <a:p>
            <a:r>
              <a:rPr lang="de-DE" dirty="0"/>
              <a:t>Außenhandelspreise → Indices für die Güterein- und –ausfuhr</a:t>
            </a:r>
          </a:p>
          <a:p>
            <a:endParaRPr lang="de-DE" dirty="0"/>
          </a:p>
          <a:p>
            <a:endParaRPr lang="de-DE" dirty="0"/>
          </a:p>
          <a:p>
            <a:endParaRPr lang="de-DE" dirty="0"/>
          </a:p>
          <a:p>
            <a:endParaRPr lang="de-DE" dirty="0"/>
          </a:p>
          <a:p>
            <a:r>
              <a:rPr lang="de-DE" dirty="0"/>
              <a:t>Großhandelspreisindex → Preisentwicklung der im Großhandel abgesetzten Waren, Frühindikator für die Inflationsentwicklung</a:t>
            </a:r>
          </a:p>
        </p:txBody>
      </p:sp>
      <p:sp>
        <p:nvSpPr>
          <p:cNvPr id="8" name="Rechteck 7">
            <a:extLst>
              <a:ext uri="{FF2B5EF4-FFF2-40B4-BE49-F238E27FC236}">
                <a16:creationId xmlns:a16="http://schemas.microsoft.com/office/drawing/2014/main" id="{DD6EE8D7-AD6E-48BC-BFE2-C04CFF322D0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24178368"/>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VPI und BIP-</a:t>
            </a:r>
            <a:r>
              <a:rPr lang="de-DE" sz="3266" b="1" dirty="0" err="1"/>
              <a:t>Deflator</a:t>
            </a:r>
            <a:endParaRPr lang="de-DE" sz="3266" b="1" dirty="0"/>
          </a:p>
        </p:txBody>
      </p:sp>
      <p:sp>
        <p:nvSpPr>
          <p:cNvPr id="8" name="Text Box 3"/>
          <p:cNvSpPr txBox="1">
            <a:spLocks noChangeArrowheads="1"/>
          </p:cNvSpPr>
          <p:nvPr/>
        </p:nvSpPr>
        <p:spPr bwMode="auto">
          <a:xfrm>
            <a:off x="347191" y="5227857"/>
            <a:ext cx="1135312" cy="314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089" dirty="0">
                <a:solidFill>
                  <a:srgbClr val="000000"/>
                </a:solidFill>
              </a:rPr>
              <a:t>Quelle: </a:t>
            </a:r>
            <a:r>
              <a:rPr lang="de-DE" altLang="de-DE" sz="1089" dirty="0" err="1">
                <a:solidFill>
                  <a:srgbClr val="000000"/>
                </a:solidFill>
              </a:rPr>
              <a:t>Destatis</a:t>
            </a:r>
            <a:r>
              <a:rPr lang="de-DE" altLang="de-DE" sz="1089" dirty="0">
                <a:solidFill>
                  <a:srgbClr val="000000"/>
                </a:solidFill>
              </a:rPr>
              <a:t>,</a:t>
            </a:r>
          </a:p>
        </p:txBody>
      </p:sp>
      <p:sp>
        <p:nvSpPr>
          <p:cNvPr id="16" name="Rechteck 15">
            <a:extLst>
              <a:ext uri="{FF2B5EF4-FFF2-40B4-BE49-F238E27FC236}">
                <a16:creationId xmlns:a16="http://schemas.microsoft.com/office/drawing/2014/main" id="{FE317181-24FD-4072-85CE-71C8B9ADF83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E03A8A47-0662-B00A-6235-8DF49DFFCA81}"/>
              </a:ext>
            </a:extLst>
          </p:cNvPr>
          <p:cNvPicPr>
            <a:picLocks noChangeAspect="1"/>
          </p:cNvPicPr>
          <p:nvPr/>
        </p:nvPicPr>
        <p:blipFill>
          <a:blip r:embed="rId3"/>
          <a:stretch>
            <a:fillRect/>
          </a:stretch>
        </p:blipFill>
        <p:spPr>
          <a:xfrm>
            <a:off x="0" y="765988"/>
            <a:ext cx="7523922" cy="4701153"/>
          </a:xfrm>
          <a:prstGeom prst="rect">
            <a:avLst/>
          </a:prstGeom>
        </p:spPr>
      </p:pic>
    </p:spTree>
    <p:extLst>
      <p:ext uri="{BB962C8B-B14F-4D97-AF65-F5344CB8AC3E}">
        <p14:creationId xmlns:p14="http://schemas.microsoft.com/office/powerpoint/2010/main" val="40818447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Inflation Deutschland</a:t>
            </a:r>
          </a:p>
        </p:txBody>
      </p:sp>
      <p:sp>
        <p:nvSpPr>
          <p:cNvPr id="147460"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7462" name="Text Box 5"/>
          <p:cNvSpPr txBox="1">
            <a:spLocks noChangeArrowheads="1"/>
          </p:cNvSpPr>
          <p:nvPr/>
        </p:nvSpPr>
        <p:spPr bwMode="auto">
          <a:xfrm>
            <a:off x="371794" y="5291023"/>
            <a:ext cx="6550025" cy="304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Statistisches Bundesamt, bis 1990 Index für alle privaten Haushalte, ab 1990 VPI</a:t>
            </a:r>
          </a:p>
        </p:txBody>
      </p:sp>
      <p:sp>
        <p:nvSpPr>
          <p:cNvPr id="7" name="Rechteck 6">
            <a:extLst>
              <a:ext uri="{FF2B5EF4-FFF2-40B4-BE49-F238E27FC236}">
                <a16:creationId xmlns:a16="http://schemas.microsoft.com/office/drawing/2014/main" id="{62E19168-D8B8-4BA7-AE2B-CEE329AA2D0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ext Box 5">
            <a:extLst>
              <a:ext uri="{FF2B5EF4-FFF2-40B4-BE49-F238E27FC236}">
                <a16:creationId xmlns:a16="http://schemas.microsoft.com/office/drawing/2014/main" id="{A745B5DD-D5A4-8D63-20CD-5BA3FEA3D717}"/>
              </a:ext>
            </a:extLst>
          </p:cNvPr>
          <p:cNvSpPr txBox="1">
            <a:spLocks noChangeArrowheads="1"/>
          </p:cNvSpPr>
          <p:nvPr/>
        </p:nvSpPr>
        <p:spPr bwMode="auto">
          <a:xfrm>
            <a:off x="993879" y="582966"/>
            <a:ext cx="739305"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a:t>Jährlich</a:t>
            </a:r>
            <a:endParaRPr lang="de-DE" sz="1400" dirty="0"/>
          </a:p>
        </p:txBody>
      </p:sp>
      <p:sp>
        <p:nvSpPr>
          <p:cNvPr id="5" name="Text Box 5">
            <a:extLst>
              <a:ext uri="{FF2B5EF4-FFF2-40B4-BE49-F238E27FC236}">
                <a16:creationId xmlns:a16="http://schemas.microsoft.com/office/drawing/2014/main" id="{A8E3A26F-B139-3944-167C-BEBB7CA129AF}"/>
              </a:ext>
            </a:extLst>
          </p:cNvPr>
          <p:cNvSpPr txBox="1">
            <a:spLocks noChangeArrowheads="1"/>
          </p:cNvSpPr>
          <p:nvPr/>
        </p:nvSpPr>
        <p:spPr bwMode="auto">
          <a:xfrm>
            <a:off x="7661824" y="466330"/>
            <a:ext cx="1359283"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a:t>Vorjahresmonat</a:t>
            </a:r>
            <a:endParaRPr lang="de-DE" sz="1400" dirty="0"/>
          </a:p>
        </p:txBody>
      </p:sp>
      <p:pic>
        <p:nvPicPr>
          <p:cNvPr id="6" name="Grafik 5">
            <a:extLst>
              <a:ext uri="{FF2B5EF4-FFF2-40B4-BE49-F238E27FC236}">
                <a16:creationId xmlns:a16="http://schemas.microsoft.com/office/drawing/2014/main" id="{28A6D2EB-265E-0B3F-0C50-6FD4119B797B}"/>
              </a:ext>
            </a:extLst>
          </p:cNvPr>
          <p:cNvPicPr>
            <a:picLocks noChangeAspect="1"/>
          </p:cNvPicPr>
          <p:nvPr/>
        </p:nvPicPr>
        <p:blipFill>
          <a:blip r:embed="rId3"/>
          <a:stretch>
            <a:fillRect/>
          </a:stretch>
        </p:blipFill>
        <p:spPr>
          <a:xfrm>
            <a:off x="82627" y="799687"/>
            <a:ext cx="5909037" cy="3427242"/>
          </a:xfrm>
          <a:prstGeom prst="rect">
            <a:avLst/>
          </a:prstGeom>
        </p:spPr>
      </p:pic>
      <p:pic>
        <p:nvPicPr>
          <p:cNvPr id="8" name="Grafik 7">
            <a:extLst>
              <a:ext uri="{FF2B5EF4-FFF2-40B4-BE49-F238E27FC236}">
                <a16:creationId xmlns:a16="http://schemas.microsoft.com/office/drawing/2014/main" id="{19107C5D-8210-849C-6EED-A267746582C1}"/>
              </a:ext>
            </a:extLst>
          </p:cNvPr>
          <p:cNvPicPr>
            <a:picLocks noChangeAspect="1"/>
          </p:cNvPicPr>
          <p:nvPr/>
        </p:nvPicPr>
        <p:blipFill>
          <a:blip r:embed="rId4"/>
          <a:stretch>
            <a:fillRect/>
          </a:stretch>
        </p:blipFill>
        <p:spPr>
          <a:xfrm>
            <a:off x="6397310" y="939251"/>
            <a:ext cx="5309643" cy="3191435"/>
          </a:xfrm>
          <a:prstGeom prst="rect">
            <a:avLst/>
          </a:prstGeom>
        </p:spPr>
      </p:pic>
    </p:spTree>
    <p:extLst>
      <p:ext uri="{BB962C8B-B14F-4D97-AF65-F5344CB8AC3E}">
        <p14:creationId xmlns:p14="http://schemas.microsoft.com/office/powerpoint/2010/main" val="3120391664"/>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ChangeArrowheads="1"/>
          </p:cNvSpPr>
          <p:nvPr/>
        </p:nvSpPr>
        <p:spPr bwMode="auto">
          <a:xfrm>
            <a:off x="3143251" y="182298"/>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Wägungsschema des Verbraucherpreisindex</a:t>
            </a:r>
          </a:p>
        </p:txBody>
      </p:sp>
      <p:sp>
        <p:nvSpPr>
          <p:cNvPr id="148484"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6" name="Text Box 3"/>
          <p:cNvSpPr txBox="1">
            <a:spLocks noChangeArrowheads="1"/>
          </p:cNvSpPr>
          <p:nvPr/>
        </p:nvSpPr>
        <p:spPr bwMode="auto">
          <a:xfrm>
            <a:off x="0" y="4706016"/>
            <a:ext cx="8270964" cy="2114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Oder das Preiskaleidoskop des </a:t>
            </a:r>
            <a:r>
              <a:rPr lang="de-DE" altLang="de-DE" sz="1400" dirty="0" err="1">
                <a:solidFill>
                  <a:srgbClr val="000000"/>
                </a:solidFill>
              </a:rPr>
              <a:t>Stabu</a:t>
            </a:r>
            <a:endParaRPr lang="de-DE" altLang="de-DE" sz="1400" dirty="0">
              <a:solidFill>
                <a:srgbClr val="000000"/>
              </a:solidFill>
            </a:endParaRPr>
          </a:p>
          <a:p>
            <a:pPr eaLnBrk="1" hangingPunct="1">
              <a:buClrTx/>
            </a:pPr>
            <a:endParaRPr lang="de-DE" altLang="de-DE" sz="1400" dirty="0">
              <a:solidFill>
                <a:srgbClr val="000000"/>
              </a:solidFill>
            </a:endParaRPr>
          </a:p>
          <a:p>
            <a:pPr eaLnBrk="1" hangingPunct="1">
              <a:buClrTx/>
            </a:pPr>
            <a:r>
              <a:rPr lang="de-DE" sz="1400" dirty="0">
                <a:hlinkClick r:id="rId3"/>
              </a:rPr>
              <a:t>https://www.destatis.de/DE/Themen/Wirtschaft/Preise/Verbraucherpreisindex/PreisKaleidoskopUebersicht.html</a:t>
            </a:r>
            <a:endParaRPr lang="de-DE" sz="1400" dirty="0"/>
          </a:p>
          <a:p>
            <a:pPr eaLnBrk="1" hangingPunct="1">
              <a:buClrTx/>
            </a:pPr>
            <a:endParaRPr lang="de-DE" altLang="de-DE" sz="1400" dirty="0">
              <a:solidFill>
                <a:srgbClr val="000000"/>
              </a:solidFill>
            </a:endParaRPr>
          </a:p>
          <a:p>
            <a:pPr eaLnBrk="1" hangingPunct="1">
              <a:buClrTx/>
            </a:pPr>
            <a:r>
              <a:rPr lang="de-DE" altLang="de-DE" sz="1400" dirty="0">
                <a:solidFill>
                  <a:srgbClr val="000000"/>
                </a:solidFill>
              </a:rPr>
              <a:t>Hier könnt Ihr eure eigene Inflationsrate ausrechnen</a:t>
            </a:r>
          </a:p>
          <a:p>
            <a:pPr eaLnBrk="1" hangingPunct="1">
              <a:buClrTx/>
            </a:pPr>
            <a:r>
              <a:rPr lang="de-DE" sz="1400">
                <a:hlinkClick r:id="rId4"/>
              </a:rPr>
              <a:t>https</a:t>
            </a:r>
            <a:r>
              <a:rPr lang="de-DE" sz="1400" dirty="0">
                <a:hlinkClick r:id="rId4"/>
              </a:rPr>
              <a:t>://www.destatis.de/DE/Service/Statistik-Visualisiert/persoenlicher-inflationsrechner-uebersicht.html</a:t>
            </a:r>
            <a:endParaRPr lang="de-DE" altLang="de-DE" sz="1400" dirty="0">
              <a:solidFill>
                <a:srgbClr val="000000"/>
              </a:solidFill>
            </a:endParaRPr>
          </a:p>
          <a:p>
            <a:pPr eaLnBrk="1" hangingPunct="1">
              <a:buClrTx/>
            </a:pPr>
            <a:endParaRPr lang="de-DE" altLang="de-DE" sz="1400">
              <a:solidFill>
                <a:srgbClr val="000000"/>
              </a:solidFill>
            </a:endParaRPr>
          </a:p>
          <a:p>
            <a:pPr eaLnBrk="1" hangingPunct="1">
              <a:buClrTx/>
            </a:pPr>
            <a:r>
              <a:rPr lang="de-DE" altLang="de-DE" sz="1400">
                <a:solidFill>
                  <a:srgbClr val="000000"/>
                </a:solidFill>
              </a:rPr>
              <a:t>Video Destatis</a:t>
            </a:r>
          </a:p>
          <a:p>
            <a:pPr eaLnBrk="1" hangingPunct="1">
              <a:buClrTx/>
            </a:pPr>
            <a:r>
              <a:rPr lang="de-DE" sz="1400">
                <a:hlinkClick r:id="rId5"/>
              </a:rPr>
              <a:t>https://www.destatis.de/DE/Themen/Wirtschaft/Preise/Verbraucherpreisindex/inflation.html</a:t>
            </a:r>
            <a:endParaRPr lang="de-DE" sz="1400"/>
          </a:p>
        </p:txBody>
      </p:sp>
      <p:sp>
        <p:nvSpPr>
          <p:cNvPr id="7" name="Rechteck 6">
            <a:extLst>
              <a:ext uri="{FF2B5EF4-FFF2-40B4-BE49-F238E27FC236}">
                <a16:creationId xmlns:a16="http://schemas.microsoft.com/office/drawing/2014/main" id="{35D8F276-50C6-465F-817C-0770CCC16DD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1FC37158-1DCD-C7F8-2679-F4BE3AC7C9CF}"/>
              </a:ext>
            </a:extLst>
          </p:cNvPr>
          <p:cNvPicPr>
            <a:picLocks noChangeAspect="1"/>
          </p:cNvPicPr>
          <p:nvPr/>
        </p:nvPicPr>
        <p:blipFill>
          <a:blip r:embed="rId6"/>
          <a:stretch>
            <a:fillRect/>
          </a:stretch>
        </p:blipFill>
        <p:spPr>
          <a:xfrm>
            <a:off x="202232" y="587814"/>
            <a:ext cx="7168052" cy="4032029"/>
          </a:xfrm>
          <a:prstGeom prst="rect">
            <a:avLst/>
          </a:prstGeom>
        </p:spPr>
      </p:pic>
    </p:spTree>
    <p:extLst>
      <p:ext uri="{BB962C8B-B14F-4D97-AF65-F5344CB8AC3E}">
        <p14:creationId xmlns:p14="http://schemas.microsoft.com/office/powerpoint/2010/main" val="239109562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Rectangle 2"/>
          <p:cNvSpPr>
            <a:spLocks noChangeArrowheads="1"/>
          </p:cNvSpPr>
          <p:nvPr/>
        </p:nvSpPr>
        <p:spPr bwMode="auto">
          <a:xfrm>
            <a:off x="0" y="188531"/>
            <a:ext cx="12089791" cy="4330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200" b="1" dirty="0">
                <a:solidFill>
                  <a:srgbClr val="000000"/>
                </a:solidFill>
                <a:latin typeface="Sparkasse Rg" pitchFamily="34" charset="0"/>
              </a:rPr>
              <a:t>Anteil der Energiekomponente am Verbraucherpreisindex (Deutschland)</a:t>
            </a:r>
          </a:p>
        </p:txBody>
      </p:sp>
      <p:sp>
        <p:nvSpPr>
          <p:cNvPr id="150533" name="Text Box 4"/>
          <p:cNvSpPr txBox="1">
            <a:spLocks noChangeArrowheads="1"/>
          </p:cNvSpPr>
          <p:nvPr/>
        </p:nvSpPr>
        <p:spPr bwMode="auto">
          <a:xfrm>
            <a:off x="381189" y="5388369"/>
            <a:ext cx="164981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a:t>
            </a:r>
            <a:r>
              <a:rPr lang="de-DE" sz="1400"/>
              <a:t>: Bundesbank</a:t>
            </a:r>
            <a:endParaRPr lang="de-DE" sz="1400" dirty="0"/>
          </a:p>
        </p:txBody>
      </p:sp>
      <p:sp>
        <p:nvSpPr>
          <p:cNvPr id="11" name="Rechteck 10">
            <a:extLst>
              <a:ext uri="{FF2B5EF4-FFF2-40B4-BE49-F238E27FC236}">
                <a16:creationId xmlns:a16="http://schemas.microsoft.com/office/drawing/2014/main" id="{ADA4D5F5-6579-4DA8-AFC5-7BDDF80B9F5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3BEC5677-EE6B-A204-CDD3-55F1BCA9B8B7}"/>
              </a:ext>
            </a:extLst>
          </p:cNvPr>
          <p:cNvPicPr>
            <a:picLocks noChangeAspect="1"/>
          </p:cNvPicPr>
          <p:nvPr/>
        </p:nvPicPr>
        <p:blipFill>
          <a:blip r:embed="rId3"/>
          <a:stretch>
            <a:fillRect/>
          </a:stretch>
        </p:blipFill>
        <p:spPr>
          <a:xfrm>
            <a:off x="1206094" y="808792"/>
            <a:ext cx="7120779" cy="4280043"/>
          </a:xfrm>
          <a:prstGeom prst="rect">
            <a:avLst/>
          </a:prstGeom>
        </p:spPr>
      </p:pic>
    </p:spTree>
    <p:extLst>
      <p:ext uri="{BB962C8B-B14F-4D97-AF65-F5344CB8AC3E}">
        <p14:creationId xmlns:p14="http://schemas.microsoft.com/office/powerpoint/2010/main" val="1995524581"/>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7" name="Rectangle 2"/>
          <p:cNvSpPr>
            <a:spLocks noChangeArrowheads="1"/>
          </p:cNvSpPr>
          <p:nvPr/>
        </p:nvSpPr>
        <p:spPr bwMode="auto">
          <a:xfrm>
            <a:off x="3341687" y="260356"/>
            <a:ext cx="65305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Einflussgrößen des Verbraucherpreisindex</a:t>
            </a:r>
          </a:p>
        </p:txBody>
      </p:sp>
      <p:sp>
        <p:nvSpPr>
          <p:cNvPr id="149508" name="Text Box 3"/>
          <p:cNvSpPr txBox="1">
            <a:spLocks noChangeArrowheads="1"/>
          </p:cNvSpPr>
          <p:nvPr/>
        </p:nvSpPr>
        <p:spPr bwMode="auto">
          <a:xfrm>
            <a:off x="538728" y="817007"/>
            <a:ext cx="10907094" cy="16042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400" dirty="0">
                <a:solidFill>
                  <a:srgbClr val="000000"/>
                </a:solidFill>
              </a:rPr>
              <a:t>Die Energiekomponente hat ungefähr einen Anteil von 10% am Gesamtindex.</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die Inflationsrate, wenn die Preise für Energie um 15% gegenüber dem Vorjahr fallen und alle anderen Preise gleich bleiben?</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5" name="Rechteck 4">
            <a:extLst>
              <a:ext uri="{FF2B5EF4-FFF2-40B4-BE49-F238E27FC236}">
                <a16:creationId xmlns:a16="http://schemas.microsoft.com/office/drawing/2014/main" id="{57C27A8B-F9C5-4425-BDDB-B473C53FE20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5220883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Das Bruttoinlandsprodukt</a:t>
            </a:r>
          </a:p>
        </p:txBody>
      </p:sp>
      <p:sp>
        <p:nvSpPr>
          <p:cNvPr id="7" name="Text Box 3"/>
          <p:cNvSpPr txBox="1">
            <a:spLocks noChangeArrowheads="1"/>
          </p:cNvSpPr>
          <p:nvPr/>
        </p:nvSpPr>
        <p:spPr bwMode="auto">
          <a:xfrm>
            <a:off x="406849" y="1024884"/>
            <a:ext cx="8295271" cy="24309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a:solidFill>
                  <a:srgbClr val="000000"/>
                </a:solidFill>
              </a:rPr>
              <a:t>„Marktwert“</a:t>
            </a:r>
          </a:p>
          <a:p>
            <a:pPr marL="311079" indent="-311079" eaLnBrk="1" hangingPunct="1">
              <a:buClrTx/>
              <a:buFont typeface="Arial" panose="020B0604020202020204" pitchFamily="34" charset="0"/>
              <a:buChar char="•"/>
            </a:pPr>
            <a:r>
              <a:rPr lang="de-DE" altLang="de-DE" sz="2177" dirty="0">
                <a:solidFill>
                  <a:srgbClr val="000000"/>
                </a:solidFill>
              </a:rPr>
              <a:t>Um die verschiedensten Güter zusammenfassen zu können gehen sie zu ihren Marktpreisen bewertet in das BIP ein.</a:t>
            </a:r>
          </a:p>
          <a:p>
            <a:pPr marL="311079" indent="-311079" eaLnBrk="1" hangingPunct="1">
              <a:buClrTx/>
              <a:buFont typeface="Arial" panose="020B0604020202020204" pitchFamily="34" charset="0"/>
              <a:buChar char="•"/>
            </a:pPr>
            <a:r>
              <a:rPr lang="de-DE" altLang="de-DE" sz="2177" dirty="0">
                <a:solidFill>
                  <a:srgbClr val="000000"/>
                </a:solidFill>
              </a:rPr>
              <a:t>Einige Güter für die es keine Marktpreise gibt werden mit den Kosten ihrer Erstellung bewertet.</a:t>
            </a:r>
          </a:p>
          <a:p>
            <a:pPr marL="311079" indent="-311079" eaLnBrk="1" hangingPunct="1">
              <a:buClrTx/>
              <a:buFont typeface="Arial" panose="020B0604020202020204" pitchFamily="34" charset="0"/>
              <a:buChar char="•"/>
            </a:pPr>
            <a:r>
              <a:rPr lang="de-DE" altLang="de-DE" sz="2177" dirty="0">
                <a:solidFill>
                  <a:srgbClr val="000000"/>
                </a:solidFill>
              </a:rPr>
              <a:t>Staatliche Dienstleistungen werden über die Löhne der Beamten und Angestellten erfasst</a:t>
            </a:r>
          </a:p>
        </p:txBody>
      </p:sp>
      <p:sp>
        <p:nvSpPr>
          <p:cNvPr id="4" name="Text Box 3"/>
          <p:cNvSpPr txBox="1">
            <a:spLocks noChangeArrowheads="1"/>
          </p:cNvSpPr>
          <p:nvPr/>
        </p:nvSpPr>
        <p:spPr bwMode="auto">
          <a:xfrm>
            <a:off x="344504" y="3338593"/>
            <a:ext cx="8295271" cy="20959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177" dirty="0">
              <a:solidFill>
                <a:srgbClr val="000000"/>
              </a:solidFill>
            </a:endParaRPr>
          </a:p>
          <a:p>
            <a:pPr eaLnBrk="1" hangingPunct="1">
              <a:buClrTx/>
            </a:pPr>
            <a:r>
              <a:rPr lang="de-DE" altLang="de-DE" sz="2177" dirty="0">
                <a:solidFill>
                  <a:srgbClr val="000000"/>
                </a:solidFill>
              </a:rPr>
              <a:t>„aller“</a:t>
            </a:r>
          </a:p>
          <a:p>
            <a:pPr marL="311079" indent="-311079" eaLnBrk="1" hangingPunct="1">
              <a:buClrTx/>
              <a:buFont typeface="Arial" panose="020B0604020202020204" pitchFamily="34" charset="0"/>
              <a:buChar char="•"/>
            </a:pPr>
            <a:r>
              <a:rPr lang="de-DE" altLang="de-DE" sz="2177" dirty="0">
                <a:solidFill>
                  <a:srgbClr val="000000"/>
                </a:solidFill>
              </a:rPr>
              <a:t>Selbstgenutztes Wohneigentum fließt im Umfang einer entsprechenden (geschätzten) Marktmiete in das BIP ein.</a:t>
            </a:r>
          </a:p>
          <a:p>
            <a:pPr marL="311079" indent="-311079" eaLnBrk="1" hangingPunct="1">
              <a:buClrTx/>
              <a:buFont typeface="Arial" panose="020B0604020202020204" pitchFamily="34" charset="0"/>
              <a:buChar char="•"/>
            </a:pPr>
            <a:r>
              <a:rPr lang="de-DE" altLang="de-DE" sz="2177" dirty="0">
                <a:solidFill>
                  <a:srgbClr val="000000"/>
                </a:solidFill>
              </a:rPr>
              <a:t>Nicht alle Transaktionen statistisch erfassbar (z. B. Schwarzarbeit, Erziehungsleistung von Eltern, ehrenamtliche Tätigkeit)</a:t>
            </a:r>
          </a:p>
        </p:txBody>
      </p:sp>
      <p:sp>
        <p:nvSpPr>
          <p:cNvPr id="5" name="Rechteck 4">
            <a:extLst>
              <a:ext uri="{FF2B5EF4-FFF2-40B4-BE49-F238E27FC236}">
                <a16:creationId xmlns:a16="http://schemas.microsoft.com/office/drawing/2014/main" id="{61F499A6-F4F4-458D-82A7-666AE6F598D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4059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a:t>Preisindices − Zusammenfassung</a:t>
            </a:r>
            <a:endParaRPr lang="de-DE" sz="3200" baseline="30000" dirty="0"/>
          </a:p>
        </p:txBody>
      </p:sp>
      <p:graphicFrame>
        <p:nvGraphicFramePr>
          <p:cNvPr id="2" name="Tabelle 1">
            <a:extLst>
              <a:ext uri="{FF2B5EF4-FFF2-40B4-BE49-F238E27FC236}">
                <a16:creationId xmlns:a16="http://schemas.microsoft.com/office/drawing/2014/main" id="{8DDC5131-01F3-4BFA-BCD3-A9E325B482A5}"/>
              </a:ext>
            </a:extLst>
          </p:cNvPr>
          <p:cNvGraphicFramePr>
            <a:graphicFrameLocks noGrp="1"/>
          </p:cNvGraphicFramePr>
          <p:nvPr/>
        </p:nvGraphicFramePr>
        <p:xfrm>
          <a:off x="96595" y="686752"/>
          <a:ext cx="8354880" cy="5821680"/>
        </p:xfrm>
        <a:graphic>
          <a:graphicData uri="http://schemas.openxmlformats.org/drawingml/2006/table">
            <a:tbl>
              <a:tblPr firstRow="1" bandRow="1">
                <a:tableStyleId>{5940675A-B579-460E-94D1-54222C63F5DA}</a:tableStyleId>
              </a:tblPr>
              <a:tblGrid>
                <a:gridCol w="2784960">
                  <a:extLst>
                    <a:ext uri="{9D8B030D-6E8A-4147-A177-3AD203B41FA5}">
                      <a16:colId xmlns:a16="http://schemas.microsoft.com/office/drawing/2014/main" val="507985588"/>
                    </a:ext>
                  </a:extLst>
                </a:gridCol>
                <a:gridCol w="2784960">
                  <a:extLst>
                    <a:ext uri="{9D8B030D-6E8A-4147-A177-3AD203B41FA5}">
                      <a16:colId xmlns:a16="http://schemas.microsoft.com/office/drawing/2014/main" val="2170707971"/>
                    </a:ext>
                  </a:extLst>
                </a:gridCol>
                <a:gridCol w="2784960">
                  <a:extLst>
                    <a:ext uri="{9D8B030D-6E8A-4147-A177-3AD203B41FA5}">
                      <a16:colId xmlns:a16="http://schemas.microsoft.com/office/drawing/2014/main" val="296708555"/>
                    </a:ext>
                  </a:extLst>
                </a:gridCol>
              </a:tblGrid>
              <a:tr h="448525">
                <a:tc>
                  <a:txBody>
                    <a:bodyPr/>
                    <a:lstStyle/>
                    <a:p>
                      <a:pPr algn="ctr"/>
                      <a:r>
                        <a:rPr lang="de-DE" sz="2400" b="1" dirty="0"/>
                        <a:t>HVPI</a:t>
                      </a:r>
                    </a:p>
                  </a:txBody>
                  <a:tcPr/>
                </a:tc>
                <a:tc>
                  <a:txBody>
                    <a:bodyPr/>
                    <a:lstStyle/>
                    <a:p>
                      <a:pPr algn="ctr"/>
                      <a:r>
                        <a:rPr lang="de-DE" sz="2400" b="1" dirty="0"/>
                        <a:t>VPI</a:t>
                      </a:r>
                    </a:p>
                  </a:txBody>
                  <a:tcPr/>
                </a:tc>
                <a:tc>
                  <a:txBody>
                    <a:bodyPr/>
                    <a:lstStyle/>
                    <a:p>
                      <a:pPr algn="ctr"/>
                      <a:r>
                        <a:rPr lang="de-DE" sz="2400" b="1" dirty="0"/>
                        <a:t>BIP-</a:t>
                      </a:r>
                      <a:r>
                        <a:rPr lang="de-DE" sz="2400" b="1" dirty="0" err="1"/>
                        <a:t>Deflator</a:t>
                      </a:r>
                      <a:endParaRPr lang="de-DE" sz="2400" b="1" dirty="0"/>
                    </a:p>
                  </a:txBody>
                  <a:tcPr/>
                </a:tc>
                <a:extLst>
                  <a:ext uri="{0D108BD9-81ED-4DB2-BD59-A6C34878D82A}">
                    <a16:rowId xmlns:a16="http://schemas.microsoft.com/office/drawing/2014/main" val="645875652"/>
                  </a:ext>
                </a:extLst>
              </a:tr>
              <a:tr h="2780853">
                <a:tc>
                  <a:txBody>
                    <a:bodyPr/>
                    <a:lstStyle/>
                    <a:p>
                      <a:r>
                        <a:rPr lang="de-DE" sz="1700" b="1" dirty="0"/>
                        <a:t>Kettenindex</a:t>
                      </a:r>
                      <a:r>
                        <a:rPr lang="de-DE" sz="1700" dirty="0"/>
                        <a:t> nach </a:t>
                      </a:r>
                      <a:r>
                        <a:rPr lang="de-DE" sz="1700" b="1" dirty="0" err="1"/>
                        <a:t>Laspeyres</a:t>
                      </a:r>
                      <a:r>
                        <a:rPr lang="de-DE" sz="1700" dirty="0"/>
                        <a:t> </a:t>
                      </a:r>
                    </a:p>
                    <a:p>
                      <a:r>
                        <a:rPr lang="de-DE" sz="1700" dirty="0"/>
                        <a:t>→ jährliche Anpassung des Wägungsschemas (aus Gründen der Datenerhebung sind für die Gewichtung des HVPI seit 2011 die Preise vom Dezember des Vorjahres und die jahresdurchschnittlichen Mengen des Vorvorjahres entscheidend)</a:t>
                      </a:r>
                    </a:p>
                  </a:txBody>
                  <a:tcPr/>
                </a:tc>
                <a:tc>
                  <a:txBody>
                    <a:bodyPr/>
                    <a:lstStyle/>
                    <a:p>
                      <a:r>
                        <a:rPr lang="de-DE" sz="1700" b="1" dirty="0"/>
                        <a:t>Festpreisindex</a:t>
                      </a:r>
                      <a:r>
                        <a:rPr lang="de-DE" sz="1700" dirty="0"/>
                        <a:t> nach </a:t>
                      </a:r>
                      <a:r>
                        <a:rPr lang="de-DE" sz="1700" b="1" dirty="0" err="1"/>
                        <a:t>Laspeyres</a:t>
                      </a:r>
                      <a:endParaRPr lang="de-DE" sz="1700" b="1" dirty="0"/>
                    </a:p>
                    <a:p>
                      <a:r>
                        <a:rPr lang="de-DE" sz="1700" dirty="0"/>
                        <a:t>→ Anpassung des Wägungs- </a:t>
                      </a:r>
                      <a:r>
                        <a:rPr lang="de-DE" sz="1700" dirty="0" err="1"/>
                        <a:t>schemas</a:t>
                      </a:r>
                      <a:r>
                        <a:rPr lang="de-DE" sz="1700" dirty="0"/>
                        <a:t> alle fünf Jahre</a:t>
                      </a:r>
                    </a:p>
                  </a:txBody>
                  <a:tcPr/>
                </a:tc>
                <a:tc>
                  <a:txBody>
                    <a:bodyPr/>
                    <a:lstStyle/>
                    <a:p>
                      <a:r>
                        <a:rPr lang="de-DE" sz="1700" b="1" dirty="0"/>
                        <a:t>Impliziter Preisindex</a:t>
                      </a:r>
                      <a:r>
                        <a:rPr lang="de-DE" sz="1700" dirty="0"/>
                        <a:t> nach </a:t>
                      </a:r>
                      <a:r>
                        <a:rPr lang="de-DE" sz="1700" b="1" dirty="0" err="1"/>
                        <a:t>Paasche</a:t>
                      </a:r>
                      <a:endParaRPr lang="de-DE" sz="1700" b="1" dirty="0"/>
                    </a:p>
                    <a:p>
                      <a:r>
                        <a:rPr lang="de-DE" sz="1700" dirty="0"/>
                        <a:t>→ Berechnung aus der VGR aus dem Kettenindex des nominalen und realen BIP</a:t>
                      </a:r>
                    </a:p>
                  </a:txBody>
                  <a:tcPr/>
                </a:tc>
                <a:extLst>
                  <a:ext uri="{0D108BD9-81ED-4DB2-BD59-A6C34878D82A}">
                    <a16:rowId xmlns:a16="http://schemas.microsoft.com/office/drawing/2014/main" val="2830553349"/>
                  </a:ext>
                </a:extLst>
              </a:tr>
              <a:tr h="2242623">
                <a:tc>
                  <a:txBody>
                    <a:bodyPr/>
                    <a:lstStyle/>
                    <a:p>
                      <a:r>
                        <a:rPr lang="de-DE" sz="1700" dirty="0"/>
                        <a:t>Einheitliche Berechnung in der EU →</a:t>
                      </a:r>
                    </a:p>
                    <a:p>
                      <a:r>
                        <a:rPr lang="de-DE" sz="1700" dirty="0"/>
                        <a:t>Aggregation zu regionalen Index möglich. Insbesondere bildet die jährliche Veränderungsrate des HVPI in der Eurozone die Zielgröße der EZB zur Inflationssteuerung</a:t>
                      </a:r>
                    </a:p>
                  </a:txBody>
                  <a:tcPr/>
                </a:tc>
                <a:tc>
                  <a:txBody>
                    <a:bodyPr/>
                    <a:lstStyle/>
                    <a:p>
                      <a:pPr marL="285750" indent="-285750">
                        <a:buFont typeface="Arial" panose="020B0604020202020204" pitchFamily="34" charset="0"/>
                        <a:buChar char="•"/>
                      </a:pPr>
                      <a:r>
                        <a:rPr lang="de-DE" sz="1700" dirty="0"/>
                        <a:t>Verwendung als Wertsicherungsmaßstab in Rechtsvorschriften</a:t>
                      </a:r>
                    </a:p>
                    <a:p>
                      <a:pPr marL="285750" indent="-285750">
                        <a:buFont typeface="Arial" panose="020B0604020202020204" pitchFamily="34" charset="0"/>
                        <a:buChar char="•"/>
                      </a:pPr>
                      <a:endParaRPr lang="de-DE" sz="1700" dirty="0"/>
                    </a:p>
                    <a:p>
                      <a:pPr marL="285750" indent="-285750">
                        <a:buFont typeface="Arial" panose="020B0604020202020204" pitchFamily="34" charset="0"/>
                        <a:buChar char="•"/>
                      </a:pPr>
                      <a:r>
                        <a:rPr lang="de-DE" sz="1700" dirty="0"/>
                        <a:t>Argumentationsgrundlage in Lohnverhandlungen (Arbeitnehmerseite)</a:t>
                      </a:r>
                    </a:p>
                  </a:txBody>
                  <a:tcPr/>
                </a:tc>
                <a:tc>
                  <a:txBody>
                    <a:bodyPr/>
                    <a:lstStyle/>
                    <a:p>
                      <a:pPr marL="285750" indent="-285750">
                        <a:buFont typeface="Arial" panose="020B0604020202020204" pitchFamily="34" charset="0"/>
                        <a:buChar char="•"/>
                      </a:pPr>
                      <a:r>
                        <a:rPr lang="de-DE" sz="1700" dirty="0"/>
                        <a:t>Bestimmung des realen Wirtschaftswachstums</a:t>
                      </a:r>
                    </a:p>
                    <a:p>
                      <a:pPr marL="285750" indent="-285750">
                        <a:buFont typeface="Arial" panose="020B0604020202020204" pitchFamily="34" charset="0"/>
                        <a:buChar char="•"/>
                      </a:pPr>
                      <a:endParaRPr lang="de-DE" sz="1700" dirty="0"/>
                    </a:p>
                    <a:p>
                      <a:pPr marL="285750" indent="-285750">
                        <a:buFont typeface="Arial" panose="020B0604020202020204" pitchFamily="34" charset="0"/>
                        <a:buChar char="•"/>
                      </a:pPr>
                      <a:endParaRPr lang="de-DE" sz="170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700" dirty="0"/>
                        <a:t>Argumentationsgrundlage in Lohnverhandlungen (Arbeitgeberseite)</a:t>
                      </a:r>
                    </a:p>
                    <a:p>
                      <a:endParaRPr lang="de-DE" sz="1700" dirty="0"/>
                    </a:p>
                  </a:txBody>
                  <a:tcPr/>
                </a:tc>
                <a:extLst>
                  <a:ext uri="{0D108BD9-81ED-4DB2-BD59-A6C34878D82A}">
                    <a16:rowId xmlns:a16="http://schemas.microsoft.com/office/drawing/2014/main" val="1921639084"/>
                  </a:ext>
                </a:extLst>
              </a:tr>
            </a:tbl>
          </a:graphicData>
        </a:graphic>
      </p:graphicFrame>
      <p:sp>
        <p:nvSpPr>
          <p:cNvPr id="6" name="Rechteck 5">
            <a:extLst>
              <a:ext uri="{FF2B5EF4-FFF2-40B4-BE49-F238E27FC236}">
                <a16:creationId xmlns:a16="http://schemas.microsoft.com/office/drawing/2014/main" id="{5FD97CAB-B586-4102-8EA6-C25B2708275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44548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Das Bruttoinlandsprodukt</a:t>
            </a:r>
          </a:p>
        </p:txBody>
      </p:sp>
      <p:sp>
        <p:nvSpPr>
          <p:cNvPr id="7" name="Text Box 3"/>
          <p:cNvSpPr txBox="1">
            <a:spLocks noChangeArrowheads="1"/>
          </p:cNvSpPr>
          <p:nvPr/>
        </p:nvSpPr>
        <p:spPr bwMode="auto">
          <a:xfrm>
            <a:off x="283542" y="959545"/>
            <a:ext cx="8295271"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a:solidFill>
                  <a:srgbClr val="000000"/>
                </a:solidFill>
              </a:rPr>
              <a:t>„Waren und Dienstleistungen“:“</a:t>
            </a:r>
          </a:p>
          <a:p>
            <a:pPr marL="311079" indent="-311079" eaLnBrk="1" hangingPunct="1">
              <a:buClrTx/>
              <a:buFont typeface="Arial" panose="020B0604020202020204" pitchFamily="34" charset="0"/>
              <a:buChar char="•"/>
            </a:pPr>
            <a:r>
              <a:rPr lang="de-DE" altLang="de-DE" sz="2177" dirty="0">
                <a:solidFill>
                  <a:srgbClr val="000000"/>
                </a:solidFill>
              </a:rPr>
              <a:t>Materielle Güter und immaterielle Dienste</a:t>
            </a:r>
          </a:p>
          <a:p>
            <a:pPr eaLnBrk="1" hangingPunct="1">
              <a:buClrTx/>
            </a:pPr>
            <a:endParaRPr lang="de-DE" altLang="de-DE" sz="2177" dirty="0">
              <a:solidFill>
                <a:srgbClr val="000000"/>
              </a:solidFill>
            </a:endParaRPr>
          </a:p>
        </p:txBody>
      </p:sp>
      <p:sp>
        <p:nvSpPr>
          <p:cNvPr id="4" name="Text Box 3"/>
          <p:cNvSpPr txBox="1">
            <a:spLocks noChangeArrowheads="1"/>
          </p:cNvSpPr>
          <p:nvPr/>
        </p:nvSpPr>
        <p:spPr bwMode="auto">
          <a:xfrm>
            <a:off x="283543" y="1511970"/>
            <a:ext cx="8295271" cy="14258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177" dirty="0">
              <a:solidFill>
                <a:srgbClr val="000000"/>
              </a:solidFill>
            </a:endParaRPr>
          </a:p>
          <a:p>
            <a:pPr eaLnBrk="1" hangingPunct="1">
              <a:buClrTx/>
            </a:pPr>
            <a:r>
              <a:rPr lang="de-DE" altLang="de-DE" sz="2177" dirty="0">
                <a:solidFill>
                  <a:srgbClr val="000000"/>
                </a:solidFill>
              </a:rPr>
              <a:t>„während einer Periode“</a:t>
            </a:r>
          </a:p>
          <a:p>
            <a:pPr marL="311079" indent="-311079" eaLnBrk="1" hangingPunct="1">
              <a:buClrTx/>
              <a:buFont typeface="Arial" panose="020B0604020202020204" pitchFamily="34" charset="0"/>
              <a:buChar char="•"/>
            </a:pPr>
            <a:r>
              <a:rPr lang="de-DE" altLang="de-DE" sz="2177" dirty="0">
                <a:solidFill>
                  <a:srgbClr val="000000"/>
                </a:solidFill>
              </a:rPr>
              <a:t>Quartal oder Jahr</a:t>
            </a:r>
          </a:p>
          <a:p>
            <a:pPr eaLnBrk="1" hangingPunct="1">
              <a:buClrTx/>
            </a:pPr>
            <a:endParaRPr lang="de-DE" altLang="de-DE" sz="2177" dirty="0">
              <a:solidFill>
                <a:srgbClr val="000000"/>
              </a:solidFill>
            </a:endParaRPr>
          </a:p>
        </p:txBody>
      </p:sp>
      <p:sp>
        <p:nvSpPr>
          <p:cNvPr id="5" name="Text Box 3"/>
          <p:cNvSpPr txBox="1">
            <a:spLocks noChangeArrowheads="1"/>
          </p:cNvSpPr>
          <p:nvPr/>
        </p:nvSpPr>
        <p:spPr bwMode="auto">
          <a:xfrm>
            <a:off x="283542" y="2588770"/>
            <a:ext cx="8295271"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177" dirty="0">
              <a:solidFill>
                <a:srgbClr val="000000"/>
              </a:solidFill>
            </a:endParaRPr>
          </a:p>
          <a:p>
            <a:pPr eaLnBrk="1" hangingPunct="1">
              <a:buClrTx/>
            </a:pPr>
            <a:r>
              <a:rPr lang="de-DE" altLang="de-DE" sz="2177" dirty="0">
                <a:solidFill>
                  <a:srgbClr val="000000"/>
                </a:solidFill>
              </a:rPr>
              <a:t>„in einem Land“</a:t>
            </a:r>
          </a:p>
          <a:p>
            <a:pPr marL="311079" indent="-311079" eaLnBrk="1" hangingPunct="1">
              <a:buClrTx/>
              <a:buFont typeface="Arial" panose="020B0604020202020204" pitchFamily="34" charset="0"/>
              <a:buChar char="•"/>
            </a:pPr>
            <a:r>
              <a:rPr lang="de-DE" altLang="de-DE" sz="2177" dirty="0">
                <a:solidFill>
                  <a:srgbClr val="000000"/>
                </a:solidFill>
              </a:rPr>
              <a:t>Die von In- und Ausländern erzielten Faktorentgelte im Inland</a:t>
            </a:r>
          </a:p>
        </p:txBody>
      </p:sp>
      <p:sp>
        <p:nvSpPr>
          <p:cNvPr id="8" name="Text Box 3"/>
          <p:cNvSpPr txBox="1">
            <a:spLocks noChangeArrowheads="1"/>
          </p:cNvSpPr>
          <p:nvPr/>
        </p:nvSpPr>
        <p:spPr bwMode="auto">
          <a:xfrm>
            <a:off x="283541" y="3548587"/>
            <a:ext cx="8295271" cy="17608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177" dirty="0">
              <a:solidFill>
                <a:srgbClr val="000000"/>
              </a:solidFill>
            </a:endParaRPr>
          </a:p>
          <a:p>
            <a:pPr eaLnBrk="1" hangingPunct="1">
              <a:buClrTx/>
            </a:pPr>
            <a:r>
              <a:rPr lang="de-DE" altLang="de-DE" sz="2177" dirty="0">
                <a:solidFill>
                  <a:srgbClr val="000000"/>
                </a:solidFill>
              </a:rPr>
              <a:t>„dem Endverbrauch dienen“</a:t>
            </a:r>
          </a:p>
          <a:p>
            <a:pPr marL="311079" indent="-311079" eaLnBrk="1" hangingPunct="1">
              <a:buClrTx/>
              <a:buFont typeface="Arial" panose="020B0604020202020204" pitchFamily="34" charset="0"/>
              <a:buChar char="•"/>
            </a:pPr>
            <a:r>
              <a:rPr lang="de-DE" altLang="de-DE" sz="2177" dirty="0">
                <a:solidFill>
                  <a:srgbClr val="000000"/>
                </a:solidFill>
              </a:rPr>
              <a:t>Nur die letztliche Wertschöpfung = </a:t>
            </a:r>
          </a:p>
          <a:p>
            <a:pPr eaLnBrk="1" hangingPunct="1">
              <a:buClrTx/>
            </a:pPr>
            <a:r>
              <a:rPr lang="de-DE" altLang="de-DE" sz="2177" dirty="0">
                <a:solidFill>
                  <a:srgbClr val="000000"/>
                </a:solidFill>
              </a:rPr>
              <a:t>		Produktion abzüglich</a:t>
            </a:r>
          </a:p>
          <a:p>
            <a:pPr eaLnBrk="1" hangingPunct="1">
              <a:buClrTx/>
            </a:pPr>
            <a:r>
              <a:rPr lang="de-DE" altLang="de-DE" sz="2177" dirty="0">
                <a:solidFill>
                  <a:srgbClr val="000000"/>
                </a:solidFill>
              </a:rPr>
              <a:t>		der Vorleistungen und dem Saldo aus Steuern und Subventionen</a:t>
            </a:r>
          </a:p>
        </p:txBody>
      </p:sp>
      <p:sp>
        <p:nvSpPr>
          <p:cNvPr id="10" name="Rechteck 9">
            <a:extLst>
              <a:ext uri="{FF2B5EF4-FFF2-40B4-BE49-F238E27FC236}">
                <a16:creationId xmlns:a16="http://schemas.microsoft.com/office/drawing/2014/main" id="{35EB6028-F964-44A6-B422-815F1D33308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06046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1"/>
          <p:cNvSpPr>
            <a:spLocks noChangeArrowheads="1"/>
          </p:cNvSpPr>
          <p:nvPr/>
        </p:nvSpPr>
        <p:spPr bwMode="auto">
          <a:xfrm>
            <a:off x="2958306" y="118770"/>
            <a:ext cx="62753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Berechnung des Bruttoinlandsprodukts</a:t>
            </a:r>
          </a:p>
        </p:txBody>
      </p:sp>
      <p:sp>
        <p:nvSpPr>
          <p:cNvPr id="48132" name="Text Box 2"/>
          <p:cNvSpPr txBox="1">
            <a:spLocks noChangeArrowheads="1"/>
          </p:cNvSpPr>
          <p:nvPr/>
        </p:nvSpPr>
        <p:spPr bwMode="auto">
          <a:xfrm>
            <a:off x="242454" y="1126549"/>
            <a:ext cx="11007436" cy="51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dirty="0">
                <a:solidFill>
                  <a:srgbClr val="000000"/>
                </a:solidFill>
              </a:rPr>
              <a:t>Entstehungsrechnung 	– 	Beitrag der verschiedenen Wirtschaftssektoren zur</a:t>
            </a:r>
          </a:p>
          <a:p>
            <a:pPr eaLnBrk="1" hangingPunct="1">
              <a:buClrTx/>
              <a:buFontTx/>
              <a:buNone/>
            </a:pPr>
            <a:r>
              <a:rPr lang="de-DE" altLang="de-DE" sz="2400" dirty="0">
                <a:solidFill>
                  <a:srgbClr val="000000"/>
                </a:solidFill>
              </a:rPr>
              <a:t>									gesamtwirtschaftlichen Wertschöpfung.</a:t>
            </a:r>
          </a:p>
          <a:p>
            <a:pPr eaLnBrk="1" hangingPunct="1">
              <a:buClrTx/>
              <a:buFontTx/>
              <a:buNone/>
            </a:pPr>
            <a:endParaRPr lang="de-DE" altLang="de-DE" sz="2400" dirty="0">
              <a:solidFill>
                <a:srgbClr val="000000"/>
              </a:solidFill>
            </a:endParaRPr>
          </a:p>
          <a:p>
            <a:pPr eaLnBrk="1" hangingPunct="1">
              <a:buClrTx/>
              <a:buFontTx/>
              <a:buNone/>
            </a:pPr>
            <a:r>
              <a:rPr lang="de-DE" altLang="de-DE" sz="2400" dirty="0">
                <a:solidFill>
                  <a:srgbClr val="000000"/>
                </a:solidFill>
              </a:rPr>
              <a:t>Verwendungsrechnung	– 	Komponenten der gesamtwirtschaftlichen </a:t>
            </a:r>
          </a:p>
          <a:p>
            <a:pPr eaLnBrk="1" hangingPunct="1">
              <a:buClrTx/>
              <a:buFontTx/>
              <a:buNone/>
            </a:pPr>
            <a:r>
              <a:rPr lang="de-DE" altLang="de-DE" sz="2400" dirty="0">
                <a:solidFill>
                  <a:srgbClr val="000000"/>
                </a:solidFill>
              </a:rPr>
              <a:t>									Nachfrage bzw. Einsatz der hergestellten Güter.</a:t>
            </a:r>
          </a:p>
          <a:p>
            <a:pPr eaLnBrk="1" hangingPunct="1">
              <a:buClrTx/>
              <a:buFontTx/>
              <a:buNone/>
            </a:pPr>
            <a:endParaRPr lang="de-DE" altLang="de-DE" sz="2400" dirty="0">
              <a:solidFill>
                <a:srgbClr val="000000"/>
              </a:solidFill>
            </a:endParaRPr>
          </a:p>
          <a:p>
            <a:pPr eaLnBrk="1" hangingPunct="1">
              <a:buClrTx/>
              <a:buFontTx/>
              <a:buNone/>
            </a:pPr>
            <a:r>
              <a:rPr lang="de-DE" altLang="de-DE" sz="2400" dirty="0">
                <a:solidFill>
                  <a:srgbClr val="000000"/>
                </a:solidFill>
              </a:rPr>
              <a:t>Verteilungsrechnung 		–	Verteilung nach den verschiedenen Einkommensarten,</a:t>
            </a:r>
          </a:p>
          <a:p>
            <a:pPr eaLnBrk="1" hangingPunct="1">
              <a:buClrTx/>
              <a:buFontTx/>
              <a:buNone/>
            </a:pPr>
            <a:r>
              <a:rPr lang="de-DE" altLang="de-DE" sz="2400" dirty="0">
                <a:solidFill>
                  <a:srgbClr val="000000"/>
                </a:solidFill>
              </a:rPr>
              <a:t>									insbesondere den Produktionsfaktoren Arbeit und Kapital. </a:t>
            </a:r>
          </a:p>
        </p:txBody>
      </p:sp>
      <p:sp>
        <p:nvSpPr>
          <p:cNvPr id="9" name="Rechteck 8">
            <a:extLst>
              <a:ext uri="{FF2B5EF4-FFF2-40B4-BE49-F238E27FC236}">
                <a16:creationId xmlns:a16="http://schemas.microsoft.com/office/drawing/2014/main" id="{A08EFE30-2376-4480-99CE-CDC8A1B08CE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1"/>
          <p:cNvSpPr>
            <a:spLocks noChangeArrowheads="1"/>
          </p:cNvSpPr>
          <p:nvPr/>
        </p:nvSpPr>
        <p:spPr bwMode="auto">
          <a:xfrm>
            <a:off x="3990278" y="48768"/>
            <a:ext cx="6275387"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VGR Deutschland 2024</a:t>
            </a:r>
          </a:p>
        </p:txBody>
      </p:sp>
      <p:sp>
        <p:nvSpPr>
          <p:cNvPr id="5" name="Rechteck 4">
            <a:extLst>
              <a:ext uri="{FF2B5EF4-FFF2-40B4-BE49-F238E27FC236}">
                <a16:creationId xmlns:a16="http://schemas.microsoft.com/office/drawing/2014/main" id="{CE0AAC95-B01C-4615-9B29-9CEADEE2109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extfeld 3">
            <a:extLst>
              <a:ext uri="{FF2B5EF4-FFF2-40B4-BE49-F238E27FC236}">
                <a16:creationId xmlns:a16="http://schemas.microsoft.com/office/drawing/2014/main" id="{A07238B4-5CD3-6056-56CB-DD1A913ED15C}"/>
              </a:ext>
            </a:extLst>
          </p:cNvPr>
          <p:cNvSpPr txBox="1"/>
          <p:nvPr/>
        </p:nvSpPr>
        <p:spPr>
          <a:xfrm>
            <a:off x="143839" y="4226929"/>
            <a:ext cx="1170320" cy="276999"/>
          </a:xfrm>
          <a:prstGeom prst="rect">
            <a:avLst/>
          </a:prstGeom>
          <a:noFill/>
        </p:spPr>
        <p:txBody>
          <a:bodyPr wrap="none" rtlCol="0">
            <a:spAutoFit/>
          </a:bodyPr>
          <a:lstStyle/>
          <a:p>
            <a:r>
              <a:rPr lang="de-DE" sz="1200"/>
              <a:t>Quelle: Destatis</a:t>
            </a:r>
          </a:p>
        </p:txBody>
      </p:sp>
      <p:pic>
        <p:nvPicPr>
          <p:cNvPr id="7" name="Grafik 6">
            <a:extLst>
              <a:ext uri="{FF2B5EF4-FFF2-40B4-BE49-F238E27FC236}">
                <a16:creationId xmlns:a16="http://schemas.microsoft.com/office/drawing/2014/main" id="{1DDA0E75-4690-C1F6-EE13-5326411423A5}"/>
              </a:ext>
            </a:extLst>
          </p:cNvPr>
          <p:cNvPicPr>
            <a:picLocks noChangeAspect="1"/>
          </p:cNvPicPr>
          <p:nvPr/>
        </p:nvPicPr>
        <p:blipFill>
          <a:blip r:embed="rId3"/>
          <a:stretch>
            <a:fillRect/>
          </a:stretch>
        </p:blipFill>
        <p:spPr>
          <a:xfrm>
            <a:off x="0" y="512317"/>
            <a:ext cx="8762474" cy="3714611"/>
          </a:xfrm>
          <a:prstGeom prst="rect">
            <a:avLst/>
          </a:prstGeom>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ChangeArrowheads="1"/>
          </p:cNvSpPr>
          <p:nvPr/>
        </p:nvSpPr>
        <p:spPr bwMode="auto">
          <a:xfrm>
            <a:off x="4267201" y="115999"/>
            <a:ext cx="370747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Entstehungsrechnung</a:t>
            </a:r>
          </a:p>
        </p:txBody>
      </p:sp>
      <p:pic>
        <p:nvPicPr>
          <p:cNvPr id="5222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0353" y="755419"/>
            <a:ext cx="8456613" cy="555783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hteck 7">
            <a:extLst>
              <a:ext uri="{FF2B5EF4-FFF2-40B4-BE49-F238E27FC236}">
                <a16:creationId xmlns:a16="http://schemas.microsoft.com/office/drawing/2014/main" id="{289B4D48-7ED3-4BE9-8CAD-4BBCEBCE1C4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ChangeArrowheads="1"/>
          </p:cNvSpPr>
          <p:nvPr/>
        </p:nvSpPr>
        <p:spPr bwMode="auto">
          <a:xfrm>
            <a:off x="2937908" y="136525"/>
            <a:ext cx="620609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Bruttowertschöpfung Deutschland 2024</a:t>
            </a:r>
          </a:p>
        </p:txBody>
      </p:sp>
      <p:sp>
        <p:nvSpPr>
          <p:cNvPr id="53252" name="Text Box 4"/>
          <p:cNvSpPr txBox="1">
            <a:spLocks noChangeArrowheads="1"/>
          </p:cNvSpPr>
          <p:nvPr/>
        </p:nvSpPr>
        <p:spPr bwMode="auto">
          <a:xfrm>
            <a:off x="1703388" y="6509483"/>
            <a:ext cx="3408362" cy="3079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1400" dirty="0"/>
              <a:t>Quelle: Destatis, jeweilige Preise, Mrd. Euro</a:t>
            </a:r>
          </a:p>
        </p:txBody>
      </p:sp>
      <p:sp>
        <p:nvSpPr>
          <p:cNvPr id="9" name="Rechteck 8">
            <a:extLst>
              <a:ext uri="{FF2B5EF4-FFF2-40B4-BE49-F238E27FC236}">
                <a16:creationId xmlns:a16="http://schemas.microsoft.com/office/drawing/2014/main" id="{BD2E68E0-160E-427C-8A27-F3109F5B96E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2FC4105E-6EA4-5F32-CB7B-B29375EC50C0}"/>
              </a:ext>
            </a:extLst>
          </p:cNvPr>
          <p:cNvPicPr>
            <a:picLocks noChangeAspect="1"/>
          </p:cNvPicPr>
          <p:nvPr/>
        </p:nvPicPr>
        <p:blipFill>
          <a:blip r:embed="rId3"/>
          <a:stretch>
            <a:fillRect/>
          </a:stretch>
        </p:blipFill>
        <p:spPr>
          <a:xfrm>
            <a:off x="808184" y="811489"/>
            <a:ext cx="8039995" cy="4823998"/>
          </a:xfrm>
          <a:prstGeom prst="rect">
            <a:avLst/>
          </a:prstGeom>
        </p:spPr>
      </p:pic>
    </p:spTree>
  </p:cSld>
  <p:clrMapOvr>
    <a:masterClrMapping/>
  </p:clrMapOvr>
  <p:transition spd="med"/>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1965</Words>
  <Application>Microsoft Office PowerPoint</Application>
  <PresentationFormat>Breitbild</PresentationFormat>
  <Paragraphs>306</Paragraphs>
  <Slides>40</Slides>
  <Notes>39</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2</vt:i4>
      </vt:variant>
      <vt:variant>
        <vt:lpstr>Folientitel</vt:lpstr>
      </vt:variant>
      <vt:variant>
        <vt:i4>40</vt:i4>
      </vt:variant>
    </vt:vector>
  </HeadingPairs>
  <TitlesOfParts>
    <vt:vector size="50" baseType="lpstr">
      <vt:lpstr>Arial</vt:lpstr>
      <vt:lpstr>Calibri</vt:lpstr>
      <vt:lpstr>Calibri Light</vt:lpstr>
      <vt:lpstr>Cambria Math</vt:lpstr>
      <vt:lpstr>Sparkasse Rg</vt:lpstr>
      <vt:lpstr>Symbol</vt:lpstr>
      <vt:lpstr>Times New Roman</vt:lpstr>
      <vt:lpstr>Office</vt:lpstr>
      <vt:lpstr>Worksheet</vt:lpstr>
      <vt:lpstr>Arbeitsblatt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Köster, Bernhard Johannes</cp:lastModifiedBy>
  <cp:revision>124</cp:revision>
  <cp:lastPrinted>2022-03-02T20:18:27Z</cp:lastPrinted>
  <dcterms:created xsi:type="dcterms:W3CDTF">2022-03-01T20:52:11Z</dcterms:created>
  <dcterms:modified xsi:type="dcterms:W3CDTF">2025-03-18T22:07:54Z</dcterms:modified>
</cp:coreProperties>
</file>