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1372" r:id="rId2"/>
    <p:sldId id="257" r:id="rId3"/>
    <p:sldId id="485" r:id="rId4"/>
    <p:sldId id="486" r:id="rId5"/>
    <p:sldId id="1201" r:id="rId6"/>
    <p:sldId id="310" r:id="rId7"/>
    <p:sldId id="379" r:id="rId8"/>
    <p:sldId id="348" r:id="rId9"/>
    <p:sldId id="327" r:id="rId10"/>
    <p:sldId id="328" r:id="rId11"/>
    <p:sldId id="329" r:id="rId12"/>
    <p:sldId id="330" r:id="rId13"/>
    <p:sldId id="326" r:id="rId14"/>
    <p:sldId id="312" r:id="rId15"/>
    <p:sldId id="389" r:id="rId16"/>
    <p:sldId id="366" r:id="rId17"/>
    <p:sldId id="375" r:id="rId18"/>
    <p:sldId id="368" r:id="rId19"/>
    <p:sldId id="369" r:id="rId20"/>
    <p:sldId id="370" r:id="rId21"/>
    <p:sldId id="376" r:id="rId22"/>
    <p:sldId id="972" r:id="rId23"/>
    <p:sldId id="1370" r:id="rId24"/>
    <p:sldId id="1527" r:id="rId25"/>
    <p:sldId id="423" r:id="rId26"/>
    <p:sldId id="383" r:id="rId27"/>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60" d="100"/>
          <a:sy n="60" d="100"/>
        </p:scale>
        <p:origin x="58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05.03.2025</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4731750C-C2D9-4EA0-92BE-F14DF5E7411F}" type="slidenum">
              <a:rPr lang="de-DE" altLang="de-DE" smtClean="0">
                <a:latin typeface="Sparkasse Rg" pitchFamily="34" charset="0"/>
              </a:rPr>
              <a:pPr eaLnBrk="1" hangingPunct="1">
                <a:spcBef>
                  <a:spcPct val="0"/>
                </a:spcBef>
                <a:buClrTx/>
                <a:buFontTx/>
                <a:buNone/>
              </a:pPr>
              <a:t>16</a:t>
            </a:fld>
            <a:endParaRPr lang="de-DE" altLang="de-DE">
              <a:latin typeface="Sparkasse Rg" pitchFamily="34" charset="0"/>
            </a:endParaRPr>
          </a:p>
        </p:txBody>
      </p:sp>
      <p:sp>
        <p:nvSpPr>
          <p:cNvPr id="92163" name="Rectangle 2"/>
          <p:cNvSpPr>
            <a:spLocks noGrp="1" noRot="1" noChangeAspect="1" noChangeArrowheads="1" noTextEdit="1"/>
          </p:cNvSpPr>
          <p:nvPr>
            <p:ph type="sldImg"/>
          </p:nvPr>
        </p:nvSpPr>
        <p:spPr>
          <a:xfrm>
            <a:off x="-214313" y="812800"/>
            <a:ext cx="7237413" cy="4071938"/>
          </a:xfrm>
          <a:ln/>
        </p:spPr>
      </p:sp>
      <p:sp>
        <p:nvSpPr>
          <p:cNvPr id="9216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2544C13F-9959-4DF1-9B30-B723B52168F1}" type="slidenum">
              <a:rPr lang="de-DE" altLang="de-DE" smtClean="0">
                <a:latin typeface="Sparkasse Rg" pitchFamily="34" charset="0"/>
              </a:rPr>
              <a:pPr eaLnBrk="1" hangingPunct="1">
                <a:spcBef>
                  <a:spcPct val="0"/>
                </a:spcBef>
                <a:buClrTx/>
                <a:buFontTx/>
                <a:buNone/>
              </a:pPr>
              <a:t>17</a:t>
            </a:fld>
            <a:endParaRPr lang="de-DE" altLang="de-DE">
              <a:latin typeface="Sparkasse Rg" pitchFamily="34" charset="0"/>
            </a:endParaRPr>
          </a:p>
        </p:txBody>
      </p:sp>
      <p:sp>
        <p:nvSpPr>
          <p:cNvPr id="93187" name="Rectangle 2"/>
          <p:cNvSpPr>
            <a:spLocks noGrp="1" noRot="1" noChangeAspect="1" noChangeArrowheads="1" noTextEdit="1"/>
          </p:cNvSpPr>
          <p:nvPr>
            <p:ph type="sldImg"/>
          </p:nvPr>
        </p:nvSpPr>
        <p:spPr>
          <a:xfrm>
            <a:off x="-214313" y="812800"/>
            <a:ext cx="7237413" cy="4071938"/>
          </a:xfrm>
          <a:ln/>
        </p:spPr>
      </p:sp>
      <p:sp>
        <p:nvSpPr>
          <p:cNvPr id="93188"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AB0D5615-F20B-4D76-B320-60E40A97873D}" type="slidenum">
              <a:rPr lang="de-DE" altLang="de-DE" smtClean="0">
                <a:latin typeface="Sparkasse Rg" pitchFamily="34" charset="0"/>
              </a:rPr>
              <a:pPr eaLnBrk="1" hangingPunct="1">
                <a:spcBef>
                  <a:spcPct val="0"/>
                </a:spcBef>
                <a:buClrTx/>
                <a:buFontTx/>
                <a:buNone/>
              </a:pPr>
              <a:t>18</a:t>
            </a:fld>
            <a:endParaRPr lang="de-DE" altLang="de-DE">
              <a:latin typeface="Sparkasse Rg" pitchFamily="34" charset="0"/>
            </a:endParaRPr>
          </a:p>
        </p:txBody>
      </p:sp>
      <p:sp>
        <p:nvSpPr>
          <p:cNvPr id="94211" name="Rectangle 2"/>
          <p:cNvSpPr>
            <a:spLocks noGrp="1" noRot="1" noChangeAspect="1" noChangeArrowheads="1" noTextEdit="1"/>
          </p:cNvSpPr>
          <p:nvPr>
            <p:ph type="sldImg"/>
          </p:nvPr>
        </p:nvSpPr>
        <p:spPr>
          <a:xfrm>
            <a:off x="-214313" y="812800"/>
            <a:ext cx="7237413" cy="4071938"/>
          </a:xfrm>
          <a:ln/>
        </p:spPr>
      </p:sp>
      <p:sp>
        <p:nvSpPr>
          <p:cNvPr id="94212"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A45B7816-A449-4EA6-BADC-09902857C389}" type="slidenum">
              <a:rPr lang="de-DE" altLang="de-DE" smtClean="0">
                <a:latin typeface="Sparkasse Rg" pitchFamily="34" charset="0"/>
              </a:rPr>
              <a:pPr eaLnBrk="1" hangingPunct="1">
                <a:spcBef>
                  <a:spcPct val="0"/>
                </a:spcBef>
                <a:buClrTx/>
                <a:buFontTx/>
                <a:buNone/>
              </a:pPr>
              <a:t>19</a:t>
            </a:fld>
            <a:endParaRPr lang="de-DE" altLang="de-DE">
              <a:latin typeface="Sparkasse Rg" pitchFamily="34" charset="0"/>
            </a:endParaRPr>
          </a:p>
        </p:txBody>
      </p:sp>
      <p:sp>
        <p:nvSpPr>
          <p:cNvPr id="95235" name="Rectangle 2"/>
          <p:cNvSpPr>
            <a:spLocks noGrp="1" noRot="1" noChangeAspect="1" noChangeArrowheads="1" noTextEdit="1"/>
          </p:cNvSpPr>
          <p:nvPr>
            <p:ph type="sldImg"/>
          </p:nvPr>
        </p:nvSpPr>
        <p:spPr>
          <a:xfrm>
            <a:off x="-214313" y="812800"/>
            <a:ext cx="7237413" cy="4071938"/>
          </a:xfrm>
          <a:ln/>
        </p:spPr>
      </p:sp>
      <p:sp>
        <p:nvSpPr>
          <p:cNvPr id="95236"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6BCA0C5D-FFD6-43C2-8CEA-75241ABDFBD8}" type="slidenum">
              <a:rPr lang="de-DE" altLang="de-DE" smtClean="0">
                <a:latin typeface="Sparkasse Rg" pitchFamily="34" charset="0"/>
              </a:rPr>
              <a:pPr eaLnBrk="1" hangingPunct="1">
                <a:spcBef>
                  <a:spcPct val="0"/>
                </a:spcBef>
                <a:buClrTx/>
                <a:buFontTx/>
                <a:buNone/>
              </a:pPr>
              <a:t>20</a:t>
            </a:fld>
            <a:endParaRPr lang="de-DE" altLang="de-DE">
              <a:latin typeface="Sparkasse Rg" pitchFamily="34" charset="0"/>
            </a:endParaRPr>
          </a:p>
        </p:txBody>
      </p:sp>
      <p:sp>
        <p:nvSpPr>
          <p:cNvPr id="96259" name="Rectangle 2"/>
          <p:cNvSpPr>
            <a:spLocks noGrp="1" noRot="1" noChangeAspect="1" noChangeArrowheads="1" noTextEdit="1"/>
          </p:cNvSpPr>
          <p:nvPr>
            <p:ph type="sldImg"/>
          </p:nvPr>
        </p:nvSpPr>
        <p:spPr>
          <a:xfrm>
            <a:off x="-214313" y="812800"/>
            <a:ext cx="7237413" cy="4071938"/>
          </a:xfrm>
          <a:ln/>
        </p:spPr>
      </p:sp>
      <p:sp>
        <p:nvSpPr>
          <p:cNvPr id="96260"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21</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214313" y="812800"/>
            <a:ext cx="7237413" cy="4071938"/>
          </a:xfrm>
          <a:ln/>
        </p:spPr>
      </p:sp>
      <p:sp>
        <p:nvSpPr>
          <p:cNvPr id="9728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23</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214313" y="812800"/>
            <a:ext cx="7237413" cy="4071938"/>
          </a:xfrm>
          <a:ln/>
        </p:spPr>
      </p:sp>
      <p:sp>
        <p:nvSpPr>
          <p:cNvPr id="9728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4115424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7ABB44D-F0C8-FD48-5A47-CDA29B4E5DE6}"/>
            </a:ext>
          </a:extLst>
        </p:cNvPr>
        <p:cNvGrpSpPr/>
        <p:nvPr/>
      </p:nvGrpSpPr>
      <p:grpSpPr>
        <a:xfrm>
          <a:off x="0" y="0"/>
          <a:ext cx="0" cy="0"/>
          <a:chOff x="0" y="0"/>
          <a:chExt cx="0" cy="0"/>
        </a:xfrm>
      </p:grpSpPr>
      <p:sp>
        <p:nvSpPr>
          <p:cNvPr id="97282" name="Rectangle 26">
            <a:extLst>
              <a:ext uri="{FF2B5EF4-FFF2-40B4-BE49-F238E27FC236}">
                <a16:creationId xmlns:a16="http://schemas.microsoft.com/office/drawing/2014/main" id="{6134EA6A-6A4C-9255-F546-359F27E01B25}"/>
              </a:ext>
            </a:extLst>
          </p:cNvPr>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24</a:t>
            </a:fld>
            <a:endParaRPr lang="de-DE" altLang="de-DE">
              <a:latin typeface="Sparkasse Rg" pitchFamily="34" charset="0"/>
            </a:endParaRPr>
          </a:p>
        </p:txBody>
      </p:sp>
      <p:sp>
        <p:nvSpPr>
          <p:cNvPr id="97283" name="Rectangle 2">
            <a:extLst>
              <a:ext uri="{FF2B5EF4-FFF2-40B4-BE49-F238E27FC236}">
                <a16:creationId xmlns:a16="http://schemas.microsoft.com/office/drawing/2014/main" id="{4A8CE755-E362-210E-0AD1-3E64072EF937}"/>
              </a:ext>
            </a:extLst>
          </p:cNvPr>
          <p:cNvSpPr>
            <a:spLocks noGrp="1" noRot="1" noChangeAspect="1" noChangeArrowheads="1" noTextEdit="1"/>
          </p:cNvSpPr>
          <p:nvPr>
            <p:ph type="sldImg"/>
          </p:nvPr>
        </p:nvSpPr>
        <p:spPr>
          <a:xfrm>
            <a:off x="90488" y="742950"/>
            <a:ext cx="6619875" cy="3724275"/>
          </a:xfrm>
          <a:ln/>
        </p:spPr>
      </p:sp>
      <p:sp>
        <p:nvSpPr>
          <p:cNvPr id="97284" name="Rectangle 3">
            <a:extLst>
              <a:ext uri="{FF2B5EF4-FFF2-40B4-BE49-F238E27FC236}">
                <a16:creationId xmlns:a16="http://schemas.microsoft.com/office/drawing/2014/main" id="{1FE8F5F2-8EF6-D83A-0EA4-179773F9143D}"/>
              </a:ext>
            </a:extLst>
          </p:cNvPr>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1922973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B34CEDE0-409F-46AA-B625-B229F6EC72C7}" type="slidenum">
              <a:rPr lang="de-DE" altLang="de-DE" smtClean="0">
                <a:latin typeface="Sparkasse Rg" pitchFamily="34" charset="0"/>
              </a:rPr>
              <a:pPr eaLnBrk="1" hangingPunct="1">
                <a:spcBef>
                  <a:spcPct val="0"/>
                </a:spcBef>
                <a:buClrTx/>
                <a:buFontTx/>
                <a:buNone/>
              </a:pPr>
              <a:t>26</a:t>
            </a:fld>
            <a:endParaRPr lang="de-DE" altLang="de-DE">
              <a:latin typeface="Sparkasse Rg" pitchFamily="34" charset="0"/>
            </a:endParaRPr>
          </a:p>
        </p:txBody>
      </p:sp>
      <p:sp>
        <p:nvSpPr>
          <p:cNvPr id="105475" name="Rectangle 2"/>
          <p:cNvSpPr>
            <a:spLocks noGrp="1" noRot="1" noChangeAspect="1" noChangeArrowheads="1" noTextEdit="1"/>
          </p:cNvSpPr>
          <p:nvPr>
            <p:ph type="sldImg"/>
          </p:nvPr>
        </p:nvSpPr>
        <p:spPr>
          <a:xfrm>
            <a:off x="-214313" y="812800"/>
            <a:ext cx="7237413" cy="4071938"/>
          </a:xfrm>
          <a:ln/>
        </p:spPr>
      </p:sp>
      <p:sp>
        <p:nvSpPr>
          <p:cNvPr id="105476"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3705611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33334B05-98D5-4FA7-B331-874ED2CB13B9}" type="slidenum">
              <a:rPr lang="de-DE" altLang="de-DE" smtClean="0">
                <a:latin typeface="Sparkasse Rg" pitchFamily="34" charset="0"/>
              </a:rPr>
              <a:pPr eaLnBrk="1" hangingPunct="1">
                <a:spcBef>
                  <a:spcPct val="0"/>
                </a:spcBef>
                <a:buClrTx/>
                <a:buFontTx/>
                <a:buNone/>
              </a:pPr>
              <a:t>7</a:t>
            </a:fld>
            <a:endParaRPr lang="de-DE" altLang="de-DE">
              <a:latin typeface="Sparkasse Rg" pitchFamily="34" charset="0"/>
            </a:endParaRPr>
          </a:p>
        </p:txBody>
      </p:sp>
      <p:sp>
        <p:nvSpPr>
          <p:cNvPr id="63491" name="Rectangle 2"/>
          <p:cNvSpPr>
            <a:spLocks noGrp="1" noRot="1" noChangeAspect="1" noChangeArrowheads="1" noTextEdit="1"/>
          </p:cNvSpPr>
          <p:nvPr>
            <p:ph type="sldImg"/>
          </p:nvPr>
        </p:nvSpPr>
        <p:spPr>
          <a:xfrm>
            <a:off x="-214313" y="812800"/>
            <a:ext cx="7237413" cy="4071938"/>
          </a:xfrm>
          <a:ln/>
        </p:spPr>
      </p:sp>
      <p:sp>
        <p:nvSpPr>
          <p:cNvPr id="63492"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BA0E7716-4F65-4B76-8FC5-7B1BD20C5EAD}" type="slidenum">
              <a:rPr lang="de-DE" altLang="de-DE" smtClean="0">
                <a:latin typeface="Sparkasse Rg" pitchFamily="34" charset="0"/>
              </a:rPr>
              <a:pPr eaLnBrk="1" hangingPunct="1">
                <a:spcBef>
                  <a:spcPct val="0"/>
                </a:spcBef>
                <a:buClrTx/>
                <a:buFontTx/>
                <a:buNone/>
              </a:pPr>
              <a:t>8</a:t>
            </a:fld>
            <a:endParaRPr lang="de-DE" altLang="de-DE">
              <a:latin typeface="Sparkasse Rg" pitchFamily="34" charset="0"/>
            </a:endParaRPr>
          </a:p>
        </p:txBody>
      </p:sp>
      <p:sp>
        <p:nvSpPr>
          <p:cNvPr id="65539" name="Rectangle 2"/>
          <p:cNvSpPr>
            <a:spLocks noGrp="1" noRot="1" noChangeAspect="1" noChangeArrowheads="1" noTextEdit="1"/>
          </p:cNvSpPr>
          <p:nvPr>
            <p:ph type="sldImg"/>
          </p:nvPr>
        </p:nvSpPr>
        <p:spPr>
          <a:xfrm>
            <a:off x="-214313" y="812800"/>
            <a:ext cx="7237413" cy="4071938"/>
          </a:xfrm>
          <a:ln/>
        </p:spPr>
      </p:sp>
      <p:sp>
        <p:nvSpPr>
          <p:cNvPr id="65540"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933809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05.03.2025</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05.03.2025</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05.03.2025</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05.03.2025</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05.03.2025</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05.03.2025</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05.03.2025</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05.03.2025</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05.03.2025</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05.03.2025</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05.03.2025</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05.03.2025</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bernhardkoester.de/" TargetMode="External"/><Relationship Id="rId2" Type="http://schemas.openxmlformats.org/officeDocument/2006/relationships/hyperlink" Target="mailto:bernhard.koester@jade-hs.de"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hyperlink" Target="https://www.ecb.europa.eu/" TargetMode="External"/><Relationship Id="rId13" Type="http://schemas.openxmlformats.org/officeDocument/2006/relationships/hyperlink" Target="https://www.worldbank.org/" TargetMode="External"/><Relationship Id="rId18" Type="http://schemas.openxmlformats.org/officeDocument/2006/relationships/hyperlink" Target="https://www.iab.de/" TargetMode="External"/><Relationship Id="rId26" Type="http://schemas.openxmlformats.org/officeDocument/2006/relationships/hyperlink" Target="https://www.bruegel.org/" TargetMode="External"/><Relationship Id="rId3" Type="http://schemas.openxmlformats.org/officeDocument/2006/relationships/hyperlink" Target="https://www.destatis.de/DE/Home/_inhalt.html" TargetMode="External"/><Relationship Id="rId21" Type="http://schemas.openxmlformats.org/officeDocument/2006/relationships/hyperlink" Target="https://www.iwkoeln.de/" TargetMode="External"/><Relationship Id="rId7" Type="http://schemas.openxmlformats.org/officeDocument/2006/relationships/hyperlink" Target="https://ec.europa.eu/eurostat" TargetMode="External"/><Relationship Id="rId12" Type="http://schemas.openxmlformats.org/officeDocument/2006/relationships/hyperlink" Target="https://www.imf.org/" TargetMode="External"/><Relationship Id="rId17" Type="http://schemas.openxmlformats.org/officeDocument/2006/relationships/hyperlink" Target="https://www.diw.de/" TargetMode="External"/><Relationship Id="rId25" Type="http://schemas.openxmlformats.org/officeDocument/2006/relationships/hyperlink" Target="https://www.zew.de/" TargetMode="External"/><Relationship Id="rId2" Type="http://schemas.openxmlformats.org/officeDocument/2006/relationships/notesSlide" Target="../notesSlides/notesSlide2.xml"/><Relationship Id="rId16" Type="http://schemas.openxmlformats.org/officeDocument/2006/relationships/hyperlink" Target="https://www.cesifo.org/" TargetMode="External"/><Relationship Id="rId20" Type="http://schemas.openxmlformats.org/officeDocument/2006/relationships/hyperlink" Target="http://www.imk-boeckler.de/" TargetMode="External"/><Relationship Id="rId29" Type="http://schemas.openxmlformats.org/officeDocument/2006/relationships/hyperlink" Target="https://www.nber.org/" TargetMode="External"/><Relationship Id="rId1" Type="http://schemas.openxmlformats.org/officeDocument/2006/relationships/slideLayout" Target="../slideLayouts/slideLayout7.xml"/><Relationship Id="rId6" Type="http://schemas.openxmlformats.org/officeDocument/2006/relationships/hyperlink" Target="https://www.ilo.org/" TargetMode="External"/><Relationship Id="rId11" Type="http://schemas.openxmlformats.org/officeDocument/2006/relationships/hyperlink" Target="https://www.oecd.org/" TargetMode="External"/><Relationship Id="rId24" Type="http://schemas.openxmlformats.org/officeDocument/2006/relationships/hyperlink" Target="https://www.rwi-essen.de/" TargetMode="External"/><Relationship Id="rId5" Type="http://schemas.openxmlformats.org/officeDocument/2006/relationships/hyperlink" Target="https://www.arbeitsagentur.de/" TargetMode="External"/><Relationship Id="rId15" Type="http://schemas.openxmlformats.org/officeDocument/2006/relationships/hyperlink" Target="https://research.handelsblatt.com/de/" TargetMode="External"/><Relationship Id="rId23" Type="http://schemas.openxmlformats.org/officeDocument/2006/relationships/hyperlink" Target="https://kof.ethz.ch/" TargetMode="External"/><Relationship Id="rId28" Type="http://schemas.openxmlformats.org/officeDocument/2006/relationships/hyperlink" Target="https://www.esri.ie/" TargetMode="External"/><Relationship Id="rId10" Type="http://schemas.openxmlformats.org/officeDocument/2006/relationships/hyperlink" Target="https://www.bankofengland.co.uk/" TargetMode="External"/><Relationship Id="rId19" Type="http://schemas.openxmlformats.org/officeDocument/2006/relationships/hyperlink" Target="https://www.ifw-kiel.de/" TargetMode="External"/><Relationship Id="rId31" Type="http://schemas.openxmlformats.org/officeDocument/2006/relationships/hyperlink" Target="https://www.brookings.edu/" TargetMode="External"/><Relationship Id="rId4" Type="http://schemas.openxmlformats.org/officeDocument/2006/relationships/hyperlink" Target="https://www.bundesbank.de/" TargetMode="External"/><Relationship Id="rId9" Type="http://schemas.openxmlformats.org/officeDocument/2006/relationships/hyperlink" Target="https://www.federalreserve.gov/" TargetMode="External"/><Relationship Id="rId14" Type="http://schemas.openxmlformats.org/officeDocument/2006/relationships/hyperlink" Target="https://www.sachverstaendigenrat-wirtschaft.de/" TargetMode="External"/><Relationship Id="rId22" Type="http://schemas.openxmlformats.org/officeDocument/2006/relationships/hyperlink" Target="https://www.iwh-halle.de/" TargetMode="External"/><Relationship Id="rId27" Type="http://schemas.openxmlformats.org/officeDocument/2006/relationships/hyperlink" Target="https://www.niesr.ac.uk/" TargetMode="External"/><Relationship Id="rId30" Type="http://schemas.openxmlformats.org/officeDocument/2006/relationships/hyperlink" Target="https://www.piie.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aeaweb.org/articles?id=10.1257/jep.23.1.221"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97459"/>
            <a:ext cx="7598011" cy="925787"/>
          </a:xfrm>
          <a:prstGeom prst="rect">
            <a:avLst/>
          </a:prstGeom>
          <a:noFill/>
          <a:ln>
            <a:noFill/>
          </a:ln>
        </p:spPr>
        <p:txBody>
          <a:bodyPr lIns="81646" tIns="40823" rIns="81646" bIns="40823" anchor="ctr" anchorCtr="1"/>
          <a:lstStyle/>
          <a:p>
            <a:pPr algn="ctr">
              <a:lnSpc>
                <a:spcPct val="100000"/>
              </a:lnSpc>
            </a:pPr>
            <a:r>
              <a:rPr lang="de-DE" sz="2400" b="1" dirty="0">
                <a:solidFill>
                  <a:srgbClr val="000000"/>
                </a:solidFill>
                <a:latin typeface="Arial"/>
                <a:ea typeface="Droid Sans Fallback"/>
              </a:rPr>
              <a:t>Ökonomen als</a:t>
            </a:r>
          </a:p>
          <a:p>
            <a:pPr algn="ctr">
              <a:lnSpc>
                <a:spcPct val="100000"/>
              </a:lnSpc>
            </a:pPr>
            <a:r>
              <a:rPr lang="de-DE" sz="2400" b="1" dirty="0">
                <a:solidFill>
                  <a:srgbClr val="000000"/>
                </a:solidFill>
                <a:latin typeface="Arial"/>
                <a:ea typeface="Droid Sans Fallback"/>
              </a:rPr>
              <a:t>Wissenschaftler oder Wirtschaftspolitiker</a:t>
            </a:r>
          </a:p>
        </p:txBody>
      </p:sp>
      <p:sp>
        <p:nvSpPr>
          <p:cNvPr id="7" name="Textfeld 6"/>
          <p:cNvSpPr txBox="1"/>
          <p:nvPr/>
        </p:nvSpPr>
        <p:spPr>
          <a:xfrm>
            <a:off x="1008695" y="1705738"/>
            <a:ext cx="7680910" cy="3075701"/>
          </a:xfrm>
          <a:prstGeom prst="rect">
            <a:avLst/>
          </a:prstGeom>
          <a:noFill/>
        </p:spPr>
        <p:txBody>
          <a:bodyPr wrap="square" rtlCol="0">
            <a:noAutofit/>
          </a:bodyPr>
          <a:lstStyle/>
          <a:p>
            <a:pPr marL="414772" indent="-414772">
              <a:buFont typeface="Arial" panose="020B0604020202020204" pitchFamily="34" charset="0"/>
              <a:buChar char="•"/>
            </a:pPr>
            <a:r>
              <a:rPr lang="de-DE" sz="2903" dirty="0">
                <a:latin typeface="Times New Roman" panose="02020603050405020304" pitchFamily="18" charset="0"/>
                <a:cs typeface="Times New Roman" panose="02020603050405020304" pitchFamily="18" charset="0"/>
              </a:rPr>
              <a:t>Versuchen Ökonomen die Welt zu erklären, so handeln sie als </a:t>
            </a:r>
            <a:r>
              <a:rPr lang="de-DE" sz="2903" b="1">
                <a:latin typeface="Times New Roman" panose="02020603050405020304" pitchFamily="18" charset="0"/>
                <a:cs typeface="Times New Roman" panose="02020603050405020304" pitchFamily="18" charset="0"/>
              </a:rPr>
              <a:t>Wissenschaftler.</a:t>
            </a:r>
          </a:p>
          <a:p>
            <a:pPr marL="414772" indent="-414772">
              <a:buFont typeface="Arial" panose="020B0604020202020204" pitchFamily="34" charset="0"/>
              <a:buChar char="•"/>
            </a:pPr>
            <a:endParaRPr lang="de-DE" sz="2903">
              <a:latin typeface="Times New Roman" panose="02020603050405020304" pitchFamily="18" charset="0"/>
              <a:cs typeface="Times New Roman" panose="02020603050405020304" pitchFamily="18" charset="0"/>
            </a:endParaRPr>
          </a:p>
          <a:p>
            <a:pPr marL="414772" indent="-414772">
              <a:buFont typeface="Arial" panose="020B0604020202020204" pitchFamily="34" charset="0"/>
              <a:buChar char="•"/>
            </a:pPr>
            <a:r>
              <a:rPr lang="de-DE" sz="2903">
                <a:latin typeface="Times New Roman" panose="02020603050405020304" pitchFamily="18" charset="0"/>
                <a:cs typeface="Times New Roman" panose="02020603050405020304" pitchFamily="18" charset="0"/>
              </a:rPr>
              <a:t>Versuchen Ökonomen die Welt zu verändern und bringen damit Ihre Überzeugungen ein, so handeln sie als </a:t>
            </a:r>
            <a:r>
              <a:rPr lang="de-DE" sz="2903" b="1">
                <a:latin typeface="Times New Roman" panose="02020603050405020304" pitchFamily="18" charset="0"/>
                <a:cs typeface="Times New Roman" panose="02020603050405020304" pitchFamily="18" charset="0"/>
              </a:rPr>
              <a:t>Wirtschaftspolitiker</a:t>
            </a:r>
            <a:r>
              <a:rPr lang="de-DE" sz="2903">
                <a:latin typeface="Times New Roman" panose="02020603050405020304" pitchFamily="18" charset="0"/>
                <a:cs typeface="Times New Roman" panose="02020603050405020304" pitchFamily="18" charset="0"/>
              </a:rPr>
              <a:t>.</a:t>
            </a:r>
            <a:endParaRPr lang="de-DE" sz="2903"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1891948" y="2407796"/>
            <a:ext cx="9517731" cy="1671587"/>
          </a:xfrm>
          <a:prstGeom prst="rect">
            <a:avLst/>
          </a:prstGeom>
          <a:noFill/>
        </p:spPr>
        <p:txBody>
          <a:bodyPr wrap="square" rtlCol="0">
            <a:noAutofit/>
          </a:bodyPr>
          <a:lstStyle/>
          <a:p>
            <a:pPr marL="414772" indent="-414772">
              <a:buFont typeface="Arial" panose="020B0604020202020204" pitchFamily="34" charset="0"/>
              <a:buChar char="•"/>
            </a:pPr>
            <a:endParaRPr lang="de-DE" sz="2903"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
        <p:nvSpPr>
          <p:cNvPr id="10" name="Rechteck 9">
            <a:extLst>
              <a:ext uri="{FF2B5EF4-FFF2-40B4-BE49-F238E27FC236}">
                <a16:creationId xmlns:a16="http://schemas.microsoft.com/office/drawing/2014/main" id="{293B1651-4C49-486F-9F03-28F9846F8EE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61552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359572" y="104181"/>
            <a:ext cx="6838707" cy="744941"/>
          </a:xfrm>
          <a:prstGeom prst="rect">
            <a:avLst/>
          </a:prstGeom>
          <a:noFill/>
          <a:ln>
            <a:noFill/>
          </a:ln>
        </p:spPr>
        <p:txBody>
          <a:bodyPr lIns="81646" tIns="40823" rIns="81646" bIns="40823" anchor="ctr" anchorCtr="1"/>
          <a:lstStyle/>
          <a:p>
            <a:pPr>
              <a:lnSpc>
                <a:spcPct val="100000"/>
              </a:lnSpc>
            </a:pPr>
            <a:r>
              <a:rPr lang="de-DE" sz="3200" b="1" dirty="0">
                <a:solidFill>
                  <a:srgbClr val="000000"/>
                </a:solidFill>
                <a:latin typeface="Arial"/>
                <a:ea typeface="Droid Sans Fallback"/>
              </a:rPr>
              <a:t>Positive und normative Aussagen</a:t>
            </a:r>
            <a:endParaRPr sz="3200" dirty="0"/>
          </a:p>
        </p:txBody>
      </p:sp>
      <p:sp>
        <p:nvSpPr>
          <p:cNvPr id="7" name="Textfeld 6"/>
          <p:cNvSpPr txBox="1"/>
          <p:nvPr/>
        </p:nvSpPr>
        <p:spPr>
          <a:xfrm>
            <a:off x="651828" y="1601406"/>
            <a:ext cx="9788974" cy="3197660"/>
          </a:xfrm>
          <a:prstGeom prst="rect">
            <a:avLst/>
          </a:prstGeom>
          <a:noFill/>
        </p:spPr>
        <p:txBody>
          <a:bodyPr wrap="square" rtlCol="0">
            <a:noAutofit/>
          </a:bodyPr>
          <a:lstStyle/>
          <a:p>
            <a:r>
              <a:rPr lang="de-DE" sz="2200" b="1" dirty="0">
                <a:latin typeface="Times New Roman" panose="02020603050405020304" pitchFamily="18" charset="0"/>
                <a:cs typeface="Times New Roman" panose="02020603050405020304" pitchFamily="18" charset="0"/>
              </a:rPr>
              <a:t>Positive Aussagen</a:t>
            </a:r>
            <a:r>
              <a:rPr lang="de-DE" sz="2200" dirty="0">
                <a:latin typeface="Times New Roman" panose="02020603050405020304" pitchFamily="18" charset="0"/>
                <a:cs typeface="Times New Roman" panose="02020603050405020304" pitchFamily="18" charset="0"/>
              </a:rPr>
              <a:t> sind beschreibend und richten sich darauf aus, wie die Welt ist bzw. wie sie funktioniert. Dieses Funktionieren wird völlig neutral betrachtet</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deskriptiv.</a:t>
            </a:r>
          </a:p>
          <a:p>
            <a:endParaRPr lang="de-DE" sz="2200" dirty="0">
              <a:latin typeface="Times New Roman" panose="02020603050405020304" pitchFamily="18" charset="0"/>
              <a:cs typeface="Times New Roman" panose="02020603050405020304" pitchFamily="18" charset="0"/>
            </a:endParaRPr>
          </a:p>
          <a:p>
            <a:r>
              <a:rPr lang="de-DE" sz="2200" b="1" dirty="0">
                <a:latin typeface="Times New Roman" panose="02020603050405020304" pitchFamily="18" charset="0"/>
                <a:cs typeface="Times New Roman" panose="02020603050405020304" pitchFamily="18" charset="0"/>
              </a:rPr>
              <a:t>Normative Aussagen </a:t>
            </a:r>
            <a:r>
              <a:rPr lang="de-DE" sz="2200" dirty="0">
                <a:latin typeface="Times New Roman" panose="02020603050405020304" pitchFamily="18" charset="0"/>
                <a:cs typeface="Times New Roman" panose="02020603050405020304" pitchFamily="18" charset="0"/>
              </a:rPr>
              <a:t>geben ein Werturteil darüber ab, wie die Welt sein sollte. Gemäß der eigenen Überzeugung werden Maßnahmen getroffen.</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präskriptiv.</a:t>
            </a:r>
          </a:p>
        </p:txBody>
      </p:sp>
      <p:sp>
        <p:nvSpPr>
          <p:cNvPr id="8" name="Rechteck 7">
            <a:extLst>
              <a:ext uri="{FF2B5EF4-FFF2-40B4-BE49-F238E27FC236}">
                <a16:creationId xmlns:a16="http://schemas.microsoft.com/office/drawing/2014/main" id="{5F0611D4-4001-437F-AF27-E34A219247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14273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121561" y="0"/>
            <a:ext cx="7598011" cy="744941"/>
          </a:xfrm>
          <a:prstGeom prst="rect">
            <a:avLst/>
          </a:prstGeom>
          <a:noFill/>
          <a:ln>
            <a:noFill/>
          </a:ln>
        </p:spPr>
        <p:txBody>
          <a:bodyPr lIns="81646" tIns="40823" rIns="81646" bIns="40823" anchor="ctr" anchorCtr="1"/>
          <a:lstStyle/>
          <a:p>
            <a:pPr>
              <a:lnSpc>
                <a:spcPct val="100000"/>
              </a:lnSpc>
            </a:pPr>
            <a:r>
              <a:rPr lang="de-DE" sz="3629" b="1" dirty="0">
                <a:solidFill>
                  <a:srgbClr val="000000"/>
                </a:solidFill>
                <a:latin typeface="Arial"/>
              </a:rPr>
              <a:t>Beispiele – positiv/normativ?</a:t>
            </a:r>
            <a:endParaRPr sz="1633" dirty="0"/>
          </a:p>
        </p:txBody>
      </p:sp>
      <p:sp>
        <p:nvSpPr>
          <p:cNvPr id="7" name="Textfeld 6"/>
          <p:cNvSpPr txBox="1"/>
          <p:nvPr/>
        </p:nvSpPr>
        <p:spPr>
          <a:xfrm>
            <a:off x="0" y="1215737"/>
            <a:ext cx="12192000" cy="4676862"/>
          </a:xfrm>
          <a:prstGeom prst="rect">
            <a:avLst/>
          </a:prstGeom>
          <a:noFill/>
        </p:spPr>
        <p:txBody>
          <a:bodyPr wrap="square" rtlCol="0">
            <a:noAutofit/>
          </a:bodyPr>
          <a:lstStyle/>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Einführung des Mindestlohns führt zu Arbeitslosigkeit bei Geringqualifizierten</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in einigen Bereichen erzielten Einkommenssteigerungen durch die Einführung des Mindestlohns sind wichtiger als die steigende Arbeitslosigkeit in anderen Bereichen</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Ein steigender Ölpreis steigert die Nachfrage nach Elektroautos</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Betreiber von Kohlekraftwerken müssen stärker an den Kosten, die die CO</a:t>
            </a:r>
            <a:r>
              <a:rPr lang="de-DE" sz="2200" baseline="-25000" dirty="0">
                <a:latin typeface="Times New Roman" panose="02020603050405020304" pitchFamily="18" charset="0"/>
                <a:cs typeface="Times New Roman" panose="02020603050405020304" pitchFamily="18" charset="0"/>
              </a:rPr>
              <a:t>2</a:t>
            </a:r>
            <a:r>
              <a:rPr lang="de-DE" sz="2200" dirty="0">
                <a:latin typeface="Times New Roman" panose="02020603050405020304" pitchFamily="18" charset="0"/>
                <a:cs typeface="Times New Roman" panose="02020603050405020304" pitchFamily="18" charset="0"/>
              </a:rPr>
              <a:t>-Emissionen im Zuge des Klimawandels verursachen beteiligt werden</a:t>
            </a: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a:latin typeface="Times New Roman" panose="02020603050405020304" pitchFamily="18" charset="0"/>
                <a:cs typeface="Times New Roman" panose="02020603050405020304" pitchFamily="18" charset="0"/>
              </a:rPr>
              <a:t>Das Sondervermögen </a:t>
            </a:r>
            <a:r>
              <a:rPr lang="de-DE" sz="2200" dirty="0">
                <a:latin typeface="Times New Roman" panose="02020603050405020304" pitchFamily="18" charset="0"/>
                <a:cs typeface="Times New Roman" panose="02020603050405020304" pitchFamily="18" charset="0"/>
              </a:rPr>
              <a:t>von 100 Mrd. für den Ausbau der</a:t>
            </a:r>
          </a:p>
          <a:p>
            <a:r>
              <a:rPr lang="de-DE" sz="2200" dirty="0">
                <a:latin typeface="Times New Roman" panose="02020603050405020304" pitchFamily="18" charset="0"/>
                <a:cs typeface="Times New Roman" panose="02020603050405020304" pitchFamily="18" charset="0"/>
              </a:rPr>
              <a:t>     Bundeswehr, senkt aufgrund steigender Zinsbelastung des Staats-</a:t>
            </a:r>
          </a:p>
          <a:p>
            <a:r>
              <a:rPr lang="de-DE" sz="2200" dirty="0">
                <a:latin typeface="Times New Roman" panose="02020603050405020304" pitchFamily="18" charset="0"/>
                <a:cs typeface="Times New Roman" panose="02020603050405020304" pitchFamily="18" charset="0"/>
              </a:rPr>
              <a:t>     Haushalts den Handlungsspielraum für die zukünftige Generation</a:t>
            </a:r>
          </a:p>
        </p:txBody>
      </p:sp>
      <p:sp>
        <p:nvSpPr>
          <p:cNvPr id="10" name="Rechteck 9">
            <a:extLst>
              <a:ext uri="{FF2B5EF4-FFF2-40B4-BE49-F238E27FC236}">
                <a16:creationId xmlns:a16="http://schemas.microsoft.com/office/drawing/2014/main" id="{200A4E8E-4367-419C-9B2A-FD260827374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22327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62424" y="45403"/>
            <a:ext cx="5793846"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Mikroökonomie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Verhalten Einzelner</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Unternehmen, Haushalte</a:t>
            </a:r>
          </a:p>
          <a:p>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eines Haushalte nach Lebensmitteln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Angebot eines Autobauers an Fahrzeugen</a:t>
            </a:r>
          </a:p>
          <a:p>
            <a:pPr marL="311079" indent="-311079">
              <a:buFont typeface="Wingdings" panose="05000000000000000000" pitchFamily="2" charset="2"/>
              <a:buChar char="§"/>
            </a:pPr>
            <a:endParaRPr lang="de-DE" sz="2177">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einer Baufirma nach Beton</a:t>
            </a:r>
          </a:p>
        </p:txBody>
      </p:sp>
      <p:sp>
        <p:nvSpPr>
          <p:cNvPr id="8" name="Textfeld 7"/>
          <p:cNvSpPr txBox="1"/>
          <p:nvPr/>
        </p:nvSpPr>
        <p:spPr>
          <a:xfrm>
            <a:off x="5613318" y="0"/>
            <a:ext cx="6659242"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Makroökonomie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Betrachtung der Gesamtwirtschaft</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Untersuchung von aggregierten ökonomischen Größen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Gesamtnachfrage aller Haushalte (Konsum)</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Gesamtangebot aller Unternehmen (gesamtwirtschaftliche Produktion)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a:t>
            </a:r>
            <a:r>
              <a:rPr lang="de-DE" sz="2177">
                <a:latin typeface="Times New Roman" panose="02020603050405020304" pitchFamily="18" charset="0"/>
                <a:cs typeface="Times New Roman" panose="02020603050405020304" pitchFamily="18" charset="0"/>
              </a:rPr>
              <a:t>aller Unternehmen´nach </a:t>
            </a:r>
            <a:r>
              <a:rPr lang="de-DE" sz="2177" dirty="0">
                <a:latin typeface="Times New Roman" panose="02020603050405020304" pitchFamily="18" charset="0"/>
                <a:cs typeface="Times New Roman" panose="02020603050405020304" pitchFamily="18" charset="0"/>
              </a:rPr>
              <a:t>Investitionsgütern</a:t>
            </a:r>
          </a:p>
        </p:txBody>
      </p:sp>
      <p:sp>
        <p:nvSpPr>
          <p:cNvPr id="9" name="Textfeld 8"/>
          <p:cNvSpPr txBox="1"/>
          <p:nvPr/>
        </p:nvSpPr>
        <p:spPr>
          <a:xfrm>
            <a:off x="62424" y="4827187"/>
            <a:ext cx="8546621" cy="755992"/>
          </a:xfrm>
          <a:prstGeom prst="rect">
            <a:avLst/>
          </a:prstGeom>
          <a:noFill/>
        </p:spPr>
        <p:txBody>
          <a:bodyPr wrap="square" rtlCol="0">
            <a:noAutofit/>
          </a:bodyPr>
          <a:lstStyle/>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Der Vorteil der Aggregation besteht in der Verdeutlichung von Gesamtzusammenhängen.</a:t>
            </a:r>
          </a:p>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Das Problem besteht im Verlust von Detailinformationen</a:t>
            </a:r>
          </a:p>
          <a:p>
            <a:endParaRPr lang="de-DE" sz="1996" dirty="0">
              <a:latin typeface="Times New Roman" panose="02020603050405020304" pitchFamily="18" charset="0"/>
              <a:cs typeface="Times New Roman" panose="02020603050405020304" pitchFamily="18" charset="0"/>
            </a:endParaRPr>
          </a:p>
        </p:txBody>
      </p:sp>
      <p:sp>
        <p:nvSpPr>
          <p:cNvPr id="10" name="Textfeld 9"/>
          <p:cNvSpPr txBox="1"/>
          <p:nvPr/>
        </p:nvSpPr>
        <p:spPr>
          <a:xfrm>
            <a:off x="62424" y="5832990"/>
            <a:ext cx="8546621" cy="979607"/>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Vgl. Einf. in die Statistik: Die Beschreibung eines Datensatzes über Mittelwert, Median, Spannweite, Varianz, Schiefe,… vertieft zwar das Verständnis für die erhobenen Daten. Bestimmte Informationen gehen aber durch die Aggregation verloren.</a:t>
            </a:r>
          </a:p>
          <a:p>
            <a:endParaRPr lang="de-DE" sz="1996" dirty="0">
              <a:latin typeface="Times New Roman" panose="02020603050405020304" pitchFamily="18" charset="0"/>
              <a:cs typeface="Times New Roman" panose="02020603050405020304" pitchFamily="18" charset="0"/>
            </a:endParaRPr>
          </a:p>
        </p:txBody>
      </p:sp>
      <p:sp>
        <p:nvSpPr>
          <p:cNvPr id="11" name="Rechteck 10">
            <a:extLst>
              <a:ext uri="{FF2B5EF4-FFF2-40B4-BE49-F238E27FC236}">
                <a16:creationId xmlns:a16="http://schemas.microsoft.com/office/drawing/2014/main" id="{84FCABC1-26C8-430B-9E7E-586D39F7F27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307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3266" b="1" dirty="0">
                <a:solidFill>
                  <a:srgbClr val="000000"/>
                </a:solidFill>
                <a:latin typeface="Arial"/>
              </a:rPr>
              <a:t>Makroökonomische Fragestellungen</a:t>
            </a:r>
            <a:endParaRPr sz="3266" dirty="0"/>
          </a:p>
        </p:txBody>
      </p:sp>
      <p:sp>
        <p:nvSpPr>
          <p:cNvPr id="7" name="Text Box 3"/>
          <p:cNvSpPr txBox="1">
            <a:spLocks noChangeArrowheads="1"/>
          </p:cNvSpPr>
          <p:nvPr/>
        </p:nvSpPr>
        <p:spPr bwMode="auto">
          <a:xfrm>
            <a:off x="557584" y="714110"/>
            <a:ext cx="8295271" cy="59334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1900" dirty="0">
                <a:solidFill>
                  <a:srgbClr val="000000"/>
                </a:solidFill>
              </a:rPr>
              <a:t>Welche Bedeutung hat die Arbeitsmarktentwicklung für die Gesamtwirtschaft?</a:t>
            </a:r>
          </a:p>
          <a:p>
            <a:pPr marL="311079" indent="-311079" eaLnBrk="1" hangingPunct="1">
              <a:buClrTx/>
              <a:buFont typeface="Arial" panose="020B0604020202020204" pitchFamily="34" charset="0"/>
              <a:buChar char="•"/>
            </a:pPr>
            <a:endParaRPr lang="de-DE" altLang="de-DE" sz="1900" dirty="0">
              <a:solidFill>
                <a:srgbClr val="000000"/>
              </a:solidFill>
            </a:endParaRPr>
          </a:p>
          <a:p>
            <a:pPr marL="311079" indent="-311079" eaLnBrk="1" hangingPunct="1">
              <a:buClrTx/>
              <a:buFont typeface="Arial" panose="020B0604020202020204" pitchFamily="34" charset="0"/>
              <a:buChar char="•"/>
            </a:pPr>
            <a:r>
              <a:rPr lang="de-DE" altLang="de-DE" sz="1900" dirty="0">
                <a:solidFill>
                  <a:srgbClr val="000000"/>
                </a:solidFill>
              </a:rPr>
              <a:t>Welche Auswirkungen haben die aktuellen Zentralbankentscheidungen auf die allgemeine Zinsentwicklung?</a:t>
            </a:r>
          </a:p>
          <a:p>
            <a:pPr marL="311079" indent="-311079" eaLnBrk="1" hangingPunct="1">
              <a:buClrTx/>
              <a:buFont typeface="Arial" panose="020B0604020202020204" pitchFamily="34" charset="0"/>
              <a:buChar char="•"/>
            </a:pPr>
            <a:endParaRPr lang="de-DE" altLang="de-DE" sz="1900" dirty="0">
              <a:solidFill>
                <a:srgbClr val="000000"/>
              </a:solidFill>
            </a:endParaRPr>
          </a:p>
          <a:p>
            <a:pPr marL="311079" indent="-311079" eaLnBrk="1" hangingPunct="1">
              <a:buClrTx/>
              <a:buFont typeface="Arial" panose="020B0604020202020204" pitchFamily="34" charset="0"/>
              <a:buChar char="•"/>
            </a:pPr>
            <a:r>
              <a:rPr lang="de-DE" altLang="de-DE" sz="1900" dirty="0">
                <a:solidFill>
                  <a:srgbClr val="000000"/>
                </a:solidFill>
              </a:rPr>
              <a:t>Welche Konsequenzen hat der demographische Wandel auf die Gesamtwirtschaft, insbesondere den Arbeitsmarkt?</a:t>
            </a:r>
          </a:p>
          <a:p>
            <a:pPr marL="311079" indent="-311079" eaLnBrk="1" hangingPunct="1">
              <a:buClrTx/>
              <a:buFont typeface="Arial" panose="020B0604020202020204" pitchFamily="34" charset="0"/>
              <a:buChar char="•"/>
            </a:pPr>
            <a:endParaRPr lang="de-DE" altLang="de-DE" sz="1900" dirty="0">
              <a:solidFill>
                <a:srgbClr val="000000"/>
              </a:solidFill>
            </a:endParaRPr>
          </a:p>
          <a:p>
            <a:pPr marL="311079" indent="-311079" eaLnBrk="1" hangingPunct="1">
              <a:buClrTx/>
              <a:buFont typeface="Arial" panose="020B0604020202020204" pitchFamily="34" charset="0"/>
              <a:buChar char="•"/>
            </a:pPr>
            <a:r>
              <a:rPr lang="de-DE" altLang="de-DE" sz="1900" dirty="0">
                <a:solidFill>
                  <a:srgbClr val="000000"/>
                </a:solidFill>
              </a:rPr>
              <a:t>Welche Auswirkungen haben die Spannungen zwischen USA, EU und China auf die internationalen Handelsbeziehungen?</a:t>
            </a:r>
          </a:p>
          <a:p>
            <a:pPr marL="311079" indent="-311079" eaLnBrk="1" hangingPunct="1">
              <a:buClrTx/>
              <a:buFont typeface="Arial" panose="020B0604020202020204" pitchFamily="34" charset="0"/>
              <a:buChar char="•"/>
            </a:pPr>
            <a:endParaRPr lang="de-DE" altLang="de-DE" sz="1900" dirty="0">
              <a:solidFill>
                <a:srgbClr val="000000"/>
              </a:solidFill>
            </a:endParaRPr>
          </a:p>
          <a:p>
            <a:pPr marL="311079" indent="-311079" eaLnBrk="1" hangingPunct="1">
              <a:buClrTx/>
              <a:buFont typeface="Arial" panose="020B0604020202020204" pitchFamily="34" charset="0"/>
              <a:buChar char="•"/>
            </a:pPr>
            <a:r>
              <a:rPr lang="de-DE" altLang="de-DE" sz="1900" dirty="0">
                <a:solidFill>
                  <a:srgbClr val="000000"/>
                </a:solidFill>
              </a:rPr>
              <a:t>Welche wirtschaftspolitischen Auswirkungen haben die angekündigten Programme zur Bekämpfung des Klimawandels im Allgemeinen und die Energiewende im Besonderen?</a:t>
            </a:r>
          </a:p>
          <a:p>
            <a:pPr marL="311079" indent="-311079" eaLnBrk="1" hangingPunct="1">
              <a:buClrTx/>
              <a:buFont typeface="Arial" panose="020B0604020202020204" pitchFamily="34" charset="0"/>
              <a:buChar char="•"/>
            </a:pPr>
            <a:endParaRPr lang="de-DE" altLang="de-DE" sz="1900" dirty="0">
              <a:solidFill>
                <a:srgbClr val="000000"/>
              </a:solidFill>
            </a:endParaRPr>
          </a:p>
          <a:p>
            <a:pPr marL="311079" indent="-311079" eaLnBrk="1" hangingPunct="1">
              <a:buClrTx/>
              <a:buFont typeface="Arial" panose="020B0604020202020204" pitchFamily="34" charset="0"/>
              <a:buChar char="•"/>
            </a:pPr>
            <a:r>
              <a:rPr lang="de-DE" altLang="de-DE" sz="1900" dirty="0">
                <a:solidFill>
                  <a:srgbClr val="000000"/>
                </a:solidFill>
              </a:rPr>
              <a:t>Welche wirtschaftspolitischen Auswirkungen Überfall Russlands, des größten Rohstofflieferanten der Welt, auf die Ukraine nach sich?</a:t>
            </a:r>
          </a:p>
          <a:p>
            <a:pPr marL="311079" indent="-311079" eaLnBrk="1" hangingPunct="1">
              <a:buClrTx/>
              <a:buFont typeface="Arial" panose="020B0604020202020204" pitchFamily="34" charset="0"/>
              <a:buChar char="•"/>
            </a:pPr>
            <a:endParaRPr lang="de-DE" altLang="de-DE" sz="1900" dirty="0">
              <a:solidFill>
                <a:srgbClr val="000000"/>
              </a:solidFill>
            </a:endParaRPr>
          </a:p>
          <a:p>
            <a:pPr marL="311079" indent="-311079" eaLnBrk="1" hangingPunct="1">
              <a:buClrTx/>
              <a:buFont typeface="Arial" panose="020B0604020202020204" pitchFamily="34" charset="0"/>
              <a:buChar char="•"/>
            </a:pPr>
            <a:r>
              <a:rPr lang="de-DE" altLang="de-DE" sz="1900" dirty="0">
                <a:solidFill>
                  <a:srgbClr val="000000"/>
                </a:solidFill>
              </a:rPr>
              <a:t>Welche Auswirkungen haben die wirtschaftspolitischen Ankündigungen der neuen US-Administration auf die Weltwirtschaft?</a:t>
            </a:r>
          </a:p>
        </p:txBody>
      </p:sp>
      <p:sp>
        <p:nvSpPr>
          <p:cNvPr id="4" name="Rechteck 3">
            <a:extLst>
              <a:ext uri="{FF2B5EF4-FFF2-40B4-BE49-F238E27FC236}">
                <a16:creationId xmlns:a16="http://schemas.microsoft.com/office/drawing/2014/main" id="{28517683-C53A-44C5-B8E2-A49559A4ACD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83364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0"/>
            <a:ext cx="7761950" cy="744941"/>
          </a:xfrm>
          <a:prstGeom prst="rect">
            <a:avLst/>
          </a:prstGeom>
          <a:noFill/>
          <a:ln>
            <a:noFill/>
          </a:ln>
        </p:spPr>
        <p:txBody>
          <a:bodyPr lIns="81646" tIns="40823" rIns="81646" bIns="40823" anchor="ctr" anchorCtr="1"/>
          <a:lstStyle/>
          <a:p>
            <a:r>
              <a:rPr lang="de-DE" sz="3266" b="1" dirty="0"/>
              <a:t>Makroökonomische Sachverhalte</a:t>
            </a:r>
          </a:p>
        </p:txBody>
      </p:sp>
      <p:sp>
        <p:nvSpPr>
          <p:cNvPr id="7" name="Text Box 3"/>
          <p:cNvSpPr txBox="1">
            <a:spLocks noChangeArrowheads="1"/>
          </p:cNvSpPr>
          <p:nvPr/>
        </p:nvSpPr>
        <p:spPr bwMode="auto">
          <a:xfrm>
            <a:off x="0" y="565252"/>
            <a:ext cx="8689606" cy="6116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177" dirty="0">
                <a:solidFill>
                  <a:srgbClr val="000000"/>
                </a:solidFill>
              </a:rPr>
              <a:t>Das Wirtschaftswachstum der deutschen Volkswirtschaft betrug im Jahr 2024 -0,2% </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Inflationsrate lag im Jahr 2022 bei 2,2%</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Staatsverschuldung (</a:t>
            </a:r>
            <a:r>
              <a:rPr lang="de-DE" altLang="de-DE" sz="2177" dirty="0" err="1">
                <a:solidFill>
                  <a:srgbClr val="000000"/>
                </a:solidFill>
              </a:rPr>
              <a:t>Maastrichtabgrenzung</a:t>
            </a:r>
            <a:r>
              <a:rPr lang="de-DE" altLang="de-DE" sz="2177" dirty="0">
                <a:solidFill>
                  <a:srgbClr val="000000"/>
                </a:solidFill>
              </a:rPr>
              <a:t>) liegt zum Jahresende 2024 bei etwa 2,7 Billionen Euro</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Das Renteneintrittsalter steigt bis zum Jahr 2030 von 65 auf 67 Jahre</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Der Zinssatz der </a:t>
            </a:r>
            <a:r>
              <a:rPr lang="de-DE" altLang="de-DE" sz="2177" dirty="0" err="1">
                <a:solidFill>
                  <a:srgbClr val="000000"/>
                </a:solidFill>
              </a:rPr>
              <a:t>Hauprefinanzierungsgeschäfte</a:t>
            </a:r>
            <a:r>
              <a:rPr lang="de-DE" altLang="de-DE" sz="2177" dirty="0">
                <a:solidFill>
                  <a:srgbClr val="000000"/>
                </a:solidFill>
              </a:rPr>
              <a:t> der EZB liegt im März 2024 bei 2,9%</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In Deutschland ist im April 2023 das letzte Atomkraftwerk abgeschaltet worden und bis 2038 soll das letzte Kohlekraftwerk abgeschaltet werden.</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In Wilhelmshaven hat das erste LNG-Terminal Deutschlands Ende des Jahres 2022 seinen Betrieb aufgenommen.</a:t>
            </a:r>
          </a:p>
        </p:txBody>
      </p:sp>
      <p:sp>
        <p:nvSpPr>
          <p:cNvPr id="8" name="Rechteck 7">
            <a:extLst>
              <a:ext uri="{FF2B5EF4-FFF2-40B4-BE49-F238E27FC236}">
                <a16:creationId xmlns:a16="http://schemas.microsoft.com/office/drawing/2014/main" id="{0C8DB175-FE02-496C-A0F2-0EC9901A7A2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88590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ChangeArrowheads="1"/>
          </p:cNvSpPr>
          <p:nvPr/>
        </p:nvSpPr>
        <p:spPr bwMode="auto">
          <a:xfrm>
            <a:off x="209372" y="131018"/>
            <a:ext cx="10231430"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3200" b="1" dirty="0">
                <a:solidFill>
                  <a:srgbClr val="000000"/>
                </a:solidFill>
                <a:latin typeface="Sparkasse Rg" pitchFamily="34" charset="0"/>
              </a:rPr>
              <a:t>Die historischen Wurzeln des Wirtschaftskreislaufs</a:t>
            </a:r>
          </a:p>
        </p:txBody>
      </p:sp>
      <p:sp>
        <p:nvSpPr>
          <p:cNvPr id="33796" name="Text Box 3"/>
          <p:cNvSpPr txBox="1">
            <a:spLocks noChangeArrowheads="1"/>
          </p:cNvSpPr>
          <p:nvPr/>
        </p:nvSpPr>
        <p:spPr bwMode="auto">
          <a:xfrm>
            <a:off x="418388" y="982174"/>
            <a:ext cx="8111838" cy="45264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Char char="•"/>
            </a:pPr>
            <a:endParaRPr lang="de-DE" altLang="de-DE" sz="2400" dirty="0">
              <a:solidFill>
                <a:srgbClr val="000000"/>
              </a:solidFill>
            </a:endParaRPr>
          </a:p>
          <a:p>
            <a:pPr eaLnBrk="1" hangingPunct="1">
              <a:buClrTx/>
              <a:buFontTx/>
              <a:buNone/>
            </a:pPr>
            <a:r>
              <a:rPr lang="de-DE" altLang="de-DE" sz="2400" dirty="0">
                <a:solidFill>
                  <a:srgbClr val="000000"/>
                </a:solidFill>
              </a:rPr>
              <a:t>Der </a:t>
            </a:r>
            <a:r>
              <a:rPr lang="en-US" altLang="de-DE" sz="2400" dirty="0" err="1">
                <a:solidFill>
                  <a:srgbClr val="000000"/>
                </a:solidFill>
              </a:rPr>
              <a:t>französische</a:t>
            </a:r>
            <a:r>
              <a:rPr lang="en-US" altLang="de-DE" sz="2400" dirty="0">
                <a:solidFill>
                  <a:srgbClr val="000000"/>
                </a:solidFill>
              </a:rPr>
              <a:t> </a:t>
            </a:r>
            <a:r>
              <a:rPr lang="en-US" altLang="de-DE" sz="2400" dirty="0" err="1">
                <a:solidFill>
                  <a:srgbClr val="000000"/>
                </a:solidFill>
              </a:rPr>
              <a:t>Arzt</a:t>
            </a:r>
            <a:r>
              <a:rPr lang="de-DE" altLang="de-DE" sz="2400" dirty="0">
                <a:solidFill>
                  <a:srgbClr val="000000"/>
                </a:solidFill>
              </a:rPr>
              <a:t> Fran</a:t>
            </a:r>
            <a:r>
              <a:rPr lang="en-US" altLang="de-DE" sz="2400" dirty="0" err="1">
                <a:solidFill>
                  <a:srgbClr val="000000"/>
                </a:solidFill>
                <a:cs typeface="Times New Roman" pitchFamily="18" charset="0"/>
              </a:rPr>
              <a:t>çois</a:t>
            </a:r>
            <a:r>
              <a:rPr lang="en-US" altLang="de-DE" sz="2400" dirty="0">
                <a:solidFill>
                  <a:srgbClr val="000000"/>
                </a:solidFill>
                <a:cs typeface="Times New Roman" pitchFamily="18" charset="0"/>
              </a:rPr>
              <a:t> Quesnay (1694-1774) </a:t>
            </a:r>
            <a:r>
              <a:rPr lang="en-US" altLang="de-DE" sz="2400" dirty="0" err="1">
                <a:solidFill>
                  <a:srgbClr val="000000"/>
                </a:solidFill>
                <a:cs typeface="Times New Roman" pitchFamily="18" charset="0"/>
              </a:rPr>
              <a:t>verglich</a:t>
            </a:r>
            <a:r>
              <a:rPr lang="en-US" altLang="de-DE" sz="2400" dirty="0">
                <a:solidFill>
                  <a:srgbClr val="000000"/>
                </a:solidFill>
                <a:cs typeface="Times New Roman" pitchFamily="18" charset="0"/>
              </a:rPr>
              <a:t> die </a:t>
            </a:r>
            <a:r>
              <a:rPr lang="en-US" altLang="de-DE" sz="2400" dirty="0" err="1">
                <a:solidFill>
                  <a:srgbClr val="000000"/>
                </a:solidFill>
                <a:cs typeface="Times New Roman" pitchFamily="18" charset="0"/>
              </a:rPr>
              <a:t>wirtschaftlichen</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Zusammenhänge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mit</a:t>
            </a:r>
            <a:r>
              <a:rPr lang="en-US" altLang="de-DE" sz="2400" dirty="0">
                <a:solidFill>
                  <a:srgbClr val="000000"/>
                </a:solidFill>
                <a:cs typeface="Times New Roman" pitchFamily="18" charset="0"/>
              </a:rPr>
              <a:t> dem </a:t>
            </a:r>
            <a:r>
              <a:rPr lang="en-US" altLang="de-DE" sz="2400" dirty="0" err="1">
                <a:solidFill>
                  <a:srgbClr val="000000"/>
                </a:solidFill>
                <a:cs typeface="Times New Roman" pitchFamily="18" charset="0"/>
              </a:rPr>
              <a:t>Blutkreislauf</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stellte</a:t>
            </a:r>
            <a:r>
              <a:rPr lang="en-US" altLang="de-DE" sz="2400" dirty="0">
                <a:solidFill>
                  <a:srgbClr val="000000"/>
                </a:solidFill>
                <a:cs typeface="Times New Roman" pitchFamily="18" charset="0"/>
              </a:rPr>
              <a:t> dies in </a:t>
            </a:r>
            <a:r>
              <a:rPr lang="en-US" altLang="de-DE" sz="2400" dirty="0" err="1">
                <a:solidFill>
                  <a:srgbClr val="000000"/>
                </a:solidFill>
                <a:cs typeface="Times New Roman" pitchFamily="18" charset="0"/>
              </a:rPr>
              <a:t>seinem</a:t>
            </a:r>
            <a:r>
              <a:rPr lang="en-US" altLang="de-DE" sz="2400" dirty="0">
                <a:solidFill>
                  <a:srgbClr val="000000"/>
                </a:solidFill>
                <a:cs typeface="Times New Roman" pitchFamily="18" charset="0"/>
              </a:rPr>
              <a:t> Tableau </a:t>
            </a:r>
            <a:r>
              <a:rPr lang="en-US" altLang="de-DE" sz="2400" dirty="0" err="1">
                <a:solidFill>
                  <a:srgbClr val="000000"/>
                </a:solidFill>
                <a:cs typeface="Times New Roman" pitchFamily="18" charset="0"/>
              </a:rPr>
              <a:t>Economique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dar</a:t>
            </a:r>
            <a:r>
              <a:rPr lang="en-US" altLang="de-DE" sz="2400" dirty="0">
                <a:solidFill>
                  <a:srgbClr val="000000"/>
                </a:solidFill>
                <a:cs typeface="Times New Roman" pitchFamily="18" charset="0"/>
              </a:rPr>
              <a:t>.</a:t>
            </a:r>
          </a:p>
          <a:p>
            <a:pPr eaLnBrk="1" hangingPunct="1">
              <a:buClrTx/>
              <a:buFontTx/>
              <a:buNone/>
            </a:pPr>
            <a:endParaRPr lang="en-US" altLang="de-DE" sz="2400" dirty="0">
              <a:solidFill>
                <a:srgbClr val="000000"/>
              </a:solidFill>
              <a:cs typeface="Times New Roman" pitchFamily="18" charset="0"/>
            </a:endParaRPr>
          </a:p>
          <a:p>
            <a:pPr eaLnBrk="1" hangingPunct="1">
              <a:buClrTx/>
              <a:buFontTx/>
              <a:buNone/>
            </a:pPr>
            <a:r>
              <a:rPr lang="en-US" altLang="de-DE" sz="2400" dirty="0" err="1">
                <a:solidFill>
                  <a:srgbClr val="000000"/>
                </a:solidFill>
                <a:cs typeface="Times New Roman" pitchFamily="18" charset="0"/>
              </a:rPr>
              <a:t>Einteilung</a:t>
            </a:r>
            <a:r>
              <a:rPr lang="en-US" altLang="de-DE" sz="2400" dirty="0">
                <a:solidFill>
                  <a:srgbClr val="000000"/>
                </a:solidFill>
                <a:cs typeface="Times New Roman" pitchFamily="18" charset="0"/>
              </a:rPr>
              <a:t> der </a:t>
            </a:r>
            <a:r>
              <a:rPr lang="en-US" altLang="de-DE" sz="2400" dirty="0" err="1">
                <a:solidFill>
                  <a:srgbClr val="000000"/>
                </a:solidFill>
                <a:cs typeface="Times New Roman" pitchFamily="18" charset="0"/>
              </a:rPr>
              <a:t>Wirtschaftssubjekte</a:t>
            </a:r>
            <a:r>
              <a:rPr lang="en-US" altLang="de-DE" sz="2400" dirty="0">
                <a:solidFill>
                  <a:srgbClr val="000000"/>
                </a:solidFill>
                <a:cs typeface="Times New Roman" pitchFamily="18" charset="0"/>
              </a:rPr>
              <a:t> in </a:t>
            </a:r>
            <a:r>
              <a:rPr lang="en-US" altLang="de-DE" sz="2400" dirty="0" err="1">
                <a:solidFill>
                  <a:srgbClr val="000000"/>
                </a:solidFill>
                <a:cs typeface="Times New Roman" pitchFamily="18" charset="0"/>
              </a:rPr>
              <a:t>drei</a:t>
            </a:r>
            <a:r>
              <a:rPr lang="en-US" altLang="de-DE" sz="2400" dirty="0">
                <a:solidFill>
                  <a:srgbClr val="000000"/>
                </a:solidFill>
                <a:cs typeface="Times New Roman" pitchFamily="18" charset="0"/>
              </a:rPr>
              <a:t> Klassen</a:t>
            </a:r>
          </a:p>
          <a:p>
            <a:pPr eaLnBrk="1" hangingPunct="1">
              <a:buClrTx/>
              <a:buFontTx/>
              <a:buNone/>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productive (P):	</a:t>
            </a:r>
            <a:r>
              <a:rPr lang="en-US" altLang="de-DE" sz="2400" dirty="0" err="1">
                <a:solidFill>
                  <a:srgbClr val="000000"/>
                </a:solidFill>
                <a:cs typeface="Times New Roman" pitchFamily="18" charset="0"/>
              </a:rPr>
              <a:t>Landwirte</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Pächter</a:t>
            </a:r>
            <a:endParaRPr lang="en-US" altLang="de-DE" sz="2400" dirty="0">
              <a:solidFill>
                <a:srgbClr val="000000"/>
              </a:solidFill>
              <a:cs typeface="Times New Roman" pitchFamily="18" charset="0"/>
            </a:endParaRPr>
          </a:p>
          <a:p>
            <a:pPr eaLnBrk="1" hangingPunct="1">
              <a:buClrTx/>
              <a:buFontTx/>
              <a:buChar char="•"/>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propi</a:t>
            </a:r>
            <a:r>
              <a:rPr lang="en-US" altLang="de-DE" sz="2400" dirty="0" err="1">
                <a:solidFill>
                  <a:srgbClr val="000000"/>
                </a:solidFill>
              </a:rPr>
              <a:t>é</a:t>
            </a:r>
            <a:r>
              <a:rPr lang="en-US" altLang="de-DE" sz="2400" dirty="0" err="1">
                <a:solidFill>
                  <a:srgbClr val="000000"/>
                </a:solidFill>
                <a:cs typeface="Times New Roman" pitchFamily="18" charset="0"/>
              </a:rPr>
              <a:t>taire</a:t>
            </a:r>
            <a:r>
              <a:rPr lang="en-US" altLang="de-DE" sz="2400" dirty="0">
                <a:solidFill>
                  <a:srgbClr val="000000"/>
                </a:solidFill>
                <a:cs typeface="Times New Roman" pitchFamily="18" charset="0"/>
              </a:rPr>
              <a:t> (E):	</a:t>
            </a:r>
            <a:r>
              <a:rPr lang="en-US" altLang="de-DE" sz="2400" dirty="0" err="1">
                <a:solidFill>
                  <a:srgbClr val="000000"/>
                </a:solidFill>
                <a:cs typeface="Times New Roman" pitchFamily="18" charset="0"/>
              </a:rPr>
              <a:t>Adlige</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Klerus</a:t>
            </a:r>
            <a:r>
              <a:rPr lang="en-US" altLang="de-DE" sz="2400" dirty="0">
                <a:solidFill>
                  <a:srgbClr val="000000"/>
                </a:solidFill>
                <a:cs typeface="Times New Roman" pitchFamily="18" charset="0"/>
              </a:rPr>
              <a:t> </a:t>
            </a:r>
          </a:p>
          <a:p>
            <a:pPr eaLnBrk="1" hangingPunct="1">
              <a:buClrTx/>
              <a:buFontTx/>
              <a:buChar char="•"/>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stérile</a:t>
            </a:r>
            <a:r>
              <a:rPr lang="en-US" altLang="de-DE" sz="2400" dirty="0">
                <a:solidFill>
                  <a:srgbClr val="000000"/>
                </a:solidFill>
                <a:cs typeface="Times New Roman" pitchFamily="18" charset="0"/>
              </a:rPr>
              <a:t> (H):			</a:t>
            </a:r>
            <a:r>
              <a:rPr lang="en-US" altLang="de-DE" sz="2400" dirty="0" err="1">
                <a:solidFill>
                  <a:srgbClr val="000000"/>
                </a:solidFill>
                <a:cs typeface="Times New Roman" pitchFamily="18" charset="0"/>
              </a:rPr>
              <a:t>Händler</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Handwerker</a:t>
            </a:r>
            <a:r>
              <a:rPr lang="en-US" altLang="de-DE" sz="2400" dirty="0">
                <a:solidFill>
                  <a:srgbClr val="000000"/>
                </a:solidFill>
                <a:cs typeface="Times New Roman" pitchFamily="18" charset="0"/>
              </a:rPr>
              <a:t> u. ä.</a:t>
            </a:r>
          </a:p>
        </p:txBody>
      </p:sp>
      <p:sp>
        <p:nvSpPr>
          <p:cNvPr id="4" name="Rechteck 3">
            <a:extLst>
              <a:ext uri="{FF2B5EF4-FFF2-40B4-BE49-F238E27FC236}">
                <a16:creationId xmlns:a16="http://schemas.microsoft.com/office/drawing/2014/main" id="{A6525F3B-83B8-4501-972D-D4F7D777CCF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5" name="Grafik 4">
            <a:extLst>
              <a:ext uri="{FF2B5EF4-FFF2-40B4-BE49-F238E27FC236}">
                <a16:creationId xmlns:a16="http://schemas.microsoft.com/office/drawing/2014/main" id="{35DAE81C-7898-4D70-8EB6-79C562EF52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05899" y="0"/>
            <a:ext cx="2869806" cy="3896184"/>
          </a:xfrm>
          <a:prstGeom prst="rect">
            <a:avLst/>
          </a:prstGeom>
        </p:spPr>
      </p:pic>
      <p:sp>
        <p:nvSpPr>
          <p:cNvPr id="2" name="Rechteck 1">
            <a:extLst>
              <a:ext uri="{FF2B5EF4-FFF2-40B4-BE49-F238E27FC236}">
                <a16:creationId xmlns:a16="http://schemas.microsoft.com/office/drawing/2014/main" id="{AF5E0AA7-F71B-4B57-A619-D1E61ACD0FFE}"/>
              </a:ext>
            </a:extLst>
          </p:cNvPr>
          <p:cNvSpPr/>
          <p:nvPr/>
        </p:nvSpPr>
        <p:spPr>
          <a:xfrm>
            <a:off x="8689605" y="3820874"/>
            <a:ext cx="3327749" cy="461665"/>
          </a:xfrm>
          <a:prstGeom prst="rect">
            <a:avLst/>
          </a:prstGeom>
        </p:spPr>
        <p:txBody>
          <a:bodyPr wrap="square">
            <a:spAutoFit/>
          </a:bodyPr>
          <a:lstStyle/>
          <a:p>
            <a:r>
              <a:rPr lang="fr-FR" sz="1200" b="1" dirty="0"/>
              <a:t>Zigzag tableau économique </a:t>
            </a:r>
            <a:r>
              <a:rPr lang="fr-FR" sz="1200" b="1" dirty="0" err="1"/>
              <a:t>from</a:t>
            </a:r>
            <a:r>
              <a:rPr lang="fr-FR" sz="1200" b="1" dirty="0"/>
              <a:t> the </a:t>
            </a:r>
            <a:r>
              <a:rPr lang="fr-FR" sz="1200" b="1" dirty="0" err="1"/>
              <a:t>frontispiece</a:t>
            </a:r>
            <a:r>
              <a:rPr lang="fr-FR" sz="1200" b="1" dirty="0"/>
              <a:t> of </a:t>
            </a:r>
            <a:r>
              <a:rPr lang="fr-FR" sz="1200" b="1" dirty="0" err="1"/>
              <a:t>Élémens</a:t>
            </a:r>
            <a:r>
              <a:rPr lang="fr-FR" sz="1200" b="1" dirty="0"/>
              <a:t> de la philosophie rurale (1767)</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ChangeArrowheads="1"/>
          </p:cNvSpPr>
          <p:nvPr/>
        </p:nvSpPr>
        <p:spPr bwMode="auto">
          <a:xfrm>
            <a:off x="856891" y="172077"/>
            <a:ext cx="10391955"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3200" b="1" dirty="0">
                <a:solidFill>
                  <a:srgbClr val="000000"/>
                </a:solidFill>
                <a:latin typeface="Sparkasse Rg" pitchFamily="34" charset="0"/>
              </a:rPr>
              <a:t>Darstellungsformen wirtschaftlicher Verflechtungen</a:t>
            </a:r>
          </a:p>
        </p:txBody>
      </p:sp>
      <p:graphicFrame>
        <p:nvGraphicFramePr>
          <p:cNvPr id="276483" name="Group 3"/>
          <p:cNvGraphicFramePr>
            <a:graphicFrameLocks noGrp="1"/>
          </p:cNvGraphicFramePr>
          <p:nvPr/>
        </p:nvGraphicFramePr>
        <p:xfrm>
          <a:off x="8759825"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76493" name="Group 13"/>
          <p:cNvGraphicFramePr>
            <a:graphicFrameLocks noGrp="1"/>
          </p:cNvGraphicFramePr>
          <p:nvPr/>
        </p:nvGraphicFramePr>
        <p:xfrm>
          <a:off x="4583113"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76503" name="Group 23"/>
          <p:cNvGraphicFramePr>
            <a:graphicFrameLocks noGrp="1"/>
          </p:cNvGraphicFramePr>
          <p:nvPr/>
        </p:nvGraphicFramePr>
        <p:xfrm>
          <a:off x="6659563"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4850" name="Text Box 33"/>
          <p:cNvSpPr txBox="1">
            <a:spLocks noChangeArrowheads="1"/>
          </p:cNvSpPr>
          <p:nvPr/>
        </p:nvSpPr>
        <p:spPr bwMode="auto">
          <a:xfrm>
            <a:off x="1682751" y="1649413"/>
            <a:ext cx="1757363"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Kontenform:</a:t>
            </a:r>
          </a:p>
        </p:txBody>
      </p:sp>
      <p:sp>
        <p:nvSpPr>
          <p:cNvPr id="34851" name="Text Box 34"/>
          <p:cNvSpPr txBox="1">
            <a:spLocks noChangeArrowheads="1"/>
          </p:cNvSpPr>
          <p:nvPr/>
        </p:nvSpPr>
        <p:spPr bwMode="auto">
          <a:xfrm>
            <a:off x="1703388" y="3476625"/>
            <a:ext cx="168910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Matrixform:</a:t>
            </a:r>
          </a:p>
        </p:txBody>
      </p:sp>
      <p:graphicFrame>
        <p:nvGraphicFramePr>
          <p:cNvPr id="276515" name="Group 35"/>
          <p:cNvGraphicFramePr>
            <a:graphicFrameLocks noGrp="1"/>
          </p:cNvGraphicFramePr>
          <p:nvPr/>
        </p:nvGraphicFramePr>
        <p:xfrm>
          <a:off x="6486525" y="2917825"/>
          <a:ext cx="2057400" cy="1685924"/>
        </p:xfrm>
        <a:graphic>
          <a:graphicData uri="http://schemas.openxmlformats.org/drawingml/2006/table">
            <a:tbl>
              <a:tblPr/>
              <a:tblGrid>
                <a:gridCol w="514350">
                  <a:extLst>
                    <a:ext uri="{9D8B030D-6E8A-4147-A177-3AD203B41FA5}">
                      <a16:colId xmlns:a16="http://schemas.microsoft.com/office/drawing/2014/main" val="20000"/>
                    </a:ext>
                  </a:extLst>
                </a:gridCol>
                <a:gridCol w="514350">
                  <a:extLst>
                    <a:ext uri="{9D8B030D-6E8A-4147-A177-3AD203B41FA5}">
                      <a16:colId xmlns:a16="http://schemas.microsoft.com/office/drawing/2014/main" val="20001"/>
                    </a:ext>
                  </a:extLst>
                </a:gridCol>
                <a:gridCol w="514350">
                  <a:extLst>
                    <a:ext uri="{9D8B030D-6E8A-4147-A177-3AD203B41FA5}">
                      <a16:colId xmlns:a16="http://schemas.microsoft.com/office/drawing/2014/main" val="20002"/>
                    </a:ext>
                  </a:extLst>
                </a:gridCol>
                <a:gridCol w="514350">
                  <a:extLst>
                    <a:ext uri="{9D8B030D-6E8A-4147-A177-3AD203B41FA5}">
                      <a16:colId xmlns:a16="http://schemas.microsoft.com/office/drawing/2014/main" val="20003"/>
                    </a:ext>
                  </a:extLst>
                </a:gridCol>
              </a:tblGrid>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4879" name="Text Box 62"/>
          <p:cNvSpPr txBox="1">
            <a:spLocks noChangeArrowheads="1"/>
          </p:cNvSpPr>
          <p:nvPr/>
        </p:nvSpPr>
        <p:spPr bwMode="auto">
          <a:xfrm>
            <a:off x="1703388" y="5203825"/>
            <a:ext cx="218916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Grafische Form:</a:t>
            </a:r>
          </a:p>
        </p:txBody>
      </p:sp>
      <p:sp>
        <p:nvSpPr>
          <p:cNvPr id="34880" name="Text Box 63"/>
          <p:cNvSpPr txBox="1">
            <a:spLocks noChangeArrowheads="1"/>
          </p:cNvSpPr>
          <p:nvPr/>
        </p:nvSpPr>
        <p:spPr bwMode="auto">
          <a:xfrm>
            <a:off x="6813749" y="4652963"/>
            <a:ext cx="35401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dirty="0"/>
              <a:t>P</a:t>
            </a:r>
          </a:p>
        </p:txBody>
      </p:sp>
      <p:sp>
        <p:nvSpPr>
          <p:cNvPr id="34881" name="Text Box 64"/>
          <p:cNvSpPr txBox="1">
            <a:spLocks noChangeArrowheads="1"/>
          </p:cNvSpPr>
          <p:nvPr/>
        </p:nvSpPr>
        <p:spPr bwMode="auto">
          <a:xfrm>
            <a:off x="5898148" y="5734051"/>
            <a:ext cx="335348"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E</a:t>
            </a:r>
          </a:p>
        </p:txBody>
      </p:sp>
      <p:sp>
        <p:nvSpPr>
          <p:cNvPr id="34882" name="Text Box 65"/>
          <p:cNvSpPr txBox="1">
            <a:spLocks noChangeArrowheads="1"/>
          </p:cNvSpPr>
          <p:nvPr/>
        </p:nvSpPr>
        <p:spPr bwMode="auto">
          <a:xfrm>
            <a:off x="7966274" y="5734051"/>
            <a:ext cx="377026"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H</a:t>
            </a:r>
          </a:p>
        </p:txBody>
      </p:sp>
      <p:sp>
        <p:nvSpPr>
          <p:cNvPr id="34883" name="Line 66"/>
          <p:cNvSpPr>
            <a:spLocks noChangeShapeType="1"/>
          </p:cNvSpPr>
          <p:nvPr/>
        </p:nvSpPr>
        <p:spPr bwMode="auto">
          <a:xfrm flipV="1">
            <a:off x="6094611" y="5013325"/>
            <a:ext cx="64770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4" name="Line 67"/>
          <p:cNvSpPr>
            <a:spLocks noChangeShapeType="1"/>
          </p:cNvSpPr>
          <p:nvPr/>
        </p:nvSpPr>
        <p:spPr bwMode="auto">
          <a:xfrm flipH="1">
            <a:off x="6237486" y="5084764"/>
            <a:ext cx="647700"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5" name="Line 68"/>
          <p:cNvSpPr>
            <a:spLocks noChangeShapeType="1"/>
          </p:cNvSpPr>
          <p:nvPr/>
        </p:nvSpPr>
        <p:spPr bwMode="auto">
          <a:xfrm>
            <a:off x="6258510" y="6021388"/>
            <a:ext cx="165735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6" name="Line 69"/>
          <p:cNvSpPr>
            <a:spLocks noChangeShapeType="1"/>
          </p:cNvSpPr>
          <p:nvPr/>
        </p:nvSpPr>
        <p:spPr bwMode="auto">
          <a:xfrm flipH="1">
            <a:off x="6258511" y="5876925"/>
            <a:ext cx="1584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7" name="Line 70"/>
          <p:cNvSpPr>
            <a:spLocks noChangeShapeType="1"/>
          </p:cNvSpPr>
          <p:nvPr/>
        </p:nvSpPr>
        <p:spPr bwMode="auto">
          <a:xfrm flipH="1" flipV="1">
            <a:off x="7174112" y="5084764"/>
            <a:ext cx="792163"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8" name="Line 71"/>
          <p:cNvSpPr>
            <a:spLocks noChangeShapeType="1"/>
          </p:cNvSpPr>
          <p:nvPr/>
        </p:nvSpPr>
        <p:spPr bwMode="auto">
          <a:xfrm>
            <a:off x="7318574" y="5013325"/>
            <a:ext cx="792162"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 name="Rechteck 18">
            <a:extLst>
              <a:ext uri="{FF2B5EF4-FFF2-40B4-BE49-F238E27FC236}">
                <a16:creationId xmlns:a16="http://schemas.microsoft.com/office/drawing/2014/main" id="{4D1DAAE1-694A-490A-99A7-FDDD56EC8ED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ChangeArrowheads="1"/>
          </p:cNvSpPr>
          <p:nvPr/>
        </p:nvSpPr>
        <p:spPr bwMode="auto">
          <a:xfrm>
            <a:off x="2542478" y="191243"/>
            <a:ext cx="761256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Darstellung wirtschaftlicher Verflechtungen Beispiel</a:t>
            </a:r>
          </a:p>
        </p:txBody>
      </p:sp>
      <p:sp>
        <p:nvSpPr>
          <p:cNvPr id="34820" name="Text Box 3"/>
          <p:cNvSpPr txBox="1">
            <a:spLocks noChangeArrowheads="1"/>
          </p:cNvSpPr>
          <p:nvPr/>
        </p:nvSpPr>
        <p:spPr bwMode="auto">
          <a:xfrm>
            <a:off x="248817" y="423166"/>
            <a:ext cx="9109075" cy="4525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AutoNum type="arabicPeriod"/>
              <a:defRPr/>
            </a:pPr>
            <a:endParaRPr lang="de-DE" sz="2400" dirty="0">
              <a:solidFill>
                <a:srgbClr val="000000"/>
              </a:solidFill>
            </a:endParaRPr>
          </a:p>
          <a:p>
            <a:pPr marL="0" indent="0" eaLnBrk="1" hangingPunct="1">
              <a:buSzPct val="100000"/>
              <a:defRPr/>
            </a:pPr>
            <a:r>
              <a:rPr lang="de-DE" sz="2400" dirty="0">
                <a:solidFill>
                  <a:srgbClr val="000000"/>
                </a:solidFill>
              </a:rPr>
              <a:t>Ausgangslage: P hat Güter im Gegenwert von 5GE produziert</a:t>
            </a:r>
          </a:p>
          <a:p>
            <a:pPr eaLnBrk="1" hangingPunct="1">
              <a:buSzPct val="100000"/>
              <a:buFontTx/>
              <a:buAutoNum type="arabicPeriod"/>
              <a:defRPr/>
            </a:pPr>
            <a:endParaRPr lang="de-DE" sz="2400" dirty="0">
              <a:solidFill>
                <a:srgbClr val="000000"/>
              </a:solidFill>
            </a:endParaRPr>
          </a:p>
          <a:p>
            <a:pPr eaLnBrk="1" hangingPunct="1">
              <a:buSzPct val="100000"/>
              <a:buFontTx/>
              <a:buAutoNum type="arabicPeriod"/>
              <a:defRPr/>
            </a:pPr>
            <a:r>
              <a:rPr lang="de-DE" sz="2400" dirty="0">
                <a:solidFill>
                  <a:srgbClr val="000000"/>
                </a:solidFill>
              </a:rPr>
              <a:t>Für den Eigenverbrauch benötigt P 2GE</a:t>
            </a:r>
          </a:p>
          <a:p>
            <a:pPr eaLnBrk="1" hangingPunct="1">
              <a:buSzPct val="100000"/>
              <a:buFontTx/>
              <a:buAutoNum type="arabicPeriod"/>
              <a:defRPr/>
            </a:pPr>
            <a:r>
              <a:rPr lang="de-DE" sz="2400" dirty="0">
                <a:solidFill>
                  <a:srgbClr val="000000"/>
                </a:solidFill>
              </a:rPr>
              <a:t>Für den Erwerb von Handelserzeugnissen verwendet P 1GE</a:t>
            </a:r>
          </a:p>
          <a:p>
            <a:pPr eaLnBrk="1" hangingPunct="1">
              <a:buSzPct val="100000"/>
              <a:buFontTx/>
              <a:buAutoNum type="arabicPeriod"/>
              <a:defRPr/>
            </a:pPr>
            <a:r>
              <a:rPr lang="de-DE" sz="2400" dirty="0">
                <a:solidFill>
                  <a:srgbClr val="000000"/>
                </a:solidFill>
              </a:rPr>
              <a:t>An Pacht entrichtet P 2GE</a:t>
            </a:r>
          </a:p>
          <a:p>
            <a:pPr eaLnBrk="1" hangingPunct="1">
              <a:buSzPct val="100000"/>
              <a:buFontTx/>
              <a:buAutoNum type="arabicPeriod"/>
              <a:defRPr/>
            </a:pPr>
            <a:r>
              <a:rPr lang="de-DE" sz="2400" dirty="0">
                <a:solidFill>
                  <a:srgbClr val="000000"/>
                </a:solidFill>
              </a:rPr>
              <a:t>E gibt 1 GE für Nahrungsmittel aus</a:t>
            </a:r>
          </a:p>
          <a:p>
            <a:pPr eaLnBrk="1" hangingPunct="1">
              <a:buSzPct val="100000"/>
              <a:buFontTx/>
              <a:buAutoNum type="arabicPeriod"/>
              <a:defRPr/>
            </a:pPr>
            <a:r>
              <a:rPr lang="de-DE" sz="2400" dirty="0">
                <a:solidFill>
                  <a:srgbClr val="000000"/>
                </a:solidFill>
              </a:rPr>
              <a:t>H gibt 2 GE für Nahrungsmittel aus</a:t>
            </a:r>
          </a:p>
          <a:p>
            <a:pPr eaLnBrk="1" hangingPunct="1">
              <a:buSzPct val="100000"/>
              <a:defRPr/>
            </a:pPr>
            <a:endParaRPr lang="de-DE" sz="2400" dirty="0">
              <a:solidFill>
                <a:srgbClr val="000000"/>
              </a:solidFill>
            </a:endParaRPr>
          </a:p>
          <a:p>
            <a:pPr eaLnBrk="1" hangingPunct="1">
              <a:buSzPct val="100000"/>
              <a:defRPr/>
            </a:pPr>
            <a:r>
              <a:rPr lang="de-DE" sz="2400" dirty="0">
                <a:solidFill>
                  <a:srgbClr val="000000"/>
                </a:solidFill>
              </a:rPr>
              <a:t>Stellen Sie die Verflechtungen in Konten-, Matrix und Kreislaufform</a:t>
            </a:r>
          </a:p>
          <a:p>
            <a:pPr eaLnBrk="1" hangingPunct="1">
              <a:buSzPct val="100000"/>
              <a:defRPr/>
            </a:pPr>
            <a:r>
              <a:rPr lang="de-DE" sz="2400" dirty="0">
                <a:solidFill>
                  <a:srgbClr val="000000"/>
                </a:solidFill>
              </a:rPr>
              <a:t>dar. Welche Annahme ist dabei zu treffen? </a:t>
            </a:r>
          </a:p>
          <a:p>
            <a:pPr eaLnBrk="1" hangingPunct="1">
              <a:buSzPct val="100000"/>
              <a:defRPr/>
            </a:pPr>
            <a:endParaRPr lang="de-DE" sz="2400" dirty="0">
              <a:solidFill>
                <a:srgbClr val="000000"/>
              </a:solidFill>
            </a:endParaRPr>
          </a:p>
        </p:txBody>
      </p:sp>
      <p:sp>
        <p:nvSpPr>
          <p:cNvPr id="4" name="Rechteck 3">
            <a:extLst>
              <a:ext uri="{FF2B5EF4-FFF2-40B4-BE49-F238E27FC236}">
                <a16:creationId xmlns:a16="http://schemas.microsoft.com/office/drawing/2014/main" id="{520235E1-5603-4FD0-A387-519800CEAB5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ChangeArrowheads="1"/>
          </p:cNvSpPr>
          <p:nvPr/>
        </p:nvSpPr>
        <p:spPr bwMode="auto">
          <a:xfrm>
            <a:off x="5087938" y="210210"/>
            <a:ext cx="200466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Kontenform</a:t>
            </a:r>
          </a:p>
        </p:txBody>
      </p:sp>
      <p:graphicFrame>
        <p:nvGraphicFramePr>
          <p:cNvPr id="262276" name="Group 132"/>
          <p:cNvGraphicFramePr>
            <a:graphicFrameLocks noGrp="1"/>
          </p:cNvGraphicFramePr>
          <p:nvPr/>
        </p:nvGraphicFramePr>
        <p:xfrm>
          <a:off x="3875667" y="1973264"/>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62241" name="Group 97"/>
          <p:cNvGraphicFramePr>
            <a:graphicFrameLocks noGrp="1"/>
          </p:cNvGraphicFramePr>
          <p:nvPr/>
        </p:nvGraphicFramePr>
        <p:xfrm>
          <a:off x="1138817" y="1973264"/>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62274" name="Group 130"/>
          <p:cNvGraphicFramePr>
            <a:graphicFrameLocks noGrp="1"/>
          </p:cNvGraphicFramePr>
          <p:nvPr/>
        </p:nvGraphicFramePr>
        <p:xfrm>
          <a:off x="6561717" y="1989139"/>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5" name="Rechteck 44">
            <a:extLst>
              <a:ext uri="{FF2B5EF4-FFF2-40B4-BE49-F238E27FC236}">
                <a16:creationId xmlns:a16="http://schemas.microsoft.com/office/drawing/2014/main" id="{BAD41F5C-8C03-42A8-B62B-9CB1E43C13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r>
              <a:rPr lang="de-DE" dirty="0">
                <a:latin typeface="Times New Roman" panose="02020603050405020304" pitchFamily="18" charset="0"/>
                <a:cs typeface="Times New Roman" panose="02020603050405020304" pitchFamily="18" charset="0"/>
              </a:rPr>
              <a:t>Makroökonomie</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0674" y="3581400"/>
            <a:ext cx="9077325" cy="438788"/>
          </a:xfrm>
        </p:spPr>
        <p:txBody>
          <a:bodyPr>
            <a:noAutofit/>
          </a:bodyPr>
          <a:lstStyle/>
          <a:p>
            <a:r>
              <a:rPr lang="de-DE" dirty="0">
                <a:latin typeface="Times New Roman" panose="02020603050405020304" pitchFamily="18" charset="0"/>
                <a:cs typeface="Times New Roman" panose="02020603050405020304" pitchFamily="18" charset="0"/>
              </a:rPr>
              <a:t>Sommersemester 2025</a:t>
            </a: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
        <p:nvSpPr>
          <p:cNvPr id="6" name="Rechteck 5">
            <a:extLst>
              <a:ext uri="{FF2B5EF4-FFF2-40B4-BE49-F238E27FC236}">
                <a16:creationId xmlns:a16="http://schemas.microsoft.com/office/drawing/2014/main" id="{5E683233-D8D3-4E3D-9C4E-AA239CA7FE2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ChangeArrowheads="1"/>
          </p:cNvSpPr>
          <p:nvPr/>
        </p:nvSpPr>
        <p:spPr bwMode="auto">
          <a:xfrm>
            <a:off x="4224338" y="215752"/>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Matrixform</a:t>
            </a:r>
          </a:p>
        </p:txBody>
      </p:sp>
      <p:graphicFrame>
        <p:nvGraphicFramePr>
          <p:cNvPr id="264341" name="Group 149"/>
          <p:cNvGraphicFramePr>
            <a:graphicFrameLocks noGrp="1"/>
          </p:cNvGraphicFramePr>
          <p:nvPr/>
        </p:nvGraphicFramePr>
        <p:xfrm>
          <a:off x="672807" y="1125539"/>
          <a:ext cx="5975350" cy="4679951"/>
        </p:xfrm>
        <a:graphic>
          <a:graphicData uri="http://schemas.openxmlformats.org/drawingml/2006/table">
            <a:tbl>
              <a:tblPr/>
              <a:tblGrid>
                <a:gridCol w="1495425">
                  <a:extLst>
                    <a:ext uri="{9D8B030D-6E8A-4147-A177-3AD203B41FA5}">
                      <a16:colId xmlns:a16="http://schemas.microsoft.com/office/drawing/2014/main" val="20000"/>
                    </a:ext>
                  </a:extLst>
                </a:gridCol>
                <a:gridCol w="1492250">
                  <a:extLst>
                    <a:ext uri="{9D8B030D-6E8A-4147-A177-3AD203B41FA5}">
                      <a16:colId xmlns:a16="http://schemas.microsoft.com/office/drawing/2014/main" val="20001"/>
                    </a:ext>
                  </a:extLst>
                </a:gridCol>
                <a:gridCol w="1495425">
                  <a:extLst>
                    <a:ext uri="{9D8B030D-6E8A-4147-A177-3AD203B41FA5}">
                      <a16:colId xmlns:a16="http://schemas.microsoft.com/office/drawing/2014/main" val="20002"/>
                    </a:ext>
                  </a:extLst>
                </a:gridCol>
                <a:gridCol w="1492250">
                  <a:extLst>
                    <a:ext uri="{9D8B030D-6E8A-4147-A177-3AD203B41FA5}">
                      <a16:colId xmlns:a16="http://schemas.microsoft.com/office/drawing/2014/main" val="20003"/>
                    </a:ext>
                  </a:extLst>
                </a:gridCol>
              </a:tblGrid>
              <a:tr h="186372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Ein/Aus</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39800">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38213">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38213">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1" name="Rechteck 20">
            <a:extLst>
              <a:ext uri="{FF2B5EF4-FFF2-40B4-BE49-F238E27FC236}">
                <a16:creationId xmlns:a16="http://schemas.microsoft.com/office/drawing/2014/main" id="{146C98BE-77F8-4006-B6F8-329B8E2E00A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4224338" y="215752"/>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Grafische Form</a:t>
            </a:r>
          </a:p>
        </p:txBody>
      </p:sp>
      <p:sp>
        <p:nvSpPr>
          <p:cNvPr id="38916" name="Text Box 3"/>
          <p:cNvSpPr txBox="1">
            <a:spLocks noChangeArrowheads="1"/>
          </p:cNvSpPr>
          <p:nvPr/>
        </p:nvSpPr>
        <p:spPr bwMode="auto">
          <a:xfrm>
            <a:off x="3222486" y="1982211"/>
            <a:ext cx="354013"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P</a:t>
            </a:r>
          </a:p>
        </p:txBody>
      </p:sp>
      <p:sp>
        <p:nvSpPr>
          <p:cNvPr id="38917" name="Text Box 4"/>
          <p:cNvSpPr txBox="1">
            <a:spLocks noChangeArrowheads="1"/>
          </p:cNvSpPr>
          <p:nvPr/>
        </p:nvSpPr>
        <p:spPr bwMode="auto">
          <a:xfrm>
            <a:off x="5383073" y="5077837"/>
            <a:ext cx="377026"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H</a:t>
            </a:r>
          </a:p>
        </p:txBody>
      </p:sp>
      <p:sp>
        <p:nvSpPr>
          <p:cNvPr id="38918" name="Text Box 5"/>
          <p:cNvSpPr txBox="1">
            <a:spLocks noChangeArrowheads="1"/>
          </p:cNvSpPr>
          <p:nvPr/>
        </p:nvSpPr>
        <p:spPr bwMode="auto">
          <a:xfrm>
            <a:off x="1063485" y="5150862"/>
            <a:ext cx="335348"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E</a:t>
            </a:r>
          </a:p>
        </p:txBody>
      </p:sp>
      <p:sp>
        <p:nvSpPr>
          <p:cNvPr id="37" name="Rechteck 36">
            <a:extLst>
              <a:ext uri="{FF2B5EF4-FFF2-40B4-BE49-F238E27FC236}">
                <a16:creationId xmlns:a16="http://schemas.microsoft.com/office/drawing/2014/main" id="{548BF1E0-A013-4F94-8FCB-8AD5CAF5590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602104" y="195739"/>
            <a:ext cx="5845573" cy="4207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177" b="1" dirty="0">
                <a:solidFill>
                  <a:srgbClr val="000000"/>
                </a:solidFill>
              </a:rPr>
              <a:t>Der moderne Wirtschaftskreislauf – allgemein</a:t>
            </a:r>
          </a:p>
        </p:txBody>
      </p:sp>
      <p:sp>
        <p:nvSpPr>
          <p:cNvPr id="6" name="Text Box 3"/>
          <p:cNvSpPr txBox="1">
            <a:spLocks noChangeArrowheads="1"/>
          </p:cNvSpPr>
          <p:nvPr/>
        </p:nvSpPr>
        <p:spPr bwMode="auto">
          <a:xfrm>
            <a:off x="397108" y="742667"/>
            <a:ext cx="11559364" cy="7557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Char char="•"/>
              <a:defRPr/>
            </a:pPr>
            <a:r>
              <a:rPr lang="de-DE" sz="2177" dirty="0">
                <a:solidFill>
                  <a:srgbClr val="000000"/>
                </a:solidFill>
              </a:rPr>
              <a:t>Bildung von </a:t>
            </a:r>
            <a:r>
              <a:rPr lang="de-DE" sz="2177" b="1" dirty="0">
                <a:solidFill>
                  <a:srgbClr val="000000"/>
                </a:solidFill>
              </a:rPr>
              <a:t>vier Sektoren</a:t>
            </a:r>
            <a:r>
              <a:rPr lang="de-DE" sz="2177" dirty="0">
                <a:solidFill>
                  <a:srgbClr val="000000"/>
                </a:solidFill>
              </a:rPr>
              <a:t>:</a:t>
            </a:r>
          </a:p>
          <a:p>
            <a:pPr eaLnBrk="1" hangingPunct="1">
              <a:buSzPct val="100000"/>
              <a:defRPr/>
            </a:pPr>
            <a:r>
              <a:rPr lang="de-DE" sz="2177" dirty="0">
                <a:solidFill>
                  <a:srgbClr val="000000"/>
                </a:solidFill>
              </a:rPr>
              <a:t>		Haushalte (H), Staat (S), Unternehmen (U), Ausland (A)</a:t>
            </a:r>
          </a:p>
        </p:txBody>
      </p:sp>
      <p:sp>
        <p:nvSpPr>
          <p:cNvPr id="5" name="Text Box 3"/>
          <p:cNvSpPr txBox="1">
            <a:spLocks noChangeArrowheads="1"/>
          </p:cNvSpPr>
          <p:nvPr/>
        </p:nvSpPr>
        <p:spPr bwMode="auto">
          <a:xfrm>
            <a:off x="318358" y="1400481"/>
            <a:ext cx="11559364" cy="17608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Char char="•"/>
              <a:defRPr/>
            </a:pPr>
            <a:endParaRPr lang="de-DE" sz="2177" dirty="0">
              <a:solidFill>
                <a:srgbClr val="000000"/>
              </a:solidFill>
            </a:endParaRPr>
          </a:p>
          <a:p>
            <a:pPr eaLnBrk="1" hangingPunct="1">
              <a:buSzPct val="100000"/>
              <a:buFontTx/>
              <a:buChar char="•"/>
              <a:defRPr/>
            </a:pPr>
            <a:r>
              <a:rPr lang="de-DE" sz="2177" dirty="0">
                <a:solidFill>
                  <a:srgbClr val="000000"/>
                </a:solidFill>
              </a:rPr>
              <a:t>Der Wirtschaftskreislauf wird über den Pol der </a:t>
            </a:r>
            <a:r>
              <a:rPr lang="de-DE" sz="2177" b="1" dirty="0">
                <a:solidFill>
                  <a:srgbClr val="000000"/>
                </a:solidFill>
              </a:rPr>
              <a:t>Vermögensveränderung</a:t>
            </a:r>
            <a:r>
              <a:rPr lang="de-DE" sz="2177" dirty="0">
                <a:solidFill>
                  <a:srgbClr val="000000"/>
                </a:solidFill>
              </a:rPr>
              <a:t> (VÄ) geschlossen. Über diesen laufen die Ersparnisse und Investitionen der Sektoren bzw. die Forderungen oder Verbindlichkeiten gegenüber dem Ausland.</a:t>
            </a:r>
          </a:p>
          <a:p>
            <a:pPr eaLnBrk="1" hangingPunct="1">
              <a:buSzPct val="100000"/>
              <a:buFontTx/>
              <a:buChar char="•"/>
              <a:defRPr/>
            </a:pPr>
            <a:endParaRPr lang="de-DE" sz="2177" dirty="0">
              <a:solidFill>
                <a:srgbClr val="000000"/>
              </a:solidFill>
            </a:endParaRPr>
          </a:p>
        </p:txBody>
      </p:sp>
      <p:sp>
        <p:nvSpPr>
          <p:cNvPr id="7" name="Text Box 3"/>
          <p:cNvSpPr txBox="1">
            <a:spLocks noChangeArrowheads="1"/>
          </p:cNvSpPr>
          <p:nvPr/>
        </p:nvSpPr>
        <p:spPr bwMode="auto">
          <a:xfrm>
            <a:off x="318358" y="2642609"/>
            <a:ext cx="11559364"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buFontTx/>
              <a:buChar char="•"/>
              <a:defRPr/>
            </a:pPr>
            <a:r>
              <a:rPr lang="de-DE" sz="2177" dirty="0">
                <a:solidFill>
                  <a:srgbClr val="000000"/>
                </a:solidFill>
              </a:rPr>
              <a:t>Die Pfeile repräsentieren die Geldströme zwischen den Polen</a:t>
            </a:r>
          </a:p>
          <a:p>
            <a:pPr eaLnBrk="1" hangingPunct="1">
              <a:buSzPct val="100000"/>
              <a:buFontTx/>
              <a:buChar char="•"/>
              <a:defRPr/>
            </a:pPr>
            <a:endParaRPr lang="de-DE" sz="2177" dirty="0">
              <a:solidFill>
                <a:srgbClr val="000000"/>
              </a:solidFill>
            </a:endParaRPr>
          </a:p>
        </p:txBody>
      </p:sp>
      <p:sp>
        <p:nvSpPr>
          <p:cNvPr id="8" name="Text Box 3"/>
          <p:cNvSpPr txBox="1">
            <a:spLocks noChangeArrowheads="1"/>
          </p:cNvSpPr>
          <p:nvPr/>
        </p:nvSpPr>
        <p:spPr bwMode="auto">
          <a:xfrm>
            <a:off x="318358" y="3398405"/>
            <a:ext cx="11559364"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buFontTx/>
              <a:buChar char="•"/>
              <a:defRPr/>
            </a:pPr>
            <a:r>
              <a:rPr lang="de-DE" sz="2177" dirty="0">
                <a:solidFill>
                  <a:srgbClr val="000000"/>
                </a:solidFill>
              </a:rPr>
              <a:t>Ein Wirtschaftskreislauf gilt als geschlossen, wenn an jedem Pol die Summe der Zuflüsse der Summe der Abflüsse entspricht (Kreislaufaxiom!).</a:t>
            </a:r>
          </a:p>
        </p:txBody>
      </p:sp>
      <p:sp>
        <p:nvSpPr>
          <p:cNvPr id="9" name="Text Box 3"/>
          <p:cNvSpPr txBox="1">
            <a:spLocks noChangeArrowheads="1"/>
          </p:cNvSpPr>
          <p:nvPr/>
        </p:nvSpPr>
        <p:spPr bwMode="auto">
          <a:xfrm>
            <a:off x="318358" y="4800248"/>
            <a:ext cx="11559364" cy="7557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defRPr/>
            </a:pPr>
            <a:r>
              <a:rPr lang="de-DE" sz="2177" dirty="0">
                <a:solidFill>
                  <a:srgbClr val="000000"/>
                </a:solidFill>
                <a:cs typeface="Times New Roman" pitchFamily="18" charset="0"/>
              </a:rPr>
              <a:t>	→ d.h. alle relevanten Ströme sind berücksichtigt.</a:t>
            </a:r>
            <a:r>
              <a:rPr lang="de-DE" sz="2177" dirty="0">
                <a:solidFill>
                  <a:srgbClr val="000000"/>
                </a:solidFill>
              </a:rPr>
              <a:t>  </a:t>
            </a:r>
          </a:p>
        </p:txBody>
      </p:sp>
      <p:sp>
        <p:nvSpPr>
          <p:cNvPr id="10" name="Rechteck 9">
            <a:extLst>
              <a:ext uri="{FF2B5EF4-FFF2-40B4-BE49-F238E27FC236}">
                <a16:creationId xmlns:a16="http://schemas.microsoft.com/office/drawing/2014/main" id="{3202247B-0684-4A65-8E35-9F5A555E72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9021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P spid="8" grpId="0"/>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741219" y="-24635"/>
            <a:ext cx="732635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Der Wirtschaftskreislauf einer offenen Volkswirtschaft</a:t>
            </a:r>
            <a:endParaRPr lang="de-DE" altLang="de-DE" sz="2400" b="1" dirty="0">
              <a:solidFill>
                <a:srgbClr val="000000"/>
              </a:solidFill>
            </a:endParaRPr>
          </a:p>
        </p:txBody>
      </p:sp>
      <p:sp>
        <p:nvSpPr>
          <p:cNvPr id="3" name="Rechteck 2">
            <a:extLst>
              <a:ext uri="{FF2B5EF4-FFF2-40B4-BE49-F238E27FC236}">
                <a16:creationId xmlns:a16="http://schemas.microsoft.com/office/drawing/2014/main" id="{6BF04D69-95CC-4722-83AA-1EEFD52A409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4656490"/>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C4511F-7CAA-0471-4149-5CB12918DB6F}"/>
            </a:ext>
          </a:extLst>
        </p:cNvPr>
        <p:cNvGrpSpPr/>
        <p:nvPr/>
      </p:nvGrpSpPr>
      <p:grpSpPr>
        <a:xfrm>
          <a:off x="0" y="0"/>
          <a:ext cx="0" cy="0"/>
          <a:chOff x="0" y="0"/>
          <a:chExt cx="0" cy="0"/>
        </a:xfrm>
      </p:grpSpPr>
      <p:sp>
        <p:nvSpPr>
          <p:cNvPr id="38915" name="Rectangle 2">
            <a:extLst>
              <a:ext uri="{FF2B5EF4-FFF2-40B4-BE49-F238E27FC236}">
                <a16:creationId xmlns:a16="http://schemas.microsoft.com/office/drawing/2014/main" id="{44DBB06C-1BF5-8199-831C-5A5531D8CA69}"/>
              </a:ext>
            </a:extLst>
          </p:cNvPr>
          <p:cNvSpPr>
            <a:spLocks noChangeArrowheads="1"/>
          </p:cNvSpPr>
          <p:nvPr/>
        </p:nvSpPr>
        <p:spPr bwMode="auto">
          <a:xfrm>
            <a:off x="82835" y="101102"/>
            <a:ext cx="732635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Der Wirtschaftskreislauf einer offenen Volkswirtschaft</a:t>
            </a:r>
            <a:endParaRPr lang="de-DE" altLang="de-DE" sz="2400" b="1" dirty="0">
              <a:solidFill>
                <a:srgbClr val="000000"/>
              </a:solidFill>
            </a:endParaRPr>
          </a:p>
        </p:txBody>
      </p:sp>
      <p:sp>
        <p:nvSpPr>
          <p:cNvPr id="2" name="Textfeld 1">
            <a:extLst>
              <a:ext uri="{FF2B5EF4-FFF2-40B4-BE49-F238E27FC236}">
                <a16:creationId xmlns:a16="http://schemas.microsoft.com/office/drawing/2014/main" id="{330AB5A6-7949-A736-AC36-2553676C42CC}"/>
              </a:ext>
            </a:extLst>
          </p:cNvPr>
          <p:cNvSpPr txBox="1"/>
          <p:nvPr/>
        </p:nvSpPr>
        <p:spPr>
          <a:xfrm>
            <a:off x="741219" y="3338946"/>
            <a:ext cx="328936" cy="369332"/>
          </a:xfrm>
          <a:prstGeom prst="rect">
            <a:avLst/>
          </a:prstGeom>
          <a:noFill/>
        </p:spPr>
        <p:txBody>
          <a:bodyPr wrap="none" rtlCol="0">
            <a:spAutoFit/>
          </a:bodyPr>
          <a:lstStyle/>
          <a:p>
            <a:r>
              <a:rPr lang="de-DE" dirty="0"/>
              <a:t>H</a:t>
            </a:r>
          </a:p>
        </p:txBody>
      </p:sp>
      <p:sp>
        <p:nvSpPr>
          <p:cNvPr id="4" name="Textfeld 3">
            <a:extLst>
              <a:ext uri="{FF2B5EF4-FFF2-40B4-BE49-F238E27FC236}">
                <a16:creationId xmlns:a16="http://schemas.microsoft.com/office/drawing/2014/main" id="{ED802EF7-92D3-FFBD-40CD-2F30850EB4AB}"/>
              </a:ext>
            </a:extLst>
          </p:cNvPr>
          <p:cNvSpPr txBox="1"/>
          <p:nvPr/>
        </p:nvSpPr>
        <p:spPr>
          <a:xfrm>
            <a:off x="5313218" y="3338946"/>
            <a:ext cx="328936" cy="369332"/>
          </a:xfrm>
          <a:prstGeom prst="rect">
            <a:avLst/>
          </a:prstGeom>
          <a:noFill/>
        </p:spPr>
        <p:txBody>
          <a:bodyPr wrap="none" rtlCol="0">
            <a:spAutoFit/>
          </a:bodyPr>
          <a:lstStyle/>
          <a:p>
            <a:r>
              <a:rPr lang="de-DE" dirty="0"/>
              <a:t>U</a:t>
            </a:r>
          </a:p>
        </p:txBody>
      </p:sp>
      <p:sp>
        <p:nvSpPr>
          <p:cNvPr id="5" name="Textfeld 4">
            <a:extLst>
              <a:ext uri="{FF2B5EF4-FFF2-40B4-BE49-F238E27FC236}">
                <a16:creationId xmlns:a16="http://schemas.microsoft.com/office/drawing/2014/main" id="{EA7A353A-30A3-7880-D9D2-FB2FAB344C0C}"/>
              </a:ext>
            </a:extLst>
          </p:cNvPr>
          <p:cNvSpPr txBox="1"/>
          <p:nvPr/>
        </p:nvSpPr>
        <p:spPr>
          <a:xfrm>
            <a:off x="7409186" y="19292"/>
            <a:ext cx="4692759" cy="459228"/>
          </a:xfrm>
          <a:prstGeom prst="rect">
            <a:avLst/>
          </a:prstGeom>
          <a:noFill/>
        </p:spPr>
        <p:txBody>
          <a:bodyPr wrap="square" rtlCol="0">
            <a:noAutofit/>
          </a:bodyPr>
          <a:lstStyle/>
          <a:p>
            <a:r>
              <a:rPr lang="de-DE" sz="1400" dirty="0"/>
              <a:t>C</a:t>
            </a:r>
            <a:r>
              <a:rPr lang="de-DE" sz="1400" baseline="-25000" dirty="0"/>
              <a:t>H</a:t>
            </a:r>
            <a:r>
              <a:rPr lang="de-DE" sz="1400" dirty="0"/>
              <a:t>: Konsum der Haushalte (Kauf von einem Stuhl bei einem Unternehmen) </a:t>
            </a:r>
            <a:endParaRPr lang="de-DE" sz="1400" baseline="-25000" dirty="0"/>
          </a:p>
        </p:txBody>
      </p:sp>
      <p:cxnSp>
        <p:nvCxnSpPr>
          <p:cNvPr id="6" name="Gerade Verbindung mit Pfeil 5">
            <a:extLst>
              <a:ext uri="{FF2B5EF4-FFF2-40B4-BE49-F238E27FC236}">
                <a16:creationId xmlns:a16="http://schemas.microsoft.com/office/drawing/2014/main" id="{71840570-08F6-9C70-41B4-5E503BCC0867}"/>
              </a:ext>
            </a:extLst>
          </p:cNvPr>
          <p:cNvCxnSpPr/>
          <p:nvPr/>
        </p:nvCxnSpPr>
        <p:spPr>
          <a:xfrm>
            <a:off x="1070155" y="3579031"/>
            <a:ext cx="424306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chteck 7">
            <a:extLst>
              <a:ext uri="{FF2B5EF4-FFF2-40B4-BE49-F238E27FC236}">
                <a16:creationId xmlns:a16="http://schemas.microsoft.com/office/drawing/2014/main" id="{A527613E-1A0B-CD08-A435-0F6A1F703016}"/>
              </a:ext>
            </a:extLst>
          </p:cNvPr>
          <p:cNvSpPr/>
          <p:nvPr/>
        </p:nvSpPr>
        <p:spPr>
          <a:xfrm>
            <a:off x="1399091" y="3530540"/>
            <a:ext cx="404278" cy="369332"/>
          </a:xfrm>
          <a:prstGeom prst="rect">
            <a:avLst/>
          </a:prstGeom>
        </p:spPr>
        <p:txBody>
          <a:bodyPr wrap="none">
            <a:spAutoFit/>
          </a:bodyPr>
          <a:lstStyle/>
          <a:p>
            <a:r>
              <a:rPr lang="de-DE" dirty="0"/>
              <a:t>C</a:t>
            </a:r>
            <a:r>
              <a:rPr lang="de-DE" baseline="-25000" dirty="0"/>
              <a:t>H</a:t>
            </a:r>
            <a:endParaRPr lang="de-DE" dirty="0"/>
          </a:p>
        </p:txBody>
      </p:sp>
      <p:sp>
        <p:nvSpPr>
          <p:cNvPr id="10" name="Textfeld 9">
            <a:extLst>
              <a:ext uri="{FF2B5EF4-FFF2-40B4-BE49-F238E27FC236}">
                <a16:creationId xmlns:a16="http://schemas.microsoft.com/office/drawing/2014/main" id="{D81EBD28-E01C-6A7C-94FA-42A873A9F51F}"/>
              </a:ext>
            </a:extLst>
          </p:cNvPr>
          <p:cNvSpPr txBox="1"/>
          <p:nvPr/>
        </p:nvSpPr>
        <p:spPr>
          <a:xfrm>
            <a:off x="7409187" y="438341"/>
            <a:ext cx="4692759" cy="459228"/>
          </a:xfrm>
          <a:prstGeom prst="rect">
            <a:avLst/>
          </a:prstGeom>
          <a:noFill/>
        </p:spPr>
        <p:txBody>
          <a:bodyPr wrap="square" rtlCol="0">
            <a:noAutofit/>
          </a:bodyPr>
          <a:lstStyle/>
          <a:p>
            <a:r>
              <a:rPr lang="de-DE" sz="1400" dirty="0"/>
              <a:t>Y</a:t>
            </a:r>
            <a:r>
              <a:rPr lang="de-DE" sz="1400" baseline="-25000" dirty="0"/>
              <a:t>H/U</a:t>
            </a:r>
            <a:r>
              <a:rPr lang="de-DE" sz="1400" dirty="0"/>
              <a:t>: Die Unternehmen zahlen den Haushalten Löhne</a:t>
            </a:r>
            <a:endParaRPr lang="de-DE" sz="1400" baseline="-25000" dirty="0"/>
          </a:p>
        </p:txBody>
      </p:sp>
      <p:cxnSp>
        <p:nvCxnSpPr>
          <p:cNvPr id="11" name="Gerade Verbindung mit Pfeil 10">
            <a:extLst>
              <a:ext uri="{FF2B5EF4-FFF2-40B4-BE49-F238E27FC236}">
                <a16:creationId xmlns:a16="http://schemas.microsoft.com/office/drawing/2014/main" id="{0176CCB3-43EA-0FF6-D75F-86AF06A4E18E}"/>
              </a:ext>
            </a:extLst>
          </p:cNvPr>
          <p:cNvCxnSpPr/>
          <p:nvPr/>
        </p:nvCxnSpPr>
        <p:spPr>
          <a:xfrm flipH="1" flipV="1">
            <a:off x="1011382" y="3401291"/>
            <a:ext cx="4208210" cy="207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hteck 11">
            <a:extLst>
              <a:ext uri="{FF2B5EF4-FFF2-40B4-BE49-F238E27FC236}">
                <a16:creationId xmlns:a16="http://schemas.microsoft.com/office/drawing/2014/main" id="{B9E89CCB-BB85-3510-80E4-A56BF7EC4469}"/>
              </a:ext>
            </a:extLst>
          </p:cNvPr>
          <p:cNvSpPr/>
          <p:nvPr/>
        </p:nvSpPr>
        <p:spPr>
          <a:xfrm>
            <a:off x="4580004" y="3052742"/>
            <a:ext cx="551754" cy="369332"/>
          </a:xfrm>
          <a:prstGeom prst="rect">
            <a:avLst/>
          </a:prstGeom>
        </p:spPr>
        <p:txBody>
          <a:bodyPr wrap="none">
            <a:spAutoFit/>
          </a:bodyPr>
          <a:lstStyle/>
          <a:p>
            <a:r>
              <a:rPr lang="de-DE" dirty="0"/>
              <a:t>Y</a:t>
            </a:r>
            <a:r>
              <a:rPr lang="de-DE" baseline="-25000" dirty="0"/>
              <a:t>H/U</a:t>
            </a:r>
            <a:endParaRPr lang="de-DE" dirty="0"/>
          </a:p>
        </p:txBody>
      </p:sp>
      <p:sp>
        <p:nvSpPr>
          <p:cNvPr id="14" name="Textfeld 13">
            <a:extLst>
              <a:ext uri="{FF2B5EF4-FFF2-40B4-BE49-F238E27FC236}">
                <a16:creationId xmlns:a16="http://schemas.microsoft.com/office/drawing/2014/main" id="{49FEFF98-6D84-DD0A-B446-858CE9143E40}"/>
              </a:ext>
            </a:extLst>
          </p:cNvPr>
          <p:cNvSpPr txBox="1"/>
          <p:nvPr/>
        </p:nvSpPr>
        <p:spPr>
          <a:xfrm>
            <a:off x="7409186" y="756995"/>
            <a:ext cx="4692759" cy="459228"/>
          </a:xfrm>
          <a:prstGeom prst="rect">
            <a:avLst/>
          </a:prstGeom>
          <a:noFill/>
        </p:spPr>
        <p:txBody>
          <a:bodyPr wrap="square" rtlCol="0">
            <a:noAutofit/>
          </a:bodyPr>
          <a:lstStyle/>
          <a:p>
            <a:r>
              <a:rPr lang="de-DE" sz="1400" dirty="0"/>
              <a:t>T</a:t>
            </a:r>
            <a:r>
              <a:rPr lang="de-DE" sz="1400" baseline="-25000" dirty="0"/>
              <a:t>H</a:t>
            </a:r>
            <a:r>
              <a:rPr lang="de-DE" sz="1400" dirty="0"/>
              <a:t>: Die Haushalte zahlen Steuern an den Staat</a:t>
            </a:r>
            <a:endParaRPr lang="de-DE" sz="1400" baseline="-25000" dirty="0"/>
          </a:p>
        </p:txBody>
      </p:sp>
      <p:sp>
        <p:nvSpPr>
          <p:cNvPr id="15" name="Textfeld 14">
            <a:extLst>
              <a:ext uri="{FF2B5EF4-FFF2-40B4-BE49-F238E27FC236}">
                <a16:creationId xmlns:a16="http://schemas.microsoft.com/office/drawing/2014/main" id="{876915E2-DE6F-5E34-C3F9-539BF21A65C5}"/>
              </a:ext>
            </a:extLst>
          </p:cNvPr>
          <p:cNvSpPr txBox="1"/>
          <p:nvPr/>
        </p:nvSpPr>
        <p:spPr>
          <a:xfrm>
            <a:off x="7409186" y="1035725"/>
            <a:ext cx="4692760" cy="459228"/>
          </a:xfrm>
          <a:prstGeom prst="rect">
            <a:avLst/>
          </a:prstGeom>
          <a:noFill/>
        </p:spPr>
        <p:txBody>
          <a:bodyPr wrap="square" rtlCol="0">
            <a:noAutofit/>
          </a:bodyPr>
          <a:lstStyle/>
          <a:p>
            <a:r>
              <a:rPr lang="de-DE" sz="1400" dirty="0"/>
              <a:t>T</a:t>
            </a:r>
            <a:r>
              <a:rPr lang="de-DE" sz="1400" baseline="-25000" dirty="0"/>
              <a:t>U</a:t>
            </a:r>
            <a:r>
              <a:rPr lang="de-DE" sz="1400" dirty="0"/>
              <a:t>: Die Unternehmen zahlen Steuern an den Staat</a:t>
            </a:r>
            <a:endParaRPr lang="de-DE" sz="1400" baseline="-25000" dirty="0"/>
          </a:p>
        </p:txBody>
      </p:sp>
      <p:cxnSp>
        <p:nvCxnSpPr>
          <p:cNvPr id="16" name="Gerade Verbindung mit Pfeil 15">
            <a:extLst>
              <a:ext uri="{FF2B5EF4-FFF2-40B4-BE49-F238E27FC236}">
                <a16:creationId xmlns:a16="http://schemas.microsoft.com/office/drawing/2014/main" id="{676AC3E1-77E4-F02F-ADD8-6774ACF6623D}"/>
              </a:ext>
            </a:extLst>
          </p:cNvPr>
          <p:cNvCxnSpPr/>
          <p:nvPr/>
        </p:nvCxnSpPr>
        <p:spPr>
          <a:xfrm flipH="1" flipV="1">
            <a:off x="3236342" y="1254515"/>
            <a:ext cx="1953490" cy="20106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CC5DCDD7-98BA-02EC-B375-5AC28835646F}"/>
              </a:ext>
            </a:extLst>
          </p:cNvPr>
          <p:cNvCxnSpPr/>
          <p:nvPr/>
        </p:nvCxnSpPr>
        <p:spPr>
          <a:xfrm flipV="1">
            <a:off x="905687" y="1364673"/>
            <a:ext cx="1955277" cy="19441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feld 22">
            <a:extLst>
              <a:ext uri="{FF2B5EF4-FFF2-40B4-BE49-F238E27FC236}">
                <a16:creationId xmlns:a16="http://schemas.microsoft.com/office/drawing/2014/main" id="{6CBC79D9-568A-07F6-B5D3-5F7A9199E08D}"/>
              </a:ext>
            </a:extLst>
          </p:cNvPr>
          <p:cNvSpPr txBox="1"/>
          <p:nvPr/>
        </p:nvSpPr>
        <p:spPr>
          <a:xfrm>
            <a:off x="2932171" y="877709"/>
            <a:ext cx="290464" cy="369332"/>
          </a:xfrm>
          <a:prstGeom prst="rect">
            <a:avLst/>
          </a:prstGeom>
          <a:noFill/>
        </p:spPr>
        <p:txBody>
          <a:bodyPr wrap="none" rtlCol="0">
            <a:spAutoFit/>
          </a:bodyPr>
          <a:lstStyle/>
          <a:p>
            <a:r>
              <a:rPr lang="de-DE" dirty="0"/>
              <a:t>S</a:t>
            </a:r>
          </a:p>
        </p:txBody>
      </p:sp>
      <p:sp>
        <p:nvSpPr>
          <p:cNvPr id="22" name="Rechteck 21">
            <a:extLst>
              <a:ext uri="{FF2B5EF4-FFF2-40B4-BE49-F238E27FC236}">
                <a16:creationId xmlns:a16="http://schemas.microsoft.com/office/drawing/2014/main" id="{190E5180-5FAE-4C07-F6F7-E23DBF691AC3}"/>
              </a:ext>
            </a:extLst>
          </p:cNvPr>
          <p:cNvSpPr/>
          <p:nvPr/>
        </p:nvSpPr>
        <p:spPr>
          <a:xfrm>
            <a:off x="2599434" y="1533245"/>
            <a:ext cx="393056" cy="369332"/>
          </a:xfrm>
          <a:prstGeom prst="rect">
            <a:avLst/>
          </a:prstGeom>
        </p:spPr>
        <p:txBody>
          <a:bodyPr wrap="none">
            <a:spAutoFit/>
          </a:bodyPr>
          <a:lstStyle/>
          <a:p>
            <a:r>
              <a:rPr lang="de-DE" dirty="0"/>
              <a:t>T</a:t>
            </a:r>
            <a:r>
              <a:rPr lang="de-DE" baseline="-25000" dirty="0"/>
              <a:t>H</a:t>
            </a:r>
            <a:endParaRPr lang="de-DE" dirty="0"/>
          </a:p>
        </p:txBody>
      </p:sp>
      <p:sp>
        <p:nvSpPr>
          <p:cNvPr id="25" name="Rechteck 24">
            <a:extLst>
              <a:ext uri="{FF2B5EF4-FFF2-40B4-BE49-F238E27FC236}">
                <a16:creationId xmlns:a16="http://schemas.microsoft.com/office/drawing/2014/main" id="{4B65D450-D5C3-BD83-A830-116E237EDE95}"/>
              </a:ext>
            </a:extLst>
          </p:cNvPr>
          <p:cNvSpPr/>
          <p:nvPr/>
        </p:nvSpPr>
        <p:spPr>
          <a:xfrm>
            <a:off x="4274369" y="2547237"/>
            <a:ext cx="396262" cy="369332"/>
          </a:xfrm>
          <a:prstGeom prst="rect">
            <a:avLst/>
          </a:prstGeom>
        </p:spPr>
        <p:txBody>
          <a:bodyPr wrap="none">
            <a:spAutoFit/>
          </a:bodyPr>
          <a:lstStyle/>
          <a:p>
            <a:r>
              <a:rPr lang="de-DE" dirty="0"/>
              <a:t>T</a:t>
            </a:r>
            <a:r>
              <a:rPr lang="de-DE" baseline="-25000" dirty="0"/>
              <a:t>U</a:t>
            </a:r>
            <a:endParaRPr lang="de-DE" dirty="0"/>
          </a:p>
        </p:txBody>
      </p:sp>
      <p:sp>
        <p:nvSpPr>
          <p:cNvPr id="26" name="Textfeld 25">
            <a:extLst>
              <a:ext uri="{FF2B5EF4-FFF2-40B4-BE49-F238E27FC236}">
                <a16:creationId xmlns:a16="http://schemas.microsoft.com/office/drawing/2014/main" id="{8095426E-B717-F743-F0B8-4E49924B3384}"/>
              </a:ext>
            </a:extLst>
          </p:cNvPr>
          <p:cNvSpPr txBox="1"/>
          <p:nvPr/>
        </p:nvSpPr>
        <p:spPr>
          <a:xfrm>
            <a:off x="7409184" y="1288492"/>
            <a:ext cx="4692761" cy="459228"/>
          </a:xfrm>
          <a:prstGeom prst="rect">
            <a:avLst/>
          </a:prstGeom>
          <a:noFill/>
        </p:spPr>
        <p:txBody>
          <a:bodyPr wrap="square" rtlCol="0">
            <a:noAutofit/>
          </a:bodyPr>
          <a:lstStyle/>
          <a:p>
            <a:r>
              <a:rPr lang="de-DE" sz="1400" dirty="0"/>
              <a:t>Z</a:t>
            </a:r>
            <a:r>
              <a:rPr lang="de-DE" sz="1400" baseline="-25000" dirty="0"/>
              <a:t>U</a:t>
            </a:r>
            <a:r>
              <a:rPr lang="de-DE" sz="1400" dirty="0"/>
              <a:t>: Der Staat zahlt Subventionen an die  Unternehmen </a:t>
            </a:r>
            <a:endParaRPr lang="de-DE" sz="1400" baseline="-25000" dirty="0"/>
          </a:p>
        </p:txBody>
      </p:sp>
      <p:sp>
        <p:nvSpPr>
          <p:cNvPr id="27" name="Textfeld 26">
            <a:extLst>
              <a:ext uri="{FF2B5EF4-FFF2-40B4-BE49-F238E27FC236}">
                <a16:creationId xmlns:a16="http://schemas.microsoft.com/office/drawing/2014/main" id="{AA3BA03A-F18E-7687-B22B-BBEB0DA7596C}"/>
              </a:ext>
            </a:extLst>
          </p:cNvPr>
          <p:cNvSpPr txBox="1"/>
          <p:nvPr/>
        </p:nvSpPr>
        <p:spPr>
          <a:xfrm>
            <a:off x="7427502" y="1586482"/>
            <a:ext cx="4340580" cy="459228"/>
          </a:xfrm>
          <a:prstGeom prst="rect">
            <a:avLst/>
          </a:prstGeom>
          <a:noFill/>
        </p:spPr>
        <p:txBody>
          <a:bodyPr wrap="square" rtlCol="0">
            <a:noAutofit/>
          </a:bodyPr>
          <a:lstStyle/>
          <a:p>
            <a:r>
              <a:rPr lang="de-DE" sz="1400" dirty="0"/>
              <a:t>Z</a:t>
            </a:r>
            <a:r>
              <a:rPr lang="de-DE" sz="1400" baseline="-25000" dirty="0"/>
              <a:t>H</a:t>
            </a:r>
            <a:r>
              <a:rPr lang="de-DE" sz="1400" dirty="0"/>
              <a:t>: Der Staat zahlt Transferleistungen an die Haushalte (z.B. Arbeitslosengeld, Renten, Kindergeld)</a:t>
            </a:r>
            <a:endParaRPr lang="de-DE" sz="1400" baseline="-25000" dirty="0"/>
          </a:p>
        </p:txBody>
      </p:sp>
      <p:cxnSp>
        <p:nvCxnSpPr>
          <p:cNvPr id="28" name="Gerade Verbindung mit Pfeil 27">
            <a:extLst>
              <a:ext uri="{FF2B5EF4-FFF2-40B4-BE49-F238E27FC236}">
                <a16:creationId xmlns:a16="http://schemas.microsoft.com/office/drawing/2014/main" id="{33C3D70C-E852-4CCB-7006-D01362A8955F}"/>
              </a:ext>
            </a:extLst>
          </p:cNvPr>
          <p:cNvCxnSpPr/>
          <p:nvPr/>
        </p:nvCxnSpPr>
        <p:spPr>
          <a:xfrm>
            <a:off x="3367868" y="1197346"/>
            <a:ext cx="1974319" cy="20400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a:extLst>
              <a:ext uri="{FF2B5EF4-FFF2-40B4-BE49-F238E27FC236}">
                <a16:creationId xmlns:a16="http://schemas.microsoft.com/office/drawing/2014/main" id="{C96ABF54-689D-7195-D1A4-C1925FEE040D}"/>
              </a:ext>
            </a:extLst>
          </p:cNvPr>
          <p:cNvCxnSpPr/>
          <p:nvPr/>
        </p:nvCxnSpPr>
        <p:spPr>
          <a:xfrm flipH="1">
            <a:off x="915522" y="1197346"/>
            <a:ext cx="1801619" cy="18224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912" name="Rechteck 38911">
            <a:extLst>
              <a:ext uri="{FF2B5EF4-FFF2-40B4-BE49-F238E27FC236}">
                <a16:creationId xmlns:a16="http://schemas.microsoft.com/office/drawing/2014/main" id="{0AD25F2B-25ED-A517-6B9D-B7DF63E58B43}"/>
              </a:ext>
            </a:extLst>
          </p:cNvPr>
          <p:cNvSpPr/>
          <p:nvPr/>
        </p:nvSpPr>
        <p:spPr>
          <a:xfrm>
            <a:off x="2067363" y="1211309"/>
            <a:ext cx="388248" cy="369332"/>
          </a:xfrm>
          <a:prstGeom prst="rect">
            <a:avLst/>
          </a:prstGeom>
        </p:spPr>
        <p:txBody>
          <a:bodyPr wrap="none">
            <a:spAutoFit/>
          </a:bodyPr>
          <a:lstStyle/>
          <a:p>
            <a:r>
              <a:rPr lang="de-DE" dirty="0"/>
              <a:t>Z</a:t>
            </a:r>
            <a:r>
              <a:rPr lang="de-DE" baseline="-25000" dirty="0"/>
              <a:t>H</a:t>
            </a:r>
            <a:endParaRPr lang="de-DE" dirty="0"/>
          </a:p>
        </p:txBody>
      </p:sp>
      <p:sp>
        <p:nvSpPr>
          <p:cNvPr id="34" name="Rechteck 33">
            <a:extLst>
              <a:ext uri="{FF2B5EF4-FFF2-40B4-BE49-F238E27FC236}">
                <a16:creationId xmlns:a16="http://schemas.microsoft.com/office/drawing/2014/main" id="{27461A07-769B-DAD8-E880-D5746B09B26F}"/>
              </a:ext>
            </a:extLst>
          </p:cNvPr>
          <p:cNvSpPr/>
          <p:nvPr/>
        </p:nvSpPr>
        <p:spPr>
          <a:xfrm>
            <a:off x="3746011" y="1275188"/>
            <a:ext cx="391454" cy="369332"/>
          </a:xfrm>
          <a:prstGeom prst="rect">
            <a:avLst/>
          </a:prstGeom>
        </p:spPr>
        <p:txBody>
          <a:bodyPr wrap="none">
            <a:spAutoFit/>
          </a:bodyPr>
          <a:lstStyle/>
          <a:p>
            <a:r>
              <a:rPr lang="de-DE" dirty="0"/>
              <a:t>Z</a:t>
            </a:r>
            <a:r>
              <a:rPr lang="de-DE" baseline="-25000" dirty="0"/>
              <a:t>U</a:t>
            </a:r>
            <a:endParaRPr lang="de-DE" dirty="0"/>
          </a:p>
        </p:txBody>
      </p:sp>
      <p:sp>
        <p:nvSpPr>
          <p:cNvPr id="35" name="Textfeld 34">
            <a:extLst>
              <a:ext uri="{FF2B5EF4-FFF2-40B4-BE49-F238E27FC236}">
                <a16:creationId xmlns:a16="http://schemas.microsoft.com/office/drawing/2014/main" id="{F8AA1AD8-81B7-8FE6-465D-742516DB4374}"/>
              </a:ext>
            </a:extLst>
          </p:cNvPr>
          <p:cNvSpPr txBox="1"/>
          <p:nvPr/>
        </p:nvSpPr>
        <p:spPr>
          <a:xfrm>
            <a:off x="7404240" y="2088010"/>
            <a:ext cx="4787760" cy="383254"/>
          </a:xfrm>
          <a:prstGeom prst="rect">
            <a:avLst/>
          </a:prstGeom>
          <a:noFill/>
        </p:spPr>
        <p:txBody>
          <a:bodyPr wrap="square" rtlCol="0">
            <a:noAutofit/>
          </a:bodyPr>
          <a:lstStyle/>
          <a:p>
            <a:r>
              <a:rPr lang="de-DE" sz="1400" dirty="0"/>
              <a:t>Y</a:t>
            </a:r>
            <a:r>
              <a:rPr lang="de-DE" sz="1400" baseline="-25000" dirty="0"/>
              <a:t>H/St</a:t>
            </a:r>
            <a:r>
              <a:rPr lang="de-DE" sz="1400" dirty="0"/>
              <a:t>: Der Staat zahlt den Haushalten Löhne (Staatsbedienstete)</a:t>
            </a:r>
            <a:endParaRPr lang="de-DE" sz="1400" baseline="-25000" dirty="0"/>
          </a:p>
        </p:txBody>
      </p:sp>
      <p:sp>
        <p:nvSpPr>
          <p:cNvPr id="38916" name="Rechteck 38915">
            <a:extLst>
              <a:ext uri="{FF2B5EF4-FFF2-40B4-BE49-F238E27FC236}">
                <a16:creationId xmlns:a16="http://schemas.microsoft.com/office/drawing/2014/main" id="{C9AA2EF3-6378-8C8F-8B0E-C7EF48CE9C6C}"/>
              </a:ext>
            </a:extLst>
          </p:cNvPr>
          <p:cNvSpPr/>
          <p:nvPr/>
        </p:nvSpPr>
        <p:spPr>
          <a:xfrm>
            <a:off x="965687" y="928349"/>
            <a:ext cx="574196" cy="369332"/>
          </a:xfrm>
          <a:prstGeom prst="rect">
            <a:avLst/>
          </a:prstGeom>
        </p:spPr>
        <p:txBody>
          <a:bodyPr wrap="none">
            <a:spAutoFit/>
          </a:bodyPr>
          <a:lstStyle/>
          <a:p>
            <a:r>
              <a:rPr lang="de-DE" dirty="0"/>
              <a:t>Y</a:t>
            </a:r>
            <a:r>
              <a:rPr lang="de-DE" baseline="-25000" dirty="0"/>
              <a:t>H</a:t>
            </a:r>
            <a:r>
              <a:rPr lang="de-DE" baseline="-25000"/>
              <a:t>/St</a:t>
            </a:r>
            <a:endParaRPr lang="de-DE" dirty="0"/>
          </a:p>
        </p:txBody>
      </p:sp>
      <p:grpSp>
        <p:nvGrpSpPr>
          <p:cNvPr id="38920" name="Gruppieren 38919">
            <a:extLst>
              <a:ext uri="{FF2B5EF4-FFF2-40B4-BE49-F238E27FC236}">
                <a16:creationId xmlns:a16="http://schemas.microsoft.com/office/drawing/2014/main" id="{2DD0BA08-793F-FB4E-7FE7-C688307139A1}"/>
              </a:ext>
            </a:extLst>
          </p:cNvPr>
          <p:cNvGrpSpPr/>
          <p:nvPr/>
        </p:nvGrpSpPr>
        <p:grpSpPr>
          <a:xfrm>
            <a:off x="620875" y="1019078"/>
            <a:ext cx="2182947" cy="2385677"/>
            <a:chOff x="620876" y="810492"/>
            <a:chExt cx="2066908" cy="2594263"/>
          </a:xfrm>
        </p:grpSpPr>
        <p:sp>
          <p:nvSpPr>
            <p:cNvPr id="38914" name="Freihandform 38913">
              <a:extLst>
                <a:ext uri="{FF2B5EF4-FFF2-40B4-BE49-F238E27FC236}">
                  <a16:creationId xmlns:a16="http://schemas.microsoft.com/office/drawing/2014/main" id="{23D93EA0-A667-8CD8-FF84-E976E3E03603}"/>
                </a:ext>
              </a:extLst>
            </p:cNvPr>
            <p:cNvSpPr/>
            <p:nvPr/>
          </p:nvSpPr>
          <p:spPr>
            <a:xfrm>
              <a:off x="620876" y="810492"/>
              <a:ext cx="2066908" cy="2535382"/>
            </a:xfrm>
            <a:custGeom>
              <a:avLst/>
              <a:gdLst>
                <a:gd name="connsiteX0" fmla="*/ 2066908 w 2066908"/>
                <a:gd name="connsiteY0" fmla="*/ 0 h 2535382"/>
                <a:gd name="connsiteX1" fmla="*/ 265817 w 2066908"/>
                <a:gd name="connsiteY1" fmla="*/ 858982 h 2535382"/>
                <a:gd name="connsiteX2" fmla="*/ 44144 w 2066908"/>
                <a:gd name="connsiteY2" fmla="*/ 2535382 h 2535382"/>
              </a:gdLst>
              <a:ahLst/>
              <a:cxnLst>
                <a:cxn ang="0">
                  <a:pos x="connsiteX0" y="connsiteY0"/>
                </a:cxn>
                <a:cxn ang="0">
                  <a:pos x="connsiteX1" y="connsiteY1"/>
                </a:cxn>
                <a:cxn ang="0">
                  <a:pos x="connsiteX2" y="connsiteY2"/>
                </a:cxn>
              </a:cxnLst>
              <a:rect l="l" t="t" r="r" b="b"/>
              <a:pathLst>
                <a:path w="2066908" h="2535382">
                  <a:moveTo>
                    <a:pt x="2066908" y="0"/>
                  </a:moveTo>
                  <a:cubicBezTo>
                    <a:pt x="1334926" y="218209"/>
                    <a:pt x="602944" y="436418"/>
                    <a:pt x="265817" y="858982"/>
                  </a:cubicBezTo>
                  <a:cubicBezTo>
                    <a:pt x="-71310" y="1281546"/>
                    <a:pt x="-13583" y="1908464"/>
                    <a:pt x="44144" y="25353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mit Pfeil 38">
              <a:extLst>
                <a:ext uri="{FF2B5EF4-FFF2-40B4-BE49-F238E27FC236}">
                  <a16:creationId xmlns:a16="http://schemas.microsoft.com/office/drawing/2014/main" id="{44FD1A32-E04B-EEDE-3EF6-75711A7DCA61}"/>
                </a:ext>
              </a:extLst>
            </p:cNvPr>
            <p:cNvCxnSpPr/>
            <p:nvPr/>
          </p:nvCxnSpPr>
          <p:spPr>
            <a:xfrm>
              <a:off x="642233" y="3299379"/>
              <a:ext cx="131928" cy="1053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44" name="Textfeld 43">
            <a:extLst>
              <a:ext uri="{FF2B5EF4-FFF2-40B4-BE49-F238E27FC236}">
                <a16:creationId xmlns:a16="http://schemas.microsoft.com/office/drawing/2014/main" id="{34460E85-04FC-CCFF-551B-08F48670A2FE}"/>
              </a:ext>
            </a:extLst>
          </p:cNvPr>
          <p:cNvSpPr txBox="1"/>
          <p:nvPr/>
        </p:nvSpPr>
        <p:spPr>
          <a:xfrm>
            <a:off x="5800062" y="5837637"/>
            <a:ext cx="317716" cy="369332"/>
          </a:xfrm>
          <a:prstGeom prst="rect">
            <a:avLst/>
          </a:prstGeom>
          <a:noFill/>
        </p:spPr>
        <p:txBody>
          <a:bodyPr wrap="none" rtlCol="0">
            <a:spAutoFit/>
          </a:bodyPr>
          <a:lstStyle/>
          <a:p>
            <a:r>
              <a:rPr lang="de-DE" dirty="0"/>
              <a:t>A</a:t>
            </a:r>
          </a:p>
        </p:txBody>
      </p:sp>
      <p:cxnSp>
        <p:nvCxnSpPr>
          <p:cNvPr id="45" name="Gerade Verbindung mit Pfeil 44">
            <a:extLst>
              <a:ext uri="{FF2B5EF4-FFF2-40B4-BE49-F238E27FC236}">
                <a16:creationId xmlns:a16="http://schemas.microsoft.com/office/drawing/2014/main" id="{154410B3-83D7-DEFC-5984-91FA33F3BC54}"/>
              </a:ext>
            </a:extLst>
          </p:cNvPr>
          <p:cNvCxnSpPr/>
          <p:nvPr/>
        </p:nvCxnSpPr>
        <p:spPr>
          <a:xfrm flipH="1" flipV="1">
            <a:off x="5642154" y="3708278"/>
            <a:ext cx="385787" cy="21996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Textfeld 46">
            <a:extLst>
              <a:ext uri="{FF2B5EF4-FFF2-40B4-BE49-F238E27FC236}">
                <a16:creationId xmlns:a16="http://schemas.microsoft.com/office/drawing/2014/main" id="{FD98179E-0817-7FA7-2224-43115B17C78F}"/>
              </a:ext>
            </a:extLst>
          </p:cNvPr>
          <p:cNvSpPr txBox="1"/>
          <p:nvPr/>
        </p:nvSpPr>
        <p:spPr>
          <a:xfrm>
            <a:off x="7376530" y="2640532"/>
            <a:ext cx="4787760" cy="383254"/>
          </a:xfrm>
          <a:prstGeom prst="rect">
            <a:avLst/>
          </a:prstGeom>
          <a:noFill/>
        </p:spPr>
        <p:txBody>
          <a:bodyPr wrap="square" rtlCol="0">
            <a:noAutofit/>
          </a:bodyPr>
          <a:lstStyle/>
          <a:p>
            <a:r>
              <a:rPr lang="de-DE" sz="1400" dirty="0"/>
              <a:t>EX: Exporte (Man beachte die Pfeilrichtung! Es handelt sich um Geldströme!)</a:t>
            </a:r>
            <a:endParaRPr lang="de-DE" sz="1400" baseline="-25000" dirty="0"/>
          </a:p>
        </p:txBody>
      </p:sp>
      <p:sp>
        <p:nvSpPr>
          <p:cNvPr id="48" name="Textfeld 47">
            <a:extLst>
              <a:ext uri="{FF2B5EF4-FFF2-40B4-BE49-F238E27FC236}">
                <a16:creationId xmlns:a16="http://schemas.microsoft.com/office/drawing/2014/main" id="{E081C206-7B55-E3A8-85EA-87A1E8CD35CF}"/>
              </a:ext>
            </a:extLst>
          </p:cNvPr>
          <p:cNvSpPr txBox="1"/>
          <p:nvPr/>
        </p:nvSpPr>
        <p:spPr>
          <a:xfrm>
            <a:off x="7376530" y="3100180"/>
            <a:ext cx="4787760" cy="383254"/>
          </a:xfrm>
          <a:prstGeom prst="rect">
            <a:avLst/>
          </a:prstGeom>
          <a:noFill/>
        </p:spPr>
        <p:txBody>
          <a:bodyPr wrap="square" rtlCol="0">
            <a:noAutofit/>
          </a:bodyPr>
          <a:lstStyle/>
          <a:p>
            <a:r>
              <a:rPr lang="de-DE" sz="1400" dirty="0"/>
              <a:t>IM: Importe</a:t>
            </a:r>
            <a:endParaRPr lang="de-DE" sz="1400" baseline="-25000" dirty="0"/>
          </a:p>
        </p:txBody>
      </p:sp>
      <p:cxnSp>
        <p:nvCxnSpPr>
          <p:cNvPr id="49" name="Gerade Verbindung mit Pfeil 48">
            <a:extLst>
              <a:ext uri="{FF2B5EF4-FFF2-40B4-BE49-F238E27FC236}">
                <a16:creationId xmlns:a16="http://schemas.microsoft.com/office/drawing/2014/main" id="{2131727B-EDDE-143C-42CD-A4694A5DA232}"/>
              </a:ext>
            </a:extLst>
          </p:cNvPr>
          <p:cNvCxnSpPr>
            <a:stCxn id="4" idx="2"/>
          </p:cNvCxnSpPr>
          <p:nvPr/>
        </p:nvCxnSpPr>
        <p:spPr>
          <a:xfrm>
            <a:off x="5477686" y="3708278"/>
            <a:ext cx="322376" cy="20621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924" name="Rechteck 38923">
            <a:extLst>
              <a:ext uri="{FF2B5EF4-FFF2-40B4-BE49-F238E27FC236}">
                <a16:creationId xmlns:a16="http://schemas.microsoft.com/office/drawing/2014/main" id="{5B71BE17-B9AB-57C0-5A9E-419C735B798B}"/>
              </a:ext>
            </a:extLst>
          </p:cNvPr>
          <p:cNvSpPr/>
          <p:nvPr/>
        </p:nvSpPr>
        <p:spPr>
          <a:xfrm>
            <a:off x="5800062" y="4081306"/>
            <a:ext cx="417102" cy="369332"/>
          </a:xfrm>
          <a:prstGeom prst="rect">
            <a:avLst/>
          </a:prstGeom>
        </p:spPr>
        <p:txBody>
          <a:bodyPr wrap="none">
            <a:spAutoFit/>
          </a:bodyPr>
          <a:lstStyle/>
          <a:p>
            <a:r>
              <a:rPr lang="de-DE" dirty="0"/>
              <a:t>EX</a:t>
            </a:r>
          </a:p>
        </p:txBody>
      </p:sp>
      <p:sp>
        <p:nvSpPr>
          <p:cNvPr id="53" name="Rechteck 52">
            <a:extLst>
              <a:ext uri="{FF2B5EF4-FFF2-40B4-BE49-F238E27FC236}">
                <a16:creationId xmlns:a16="http://schemas.microsoft.com/office/drawing/2014/main" id="{E7763F53-270A-6BB5-0327-E6FDECE492B5}"/>
              </a:ext>
            </a:extLst>
          </p:cNvPr>
          <p:cNvSpPr/>
          <p:nvPr/>
        </p:nvSpPr>
        <p:spPr>
          <a:xfrm>
            <a:off x="5186901" y="4394499"/>
            <a:ext cx="439544" cy="369332"/>
          </a:xfrm>
          <a:prstGeom prst="rect">
            <a:avLst/>
          </a:prstGeom>
        </p:spPr>
        <p:txBody>
          <a:bodyPr wrap="none">
            <a:spAutoFit/>
          </a:bodyPr>
          <a:lstStyle/>
          <a:p>
            <a:r>
              <a:rPr lang="de-DE" dirty="0"/>
              <a:t>IM</a:t>
            </a:r>
          </a:p>
        </p:txBody>
      </p:sp>
      <p:grpSp>
        <p:nvGrpSpPr>
          <p:cNvPr id="38929" name="Gruppieren 38928">
            <a:extLst>
              <a:ext uri="{FF2B5EF4-FFF2-40B4-BE49-F238E27FC236}">
                <a16:creationId xmlns:a16="http://schemas.microsoft.com/office/drawing/2014/main" id="{9FA662CC-4B5A-C050-6B6C-62BE231058F2}"/>
              </a:ext>
            </a:extLst>
          </p:cNvPr>
          <p:cNvGrpSpPr/>
          <p:nvPr/>
        </p:nvGrpSpPr>
        <p:grpSpPr>
          <a:xfrm>
            <a:off x="355834" y="3761509"/>
            <a:ext cx="5479213" cy="2641467"/>
            <a:chOff x="355834" y="3761509"/>
            <a:chExt cx="5479213" cy="2641467"/>
          </a:xfrm>
        </p:grpSpPr>
        <p:sp>
          <p:nvSpPr>
            <p:cNvPr id="38925" name="Freihandform 38924">
              <a:extLst>
                <a:ext uri="{FF2B5EF4-FFF2-40B4-BE49-F238E27FC236}">
                  <a16:creationId xmlns:a16="http://schemas.microsoft.com/office/drawing/2014/main" id="{80BB26FC-AE8D-B884-64E2-8D369338E8D0}"/>
                </a:ext>
              </a:extLst>
            </p:cNvPr>
            <p:cNvSpPr/>
            <p:nvPr/>
          </p:nvSpPr>
          <p:spPr>
            <a:xfrm>
              <a:off x="355834" y="3761509"/>
              <a:ext cx="5345311" cy="2641467"/>
            </a:xfrm>
            <a:custGeom>
              <a:avLst/>
              <a:gdLst>
                <a:gd name="connsiteX0" fmla="*/ 454657 w 5345311"/>
                <a:gd name="connsiteY0" fmla="*/ 0 h 2641467"/>
                <a:gd name="connsiteX1" fmla="*/ 475439 w 5345311"/>
                <a:gd name="connsiteY1" fmla="*/ 2396836 h 2641467"/>
                <a:gd name="connsiteX2" fmla="*/ 5345311 w 5345311"/>
                <a:gd name="connsiteY2" fmla="*/ 2438400 h 2641467"/>
              </a:gdLst>
              <a:ahLst/>
              <a:cxnLst>
                <a:cxn ang="0">
                  <a:pos x="connsiteX0" y="connsiteY0"/>
                </a:cxn>
                <a:cxn ang="0">
                  <a:pos x="connsiteX1" y="connsiteY1"/>
                </a:cxn>
                <a:cxn ang="0">
                  <a:pos x="connsiteX2" y="connsiteY2"/>
                </a:cxn>
              </a:cxnLst>
              <a:rect l="l" t="t" r="r" b="b"/>
              <a:pathLst>
                <a:path w="5345311" h="2641467">
                  <a:moveTo>
                    <a:pt x="454657" y="0"/>
                  </a:moveTo>
                  <a:cubicBezTo>
                    <a:pt x="57493" y="995218"/>
                    <a:pt x="-339670" y="1990436"/>
                    <a:pt x="475439" y="2396836"/>
                  </a:cubicBezTo>
                  <a:cubicBezTo>
                    <a:pt x="1290548" y="2803236"/>
                    <a:pt x="3317929" y="2620818"/>
                    <a:pt x="5345311" y="24384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5" name="Gerade Verbindung mit Pfeil 54">
              <a:extLst>
                <a:ext uri="{FF2B5EF4-FFF2-40B4-BE49-F238E27FC236}">
                  <a16:creationId xmlns:a16="http://schemas.microsoft.com/office/drawing/2014/main" id="{A6E52F6B-2BBA-09C3-40E3-894AFBC8554E}"/>
                </a:ext>
              </a:extLst>
            </p:cNvPr>
            <p:cNvCxnSpPr>
              <a:stCxn id="38925" idx="2"/>
            </p:cNvCxnSpPr>
            <p:nvPr/>
          </p:nvCxnSpPr>
          <p:spPr>
            <a:xfrm flipV="1">
              <a:off x="5701145" y="6143446"/>
              <a:ext cx="133902" cy="564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60" name="Textfeld 59">
            <a:extLst>
              <a:ext uri="{FF2B5EF4-FFF2-40B4-BE49-F238E27FC236}">
                <a16:creationId xmlns:a16="http://schemas.microsoft.com/office/drawing/2014/main" id="{1C6A13C3-7F7D-C905-8CCE-824B1326561A}"/>
              </a:ext>
            </a:extLst>
          </p:cNvPr>
          <p:cNvSpPr txBox="1"/>
          <p:nvPr/>
        </p:nvSpPr>
        <p:spPr>
          <a:xfrm>
            <a:off x="7376530" y="3388395"/>
            <a:ext cx="4787760" cy="383254"/>
          </a:xfrm>
          <a:prstGeom prst="rect">
            <a:avLst/>
          </a:prstGeom>
          <a:noFill/>
        </p:spPr>
        <p:txBody>
          <a:bodyPr wrap="square" rtlCol="0">
            <a:noAutofit/>
          </a:bodyPr>
          <a:lstStyle/>
          <a:p>
            <a:r>
              <a:rPr lang="de-DE" sz="1400" dirty="0"/>
              <a:t>NÜ: Nettoübertragungen (Transfers der privaten Haushalte an das Ausland, diese müssen natürlich nicht zwingend positiv sein!)</a:t>
            </a:r>
            <a:endParaRPr lang="de-DE" sz="1400" baseline="-25000" dirty="0"/>
          </a:p>
        </p:txBody>
      </p:sp>
      <p:sp>
        <p:nvSpPr>
          <p:cNvPr id="38930" name="Rechteck 38929">
            <a:extLst>
              <a:ext uri="{FF2B5EF4-FFF2-40B4-BE49-F238E27FC236}">
                <a16:creationId xmlns:a16="http://schemas.microsoft.com/office/drawing/2014/main" id="{F6918EA8-3F5A-45E3-4F37-B5C25F90F434}"/>
              </a:ext>
            </a:extLst>
          </p:cNvPr>
          <p:cNvSpPr/>
          <p:nvPr/>
        </p:nvSpPr>
        <p:spPr>
          <a:xfrm>
            <a:off x="3562462" y="6326970"/>
            <a:ext cx="481222" cy="369332"/>
          </a:xfrm>
          <a:prstGeom prst="rect">
            <a:avLst/>
          </a:prstGeom>
        </p:spPr>
        <p:txBody>
          <a:bodyPr wrap="none">
            <a:spAutoFit/>
          </a:bodyPr>
          <a:lstStyle/>
          <a:p>
            <a:r>
              <a:rPr lang="de-DE" dirty="0"/>
              <a:t>NÜ</a:t>
            </a:r>
          </a:p>
        </p:txBody>
      </p:sp>
      <p:sp>
        <p:nvSpPr>
          <p:cNvPr id="62" name="Textfeld 61">
            <a:extLst>
              <a:ext uri="{FF2B5EF4-FFF2-40B4-BE49-F238E27FC236}">
                <a16:creationId xmlns:a16="http://schemas.microsoft.com/office/drawing/2014/main" id="{5449B54A-02DF-F54B-C813-59B17123A9D5}"/>
              </a:ext>
            </a:extLst>
          </p:cNvPr>
          <p:cNvSpPr txBox="1"/>
          <p:nvPr/>
        </p:nvSpPr>
        <p:spPr>
          <a:xfrm>
            <a:off x="2786939" y="5723226"/>
            <a:ext cx="438325" cy="369332"/>
          </a:xfrm>
          <a:prstGeom prst="rect">
            <a:avLst/>
          </a:prstGeom>
          <a:noFill/>
        </p:spPr>
        <p:txBody>
          <a:bodyPr wrap="none" rtlCol="0">
            <a:spAutoFit/>
          </a:bodyPr>
          <a:lstStyle/>
          <a:p>
            <a:r>
              <a:rPr lang="de-DE" dirty="0"/>
              <a:t>VÄ</a:t>
            </a:r>
          </a:p>
        </p:txBody>
      </p:sp>
      <p:cxnSp>
        <p:nvCxnSpPr>
          <p:cNvPr id="63" name="Gerade Verbindung mit Pfeil 62">
            <a:extLst>
              <a:ext uri="{FF2B5EF4-FFF2-40B4-BE49-F238E27FC236}">
                <a16:creationId xmlns:a16="http://schemas.microsoft.com/office/drawing/2014/main" id="{937A8A82-DF2D-74D0-672A-5E83F2CA597C}"/>
              </a:ext>
            </a:extLst>
          </p:cNvPr>
          <p:cNvCxnSpPr/>
          <p:nvPr/>
        </p:nvCxnSpPr>
        <p:spPr>
          <a:xfrm>
            <a:off x="1070155" y="3837709"/>
            <a:ext cx="1529279" cy="18855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Gerade Verbindung mit Pfeil 65">
            <a:extLst>
              <a:ext uri="{FF2B5EF4-FFF2-40B4-BE49-F238E27FC236}">
                <a16:creationId xmlns:a16="http://schemas.microsoft.com/office/drawing/2014/main" id="{0CB7ACA8-BDEE-772E-B810-2966605A6DE5}"/>
              </a:ext>
            </a:extLst>
          </p:cNvPr>
          <p:cNvCxnSpPr/>
          <p:nvPr/>
        </p:nvCxnSpPr>
        <p:spPr>
          <a:xfrm flipH="1">
            <a:off x="3313755" y="3681648"/>
            <a:ext cx="1999463" cy="19529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Gerade Verbindung mit Pfeil 67">
            <a:extLst>
              <a:ext uri="{FF2B5EF4-FFF2-40B4-BE49-F238E27FC236}">
                <a16:creationId xmlns:a16="http://schemas.microsoft.com/office/drawing/2014/main" id="{700A4690-B030-CBC7-CECA-9EA9377FBFAE}"/>
              </a:ext>
            </a:extLst>
          </p:cNvPr>
          <p:cNvCxnSpPr/>
          <p:nvPr/>
        </p:nvCxnSpPr>
        <p:spPr>
          <a:xfrm flipH="1">
            <a:off x="2931636" y="1418292"/>
            <a:ext cx="110789" cy="40448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0" name="Gerade Verbindung mit Pfeil 69">
            <a:extLst>
              <a:ext uri="{FF2B5EF4-FFF2-40B4-BE49-F238E27FC236}">
                <a16:creationId xmlns:a16="http://schemas.microsoft.com/office/drawing/2014/main" id="{E265C8DF-E3B0-4463-56F6-0AF942C431DA}"/>
              </a:ext>
            </a:extLst>
          </p:cNvPr>
          <p:cNvCxnSpPr/>
          <p:nvPr/>
        </p:nvCxnSpPr>
        <p:spPr>
          <a:xfrm flipV="1">
            <a:off x="3083987" y="1383215"/>
            <a:ext cx="81856" cy="41655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Gerade Verbindung mit Pfeil 73">
            <a:extLst>
              <a:ext uri="{FF2B5EF4-FFF2-40B4-BE49-F238E27FC236}">
                <a16:creationId xmlns:a16="http://schemas.microsoft.com/office/drawing/2014/main" id="{4E53D0F6-13DD-B01A-4294-0695677C7B58}"/>
              </a:ext>
            </a:extLst>
          </p:cNvPr>
          <p:cNvCxnSpPr/>
          <p:nvPr/>
        </p:nvCxnSpPr>
        <p:spPr>
          <a:xfrm flipV="1">
            <a:off x="3141342" y="3761510"/>
            <a:ext cx="1930675" cy="18796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Gerade Verbindung mit Pfeil 77">
            <a:extLst>
              <a:ext uri="{FF2B5EF4-FFF2-40B4-BE49-F238E27FC236}">
                <a16:creationId xmlns:a16="http://schemas.microsoft.com/office/drawing/2014/main" id="{3C87F623-1A59-03E7-0B4A-41F0C7993DB0}"/>
              </a:ext>
            </a:extLst>
          </p:cNvPr>
          <p:cNvCxnSpPr/>
          <p:nvPr/>
        </p:nvCxnSpPr>
        <p:spPr>
          <a:xfrm flipH="1" flipV="1">
            <a:off x="1157890" y="3735989"/>
            <a:ext cx="1648758" cy="1973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0" name="Textfeld 79">
            <a:extLst>
              <a:ext uri="{FF2B5EF4-FFF2-40B4-BE49-F238E27FC236}">
                <a16:creationId xmlns:a16="http://schemas.microsoft.com/office/drawing/2014/main" id="{56F45EED-8966-857B-3531-FF8B76336ACA}"/>
              </a:ext>
            </a:extLst>
          </p:cNvPr>
          <p:cNvSpPr txBox="1"/>
          <p:nvPr/>
        </p:nvSpPr>
        <p:spPr>
          <a:xfrm>
            <a:off x="7376530" y="4031952"/>
            <a:ext cx="4692760" cy="459228"/>
          </a:xfrm>
          <a:prstGeom prst="rect">
            <a:avLst/>
          </a:prstGeom>
          <a:noFill/>
        </p:spPr>
        <p:txBody>
          <a:bodyPr wrap="square" rtlCol="0">
            <a:noAutofit/>
          </a:bodyPr>
          <a:lstStyle/>
          <a:p>
            <a:r>
              <a:rPr lang="de-DE" sz="1400" dirty="0"/>
              <a:t>I</a:t>
            </a:r>
            <a:r>
              <a:rPr lang="de-DE" sz="1400" baseline="-25000" dirty="0"/>
              <a:t>U</a:t>
            </a:r>
            <a:r>
              <a:rPr lang="de-DE" sz="1400" dirty="0"/>
              <a:t>: Investieren der Unternehmen</a:t>
            </a:r>
            <a:endParaRPr lang="de-DE" sz="1400" baseline="-25000" dirty="0"/>
          </a:p>
        </p:txBody>
      </p:sp>
      <p:sp>
        <p:nvSpPr>
          <p:cNvPr id="81" name="Textfeld 80">
            <a:extLst>
              <a:ext uri="{FF2B5EF4-FFF2-40B4-BE49-F238E27FC236}">
                <a16:creationId xmlns:a16="http://schemas.microsoft.com/office/drawing/2014/main" id="{D768D81F-AF14-FF34-5064-8ED72947D499}"/>
              </a:ext>
            </a:extLst>
          </p:cNvPr>
          <p:cNvSpPr txBox="1"/>
          <p:nvPr/>
        </p:nvSpPr>
        <p:spPr>
          <a:xfrm>
            <a:off x="7376530" y="4296423"/>
            <a:ext cx="4692760" cy="459228"/>
          </a:xfrm>
          <a:prstGeom prst="rect">
            <a:avLst/>
          </a:prstGeom>
          <a:noFill/>
        </p:spPr>
        <p:txBody>
          <a:bodyPr wrap="square" rtlCol="0">
            <a:noAutofit/>
          </a:bodyPr>
          <a:lstStyle/>
          <a:p>
            <a:r>
              <a:rPr lang="de-DE" sz="1400" dirty="0"/>
              <a:t>I</a:t>
            </a:r>
            <a:r>
              <a:rPr lang="de-DE" sz="1400" baseline="-25000" dirty="0"/>
              <a:t>H</a:t>
            </a:r>
            <a:r>
              <a:rPr lang="de-DE" sz="1400" dirty="0"/>
              <a:t>: Investieren der Haushalte</a:t>
            </a:r>
            <a:endParaRPr lang="de-DE" sz="1400" baseline="-25000" dirty="0"/>
          </a:p>
        </p:txBody>
      </p:sp>
      <p:sp>
        <p:nvSpPr>
          <p:cNvPr id="82" name="Textfeld 81">
            <a:extLst>
              <a:ext uri="{FF2B5EF4-FFF2-40B4-BE49-F238E27FC236}">
                <a16:creationId xmlns:a16="http://schemas.microsoft.com/office/drawing/2014/main" id="{034B42C9-EC17-16D2-24F8-4AD6F2592007}"/>
              </a:ext>
            </a:extLst>
          </p:cNvPr>
          <p:cNvSpPr txBox="1"/>
          <p:nvPr/>
        </p:nvSpPr>
        <p:spPr>
          <a:xfrm>
            <a:off x="7373641" y="4569287"/>
            <a:ext cx="4692760" cy="459228"/>
          </a:xfrm>
          <a:prstGeom prst="rect">
            <a:avLst/>
          </a:prstGeom>
          <a:noFill/>
        </p:spPr>
        <p:txBody>
          <a:bodyPr wrap="square" rtlCol="0">
            <a:noAutofit/>
          </a:bodyPr>
          <a:lstStyle/>
          <a:p>
            <a:r>
              <a:rPr lang="de-DE" sz="1400" dirty="0" err="1"/>
              <a:t>I</a:t>
            </a:r>
            <a:r>
              <a:rPr lang="de-DE" sz="1400" baseline="-25000" dirty="0" err="1"/>
              <a:t>St</a:t>
            </a:r>
            <a:r>
              <a:rPr lang="de-DE" sz="1400" dirty="0"/>
              <a:t>: Investieren des Staates</a:t>
            </a:r>
            <a:endParaRPr lang="de-DE" sz="1400" baseline="-25000" dirty="0"/>
          </a:p>
        </p:txBody>
      </p:sp>
      <p:sp>
        <p:nvSpPr>
          <p:cNvPr id="83" name="Textfeld 82">
            <a:extLst>
              <a:ext uri="{FF2B5EF4-FFF2-40B4-BE49-F238E27FC236}">
                <a16:creationId xmlns:a16="http://schemas.microsoft.com/office/drawing/2014/main" id="{D8EDF19D-8AD8-A594-D985-ECD816EEF742}"/>
              </a:ext>
            </a:extLst>
          </p:cNvPr>
          <p:cNvSpPr txBox="1"/>
          <p:nvPr/>
        </p:nvSpPr>
        <p:spPr>
          <a:xfrm>
            <a:off x="7370752" y="4903981"/>
            <a:ext cx="4692760" cy="459228"/>
          </a:xfrm>
          <a:prstGeom prst="rect">
            <a:avLst/>
          </a:prstGeom>
          <a:noFill/>
        </p:spPr>
        <p:txBody>
          <a:bodyPr wrap="square" rtlCol="0">
            <a:noAutofit/>
          </a:bodyPr>
          <a:lstStyle/>
          <a:p>
            <a:r>
              <a:rPr lang="de-DE" sz="1400" dirty="0"/>
              <a:t>S</a:t>
            </a:r>
            <a:r>
              <a:rPr lang="de-DE" sz="1400" baseline="-25000" dirty="0"/>
              <a:t>U</a:t>
            </a:r>
            <a:r>
              <a:rPr lang="de-DE" sz="1400" dirty="0"/>
              <a:t>: Sparen der Unternehmen</a:t>
            </a:r>
            <a:endParaRPr lang="de-DE" sz="1400" baseline="-25000" dirty="0"/>
          </a:p>
        </p:txBody>
      </p:sp>
      <p:sp>
        <p:nvSpPr>
          <p:cNvPr id="84" name="Textfeld 83">
            <a:extLst>
              <a:ext uri="{FF2B5EF4-FFF2-40B4-BE49-F238E27FC236}">
                <a16:creationId xmlns:a16="http://schemas.microsoft.com/office/drawing/2014/main" id="{B7B47F82-F8CF-4A91-0807-D13EA166549D}"/>
              </a:ext>
            </a:extLst>
          </p:cNvPr>
          <p:cNvSpPr txBox="1"/>
          <p:nvPr/>
        </p:nvSpPr>
        <p:spPr>
          <a:xfrm>
            <a:off x="7376530" y="5208256"/>
            <a:ext cx="4692760" cy="459228"/>
          </a:xfrm>
          <a:prstGeom prst="rect">
            <a:avLst/>
          </a:prstGeom>
          <a:noFill/>
        </p:spPr>
        <p:txBody>
          <a:bodyPr wrap="square" rtlCol="0">
            <a:noAutofit/>
          </a:bodyPr>
          <a:lstStyle/>
          <a:p>
            <a:r>
              <a:rPr lang="de-DE" sz="1400" dirty="0"/>
              <a:t>S</a:t>
            </a:r>
            <a:r>
              <a:rPr lang="de-DE" sz="1400" baseline="-25000" dirty="0"/>
              <a:t>H</a:t>
            </a:r>
            <a:r>
              <a:rPr lang="de-DE" sz="1400" dirty="0"/>
              <a:t>: Sparen der Haushalte</a:t>
            </a:r>
            <a:endParaRPr lang="de-DE" sz="1400" baseline="-25000" dirty="0"/>
          </a:p>
        </p:txBody>
      </p:sp>
      <p:sp>
        <p:nvSpPr>
          <p:cNvPr id="85" name="Textfeld 84">
            <a:extLst>
              <a:ext uri="{FF2B5EF4-FFF2-40B4-BE49-F238E27FC236}">
                <a16:creationId xmlns:a16="http://schemas.microsoft.com/office/drawing/2014/main" id="{5633866C-6826-677D-C1CF-554AC0834296}"/>
              </a:ext>
            </a:extLst>
          </p:cNvPr>
          <p:cNvSpPr txBox="1"/>
          <p:nvPr/>
        </p:nvSpPr>
        <p:spPr>
          <a:xfrm>
            <a:off x="7370752" y="5511070"/>
            <a:ext cx="4692760" cy="309667"/>
          </a:xfrm>
          <a:prstGeom prst="rect">
            <a:avLst/>
          </a:prstGeom>
          <a:noFill/>
        </p:spPr>
        <p:txBody>
          <a:bodyPr wrap="square" rtlCol="0">
            <a:noAutofit/>
          </a:bodyPr>
          <a:lstStyle/>
          <a:p>
            <a:r>
              <a:rPr lang="de-DE" sz="1400" dirty="0" err="1"/>
              <a:t>S</a:t>
            </a:r>
            <a:r>
              <a:rPr lang="de-DE" sz="1400" baseline="-25000" dirty="0" err="1"/>
              <a:t>St</a:t>
            </a:r>
            <a:r>
              <a:rPr lang="de-DE" sz="1400" dirty="0"/>
              <a:t>: Sparen des Staates</a:t>
            </a:r>
            <a:endParaRPr lang="de-DE" sz="1400" baseline="-25000" dirty="0"/>
          </a:p>
        </p:txBody>
      </p:sp>
      <p:sp>
        <p:nvSpPr>
          <p:cNvPr id="38942" name="Rechteck 38941">
            <a:extLst>
              <a:ext uri="{FF2B5EF4-FFF2-40B4-BE49-F238E27FC236}">
                <a16:creationId xmlns:a16="http://schemas.microsoft.com/office/drawing/2014/main" id="{EBA62716-2D33-4F9E-933F-7B00D5390AD6}"/>
              </a:ext>
            </a:extLst>
          </p:cNvPr>
          <p:cNvSpPr/>
          <p:nvPr/>
        </p:nvSpPr>
        <p:spPr>
          <a:xfrm>
            <a:off x="4006842" y="4209291"/>
            <a:ext cx="341760" cy="369332"/>
          </a:xfrm>
          <a:prstGeom prst="rect">
            <a:avLst/>
          </a:prstGeom>
        </p:spPr>
        <p:txBody>
          <a:bodyPr wrap="none">
            <a:spAutoFit/>
          </a:bodyPr>
          <a:lstStyle/>
          <a:p>
            <a:r>
              <a:rPr lang="de-DE" dirty="0"/>
              <a:t>I</a:t>
            </a:r>
            <a:r>
              <a:rPr lang="de-DE" baseline="-25000" dirty="0"/>
              <a:t>U</a:t>
            </a:r>
            <a:endParaRPr lang="de-DE" dirty="0"/>
          </a:p>
        </p:txBody>
      </p:sp>
      <p:sp>
        <p:nvSpPr>
          <p:cNvPr id="87" name="Rechteck 86">
            <a:extLst>
              <a:ext uri="{FF2B5EF4-FFF2-40B4-BE49-F238E27FC236}">
                <a16:creationId xmlns:a16="http://schemas.microsoft.com/office/drawing/2014/main" id="{A480780B-E1D9-D2D2-ACF4-3F5822DF0FE4}"/>
              </a:ext>
            </a:extLst>
          </p:cNvPr>
          <p:cNvSpPr/>
          <p:nvPr/>
        </p:nvSpPr>
        <p:spPr>
          <a:xfrm>
            <a:off x="3162780" y="2526665"/>
            <a:ext cx="364202" cy="369332"/>
          </a:xfrm>
          <a:prstGeom prst="rect">
            <a:avLst/>
          </a:prstGeom>
        </p:spPr>
        <p:txBody>
          <a:bodyPr wrap="none">
            <a:spAutoFit/>
          </a:bodyPr>
          <a:lstStyle/>
          <a:p>
            <a:r>
              <a:rPr lang="de-DE" dirty="0" err="1"/>
              <a:t>I</a:t>
            </a:r>
            <a:r>
              <a:rPr lang="de-DE" baseline="-25000" dirty="0" err="1"/>
              <a:t>St</a:t>
            </a:r>
            <a:endParaRPr lang="de-DE" dirty="0"/>
          </a:p>
        </p:txBody>
      </p:sp>
      <p:sp>
        <p:nvSpPr>
          <p:cNvPr id="88" name="Rechteck 87">
            <a:extLst>
              <a:ext uri="{FF2B5EF4-FFF2-40B4-BE49-F238E27FC236}">
                <a16:creationId xmlns:a16="http://schemas.microsoft.com/office/drawing/2014/main" id="{6BBE4FEC-9542-CB16-A4FF-C094908AE478}"/>
              </a:ext>
            </a:extLst>
          </p:cNvPr>
          <p:cNvSpPr/>
          <p:nvPr/>
        </p:nvSpPr>
        <p:spPr>
          <a:xfrm>
            <a:off x="1825458" y="4232840"/>
            <a:ext cx="338554" cy="369332"/>
          </a:xfrm>
          <a:prstGeom prst="rect">
            <a:avLst/>
          </a:prstGeom>
        </p:spPr>
        <p:txBody>
          <a:bodyPr wrap="none">
            <a:spAutoFit/>
          </a:bodyPr>
          <a:lstStyle/>
          <a:p>
            <a:r>
              <a:rPr lang="de-DE" dirty="0"/>
              <a:t>I</a:t>
            </a:r>
            <a:r>
              <a:rPr lang="de-DE" baseline="-25000" dirty="0"/>
              <a:t>H</a:t>
            </a:r>
            <a:endParaRPr lang="de-DE" dirty="0"/>
          </a:p>
        </p:txBody>
      </p:sp>
      <p:sp>
        <p:nvSpPr>
          <p:cNvPr id="89" name="Rechteck 88">
            <a:extLst>
              <a:ext uri="{FF2B5EF4-FFF2-40B4-BE49-F238E27FC236}">
                <a16:creationId xmlns:a16="http://schemas.microsoft.com/office/drawing/2014/main" id="{D068CA06-5452-DFC4-8494-2B75EAAA3025}"/>
              </a:ext>
            </a:extLst>
          </p:cNvPr>
          <p:cNvSpPr/>
          <p:nvPr/>
        </p:nvSpPr>
        <p:spPr>
          <a:xfrm>
            <a:off x="4206657" y="4666821"/>
            <a:ext cx="389850" cy="369332"/>
          </a:xfrm>
          <a:prstGeom prst="rect">
            <a:avLst/>
          </a:prstGeom>
        </p:spPr>
        <p:txBody>
          <a:bodyPr wrap="none">
            <a:spAutoFit/>
          </a:bodyPr>
          <a:lstStyle/>
          <a:p>
            <a:r>
              <a:rPr lang="de-DE" dirty="0"/>
              <a:t>S</a:t>
            </a:r>
            <a:r>
              <a:rPr lang="de-DE" baseline="-25000" dirty="0"/>
              <a:t>U</a:t>
            </a:r>
            <a:endParaRPr lang="de-DE" dirty="0"/>
          </a:p>
        </p:txBody>
      </p:sp>
      <p:sp>
        <p:nvSpPr>
          <p:cNvPr id="90" name="Rechteck 89">
            <a:extLst>
              <a:ext uri="{FF2B5EF4-FFF2-40B4-BE49-F238E27FC236}">
                <a16:creationId xmlns:a16="http://schemas.microsoft.com/office/drawing/2014/main" id="{39966830-24D3-25FE-4889-8D9359BDBC73}"/>
              </a:ext>
            </a:extLst>
          </p:cNvPr>
          <p:cNvSpPr/>
          <p:nvPr/>
        </p:nvSpPr>
        <p:spPr>
          <a:xfrm>
            <a:off x="2664016" y="2679065"/>
            <a:ext cx="412292" cy="369332"/>
          </a:xfrm>
          <a:prstGeom prst="rect">
            <a:avLst/>
          </a:prstGeom>
        </p:spPr>
        <p:txBody>
          <a:bodyPr wrap="none">
            <a:spAutoFit/>
          </a:bodyPr>
          <a:lstStyle/>
          <a:p>
            <a:r>
              <a:rPr lang="de-DE" dirty="0" err="1"/>
              <a:t>S</a:t>
            </a:r>
            <a:r>
              <a:rPr lang="de-DE" baseline="-25000" dirty="0" err="1"/>
              <a:t>St</a:t>
            </a:r>
            <a:endParaRPr lang="de-DE" dirty="0"/>
          </a:p>
        </p:txBody>
      </p:sp>
      <p:sp>
        <p:nvSpPr>
          <p:cNvPr id="91" name="Rechteck 90">
            <a:extLst>
              <a:ext uri="{FF2B5EF4-FFF2-40B4-BE49-F238E27FC236}">
                <a16:creationId xmlns:a16="http://schemas.microsoft.com/office/drawing/2014/main" id="{58D1806C-6CA4-BA6D-FC2F-7D3BF439D446}"/>
              </a:ext>
            </a:extLst>
          </p:cNvPr>
          <p:cNvSpPr/>
          <p:nvPr/>
        </p:nvSpPr>
        <p:spPr>
          <a:xfrm>
            <a:off x="1326694" y="4385240"/>
            <a:ext cx="386644" cy="369332"/>
          </a:xfrm>
          <a:prstGeom prst="rect">
            <a:avLst/>
          </a:prstGeom>
        </p:spPr>
        <p:txBody>
          <a:bodyPr wrap="none">
            <a:spAutoFit/>
          </a:bodyPr>
          <a:lstStyle/>
          <a:p>
            <a:r>
              <a:rPr lang="de-DE" dirty="0"/>
              <a:t>S</a:t>
            </a:r>
            <a:r>
              <a:rPr lang="de-DE" baseline="-25000" dirty="0"/>
              <a:t>H</a:t>
            </a:r>
            <a:endParaRPr lang="de-DE" dirty="0"/>
          </a:p>
        </p:txBody>
      </p:sp>
      <p:sp>
        <p:nvSpPr>
          <p:cNvPr id="92" name="Textfeld 91">
            <a:extLst>
              <a:ext uri="{FF2B5EF4-FFF2-40B4-BE49-F238E27FC236}">
                <a16:creationId xmlns:a16="http://schemas.microsoft.com/office/drawing/2014/main" id="{489B3849-DB99-F228-38E4-7444E7A96799}"/>
              </a:ext>
            </a:extLst>
          </p:cNvPr>
          <p:cNvSpPr txBox="1"/>
          <p:nvPr/>
        </p:nvSpPr>
        <p:spPr>
          <a:xfrm>
            <a:off x="7370752" y="5763135"/>
            <a:ext cx="4793538" cy="1010461"/>
          </a:xfrm>
          <a:prstGeom prst="rect">
            <a:avLst/>
          </a:prstGeom>
          <a:noFill/>
        </p:spPr>
        <p:txBody>
          <a:bodyPr wrap="square" rtlCol="0">
            <a:noAutofit/>
          </a:bodyPr>
          <a:lstStyle/>
          <a:p>
            <a:r>
              <a:rPr lang="de-DE" sz="1400" dirty="0"/>
              <a:t>LB: Da natürlich weder EX=IM gelten muss, noch NÜ genauso groß sein muss, wie der Handelsbilanzsaldo EX-IM, muss für den Ausgleich am Pol des Auslandes ein Pfeil mit EX-IM-NÜ=LB hineingehen. Diese Größe nennt man Leistungsbilanz!</a:t>
            </a:r>
            <a:endParaRPr lang="de-DE" sz="1400" baseline="-25000" dirty="0"/>
          </a:p>
        </p:txBody>
      </p:sp>
      <p:cxnSp>
        <p:nvCxnSpPr>
          <p:cNvPr id="93" name="Gerade Verbindung mit Pfeil 92">
            <a:extLst>
              <a:ext uri="{FF2B5EF4-FFF2-40B4-BE49-F238E27FC236}">
                <a16:creationId xmlns:a16="http://schemas.microsoft.com/office/drawing/2014/main" id="{F92C9983-A37E-909B-DDBB-BDA1DBBF06F2}"/>
              </a:ext>
            </a:extLst>
          </p:cNvPr>
          <p:cNvCxnSpPr>
            <a:endCxn id="44" idx="1"/>
          </p:cNvCxnSpPr>
          <p:nvPr/>
        </p:nvCxnSpPr>
        <p:spPr>
          <a:xfrm>
            <a:off x="3222636" y="5918681"/>
            <a:ext cx="2577426" cy="103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5" name="Rechteck 94">
            <a:extLst>
              <a:ext uri="{FF2B5EF4-FFF2-40B4-BE49-F238E27FC236}">
                <a16:creationId xmlns:a16="http://schemas.microsoft.com/office/drawing/2014/main" id="{15241880-DE95-94DA-E585-1760876FDCCF}"/>
              </a:ext>
            </a:extLst>
          </p:cNvPr>
          <p:cNvSpPr/>
          <p:nvPr/>
        </p:nvSpPr>
        <p:spPr>
          <a:xfrm>
            <a:off x="3851831" y="5621992"/>
            <a:ext cx="1447832" cy="369332"/>
          </a:xfrm>
          <a:prstGeom prst="rect">
            <a:avLst/>
          </a:prstGeom>
        </p:spPr>
        <p:txBody>
          <a:bodyPr wrap="none">
            <a:spAutoFit/>
          </a:bodyPr>
          <a:lstStyle/>
          <a:p>
            <a:r>
              <a:rPr lang="de-DE" dirty="0"/>
              <a:t>LB=EX-IM-NÜ</a:t>
            </a:r>
          </a:p>
        </p:txBody>
      </p:sp>
      <p:sp>
        <p:nvSpPr>
          <p:cNvPr id="64" name="Textfeld 63">
            <a:extLst>
              <a:ext uri="{FF2B5EF4-FFF2-40B4-BE49-F238E27FC236}">
                <a16:creationId xmlns:a16="http://schemas.microsoft.com/office/drawing/2014/main" id="{1F299974-3362-5224-29B2-5EBCF67733BE}"/>
              </a:ext>
            </a:extLst>
          </p:cNvPr>
          <p:cNvSpPr txBox="1"/>
          <p:nvPr/>
        </p:nvSpPr>
        <p:spPr>
          <a:xfrm>
            <a:off x="3526982" y="521708"/>
            <a:ext cx="3824817" cy="722017"/>
          </a:xfrm>
          <a:prstGeom prst="rect">
            <a:avLst/>
          </a:prstGeom>
          <a:noFill/>
        </p:spPr>
        <p:txBody>
          <a:bodyPr wrap="square" rtlCol="0">
            <a:noAutofit/>
          </a:bodyPr>
          <a:lstStyle/>
          <a:p>
            <a:r>
              <a:rPr lang="de-DE" sz="1400" dirty="0"/>
              <a:t>S</a:t>
            </a:r>
            <a:r>
              <a:rPr lang="de-DE" sz="1400"/>
              <a:t>: Staat H: Haushalte       </a:t>
            </a:r>
            <a:r>
              <a:rPr lang="de-DE" sz="1400" dirty="0"/>
              <a:t>A</a:t>
            </a:r>
            <a:r>
              <a:rPr lang="de-DE" sz="1400"/>
              <a:t>: Ausland</a:t>
            </a:r>
            <a:endParaRPr lang="de-DE" sz="1400" dirty="0"/>
          </a:p>
          <a:p>
            <a:r>
              <a:rPr lang="de-DE" sz="1400" dirty="0"/>
              <a:t>                       VÄ: Vermögensveränderung</a:t>
            </a:r>
          </a:p>
          <a:p>
            <a:r>
              <a:rPr lang="de-DE" sz="1400" dirty="0"/>
              <a:t>                       </a:t>
            </a:r>
            <a:r>
              <a:rPr lang="de-DE" sz="1400"/>
              <a:t>U: Unternehmen</a:t>
            </a:r>
            <a:endParaRPr lang="de-DE" sz="1400" dirty="0"/>
          </a:p>
        </p:txBody>
      </p:sp>
      <p:sp>
        <p:nvSpPr>
          <p:cNvPr id="3" name="Textfeld 2">
            <a:extLst>
              <a:ext uri="{FF2B5EF4-FFF2-40B4-BE49-F238E27FC236}">
                <a16:creationId xmlns:a16="http://schemas.microsoft.com/office/drawing/2014/main" id="{41D44E66-47F5-91C5-A082-028314E97E3B}"/>
              </a:ext>
            </a:extLst>
          </p:cNvPr>
          <p:cNvSpPr txBox="1"/>
          <p:nvPr/>
        </p:nvSpPr>
        <p:spPr>
          <a:xfrm>
            <a:off x="7378706" y="2386572"/>
            <a:ext cx="4692759" cy="354473"/>
          </a:xfrm>
          <a:prstGeom prst="rect">
            <a:avLst/>
          </a:prstGeom>
          <a:noFill/>
        </p:spPr>
        <p:txBody>
          <a:bodyPr wrap="square" rtlCol="0">
            <a:noAutofit/>
          </a:bodyPr>
          <a:lstStyle/>
          <a:p>
            <a:r>
              <a:rPr lang="de-DE" sz="1400"/>
              <a:t>C</a:t>
            </a:r>
            <a:r>
              <a:rPr lang="de-DE" sz="1400" baseline="-25000"/>
              <a:t>St</a:t>
            </a:r>
            <a:r>
              <a:rPr lang="de-DE" sz="1400"/>
              <a:t>: Konsum des Staats</a:t>
            </a:r>
            <a:endParaRPr lang="de-DE" sz="1400" baseline="-25000" dirty="0"/>
          </a:p>
        </p:txBody>
      </p:sp>
      <p:grpSp>
        <p:nvGrpSpPr>
          <p:cNvPr id="7" name="Gruppieren 6">
            <a:extLst>
              <a:ext uri="{FF2B5EF4-FFF2-40B4-BE49-F238E27FC236}">
                <a16:creationId xmlns:a16="http://schemas.microsoft.com/office/drawing/2014/main" id="{2B4C0BAC-5389-378F-A07B-BE469F66415E}"/>
              </a:ext>
            </a:extLst>
          </p:cNvPr>
          <p:cNvGrpSpPr/>
          <p:nvPr/>
        </p:nvGrpSpPr>
        <p:grpSpPr>
          <a:xfrm flipH="1">
            <a:off x="3437664" y="1019078"/>
            <a:ext cx="2263480" cy="2324398"/>
            <a:chOff x="620876" y="810492"/>
            <a:chExt cx="2066908" cy="2594263"/>
          </a:xfrm>
        </p:grpSpPr>
        <p:sp>
          <p:nvSpPr>
            <p:cNvPr id="9" name="Freihandform 38913">
              <a:extLst>
                <a:ext uri="{FF2B5EF4-FFF2-40B4-BE49-F238E27FC236}">
                  <a16:creationId xmlns:a16="http://schemas.microsoft.com/office/drawing/2014/main" id="{D225F594-141E-A869-0031-791A90BD98B7}"/>
                </a:ext>
              </a:extLst>
            </p:cNvPr>
            <p:cNvSpPr/>
            <p:nvPr/>
          </p:nvSpPr>
          <p:spPr>
            <a:xfrm>
              <a:off x="620876" y="810492"/>
              <a:ext cx="2066908" cy="2535382"/>
            </a:xfrm>
            <a:custGeom>
              <a:avLst/>
              <a:gdLst>
                <a:gd name="connsiteX0" fmla="*/ 2066908 w 2066908"/>
                <a:gd name="connsiteY0" fmla="*/ 0 h 2535382"/>
                <a:gd name="connsiteX1" fmla="*/ 265817 w 2066908"/>
                <a:gd name="connsiteY1" fmla="*/ 858982 h 2535382"/>
                <a:gd name="connsiteX2" fmla="*/ 44144 w 2066908"/>
                <a:gd name="connsiteY2" fmla="*/ 2535382 h 2535382"/>
              </a:gdLst>
              <a:ahLst/>
              <a:cxnLst>
                <a:cxn ang="0">
                  <a:pos x="connsiteX0" y="connsiteY0"/>
                </a:cxn>
                <a:cxn ang="0">
                  <a:pos x="connsiteX1" y="connsiteY1"/>
                </a:cxn>
                <a:cxn ang="0">
                  <a:pos x="connsiteX2" y="connsiteY2"/>
                </a:cxn>
              </a:cxnLst>
              <a:rect l="l" t="t" r="r" b="b"/>
              <a:pathLst>
                <a:path w="2066908" h="2535382">
                  <a:moveTo>
                    <a:pt x="2066908" y="0"/>
                  </a:moveTo>
                  <a:cubicBezTo>
                    <a:pt x="1334926" y="218209"/>
                    <a:pt x="602944" y="436418"/>
                    <a:pt x="265817" y="858982"/>
                  </a:cubicBezTo>
                  <a:cubicBezTo>
                    <a:pt x="-71310" y="1281546"/>
                    <a:pt x="-13583" y="1908464"/>
                    <a:pt x="44144" y="25353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mit Pfeil 12">
              <a:extLst>
                <a:ext uri="{FF2B5EF4-FFF2-40B4-BE49-F238E27FC236}">
                  <a16:creationId xmlns:a16="http://schemas.microsoft.com/office/drawing/2014/main" id="{6C200B8F-E3D8-0CA0-F7D6-18BE9A1D505F}"/>
                </a:ext>
              </a:extLst>
            </p:cNvPr>
            <p:cNvCxnSpPr/>
            <p:nvPr/>
          </p:nvCxnSpPr>
          <p:spPr>
            <a:xfrm>
              <a:off x="642233" y="3299379"/>
              <a:ext cx="131928" cy="1053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7" name="Rechteck 16">
            <a:extLst>
              <a:ext uri="{FF2B5EF4-FFF2-40B4-BE49-F238E27FC236}">
                <a16:creationId xmlns:a16="http://schemas.microsoft.com/office/drawing/2014/main" id="{6805C653-87C8-560A-5F4C-8F7A9AAA5A40}"/>
              </a:ext>
            </a:extLst>
          </p:cNvPr>
          <p:cNvSpPr/>
          <p:nvPr/>
        </p:nvSpPr>
        <p:spPr>
          <a:xfrm>
            <a:off x="5344933" y="1346341"/>
            <a:ext cx="429926" cy="369332"/>
          </a:xfrm>
          <a:prstGeom prst="rect">
            <a:avLst/>
          </a:prstGeom>
        </p:spPr>
        <p:txBody>
          <a:bodyPr wrap="none">
            <a:spAutoFit/>
          </a:bodyPr>
          <a:lstStyle/>
          <a:p>
            <a:r>
              <a:rPr lang="de-DE"/>
              <a:t>C</a:t>
            </a:r>
            <a:r>
              <a:rPr lang="de-DE" baseline="-25000"/>
              <a:t>St</a:t>
            </a:r>
            <a:endParaRPr lang="de-DE" dirty="0"/>
          </a:p>
        </p:txBody>
      </p:sp>
    </p:spTree>
    <p:extLst>
      <p:ext uri="{BB962C8B-B14F-4D97-AF65-F5344CB8AC3E}">
        <p14:creationId xmlns:p14="http://schemas.microsoft.com/office/powerpoint/2010/main" val="1999567329"/>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Volkswirtschaftliche Gesamtrechnung (VGR)</a:t>
            </a:r>
          </a:p>
        </p:txBody>
      </p:sp>
      <p:sp>
        <p:nvSpPr>
          <p:cNvPr id="7" name="Text Box 3"/>
          <p:cNvSpPr txBox="1">
            <a:spLocks noChangeArrowheads="1"/>
          </p:cNvSpPr>
          <p:nvPr/>
        </p:nvSpPr>
        <p:spPr bwMode="auto">
          <a:xfrm>
            <a:off x="566334" y="987198"/>
            <a:ext cx="8295271" cy="43853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Aufgabe der VGR ist es, die Ergebnisse des abgelaufenen Wirtschaftsprozesses einer gesamten Volkswirtschaft zahlenmäßig zu ermitteln (ex </a:t>
            </a:r>
            <a:r>
              <a:rPr lang="de-DE" altLang="de-DE" sz="2540" dirty="0" err="1">
                <a:solidFill>
                  <a:srgbClr val="000000"/>
                </a:solidFill>
              </a:rPr>
              <a:t>post</a:t>
            </a:r>
            <a:r>
              <a:rPr lang="de-DE" altLang="de-DE" sz="2540" dirty="0">
                <a:solidFill>
                  <a:srgbClr val="000000"/>
                </a:solidFill>
              </a:rPr>
              <a:t>). Dazu dient die buchhalterische Erfassung der Entstehung, Verwendung und Verteilung des Bruttoinlandsprodukts.</a:t>
            </a:r>
          </a:p>
          <a:p>
            <a:pPr eaLnBrk="1" hangingPunct="1">
              <a:buClrTx/>
            </a:pPr>
            <a:endParaRPr lang="de-DE" altLang="de-DE" sz="2540" dirty="0">
              <a:solidFill>
                <a:srgbClr val="000000"/>
              </a:solidFill>
            </a:endParaRPr>
          </a:p>
          <a:p>
            <a:pPr marL="414772" indent="-414772" eaLnBrk="1" hangingPunct="1">
              <a:buClrTx/>
              <a:buFont typeface="Arial" panose="020B0604020202020204" pitchFamily="34" charset="0"/>
              <a:buChar char="•"/>
            </a:pPr>
            <a:r>
              <a:rPr lang="de-DE" altLang="de-DE" sz="2540" dirty="0">
                <a:solidFill>
                  <a:srgbClr val="000000"/>
                </a:solidFill>
              </a:rPr>
              <a:t>Sie dient der Information, Prognose, Kontrolle und dem Ländervergleich</a:t>
            </a:r>
          </a:p>
          <a:p>
            <a:pPr marL="414772" indent="-414772" eaLnBrk="1" hangingPunct="1">
              <a:buClrTx/>
              <a:buFont typeface="Arial" panose="020B0604020202020204" pitchFamily="34" charset="0"/>
              <a:buChar char="•"/>
            </a:pPr>
            <a:endParaRPr lang="de-DE" altLang="de-DE" sz="2540" dirty="0">
              <a:solidFill>
                <a:srgbClr val="000000"/>
              </a:solidFill>
            </a:endParaRPr>
          </a:p>
          <a:p>
            <a:pPr marL="414772" indent="-414772" eaLnBrk="1" hangingPunct="1">
              <a:buClrTx/>
              <a:buFont typeface="Arial" panose="020B0604020202020204" pitchFamily="34" charset="0"/>
              <a:buChar char="•"/>
            </a:pPr>
            <a:r>
              <a:rPr lang="de-DE" altLang="de-DE" sz="2540" dirty="0">
                <a:solidFill>
                  <a:srgbClr val="000000"/>
                </a:solidFill>
              </a:rPr>
              <a:t>Seit 1995 gilt für EU-Mitgliedsstaaten das Europäische System Volkswirtschaftlicher Gesamtrechnungen (ESVG)</a:t>
            </a:r>
          </a:p>
        </p:txBody>
      </p:sp>
      <p:sp>
        <p:nvSpPr>
          <p:cNvPr id="4" name="Rechteck 3">
            <a:extLst>
              <a:ext uri="{FF2B5EF4-FFF2-40B4-BE49-F238E27FC236}">
                <a16:creationId xmlns:a16="http://schemas.microsoft.com/office/drawing/2014/main" id="{301D9A2D-A2CA-486E-B503-03385CF8307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091166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p:cNvSpPr>
            <a:spLocks noChangeArrowheads="1"/>
          </p:cNvSpPr>
          <p:nvPr/>
        </p:nvSpPr>
        <p:spPr bwMode="auto">
          <a:xfrm>
            <a:off x="3303318" y="85429"/>
            <a:ext cx="6372225"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Schematisches Kontensystem der VGR</a:t>
            </a:r>
          </a:p>
        </p:txBody>
      </p:sp>
      <p:pic>
        <p:nvPicPr>
          <p:cNvPr id="47108" name="Picture 3"/>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40834" y="648587"/>
            <a:ext cx="8548771" cy="470840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hteck 4">
            <a:extLst>
              <a:ext uri="{FF2B5EF4-FFF2-40B4-BE49-F238E27FC236}">
                <a16:creationId xmlns:a16="http://schemas.microsoft.com/office/drawing/2014/main" id="{4EB242E6-F37D-4334-BCF0-90C18F8E075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8053964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214646"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Friedrich-Paffrath-Straße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a:t>
            </a:r>
            <a:r>
              <a:rPr lang="de-DE" sz="2400" dirty="0">
                <a:solidFill>
                  <a:srgbClr val="000000"/>
                </a:solidFill>
                <a:latin typeface="Arial"/>
                <a:ea typeface="Droid Sans Fallback"/>
                <a:hlinkClick r:id="rId2"/>
              </a:rPr>
              <a:t>bernhard.koester@jade-hs</a:t>
            </a:r>
            <a:r>
              <a:rPr lang="de-DE" sz="2400">
                <a:solidFill>
                  <a:srgbClr val="000000"/>
                </a:solidFill>
                <a:latin typeface="Arial"/>
                <a:ea typeface="Droid Sans Fallback"/>
                <a:hlinkClick r:id="rId2"/>
              </a:rPr>
              <a:t>.de</a:t>
            </a:r>
            <a:endParaRPr lang="de-DE" sz="2400">
              <a:solidFill>
                <a:srgbClr val="000000"/>
              </a:solidFill>
              <a:latin typeface="Arial"/>
              <a:ea typeface="Droid Sans Fallback"/>
            </a:endParaRPr>
          </a:p>
          <a:p>
            <a:pPr>
              <a:lnSpc>
                <a:spcPct val="100000"/>
              </a:lnSpc>
            </a:pPr>
            <a:endParaRPr lang="de-DE" sz="2400">
              <a:solidFill>
                <a:srgbClr val="000000"/>
              </a:solidFill>
              <a:latin typeface="Arial"/>
            </a:endParaRPr>
          </a:p>
          <a:p>
            <a:pPr>
              <a:lnSpc>
                <a:spcPct val="100000"/>
              </a:lnSpc>
            </a:pPr>
            <a:r>
              <a:rPr lang="de-DE" sz="2400">
                <a:solidFill>
                  <a:srgbClr val="000000"/>
                </a:solidFill>
                <a:latin typeface="Arial"/>
              </a:rPr>
              <a:t>Hompage:		</a:t>
            </a:r>
            <a:r>
              <a:rPr lang="de-DE" sz="2400">
                <a:solidFill>
                  <a:srgbClr val="000000"/>
                </a:solidFill>
                <a:latin typeface="Arial"/>
                <a:hlinkClick r:id="rId3"/>
              </a:rPr>
              <a:t>www.bernhardkoester.de</a:t>
            </a:r>
            <a:endParaRPr lang="de-DE" sz="2400">
              <a:solidFill>
                <a:srgbClr val="000000"/>
              </a:solidFill>
              <a:latin typeface="Arial"/>
            </a:endParaRP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pPr marL="800100" lvl="1" indent="-342900">
              <a:buFont typeface="Arial" panose="020B0604020202020204" pitchFamily="34" charset="0"/>
              <a:buChar char="•"/>
            </a:pPr>
            <a:endParaRPr lang="de-DE" sz="2400" dirty="0"/>
          </a:p>
          <a:p>
            <a:endParaRPr lang="de-DE" sz="2400" dirty="0"/>
          </a:p>
          <a:p>
            <a:endParaRPr lang="de-DE" sz="2400" dirty="0"/>
          </a:p>
          <a:p>
            <a:endParaRPr lang="de-DE" sz="2400" dirty="0"/>
          </a:p>
        </p:txBody>
      </p:sp>
      <p:sp>
        <p:nvSpPr>
          <p:cNvPr id="3" name="Rechteck 2">
            <a:extLst>
              <a:ext uri="{FF2B5EF4-FFF2-40B4-BE49-F238E27FC236}">
                <a16:creationId xmlns:a16="http://schemas.microsoft.com/office/drawing/2014/main" id="{12AA7FF7-62BC-4C36-A222-9B71D57B676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255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400" dirty="0">
                <a:latin typeface="Times New Roman" panose="02020603050405020304" pitchFamily="18" charset="0"/>
                <a:cs typeface="Times New Roman" panose="02020603050405020304" pitchFamily="18" charset="0"/>
              </a:rPr>
              <a:t>Literatur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255704"/>
            <a:ext cx="12172951" cy="6505936"/>
          </a:xfrm>
          <a:prstGeom prst="rect">
            <a:avLst/>
          </a:prstGeom>
          <a:noFill/>
        </p:spPr>
        <p:txBody>
          <a:bodyPr wrap="square" rtlCol="0">
            <a:noAutofit/>
          </a:bodyPr>
          <a:lstStyle/>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a:t>
            </a:r>
            <a:r>
              <a:rPr lang="en-US" b="1" dirty="0" err="1">
                <a:latin typeface="Times New Roman" panose="02020603050405020304" pitchFamily="18" charset="0"/>
                <a:cs typeface="Times New Roman" panose="02020603050405020304" pitchFamily="18" charset="0"/>
              </a:rPr>
              <a:t>Illing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Makroökonomie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err="1">
                <a:latin typeface="Times New Roman" panose="02020603050405020304" pitchFamily="18" charset="0"/>
                <a:cs typeface="Times New Roman" panose="02020603050405020304" pitchFamily="18" charset="0"/>
              </a:rPr>
              <a:t>Bofinger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Mankiw/Taylor,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Ben J. </a:t>
            </a:r>
            <a:r>
              <a:rPr lang="en-US" b="1" dirty="0" err="1">
                <a:latin typeface="Times New Roman" panose="02020603050405020304" pitchFamily="18" charset="0"/>
                <a:cs typeface="Times New Roman" panose="02020603050405020304" pitchFamily="18" charset="0"/>
              </a:rPr>
              <a:t>Heijdra</a:t>
            </a:r>
            <a:r>
              <a:rPr lang="en-US" b="1" dirty="0">
                <a:latin typeface="Times New Roman" panose="02020603050405020304" pitchFamily="18" charset="0"/>
                <a:cs typeface="Times New Roman" panose="02020603050405020304" pitchFamily="18" charset="0"/>
              </a:rPr>
              <a:t> Foundations of Modern Macroeconomics</a:t>
            </a: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Peter B. </a:t>
            </a:r>
            <a:r>
              <a:rPr lang="en-US" b="1" dirty="0" err="1">
                <a:latin typeface="Times New Roman" panose="02020603050405020304" pitchFamily="18" charset="0"/>
                <a:cs typeface="Times New Roman" panose="02020603050405020304" pitchFamily="18" charset="0"/>
              </a:rPr>
              <a:t>Sørensen</a:t>
            </a:r>
            <a:r>
              <a:rPr lang="en-US" b="1" dirty="0">
                <a:latin typeface="Times New Roman" panose="02020603050405020304" pitchFamily="18" charset="0"/>
                <a:cs typeface="Times New Roman" panose="02020603050405020304" pitchFamily="18" charset="0"/>
              </a:rPr>
              <a:t>/Hans J. </a:t>
            </a:r>
            <a:r>
              <a:rPr lang="en-US" b="1" dirty="0" err="1">
                <a:latin typeface="Times New Roman" panose="02020603050405020304" pitchFamily="18" charset="0"/>
                <a:cs typeface="Times New Roman" panose="02020603050405020304" pitchFamily="18" charset="0"/>
              </a:rPr>
              <a:t>Whitta</a:t>
            </a:r>
            <a:r>
              <a:rPr lang="en-US" b="1" dirty="0">
                <a:latin typeface="Times New Roman" panose="02020603050405020304" pitchFamily="18" charset="0"/>
                <a:cs typeface="Times New Roman" panose="02020603050405020304" pitchFamily="18" charset="0"/>
              </a:rPr>
              <a:t>-Jacobsen Introducing Advanced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a:latin typeface="Times New Roman" panose="02020603050405020304" pitchFamily="18" charset="0"/>
                <a:cs typeface="Times New Roman" panose="02020603050405020304" pitchFamily="18" charset="0"/>
              </a:rPr>
              <a:t>Brümmerhoff</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Volkswirtschaftliche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Gesamtrechnungen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a:latin typeface="Times New Roman" panose="02020603050405020304" pitchFamily="18" charset="0"/>
                <a:cs typeface="Times New Roman" panose="02020603050405020304" pitchFamily="18" charset="0"/>
              </a:rPr>
              <a:t>Stobbe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Volkswirtschaftliches</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Rechnungswesen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p:txBody>
      </p:sp>
      <p:sp>
        <p:nvSpPr>
          <p:cNvPr id="16" name="Rechteck 15">
            <a:extLst>
              <a:ext uri="{FF2B5EF4-FFF2-40B4-BE49-F238E27FC236}">
                <a16:creationId xmlns:a16="http://schemas.microsoft.com/office/drawing/2014/main" id="{800E449C-B50E-40D2-B9BE-91DD8FAAB94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23116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Allgemeines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9255" y="512949"/>
            <a:ext cx="8366247" cy="583210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Wie in jeder Vorlesung ist es immer ratsam über den Tellerrand hinauszuschauen und das eine oder andere Buch über die Thematik zur Hand zu 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Ich gehöre allerdings noch zu den Dozenten, die nicht die vorgefertigten Foliensätze der Verlage für den Mankiw oder den Blanchard/Illing verwenden, sondern gestalte noch meine eigenen Vorlesungsinhalte. Trotzdem werden Sie natürlich viele Inhalte meiner Vorlesung insbesondere in den Standardlehrbüchern wiederfinden.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Für die Prüfung am Ende des Semesters gilt aber, dass nur die Inhalte dieser Vorlesung/Übung prüfungsrelevant sind. Die Prüfungsvorbereitung ist zudem unabhängig von der letztendlichen Prüfungsform und kann gemäß einer normalen Vorbereitung auf eine Präsenzklausur erfolgen.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6E00F71B-EC7E-451C-A403-DB31F78AF45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6875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600268" y="1"/>
            <a:ext cx="7598011" cy="507286"/>
          </a:xfrm>
          <a:prstGeom prst="rect">
            <a:avLst/>
          </a:prstGeom>
          <a:noFill/>
          <a:ln>
            <a:noFill/>
          </a:ln>
        </p:spPr>
        <p:txBody>
          <a:bodyPr lIns="81646" tIns="40823" rIns="81646" bIns="40823" anchor="ctr" anchorCtr="1"/>
          <a:lstStyle/>
          <a:p>
            <a:r>
              <a:rPr lang="de-DE" altLang="de-DE" sz="3629" b="1" dirty="0">
                <a:solidFill>
                  <a:srgbClr val="000000"/>
                </a:solidFill>
                <a:latin typeface="Sparkasse Rg" pitchFamily="34" charset="0"/>
              </a:rPr>
              <a:t>Datenquellen</a:t>
            </a:r>
          </a:p>
        </p:txBody>
      </p:sp>
      <p:graphicFrame>
        <p:nvGraphicFramePr>
          <p:cNvPr id="6" name="Tabelle 5"/>
          <p:cNvGraphicFramePr>
            <a:graphicFrameLocks noGrp="1"/>
          </p:cNvGraphicFramePr>
          <p:nvPr>
            <p:extLst>
              <p:ext uri="{D42A27DB-BD31-4B8C-83A1-F6EECF244321}">
                <p14:modId xmlns:p14="http://schemas.microsoft.com/office/powerpoint/2010/main" val="637487583"/>
              </p:ext>
            </p:extLst>
          </p:nvPr>
        </p:nvGraphicFramePr>
        <p:xfrm>
          <a:off x="999249" y="508687"/>
          <a:ext cx="9408472" cy="6348900"/>
        </p:xfrm>
        <a:graphic>
          <a:graphicData uri="http://schemas.openxmlformats.org/drawingml/2006/table">
            <a:tbl>
              <a:tblPr firstRow="1" bandRow="1">
                <a:tableStyleId>{2D5ABB26-0587-4C30-8999-92F81FD0307C}</a:tableStyleId>
              </a:tblPr>
              <a:tblGrid>
                <a:gridCol w="4704236">
                  <a:extLst>
                    <a:ext uri="{9D8B030D-6E8A-4147-A177-3AD203B41FA5}">
                      <a16:colId xmlns:a16="http://schemas.microsoft.com/office/drawing/2014/main" val="20000"/>
                    </a:ext>
                  </a:extLst>
                </a:gridCol>
                <a:gridCol w="4704236">
                  <a:extLst>
                    <a:ext uri="{9D8B030D-6E8A-4147-A177-3AD203B41FA5}">
                      <a16:colId xmlns:a16="http://schemas.microsoft.com/office/drawing/2014/main" val="20001"/>
                    </a:ext>
                  </a:extLst>
                </a:gridCol>
              </a:tblGrid>
              <a:tr h="6348900">
                <a:tc>
                  <a:txBody>
                    <a:bodyPr/>
                    <a:lstStyle/>
                    <a:p>
                      <a:r>
                        <a:rPr lang="de-DE" sz="2200" u="sng"/>
                        <a:t>Offizielle Institutionen</a:t>
                      </a:r>
                      <a:endParaRPr lang="de-DE" sz="2200" dirty="0"/>
                    </a:p>
                    <a:p>
                      <a:pPr marL="342900" indent="-342900">
                        <a:buFont typeface="Arial" panose="020B0604020202020204" pitchFamily="34" charset="0"/>
                        <a:buChar char="•"/>
                      </a:pPr>
                      <a:r>
                        <a:rPr lang="de-DE" sz="2200">
                          <a:hlinkClick r:id="rId3"/>
                        </a:rPr>
                        <a:t>Statistisches Bundesamt</a:t>
                      </a:r>
                      <a:endParaRPr lang="de-DE" sz="2200"/>
                    </a:p>
                    <a:p>
                      <a:pPr marL="342900" indent="-342900">
                        <a:buFont typeface="Arial" panose="020B0604020202020204" pitchFamily="34" charset="0"/>
                        <a:buChar char="•"/>
                      </a:pPr>
                      <a:r>
                        <a:rPr lang="de-DE" sz="2200">
                          <a:hlinkClick r:id="rId4"/>
                        </a:rPr>
                        <a:t>Bundesbank</a:t>
                      </a:r>
                      <a:endParaRPr lang="de-DE" sz="2200"/>
                    </a:p>
                    <a:p>
                      <a:pPr marL="342900" indent="-342900">
                        <a:buFont typeface="Arial" panose="020B0604020202020204" pitchFamily="34" charset="0"/>
                        <a:buChar char="•"/>
                      </a:pPr>
                      <a:r>
                        <a:rPr lang="de-DE" sz="2200">
                          <a:hlinkClick r:id="rId5"/>
                        </a:rPr>
                        <a:t>Bundesagentur für Arbeit</a:t>
                      </a:r>
                      <a:endParaRPr lang="de-DE" sz="2200"/>
                    </a:p>
                    <a:p>
                      <a:pPr marL="342900" indent="-342900">
                        <a:buFont typeface="Arial" panose="020B0604020202020204" pitchFamily="34" charset="0"/>
                        <a:buChar char="•"/>
                      </a:pPr>
                      <a:r>
                        <a:rPr lang="de-DE" sz="2200">
                          <a:hlinkClick r:id="rId6"/>
                        </a:rPr>
                        <a:t>Interationale Arbeitsorganisation</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7"/>
                        </a:rPr>
                        <a:t>Eurostat</a:t>
                      </a:r>
                      <a:endParaRPr lang="de-DE" sz="2200"/>
                    </a:p>
                    <a:p>
                      <a:pPr marL="342900" indent="-342900">
                        <a:buFont typeface="Arial" panose="020B0604020202020204" pitchFamily="34" charset="0"/>
                        <a:buChar char="•"/>
                      </a:pPr>
                      <a:r>
                        <a:rPr lang="de-DE" sz="2200">
                          <a:hlinkClick r:id="rId8"/>
                        </a:rPr>
                        <a:t>EZB</a:t>
                      </a:r>
                      <a:endParaRPr lang="de-DE" sz="2200"/>
                    </a:p>
                    <a:p>
                      <a:pPr marL="342900" indent="-342900">
                        <a:buFont typeface="Arial" panose="020B0604020202020204" pitchFamily="34" charset="0"/>
                        <a:buChar char="•"/>
                      </a:pPr>
                      <a:r>
                        <a:rPr lang="de-DE" sz="2200">
                          <a:hlinkClick r:id="rId9"/>
                        </a:rPr>
                        <a:t>FED</a:t>
                      </a:r>
                      <a:endParaRPr lang="de-DE" sz="2200"/>
                    </a:p>
                    <a:p>
                      <a:pPr marL="342900" indent="-342900">
                        <a:buFont typeface="Arial" panose="020B0604020202020204" pitchFamily="34" charset="0"/>
                        <a:buChar char="•"/>
                      </a:pPr>
                      <a:r>
                        <a:rPr lang="de-DE" sz="2200">
                          <a:hlinkClick r:id="rId10"/>
                        </a:rPr>
                        <a:t>BoE</a:t>
                      </a:r>
                      <a:endParaRPr lang="de-DE" sz="2200"/>
                    </a:p>
                    <a:p>
                      <a:pPr marL="342900" indent="-342900">
                        <a:buFont typeface="Arial" panose="020B0604020202020204" pitchFamily="34" charset="0"/>
                        <a:buChar char="•"/>
                      </a:pPr>
                      <a:r>
                        <a:rPr lang="de-DE" sz="2200">
                          <a:hlinkClick r:id="rId11"/>
                        </a:rPr>
                        <a:t>OECD</a:t>
                      </a:r>
                      <a:endParaRPr lang="de-DE" sz="2200"/>
                    </a:p>
                    <a:p>
                      <a:pPr marL="342900" indent="-342900">
                        <a:buFont typeface="Arial" panose="020B0604020202020204" pitchFamily="34" charset="0"/>
                        <a:buChar char="•"/>
                      </a:pPr>
                      <a:r>
                        <a:rPr lang="de-DE" sz="2200">
                          <a:hlinkClick r:id="rId12"/>
                        </a:rPr>
                        <a:t>IMF</a:t>
                      </a:r>
                      <a:endParaRPr lang="de-DE" sz="2200"/>
                    </a:p>
                    <a:p>
                      <a:pPr marL="342900" indent="-342900">
                        <a:buFont typeface="Arial" panose="020B0604020202020204" pitchFamily="34" charset="0"/>
                        <a:buChar char="•"/>
                      </a:pPr>
                      <a:r>
                        <a:rPr lang="de-DE" sz="2200">
                          <a:hlinkClick r:id="rId13"/>
                        </a:rPr>
                        <a:t>Worldbank</a:t>
                      </a:r>
                      <a:endParaRPr lang="de-DE" sz="2200"/>
                    </a:p>
                    <a:p>
                      <a:pPr marL="342900" indent="-342900">
                        <a:buFont typeface="Arial" panose="020B0604020202020204" pitchFamily="34" charset="0"/>
                        <a:buChar char="•"/>
                      </a:pPr>
                      <a:r>
                        <a:rPr lang="de-DE" sz="2200">
                          <a:hlinkClick r:id="rId14"/>
                        </a:rPr>
                        <a:t>SVR</a:t>
                      </a:r>
                      <a:endParaRPr lang="de-DE" sz="2200"/>
                    </a:p>
                  </a:txBody>
                  <a:tcPr marL="82953" marR="82953" marT="41476" marB="41476"/>
                </a:tc>
                <a:tc>
                  <a:txBody>
                    <a:bodyPr/>
                    <a:lstStyle/>
                    <a:p>
                      <a:r>
                        <a:rPr lang="de-DE" sz="2200" u="sng"/>
                        <a:t>Forschungsinstitute</a:t>
                      </a:r>
                      <a:endParaRPr lang="de-DE" sz="22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5"/>
                        </a:rPr>
                        <a:t>HRI</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6"/>
                        </a:rPr>
                        <a:t>Cesifo</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7"/>
                        </a:rPr>
                        <a:t>DIW</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8"/>
                        </a:rPr>
                        <a:t>IAB</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9"/>
                        </a:rPr>
                        <a:t>IfW</a:t>
                      </a:r>
                      <a:endParaRPr lang="de-DE" sz="2200"/>
                    </a:p>
                    <a:p>
                      <a:pPr marL="342900" indent="-342900">
                        <a:buFont typeface="Arial" panose="020B0604020202020204" pitchFamily="34" charset="0"/>
                        <a:buChar char="•"/>
                      </a:pPr>
                      <a:r>
                        <a:rPr lang="de-DE" sz="2200">
                          <a:hlinkClick r:id="rId20"/>
                        </a:rPr>
                        <a:t>IMK</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21"/>
                        </a:rPr>
                        <a:t>IW</a:t>
                      </a:r>
                      <a:endParaRPr lang="de-DE" sz="2200"/>
                    </a:p>
                    <a:p>
                      <a:pPr marL="342900" indent="-342900">
                        <a:buFont typeface="Arial" panose="020B0604020202020204" pitchFamily="34" charset="0"/>
                        <a:buChar char="•"/>
                      </a:pPr>
                      <a:r>
                        <a:rPr lang="de-DE" sz="2200">
                          <a:hlinkClick r:id="rId22"/>
                        </a:rPr>
                        <a:t>IWH</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23"/>
                        </a:rPr>
                        <a:t>KOF</a:t>
                      </a:r>
                      <a:endParaRPr lang="de-DE" sz="2200"/>
                    </a:p>
                    <a:p>
                      <a:pPr marL="342900" indent="-342900">
                        <a:buFont typeface="Arial" panose="020B0604020202020204" pitchFamily="34" charset="0"/>
                        <a:buChar char="•"/>
                      </a:pPr>
                      <a:r>
                        <a:rPr lang="de-DE" sz="2200">
                          <a:hlinkClick r:id="rId24"/>
                        </a:rPr>
                        <a:t>RWI</a:t>
                      </a:r>
                      <a:endParaRPr lang="de-DE" sz="2200"/>
                    </a:p>
                    <a:p>
                      <a:pPr marL="342900" indent="-342900">
                        <a:buFont typeface="Arial" panose="020B0604020202020204" pitchFamily="34" charset="0"/>
                        <a:buChar char="•"/>
                      </a:pPr>
                      <a:r>
                        <a:rPr lang="de-DE" sz="2200">
                          <a:hlinkClick r:id="rId25"/>
                        </a:rPr>
                        <a:t>ZEW</a:t>
                      </a:r>
                      <a:endParaRPr lang="de-DE" sz="2200"/>
                    </a:p>
                    <a:p>
                      <a:pPr marL="342900" indent="-342900">
                        <a:buFont typeface="Arial" panose="020B0604020202020204" pitchFamily="34" charset="0"/>
                        <a:buChar char="•"/>
                      </a:pPr>
                      <a:r>
                        <a:rPr lang="de-DE" sz="2200">
                          <a:hlinkClick r:id="rId26"/>
                        </a:rPr>
                        <a:t>Bruegel</a:t>
                      </a:r>
                      <a:endParaRPr lang="de-DE" sz="2200">
                        <a:hlinkClick r:id="rId27"/>
                      </a:endParaRPr>
                    </a:p>
                    <a:p>
                      <a:pPr marL="342900" indent="-342900">
                        <a:buFont typeface="Arial" panose="020B0604020202020204" pitchFamily="34" charset="0"/>
                        <a:buChar char="•"/>
                      </a:pPr>
                      <a:r>
                        <a:rPr lang="de-DE" sz="2200">
                          <a:hlinkClick r:id="rId27"/>
                        </a:rPr>
                        <a:t>NIESR</a:t>
                      </a:r>
                      <a:endParaRPr lang="de-DE" sz="2200"/>
                    </a:p>
                    <a:p>
                      <a:pPr marL="342900" indent="-342900">
                        <a:buFont typeface="Arial" panose="020B0604020202020204" pitchFamily="34" charset="0"/>
                        <a:buChar char="•"/>
                      </a:pPr>
                      <a:r>
                        <a:rPr lang="de-DE" sz="2200">
                          <a:hlinkClick r:id="rId28"/>
                        </a:rPr>
                        <a:t>ESRI</a:t>
                      </a:r>
                      <a:endParaRPr lang="de-DE" sz="2200"/>
                    </a:p>
                    <a:p>
                      <a:pPr marL="342900" indent="-342900">
                        <a:buFont typeface="Arial" panose="020B0604020202020204" pitchFamily="34" charset="0"/>
                        <a:buChar char="•"/>
                      </a:pPr>
                      <a:r>
                        <a:rPr lang="de-DE" sz="2200">
                          <a:hlinkClick r:id="rId29"/>
                        </a:rPr>
                        <a:t>NBER</a:t>
                      </a:r>
                      <a:endParaRPr lang="de-DE" sz="2200"/>
                    </a:p>
                    <a:p>
                      <a:pPr marL="342900" indent="-342900">
                        <a:buFont typeface="Arial" panose="020B0604020202020204" pitchFamily="34" charset="0"/>
                        <a:buChar char="•"/>
                      </a:pPr>
                      <a:r>
                        <a:rPr lang="de-DE" sz="2200">
                          <a:hlinkClick r:id="rId30"/>
                        </a:rPr>
                        <a:t>Peterson Institue</a:t>
                      </a:r>
                      <a:endParaRPr lang="de-DE" sz="2200"/>
                    </a:p>
                    <a:p>
                      <a:pPr marL="342900" indent="-342900">
                        <a:buFont typeface="Arial" panose="020B0604020202020204" pitchFamily="34" charset="0"/>
                        <a:buChar char="•"/>
                      </a:pPr>
                      <a:r>
                        <a:rPr lang="de-DE" sz="2200">
                          <a:hlinkClick r:id="rId31"/>
                        </a:rPr>
                        <a:t>Brookins Institution</a:t>
                      </a:r>
                      <a:endParaRPr lang="de-DE" sz="2200" dirty="0"/>
                    </a:p>
                  </a:txBody>
                  <a:tcPr marL="82953" marR="82953" marT="41476" marB="41476"/>
                </a:tc>
                <a:extLst>
                  <a:ext uri="{0D108BD9-81ED-4DB2-BD59-A6C34878D82A}">
                    <a16:rowId xmlns:a16="http://schemas.microsoft.com/office/drawing/2014/main" val="10000"/>
                  </a:ext>
                </a:extLst>
              </a:tr>
            </a:tbl>
          </a:graphicData>
        </a:graphic>
      </p:graphicFrame>
      <p:sp>
        <p:nvSpPr>
          <p:cNvPr id="9" name="Rechteck 8">
            <a:extLst>
              <a:ext uri="{FF2B5EF4-FFF2-40B4-BE49-F238E27FC236}">
                <a16:creationId xmlns:a16="http://schemas.microsoft.com/office/drawing/2014/main" id="{CD521921-11BC-4778-952C-7FEFC05C667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90905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ChangeArrowheads="1"/>
          </p:cNvSpPr>
          <p:nvPr/>
        </p:nvSpPr>
        <p:spPr bwMode="auto">
          <a:xfrm>
            <a:off x="43672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Volkswirtschaftslehre</a:t>
            </a:r>
          </a:p>
        </p:txBody>
      </p:sp>
      <p:sp>
        <p:nvSpPr>
          <p:cNvPr id="5124" name="Text Box 3"/>
          <p:cNvSpPr txBox="1">
            <a:spLocks noChangeArrowheads="1"/>
          </p:cNvSpPr>
          <p:nvPr/>
        </p:nvSpPr>
        <p:spPr bwMode="auto">
          <a:xfrm>
            <a:off x="615822" y="696558"/>
            <a:ext cx="91440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buSzTx/>
              <a:buFontTx/>
              <a:buNone/>
            </a:pPr>
            <a:r>
              <a:rPr lang="de-DE" altLang="de-DE" sz="2400" dirty="0">
                <a:solidFill>
                  <a:srgbClr val="000000"/>
                </a:solidFill>
              </a:rPr>
              <a:t>Was ist Volkswirtschaftslehre?</a:t>
            </a:r>
          </a:p>
        </p:txBody>
      </p:sp>
      <p:sp>
        <p:nvSpPr>
          <p:cNvPr id="5125" name="Text Box 4"/>
          <p:cNvSpPr txBox="1">
            <a:spLocks noChangeArrowheads="1"/>
          </p:cNvSpPr>
          <p:nvPr/>
        </p:nvSpPr>
        <p:spPr bwMode="auto">
          <a:xfrm>
            <a:off x="538797" y="1160404"/>
            <a:ext cx="7995603" cy="5172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SzTx/>
              <a:buFontTx/>
              <a:buNone/>
            </a:pPr>
            <a:r>
              <a:rPr lang="de-DE" altLang="de-DE" dirty="0">
                <a:solidFill>
                  <a:srgbClr val="000000"/>
                </a:solidFill>
              </a:rPr>
              <a:t>Darauf lässt sich keine eindeutige Antwort geben, außer man gib sich</a:t>
            </a:r>
          </a:p>
          <a:p>
            <a:pPr eaLnBrk="1" hangingPunct="1">
              <a:buClrTx/>
              <a:buSzTx/>
              <a:buFontTx/>
              <a:buNone/>
            </a:pPr>
            <a:r>
              <a:rPr lang="de-DE" altLang="de-DE" dirty="0">
                <a:solidFill>
                  <a:srgbClr val="000000"/>
                </a:solidFill>
              </a:rPr>
              <a:t>mit allgemeinen Phrasen zufrieden:</a:t>
            </a:r>
          </a:p>
          <a:p>
            <a:pPr eaLnBrk="1" hangingPunct="1">
              <a:buClrTx/>
              <a:buSzTx/>
              <a:buFontTx/>
              <a:buNone/>
            </a:pPr>
            <a:endParaRPr lang="de-DE" altLang="de-DE" dirty="0">
              <a:solidFill>
                <a:srgbClr val="000000"/>
              </a:solidFill>
            </a:endParaRPr>
          </a:p>
          <a:p>
            <a:pPr eaLnBrk="1" hangingPunct="1">
              <a:buClrTx/>
              <a:buSzTx/>
              <a:buFontTx/>
              <a:buAutoNum type="arabicPeriod"/>
            </a:pPr>
            <a:r>
              <a:rPr lang="de-DE" altLang="de-DE" dirty="0">
                <a:solidFill>
                  <a:srgbClr val="000000"/>
                </a:solidFill>
              </a:rPr>
              <a:t>Economics </a:t>
            </a:r>
            <a:r>
              <a:rPr lang="de-DE" altLang="de-DE" dirty="0" err="1">
                <a:solidFill>
                  <a:srgbClr val="000000"/>
                </a:solidFill>
              </a:rPr>
              <a:t>is</a:t>
            </a:r>
            <a:r>
              <a:rPr lang="de-DE" altLang="de-DE" dirty="0">
                <a:solidFill>
                  <a:srgbClr val="000000"/>
                </a:solidFill>
              </a:rPr>
              <a:t> </a:t>
            </a:r>
            <a:r>
              <a:rPr lang="de-DE" altLang="de-DE" dirty="0" err="1">
                <a:solidFill>
                  <a:srgbClr val="000000"/>
                </a:solidFill>
              </a:rPr>
              <a:t>what</a:t>
            </a:r>
            <a:r>
              <a:rPr lang="de-DE" altLang="de-DE" dirty="0">
                <a:solidFill>
                  <a:srgbClr val="000000"/>
                </a:solidFill>
              </a:rPr>
              <a:t> </a:t>
            </a:r>
            <a:r>
              <a:rPr lang="de-DE" altLang="de-DE" dirty="0" err="1">
                <a:solidFill>
                  <a:srgbClr val="000000"/>
                </a:solidFill>
              </a:rPr>
              <a:t>Economists</a:t>
            </a:r>
            <a:r>
              <a:rPr lang="de-DE" altLang="de-DE" dirty="0">
                <a:solidFill>
                  <a:srgbClr val="000000"/>
                </a:solidFill>
              </a:rPr>
              <a:t> do! (Tautologie)</a:t>
            </a:r>
          </a:p>
          <a:p>
            <a:pPr eaLnBrk="1" hangingPunct="1">
              <a:buClrTx/>
              <a:buSzTx/>
              <a:buFontTx/>
              <a:buAutoNum type="arabicPeriod"/>
            </a:pPr>
            <a:endParaRPr lang="de-DE" altLang="de-DE" dirty="0">
              <a:solidFill>
                <a:srgbClr val="000000"/>
              </a:solidFill>
            </a:endParaRPr>
          </a:p>
          <a:p>
            <a:pPr eaLnBrk="1" hangingPunct="1">
              <a:buClrTx/>
              <a:buSzTx/>
              <a:buFontTx/>
              <a:buAutoNum type="arabicPeriod"/>
            </a:pPr>
            <a:endParaRPr lang="de-DE" altLang="de-DE" dirty="0">
              <a:solidFill>
                <a:srgbClr val="000000"/>
              </a:solidFill>
            </a:endParaRPr>
          </a:p>
          <a:p>
            <a:pPr eaLnBrk="1" hangingPunct="1">
              <a:buClrTx/>
              <a:buSzTx/>
              <a:buFontTx/>
              <a:buAutoNum type="arabicPeriod"/>
            </a:pPr>
            <a:r>
              <a:rPr lang="de-DE" altLang="de-DE" dirty="0">
                <a:solidFill>
                  <a:srgbClr val="000000"/>
                </a:solidFill>
              </a:rPr>
              <a:t>„Nationalökonomie ist, wenn die Leute sich wundern, warum sie kein Geld haben. Das hat mehrere Gründe, die feinsten sind die wissenschaftlichen Gründe, doch können solche durch eine Notverordnung aufgehoben werden. Über die ältere Nationalökonomie kann man ja nur lachen und dürfen wir selber daher mit Stillschweigen </a:t>
            </a:r>
            <a:r>
              <a:rPr lang="de-DE" altLang="de-DE" dirty="0" err="1">
                <a:solidFill>
                  <a:srgbClr val="000000"/>
                </a:solidFill>
              </a:rPr>
              <a:t>übergehn</a:t>
            </a:r>
            <a:r>
              <a:rPr lang="de-DE" altLang="de-DE" dirty="0">
                <a:solidFill>
                  <a:srgbClr val="000000"/>
                </a:solidFill>
              </a:rPr>
              <a:t>. Sie regierte von 715 vor Christo bis zum Jahre nach Marx. Seitdem ist die Frage völlig gelöst: die Leute haben zwar immer noch kein Geld, wissen aber wenigstens, warum.“ (Kurt Tucholsky, 1931)</a:t>
            </a:r>
          </a:p>
        </p:txBody>
      </p:sp>
      <p:sp>
        <p:nvSpPr>
          <p:cNvPr id="7" name="Rechteck 6">
            <a:extLst>
              <a:ext uri="{FF2B5EF4-FFF2-40B4-BE49-F238E27FC236}">
                <a16:creationId xmlns:a16="http://schemas.microsoft.com/office/drawing/2014/main" id="{6C566EA3-1EC5-4DE3-B308-150C21BC64A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ChangeArrowheads="1"/>
          </p:cNvSpPr>
          <p:nvPr/>
        </p:nvSpPr>
        <p:spPr bwMode="auto">
          <a:xfrm>
            <a:off x="5050535" y="206338"/>
            <a:ext cx="3034099"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VWL</a:t>
            </a:r>
          </a:p>
        </p:txBody>
      </p:sp>
      <p:sp>
        <p:nvSpPr>
          <p:cNvPr id="7172" name="Text Box 3"/>
          <p:cNvSpPr txBox="1">
            <a:spLocks noChangeArrowheads="1"/>
          </p:cNvSpPr>
          <p:nvPr/>
        </p:nvSpPr>
        <p:spPr bwMode="auto">
          <a:xfrm>
            <a:off x="603555" y="666713"/>
            <a:ext cx="8184845" cy="54806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dirty="0">
                <a:solidFill>
                  <a:srgbClr val="000000"/>
                </a:solidFill>
              </a:rPr>
              <a:t>	Volkswirtschaftslehre befasst sich mit der Analyse wirtschaftlicher Zusammenhänge und versucht Erklärungen für diese zu finden sowie eine Modellbildung daraus abzuleiten.</a:t>
            </a:r>
          </a:p>
          <a:p>
            <a:pPr eaLnBrk="1" hangingPunct="1">
              <a:buClrTx/>
            </a:pPr>
            <a:endParaRPr lang="de-DE" altLang="de-DE" dirty="0">
              <a:solidFill>
                <a:srgbClr val="000000"/>
              </a:solidFill>
            </a:endParaRPr>
          </a:p>
          <a:p>
            <a:pPr eaLnBrk="1" hangingPunct="1">
              <a:buClrTx/>
            </a:pPr>
            <a:r>
              <a:rPr lang="de-DE" altLang="de-DE" dirty="0">
                <a:solidFill>
                  <a:srgbClr val="000000"/>
                </a:solidFill>
              </a:rPr>
              <a:t>	Aus den erkannten Gesetzmäßigkeiten versucht der Volkswirt zukünftige wirtschaftliche Ereignisse vorherzusagen und Handlungsoptionen aufzuzeigen.</a:t>
            </a:r>
          </a:p>
          <a:p>
            <a:pPr eaLnBrk="1" hangingPunct="1">
              <a:buClrTx/>
            </a:pPr>
            <a:endParaRPr lang="de-DE" altLang="de-DE" dirty="0">
              <a:solidFill>
                <a:srgbClr val="000000"/>
              </a:solidFill>
            </a:endParaRPr>
          </a:p>
          <a:p>
            <a:pPr eaLnBrk="1" hangingPunct="1">
              <a:buClrTx/>
            </a:pPr>
            <a:r>
              <a:rPr lang="de-DE" altLang="de-DE" dirty="0">
                <a:solidFill>
                  <a:srgbClr val="000000"/>
                </a:solidFill>
              </a:rPr>
              <a:t>	Fundamentaler Untersuchungsgegenstand des Volkswirts sind 	Märkte, an denen Angebot und Nachfrage aufeinandertreffen. </a:t>
            </a:r>
            <a:r>
              <a:rPr lang="de-DE" altLang="de-DE">
                <a:solidFill>
                  <a:srgbClr val="000000"/>
                </a:solidFill>
              </a:rPr>
              <a:t>Der Volkswirt </a:t>
            </a:r>
            <a:r>
              <a:rPr lang="de-DE" altLang="de-DE" dirty="0">
                <a:solidFill>
                  <a:srgbClr val="000000"/>
                </a:solidFill>
              </a:rPr>
              <a:t>versucht die Funktionsfähigkeit dieser Märkte zu </a:t>
            </a:r>
            <a:r>
              <a:rPr lang="de-DE" altLang="de-DE">
                <a:solidFill>
                  <a:srgbClr val="000000"/>
                </a:solidFill>
              </a:rPr>
              <a:t>ergründen.</a:t>
            </a:r>
          </a:p>
          <a:p>
            <a:pPr eaLnBrk="1" hangingPunct="1">
              <a:buClrTx/>
            </a:pPr>
            <a:endParaRPr lang="de-DE" altLang="de-DE" sz="2400">
              <a:solidFill>
                <a:srgbClr val="000000"/>
              </a:solidFill>
            </a:endParaRPr>
          </a:p>
          <a:p>
            <a:pPr eaLnBrk="1" hangingPunct="1">
              <a:buClrTx/>
            </a:pPr>
            <a:r>
              <a:rPr lang="en-US" altLang="de-DE" sz="1200">
                <a:solidFill>
                  <a:srgbClr val="000000"/>
                </a:solidFill>
              </a:rPr>
              <a:t>See in general this nice essay:</a:t>
            </a:r>
          </a:p>
          <a:p>
            <a:pPr eaLnBrk="1" hangingPunct="1">
              <a:buClrTx/>
            </a:pPr>
            <a:r>
              <a:rPr lang="en-US" altLang="de-DE" sz="1200">
                <a:solidFill>
                  <a:srgbClr val="000000"/>
                </a:solidFill>
                <a:hlinkClick r:id="rId3"/>
              </a:rPr>
              <a:t>Retrospectives: On the Definition of Economics</a:t>
            </a:r>
          </a:p>
          <a:p>
            <a:pPr eaLnBrk="1" hangingPunct="1">
              <a:buClrTx/>
            </a:pPr>
            <a:r>
              <a:rPr lang="en-US" altLang="de-DE" sz="1200">
                <a:solidFill>
                  <a:srgbClr val="000000"/>
                </a:solidFill>
                <a:hlinkClick r:id="rId3"/>
              </a:rPr>
              <a:t>Roger E. Backhouse</a:t>
            </a:r>
          </a:p>
          <a:p>
            <a:pPr eaLnBrk="1" hangingPunct="1">
              <a:buClrTx/>
            </a:pPr>
            <a:r>
              <a:rPr lang="en-US" altLang="de-DE" sz="1200">
                <a:solidFill>
                  <a:srgbClr val="000000"/>
                </a:solidFill>
                <a:hlinkClick r:id="rId3"/>
              </a:rPr>
              <a:t>Steven G. Medema</a:t>
            </a:r>
          </a:p>
          <a:p>
            <a:pPr eaLnBrk="1" hangingPunct="1">
              <a:buClrTx/>
            </a:pPr>
            <a:r>
              <a:rPr lang="en-US" altLang="de-DE" sz="1200">
                <a:solidFill>
                  <a:srgbClr val="000000"/>
                </a:solidFill>
                <a:hlinkClick r:id="rId3"/>
              </a:rPr>
              <a:t>JOURNAL OF ECONOMIC PERSPECTIVES</a:t>
            </a:r>
          </a:p>
          <a:p>
            <a:pPr eaLnBrk="1" hangingPunct="1">
              <a:buClrTx/>
            </a:pPr>
            <a:r>
              <a:rPr lang="en-US" altLang="de-DE" sz="1200">
                <a:solidFill>
                  <a:srgbClr val="000000"/>
                </a:solidFill>
                <a:hlinkClick r:id="rId3"/>
              </a:rPr>
              <a:t>VOL. 23, NO. 1, WINTER 2009</a:t>
            </a:r>
          </a:p>
          <a:p>
            <a:pPr eaLnBrk="1" hangingPunct="1">
              <a:buClrTx/>
            </a:pPr>
            <a:r>
              <a:rPr lang="en-US" altLang="de-DE" sz="1200">
                <a:solidFill>
                  <a:srgbClr val="000000"/>
                </a:solidFill>
                <a:hlinkClick r:id="rId3"/>
              </a:rPr>
              <a:t>(pp. 221-33)</a:t>
            </a:r>
            <a:endParaRPr lang="de-DE" altLang="de-DE" sz="1200">
              <a:solidFill>
                <a:srgbClr val="000000"/>
              </a:solidFill>
            </a:endParaRPr>
          </a:p>
        </p:txBody>
      </p:sp>
      <p:sp>
        <p:nvSpPr>
          <p:cNvPr id="11" name="Rechteck 10">
            <a:extLst>
              <a:ext uri="{FF2B5EF4-FFF2-40B4-BE49-F238E27FC236}">
                <a16:creationId xmlns:a16="http://schemas.microsoft.com/office/drawing/2014/main" id="{69C254BD-7883-4073-8D7B-B49B3564BA6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714568" y="116881"/>
            <a:ext cx="8178732" cy="744941"/>
          </a:xfrm>
          <a:prstGeom prst="rect">
            <a:avLst/>
          </a:prstGeom>
          <a:noFill/>
          <a:ln>
            <a:noFill/>
          </a:ln>
        </p:spPr>
        <p:txBody>
          <a:bodyPr lIns="81646" tIns="40823" rIns="81646" bIns="40823" anchor="ctr" anchorCtr="1"/>
          <a:lstStyle/>
          <a:p>
            <a:r>
              <a:rPr lang="de-DE" sz="3266" b="1" dirty="0">
                <a:latin typeface="Times New Roman" panose="02020603050405020304" pitchFamily="18" charset="0"/>
                <a:cs typeface="Times New Roman" panose="02020603050405020304" pitchFamily="18" charset="0"/>
              </a:rPr>
              <a:t>Ablauf einer volkswirtschaftlichen Analyse:</a:t>
            </a:r>
          </a:p>
        </p:txBody>
      </p:sp>
      <p:sp>
        <p:nvSpPr>
          <p:cNvPr id="7" name="Textfeld 6"/>
          <p:cNvSpPr txBox="1"/>
          <p:nvPr/>
        </p:nvSpPr>
        <p:spPr>
          <a:xfrm>
            <a:off x="1840674" y="1103815"/>
            <a:ext cx="8197746" cy="4676862"/>
          </a:xfrm>
          <a:prstGeom prst="rect">
            <a:avLst/>
          </a:prstGeom>
          <a:noFill/>
        </p:spPr>
        <p:txBody>
          <a:bodyPr wrap="square" rtlCol="0">
            <a:noAutofit/>
          </a:bodyPr>
          <a:lstStyle/>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Deskription des wirtschaftlichen Geschehens (Diagnose)</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Entwicklung von abstrakten Modellen zur Erklärungen der wirtschaftlichen Abläufe (Theoriebildung)</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Überprüfung dieser Theorien an der Realität (Evaluierung)</a:t>
            </a:r>
          </a:p>
          <a:p>
            <a:r>
              <a:rPr lang="de-DE" sz="2177" dirty="0">
                <a:latin typeface="Times New Roman" panose="02020603050405020304" pitchFamily="18" charset="0"/>
                <a:cs typeface="Times New Roman" panose="02020603050405020304" pitchFamily="18" charset="0"/>
              </a:rPr>
              <a:t> </a:t>
            </a: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Prognose des künftigen Ablaufs des wirtschaftlichen Geschehens aus den abgeleiteten Modellen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Beratung der Politik in wirtschaftspolitischen Fragen </a:t>
            </a:r>
          </a:p>
          <a:p>
            <a:endParaRPr lang="de-DE" sz="2177"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B456CA03-37CC-4CA4-B86C-3D9E81EDFBB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1843544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1759</Words>
  <Application>Microsoft Office PowerPoint</Application>
  <PresentationFormat>Breitbild</PresentationFormat>
  <Paragraphs>357</Paragraphs>
  <Slides>26</Slides>
  <Notes>22</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26</vt:i4>
      </vt:variant>
    </vt:vector>
  </HeadingPairs>
  <TitlesOfParts>
    <vt:vector size="33" baseType="lpstr">
      <vt:lpstr>Arial</vt:lpstr>
      <vt:lpstr>Calibri</vt:lpstr>
      <vt:lpstr>Calibri Light</vt:lpstr>
      <vt:lpstr>Sparkasse Rg</vt:lpstr>
      <vt:lpstr>Times New Roman</vt:lpstr>
      <vt:lpstr>Wingdings</vt:lpstr>
      <vt:lpstr>Office</vt:lpstr>
      <vt:lpstr>PowerPoint-Präsentation</vt:lpstr>
      <vt:lpstr>Makroökonomie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Köster, Bernhard Johannes</cp:lastModifiedBy>
  <cp:revision>118</cp:revision>
  <cp:lastPrinted>2022-03-02T20:18:27Z</cp:lastPrinted>
  <dcterms:created xsi:type="dcterms:W3CDTF">2022-03-01T20:52:11Z</dcterms:created>
  <dcterms:modified xsi:type="dcterms:W3CDTF">2025-03-05T10:25:07Z</dcterms:modified>
</cp:coreProperties>
</file>