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527" r:id="rId25"/>
    <p:sldId id="423" r:id="rId26"/>
    <p:sldId id="383" r:id="rId27"/>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0" d="100"/>
          <a:sy n="60" d="100"/>
        </p:scale>
        <p:origin x="5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05.03.2025</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7ABB44D-F0C8-FD48-5A47-CDA29B4E5DE6}"/>
            </a:ext>
          </a:extLst>
        </p:cNvPr>
        <p:cNvGrpSpPr/>
        <p:nvPr/>
      </p:nvGrpSpPr>
      <p:grpSpPr>
        <a:xfrm>
          <a:off x="0" y="0"/>
          <a:ext cx="0" cy="0"/>
          <a:chOff x="0" y="0"/>
          <a:chExt cx="0" cy="0"/>
        </a:xfrm>
      </p:grpSpPr>
      <p:sp>
        <p:nvSpPr>
          <p:cNvPr id="97282" name="Rectangle 26">
            <a:extLst>
              <a:ext uri="{FF2B5EF4-FFF2-40B4-BE49-F238E27FC236}">
                <a16:creationId xmlns:a16="http://schemas.microsoft.com/office/drawing/2014/main" id="{6134EA6A-6A4C-9255-F546-359F27E01B25}"/>
              </a:ext>
            </a:extLst>
          </p:cNvPr>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a:extLst>
              <a:ext uri="{FF2B5EF4-FFF2-40B4-BE49-F238E27FC236}">
                <a16:creationId xmlns:a16="http://schemas.microsoft.com/office/drawing/2014/main" id="{4A8CE755-E362-210E-0AD1-3E64072EF937}"/>
              </a:ext>
            </a:extLst>
          </p:cNvPr>
          <p:cNvSpPr>
            <a:spLocks noGrp="1" noRot="1" noChangeAspect="1" noChangeArrowheads="1" noTextEdit="1"/>
          </p:cNvSpPr>
          <p:nvPr>
            <p:ph type="sldImg"/>
          </p:nvPr>
        </p:nvSpPr>
        <p:spPr>
          <a:xfrm>
            <a:off x="90488" y="742950"/>
            <a:ext cx="6619875" cy="3724275"/>
          </a:xfrm>
          <a:ln/>
        </p:spPr>
      </p:sp>
      <p:sp>
        <p:nvSpPr>
          <p:cNvPr id="97284" name="Rectangle 3">
            <a:extLst>
              <a:ext uri="{FF2B5EF4-FFF2-40B4-BE49-F238E27FC236}">
                <a16:creationId xmlns:a16="http://schemas.microsoft.com/office/drawing/2014/main" id="{1FE8F5F2-8EF6-D83A-0EA4-179773F9143D}"/>
              </a:ext>
            </a:extLst>
          </p:cNvPr>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192297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26</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214313" y="812800"/>
            <a:ext cx="7237413" cy="4071938"/>
          </a:xfrm>
          <a:ln/>
        </p:spPr>
      </p:sp>
      <p:sp>
        <p:nvSpPr>
          <p:cNvPr id="10547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05.03.2025</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05.03.2025</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ecb.europa.eu/"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26" Type="http://schemas.openxmlformats.org/officeDocument/2006/relationships/hyperlink" Target="https://www.bruegel.org/"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iwkoeln.de/" TargetMode="External"/><Relationship Id="rId7" Type="http://schemas.openxmlformats.org/officeDocument/2006/relationships/hyperlink" Target="https://ec.europa.eu/eurostat" TargetMode="External"/><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25" Type="http://schemas.openxmlformats.org/officeDocument/2006/relationships/hyperlink" Target="https://www.zew.de/" TargetMode="External"/><Relationship Id="rId2" Type="http://schemas.openxmlformats.org/officeDocument/2006/relationships/notesSlide" Target="../notesSlides/notesSlide2.xml"/><Relationship Id="rId16" Type="http://schemas.openxmlformats.org/officeDocument/2006/relationships/hyperlink" Target="https://www.cesifo.org/" TargetMode="External"/><Relationship Id="rId20" Type="http://schemas.openxmlformats.org/officeDocument/2006/relationships/hyperlink" Target="http://www.imk-boeckler.de/" TargetMode="External"/><Relationship Id="rId29" Type="http://schemas.openxmlformats.org/officeDocument/2006/relationships/hyperlink" Target="https://www.nber.org/" TargetMode="Externa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1" Type="http://schemas.openxmlformats.org/officeDocument/2006/relationships/hyperlink" Target="https://www.oecd.org/" TargetMode="External"/><Relationship Id="rId24" Type="http://schemas.openxmlformats.org/officeDocument/2006/relationships/hyperlink" Target="https://www.rwi-essen.de/" TargetMode="External"/><Relationship Id="rId5" Type="http://schemas.openxmlformats.org/officeDocument/2006/relationships/hyperlink" Target="https://www.arbeitsagentur.de/"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10" Type="http://schemas.openxmlformats.org/officeDocument/2006/relationships/hyperlink" Target="https://www.bankofengland.co.uk/" TargetMode="External"/><Relationship Id="rId19" Type="http://schemas.openxmlformats.org/officeDocument/2006/relationships/hyperlink" Target="https://www.ifw-kiel.de/" TargetMode="External"/><Relationship Id="rId31" Type="http://schemas.openxmlformats.org/officeDocument/2006/relationships/hyperlink" Target="https://www.brookings.edu/" TargetMode="External"/><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4" Type="http://schemas.openxmlformats.org/officeDocument/2006/relationships/hyperlink" Target="https://www.sachverstaendigenrat-wirtschaft.de/" TargetMode="External"/><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30" Type="http://schemas.openxmlformats.org/officeDocument/2006/relationships/hyperlink" Target="https://www.pii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eaweb.org/articles?id=10.1257/jep.23.1.22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a:latin typeface="Times New Roman" panose="02020603050405020304" pitchFamily="18" charset="0"/>
                <a:cs typeface="Times New Roman" panose="02020603050405020304" pitchFamily="18" charset="0"/>
              </a:rPr>
              <a:t>Das Sondervermögen </a:t>
            </a:r>
            <a:r>
              <a:rPr lang="de-DE" sz="2200" dirty="0">
                <a:latin typeface="Times New Roman" panose="02020603050405020304" pitchFamily="18" charset="0"/>
                <a:cs typeface="Times New Roman" panose="02020603050405020304" pitchFamily="18" charset="0"/>
              </a:rPr>
              <a:t>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9334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19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1900" dirty="0">
              <a:solidFill>
                <a:srgbClr val="000000"/>
              </a:solidFill>
            </a:endParaRPr>
          </a:p>
          <a:p>
            <a:pPr marL="311079" indent="-311079" eaLnBrk="1" hangingPunct="1">
              <a:buClrTx/>
              <a:buFont typeface="Arial" panose="020B0604020202020204" pitchFamily="34" charset="0"/>
              <a:buChar char="•"/>
            </a:pPr>
            <a:r>
              <a:rPr lang="de-DE" altLang="de-DE" sz="1900" dirty="0">
                <a:solidFill>
                  <a:srgbClr val="000000"/>
                </a:solidFill>
              </a:rPr>
              <a:t>Welche Auswirkungen haben die aktuellen Zentralbankentscheidungen auf die allgemeine Zinsentwicklung?</a:t>
            </a:r>
          </a:p>
          <a:p>
            <a:pPr marL="311079" indent="-311079" eaLnBrk="1" hangingPunct="1">
              <a:buClrTx/>
              <a:buFont typeface="Arial" panose="020B0604020202020204" pitchFamily="34" charset="0"/>
              <a:buChar char="•"/>
            </a:pPr>
            <a:endParaRPr lang="de-DE" altLang="de-DE" sz="1900" dirty="0">
              <a:solidFill>
                <a:srgbClr val="000000"/>
              </a:solidFill>
            </a:endParaRPr>
          </a:p>
          <a:p>
            <a:pPr marL="311079" indent="-311079" eaLnBrk="1" hangingPunct="1">
              <a:buClrTx/>
              <a:buFont typeface="Arial" panose="020B0604020202020204" pitchFamily="34" charset="0"/>
              <a:buChar char="•"/>
            </a:pPr>
            <a:r>
              <a:rPr lang="de-DE" altLang="de-DE" sz="1900" dirty="0">
                <a:solidFill>
                  <a:srgbClr val="000000"/>
                </a:solidFill>
              </a:rPr>
              <a:t>Welche Konsequenzen hat der demographische Wandel auf die Gesamtwirtschaft, insbesondere den Arbeitsmarkt?</a:t>
            </a:r>
          </a:p>
          <a:p>
            <a:pPr marL="311079" indent="-311079" eaLnBrk="1" hangingPunct="1">
              <a:buClrTx/>
              <a:buFont typeface="Arial" panose="020B0604020202020204" pitchFamily="34" charset="0"/>
              <a:buChar char="•"/>
            </a:pPr>
            <a:endParaRPr lang="de-DE" altLang="de-DE" sz="1900" dirty="0">
              <a:solidFill>
                <a:srgbClr val="000000"/>
              </a:solidFill>
            </a:endParaRPr>
          </a:p>
          <a:p>
            <a:pPr marL="311079" indent="-311079" eaLnBrk="1" hangingPunct="1">
              <a:buClrTx/>
              <a:buFont typeface="Arial" panose="020B0604020202020204" pitchFamily="34" charset="0"/>
              <a:buChar char="•"/>
            </a:pPr>
            <a:r>
              <a:rPr lang="de-DE" altLang="de-DE" sz="1900" dirty="0">
                <a:solidFill>
                  <a:srgbClr val="000000"/>
                </a:solidFill>
              </a:rPr>
              <a:t>Welche Auswirkungen haben die Spannungen zwischen USA, EU und China auf die internationalen Handelsbeziehungen?</a:t>
            </a:r>
          </a:p>
          <a:p>
            <a:pPr marL="311079" indent="-311079" eaLnBrk="1" hangingPunct="1">
              <a:buClrTx/>
              <a:buFont typeface="Arial" panose="020B0604020202020204" pitchFamily="34" charset="0"/>
              <a:buChar char="•"/>
            </a:pPr>
            <a:endParaRPr lang="de-DE" altLang="de-DE" sz="1900" dirty="0">
              <a:solidFill>
                <a:srgbClr val="000000"/>
              </a:solidFill>
            </a:endParaRPr>
          </a:p>
          <a:p>
            <a:pPr marL="311079" indent="-311079" eaLnBrk="1" hangingPunct="1">
              <a:buClrTx/>
              <a:buFont typeface="Arial" panose="020B0604020202020204" pitchFamily="34" charset="0"/>
              <a:buChar char="•"/>
            </a:pPr>
            <a:r>
              <a:rPr lang="de-DE" altLang="de-DE" sz="19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1900" dirty="0">
              <a:solidFill>
                <a:srgbClr val="000000"/>
              </a:solidFill>
            </a:endParaRPr>
          </a:p>
          <a:p>
            <a:pPr marL="311079" indent="-311079" eaLnBrk="1" hangingPunct="1">
              <a:buClrTx/>
              <a:buFont typeface="Arial" panose="020B0604020202020204" pitchFamily="34" charset="0"/>
              <a:buChar char="•"/>
            </a:pPr>
            <a:r>
              <a:rPr lang="de-DE" altLang="de-DE" sz="1900" dirty="0">
                <a:solidFill>
                  <a:srgbClr val="000000"/>
                </a:solidFill>
              </a:rPr>
              <a:t>Welche wirtschaftspolitischen Auswirkungen Überfall Russlands, des größten Rohstofflieferanten der Welt, auf die Ukraine nach sich?</a:t>
            </a:r>
          </a:p>
          <a:p>
            <a:pPr marL="311079" indent="-311079" eaLnBrk="1" hangingPunct="1">
              <a:buClrTx/>
              <a:buFont typeface="Arial" panose="020B0604020202020204" pitchFamily="34" charset="0"/>
              <a:buChar char="•"/>
            </a:pPr>
            <a:endParaRPr lang="de-DE" altLang="de-DE" sz="1900" dirty="0">
              <a:solidFill>
                <a:srgbClr val="000000"/>
              </a:solidFill>
            </a:endParaRPr>
          </a:p>
          <a:p>
            <a:pPr marL="311079" indent="-311079" eaLnBrk="1" hangingPunct="1">
              <a:buClrTx/>
              <a:buFont typeface="Arial" panose="020B0604020202020204" pitchFamily="34" charset="0"/>
              <a:buChar char="•"/>
            </a:pPr>
            <a:r>
              <a:rPr lang="de-DE" altLang="de-DE" sz="1900" dirty="0">
                <a:solidFill>
                  <a:srgbClr val="000000"/>
                </a:solidFill>
              </a:rPr>
              <a:t>Welche Auswirkungen haben die wirtschaftspolitischen Ankündigungen der neuen US-Administration auf die Weltwirtschaft?</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0" y="565252"/>
            <a:ext cx="8689606" cy="611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Jahr 2024 -0,2% </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Inflationsrate lag im Jahr 2022 bei 2,2%</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a:t>
            </a:r>
            <a:r>
              <a:rPr lang="de-DE" altLang="de-DE" sz="2177" dirty="0" err="1">
                <a:solidFill>
                  <a:srgbClr val="000000"/>
                </a:solidFill>
              </a:rPr>
              <a:t>Maastrichtabgrenzung</a:t>
            </a:r>
            <a:r>
              <a:rPr lang="de-DE" altLang="de-DE" sz="2177" dirty="0">
                <a:solidFill>
                  <a:srgbClr val="000000"/>
                </a:solidFill>
              </a:rPr>
              <a:t>) liegt zum Jahresende 2024 bei etwa 2,7 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Der Zinssatz der </a:t>
            </a:r>
            <a:r>
              <a:rPr lang="de-DE" altLang="de-DE" sz="2177" dirty="0" err="1">
                <a:solidFill>
                  <a:srgbClr val="000000"/>
                </a:solidFill>
              </a:rPr>
              <a:t>Hauprefinanzierungsgeschäfte</a:t>
            </a:r>
            <a:r>
              <a:rPr lang="de-DE" altLang="de-DE" sz="2177" dirty="0">
                <a:solidFill>
                  <a:srgbClr val="000000"/>
                </a:solidFill>
              </a:rPr>
              <a:t> der EZB liegt im März 2024 bei 2,9%</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Deutschland ist im April 2023 das letzte Atomkraftwerk abgeschaltet worden und bis 2038 soll das letzte Kohlekraftwerk abgeschaltet werden.</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Wilhelmshaven hat das erste LNG-Terminal Deutschlands Ende des Jahres 2022 seinen Betrieb aufgenommen.</a:t>
            </a: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209372" y="131018"/>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418388" y="982174"/>
            <a:ext cx="8111838"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35DAE81C-7898-4D70-8EB6-79C562EF52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5899" y="0"/>
            <a:ext cx="2869806" cy="3896184"/>
          </a:xfrm>
          <a:prstGeom prst="rect">
            <a:avLst/>
          </a:prstGeom>
        </p:spPr>
      </p:pic>
      <p:sp>
        <p:nvSpPr>
          <p:cNvPr id="2" name="Rechteck 1">
            <a:extLst>
              <a:ext uri="{FF2B5EF4-FFF2-40B4-BE49-F238E27FC236}">
                <a16:creationId xmlns:a16="http://schemas.microsoft.com/office/drawing/2014/main" id="{AF5E0AA7-F71B-4B57-A619-D1E61ACD0FFE}"/>
              </a:ext>
            </a:extLst>
          </p:cNvPr>
          <p:cNvSpPr/>
          <p:nvPr/>
        </p:nvSpPr>
        <p:spPr>
          <a:xfrm>
            <a:off x="8689605" y="3820874"/>
            <a:ext cx="3327749" cy="461665"/>
          </a:xfrm>
          <a:prstGeom prst="rect">
            <a:avLst/>
          </a:prstGeom>
        </p:spPr>
        <p:txBody>
          <a:bodyPr wrap="square">
            <a:spAutoFit/>
          </a:bodyPr>
          <a:lstStyle/>
          <a:p>
            <a:r>
              <a:rPr lang="fr-FR" sz="1200" b="1" dirty="0"/>
              <a:t>Zigzag tableau économique </a:t>
            </a:r>
            <a:r>
              <a:rPr lang="fr-FR" sz="1200" b="1" dirty="0" err="1"/>
              <a:t>from</a:t>
            </a:r>
            <a:r>
              <a:rPr lang="fr-FR" sz="1200" b="1" dirty="0"/>
              <a:t> the </a:t>
            </a:r>
            <a:r>
              <a:rPr lang="fr-FR" sz="1200" b="1" dirty="0" err="1"/>
              <a:t>frontispiece</a:t>
            </a:r>
            <a:r>
              <a:rPr lang="fr-FR" sz="1200" b="1" dirty="0"/>
              <a:t> of </a:t>
            </a:r>
            <a:r>
              <a:rPr lang="fr-FR" sz="1200" b="1" dirty="0" err="1"/>
              <a:t>Élémens</a:t>
            </a:r>
            <a:r>
              <a:rPr lang="fr-FR" sz="1200" b="1" dirty="0"/>
              <a:t> de la philosophie rurale (1767)</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2025</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C4511F-7CAA-0471-4149-5CB12918DB6F}"/>
            </a:ext>
          </a:extLst>
        </p:cNvPr>
        <p:cNvGrpSpPr/>
        <p:nvPr/>
      </p:nvGrpSpPr>
      <p:grpSpPr>
        <a:xfrm>
          <a:off x="0" y="0"/>
          <a:ext cx="0" cy="0"/>
          <a:chOff x="0" y="0"/>
          <a:chExt cx="0" cy="0"/>
        </a:xfrm>
      </p:grpSpPr>
      <p:sp>
        <p:nvSpPr>
          <p:cNvPr id="38915" name="Rectangle 2">
            <a:extLst>
              <a:ext uri="{FF2B5EF4-FFF2-40B4-BE49-F238E27FC236}">
                <a16:creationId xmlns:a16="http://schemas.microsoft.com/office/drawing/2014/main" id="{44DBB06C-1BF5-8199-831C-5A5531D8CA69}"/>
              </a:ext>
            </a:extLst>
          </p:cNvPr>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a:extLst>
              <a:ext uri="{FF2B5EF4-FFF2-40B4-BE49-F238E27FC236}">
                <a16:creationId xmlns:a16="http://schemas.microsoft.com/office/drawing/2014/main" id="{330AB5A6-7949-A736-AC36-2553676C42CC}"/>
              </a:ext>
            </a:extLst>
          </p:cNvPr>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a:extLst>
              <a:ext uri="{FF2B5EF4-FFF2-40B4-BE49-F238E27FC236}">
                <a16:creationId xmlns:a16="http://schemas.microsoft.com/office/drawing/2014/main" id="{ED802EF7-92D3-FFBD-40CD-2F30850EB4AB}"/>
              </a:ext>
            </a:extLst>
          </p:cNvPr>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a:extLst>
              <a:ext uri="{FF2B5EF4-FFF2-40B4-BE49-F238E27FC236}">
                <a16:creationId xmlns:a16="http://schemas.microsoft.com/office/drawing/2014/main" id="{EA7A353A-30A3-7880-D9D2-FB2FAB344C0C}"/>
              </a:ext>
            </a:extLst>
          </p:cNvPr>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a:extLst>
              <a:ext uri="{FF2B5EF4-FFF2-40B4-BE49-F238E27FC236}">
                <a16:creationId xmlns:a16="http://schemas.microsoft.com/office/drawing/2014/main" id="{71840570-08F6-9C70-41B4-5E503BCC0867}"/>
              </a:ext>
            </a:extLst>
          </p:cNvPr>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a:extLst>
              <a:ext uri="{FF2B5EF4-FFF2-40B4-BE49-F238E27FC236}">
                <a16:creationId xmlns:a16="http://schemas.microsoft.com/office/drawing/2014/main" id="{A527613E-1A0B-CD08-A435-0F6A1F703016}"/>
              </a:ext>
            </a:extLst>
          </p:cNvPr>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a:extLst>
              <a:ext uri="{FF2B5EF4-FFF2-40B4-BE49-F238E27FC236}">
                <a16:creationId xmlns:a16="http://schemas.microsoft.com/office/drawing/2014/main" id="{D81EBD28-E01C-6A7C-94FA-42A873A9F51F}"/>
              </a:ext>
            </a:extLst>
          </p:cNvPr>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a:extLst>
              <a:ext uri="{FF2B5EF4-FFF2-40B4-BE49-F238E27FC236}">
                <a16:creationId xmlns:a16="http://schemas.microsoft.com/office/drawing/2014/main" id="{0176CCB3-43EA-0FF6-D75F-86AF06A4E18E}"/>
              </a:ext>
            </a:extLst>
          </p:cNvPr>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a:extLst>
              <a:ext uri="{FF2B5EF4-FFF2-40B4-BE49-F238E27FC236}">
                <a16:creationId xmlns:a16="http://schemas.microsoft.com/office/drawing/2014/main" id="{B9E89CCB-BB85-3510-80E4-A56BF7EC4469}"/>
              </a:ext>
            </a:extLst>
          </p:cNvPr>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a:extLst>
              <a:ext uri="{FF2B5EF4-FFF2-40B4-BE49-F238E27FC236}">
                <a16:creationId xmlns:a16="http://schemas.microsoft.com/office/drawing/2014/main" id="{49FEFF98-6D84-DD0A-B446-858CE9143E40}"/>
              </a:ext>
            </a:extLst>
          </p:cNvPr>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a:extLst>
              <a:ext uri="{FF2B5EF4-FFF2-40B4-BE49-F238E27FC236}">
                <a16:creationId xmlns:a16="http://schemas.microsoft.com/office/drawing/2014/main" id="{876915E2-DE6F-5E34-C3F9-539BF21A65C5}"/>
              </a:ext>
            </a:extLst>
          </p:cNvPr>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a:extLst>
              <a:ext uri="{FF2B5EF4-FFF2-40B4-BE49-F238E27FC236}">
                <a16:creationId xmlns:a16="http://schemas.microsoft.com/office/drawing/2014/main" id="{676AC3E1-77E4-F02F-ADD8-6774ACF6623D}"/>
              </a:ext>
            </a:extLst>
          </p:cNvPr>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CC5DCDD7-98BA-02EC-B375-5AC28835646F}"/>
              </a:ext>
            </a:extLst>
          </p:cNvPr>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6CBC79D9-568A-07F6-B5D3-5F7A9199E08D}"/>
              </a:ext>
            </a:extLst>
          </p:cNvPr>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a:extLst>
              <a:ext uri="{FF2B5EF4-FFF2-40B4-BE49-F238E27FC236}">
                <a16:creationId xmlns:a16="http://schemas.microsoft.com/office/drawing/2014/main" id="{190E5180-5FAE-4C07-F6F7-E23DBF691AC3}"/>
              </a:ext>
            </a:extLst>
          </p:cNvPr>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a:extLst>
              <a:ext uri="{FF2B5EF4-FFF2-40B4-BE49-F238E27FC236}">
                <a16:creationId xmlns:a16="http://schemas.microsoft.com/office/drawing/2014/main" id="{4B65D450-D5C3-BD83-A830-116E237EDE95}"/>
              </a:ext>
            </a:extLst>
          </p:cNvPr>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a:extLst>
              <a:ext uri="{FF2B5EF4-FFF2-40B4-BE49-F238E27FC236}">
                <a16:creationId xmlns:a16="http://schemas.microsoft.com/office/drawing/2014/main" id="{8095426E-B717-F743-F0B8-4E49924B3384}"/>
              </a:ext>
            </a:extLst>
          </p:cNvPr>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a:extLst>
              <a:ext uri="{FF2B5EF4-FFF2-40B4-BE49-F238E27FC236}">
                <a16:creationId xmlns:a16="http://schemas.microsoft.com/office/drawing/2014/main" id="{AA3BA03A-F18E-7687-B22B-BBEB0DA7596C}"/>
              </a:ext>
            </a:extLst>
          </p:cNvPr>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a:extLst>
              <a:ext uri="{FF2B5EF4-FFF2-40B4-BE49-F238E27FC236}">
                <a16:creationId xmlns:a16="http://schemas.microsoft.com/office/drawing/2014/main" id="{33C3D70C-E852-4CCB-7006-D01362A8955F}"/>
              </a:ext>
            </a:extLst>
          </p:cNvPr>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C96ABF54-689D-7195-D1A4-C1925FEE040D}"/>
              </a:ext>
            </a:extLst>
          </p:cNvPr>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a:extLst>
              <a:ext uri="{FF2B5EF4-FFF2-40B4-BE49-F238E27FC236}">
                <a16:creationId xmlns:a16="http://schemas.microsoft.com/office/drawing/2014/main" id="{0AD25F2B-25ED-A517-6B9D-B7DF63E58B43}"/>
              </a:ext>
            </a:extLst>
          </p:cNvPr>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a:extLst>
              <a:ext uri="{FF2B5EF4-FFF2-40B4-BE49-F238E27FC236}">
                <a16:creationId xmlns:a16="http://schemas.microsoft.com/office/drawing/2014/main" id="{27461A07-769B-DAD8-E880-D5746B09B26F}"/>
              </a:ext>
            </a:extLst>
          </p:cNvPr>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a:extLst>
              <a:ext uri="{FF2B5EF4-FFF2-40B4-BE49-F238E27FC236}">
                <a16:creationId xmlns:a16="http://schemas.microsoft.com/office/drawing/2014/main" id="{F8AA1AD8-81B7-8FE6-465D-742516DB4374}"/>
              </a:ext>
            </a:extLst>
          </p:cNvPr>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a:extLst>
              <a:ext uri="{FF2B5EF4-FFF2-40B4-BE49-F238E27FC236}">
                <a16:creationId xmlns:a16="http://schemas.microsoft.com/office/drawing/2014/main" id="{C9AA2EF3-6378-8C8F-8B0E-C7EF48CE9C6C}"/>
              </a:ext>
            </a:extLst>
          </p:cNvPr>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a:extLst>
              <a:ext uri="{FF2B5EF4-FFF2-40B4-BE49-F238E27FC236}">
                <a16:creationId xmlns:a16="http://schemas.microsoft.com/office/drawing/2014/main" id="{2DD0BA08-793F-FB4E-7FE7-C688307139A1}"/>
              </a:ext>
            </a:extLst>
          </p:cNvPr>
          <p:cNvGrpSpPr/>
          <p:nvPr/>
        </p:nvGrpSpPr>
        <p:grpSpPr>
          <a:xfrm>
            <a:off x="620875" y="1019078"/>
            <a:ext cx="2182947" cy="2385677"/>
            <a:chOff x="620876" y="810492"/>
            <a:chExt cx="2066908" cy="2594263"/>
          </a:xfrm>
        </p:grpSpPr>
        <p:sp>
          <p:nvSpPr>
            <p:cNvPr id="38914" name="Freihandform 38913">
              <a:extLst>
                <a:ext uri="{FF2B5EF4-FFF2-40B4-BE49-F238E27FC236}">
                  <a16:creationId xmlns:a16="http://schemas.microsoft.com/office/drawing/2014/main" id="{23D93EA0-A667-8CD8-FF84-E976E3E03603}"/>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a:extLst>
                <a:ext uri="{FF2B5EF4-FFF2-40B4-BE49-F238E27FC236}">
                  <a16:creationId xmlns:a16="http://schemas.microsoft.com/office/drawing/2014/main" id="{44FD1A32-E04B-EEDE-3EF6-75711A7DCA61}"/>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a:extLst>
              <a:ext uri="{FF2B5EF4-FFF2-40B4-BE49-F238E27FC236}">
                <a16:creationId xmlns:a16="http://schemas.microsoft.com/office/drawing/2014/main" id="{34460E85-04FC-CCFF-551B-08F48670A2FE}"/>
              </a:ext>
            </a:extLst>
          </p:cNvPr>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a:extLst>
              <a:ext uri="{FF2B5EF4-FFF2-40B4-BE49-F238E27FC236}">
                <a16:creationId xmlns:a16="http://schemas.microsoft.com/office/drawing/2014/main" id="{154410B3-83D7-DEFC-5984-91FA33F3BC54}"/>
              </a:ext>
            </a:extLst>
          </p:cNvPr>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a:extLst>
              <a:ext uri="{FF2B5EF4-FFF2-40B4-BE49-F238E27FC236}">
                <a16:creationId xmlns:a16="http://schemas.microsoft.com/office/drawing/2014/main" id="{FD98179E-0817-7FA7-2224-43115B17C78F}"/>
              </a:ext>
            </a:extLst>
          </p:cNvPr>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a:extLst>
              <a:ext uri="{FF2B5EF4-FFF2-40B4-BE49-F238E27FC236}">
                <a16:creationId xmlns:a16="http://schemas.microsoft.com/office/drawing/2014/main" id="{E081C206-7B55-E3A8-85EA-87A1E8CD35CF}"/>
              </a:ext>
            </a:extLst>
          </p:cNvPr>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a:extLst>
              <a:ext uri="{FF2B5EF4-FFF2-40B4-BE49-F238E27FC236}">
                <a16:creationId xmlns:a16="http://schemas.microsoft.com/office/drawing/2014/main" id="{2131727B-EDDE-143C-42CD-A4694A5DA232}"/>
              </a:ext>
            </a:extLst>
          </p:cNvPr>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a:extLst>
              <a:ext uri="{FF2B5EF4-FFF2-40B4-BE49-F238E27FC236}">
                <a16:creationId xmlns:a16="http://schemas.microsoft.com/office/drawing/2014/main" id="{5B71BE17-B9AB-57C0-5A9E-419C735B798B}"/>
              </a:ext>
            </a:extLst>
          </p:cNvPr>
          <p:cNvSpPr/>
          <p:nvPr/>
        </p:nvSpPr>
        <p:spPr>
          <a:xfrm>
            <a:off x="5800062" y="4081306"/>
            <a:ext cx="417102" cy="369332"/>
          </a:xfrm>
          <a:prstGeom prst="rect">
            <a:avLst/>
          </a:prstGeom>
        </p:spPr>
        <p:txBody>
          <a:bodyPr wrap="none">
            <a:spAutoFit/>
          </a:bodyPr>
          <a:lstStyle/>
          <a:p>
            <a:r>
              <a:rPr lang="de-DE" dirty="0"/>
              <a:t>EX</a:t>
            </a:r>
          </a:p>
        </p:txBody>
      </p:sp>
      <p:sp>
        <p:nvSpPr>
          <p:cNvPr id="53" name="Rechteck 52">
            <a:extLst>
              <a:ext uri="{FF2B5EF4-FFF2-40B4-BE49-F238E27FC236}">
                <a16:creationId xmlns:a16="http://schemas.microsoft.com/office/drawing/2014/main" id="{E7763F53-270A-6BB5-0327-E6FDECE492B5}"/>
              </a:ext>
            </a:extLst>
          </p:cNvPr>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a:extLst>
              <a:ext uri="{FF2B5EF4-FFF2-40B4-BE49-F238E27FC236}">
                <a16:creationId xmlns:a16="http://schemas.microsoft.com/office/drawing/2014/main" id="{9FA662CC-4B5A-C050-6B6C-62BE231058F2}"/>
              </a:ext>
            </a:extLst>
          </p:cNvPr>
          <p:cNvGrpSpPr/>
          <p:nvPr/>
        </p:nvGrpSpPr>
        <p:grpSpPr>
          <a:xfrm>
            <a:off x="355834" y="3761509"/>
            <a:ext cx="5479213" cy="2641467"/>
            <a:chOff x="355834" y="3761509"/>
            <a:chExt cx="5479213" cy="2641467"/>
          </a:xfrm>
        </p:grpSpPr>
        <p:sp>
          <p:nvSpPr>
            <p:cNvPr id="38925" name="Freihandform 38924">
              <a:extLst>
                <a:ext uri="{FF2B5EF4-FFF2-40B4-BE49-F238E27FC236}">
                  <a16:creationId xmlns:a16="http://schemas.microsoft.com/office/drawing/2014/main" id="{80BB26FC-AE8D-B884-64E2-8D369338E8D0}"/>
                </a:ext>
              </a:extLst>
            </p:cNvPr>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a:extLst>
                <a:ext uri="{FF2B5EF4-FFF2-40B4-BE49-F238E27FC236}">
                  <a16:creationId xmlns:a16="http://schemas.microsoft.com/office/drawing/2014/main" id="{A6E52F6B-2BBA-09C3-40E3-894AFBC8554E}"/>
                </a:ext>
              </a:extLst>
            </p:cNvPr>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a:extLst>
              <a:ext uri="{FF2B5EF4-FFF2-40B4-BE49-F238E27FC236}">
                <a16:creationId xmlns:a16="http://schemas.microsoft.com/office/drawing/2014/main" id="{1C6A13C3-7F7D-C905-8CCE-824B1326561A}"/>
              </a:ext>
            </a:extLst>
          </p:cNvPr>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a:extLst>
              <a:ext uri="{FF2B5EF4-FFF2-40B4-BE49-F238E27FC236}">
                <a16:creationId xmlns:a16="http://schemas.microsoft.com/office/drawing/2014/main" id="{F6918EA8-3F5A-45E3-4F37-B5C25F90F434}"/>
              </a:ext>
            </a:extLst>
          </p:cNvPr>
          <p:cNvSpPr/>
          <p:nvPr/>
        </p:nvSpPr>
        <p:spPr>
          <a:xfrm>
            <a:off x="3562462" y="6326970"/>
            <a:ext cx="481222" cy="369332"/>
          </a:xfrm>
          <a:prstGeom prst="rect">
            <a:avLst/>
          </a:prstGeom>
        </p:spPr>
        <p:txBody>
          <a:bodyPr wrap="none">
            <a:spAutoFit/>
          </a:bodyPr>
          <a:lstStyle/>
          <a:p>
            <a:r>
              <a:rPr lang="de-DE" dirty="0"/>
              <a:t>NÜ</a:t>
            </a:r>
          </a:p>
        </p:txBody>
      </p:sp>
      <p:sp>
        <p:nvSpPr>
          <p:cNvPr id="62" name="Textfeld 61">
            <a:extLst>
              <a:ext uri="{FF2B5EF4-FFF2-40B4-BE49-F238E27FC236}">
                <a16:creationId xmlns:a16="http://schemas.microsoft.com/office/drawing/2014/main" id="{5449B54A-02DF-F54B-C813-59B17123A9D5}"/>
              </a:ext>
            </a:extLst>
          </p:cNvPr>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a:extLst>
              <a:ext uri="{FF2B5EF4-FFF2-40B4-BE49-F238E27FC236}">
                <a16:creationId xmlns:a16="http://schemas.microsoft.com/office/drawing/2014/main" id="{937A8A82-DF2D-74D0-672A-5E83F2CA597C}"/>
              </a:ext>
            </a:extLst>
          </p:cNvPr>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a:extLst>
              <a:ext uri="{FF2B5EF4-FFF2-40B4-BE49-F238E27FC236}">
                <a16:creationId xmlns:a16="http://schemas.microsoft.com/office/drawing/2014/main" id="{0CB7ACA8-BDEE-772E-B810-2966605A6DE5}"/>
              </a:ext>
            </a:extLst>
          </p:cNvPr>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a:extLst>
              <a:ext uri="{FF2B5EF4-FFF2-40B4-BE49-F238E27FC236}">
                <a16:creationId xmlns:a16="http://schemas.microsoft.com/office/drawing/2014/main" id="{700A4690-B030-CBC7-CECA-9EA9377FBFAE}"/>
              </a:ext>
            </a:extLst>
          </p:cNvPr>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a:extLst>
              <a:ext uri="{FF2B5EF4-FFF2-40B4-BE49-F238E27FC236}">
                <a16:creationId xmlns:a16="http://schemas.microsoft.com/office/drawing/2014/main" id="{E265C8DF-E3B0-4463-56F6-0AF942C431DA}"/>
              </a:ext>
            </a:extLst>
          </p:cNvPr>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a:extLst>
              <a:ext uri="{FF2B5EF4-FFF2-40B4-BE49-F238E27FC236}">
                <a16:creationId xmlns:a16="http://schemas.microsoft.com/office/drawing/2014/main" id="{4E53D0F6-13DD-B01A-4294-0695677C7B58}"/>
              </a:ext>
            </a:extLst>
          </p:cNvPr>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a:extLst>
              <a:ext uri="{FF2B5EF4-FFF2-40B4-BE49-F238E27FC236}">
                <a16:creationId xmlns:a16="http://schemas.microsoft.com/office/drawing/2014/main" id="{3C87F623-1A59-03E7-0B4A-41F0C7993DB0}"/>
              </a:ext>
            </a:extLst>
          </p:cNvPr>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a:extLst>
              <a:ext uri="{FF2B5EF4-FFF2-40B4-BE49-F238E27FC236}">
                <a16:creationId xmlns:a16="http://schemas.microsoft.com/office/drawing/2014/main" id="{56F45EED-8966-857B-3531-FF8B76336ACA}"/>
              </a:ext>
            </a:extLst>
          </p:cNvPr>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a:extLst>
              <a:ext uri="{FF2B5EF4-FFF2-40B4-BE49-F238E27FC236}">
                <a16:creationId xmlns:a16="http://schemas.microsoft.com/office/drawing/2014/main" id="{D768D81F-AF14-FF34-5064-8ED72947D499}"/>
              </a:ext>
            </a:extLst>
          </p:cNvPr>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a:extLst>
              <a:ext uri="{FF2B5EF4-FFF2-40B4-BE49-F238E27FC236}">
                <a16:creationId xmlns:a16="http://schemas.microsoft.com/office/drawing/2014/main" id="{034B42C9-EC17-16D2-24F8-4AD6F2592007}"/>
              </a:ext>
            </a:extLst>
          </p:cNvPr>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a:extLst>
              <a:ext uri="{FF2B5EF4-FFF2-40B4-BE49-F238E27FC236}">
                <a16:creationId xmlns:a16="http://schemas.microsoft.com/office/drawing/2014/main" id="{D8EDF19D-8AD8-A594-D985-ECD816EEF742}"/>
              </a:ext>
            </a:extLst>
          </p:cNvPr>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a:extLst>
              <a:ext uri="{FF2B5EF4-FFF2-40B4-BE49-F238E27FC236}">
                <a16:creationId xmlns:a16="http://schemas.microsoft.com/office/drawing/2014/main" id="{B7B47F82-F8CF-4A91-0807-D13EA166549D}"/>
              </a:ext>
            </a:extLst>
          </p:cNvPr>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a:extLst>
              <a:ext uri="{FF2B5EF4-FFF2-40B4-BE49-F238E27FC236}">
                <a16:creationId xmlns:a16="http://schemas.microsoft.com/office/drawing/2014/main" id="{5633866C-6826-677D-C1CF-554AC0834296}"/>
              </a:ext>
            </a:extLst>
          </p:cNvPr>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a:extLst>
              <a:ext uri="{FF2B5EF4-FFF2-40B4-BE49-F238E27FC236}">
                <a16:creationId xmlns:a16="http://schemas.microsoft.com/office/drawing/2014/main" id="{EBA62716-2D33-4F9E-933F-7B00D5390AD6}"/>
              </a:ext>
            </a:extLst>
          </p:cNvPr>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a:extLst>
              <a:ext uri="{FF2B5EF4-FFF2-40B4-BE49-F238E27FC236}">
                <a16:creationId xmlns:a16="http://schemas.microsoft.com/office/drawing/2014/main" id="{A480780B-E1D9-D2D2-ACF4-3F5822DF0FE4}"/>
              </a:ext>
            </a:extLst>
          </p:cNvPr>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a:extLst>
              <a:ext uri="{FF2B5EF4-FFF2-40B4-BE49-F238E27FC236}">
                <a16:creationId xmlns:a16="http://schemas.microsoft.com/office/drawing/2014/main" id="{6BBE4FEC-9542-CB16-A4FF-C094908AE478}"/>
              </a:ext>
            </a:extLst>
          </p:cNvPr>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a:extLst>
              <a:ext uri="{FF2B5EF4-FFF2-40B4-BE49-F238E27FC236}">
                <a16:creationId xmlns:a16="http://schemas.microsoft.com/office/drawing/2014/main" id="{D068CA06-5452-DFC4-8494-2B75EAAA3025}"/>
              </a:ext>
            </a:extLst>
          </p:cNvPr>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a:extLst>
              <a:ext uri="{FF2B5EF4-FFF2-40B4-BE49-F238E27FC236}">
                <a16:creationId xmlns:a16="http://schemas.microsoft.com/office/drawing/2014/main" id="{39966830-24D3-25FE-4889-8D9359BDBC73}"/>
              </a:ext>
            </a:extLst>
          </p:cNvPr>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a:extLst>
              <a:ext uri="{FF2B5EF4-FFF2-40B4-BE49-F238E27FC236}">
                <a16:creationId xmlns:a16="http://schemas.microsoft.com/office/drawing/2014/main" id="{58D1806C-6CA4-BA6D-FC2F-7D3BF439D446}"/>
              </a:ext>
            </a:extLst>
          </p:cNvPr>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a:extLst>
              <a:ext uri="{FF2B5EF4-FFF2-40B4-BE49-F238E27FC236}">
                <a16:creationId xmlns:a16="http://schemas.microsoft.com/office/drawing/2014/main" id="{489B3849-DB99-F228-38E4-7444E7A96799}"/>
              </a:ext>
            </a:extLst>
          </p:cNvPr>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a:extLst>
              <a:ext uri="{FF2B5EF4-FFF2-40B4-BE49-F238E27FC236}">
                <a16:creationId xmlns:a16="http://schemas.microsoft.com/office/drawing/2014/main" id="{F92C9983-A37E-909B-DDBB-BDA1DBBF06F2}"/>
              </a:ext>
            </a:extLst>
          </p:cNvPr>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a:extLst>
              <a:ext uri="{FF2B5EF4-FFF2-40B4-BE49-F238E27FC236}">
                <a16:creationId xmlns:a16="http://schemas.microsoft.com/office/drawing/2014/main" id="{15241880-DE95-94DA-E585-1760876FDCCF}"/>
              </a:ext>
            </a:extLst>
          </p:cNvPr>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a:extLst>
              <a:ext uri="{FF2B5EF4-FFF2-40B4-BE49-F238E27FC236}">
                <a16:creationId xmlns:a16="http://schemas.microsoft.com/office/drawing/2014/main" id="{1F299974-3362-5224-29B2-5EBCF67733BE}"/>
              </a:ext>
            </a:extLst>
          </p:cNvPr>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41D44E66-47F5-91C5-A082-028314E97E3B}"/>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2B4C0BAC-5389-378F-A07B-BE469F66415E}"/>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D225F594-141E-A869-0031-791A90BD98B7}"/>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6C200B8F-E3D8-0CA0-F7D6-18BE9A1D505F}"/>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6805C653-87C8-560A-5F4C-8F7A9AAA5A40}"/>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199956732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566334" y="987198"/>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
        <p:nvSpPr>
          <p:cNvPr id="4" name="Rechteck 3">
            <a:extLst>
              <a:ext uri="{FF2B5EF4-FFF2-40B4-BE49-F238E27FC236}">
                <a16:creationId xmlns:a16="http://schemas.microsoft.com/office/drawing/2014/main" id="{301D9A2D-A2CA-486E-B503-03385CF8307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9116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40834" y="648587"/>
            <a:ext cx="8548771" cy="470840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4EB242E6-F37D-4334-BCF0-90C18F8E0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05396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a:t>Offizielle Institutionen</a:t>
                      </a:r>
                      <a:endParaRPr lang="de-DE" sz="2200" dirty="0"/>
                    </a:p>
                    <a:p>
                      <a:pPr marL="342900" indent="-342900">
                        <a:buFont typeface="Arial" panose="020B0604020202020204" pitchFamily="34" charset="0"/>
                        <a:buChar char="•"/>
                      </a:pPr>
                      <a:r>
                        <a:rPr lang="de-DE" sz="2200">
                          <a:hlinkClick r:id="rId3"/>
                        </a:rPr>
                        <a:t>Statistisches Bundesamt</a:t>
                      </a:r>
                      <a:endParaRPr lang="de-DE" sz="2200"/>
                    </a:p>
                    <a:p>
                      <a:pPr marL="342900" indent="-342900">
                        <a:buFont typeface="Arial" panose="020B0604020202020204" pitchFamily="34" charset="0"/>
                        <a:buChar char="•"/>
                      </a:pPr>
                      <a:r>
                        <a:rPr lang="de-DE" sz="2200">
                          <a:hlinkClick r:id="rId4"/>
                        </a:rPr>
                        <a:t>Bundesbank</a:t>
                      </a:r>
                      <a:endParaRPr lang="de-DE" sz="2200"/>
                    </a:p>
                    <a:p>
                      <a:pPr marL="342900" indent="-342900">
                        <a:buFont typeface="Arial" panose="020B0604020202020204" pitchFamily="34" charset="0"/>
                        <a:buChar char="•"/>
                      </a:pPr>
                      <a:r>
                        <a:rPr lang="de-DE" sz="2200">
                          <a:hlinkClick r:id="rId5"/>
                        </a:rPr>
                        <a:t>Bundesagentur für Arbeit</a:t>
                      </a:r>
                      <a:endParaRPr lang="de-DE" sz="2200"/>
                    </a:p>
                    <a:p>
                      <a:pPr marL="342900" indent="-342900">
                        <a:buFont typeface="Arial" panose="020B0604020202020204" pitchFamily="34" charset="0"/>
                        <a:buChar char="•"/>
                      </a:pPr>
                      <a:r>
                        <a:rPr lang="de-DE" sz="2200">
                          <a:hlinkClick r:id="rId6"/>
                        </a:rPr>
                        <a:t>Interationale Arbeitsorganisation</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7"/>
                        </a:rPr>
                        <a:t>Eurostat</a:t>
                      </a:r>
                      <a:endParaRPr lang="de-DE" sz="2200"/>
                    </a:p>
                    <a:p>
                      <a:pPr marL="342900" indent="-342900">
                        <a:buFont typeface="Arial" panose="020B0604020202020204" pitchFamily="34" charset="0"/>
                        <a:buChar char="•"/>
                      </a:pPr>
                      <a:r>
                        <a:rPr lang="de-DE" sz="2200">
                          <a:hlinkClick r:id="rId8"/>
                        </a:rPr>
                        <a:t>EZB</a:t>
                      </a:r>
                      <a:endParaRPr lang="de-DE" sz="2200"/>
                    </a:p>
                    <a:p>
                      <a:pPr marL="342900" indent="-342900">
                        <a:buFont typeface="Arial" panose="020B0604020202020204" pitchFamily="34" charset="0"/>
                        <a:buChar char="•"/>
                      </a:pPr>
                      <a:r>
                        <a:rPr lang="de-DE" sz="2200">
                          <a:hlinkClick r:id="rId9"/>
                        </a:rPr>
                        <a:t>FED</a:t>
                      </a:r>
                      <a:endParaRPr lang="de-DE" sz="2200"/>
                    </a:p>
                    <a:p>
                      <a:pPr marL="342900" indent="-342900">
                        <a:buFont typeface="Arial" panose="020B0604020202020204" pitchFamily="34" charset="0"/>
                        <a:buChar char="•"/>
                      </a:pPr>
                      <a:r>
                        <a:rPr lang="de-DE" sz="2200">
                          <a:hlinkClick r:id="rId10"/>
                        </a:rPr>
                        <a:t>BoE</a:t>
                      </a:r>
                      <a:endParaRPr lang="de-DE" sz="2200"/>
                    </a:p>
                    <a:p>
                      <a:pPr marL="342900" indent="-342900">
                        <a:buFont typeface="Arial" panose="020B0604020202020204" pitchFamily="34" charset="0"/>
                        <a:buChar char="•"/>
                      </a:pPr>
                      <a:r>
                        <a:rPr lang="de-DE" sz="2200">
                          <a:hlinkClick r:id="rId11"/>
                        </a:rPr>
                        <a:t>OECD</a:t>
                      </a:r>
                      <a:endParaRPr lang="de-DE" sz="2200"/>
                    </a:p>
                    <a:p>
                      <a:pPr marL="342900" indent="-342900">
                        <a:buFont typeface="Arial" panose="020B0604020202020204" pitchFamily="34" charset="0"/>
                        <a:buChar char="•"/>
                      </a:pPr>
                      <a:r>
                        <a:rPr lang="de-DE" sz="2200">
                          <a:hlinkClick r:id="rId12"/>
                        </a:rPr>
                        <a:t>IMF</a:t>
                      </a:r>
                      <a:endParaRPr lang="de-DE" sz="2200"/>
                    </a:p>
                    <a:p>
                      <a:pPr marL="342900" indent="-342900">
                        <a:buFont typeface="Arial" panose="020B0604020202020204" pitchFamily="34" charset="0"/>
                        <a:buChar char="•"/>
                      </a:pPr>
                      <a:r>
                        <a:rPr lang="de-DE" sz="2200">
                          <a:hlinkClick r:id="rId13"/>
                        </a:rPr>
                        <a:t>Worldbank</a:t>
                      </a:r>
                      <a:endParaRPr lang="de-DE" sz="2200"/>
                    </a:p>
                    <a:p>
                      <a:pPr marL="342900" indent="-342900">
                        <a:buFont typeface="Arial" panose="020B0604020202020204" pitchFamily="34" charset="0"/>
                        <a:buChar char="•"/>
                      </a:pPr>
                      <a:r>
                        <a:rPr lang="de-DE" sz="2200">
                          <a:hlinkClick r:id="rId14"/>
                        </a:rPr>
                        <a:t>SVR</a:t>
                      </a:r>
                      <a:endParaRPr lang="de-DE" sz="2200"/>
                    </a:p>
                  </a:txBody>
                  <a:tcPr marL="82953" marR="82953" marT="41476" marB="41476"/>
                </a:tc>
                <a:tc>
                  <a:txBody>
                    <a:bodyPr/>
                    <a:lstStyle/>
                    <a:p>
                      <a:r>
                        <a:rPr lang="de-DE" sz="2200" u="sng"/>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5"/>
                        </a:rPr>
                        <a:t>HRI</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6"/>
                        </a:rPr>
                        <a:t>Cesifo</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7"/>
                        </a:rPr>
                        <a:t>DIW</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8"/>
                        </a:rPr>
                        <a:t>IAB</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9"/>
                        </a:rPr>
                        <a:t>IfW</a:t>
                      </a:r>
                      <a:endParaRPr lang="de-DE" sz="2200"/>
                    </a:p>
                    <a:p>
                      <a:pPr marL="342900" indent="-342900">
                        <a:buFont typeface="Arial" panose="020B0604020202020204" pitchFamily="34" charset="0"/>
                        <a:buChar char="•"/>
                      </a:pPr>
                      <a:r>
                        <a:rPr lang="de-DE" sz="2200">
                          <a:hlinkClick r:id="rId20"/>
                        </a:rPr>
                        <a:t>IMK</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1"/>
                        </a:rPr>
                        <a:t>IW</a:t>
                      </a:r>
                      <a:endParaRPr lang="de-DE" sz="2200"/>
                    </a:p>
                    <a:p>
                      <a:pPr marL="342900" indent="-342900">
                        <a:buFont typeface="Arial" panose="020B0604020202020204" pitchFamily="34" charset="0"/>
                        <a:buChar char="•"/>
                      </a:pPr>
                      <a:r>
                        <a:rPr lang="de-DE" sz="2200">
                          <a:hlinkClick r:id="rId22"/>
                        </a:rPr>
                        <a:t>IWH</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3"/>
                        </a:rPr>
                        <a:t>KOF</a:t>
                      </a:r>
                      <a:endParaRPr lang="de-DE" sz="2200"/>
                    </a:p>
                    <a:p>
                      <a:pPr marL="342900" indent="-342900">
                        <a:buFont typeface="Arial" panose="020B0604020202020204" pitchFamily="34" charset="0"/>
                        <a:buChar char="•"/>
                      </a:pPr>
                      <a:r>
                        <a:rPr lang="de-DE" sz="2200">
                          <a:hlinkClick r:id="rId24"/>
                        </a:rPr>
                        <a:t>RWI</a:t>
                      </a:r>
                      <a:endParaRPr lang="de-DE" sz="2200"/>
                    </a:p>
                    <a:p>
                      <a:pPr marL="342900" indent="-342900">
                        <a:buFont typeface="Arial" panose="020B0604020202020204" pitchFamily="34" charset="0"/>
                        <a:buChar char="•"/>
                      </a:pPr>
                      <a:r>
                        <a:rPr lang="de-DE" sz="2200">
                          <a:hlinkClick r:id="rId25"/>
                        </a:rPr>
                        <a:t>ZEW</a:t>
                      </a:r>
                      <a:endParaRPr lang="de-DE" sz="2200"/>
                    </a:p>
                    <a:p>
                      <a:pPr marL="342900" indent="-342900">
                        <a:buFont typeface="Arial" panose="020B0604020202020204" pitchFamily="34" charset="0"/>
                        <a:buChar char="•"/>
                      </a:pPr>
                      <a:r>
                        <a:rPr lang="de-DE" sz="2200">
                          <a:hlinkClick r:id="rId26"/>
                        </a:rPr>
                        <a:t>Bruegel</a:t>
                      </a:r>
                      <a:endParaRPr lang="de-DE" sz="2200">
                        <a:hlinkClick r:id="rId27"/>
                      </a:endParaRPr>
                    </a:p>
                    <a:p>
                      <a:pPr marL="342900" indent="-342900">
                        <a:buFont typeface="Arial" panose="020B0604020202020204" pitchFamily="34" charset="0"/>
                        <a:buChar char="•"/>
                      </a:pPr>
                      <a:r>
                        <a:rPr lang="de-DE" sz="2200">
                          <a:hlinkClick r:id="rId27"/>
                        </a:rPr>
                        <a:t>NIESR</a:t>
                      </a:r>
                      <a:endParaRPr lang="de-DE" sz="2200"/>
                    </a:p>
                    <a:p>
                      <a:pPr marL="342900" indent="-342900">
                        <a:buFont typeface="Arial" panose="020B0604020202020204" pitchFamily="34" charset="0"/>
                        <a:buChar char="•"/>
                      </a:pPr>
                      <a:r>
                        <a:rPr lang="de-DE" sz="2200">
                          <a:hlinkClick r:id="rId28"/>
                        </a:rPr>
                        <a:t>ESRI</a:t>
                      </a:r>
                      <a:endParaRPr lang="de-DE" sz="2200"/>
                    </a:p>
                    <a:p>
                      <a:pPr marL="342900" indent="-342900">
                        <a:buFont typeface="Arial" panose="020B0604020202020204" pitchFamily="34" charset="0"/>
                        <a:buChar char="•"/>
                      </a:pPr>
                      <a:r>
                        <a:rPr lang="de-DE" sz="2200">
                          <a:hlinkClick r:id="rId29"/>
                        </a:rPr>
                        <a:t>NBER</a:t>
                      </a:r>
                      <a:endParaRPr lang="de-DE" sz="2200"/>
                    </a:p>
                    <a:p>
                      <a:pPr marL="342900" indent="-342900">
                        <a:buFont typeface="Arial" panose="020B0604020202020204" pitchFamily="34" charset="0"/>
                        <a:buChar char="•"/>
                      </a:pPr>
                      <a:r>
                        <a:rPr lang="de-DE" sz="2200">
                          <a:hlinkClick r:id="rId30"/>
                        </a:rPr>
                        <a:t>Peterson Institue</a:t>
                      </a:r>
                      <a:endParaRPr lang="de-DE" sz="2200"/>
                    </a:p>
                    <a:p>
                      <a:pPr marL="342900" indent="-342900">
                        <a:buFont typeface="Arial" panose="020B0604020202020204" pitchFamily="34" charset="0"/>
                        <a:buChar char="•"/>
                      </a:pPr>
                      <a:r>
                        <a:rPr lang="de-DE" sz="2200">
                          <a:hlinkClick r:id="rId31"/>
                        </a:rPr>
                        <a:t>Brookins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dirty="0">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a:t>
            </a:r>
            <a:r>
              <a:rPr lang="de-DE" altLang="de-DE" dirty="0" err="1">
                <a:solidFill>
                  <a:srgbClr val="000000"/>
                </a:solidFill>
              </a:rPr>
              <a:t>übergehn</a:t>
            </a:r>
            <a:r>
              <a:rPr lang="de-DE" altLang="de-DE" dirty="0">
                <a:solidFill>
                  <a:srgbClr val="000000"/>
                </a:solidFill>
              </a:rPr>
              <a:t>. Sie regierte von 715 vor Christo bis zum Jahre nach Marx. Seitdem ist die Frage völlig gelöst: die Leute haben zwar immer noch kein Geld, wissen aber wenigstens, warum.“ (Kurt Tucholsky, 1931)</a:t>
            </a: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1759</Words>
  <Application>Microsoft Office PowerPoint</Application>
  <PresentationFormat>Breitbild</PresentationFormat>
  <Paragraphs>357</Paragraphs>
  <Slides>26</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118</cp:revision>
  <cp:lastPrinted>2022-03-02T20:18:27Z</cp:lastPrinted>
  <dcterms:created xsi:type="dcterms:W3CDTF">2022-03-01T20:52:11Z</dcterms:created>
  <dcterms:modified xsi:type="dcterms:W3CDTF">2025-03-05T10:25:07Z</dcterms:modified>
</cp:coreProperties>
</file>