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1372" r:id="rId2"/>
    <p:sldId id="1333" r:id="rId3"/>
    <p:sldId id="1334" r:id="rId4"/>
    <p:sldId id="1335" r:id="rId5"/>
    <p:sldId id="1336" r:id="rId6"/>
    <p:sldId id="1337" r:id="rId7"/>
    <p:sldId id="1338" r:id="rId8"/>
    <p:sldId id="1339" r:id="rId9"/>
    <p:sldId id="1340" r:id="rId10"/>
    <p:sldId id="1341" r:id="rId11"/>
    <p:sldId id="1342" r:id="rId12"/>
    <p:sldId id="1343" r:id="rId13"/>
    <p:sldId id="1344" r:id="rId14"/>
    <p:sldId id="1345" r:id="rId15"/>
    <p:sldId id="1346" r:id="rId16"/>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77" d="100"/>
          <a:sy n="77" d="100"/>
        </p:scale>
        <p:origin x="76"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24.04.2024</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6FD74570-1D1B-4E21-81B7-623252BA7C1C}"/>
              </a:ext>
            </a:extLst>
          </p:cNvPr>
          <p:cNvSpPr txBox="1">
            <a:spLocks noGrp="1"/>
          </p:cNvSpPr>
          <p:nvPr>
            <p:ph type="sldNum" sz="quarter" idx="5"/>
          </p:nvPr>
        </p:nvSpPr>
        <p:spPr>
          <a:ln/>
        </p:spPr>
        <p:txBody>
          <a:bodyPr lIns="0" tIns="0" rIns="0" bIns="0" anchor="b" anchorCtr="0">
            <a:noAutofit/>
          </a:bodyPr>
          <a:lstStyle/>
          <a:p>
            <a:pPr lvl="0"/>
            <a:fld id="{ECADD61A-2E12-471F-825B-0EBAF3BC6B84}" type="slidenum">
              <a:t>10</a:t>
            </a:fld>
            <a:endParaRPr lang="de-DE"/>
          </a:p>
        </p:txBody>
      </p:sp>
      <p:sp>
        <p:nvSpPr>
          <p:cNvPr id="2" name="Folienbildplatzhalter 1">
            <a:extLst>
              <a:ext uri="{FF2B5EF4-FFF2-40B4-BE49-F238E27FC236}">
                <a16:creationId xmlns:a16="http://schemas.microsoft.com/office/drawing/2014/main" id="{B97A360D-F0B1-4A9F-B4AE-F92A2E186A88}"/>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3655F4F8-2F43-4AD0-A2C2-7F7548E21A8A}"/>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675701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40D481C6-CF00-4240-BA96-842A8A69C5C7}"/>
              </a:ext>
            </a:extLst>
          </p:cNvPr>
          <p:cNvSpPr txBox="1">
            <a:spLocks noGrp="1"/>
          </p:cNvSpPr>
          <p:nvPr>
            <p:ph type="sldNum" sz="quarter" idx="5"/>
          </p:nvPr>
        </p:nvSpPr>
        <p:spPr>
          <a:ln/>
        </p:spPr>
        <p:txBody>
          <a:bodyPr lIns="0" tIns="0" rIns="0" bIns="0" anchor="b" anchorCtr="0">
            <a:noAutofit/>
          </a:bodyPr>
          <a:lstStyle/>
          <a:p>
            <a:pPr lvl="0"/>
            <a:fld id="{92283B74-4E03-4F99-972D-3B15B488F3EB}" type="slidenum">
              <a:t>11</a:t>
            </a:fld>
            <a:endParaRPr lang="de-DE"/>
          </a:p>
        </p:txBody>
      </p:sp>
      <p:sp>
        <p:nvSpPr>
          <p:cNvPr id="2" name="Folienbildplatzhalter 1">
            <a:extLst>
              <a:ext uri="{FF2B5EF4-FFF2-40B4-BE49-F238E27FC236}">
                <a16:creationId xmlns:a16="http://schemas.microsoft.com/office/drawing/2014/main" id="{AFE726AE-9AA7-49A5-A5DA-257622550911}"/>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880E369E-EBBB-470C-87C8-0890E0AA95A8}"/>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0759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036799C4-1E04-4A1E-8F9E-5CFA95C708C9}"/>
              </a:ext>
            </a:extLst>
          </p:cNvPr>
          <p:cNvSpPr txBox="1">
            <a:spLocks noGrp="1"/>
          </p:cNvSpPr>
          <p:nvPr>
            <p:ph type="sldNum" sz="quarter" idx="5"/>
          </p:nvPr>
        </p:nvSpPr>
        <p:spPr>
          <a:ln/>
        </p:spPr>
        <p:txBody>
          <a:bodyPr lIns="0" tIns="0" rIns="0" bIns="0" anchor="b" anchorCtr="0">
            <a:noAutofit/>
          </a:bodyPr>
          <a:lstStyle/>
          <a:p>
            <a:pPr lvl="0"/>
            <a:fld id="{674D6054-3BEC-4318-9EAE-AB1E776E3531}" type="slidenum">
              <a:t>12</a:t>
            </a:fld>
            <a:endParaRPr lang="de-DE"/>
          </a:p>
        </p:txBody>
      </p:sp>
      <p:sp>
        <p:nvSpPr>
          <p:cNvPr id="2" name="Folienbildplatzhalter 1">
            <a:extLst>
              <a:ext uri="{FF2B5EF4-FFF2-40B4-BE49-F238E27FC236}">
                <a16:creationId xmlns:a16="http://schemas.microsoft.com/office/drawing/2014/main" id="{C79C6A7E-CC8D-4F58-916B-E1CB9ED1D777}"/>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4DAAB1AC-1197-4D48-98E0-A8B5B170466D}"/>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5214793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30571AAB-3700-41D6-86CF-53C1426B131A}"/>
              </a:ext>
            </a:extLst>
          </p:cNvPr>
          <p:cNvSpPr txBox="1">
            <a:spLocks noGrp="1"/>
          </p:cNvSpPr>
          <p:nvPr>
            <p:ph type="sldNum" sz="quarter" idx="5"/>
          </p:nvPr>
        </p:nvSpPr>
        <p:spPr>
          <a:ln/>
        </p:spPr>
        <p:txBody>
          <a:bodyPr lIns="0" tIns="0" rIns="0" bIns="0" anchor="b" anchorCtr="0">
            <a:noAutofit/>
          </a:bodyPr>
          <a:lstStyle/>
          <a:p>
            <a:pPr lvl="0"/>
            <a:fld id="{D776508D-5558-49C4-9F40-D67959850437}" type="slidenum">
              <a:t>15</a:t>
            </a:fld>
            <a:endParaRPr lang="de-DE"/>
          </a:p>
        </p:txBody>
      </p:sp>
      <p:sp>
        <p:nvSpPr>
          <p:cNvPr id="2" name="Folienbildplatzhalter 1">
            <a:extLst>
              <a:ext uri="{FF2B5EF4-FFF2-40B4-BE49-F238E27FC236}">
                <a16:creationId xmlns:a16="http://schemas.microsoft.com/office/drawing/2014/main" id="{D7958419-1283-4B81-BFDB-A6F408141DF6}"/>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26C308D7-34EC-4031-B982-2BE781DCEB47}"/>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901420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2</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2</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292878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3</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3</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074108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87F998DE-E33C-4AB8-858A-C20295B574DA}"/>
              </a:ext>
            </a:extLst>
          </p:cNvPr>
          <p:cNvSpPr txBox="1">
            <a:spLocks noGrp="1"/>
          </p:cNvSpPr>
          <p:nvPr>
            <p:ph type="sldNum" sz="quarter" idx="5"/>
          </p:nvPr>
        </p:nvSpPr>
        <p:spPr>
          <a:ln/>
        </p:spPr>
        <p:txBody>
          <a:bodyPr lIns="0" tIns="0" rIns="0" bIns="0" anchor="b" anchorCtr="0">
            <a:noAutofit/>
          </a:bodyPr>
          <a:lstStyle/>
          <a:p>
            <a:pPr lvl="0"/>
            <a:fld id="{05E2C86D-3693-442E-915D-E95FE32BF50E}" type="slidenum">
              <a:t>4</a:t>
            </a:fld>
            <a:endParaRPr lang="de-DE"/>
          </a:p>
        </p:txBody>
      </p:sp>
      <p:sp>
        <p:nvSpPr>
          <p:cNvPr id="2" name="Folienbildplatzhalter 1">
            <a:extLst>
              <a:ext uri="{FF2B5EF4-FFF2-40B4-BE49-F238E27FC236}">
                <a16:creationId xmlns:a16="http://schemas.microsoft.com/office/drawing/2014/main" id="{0AA71A0E-40FD-430E-81C7-22037B0270AF}"/>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D8F83F82-049C-4ADD-86AB-1CE5A8068A1C}"/>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579779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7598BFC7-5EDD-420C-BED0-9335D65E556B}"/>
              </a:ext>
            </a:extLst>
          </p:cNvPr>
          <p:cNvSpPr txBox="1">
            <a:spLocks noGrp="1"/>
          </p:cNvSpPr>
          <p:nvPr>
            <p:ph type="sldNum" sz="quarter" idx="5"/>
          </p:nvPr>
        </p:nvSpPr>
        <p:spPr>
          <a:ln/>
        </p:spPr>
        <p:txBody>
          <a:bodyPr lIns="0" tIns="0" rIns="0" bIns="0" anchor="b" anchorCtr="0">
            <a:noAutofit/>
          </a:bodyPr>
          <a:lstStyle/>
          <a:p>
            <a:pPr lvl="0"/>
            <a:fld id="{72A3FED3-A383-4868-B4A2-C0DEA6A2218F}" type="slidenum">
              <a:t>5</a:t>
            </a:fld>
            <a:endParaRPr lang="de-DE"/>
          </a:p>
        </p:txBody>
      </p:sp>
      <p:sp>
        <p:nvSpPr>
          <p:cNvPr id="2" name="Folienbildplatzhalter 1">
            <a:extLst>
              <a:ext uri="{FF2B5EF4-FFF2-40B4-BE49-F238E27FC236}">
                <a16:creationId xmlns:a16="http://schemas.microsoft.com/office/drawing/2014/main" id="{C9FE10C7-5AF9-48B2-8AA0-B101A1A5A6DE}"/>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1433213C-C31D-4886-B882-2149B64CF195}"/>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811574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C8BAB0E8-15FB-4F1D-B1DF-193047FADD35}"/>
              </a:ext>
            </a:extLst>
          </p:cNvPr>
          <p:cNvSpPr txBox="1">
            <a:spLocks noGrp="1"/>
          </p:cNvSpPr>
          <p:nvPr>
            <p:ph type="sldNum" sz="quarter" idx="5"/>
          </p:nvPr>
        </p:nvSpPr>
        <p:spPr>
          <a:ln/>
        </p:spPr>
        <p:txBody>
          <a:bodyPr lIns="0" tIns="0" rIns="0" bIns="0" anchor="b" anchorCtr="0">
            <a:noAutofit/>
          </a:bodyPr>
          <a:lstStyle/>
          <a:p>
            <a:pPr lvl="0"/>
            <a:fld id="{B084B2A1-CF17-4766-89FF-9829FB3D27FE}" type="slidenum">
              <a:t>6</a:t>
            </a:fld>
            <a:endParaRPr lang="de-DE"/>
          </a:p>
        </p:txBody>
      </p:sp>
      <p:sp>
        <p:nvSpPr>
          <p:cNvPr id="2" name="Folienbildplatzhalter 1">
            <a:extLst>
              <a:ext uri="{FF2B5EF4-FFF2-40B4-BE49-F238E27FC236}">
                <a16:creationId xmlns:a16="http://schemas.microsoft.com/office/drawing/2014/main" id="{A18FF45B-F88F-4F2C-AF5C-9139ECE3C1A1}"/>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42014A68-9EC4-495E-AC1E-E6C98532122D}"/>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307659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7</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7</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1697444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8</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8</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4868559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F73ABCC3-E459-4DD5-A6B5-C20D4DBE757A}"/>
              </a:ext>
            </a:extLst>
          </p:cNvPr>
          <p:cNvSpPr txBox="1">
            <a:spLocks noGrp="1"/>
          </p:cNvSpPr>
          <p:nvPr>
            <p:ph type="sldNum" sz="quarter" idx="5"/>
          </p:nvPr>
        </p:nvSpPr>
        <p:spPr>
          <a:ln/>
        </p:spPr>
        <p:txBody>
          <a:bodyPr lIns="0" tIns="0" rIns="0" bIns="0" anchor="b" anchorCtr="0">
            <a:noAutofit/>
          </a:bodyPr>
          <a:lstStyle/>
          <a:p>
            <a:pPr lvl="0"/>
            <a:fld id="{0C499DC7-23F3-498C-B715-2B3F054E6937}" type="slidenum">
              <a:t>9</a:t>
            </a:fld>
            <a:endParaRPr lang="de-DE"/>
          </a:p>
        </p:txBody>
      </p:sp>
      <p:sp>
        <p:nvSpPr>
          <p:cNvPr id="2" name="Folienbildplatzhalter 1">
            <a:extLst>
              <a:ext uri="{FF2B5EF4-FFF2-40B4-BE49-F238E27FC236}">
                <a16:creationId xmlns:a16="http://schemas.microsoft.com/office/drawing/2014/main" id="{FBC59466-8338-44FA-AB36-63CC8EC2FA20}"/>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EBE3DEFD-8E8A-4E20-973E-3E3DBF3647DA}"/>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690949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24.04.2024</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24.04.2024</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24.04.2024</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24.04.2024</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24.04.2024</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24.04.2024</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24.04.2024</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24.04.2024</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24.04.2024</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24.04.2024</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24.04.2024</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24.04.2024</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76.png"/></Relationships>
</file>

<file path=ppt/slides/_rels/slide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DD995C70-389C-4946-9A69-C8B44D0268D5}"/>
              </a:ext>
            </a:extLst>
          </p:cNvPr>
          <p:cNvSpPr txBox="1"/>
          <p:nvPr/>
        </p:nvSpPr>
        <p:spPr>
          <a:xfrm>
            <a:off x="3777693" y="41166"/>
            <a:ext cx="3656292" cy="564050"/>
          </a:xfrm>
          <a:prstGeom prst="rect">
            <a:avLst/>
          </a:prstGeom>
          <a:noFill/>
          <a:ln>
            <a:noFill/>
          </a:ln>
        </p:spPr>
        <p:txBody>
          <a:bodyPr vert="horz" wrap="none" lIns="81646" tIns="40823" rIns="81646" bIns="40823" anchorCtr="0" compatLnSpc="0">
            <a:spAutoFit/>
          </a:bodyPr>
          <a:lstStyle/>
          <a:p>
            <a:pPr hangingPunct="0"/>
            <a:r>
              <a:rPr lang="de-DE" sz="3266" dirty="0">
                <a:latin typeface="Arial" pitchFamily="18"/>
                <a:ea typeface="Droid Sans Fallback" pitchFamily="2"/>
                <a:cs typeface="Lohit Hindi" pitchFamily="2"/>
              </a:rPr>
              <a:t>Das AS-AD-Modell</a:t>
            </a:r>
          </a:p>
        </p:txBody>
      </p:sp>
      <p:sp>
        <p:nvSpPr>
          <p:cNvPr id="4" name="Gerader Verbinder 3">
            <a:extLst>
              <a:ext uri="{FF2B5EF4-FFF2-40B4-BE49-F238E27FC236}">
                <a16:creationId xmlns:a16="http://schemas.microsoft.com/office/drawing/2014/main" id="{6F7265B8-2DBF-4961-9626-5BC7AA086094}"/>
              </a:ext>
            </a:extLst>
          </p:cNvPr>
          <p:cNvSpPr/>
          <p:nvPr/>
        </p:nvSpPr>
        <p:spPr>
          <a:xfrm flipV="1">
            <a:off x="3842930" y="947751"/>
            <a:ext cx="0" cy="2808636"/>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85AA6BA5-7596-459F-960C-A1C7A476BA49}"/>
              </a:ext>
            </a:extLst>
          </p:cNvPr>
          <p:cNvSpPr/>
          <p:nvPr/>
        </p:nvSpPr>
        <p:spPr>
          <a:xfrm>
            <a:off x="3842931" y="3756387"/>
            <a:ext cx="3853708"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Textfeld 5">
            <a:extLst>
              <a:ext uri="{FF2B5EF4-FFF2-40B4-BE49-F238E27FC236}">
                <a16:creationId xmlns:a16="http://schemas.microsoft.com/office/drawing/2014/main" id="{9424DEAD-F003-4323-B26B-DB1169DF3F0E}"/>
              </a:ext>
            </a:extLst>
          </p:cNvPr>
          <p:cNvSpPr txBox="1"/>
          <p:nvPr/>
        </p:nvSpPr>
        <p:spPr>
          <a:xfrm>
            <a:off x="3386037" y="949057"/>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p>
        </p:txBody>
      </p:sp>
      <p:sp>
        <p:nvSpPr>
          <p:cNvPr id="7" name="Textfeld 6">
            <a:extLst>
              <a:ext uri="{FF2B5EF4-FFF2-40B4-BE49-F238E27FC236}">
                <a16:creationId xmlns:a16="http://schemas.microsoft.com/office/drawing/2014/main" id="{F4DCF266-2B56-4DAE-ACE1-9E07DAEFA0D5}"/>
              </a:ext>
            </a:extLst>
          </p:cNvPr>
          <p:cNvSpPr txBox="1"/>
          <p:nvPr/>
        </p:nvSpPr>
        <p:spPr>
          <a:xfrm>
            <a:off x="7272731" y="3791004"/>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8" name="Gerader Verbinder 7">
            <a:extLst>
              <a:ext uri="{FF2B5EF4-FFF2-40B4-BE49-F238E27FC236}">
                <a16:creationId xmlns:a16="http://schemas.microsoft.com/office/drawing/2014/main" id="{68A40476-CB54-45DB-8FD7-9595FD6EE111}"/>
              </a:ext>
            </a:extLst>
          </p:cNvPr>
          <p:cNvSpPr/>
          <p:nvPr/>
        </p:nvSpPr>
        <p:spPr>
          <a:xfrm flipV="1">
            <a:off x="4168863" y="1567611"/>
            <a:ext cx="2220781" cy="1632927"/>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 name="Textfeld 8">
            <a:extLst>
              <a:ext uri="{FF2B5EF4-FFF2-40B4-BE49-F238E27FC236}">
                <a16:creationId xmlns:a16="http://schemas.microsoft.com/office/drawing/2014/main" id="{CA5B844C-EEB6-4341-AB11-1AF802A3D8FD}"/>
              </a:ext>
            </a:extLst>
          </p:cNvPr>
          <p:cNvSpPr txBox="1"/>
          <p:nvPr/>
        </p:nvSpPr>
        <p:spPr>
          <a:xfrm>
            <a:off x="5435688" y="3757040"/>
            <a:ext cx="385973"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r>
              <a:rPr lang="de-DE" sz="1633" baseline="33000">
                <a:latin typeface="Times New Roman" pitchFamily="18"/>
                <a:ea typeface="Droid Sans Fallback" pitchFamily="2"/>
                <a:cs typeface="Lohit Hindi" pitchFamily="2"/>
              </a:rPr>
              <a:t>*</a:t>
            </a:r>
          </a:p>
        </p:txBody>
      </p:sp>
      <p:sp>
        <p:nvSpPr>
          <p:cNvPr id="10" name="Gerader Verbinder 9">
            <a:extLst>
              <a:ext uri="{FF2B5EF4-FFF2-40B4-BE49-F238E27FC236}">
                <a16:creationId xmlns:a16="http://schemas.microsoft.com/office/drawing/2014/main" id="{5BEA1059-A41B-47CE-8DB9-7BC2441291BA}"/>
              </a:ext>
            </a:extLst>
          </p:cNvPr>
          <p:cNvSpPr/>
          <p:nvPr/>
        </p:nvSpPr>
        <p:spPr>
          <a:xfrm flipH="1" flipV="1">
            <a:off x="3842604" y="2123459"/>
            <a:ext cx="1763235" cy="3200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1" name="Textfeld 10">
            <a:extLst>
              <a:ext uri="{FF2B5EF4-FFF2-40B4-BE49-F238E27FC236}">
                <a16:creationId xmlns:a16="http://schemas.microsoft.com/office/drawing/2014/main" id="{639BE826-AE6C-477A-B8C1-96B1F62BB91E}"/>
              </a:ext>
            </a:extLst>
          </p:cNvPr>
          <p:cNvSpPr txBox="1"/>
          <p:nvPr/>
        </p:nvSpPr>
        <p:spPr>
          <a:xfrm>
            <a:off x="3452988" y="1984334"/>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a:t>
            </a:r>
          </a:p>
        </p:txBody>
      </p:sp>
      <p:sp>
        <p:nvSpPr>
          <p:cNvPr id="12" name="Textfeld 11">
            <a:extLst>
              <a:ext uri="{FF2B5EF4-FFF2-40B4-BE49-F238E27FC236}">
                <a16:creationId xmlns:a16="http://schemas.microsoft.com/office/drawing/2014/main" id="{1966056F-C5E8-4BD0-8B1E-B0EAC2D97A25}"/>
              </a:ext>
            </a:extLst>
          </p:cNvPr>
          <p:cNvSpPr txBox="1"/>
          <p:nvPr/>
        </p:nvSpPr>
        <p:spPr>
          <a:xfrm>
            <a:off x="6096370" y="1110718"/>
            <a:ext cx="1459472"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AS-Kurve</a:t>
            </a:r>
          </a:p>
        </p:txBody>
      </p:sp>
      <p:sp>
        <p:nvSpPr>
          <p:cNvPr id="13" name="Gerader Verbinder 12">
            <a:extLst>
              <a:ext uri="{FF2B5EF4-FFF2-40B4-BE49-F238E27FC236}">
                <a16:creationId xmlns:a16="http://schemas.microsoft.com/office/drawing/2014/main" id="{D27E93F8-652F-4958-A75E-72EC8405838A}"/>
              </a:ext>
            </a:extLst>
          </p:cNvPr>
          <p:cNvSpPr/>
          <p:nvPr/>
        </p:nvSpPr>
        <p:spPr>
          <a:xfrm flipH="1">
            <a:off x="5605839" y="2155465"/>
            <a:ext cx="327" cy="160092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4621E40A-ABD5-492D-8AF2-17C1F5927953}"/>
              </a:ext>
            </a:extLst>
          </p:cNvPr>
          <p:cNvSpPr txBox="1"/>
          <p:nvPr/>
        </p:nvSpPr>
        <p:spPr>
          <a:xfrm>
            <a:off x="7043467" y="2711313"/>
            <a:ext cx="1476143"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AD-Kurve</a:t>
            </a:r>
          </a:p>
        </p:txBody>
      </p:sp>
      <p:sp>
        <p:nvSpPr>
          <p:cNvPr id="15" name="Gerader Verbinder 14">
            <a:extLst>
              <a:ext uri="{FF2B5EF4-FFF2-40B4-BE49-F238E27FC236}">
                <a16:creationId xmlns:a16="http://schemas.microsoft.com/office/drawing/2014/main" id="{98F92621-0331-4FB4-AE09-1DF0B8B6B21D}"/>
              </a:ext>
            </a:extLst>
          </p:cNvPr>
          <p:cNvSpPr/>
          <p:nvPr/>
        </p:nvSpPr>
        <p:spPr>
          <a:xfrm flipH="1" flipV="1">
            <a:off x="4299497" y="1371986"/>
            <a:ext cx="2678001" cy="156761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6" name="Textfeld 15">
            <a:extLst>
              <a:ext uri="{FF2B5EF4-FFF2-40B4-BE49-F238E27FC236}">
                <a16:creationId xmlns:a16="http://schemas.microsoft.com/office/drawing/2014/main" id="{03EB2B1B-BBEC-4115-96CA-9A8ED84C0692}"/>
              </a:ext>
            </a:extLst>
          </p:cNvPr>
          <p:cNvSpPr txBox="1"/>
          <p:nvPr/>
        </p:nvSpPr>
        <p:spPr>
          <a:xfrm>
            <a:off x="10633" y="4080255"/>
            <a:ext cx="8678971" cy="2676145"/>
          </a:xfrm>
          <a:prstGeom prst="rect">
            <a:avLst/>
          </a:prstGeom>
          <a:noFill/>
          <a:ln>
            <a:noFill/>
          </a:ln>
        </p:spPr>
        <p:txBody>
          <a:bodyPr vert="horz" wrap="square" lIns="81646" tIns="40823" rIns="81646" bIns="40823" anchorCtr="0" compatLnSpc="0">
            <a:noAutofit/>
          </a:bodyPr>
          <a:lstStyle/>
          <a:p>
            <a:pPr hangingPunct="0"/>
            <a:r>
              <a:rPr lang="de-DE" sz="2000" dirty="0">
                <a:latin typeface="Times New Roman" pitchFamily="18"/>
                <a:ea typeface="Droid Sans Fallback" pitchFamily="2"/>
                <a:cs typeface="Lohit Hindi" pitchFamily="2"/>
              </a:rPr>
              <a:t>Zusammengenommen ergibt sich auch aus makroökonomischer Sicht, das aus der Mikroökonomie bekannte Preis-Mengen-Diagramm für Angebot und Nachfrage. </a:t>
            </a:r>
          </a:p>
          <a:p>
            <a:pPr hangingPunct="0"/>
            <a:endParaRPr lang="de-DE" sz="2000" dirty="0">
              <a:latin typeface="Times New Roman" pitchFamily="18"/>
              <a:ea typeface="Droid Sans Fallback" pitchFamily="2"/>
              <a:cs typeface="Lohit Hindi" pitchFamily="2"/>
            </a:endParaRPr>
          </a:p>
          <a:p>
            <a:pPr hangingPunct="0"/>
            <a:r>
              <a:rPr lang="de-DE" sz="2000" dirty="0">
                <a:latin typeface="Times New Roman" pitchFamily="18"/>
                <a:ea typeface="Droid Sans Fallback" pitchFamily="2"/>
                <a:cs typeface="Lohit Hindi" pitchFamily="2"/>
              </a:rPr>
              <a:t>Achtung! Die Ableitung des Preis-Mengen-Zusammenhangs ist dabei nicht mit der mikroökonomischen Ableitung zu verwechseln. Es handelt sich hier um makroökonomische Argumentationen mit aggregierten Größen.</a:t>
            </a:r>
          </a:p>
          <a:p>
            <a:pPr hangingPunct="0"/>
            <a:endParaRPr lang="de-DE" sz="2000" dirty="0">
              <a:latin typeface="Times New Roman" pitchFamily="18"/>
              <a:ea typeface="Droid Sans Fallback" pitchFamily="2"/>
              <a:cs typeface="Lohit Hindi" pitchFamily="2"/>
            </a:endParaRPr>
          </a:p>
          <a:p>
            <a:pPr hangingPunct="0"/>
            <a:r>
              <a:rPr lang="de-DE" sz="2000" dirty="0">
                <a:latin typeface="Times New Roman" pitchFamily="18"/>
                <a:ea typeface="Droid Sans Fallback" pitchFamily="2"/>
                <a:cs typeface="Lohit Hindi" pitchFamily="2"/>
              </a:rPr>
              <a:t>Insgesamt resultiert das (kurzfristige) gesamtwirtschaftliche Gleichgewicht (p</a:t>
            </a:r>
            <a:r>
              <a:rPr lang="de-DE" sz="2000" baseline="33000" dirty="0">
                <a:latin typeface="Times New Roman" pitchFamily="18"/>
                <a:ea typeface="Droid Sans Fallback" pitchFamily="2"/>
                <a:cs typeface="Lohit Hindi" pitchFamily="2"/>
              </a:rPr>
              <a:t>*</a:t>
            </a:r>
            <a:r>
              <a:rPr lang="de-DE" sz="2000" dirty="0">
                <a:latin typeface="Times New Roman" pitchFamily="18"/>
                <a:ea typeface="Droid Sans Fallback" pitchFamily="2"/>
                <a:cs typeface="Lohit Hindi" pitchFamily="2"/>
              </a:rPr>
              <a:t>,Y</a:t>
            </a:r>
            <a:r>
              <a:rPr lang="de-DE" sz="2000" baseline="33000" dirty="0">
                <a:latin typeface="Times New Roman" pitchFamily="18"/>
                <a:ea typeface="Droid Sans Fallback" pitchFamily="2"/>
                <a:cs typeface="Lohit Hindi" pitchFamily="2"/>
              </a:rPr>
              <a:t>*</a:t>
            </a:r>
            <a:r>
              <a:rPr lang="de-DE" sz="2000" dirty="0">
                <a:latin typeface="Times New Roman" pitchFamily="18"/>
                <a:ea typeface="Droid Sans Fallback" pitchFamily="2"/>
                <a:cs typeface="Lohit Hindi" pitchFamily="2"/>
              </a:rPr>
              <a:t>).</a:t>
            </a:r>
          </a:p>
          <a:p>
            <a:pPr hangingPunct="0"/>
            <a:endParaRPr lang="de-DE" sz="2000" dirty="0">
              <a:latin typeface="Times New Roman" pitchFamily="18"/>
              <a:ea typeface="Droid Sans Fallback" pitchFamily="2"/>
              <a:cs typeface="Lohit Hindi" pitchFamily="2"/>
            </a:endParaRPr>
          </a:p>
          <a:p>
            <a:pPr hangingPunct="0"/>
            <a:endParaRPr lang="de-DE" sz="2000" dirty="0">
              <a:latin typeface="Times New Roman" pitchFamily="18"/>
              <a:ea typeface="Droid Sans Fallback" pitchFamily="2"/>
              <a:cs typeface="Lohit Hindi" pitchFamily="2"/>
            </a:endParaRPr>
          </a:p>
          <a:p>
            <a:pPr hangingPunct="0"/>
            <a:endParaRPr lang="de-DE" sz="2000" dirty="0">
              <a:latin typeface="Times New Roman" pitchFamily="18"/>
              <a:ea typeface="Droid Sans Fallback" pitchFamily="2"/>
              <a:cs typeface="Lohit Hindi" pitchFamily="2"/>
            </a:endParaRPr>
          </a:p>
        </p:txBody>
      </p:sp>
      <p:sp>
        <p:nvSpPr>
          <p:cNvPr id="17" name="Rechteck 16">
            <a:extLst>
              <a:ext uri="{FF2B5EF4-FFF2-40B4-BE49-F238E27FC236}">
                <a16:creationId xmlns:a16="http://schemas.microsoft.com/office/drawing/2014/main" id="{7C3108AC-5A58-4FD9-9602-B2CA1ACFB83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43094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animBg="1"/>
      <p:bldP spid="11" grpId="0"/>
      <p:bldP spid="12" grpId="0"/>
      <p:bldP spid="13" grpId="0" animBg="1"/>
      <p:bldP spid="14" grpId="0"/>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78539C9D-AF53-48F4-9765-F83ACBC04C81}"/>
              </a:ext>
            </a:extLst>
          </p:cNvPr>
          <p:cNvSpPr txBox="1"/>
          <p:nvPr/>
        </p:nvSpPr>
        <p:spPr>
          <a:xfrm>
            <a:off x="1654155" y="41478"/>
            <a:ext cx="7240734" cy="510509"/>
          </a:xfrm>
          <a:prstGeom prst="rect">
            <a:avLst/>
          </a:prstGeom>
          <a:noFill/>
          <a:ln>
            <a:noFill/>
          </a:ln>
        </p:spPr>
        <p:txBody>
          <a:bodyPr vert="horz" wrap="none" lIns="81646" tIns="40823" rIns="81646" bIns="40823" anchorCtr="0" compatLnSpc="0">
            <a:spAutoFit/>
          </a:bodyPr>
          <a:lstStyle/>
          <a:p>
            <a:pPr hangingPunct="0"/>
            <a:r>
              <a:rPr lang="de-DE" sz="2903">
                <a:latin typeface="Arial" pitchFamily="18"/>
                <a:ea typeface="Droid Sans Fallback" pitchFamily="2"/>
                <a:cs typeface="Lohit Hindi" pitchFamily="2"/>
              </a:rPr>
              <a:t>Die kurze und lange Frist im AS-AD-Modell</a:t>
            </a:r>
          </a:p>
        </p:txBody>
      </p:sp>
      <p:sp>
        <p:nvSpPr>
          <p:cNvPr id="4" name="Gerader Verbinder 3">
            <a:extLst>
              <a:ext uri="{FF2B5EF4-FFF2-40B4-BE49-F238E27FC236}">
                <a16:creationId xmlns:a16="http://schemas.microsoft.com/office/drawing/2014/main" id="{E53E85E7-5600-46A8-80AE-F06EDE57DF6C}"/>
              </a:ext>
            </a:extLst>
          </p:cNvPr>
          <p:cNvSpPr/>
          <p:nvPr/>
        </p:nvSpPr>
        <p:spPr>
          <a:xfrm flipV="1">
            <a:off x="3842930" y="947751"/>
            <a:ext cx="0" cy="2808636"/>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07AAE8B7-CBAD-4B8A-8EC4-EA962048F36D}"/>
              </a:ext>
            </a:extLst>
          </p:cNvPr>
          <p:cNvSpPr/>
          <p:nvPr/>
        </p:nvSpPr>
        <p:spPr>
          <a:xfrm>
            <a:off x="3842931" y="3756387"/>
            <a:ext cx="3853708"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Textfeld 5">
            <a:extLst>
              <a:ext uri="{FF2B5EF4-FFF2-40B4-BE49-F238E27FC236}">
                <a16:creationId xmlns:a16="http://schemas.microsoft.com/office/drawing/2014/main" id="{C9973EEF-EBDC-47D5-953A-61C254CEC891}"/>
              </a:ext>
            </a:extLst>
          </p:cNvPr>
          <p:cNvSpPr txBox="1"/>
          <p:nvPr/>
        </p:nvSpPr>
        <p:spPr>
          <a:xfrm>
            <a:off x="3364265" y="949110"/>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p>
        </p:txBody>
      </p:sp>
      <p:sp>
        <p:nvSpPr>
          <p:cNvPr id="7" name="Textfeld 6">
            <a:extLst>
              <a:ext uri="{FF2B5EF4-FFF2-40B4-BE49-F238E27FC236}">
                <a16:creationId xmlns:a16="http://schemas.microsoft.com/office/drawing/2014/main" id="{73229ED8-FB6C-43D7-A70E-901FACE6E3B5}"/>
              </a:ext>
            </a:extLst>
          </p:cNvPr>
          <p:cNvSpPr txBox="1"/>
          <p:nvPr/>
        </p:nvSpPr>
        <p:spPr>
          <a:xfrm>
            <a:off x="7272731" y="3791004"/>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8" name="Gerader Verbinder 7">
            <a:extLst>
              <a:ext uri="{FF2B5EF4-FFF2-40B4-BE49-F238E27FC236}">
                <a16:creationId xmlns:a16="http://schemas.microsoft.com/office/drawing/2014/main" id="{B7FD4410-D244-4D19-8BBF-913EE1E6A6E8}"/>
              </a:ext>
            </a:extLst>
          </p:cNvPr>
          <p:cNvSpPr/>
          <p:nvPr/>
        </p:nvSpPr>
        <p:spPr>
          <a:xfrm flipV="1">
            <a:off x="4168863" y="1567611"/>
            <a:ext cx="2220781" cy="1632927"/>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 name="Textfeld 8">
            <a:extLst>
              <a:ext uri="{FF2B5EF4-FFF2-40B4-BE49-F238E27FC236}">
                <a16:creationId xmlns:a16="http://schemas.microsoft.com/office/drawing/2014/main" id="{991AA492-5C17-401E-BB3E-A8A37220EBE6}"/>
              </a:ext>
            </a:extLst>
          </p:cNvPr>
          <p:cNvSpPr txBox="1"/>
          <p:nvPr/>
        </p:nvSpPr>
        <p:spPr>
          <a:xfrm>
            <a:off x="5272396" y="3757040"/>
            <a:ext cx="747739" cy="347901"/>
          </a:xfrm>
          <a:prstGeom prst="rect">
            <a:avLst/>
          </a:prstGeom>
          <a:noFill/>
          <a:ln>
            <a:noFill/>
          </a:ln>
        </p:spPr>
        <p:txBody>
          <a:bodyPr vert="horz" wrap="none" lIns="81646" tIns="40823" rIns="81646" bIns="40823" anchorCtr="0" compatLnSpc="0">
            <a:spAutoFit/>
          </a:bodyPr>
          <a:lstStyle/>
          <a:p>
            <a:pPr hangingPunct="0"/>
            <a:r>
              <a:rPr lang="de-DE" dirty="0" err="1">
                <a:latin typeface="Times New Roman" pitchFamily="18"/>
                <a:ea typeface="Droid Sans Fallback" pitchFamily="2"/>
                <a:cs typeface="Lohit Hindi" pitchFamily="2"/>
              </a:rPr>
              <a:t>Y</a:t>
            </a:r>
            <a:r>
              <a:rPr lang="de-DE" baseline="-25000" dirty="0" err="1">
                <a:latin typeface="Times New Roman" pitchFamily="18"/>
                <a:ea typeface="Droid Sans Fallback" pitchFamily="2"/>
                <a:cs typeface="Lohit Hindi" pitchFamily="2"/>
              </a:rPr>
              <a:t>n</a:t>
            </a:r>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p>
        </p:txBody>
      </p:sp>
      <p:sp>
        <p:nvSpPr>
          <p:cNvPr id="10" name="Gerader Verbinder 9">
            <a:extLst>
              <a:ext uri="{FF2B5EF4-FFF2-40B4-BE49-F238E27FC236}">
                <a16:creationId xmlns:a16="http://schemas.microsoft.com/office/drawing/2014/main" id="{28E55842-6418-40EE-AA8C-75A119863B0F}"/>
              </a:ext>
            </a:extLst>
          </p:cNvPr>
          <p:cNvSpPr/>
          <p:nvPr/>
        </p:nvSpPr>
        <p:spPr>
          <a:xfrm flipH="1" flipV="1">
            <a:off x="3842604" y="2123459"/>
            <a:ext cx="1763235" cy="3200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1" name="Textfeld 10">
            <a:extLst>
              <a:ext uri="{FF2B5EF4-FFF2-40B4-BE49-F238E27FC236}">
                <a16:creationId xmlns:a16="http://schemas.microsoft.com/office/drawing/2014/main" id="{D21DBBD6-9DDA-4994-B300-BF6F423C7509}"/>
              </a:ext>
            </a:extLst>
          </p:cNvPr>
          <p:cNvSpPr txBox="1"/>
          <p:nvPr/>
        </p:nvSpPr>
        <p:spPr>
          <a:xfrm>
            <a:off x="3452988" y="1984334"/>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a:t>
            </a:r>
          </a:p>
        </p:txBody>
      </p:sp>
      <p:sp>
        <p:nvSpPr>
          <p:cNvPr id="12" name="Textfeld 11">
            <a:extLst>
              <a:ext uri="{FF2B5EF4-FFF2-40B4-BE49-F238E27FC236}">
                <a16:creationId xmlns:a16="http://schemas.microsoft.com/office/drawing/2014/main" id="{30C16DCF-5C22-4050-A4BA-25CBB5EB0A4E}"/>
              </a:ext>
            </a:extLst>
          </p:cNvPr>
          <p:cNvSpPr txBox="1"/>
          <p:nvPr/>
        </p:nvSpPr>
        <p:spPr>
          <a:xfrm>
            <a:off x="6096370" y="1110718"/>
            <a:ext cx="1459472"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AS-Kurve</a:t>
            </a:r>
          </a:p>
        </p:txBody>
      </p:sp>
      <p:sp>
        <p:nvSpPr>
          <p:cNvPr id="13" name="Gerader Verbinder 12">
            <a:extLst>
              <a:ext uri="{FF2B5EF4-FFF2-40B4-BE49-F238E27FC236}">
                <a16:creationId xmlns:a16="http://schemas.microsoft.com/office/drawing/2014/main" id="{A8EB90A3-64A9-466E-95A5-124BD780136E}"/>
              </a:ext>
            </a:extLst>
          </p:cNvPr>
          <p:cNvSpPr/>
          <p:nvPr/>
        </p:nvSpPr>
        <p:spPr>
          <a:xfrm flipH="1">
            <a:off x="5605839" y="2155465"/>
            <a:ext cx="327" cy="160092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0529BEB0-9585-4157-A53B-E57FA9B4342E}"/>
              </a:ext>
            </a:extLst>
          </p:cNvPr>
          <p:cNvSpPr txBox="1"/>
          <p:nvPr/>
        </p:nvSpPr>
        <p:spPr>
          <a:xfrm>
            <a:off x="7043467" y="2711313"/>
            <a:ext cx="1476143"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AD-Kurve</a:t>
            </a:r>
          </a:p>
        </p:txBody>
      </p:sp>
      <p:sp>
        <p:nvSpPr>
          <p:cNvPr id="15" name="Gerader Verbinder 14">
            <a:extLst>
              <a:ext uri="{FF2B5EF4-FFF2-40B4-BE49-F238E27FC236}">
                <a16:creationId xmlns:a16="http://schemas.microsoft.com/office/drawing/2014/main" id="{EB8333CB-D2BE-4101-B408-11678F9CD5B0}"/>
              </a:ext>
            </a:extLst>
          </p:cNvPr>
          <p:cNvSpPr/>
          <p:nvPr/>
        </p:nvSpPr>
        <p:spPr>
          <a:xfrm flipH="1" flipV="1">
            <a:off x="4299497" y="1371986"/>
            <a:ext cx="2678001" cy="156761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6" name="Textfeld 15">
            <a:extLst>
              <a:ext uri="{FF2B5EF4-FFF2-40B4-BE49-F238E27FC236}">
                <a16:creationId xmlns:a16="http://schemas.microsoft.com/office/drawing/2014/main" id="{69E774C5-AAB7-4A6F-91A5-3B2BE321E548}"/>
              </a:ext>
            </a:extLst>
          </p:cNvPr>
          <p:cNvSpPr txBox="1"/>
          <p:nvPr/>
        </p:nvSpPr>
        <p:spPr>
          <a:xfrm>
            <a:off x="24737" y="4109164"/>
            <a:ext cx="8664865" cy="2122527"/>
          </a:xfrm>
          <a:prstGeom prst="rect">
            <a:avLst/>
          </a:prstGeom>
          <a:noFill/>
          <a:ln>
            <a:noFill/>
          </a:ln>
        </p:spPr>
        <p:txBody>
          <a:bodyPr vert="horz" wrap="square" lIns="81646" tIns="40823" rIns="81646" bIns="40823" anchorCtr="0" compatLnSpc="0">
            <a:noAutofit/>
          </a:bodyPr>
          <a:lstStyle/>
          <a:p>
            <a:pPr hangingPunct="0"/>
            <a:r>
              <a:rPr lang="de-DE" sz="2000" dirty="0">
                <a:latin typeface="Times New Roman" pitchFamily="18"/>
                <a:ea typeface="Droid Sans Fallback" pitchFamily="2"/>
                <a:cs typeface="Lohit Hindi" pitchFamily="2"/>
              </a:rPr>
              <a:t>In der langen Frist werden alle Preise als vollkommen flexibel angenommen und insbesondere gleichen sich die Preiserwartungen den tatsächlichen Preisen an. Damit hängt das langfristige Angebot (natürliches Angebot </a:t>
            </a:r>
            <a:r>
              <a:rPr lang="de-DE" sz="2000" dirty="0" err="1">
                <a:latin typeface="Times New Roman" pitchFamily="18"/>
                <a:ea typeface="Droid Sans Fallback" pitchFamily="2"/>
                <a:cs typeface="Lohit Hindi" pitchFamily="2"/>
              </a:rPr>
              <a:t>Y</a:t>
            </a:r>
            <a:r>
              <a:rPr lang="de-DE" sz="2000" baseline="-25000" dirty="0" err="1">
                <a:latin typeface="Times New Roman" pitchFamily="18"/>
                <a:ea typeface="Droid Sans Fallback" pitchFamily="2"/>
                <a:cs typeface="Lohit Hindi" pitchFamily="2"/>
              </a:rPr>
              <a:t>n</a:t>
            </a:r>
            <a:r>
              <a:rPr lang="de-DE" sz="2000" dirty="0">
                <a:latin typeface="Times New Roman" pitchFamily="18"/>
                <a:ea typeface="Droid Sans Fallback" pitchFamily="2"/>
                <a:cs typeface="Lohit Hindi" pitchFamily="2"/>
              </a:rPr>
              <a:t>) vornehmlich von der Ausstattung mit </a:t>
            </a:r>
            <a:r>
              <a:rPr lang="de-DE" sz="2000" u="sng" dirty="0">
                <a:latin typeface="Times New Roman" pitchFamily="18"/>
                <a:ea typeface="Droid Sans Fallback" pitchFamily="2"/>
                <a:cs typeface="Lohit Hindi" pitchFamily="2"/>
              </a:rPr>
              <a:t>Produktionsfaktoren und den Rahmenbedingungen der Volkswirtschaft und der Technologie ab und </a:t>
            </a:r>
            <a:r>
              <a:rPr lang="de-DE" sz="2000" dirty="0">
                <a:latin typeface="Times New Roman" pitchFamily="18"/>
                <a:ea typeface="Droid Sans Fallback" pitchFamily="2"/>
                <a:cs typeface="Lohit Hindi" pitchFamily="2"/>
              </a:rPr>
              <a:t>ist damit vollkommen preisunelastisch und damit senkrecht.</a:t>
            </a:r>
          </a:p>
          <a:p>
            <a:pPr hangingPunct="0"/>
            <a:endParaRPr lang="de-DE" sz="2359" dirty="0">
              <a:latin typeface="Times New Roman" pitchFamily="18"/>
              <a:ea typeface="Droid Sans Fallback" pitchFamily="2"/>
              <a:cs typeface="Lohit Hindi" pitchFamily="2"/>
            </a:endParaRPr>
          </a:p>
          <a:p>
            <a:pPr hangingPunct="0"/>
            <a:endParaRPr lang="de-DE" sz="2359" dirty="0">
              <a:latin typeface="Times New Roman" pitchFamily="18"/>
              <a:ea typeface="Droid Sans Fallback" pitchFamily="2"/>
              <a:cs typeface="Lohit Hindi" pitchFamily="2"/>
            </a:endParaRPr>
          </a:p>
          <a:p>
            <a:pPr hangingPunct="0"/>
            <a:endParaRPr lang="de-DE" sz="2903" dirty="0">
              <a:latin typeface="Times New Roman" pitchFamily="18"/>
              <a:ea typeface="Droid Sans Fallback" pitchFamily="2"/>
              <a:cs typeface="Lohit Hindi" pitchFamily="2"/>
            </a:endParaRPr>
          </a:p>
        </p:txBody>
      </p:sp>
      <p:sp>
        <p:nvSpPr>
          <p:cNvPr id="17" name="Gerader Verbinder 16">
            <a:extLst>
              <a:ext uri="{FF2B5EF4-FFF2-40B4-BE49-F238E27FC236}">
                <a16:creationId xmlns:a16="http://schemas.microsoft.com/office/drawing/2014/main" id="{B6F4936F-6C29-4BEC-91B8-680FC57DBBDE}"/>
              </a:ext>
            </a:extLst>
          </p:cNvPr>
          <p:cNvSpPr/>
          <p:nvPr/>
        </p:nvSpPr>
        <p:spPr>
          <a:xfrm>
            <a:off x="5605839" y="914439"/>
            <a:ext cx="0" cy="2842601"/>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Textfeld 17">
            <a:extLst>
              <a:ext uri="{FF2B5EF4-FFF2-40B4-BE49-F238E27FC236}">
                <a16:creationId xmlns:a16="http://schemas.microsoft.com/office/drawing/2014/main" id="{065F24F1-6623-4CB2-A678-DB77773AFD4E}"/>
              </a:ext>
            </a:extLst>
          </p:cNvPr>
          <p:cNvSpPr txBox="1"/>
          <p:nvPr/>
        </p:nvSpPr>
        <p:spPr>
          <a:xfrm>
            <a:off x="5566322" y="524171"/>
            <a:ext cx="1586173" cy="617462"/>
          </a:xfrm>
          <a:prstGeom prst="rect">
            <a:avLst/>
          </a:prstGeom>
          <a:noFill/>
          <a:ln>
            <a:noFill/>
          </a:ln>
        </p:spPr>
        <p:txBody>
          <a:bodyPr vert="horz" wrap="none" lIns="81646" tIns="40823" rIns="81646" bIns="40823" anchorCtr="0" compatLnSpc="0">
            <a:spAutoFit/>
          </a:bodyPr>
          <a:lstStyle/>
          <a:p>
            <a:pPr hangingPunct="0"/>
            <a:r>
              <a:rPr lang="de-DE" sz="1814">
                <a:latin typeface="Times New Roman" pitchFamily="18"/>
                <a:ea typeface="Droid Sans Fallback" pitchFamily="2"/>
                <a:cs typeface="Lohit Hindi" pitchFamily="2"/>
              </a:rPr>
              <a:t>Langfristige</a:t>
            </a:r>
          </a:p>
          <a:p>
            <a:pPr hangingPunct="0"/>
            <a:r>
              <a:rPr lang="de-DE" sz="1814">
                <a:latin typeface="Times New Roman" pitchFamily="18"/>
                <a:ea typeface="Droid Sans Fallback" pitchFamily="2"/>
                <a:cs typeface="Lohit Hindi" pitchFamily="2"/>
              </a:rPr>
              <a:t>Angebotskurve</a:t>
            </a:r>
          </a:p>
        </p:txBody>
      </p:sp>
      <p:sp>
        <p:nvSpPr>
          <p:cNvPr id="20" name="Textfeld 19">
            <a:extLst>
              <a:ext uri="{FF2B5EF4-FFF2-40B4-BE49-F238E27FC236}">
                <a16:creationId xmlns:a16="http://schemas.microsoft.com/office/drawing/2014/main" id="{9E814E7B-F163-44EA-B867-EE48A8D2EBAD}"/>
              </a:ext>
            </a:extLst>
          </p:cNvPr>
          <p:cNvSpPr txBox="1"/>
          <p:nvPr/>
        </p:nvSpPr>
        <p:spPr>
          <a:xfrm>
            <a:off x="7061936" y="606890"/>
            <a:ext cx="737736" cy="348927"/>
          </a:xfrm>
          <a:prstGeom prst="rect">
            <a:avLst/>
          </a:prstGeom>
          <a:noFill/>
          <a:ln>
            <a:noFill/>
          </a:ln>
        </p:spPr>
        <p:txBody>
          <a:bodyPr vert="horz" wrap="none" lIns="81646" tIns="40823" rIns="81646" bIns="40823" anchorCtr="0" compatLnSpc="0">
            <a:spAutoFit/>
          </a:bodyPr>
          <a:lstStyle/>
          <a:p>
            <a:pPr hangingPunct="0"/>
            <a:r>
              <a:rPr lang="de-DE" dirty="0" err="1">
                <a:latin typeface="Arial" pitchFamily="18"/>
                <a:ea typeface="Droid Sans Fallback" pitchFamily="2"/>
                <a:cs typeface="Lohit Hindi" pitchFamily="2"/>
              </a:rPr>
              <a:t>AS</a:t>
            </a:r>
            <a:r>
              <a:rPr lang="de-DE" baseline="-33000" dirty="0" err="1">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21" name="Rechteck 20">
            <a:extLst>
              <a:ext uri="{FF2B5EF4-FFF2-40B4-BE49-F238E27FC236}">
                <a16:creationId xmlns:a16="http://schemas.microsoft.com/office/drawing/2014/main" id="{10C33F18-26D8-4ED2-995D-D2FD5F63049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42066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animBg="1"/>
      <p:bldP spid="18" grpId="0"/>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17C692A7-6929-4FE6-B52F-B28162C2BB21}"/>
              </a:ext>
            </a:extLst>
          </p:cNvPr>
          <p:cNvSpPr txBox="1"/>
          <p:nvPr/>
        </p:nvSpPr>
        <p:spPr>
          <a:xfrm>
            <a:off x="1784789" y="237429"/>
            <a:ext cx="7450599" cy="1045656"/>
          </a:xfrm>
          <a:prstGeom prst="rect">
            <a:avLst/>
          </a:prstGeom>
          <a:noFill/>
          <a:ln>
            <a:noFill/>
          </a:ln>
        </p:spPr>
        <p:txBody>
          <a:bodyPr vert="horz" wrap="none" lIns="81646" tIns="40823" rIns="81646" bIns="40823" anchorCtr="0" compatLnSpc="0">
            <a:spAutoFit/>
          </a:bodyPr>
          <a:lstStyle/>
          <a:p>
            <a:pPr hangingPunct="0"/>
            <a:r>
              <a:rPr lang="de-DE" sz="3266">
                <a:latin typeface="Arial" pitchFamily="18"/>
                <a:ea typeface="Droid Sans Fallback" pitchFamily="2"/>
                <a:cs typeface="Lohit Hindi" pitchFamily="2"/>
              </a:rPr>
              <a:t>Geld und Fiskalpolitik im AS-AD-Modell</a:t>
            </a:r>
          </a:p>
          <a:p>
            <a:pPr hangingPunct="0"/>
            <a:r>
              <a:rPr lang="de-DE" sz="3266">
                <a:latin typeface="Arial" pitchFamily="18"/>
                <a:ea typeface="Droid Sans Fallback" pitchFamily="2"/>
                <a:cs typeface="Lohit Hindi" pitchFamily="2"/>
              </a:rPr>
              <a:t>	</a:t>
            </a:r>
          </a:p>
        </p:txBody>
      </p:sp>
      <p:sp>
        <p:nvSpPr>
          <p:cNvPr id="4" name="Textfeld 3">
            <a:extLst>
              <a:ext uri="{FF2B5EF4-FFF2-40B4-BE49-F238E27FC236}">
                <a16:creationId xmlns:a16="http://schemas.microsoft.com/office/drawing/2014/main" id="{FD9B5808-1180-4A68-82AB-F75BE97D927F}"/>
              </a:ext>
            </a:extLst>
          </p:cNvPr>
          <p:cNvSpPr txBox="1"/>
          <p:nvPr/>
        </p:nvSpPr>
        <p:spPr>
          <a:xfrm>
            <a:off x="1719471" y="1077732"/>
            <a:ext cx="8752491" cy="4049660"/>
          </a:xfrm>
          <a:prstGeom prst="rect">
            <a:avLst/>
          </a:prstGeom>
          <a:noFill/>
          <a:ln>
            <a:noFill/>
          </a:ln>
        </p:spPr>
        <p:txBody>
          <a:bodyPr vert="horz" wrap="none" lIns="81646" tIns="40823" rIns="81646" bIns="40823" anchorCtr="0" compatLnSpc="0">
            <a:noAutofit/>
          </a:bodyPr>
          <a:lstStyle/>
          <a:p>
            <a:pPr hangingPunct="0"/>
            <a:r>
              <a:rPr lang="de-DE" sz="2903" dirty="0">
                <a:latin typeface="Times New Roman" pitchFamily="18"/>
                <a:ea typeface="Droid Sans Fallback" pitchFamily="2"/>
                <a:cs typeface="Lohit Hindi" pitchFamily="2"/>
              </a:rPr>
              <a:t>Erläutern Sie die Wirkung</a:t>
            </a:r>
          </a:p>
          <a:p>
            <a:pPr hangingPunct="0"/>
            <a:endParaRPr lang="de-DE" sz="2903" dirty="0">
              <a:latin typeface="Times New Roman" pitchFamily="18"/>
              <a:ea typeface="Droid Sans Fallback" pitchFamily="2"/>
              <a:cs typeface="Lohit Hindi" pitchFamily="2"/>
            </a:endParaRPr>
          </a:p>
          <a:p>
            <a:pPr hangingPunct="0">
              <a:buSzPct val="100000"/>
              <a:buAutoNum type="alphaLcParenR"/>
            </a:pPr>
            <a:r>
              <a:rPr lang="de-DE" sz="2903" dirty="0">
                <a:latin typeface="Times New Roman" pitchFamily="18"/>
                <a:ea typeface="Droid Sans Fallback" pitchFamily="2"/>
                <a:cs typeface="Lohit Hindi" pitchFamily="2"/>
              </a:rPr>
              <a:t>	einer nominalen Geldmengenerhöhung</a:t>
            </a:r>
          </a:p>
          <a:p>
            <a:pPr hangingPunct="0">
              <a:buSzPct val="100000"/>
              <a:buAutoNum type="alphaLcParenR"/>
            </a:pPr>
            <a:r>
              <a:rPr lang="de-DE" sz="2903" dirty="0">
                <a:latin typeface="Times New Roman" pitchFamily="18"/>
                <a:ea typeface="Droid Sans Fallback" pitchFamily="2"/>
                <a:cs typeface="Lohit Hindi" pitchFamily="2"/>
              </a:rPr>
              <a:t>	einer expansiven Fiskalpolitik</a:t>
            </a:r>
          </a:p>
          <a:p>
            <a:pPr hangingPunct="0"/>
            <a:endParaRPr lang="de-DE" sz="2903" dirty="0">
              <a:latin typeface="Times New Roman" pitchFamily="18"/>
              <a:ea typeface="Droid Sans Fallback" pitchFamily="2"/>
              <a:cs typeface="Lohit Hindi" pitchFamily="2"/>
            </a:endParaRPr>
          </a:p>
          <a:p>
            <a:pPr hangingPunct="0"/>
            <a:r>
              <a:rPr lang="de-DE" sz="2903" dirty="0">
                <a:latin typeface="Times New Roman" pitchFamily="18"/>
                <a:ea typeface="Droid Sans Fallback" pitchFamily="2"/>
                <a:cs typeface="Lohit Hindi" pitchFamily="2"/>
              </a:rPr>
              <a:t>im AS-AD-Modell in der kurzen und der langen Frist</a:t>
            </a:r>
          </a:p>
        </p:txBody>
      </p:sp>
      <p:sp>
        <p:nvSpPr>
          <p:cNvPr id="5" name="Rechteck 4">
            <a:extLst>
              <a:ext uri="{FF2B5EF4-FFF2-40B4-BE49-F238E27FC236}">
                <a16:creationId xmlns:a16="http://schemas.microsoft.com/office/drawing/2014/main" id="{8E0411A1-7993-42F9-8D7D-CC39010E5F9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54929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erader Verbinder 1">
            <a:extLst>
              <a:ext uri="{FF2B5EF4-FFF2-40B4-BE49-F238E27FC236}">
                <a16:creationId xmlns:a16="http://schemas.microsoft.com/office/drawing/2014/main" id="{A37DF8FA-D6C9-4852-8827-3274186ED60B}"/>
              </a:ext>
            </a:extLst>
          </p:cNvPr>
          <p:cNvSpPr/>
          <p:nvPr/>
        </p:nvSpPr>
        <p:spPr>
          <a:xfrm flipV="1">
            <a:off x="736142" y="74620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 name="Gerader Verbinder 2">
            <a:extLst>
              <a:ext uri="{FF2B5EF4-FFF2-40B4-BE49-F238E27FC236}">
                <a16:creationId xmlns:a16="http://schemas.microsoft.com/office/drawing/2014/main" id="{8184453E-E158-44AE-A4FF-A9358AE6E596}"/>
              </a:ext>
            </a:extLst>
          </p:cNvPr>
          <p:cNvSpPr/>
          <p:nvPr/>
        </p:nvSpPr>
        <p:spPr>
          <a:xfrm>
            <a:off x="736142" y="355484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4" name="Textfeld 3">
            <a:extLst>
              <a:ext uri="{FF2B5EF4-FFF2-40B4-BE49-F238E27FC236}">
                <a16:creationId xmlns:a16="http://schemas.microsoft.com/office/drawing/2014/main" id="{0D5B12B3-FF1E-4388-8A91-057B0096B17E}"/>
              </a:ext>
            </a:extLst>
          </p:cNvPr>
          <p:cNvSpPr txBox="1"/>
          <p:nvPr/>
        </p:nvSpPr>
        <p:spPr>
          <a:xfrm>
            <a:off x="279249" y="74751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5" name="Textfeld 4">
            <a:extLst>
              <a:ext uri="{FF2B5EF4-FFF2-40B4-BE49-F238E27FC236}">
                <a16:creationId xmlns:a16="http://schemas.microsoft.com/office/drawing/2014/main" id="{4B56C92A-4625-4B13-BA54-FF83CDAE6A47}"/>
              </a:ext>
            </a:extLst>
          </p:cNvPr>
          <p:cNvSpPr txBox="1"/>
          <p:nvPr/>
        </p:nvSpPr>
        <p:spPr>
          <a:xfrm>
            <a:off x="4165942" y="358946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6" name="Textfeld 5">
            <a:extLst>
              <a:ext uri="{FF2B5EF4-FFF2-40B4-BE49-F238E27FC236}">
                <a16:creationId xmlns:a16="http://schemas.microsoft.com/office/drawing/2014/main" id="{9E814E7B-F163-44EA-B867-EE48A8D2EBAD}"/>
              </a:ext>
            </a:extLst>
          </p:cNvPr>
          <p:cNvSpPr txBox="1"/>
          <p:nvPr/>
        </p:nvSpPr>
        <p:spPr>
          <a:xfrm>
            <a:off x="3517614" y="62563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LM</a:t>
            </a:r>
          </a:p>
        </p:txBody>
      </p:sp>
      <p:sp>
        <p:nvSpPr>
          <p:cNvPr id="7" name="Textfeld 6">
            <a:extLst>
              <a:ext uri="{FF2B5EF4-FFF2-40B4-BE49-F238E27FC236}">
                <a16:creationId xmlns:a16="http://schemas.microsoft.com/office/drawing/2014/main" id="{9C4282AC-9DEF-4AEC-A71F-0DE31CE90E77}"/>
              </a:ext>
            </a:extLst>
          </p:cNvPr>
          <p:cNvSpPr txBox="1"/>
          <p:nvPr/>
        </p:nvSpPr>
        <p:spPr>
          <a:xfrm>
            <a:off x="1893295" y="3587175"/>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 name="Gerader Verbinder 7">
            <a:extLst>
              <a:ext uri="{FF2B5EF4-FFF2-40B4-BE49-F238E27FC236}">
                <a16:creationId xmlns:a16="http://schemas.microsoft.com/office/drawing/2014/main" id="{419709C2-3210-4DBE-A51B-7C7B0FAD369F}"/>
              </a:ext>
            </a:extLst>
          </p:cNvPr>
          <p:cNvSpPr/>
          <p:nvPr/>
        </p:nvSpPr>
        <p:spPr>
          <a:xfrm>
            <a:off x="1128044" y="146469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D5D15A0A-D009-4CC5-8C07-6D87AED0060B}"/>
              </a:ext>
            </a:extLst>
          </p:cNvPr>
          <p:cNvSpPr txBox="1"/>
          <p:nvPr/>
        </p:nvSpPr>
        <p:spPr>
          <a:xfrm>
            <a:off x="3544776" y="2705722"/>
            <a:ext cx="382960"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IS</a:t>
            </a:r>
          </a:p>
        </p:txBody>
      </p:sp>
      <p:sp>
        <p:nvSpPr>
          <p:cNvPr id="13" name="Gerader Verbinder 12">
            <a:extLst>
              <a:ext uri="{FF2B5EF4-FFF2-40B4-BE49-F238E27FC236}">
                <a16:creationId xmlns:a16="http://schemas.microsoft.com/office/drawing/2014/main" id="{3C09C1B0-3F97-4F1A-A737-8DD2E7F36EB3}"/>
              </a:ext>
            </a:extLst>
          </p:cNvPr>
          <p:cNvSpPr/>
          <p:nvPr/>
        </p:nvSpPr>
        <p:spPr>
          <a:xfrm flipV="1">
            <a:off x="736468" y="368580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Gerader Verbinder 13">
            <a:extLst>
              <a:ext uri="{FF2B5EF4-FFF2-40B4-BE49-F238E27FC236}">
                <a16:creationId xmlns:a16="http://schemas.microsoft.com/office/drawing/2014/main" id="{47E47F69-F89B-49F8-92E4-A970939BA700}"/>
              </a:ext>
            </a:extLst>
          </p:cNvPr>
          <p:cNvSpPr/>
          <p:nvPr/>
        </p:nvSpPr>
        <p:spPr>
          <a:xfrm>
            <a:off x="736468" y="649443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5" name="Textfeld 14">
            <a:extLst>
              <a:ext uri="{FF2B5EF4-FFF2-40B4-BE49-F238E27FC236}">
                <a16:creationId xmlns:a16="http://schemas.microsoft.com/office/drawing/2014/main" id="{74947334-A897-4D9F-A1F0-4CF7837E8BC8}"/>
              </a:ext>
            </a:extLst>
          </p:cNvPr>
          <p:cNvSpPr txBox="1"/>
          <p:nvPr/>
        </p:nvSpPr>
        <p:spPr>
          <a:xfrm>
            <a:off x="279575" y="368711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6" name="Textfeld 15">
            <a:extLst>
              <a:ext uri="{FF2B5EF4-FFF2-40B4-BE49-F238E27FC236}">
                <a16:creationId xmlns:a16="http://schemas.microsoft.com/office/drawing/2014/main" id="{43BD2F51-BEC9-4EDA-B117-E609EA028B99}"/>
              </a:ext>
            </a:extLst>
          </p:cNvPr>
          <p:cNvSpPr txBox="1"/>
          <p:nvPr/>
        </p:nvSpPr>
        <p:spPr>
          <a:xfrm>
            <a:off x="4166269" y="652905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17" name="Gerader Verbinder 16">
            <a:extLst>
              <a:ext uri="{FF2B5EF4-FFF2-40B4-BE49-F238E27FC236}">
                <a16:creationId xmlns:a16="http://schemas.microsoft.com/office/drawing/2014/main" id="{B16C0873-CE63-4091-BA9E-B68EBBDDADA8}"/>
              </a:ext>
            </a:extLst>
          </p:cNvPr>
          <p:cNvSpPr/>
          <p:nvPr/>
        </p:nvSpPr>
        <p:spPr>
          <a:xfrm>
            <a:off x="1150124" y="4404292"/>
            <a:ext cx="2546713" cy="1403664"/>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Gerader Verbinder 17">
            <a:extLst>
              <a:ext uri="{FF2B5EF4-FFF2-40B4-BE49-F238E27FC236}">
                <a16:creationId xmlns:a16="http://schemas.microsoft.com/office/drawing/2014/main" id="{492F06F8-8A84-4A83-B21E-7892AF57369C}"/>
              </a:ext>
            </a:extLst>
          </p:cNvPr>
          <p:cNvSpPr/>
          <p:nvPr/>
        </p:nvSpPr>
        <p:spPr>
          <a:xfrm flipV="1">
            <a:off x="810736" y="822308"/>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9" name="Textfeld 18">
            <a:extLst>
              <a:ext uri="{FF2B5EF4-FFF2-40B4-BE49-F238E27FC236}">
                <a16:creationId xmlns:a16="http://schemas.microsoft.com/office/drawing/2014/main" id="{D5B0D6F4-082D-4870-B1FD-1B48ECFC88F1}"/>
              </a:ext>
            </a:extLst>
          </p:cNvPr>
          <p:cNvSpPr txBox="1"/>
          <p:nvPr/>
        </p:nvSpPr>
        <p:spPr>
          <a:xfrm>
            <a:off x="259671" y="30696"/>
            <a:ext cx="3179238"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Fiskalpolitik im AS-AD-Modell</a:t>
            </a:r>
          </a:p>
        </p:txBody>
      </p:sp>
      <p:sp>
        <p:nvSpPr>
          <p:cNvPr id="20" name="Gerader Verbinder 19">
            <a:extLst>
              <a:ext uri="{FF2B5EF4-FFF2-40B4-BE49-F238E27FC236}">
                <a16:creationId xmlns:a16="http://schemas.microsoft.com/office/drawing/2014/main" id="{3589DDD7-43B0-4AEA-B42F-AF9C9A2E993A}"/>
              </a:ext>
            </a:extLst>
          </p:cNvPr>
          <p:cNvSpPr/>
          <p:nvPr/>
        </p:nvSpPr>
        <p:spPr>
          <a:xfrm flipH="1">
            <a:off x="2107474" y="908345"/>
            <a:ext cx="4694" cy="5586094"/>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6" name="Gerader Verbinder 25">
            <a:extLst>
              <a:ext uri="{FF2B5EF4-FFF2-40B4-BE49-F238E27FC236}">
                <a16:creationId xmlns:a16="http://schemas.microsoft.com/office/drawing/2014/main" id="{97DD9D2E-912D-4782-A7E2-A15EF314F791}"/>
              </a:ext>
            </a:extLst>
          </p:cNvPr>
          <p:cNvSpPr/>
          <p:nvPr/>
        </p:nvSpPr>
        <p:spPr>
          <a:xfrm flipH="1">
            <a:off x="736142" y="4948785"/>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2" name="Textfeld 31">
            <a:extLst>
              <a:ext uri="{FF2B5EF4-FFF2-40B4-BE49-F238E27FC236}">
                <a16:creationId xmlns:a16="http://schemas.microsoft.com/office/drawing/2014/main" id="{06A8701F-7E75-4E24-BA84-8767B802695D}"/>
              </a:ext>
            </a:extLst>
          </p:cNvPr>
          <p:cNvSpPr txBox="1"/>
          <p:nvPr/>
        </p:nvSpPr>
        <p:spPr>
          <a:xfrm>
            <a:off x="3644234" y="562321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AD</a:t>
            </a:r>
          </a:p>
        </p:txBody>
      </p:sp>
      <p:sp>
        <p:nvSpPr>
          <p:cNvPr id="69" name="Textfeld 68">
            <a:extLst>
              <a:ext uri="{FF2B5EF4-FFF2-40B4-BE49-F238E27FC236}">
                <a16:creationId xmlns:a16="http://schemas.microsoft.com/office/drawing/2014/main" id="{9E814E7B-F163-44EA-B867-EE48A8D2EBAD}"/>
              </a:ext>
            </a:extLst>
          </p:cNvPr>
          <p:cNvSpPr txBox="1"/>
          <p:nvPr/>
        </p:nvSpPr>
        <p:spPr>
          <a:xfrm>
            <a:off x="3773830" y="4079188"/>
            <a:ext cx="472791"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AS</a:t>
            </a:r>
          </a:p>
        </p:txBody>
      </p:sp>
      <p:sp>
        <p:nvSpPr>
          <p:cNvPr id="70" name="Gerader Verbinder 69">
            <a:extLst>
              <a:ext uri="{FF2B5EF4-FFF2-40B4-BE49-F238E27FC236}">
                <a16:creationId xmlns:a16="http://schemas.microsoft.com/office/drawing/2014/main" id="{492F06F8-8A84-4A83-B21E-7892AF57369C}"/>
              </a:ext>
            </a:extLst>
          </p:cNvPr>
          <p:cNvSpPr/>
          <p:nvPr/>
        </p:nvSpPr>
        <p:spPr>
          <a:xfrm flipV="1">
            <a:off x="956297" y="4145699"/>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1" name="Textfeld 70">
            <a:extLst>
              <a:ext uri="{FF2B5EF4-FFF2-40B4-BE49-F238E27FC236}">
                <a16:creationId xmlns:a16="http://schemas.microsoft.com/office/drawing/2014/main" id="{9E814E7B-F163-44EA-B867-EE48A8D2EBAD}"/>
              </a:ext>
            </a:extLst>
          </p:cNvPr>
          <p:cNvSpPr txBox="1"/>
          <p:nvPr/>
        </p:nvSpPr>
        <p:spPr>
          <a:xfrm>
            <a:off x="1629165" y="513262"/>
            <a:ext cx="737736" cy="348927"/>
          </a:xfrm>
          <a:prstGeom prst="rect">
            <a:avLst/>
          </a:prstGeom>
          <a:noFill/>
          <a:ln>
            <a:noFill/>
          </a:ln>
        </p:spPr>
        <p:txBody>
          <a:bodyPr vert="horz" wrap="none" lIns="81646" tIns="40823" rIns="81646" bIns="40823" anchorCtr="0" compatLnSpc="0">
            <a:spAutoFit/>
          </a:bodyPr>
          <a:lstStyle/>
          <a:p>
            <a:pPr hangingPunct="0"/>
            <a:r>
              <a:rPr lang="de-DE" dirty="0" err="1">
                <a:latin typeface="Arial" pitchFamily="18"/>
                <a:ea typeface="Droid Sans Fallback" pitchFamily="2"/>
                <a:cs typeface="Lohit Hindi" pitchFamily="2"/>
              </a:rPr>
              <a:t>AS</a:t>
            </a:r>
            <a:r>
              <a:rPr lang="de-DE" baseline="-33000" dirty="0" err="1">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72" name="Textfeld 71">
            <a:extLst>
              <a:ext uri="{FF2B5EF4-FFF2-40B4-BE49-F238E27FC236}">
                <a16:creationId xmlns:a16="http://schemas.microsoft.com/office/drawing/2014/main" id="{9C4282AC-9DEF-4AEC-A71F-0DE31CE90E77}"/>
              </a:ext>
            </a:extLst>
          </p:cNvPr>
          <p:cNvSpPr txBox="1"/>
          <p:nvPr/>
        </p:nvSpPr>
        <p:spPr>
          <a:xfrm>
            <a:off x="1945427" y="6503422"/>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6" name="Textfeld 85">
            <a:extLst>
              <a:ext uri="{FF2B5EF4-FFF2-40B4-BE49-F238E27FC236}">
                <a16:creationId xmlns:a16="http://schemas.microsoft.com/office/drawing/2014/main" id="{06A8701F-7E75-4E24-BA84-8767B802695D}"/>
              </a:ext>
            </a:extLst>
          </p:cNvPr>
          <p:cNvSpPr txBox="1"/>
          <p:nvPr/>
        </p:nvSpPr>
        <p:spPr>
          <a:xfrm>
            <a:off x="1835760" y="5001690"/>
            <a:ext cx="284663" cy="288910"/>
          </a:xfrm>
          <a:prstGeom prst="rect">
            <a:avLst/>
          </a:prstGeom>
          <a:noFill/>
          <a:ln>
            <a:noFill/>
          </a:ln>
        </p:spPr>
        <p:txBody>
          <a:bodyPr vert="horz" wrap="none" lIns="81646" tIns="40823" rIns="81646" bIns="40823" anchorCtr="0" compatLnSpc="0">
            <a:spAutoFit/>
          </a:bodyPr>
          <a:lstStyle/>
          <a:p>
            <a:pPr hangingPunct="0"/>
            <a:r>
              <a:rPr lang="de-DE" sz="1400" dirty="0">
                <a:latin typeface="Arial" pitchFamily="18"/>
                <a:ea typeface="Droid Sans Fallback" pitchFamily="2"/>
                <a:cs typeface="Lohit Hindi" pitchFamily="2"/>
              </a:rPr>
              <a:t>A</a:t>
            </a:r>
          </a:p>
        </p:txBody>
      </p:sp>
      <p:sp>
        <p:nvSpPr>
          <p:cNvPr id="51" name="Rechteck 50">
            <a:extLst>
              <a:ext uri="{FF2B5EF4-FFF2-40B4-BE49-F238E27FC236}">
                <a16:creationId xmlns:a16="http://schemas.microsoft.com/office/drawing/2014/main" id="{2A414F03-CC34-464B-8A3A-B30A294E2FA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F04C92A0-DA2C-F43F-C48C-A00E11C15E54}"/>
              </a:ext>
            </a:extLst>
          </p:cNvPr>
          <p:cNvSpPr txBox="1"/>
          <p:nvPr/>
        </p:nvSpPr>
        <p:spPr>
          <a:xfrm>
            <a:off x="416366" y="4731176"/>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p>
        </p:txBody>
      </p:sp>
    </p:spTree>
    <p:extLst>
      <p:ext uri="{BB962C8B-B14F-4D97-AF65-F5344CB8AC3E}">
        <p14:creationId xmlns:p14="http://schemas.microsoft.com/office/powerpoint/2010/main" val="2514328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erader Verbinder 1">
            <a:extLst>
              <a:ext uri="{FF2B5EF4-FFF2-40B4-BE49-F238E27FC236}">
                <a16:creationId xmlns:a16="http://schemas.microsoft.com/office/drawing/2014/main" id="{A37DF8FA-D6C9-4852-8827-3274186ED60B}"/>
              </a:ext>
            </a:extLst>
          </p:cNvPr>
          <p:cNvSpPr/>
          <p:nvPr/>
        </p:nvSpPr>
        <p:spPr>
          <a:xfrm flipV="1">
            <a:off x="736142" y="74620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 name="Gerader Verbinder 2">
            <a:extLst>
              <a:ext uri="{FF2B5EF4-FFF2-40B4-BE49-F238E27FC236}">
                <a16:creationId xmlns:a16="http://schemas.microsoft.com/office/drawing/2014/main" id="{8184453E-E158-44AE-A4FF-A9358AE6E596}"/>
              </a:ext>
            </a:extLst>
          </p:cNvPr>
          <p:cNvSpPr/>
          <p:nvPr/>
        </p:nvSpPr>
        <p:spPr>
          <a:xfrm>
            <a:off x="736142" y="355484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4" name="Textfeld 3">
            <a:extLst>
              <a:ext uri="{FF2B5EF4-FFF2-40B4-BE49-F238E27FC236}">
                <a16:creationId xmlns:a16="http://schemas.microsoft.com/office/drawing/2014/main" id="{0D5B12B3-FF1E-4388-8A91-057B0096B17E}"/>
              </a:ext>
            </a:extLst>
          </p:cNvPr>
          <p:cNvSpPr txBox="1"/>
          <p:nvPr/>
        </p:nvSpPr>
        <p:spPr>
          <a:xfrm>
            <a:off x="279249" y="74751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5" name="Textfeld 4">
            <a:extLst>
              <a:ext uri="{FF2B5EF4-FFF2-40B4-BE49-F238E27FC236}">
                <a16:creationId xmlns:a16="http://schemas.microsoft.com/office/drawing/2014/main" id="{4B56C92A-4625-4B13-BA54-FF83CDAE6A47}"/>
              </a:ext>
            </a:extLst>
          </p:cNvPr>
          <p:cNvSpPr txBox="1"/>
          <p:nvPr/>
        </p:nvSpPr>
        <p:spPr>
          <a:xfrm>
            <a:off x="4165942" y="358946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6" name="Textfeld 5">
            <a:extLst>
              <a:ext uri="{FF2B5EF4-FFF2-40B4-BE49-F238E27FC236}">
                <a16:creationId xmlns:a16="http://schemas.microsoft.com/office/drawing/2014/main" id="{9E814E7B-F163-44EA-B867-EE48A8D2EBAD}"/>
              </a:ext>
            </a:extLst>
          </p:cNvPr>
          <p:cNvSpPr txBox="1"/>
          <p:nvPr/>
        </p:nvSpPr>
        <p:spPr>
          <a:xfrm>
            <a:off x="3517614" y="62563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LM</a:t>
            </a:r>
          </a:p>
        </p:txBody>
      </p:sp>
      <p:sp>
        <p:nvSpPr>
          <p:cNvPr id="7" name="Textfeld 6">
            <a:extLst>
              <a:ext uri="{FF2B5EF4-FFF2-40B4-BE49-F238E27FC236}">
                <a16:creationId xmlns:a16="http://schemas.microsoft.com/office/drawing/2014/main" id="{9C4282AC-9DEF-4AEC-A71F-0DE31CE90E77}"/>
              </a:ext>
            </a:extLst>
          </p:cNvPr>
          <p:cNvSpPr txBox="1"/>
          <p:nvPr/>
        </p:nvSpPr>
        <p:spPr>
          <a:xfrm>
            <a:off x="1893295" y="3587175"/>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 name="Gerader Verbinder 7">
            <a:extLst>
              <a:ext uri="{FF2B5EF4-FFF2-40B4-BE49-F238E27FC236}">
                <a16:creationId xmlns:a16="http://schemas.microsoft.com/office/drawing/2014/main" id="{419709C2-3210-4DBE-A51B-7C7B0FAD369F}"/>
              </a:ext>
            </a:extLst>
          </p:cNvPr>
          <p:cNvSpPr/>
          <p:nvPr/>
        </p:nvSpPr>
        <p:spPr>
          <a:xfrm>
            <a:off x="1128044" y="146469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D5D15A0A-D009-4CC5-8C07-6D87AED0060B}"/>
              </a:ext>
            </a:extLst>
          </p:cNvPr>
          <p:cNvSpPr txBox="1"/>
          <p:nvPr/>
        </p:nvSpPr>
        <p:spPr>
          <a:xfrm>
            <a:off x="3544776" y="2705722"/>
            <a:ext cx="382960"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IS</a:t>
            </a:r>
          </a:p>
        </p:txBody>
      </p:sp>
      <p:sp>
        <p:nvSpPr>
          <p:cNvPr id="13" name="Gerader Verbinder 12">
            <a:extLst>
              <a:ext uri="{FF2B5EF4-FFF2-40B4-BE49-F238E27FC236}">
                <a16:creationId xmlns:a16="http://schemas.microsoft.com/office/drawing/2014/main" id="{3C09C1B0-3F97-4F1A-A737-8DD2E7F36EB3}"/>
              </a:ext>
            </a:extLst>
          </p:cNvPr>
          <p:cNvSpPr/>
          <p:nvPr/>
        </p:nvSpPr>
        <p:spPr>
          <a:xfrm flipV="1">
            <a:off x="736468" y="368580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Gerader Verbinder 13">
            <a:extLst>
              <a:ext uri="{FF2B5EF4-FFF2-40B4-BE49-F238E27FC236}">
                <a16:creationId xmlns:a16="http://schemas.microsoft.com/office/drawing/2014/main" id="{47E47F69-F89B-49F8-92E4-A970939BA700}"/>
              </a:ext>
            </a:extLst>
          </p:cNvPr>
          <p:cNvSpPr/>
          <p:nvPr/>
        </p:nvSpPr>
        <p:spPr>
          <a:xfrm>
            <a:off x="736468" y="649443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5" name="Textfeld 14">
            <a:extLst>
              <a:ext uri="{FF2B5EF4-FFF2-40B4-BE49-F238E27FC236}">
                <a16:creationId xmlns:a16="http://schemas.microsoft.com/office/drawing/2014/main" id="{74947334-A897-4D9F-A1F0-4CF7837E8BC8}"/>
              </a:ext>
            </a:extLst>
          </p:cNvPr>
          <p:cNvSpPr txBox="1"/>
          <p:nvPr/>
        </p:nvSpPr>
        <p:spPr>
          <a:xfrm>
            <a:off x="279575" y="368711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6" name="Textfeld 15">
            <a:extLst>
              <a:ext uri="{FF2B5EF4-FFF2-40B4-BE49-F238E27FC236}">
                <a16:creationId xmlns:a16="http://schemas.microsoft.com/office/drawing/2014/main" id="{43BD2F51-BEC9-4EDA-B117-E609EA028B99}"/>
              </a:ext>
            </a:extLst>
          </p:cNvPr>
          <p:cNvSpPr txBox="1"/>
          <p:nvPr/>
        </p:nvSpPr>
        <p:spPr>
          <a:xfrm>
            <a:off x="4166269" y="652905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17" name="Gerader Verbinder 16">
            <a:extLst>
              <a:ext uri="{FF2B5EF4-FFF2-40B4-BE49-F238E27FC236}">
                <a16:creationId xmlns:a16="http://schemas.microsoft.com/office/drawing/2014/main" id="{B16C0873-CE63-4091-BA9E-B68EBBDDADA8}"/>
              </a:ext>
            </a:extLst>
          </p:cNvPr>
          <p:cNvSpPr/>
          <p:nvPr/>
        </p:nvSpPr>
        <p:spPr>
          <a:xfrm>
            <a:off x="1150124" y="4404292"/>
            <a:ext cx="2546713" cy="1403664"/>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Gerader Verbinder 17">
            <a:extLst>
              <a:ext uri="{FF2B5EF4-FFF2-40B4-BE49-F238E27FC236}">
                <a16:creationId xmlns:a16="http://schemas.microsoft.com/office/drawing/2014/main" id="{492F06F8-8A84-4A83-B21E-7892AF57369C}"/>
              </a:ext>
            </a:extLst>
          </p:cNvPr>
          <p:cNvSpPr/>
          <p:nvPr/>
        </p:nvSpPr>
        <p:spPr>
          <a:xfrm flipV="1">
            <a:off x="810736" y="822308"/>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9" name="Textfeld 18">
            <a:extLst>
              <a:ext uri="{FF2B5EF4-FFF2-40B4-BE49-F238E27FC236}">
                <a16:creationId xmlns:a16="http://schemas.microsoft.com/office/drawing/2014/main" id="{D5B0D6F4-082D-4870-B1FD-1B48ECFC88F1}"/>
              </a:ext>
            </a:extLst>
          </p:cNvPr>
          <p:cNvSpPr txBox="1"/>
          <p:nvPr/>
        </p:nvSpPr>
        <p:spPr>
          <a:xfrm>
            <a:off x="259671" y="30696"/>
            <a:ext cx="3064014" cy="347901"/>
          </a:xfrm>
          <a:prstGeom prst="rect">
            <a:avLst/>
          </a:prstGeom>
          <a:noFill/>
          <a:ln>
            <a:noFill/>
          </a:ln>
        </p:spPr>
        <p:txBody>
          <a:bodyPr vert="horz" wrap="none" lIns="81646" tIns="40823" rIns="81646" bIns="40823" anchorCtr="0" compatLnSpc="0">
            <a:spAutoFit/>
          </a:bodyPr>
          <a:lstStyle/>
          <a:p>
            <a:pPr hangingPunct="0"/>
            <a:r>
              <a:rPr lang="de-DE">
                <a:latin typeface="Arial" pitchFamily="18"/>
                <a:ea typeface="Droid Sans Fallback" pitchFamily="2"/>
                <a:cs typeface="Lohit Hindi" pitchFamily="2"/>
              </a:rPr>
              <a:t>Geldpolitik </a:t>
            </a:r>
            <a:r>
              <a:rPr lang="de-DE" dirty="0">
                <a:latin typeface="Arial" pitchFamily="18"/>
                <a:ea typeface="Droid Sans Fallback" pitchFamily="2"/>
                <a:cs typeface="Lohit Hindi" pitchFamily="2"/>
              </a:rPr>
              <a:t>im AS-AD-Modell</a:t>
            </a:r>
          </a:p>
        </p:txBody>
      </p:sp>
      <p:sp>
        <p:nvSpPr>
          <p:cNvPr id="20" name="Gerader Verbinder 19">
            <a:extLst>
              <a:ext uri="{FF2B5EF4-FFF2-40B4-BE49-F238E27FC236}">
                <a16:creationId xmlns:a16="http://schemas.microsoft.com/office/drawing/2014/main" id="{3589DDD7-43B0-4AEA-B42F-AF9C9A2E993A}"/>
              </a:ext>
            </a:extLst>
          </p:cNvPr>
          <p:cNvSpPr/>
          <p:nvPr/>
        </p:nvSpPr>
        <p:spPr>
          <a:xfrm flipH="1">
            <a:off x="2107474" y="908345"/>
            <a:ext cx="4694" cy="5586094"/>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6" name="Gerader Verbinder 25">
            <a:extLst>
              <a:ext uri="{FF2B5EF4-FFF2-40B4-BE49-F238E27FC236}">
                <a16:creationId xmlns:a16="http://schemas.microsoft.com/office/drawing/2014/main" id="{97DD9D2E-912D-4782-A7E2-A15EF314F791}"/>
              </a:ext>
            </a:extLst>
          </p:cNvPr>
          <p:cNvSpPr/>
          <p:nvPr/>
        </p:nvSpPr>
        <p:spPr>
          <a:xfrm flipH="1">
            <a:off x="736142" y="4948785"/>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0" name="Textfeld 29">
            <a:extLst>
              <a:ext uri="{FF2B5EF4-FFF2-40B4-BE49-F238E27FC236}">
                <a16:creationId xmlns:a16="http://schemas.microsoft.com/office/drawing/2014/main" id="{A3EB4741-154D-4869-AA84-907FD122DBF7}"/>
              </a:ext>
            </a:extLst>
          </p:cNvPr>
          <p:cNvSpPr txBox="1"/>
          <p:nvPr/>
        </p:nvSpPr>
        <p:spPr>
          <a:xfrm>
            <a:off x="416366" y="4731176"/>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p>
        </p:txBody>
      </p:sp>
      <p:sp>
        <p:nvSpPr>
          <p:cNvPr id="32" name="Textfeld 31">
            <a:extLst>
              <a:ext uri="{FF2B5EF4-FFF2-40B4-BE49-F238E27FC236}">
                <a16:creationId xmlns:a16="http://schemas.microsoft.com/office/drawing/2014/main" id="{06A8701F-7E75-4E24-BA84-8767B802695D}"/>
              </a:ext>
            </a:extLst>
          </p:cNvPr>
          <p:cNvSpPr txBox="1"/>
          <p:nvPr/>
        </p:nvSpPr>
        <p:spPr>
          <a:xfrm>
            <a:off x="3644234" y="562321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AD</a:t>
            </a:r>
          </a:p>
        </p:txBody>
      </p:sp>
      <p:sp>
        <p:nvSpPr>
          <p:cNvPr id="69" name="Textfeld 68">
            <a:extLst>
              <a:ext uri="{FF2B5EF4-FFF2-40B4-BE49-F238E27FC236}">
                <a16:creationId xmlns:a16="http://schemas.microsoft.com/office/drawing/2014/main" id="{9E814E7B-F163-44EA-B867-EE48A8D2EBAD}"/>
              </a:ext>
            </a:extLst>
          </p:cNvPr>
          <p:cNvSpPr txBox="1"/>
          <p:nvPr/>
        </p:nvSpPr>
        <p:spPr>
          <a:xfrm>
            <a:off x="3773830" y="4079188"/>
            <a:ext cx="472791"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AS</a:t>
            </a:r>
          </a:p>
        </p:txBody>
      </p:sp>
      <p:sp>
        <p:nvSpPr>
          <p:cNvPr id="70" name="Gerader Verbinder 69">
            <a:extLst>
              <a:ext uri="{FF2B5EF4-FFF2-40B4-BE49-F238E27FC236}">
                <a16:creationId xmlns:a16="http://schemas.microsoft.com/office/drawing/2014/main" id="{492F06F8-8A84-4A83-B21E-7892AF57369C}"/>
              </a:ext>
            </a:extLst>
          </p:cNvPr>
          <p:cNvSpPr/>
          <p:nvPr/>
        </p:nvSpPr>
        <p:spPr>
          <a:xfrm flipV="1">
            <a:off x="810736" y="4222100"/>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1" name="Textfeld 70">
            <a:extLst>
              <a:ext uri="{FF2B5EF4-FFF2-40B4-BE49-F238E27FC236}">
                <a16:creationId xmlns:a16="http://schemas.microsoft.com/office/drawing/2014/main" id="{9E814E7B-F163-44EA-B867-EE48A8D2EBAD}"/>
              </a:ext>
            </a:extLst>
          </p:cNvPr>
          <p:cNvSpPr txBox="1"/>
          <p:nvPr/>
        </p:nvSpPr>
        <p:spPr>
          <a:xfrm>
            <a:off x="1629165" y="513262"/>
            <a:ext cx="737736" cy="348927"/>
          </a:xfrm>
          <a:prstGeom prst="rect">
            <a:avLst/>
          </a:prstGeom>
          <a:noFill/>
          <a:ln>
            <a:noFill/>
          </a:ln>
        </p:spPr>
        <p:txBody>
          <a:bodyPr vert="horz" wrap="none" lIns="81646" tIns="40823" rIns="81646" bIns="40823" anchorCtr="0" compatLnSpc="0">
            <a:spAutoFit/>
          </a:bodyPr>
          <a:lstStyle/>
          <a:p>
            <a:pPr hangingPunct="0"/>
            <a:r>
              <a:rPr lang="de-DE" dirty="0" err="1">
                <a:latin typeface="Arial" pitchFamily="18"/>
                <a:ea typeface="Droid Sans Fallback" pitchFamily="2"/>
                <a:cs typeface="Lohit Hindi" pitchFamily="2"/>
              </a:rPr>
              <a:t>AS</a:t>
            </a:r>
            <a:r>
              <a:rPr lang="de-DE" baseline="-33000" dirty="0" err="1">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72" name="Textfeld 71">
            <a:extLst>
              <a:ext uri="{FF2B5EF4-FFF2-40B4-BE49-F238E27FC236}">
                <a16:creationId xmlns:a16="http://schemas.microsoft.com/office/drawing/2014/main" id="{9C4282AC-9DEF-4AEC-A71F-0DE31CE90E77}"/>
              </a:ext>
            </a:extLst>
          </p:cNvPr>
          <p:cNvSpPr txBox="1"/>
          <p:nvPr/>
        </p:nvSpPr>
        <p:spPr>
          <a:xfrm>
            <a:off x="1945427" y="6503422"/>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6" name="Textfeld 85">
            <a:extLst>
              <a:ext uri="{FF2B5EF4-FFF2-40B4-BE49-F238E27FC236}">
                <a16:creationId xmlns:a16="http://schemas.microsoft.com/office/drawing/2014/main" id="{06A8701F-7E75-4E24-BA84-8767B802695D}"/>
              </a:ext>
            </a:extLst>
          </p:cNvPr>
          <p:cNvSpPr txBox="1"/>
          <p:nvPr/>
        </p:nvSpPr>
        <p:spPr>
          <a:xfrm>
            <a:off x="1835760" y="5001690"/>
            <a:ext cx="284663" cy="288910"/>
          </a:xfrm>
          <a:prstGeom prst="rect">
            <a:avLst/>
          </a:prstGeom>
          <a:noFill/>
          <a:ln>
            <a:noFill/>
          </a:ln>
        </p:spPr>
        <p:txBody>
          <a:bodyPr vert="horz" wrap="none" lIns="81646" tIns="40823" rIns="81646" bIns="40823" anchorCtr="0" compatLnSpc="0">
            <a:spAutoFit/>
          </a:bodyPr>
          <a:lstStyle/>
          <a:p>
            <a:pPr hangingPunct="0"/>
            <a:r>
              <a:rPr lang="de-DE" sz="1400" dirty="0">
                <a:latin typeface="Arial" pitchFamily="18"/>
                <a:ea typeface="Droid Sans Fallback" pitchFamily="2"/>
                <a:cs typeface="Lohit Hindi" pitchFamily="2"/>
              </a:rPr>
              <a:t>A</a:t>
            </a:r>
          </a:p>
        </p:txBody>
      </p:sp>
      <p:sp>
        <p:nvSpPr>
          <p:cNvPr id="53" name="Rechteck 52">
            <a:extLst>
              <a:ext uri="{FF2B5EF4-FFF2-40B4-BE49-F238E27FC236}">
                <a16:creationId xmlns:a16="http://schemas.microsoft.com/office/drawing/2014/main" id="{87F8A584-5480-408F-96B6-36D75D9943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21775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4EE26AA5-BC03-47E2-8C9D-530544805D7C}"/>
              </a:ext>
            </a:extLst>
          </p:cNvPr>
          <p:cNvSpPr txBox="1"/>
          <p:nvPr/>
        </p:nvSpPr>
        <p:spPr>
          <a:xfrm>
            <a:off x="1599470" y="0"/>
            <a:ext cx="7595190" cy="965442"/>
          </a:xfrm>
          <a:prstGeom prst="rect">
            <a:avLst/>
          </a:prstGeom>
          <a:noFill/>
          <a:ln>
            <a:noFill/>
          </a:ln>
        </p:spPr>
        <p:txBody>
          <a:bodyPr vert="horz" wrap="none" lIns="81646" tIns="40823" rIns="81646" bIns="40823" anchorCtr="0" compatLnSpc="0">
            <a:spAutoFit/>
          </a:bodyPr>
          <a:lstStyle/>
          <a:p>
            <a:pPr hangingPunct="0"/>
            <a:r>
              <a:rPr lang="de-DE" sz="2722" dirty="0">
                <a:latin typeface="Arial" pitchFamily="18"/>
                <a:ea typeface="Droid Sans Fallback" pitchFamily="2"/>
                <a:cs typeface="Lohit Hindi" pitchFamily="2"/>
              </a:rPr>
              <a:t>Zusammenfassung AS-AD-Modell/IS-LM-Modell</a:t>
            </a: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206442" y="442909"/>
            <a:ext cx="11779115" cy="3741411"/>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000" dirty="0"/>
              <a:t>Die Wirkung von Geld- und Fiskalpolitik ist im AS-AD-Modell gegenüber dem IS-LM-Modell aufgrund des Preiseffektes in der kurzen bis mittleren Frist eingeschränkt.</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Geht man von der langfristigen Angebotskurve aus, zeigen Geld- und Fiskalpolitik im AS-AD-Modell keine realwirtschaftlichen Wirkungen. Dies setzt allerdings perfekt funktionierende Märkte (insbesondere den Arbeitsmarkt) voraus.</a:t>
            </a:r>
          </a:p>
          <a:p>
            <a:pPr marL="342900" indent="-342900">
              <a:buFont typeface="Arial" panose="020B0604020202020204" pitchFamily="34" charset="0"/>
              <a:buChar char="•"/>
            </a:pPr>
            <a:endParaRPr lang="de-DE" sz="2000" dirty="0"/>
          </a:p>
          <a:p>
            <a:pPr marL="800100" lvl="1" indent="-342900">
              <a:buFont typeface="Wingdings" panose="05000000000000000000" pitchFamily="2" charset="2"/>
              <a:buChar char="Ø"/>
            </a:pPr>
            <a:r>
              <a:rPr lang="de-DE" sz="2000" dirty="0"/>
              <a:t>Da auch das AS-AD-Modell, in der betrachteten Form, wie das IS-LM-Modell keine explizite zeitliche Dynamik enthält, muss man sich alle beschriebenen Effekte als quasi gleichzeitig vorstellen. In der Realität laufen die Anpassungen aber zeitlich verzögert ab, so dass es während dieser Zeit sehr wahrscheinlich auch zu strukturellen Änderungen und damit einer Veränderung von </a:t>
            </a:r>
            <a:r>
              <a:rPr lang="de-DE" sz="2000" dirty="0" err="1">
                <a:latin typeface="Times New Roman" pitchFamily="18"/>
                <a:ea typeface="Droid Sans Fallback" pitchFamily="2"/>
                <a:cs typeface="Lohit Hindi" pitchFamily="2"/>
              </a:rPr>
              <a:t>Y</a:t>
            </a:r>
            <a:r>
              <a:rPr lang="de-DE" sz="2000" baseline="-33000" dirty="0" err="1">
                <a:latin typeface="Times New Roman" pitchFamily="18"/>
                <a:ea typeface="Droid Sans Fallback" pitchFamily="2"/>
                <a:cs typeface="Lohit Hindi" pitchFamily="2"/>
              </a:rPr>
              <a:t>n</a:t>
            </a:r>
            <a:r>
              <a:rPr lang="de-DE" sz="2000" dirty="0">
                <a:latin typeface="Times New Roman" pitchFamily="18"/>
                <a:ea typeface="Droid Sans Fallback" pitchFamily="2"/>
                <a:cs typeface="Lohit Hindi" pitchFamily="2"/>
              </a:rPr>
              <a:t> </a:t>
            </a:r>
            <a:r>
              <a:rPr lang="de-DE" sz="2000" dirty="0"/>
              <a:t>kommen wird.  </a:t>
            </a:r>
          </a:p>
          <a:p>
            <a:endParaRPr lang="de-DE" sz="2800" dirty="0"/>
          </a:p>
          <a:p>
            <a:endParaRPr lang="de-DE" sz="2800" dirty="0"/>
          </a:p>
          <a:p>
            <a:endParaRPr lang="de-DE" sz="2800" dirty="0"/>
          </a:p>
          <a:p>
            <a:endParaRPr lang="de-DE" sz="1996" dirty="0"/>
          </a:p>
          <a:p>
            <a:endParaRPr lang="de-DE" sz="1996" dirty="0"/>
          </a:p>
          <a:p>
            <a:endParaRPr lang="de-DE" sz="1996" dirty="0"/>
          </a:p>
        </p:txBody>
      </p:sp>
      <p:sp>
        <p:nvSpPr>
          <p:cNvPr id="7" name="Rechteck 6">
            <a:extLst>
              <a:ext uri="{FF2B5EF4-FFF2-40B4-BE49-F238E27FC236}">
                <a16:creationId xmlns:a16="http://schemas.microsoft.com/office/drawing/2014/main" id="{72C75C9D-9EA5-427B-A6E2-38120DA6000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4775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4687019" y="236978"/>
            <a:ext cx="3594339"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AS-AD-Modell</a:t>
            </a:r>
          </a:p>
        </p:txBody>
      </p:sp>
      <p:sp>
        <p:nvSpPr>
          <p:cNvPr id="174084" name="Text Box 4"/>
          <p:cNvSpPr txBox="1">
            <a:spLocks noChangeArrowheads="1"/>
          </p:cNvSpPr>
          <p:nvPr/>
        </p:nvSpPr>
        <p:spPr bwMode="auto">
          <a:xfrm>
            <a:off x="1534951" y="1126342"/>
            <a:ext cx="9144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6" name="Textfeld 5"/>
          <p:cNvSpPr txBox="1"/>
          <p:nvPr/>
        </p:nvSpPr>
        <p:spPr>
          <a:xfrm>
            <a:off x="262220" y="662496"/>
            <a:ext cx="8356138" cy="5094890"/>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dirty="0"/>
              <a:t>Im </a:t>
            </a:r>
            <a:r>
              <a:rPr lang="de-DE" sz="1996" dirty="0" err="1"/>
              <a:t>Keynesianschen</a:t>
            </a:r>
            <a:r>
              <a:rPr lang="de-DE" sz="1996" dirty="0"/>
              <a:t> IS-LM-Modell tauchen die Preise zwar mit M/p zur Bestimmung der realen Geldmenge auf, sie aber werden als konstant angenommen.</a:t>
            </a:r>
          </a:p>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dirty="0"/>
              <a:t>Im folgenden wird diese extreme Annahme fallengelassen und wir gehen von teilweise flexiblen Preisen aus, aber insbesondere im Arbeitsmarkt gilt die Annahme einer gewissen Marktmacht der Unternehmen und teilweise rigiden Löhnen, so dass die Unternehmen ihre Preise mit einem gewissen Aufschlag auf die Grenzkosten kalkulieren können.</a:t>
            </a:r>
          </a:p>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dirty="0"/>
              <a:t>Aus diesen Annahmen werden dann die</a:t>
            </a:r>
          </a:p>
          <a:p>
            <a:pPr marL="342900" indent="-342900">
              <a:buFont typeface="Arial" panose="020B0604020202020204" pitchFamily="34" charset="0"/>
              <a:buChar char="•"/>
            </a:pPr>
            <a:endParaRPr lang="de-DE" sz="1996" dirty="0"/>
          </a:p>
          <a:p>
            <a:pPr marL="800100" lvl="1" indent="-342900">
              <a:buFont typeface="Arial" panose="020B0604020202020204" pitchFamily="34" charset="0"/>
              <a:buChar char="•"/>
            </a:pPr>
            <a:r>
              <a:rPr lang="de-DE" sz="1996" b="1" dirty="0"/>
              <a:t>Aggregierte Angebotskurve: AS</a:t>
            </a:r>
          </a:p>
          <a:p>
            <a:pPr marL="800100" lvl="1" indent="-342900">
              <a:buFont typeface="Arial" panose="020B0604020202020204" pitchFamily="34" charset="0"/>
              <a:buChar char="•"/>
            </a:pPr>
            <a:r>
              <a:rPr lang="de-DE" sz="1996" b="1" dirty="0"/>
              <a:t>Aggregierte Nachfragekurve: AD</a:t>
            </a:r>
          </a:p>
          <a:p>
            <a:pPr marL="342900" indent="-342900">
              <a:buFont typeface="Arial" panose="020B0604020202020204" pitchFamily="34" charset="0"/>
              <a:buChar char="•"/>
            </a:pPr>
            <a:endParaRPr lang="de-DE" sz="1996" dirty="0"/>
          </a:p>
          <a:p>
            <a:r>
              <a:rPr lang="de-DE" sz="1996" dirty="0"/>
              <a:t>       abgeleitet</a:t>
            </a:r>
          </a:p>
        </p:txBody>
      </p:sp>
      <p:sp>
        <p:nvSpPr>
          <p:cNvPr id="8" name="Rechteck 7">
            <a:extLst>
              <a:ext uri="{FF2B5EF4-FFF2-40B4-BE49-F238E27FC236}">
                <a16:creationId xmlns:a16="http://schemas.microsoft.com/office/drawing/2014/main" id="{FDA86EE1-274E-4A58-B793-F5C30138921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0741163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74083" name="Rectangle 3"/>
              <p:cNvSpPr>
                <a:spLocks noChangeArrowheads="1"/>
              </p:cNvSpPr>
              <p:nvPr/>
            </p:nvSpPr>
            <p:spPr bwMode="auto">
              <a:xfrm>
                <a:off x="696686" y="151653"/>
                <a:ext cx="10609943" cy="465065"/>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Aggregiertes Angebot: AS-Kurve (</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𝑌</m:t>
                        </m:r>
                      </m:e>
                      <m:sup>
                        <m:r>
                          <a:rPr lang="de-DE" sz="2400" i="1">
                            <a:latin typeface="Cambria Math" panose="02040503050406030204" pitchFamily="18" charset="0"/>
                          </a:rPr>
                          <m:t>𝑆</m:t>
                        </m:r>
                      </m:sup>
                    </m:sSup>
                  </m:oMath>
                </a14:m>
                <a:r>
                  <a:rPr lang="de-DE" sz="2400" b="1" dirty="0">
                    <a:solidFill>
                      <a:srgbClr val="000000"/>
                    </a:solidFill>
                    <a:latin typeface="Sparkasse Rg" pitchFamily="34" charset="0"/>
                  </a:rPr>
                  <a:t>) – Allgemeine Erklärungsansätze</a:t>
                </a:r>
              </a:p>
            </p:txBody>
          </p:sp>
        </mc:Choice>
        <mc:Fallback xmlns="">
          <p:sp>
            <p:nvSpPr>
              <p:cNvPr id="174083" name="Rectangle 3"/>
              <p:cNvSpPr>
                <a:spLocks noRot="1" noChangeAspect="1" noMove="1" noResize="1" noEditPoints="1" noAdjustHandles="1" noChangeArrowheads="1" noChangeShapeType="1" noTextEdit="1"/>
              </p:cNvSpPr>
              <p:nvPr/>
            </p:nvSpPr>
            <p:spPr bwMode="auto">
              <a:xfrm>
                <a:off x="696686" y="151653"/>
                <a:ext cx="10609943" cy="465065"/>
              </a:xfrm>
              <a:prstGeom prst="rect">
                <a:avLst/>
              </a:prstGeom>
              <a:blipFill>
                <a:blip r:embed="rId3"/>
                <a:stretch>
                  <a:fillRect l="-862" t="-9211" b="-3026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6" name="Textfeld 5"/>
          <p:cNvSpPr txBox="1"/>
          <p:nvPr/>
        </p:nvSpPr>
        <p:spPr>
          <a:xfrm>
            <a:off x="217850" y="1136465"/>
            <a:ext cx="11799977" cy="4756336"/>
          </a:xfrm>
          <a:prstGeom prst="rect">
            <a:avLst/>
          </a:prstGeom>
          <a:noFill/>
          <a:ln>
            <a:noFill/>
          </a:ln>
        </p:spPr>
        <p:txBody>
          <a:bodyPr vert="horz" wrap="square" lIns="81646" tIns="40823" rIns="81646" bIns="40823" anchorCtr="0" compatLnSpc="0">
            <a:noAutofit/>
          </a:bodyPr>
          <a:lstStyle/>
          <a:p>
            <a:r>
              <a:rPr lang="de-DE" sz="2800" dirty="0"/>
              <a:t>Im Allgemeinen legt man drei Erklärungsansätze für die im Preisniveau steigende AS-Kurve zugrunde:</a:t>
            </a:r>
          </a:p>
          <a:p>
            <a:endParaRPr lang="de-DE" sz="2800" dirty="0"/>
          </a:p>
          <a:p>
            <a:pPr marL="342900" indent="-342900">
              <a:buFont typeface="Arial" panose="020B0604020202020204" pitchFamily="34" charset="0"/>
              <a:buChar char="•"/>
            </a:pPr>
            <a:r>
              <a:rPr lang="de-DE" sz="2800" dirty="0" err="1"/>
              <a:t>Keynessche</a:t>
            </a:r>
            <a:r>
              <a:rPr lang="de-DE" sz="2800" dirty="0"/>
              <a:t> Theorie der starren Löhne:</a:t>
            </a:r>
          </a:p>
          <a:p>
            <a:pPr marL="342900" indent="-342900">
              <a:buFont typeface="Arial" panose="020B0604020202020204" pitchFamily="34" charset="0"/>
              <a:buChar char="•"/>
            </a:pPr>
            <a:endParaRPr lang="de-DE" sz="2800" dirty="0"/>
          </a:p>
          <a:p>
            <a:pPr marL="342900" indent="-342900">
              <a:buFont typeface="Arial" panose="020B0604020202020204" pitchFamily="34" charset="0"/>
              <a:buChar char="•"/>
            </a:pPr>
            <a:r>
              <a:rPr lang="de-DE" sz="2800" dirty="0" err="1"/>
              <a:t>Neukeynesianische</a:t>
            </a:r>
            <a:r>
              <a:rPr lang="de-DE" sz="2800" dirty="0"/>
              <a:t> Theorie starrer Preise</a:t>
            </a:r>
          </a:p>
          <a:p>
            <a:pPr marL="342900" indent="-342900">
              <a:buFont typeface="Arial" panose="020B0604020202020204" pitchFamily="34" charset="0"/>
              <a:buChar char="•"/>
            </a:pPr>
            <a:endParaRPr lang="de-DE" sz="2800" dirty="0"/>
          </a:p>
          <a:p>
            <a:pPr marL="342900" indent="-342900">
              <a:buFont typeface="Arial" panose="020B0604020202020204" pitchFamily="34" charset="0"/>
              <a:buChar char="•"/>
            </a:pPr>
            <a:r>
              <a:rPr lang="de-DE" sz="2800" dirty="0"/>
              <a:t>Neuklassische Theorie der Wahrnehmungsstörungen</a:t>
            </a:r>
          </a:p>
          <a:p>
            <a:endParaRPr lang="de-DE" sz="1996" dirty="0"/>
          </a:p>
          <a:p>
            <a:endParaRPr lang="de-DE" sz="1996" dirty="0"/>
          </a:p>
          <a:p>
            <a:endParaRPr lang="de-DE" sz="1996" dirty="0"/>
          </a:p>
          <a:p>
            <a:endParaRPr lang="de-DE" sz="1996" dirty="0"/>
          </a:p>
        </p:txBody>
      </p:sp>
      <p:sp>
        <p:nvSpPr>
          <p:cNvPr id="4" name="Rechteck 3">
            <a:extLst>
              <a:ext uri="{FF2B5EF4-FFF2-40B4-BE49-F238E27FC236}">
                <a16:creationId xmlns:a16="http://schemas.microsoft.com/office/drawing/2014/main" id="{1E6BB328-51EC-4E9D-A5EA-C3D5F737335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2578609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96407A63-EB4B-4B2B-842F-B0AAB4D0AAA5}"/>
              </a:ext>
            </a:extLst>
          </p:cNvPr>
          <p:cNvSpPr txBox="1"/>
          <p:nvPr/>
        </p:nvSpPr>
        <p:spPr>
          <a:xfrm>
            <a:off x="1784789" y="41477"/>
            <a:ext cx="6671155" cy="1121126"/>
          </a:xfrm>
          <a:prstGeom prst="rect">
            <a:avLst/>
          </a:prstGeom>
          <a:noFill/>
          <a:ln>
            <a:noFill/>
          </a:ln>
        </p:spPr>
        <p:txBody>
          <a:bodyPr vert="horz" wrap="none" lIns="81646" tIns="40823" rIns="81646" bIns="40823" anchorCtr="0" compatLnSpc="0">
            <a:spAutoFit/>
          </a:bodyPr>
          <a:lstStyle/>
          <a:p>
            <a:pPr hangingPunct="0"/>
            <a:r>
              <a:rPr lang="de-DE" sz="3266" dirty="0" err="1">
                <a:latin typeface="Times New Roman" pitchFamily="18"/>
                <a:ea typeface="Droid Sans Fallback" pitchFamily="2"/>
                <a:cs typeface="Lohit Hindi" pitchFamily="2"/>
              </a:rPr>
              <a:t>Keynes´sche</a:t>
            </a:r>
            <a:r>
              <a:rPr lang="de-DE" sz="3266" dirty="0">
                <a:latin typeface="Times New Roman" pitchFamily="18"/>
                <a:ea typeface="Droid Sans Fallback" pitchFamily="2"/>
                <a:cs typeface="Lohit Hindi" pitchFamily="2"/>
              </a:rPr>
              <a:t> Theorie der starrer Löhne</a:t>
            </a: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138021" y="1162603"/>
            <a:ext cx="8428009" cy="4756336"/>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dirty="0"/>
              <a:t>Unternehmen wird das Ziel der Gewinnmaximierung unterstellt.</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Ein wichtiger Inputfaktor für die Produktion ist Arbeit und damit die Lohnsumme ein wesentlicher Bestandteil Kosten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Sind die Löhne kurzfristig konstant steigt bei höheren </a:t>
            </a:r>
            <a:r>
              <a:rPr lang="de-DE" sz="2400" dirty="0" err="1"/>
              <a:t>Outputpreisen</a:t>
            </a:r>
            <a:r>
              <a:rPr lang="de-DE" sz="2400" dirty="0"/>
              <a:t> der Profit pro </a:t>
            </a:r>
            <a:r>
              <a:rPr lang="de-DE" sz="2400" dirty="0" err="1"/>
              <a:t>Outputeinheit</a:t>
            </a:r>
            <a:r>
              <a:rPr lang="de-DE" sz="2400" dirty="0"/>
              <a:t> (Grenzertrag)</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Ein Unternehmen hat damit bei steigenden Preisen einen Anreiz seine Produktion auszuweiten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Daraus resultiert ein höheres gesamtwirtschaftliches Angebot bei gestiegenen Preisen</a:t>
            </a:r>
          </a:p>
          <a:p>
            <a:endParaRPr lang="de-DE" sz="2800" dirty="0"/>
          </a:p>
          <a:p>
            <a:endParaRPr lang="de-DE" sz="2800" dirty="0"/>
          </a:p>
          <a:p>
            <a:endParaRPr lang="de-DE" sz="2800" dirty="0"/>
          </a:p>
          <a:p>
            <a:endParaRPr lang="de-DE" sz="1996" dirty="0"/>
          </a:p>
          <a:p>
            <a:endParaRPr lang="de-DE" sz="1996" dirty="0"/>
          </a:p>
          <a:p>
            <a:endParaRPr lang="de-DE" sz="1996" dirty="0"/>
          </a:p>
        </p:txBody>
      </p:sp>
      <p:sp>
        <p:nvSpPr>
          <p:cNvPr id="4" name="Rechteck 3">
            <a:extLst>
              <a:ext uri="{FF2B5EF4-FFF2-40B4-BE49-F238E27FC236}">
                <a16:creationId xmlns:a16="http://schemas.microsoft.com/office/drawing/2014/main" id="{BA8A11D9-3181-4967-87F1-E867836246E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1021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55C9D7E-3337-4EEF-9F41-3B5BB54CD1E1}"/>
              </a:ext>
            </a:extLst>
          </p:cNvPr>
          <p:cNvSpPr txBox="1"/>
          <p:nvPr/>
        </p:nvSpPr>
        <p:spPr>
          <a:xfrm>
            <a:off x="1784789" y="41477"/>
            <a:ext cx="7099798" cy="1045656"/>
          </a:xfrm>
          <a:prstGeom prst="rect">
            <a:avLst/>
          </a:prstGeom>
          <a:noFill/>
          <a:ln>
            <a:noFill/>
          </a:ln>
        </p:spPr>
        <p:txBody>
          <a:bodyPr vert="horz" wrap="none" lIns="81646" tIns="40823" rIns="81646" bIns="40823" anchorCtr="0" compatLnSpc="0">
            <a:spAutoFit/>
          </a:bodyPr>
          <a:lstStyle/>
          <a:p>
            <a:pPr hangingPunct="0"/>
            <a:r>
              <a:rPr lang="de-DE" sz="3266" dirty="0" err="1">
                <a:latin typeface="Times New Roman" pitchFamily="18"/>
                <a:ea typeface="Droid Sans Fallback" pitchFamily="2"/>
                <a:cs typeface="Lohit Hindi" pitchFamily="2"/>
              </a:rPr>
              <a:t>Neukeynesianische</a:t>
            </a:r>
            <a:r>
              <a:rPr lang="de-DE" sz="3266" dirty="0">
                <a:latin typeface="Times New Roman" pitchFamily="18"/>
                <a:ea typeface="Droid Sans Fallback" pitchFamily="2"/>
                <a:cs typeface="Lohit Hindi" pitchFamily="2"/>
              </a:rPr>
              <a:t> Theorie starrer Preise</a:t>
            </a: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138021" y="1162603"/>
            <a:ext cx="8333119" cy="4756336"/>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dirty="0"/>
              <a:t>Neben den Löhnen wird auch bei anderen Waren- und Dienstleistungen eine langsame Preisanpassung unterstellt</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Geht man im Allgemeinen von einem sinkenden gesamtwirtschaftlichen Preisniveau aus, werden manche Unternehmen die Anpassungskosten durch Preissenkungen ihrer eigenen Produkte scheuen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Die Unternehmen, die ihre Preise nicht anpassen, werden Umsatzeinbußen erfahren, die auf Absatzrückgänge zurückzuführen sind.</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Daraus resultiert ein niedrigeres gesamtwirtschaftliches Angebot bei niedrigeren Preisen.  </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endParaRPr lang="de-DE" sz="2400" dirty="0"/>
          </a:p>
        </p:txBody>
      </p:sp>
      <p:sp>
        <p:nvSpPr>
          <p:cNvPr id="4" name="Rechteck 3">
            <a:extLst>
              <a:ext uri="{FF2B5EF4-FFF2-40B4-BE49-F238E27FC236}">
                <a16:creationId xmlns:a16="http://schemas.microsoft.com/office/drawing/2014/main" id="{D5CF066A-B421-481B-BEB8-EB874DC48D4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77781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D517CA62-5B8D-40F8-B86C-F716B04BCD32}"/>
              </a:ext>
            </a:extLst>
          </p:cNvPr>
          <p:cNvSpPr txBox="1"/>
          <p:nvPr/>
        </p:nvSpPr>
        <p:spPr>
          <a:xfrm>
            <a:off x="1654155" y="41477"/>
            <a:ext cx="7743628" cy="497172"/>
          </a:xfrm>
          <a:prstGeom prst="rect">
            <a:avLst/>
          </a:prstGeom>
          <a:noFill/>
          <a:ln>
            <a:noFill/>
          </a:ln>
        </p:spPr>
        <p:txBody>
          <a:bodyPr vert="horz" wrap="none" lIns="81646" tIns="40823" rIns="81646" bIns="40823" anchorCtr="0" compatLnSpc="0">
            <a:spAutoFit/>
          </a:bodyPr>
          <a:lstStyle/>
          <a:p>
            <a:pPr hangingPunct="0"/>
            <a:r>
              <a:rPr lang="de-DE" sz="2812" dirty="0">
                <a:latin typeface="Times New Roman" pitchFamily="18"/>
                <a:ea typeface="Droid Sans Fallback" pitchFamily="2"/>
                <a:cs typeface="Lohit Hindi" pitchFamily="2"/>
              </a:rPr>
              <a:t>Neuklassische Theorie der Wahrnehmungsstörungen</a:t>
            </a:r>
          </a:p>
        </p:txBody>
      </p:sp>
      <p:sp>
        <p:nvSpPr>
          <p:cNvPr id="5" name="Textfeld 4"/>
          <p:cNvSpPr txBox="1"/>
          <p:nvPr/>
        </p:nvSpPr>
        <p:spPr>
          <a:xfrm>
            <a:off x="154058" y="681546"/>
            <a:ext cx="8377467" cy="6020404"/>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dirty="0"/>
              <a:t>Wirtschaftssubjekte können nicht zwischen einer Änderung des gesamtwirtschaftlichen Preisniveaus und den eigenen relativen Preise unterscheiden.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Geht man im Allgemeinen von einem sinkenden gesamtwirtschaftlichen Preisniveau aus, so können Produzenten irrtümlich der Ansicht sein, dass die eigenen </a:t>
            </a:r>
            <a:r>
              <a:rPr lang="de-DE" sz="2400" dirty="0" err="1"/>
              <a:t>Outputpreise</a:t>
            </a:r>
            <a:r>
              <a:rPr lang="de-DE" sz="2400" dirty="0"/>
              <a:t> relativ zu anderen Preisen fallen, und reagieren deswegen mit Produktionsrückgängen.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Genauso können Arbeitnehmer irrtümlich bei eigenen Nominallohnrückgängen von Reallohnrückgängen ausgehen und mit einer Reduktion des Arbeitseinsatzes reagieren.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Daraus resultiert insgesamt ein niedrigeres gesamtwirtschaftliches Angebot bei niedrigeren Preisen.  </a:t>
            </a:r>
          </a:p>
          <a:p>
            <a:pPr marL="342900" indent="-342900">
              <a:buFont typeface="Arial" panose="020B0604020202020204" pitchFamily="34" charset="0"/>
              <a:buChar char="•"/>
            </a:pPr>
            <a:endParaRPr lang="de-DE" sz="2400" dirty="0"/>
          </a:p>
        </p:txBody>
      </p:sp>
      <p:sp>
        <p:nvSpPr>
          <p:cNvPr id="4" name="Rechteck 3">
            <a:extLst>
              <a:ext uri="{FF2B5EF4-FFF2-40B4-BE49-F238E27FC236}">
                <a16:creationId xmlns:a16="http://schemas.microsoft.com/office/drawing/2014/main" id="{A912A3ED-ABB1-40E8-89FB-3572F31B644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73247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74083" name="Rectangle 3"/>
              <p:cNvSpPr>
                <a:spLocks noChangeArrowheads="1"/>
              </p:cNvSpPr>
              <p:nvPr/>
            </p:nvSpPr>
            <p:spPr bwMode="auto">
              <a:xfrm>
                <a:off x="3094009" y="152262"/>
                <a:ext cx="6406550" cy="463846"/>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Aggregiertes Angebot: ASAS-Kurve (</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𝑌</m:t>
                        </m:r>
                      </m:e>
                      <m:sup>
                        <m:r>
                          <a:rPr lang="de-DE" sz="2400" i="1">
                            <a:latin typeface="Cambria Math" panose="02040503050406030204" pitchFamily="18" charset="0"/>
                          </a:rPr>
                          <m:t>𝑆</m:t>
                        </m:r>
                      </m:sup>
                    </m:sSup>
                  </m:oMath>
                </a14:m>
                <a:r>
                  <a:rPr lang="de-DE" sz="2400" b="1" dirty="0">
                    <a:solidFill>
                      <a:srgbClr val="000000"/>
                    </a:solidFill>
                    <a:latin typeface="Sparkasse Rg" pitchFamily="34" charset="0"/>
                  </a:rPr>
                  <a:t>)</a:t>
                </a:r>
              </a:p>
            </p:txBody>
          </p:sp>
        </mc:Choice>
        <mc:Fallback xmlns="">
          <p:sp>
            <p:nvSpPr>
              <p:cNvPr id="174083" name="Rectangle 3"/>
              <p:cNvSpPr>
                <a:spLocks noRot="1" noChangeAspect="1" noMove="1" noResize="1" noEditPoints="1" noAdjustHandles="1" noChangeArrowheads="1" noChangeShapeType="1" noTextEdit="1"/>
              </p:cNvSpPr>
              <p:nvPr/>
            </p:nvSpPr>
            <p:spPr bwMode="auto">
              <a:xfrm>
                <a:off x="3094009" y="152262"/>
                <a:ext cx="6406550" cy="463846"/>
              </a:xfrm>
              <a:prstGeom prst="rect">
                <a:avLst/>
              </a:prstGeom>
              <a:blipFill>
                <a:blip r:embed="rId3"/>
                <a:stretch>
                  <a:fillRect l="-1524" t="-9211" b="-3026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6" name="Textfeld 5"/>
          <p:cNvSpPr txBox="1"/>
          <p:nvPr/>
        </p:nvSpPr>
        <p:spPr>
          <a:xfrm>
            <a:off x="19858" y="5672178"/>
            <a:ext cx="8589304" cy="707365"/>
          </a:xfrm>
          <a:prstGeom prst="rect">
            <a:avLst/>
          </a:prstGeom>
          <a:noFill/>
          <a:ln>
            <a:noFill/>
          </a:ln>
        </p:spPr>
        <p:txBody>
          <a:bodyPr vert="horz" wrap="square" lIns="81646" tIns="40823" rIns="81646" bIns="40823" anchorCtr="0" compatLnSpc="0">
            <a:noAutofit/>
          </a:bodyPr>
          <a:lstStyle/>
          <a:p>
            <a:r>
              <a:rPr lang="de-DE" sz="1996" dirty="0"/>
              <a:t>Bei gegebenen Preiserwartungen steigt das Preisniveau bei steigender Produktion</a:t>
            </a:r>
            <a:endParaRPr lang="de-DE" sz="2000" dirty="0"/>
          </a:p>
          <a:p>
            <a:endParaRPr lang="de-DE" sz="1996" dirty="0"/>
          </a:p>
          <a:p>
            <a:endParaRPr lang="de-DE" sz="1996" dirty="0"/>
          </a:p>
          <a:p>
            <a:pPr marL="342900" indent="-342900">
              <a:buFont typeface="Arial" panose="020B0604020202020204" pitchFamily="34" charset="0"/>
              <a:buChar char="•"/>
            </a:pPr>
            <a:endParaRPr lang="de-DE" sz="1996" dirty="0"/>
          </a:p>
        </p:txBody>
      </p:sp>
      <p:cxnSp>
        <p:nvCxnSpPr>
          <p:cNvPr id="9" name="Straight Arrow Connector 6"/>
          <p:cNvCxnSpPr/>
          <p:nvPr/>
        </p:nvCxnSpPr>
        <p:spPr>
          <a:xfrm flipV="1">
            <a:off x="1739241" y="1142648"/>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7"/>
          <p:cNvCxnSpPr/>
          <p:nvPr/>
        </p:nvCxnSpPr>
        <p:spPr>
          <a:xfrm>
            <a:off x="1739242" y="4708619"/>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feld 10"/>
          <p:cNvSpPr txBox="1"/>
          <p:nvPr/>
        </p:nvSpPr>
        <p:spPr>
          <a:xfrm>
            <a:off x="1347087" y="1077323"/>
            <a:ext cx="295274" cy="343620"/>
          </a:xfrm>
          <a:prstGeom prst="rect">
            <a:avLst/>
          </a:prstGeom>
          <a:noFill/>
        </p:spPr>
        <p:txBody>
          <a:bodyPr wrap="none" rtlCol="0">
            <a:spAutoFit/>
          </a:bodyPr>
          <a:lstStyle/>
          <a:p>
            <a:r>
              <a:rPr lang="de-DE" sz="1633" dirty="0"/>
              <a:t>p</a:t>
            </a:r>
          </a:p>
        </p:txBody>
      </p:sp>
      <p:sp>
        <p:nvSpPr>
          <p:cNvPr id="12" name="Textfeld 11"/>
          <p:cNvSpPr txBox="1"/>
          <p:nvPr/>
        </p:nvSpPr>
        <p:spPr>
          <a:xfrm>
            <a:off x="7087815" y="4727057"/>
            <a:ext cx="287258" cy="343620"/>
          </a:xfrm>
          <a:prstGeom prst="rect">
            <a:avLst/>
          </a:prstGeom>
          <a:noFill/>
        </p:spPr>
        <p:txBody>
          <a:bodyPr wrap="none" rtlCol="0">
            <a:spAutoFit/>
          </a:bodyPr>
          <a:lstStyle/>
          <a:p>
            <a:r>
              <a:rPr lang="de-DE" sz="1633" dirty="0"/>
              <a:t>Y</a:t>
            </a:r>
          </a:p>
        </p:txBody>
      </p:sp>
      <p:sp>
        <p:nvSpPr>
          <p:cNvPr id="3" name="Freihandform 2"/>
          <p:cNvSpPr/>
          <p:nvPr/>
        </p:nvSpPr>
        <p:spPr>
          <a:xfrm>
            <a:off x="1892065" y="1453123"/>
            <a:ext cx="3751942" cy="2569029"/>
          </a:xfrm>
          <a:custGeom>
            <a:avLst/>
            <a:gdLst>
              <a:gd name="connsiteX0" fmla="*/ 0 w 3751942"/>
              <a:gd name="connsiteY0" fmla="*/ 2569029 h 2569029"/>
              <a:gd name="connsiteX1" fmla="*/ 1886857 w 3751942"/>
              <a:gd name="connsiteY1" fmla="*/ 1843315 h 2569029"/>
              <a:gd name="connsiteX2" fmla="*/ 3751942 w 3751942"/>
              <a:gd name="connsiteY2" fmla="*/ 0 h 2569029"/>
            </a:gdLst>
            <a:ahLst/>
            <a:cxnLst>
              <a:cxn ang="0">
                <a:pos x="connsiteX0" y="connsiteY0"/>
              </a:cxn>
              <a:cxn ang="0">
                <a:pos x="connsiteX1" y="connsiteY1"/>
              </a:cxn>
              <a:cxn ang="0">
                <a:pos x="connsiteX2" y="connsiteY2"/>
              </a:cxn>
            </a:cxnLst>
            <a:rect l="l" t="t" r="r" b="b"/>
            <a:pathLst>
              <a:path w="3751942" h="2569029">
                <a:moveTo>
                  <a:pt x="0" y="2569029"/>
                </a:moveTo>
                <a:cubicBezTo>
                  <a:pt x="630766" y="2420258"/>
                  <a:pt x="1261533" y="2271487"/>
                  <a:pt x="1886857" y="1843315"/>
                </a:cubicBezTo>
                <a:cubicBezTo>
                  <a:pt x="2512181" y="1415143"/>
                  <a:pt x="3132061" y="707571"/>
                  <a:pt x="375194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 name="Rechteck 6"/>
              <p:cNvSpPr/>
              <p:nvPr/>
            </p:nvSpPr>
            <p:spPr>
              <a:xfrm>
                <a:off x="5796830" y="1075572"/>
                <a:ext cx="497764" cy="37023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de-DE" i="1">
                              <a:latin typeface="Cambria Math" panose="02040503050406030204" pitchFamily="18" charset="0"/>
                            </a:rPr>
                          </m:ctrlPr>
                        </m:sSupPr>
                        <m:e>
                          <m:r>
                            <a:rPr lang="de-DE" i="1">
                              <a:latin typeface="Cambria Math" panose="02040503050406030204" pitchFamily="18" charset="0"/>
                            </a:rPr>
                            <m:t>𝑌</m:t>
                          </m:r>
                        </m:e>
                        <m:sup>
                          <m:r>
                            <a:rPr lang="de-DE" i="1">
                              <a:latin typeface="Cambria Math" panose="02040503050406030204" pitchFamily="18" charset="0"/>
                            </a:rPr>
                            <m:t>𝑆</m:t>
                          </m:r>
                        </m:sup>
                      </m:sSup>
                    </m:oMath>
                  </m:oMathPara>
                </a14:m>
                <a:endParaRPr lang="de-DE" dirty="0"/>
              </a:p>
            </p:txBody>
          </p:sp>
        </mc:Choice>
        <mc:Fallback xmlns="">
          <p:sp>
            <p:nvSpPr>
              <p:cNvPr id="7" name="Rechteck 6"/>
              <p:cNvSpPr>
                <a:spLocks noRot="1" noChangeAspect="1" noMove="1" noResize="1" noEditPoints="1" noAdjustHandles="1" noChangeArrowheads="1" noChangeShapeType="1" noTextEdit="1"/>
              </p:cNvSpPr>
              <p:nvPr/>
            </p:nvSpPr>
            <p:spPr>
              <a:xfrm>
                <a:off x="5796830" y="1075572"/>
                <a:ext cx="497764" cy="370230"/>
              </a:xfrm>
              <a:prstGeom prst="rect">
                <a:avLst/>
              </a:prstGeom>
              <a:blipFill>
                <a:blip r:embed="rId4"/>
                <a:stretch>
                  <a:fillRect/>
                </a:stretch>
              </a:blipFill>
            </p:spPr>
            <p:txBody>
              <a:bodyPr/>
              <a:lstStyle/>
              <a:p>
                <a:r>
                  <a:rPr lang="de-DE">
                    <a:noFill/>
                  </a:rPr>
                  <a:t> </a:t>
                </a:r>
              </a:p>
            </p:txBody>
          </p:sp>
        </mc:Fallback>
      </mc:AlternateContent>
      <p:sp>
        <p:nvSpPr>
          <p:cNvPr id="2" name="Rechteck 1"/>
          <p:cNvSpPr/>
          <p:nvPr/>
        </p:nvSpPr>
        <p:spPr>
          <a:xfrm>
            <a:off x="5391108" y="1077323"/>
            <a:ext cx="582211" cy="369332"/>
          </a:xfrm>
          <a:prstGeom prst="rect">
            <a:avLst/>
          </a:prstGeom>
        </p:spPr>
        <p:txBody>
          <a:bodyPr wrap="none">
            <a:spAutoFit/>
          </a:bodyPr>
          <a:lstStyle/>
          <a:p>
            <a:r>
              <a:rPr lang="de-DE" b="1" dirty="0">
                <a:solidFill>
                  <a:srgbClr val="000000"/>
                </a:solidFill>
                <a:latin typeface="Sparkasse Rg" pitchFamily="34" charset="0"/>
              </a:rPr>
              <a:t>AS:</a:t>
            </a:r>
            <a:endParaRPr lang="de-DE" dirty="0"/>
          </a:p>
        </p:txBody>
      </p:sp>
      <p:sp>
        <p:nvSpPr>
          <p:cNvPr id="13" name="Rechteck 12">
            <a:extLst>
              <a:ext uri="{FF2B5EF4-FFF2-40B4-BE49-F238E27FC236}">
                <a16:creationId xmlns:a16="http://schemas.microsoft.com/office/drawing/2014/main" id="{5D864021-4026-4708-A518-B8B556D2C0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17057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3984172" y="0"/>
            <a:ext cx="42672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Die Aggregierte Nachfrage</a:t>
            </a:r>
          </a:p>
        </p:txBody>
      </p:sp>
      <mc:AlternateContent xmlns:mc="http://schemas.openxmlformats.org/markup-compatibility/2006" xmlns:a14="http://schemas.microsoft.com/office/drawing/2010/main">
        <mc:Choice Requires="a14">
          <p:sp>
            <p:nvSpPr>
              <p:cNvPr id="6" name="Textfeld 5"/>
              <p:cNvSpPr txBox="1"/>
              <p:nvPr/>
            </p:nvSpPr>
            <p:spPr>
              <a:xfrm>
                <a:off x="253557" y="425518"/>
                <a:ext cx="11582400" cy="5934217"/>
              </a:xfrm>
              <a:prstGeom prst="rect">
                <a:avLst/>
              </a:prstGeom>
              <a:noFill/>
              <a:ln>
                <a:noFill/>
              </a:ln>
            </p:spPr>
            <p:txBody>
              <a:bodyPr vert="horz" wrap="square" lIns="81646" tIns="40823" rIns="81646" bIns="40823" anchorCtr="0" compatLnSpc="0">
                <a:noAutofit/>
              </a:bodyPr>
              <a:lstStyle/>
              <a:p>
                <a:r>
                  <a:rPr lang="de-DE" sz="1996" dirty="0"/>
                  <a:t>Die aggregierte Nachfrage leitet sich aus den Gleichgewichtsbedingungen für Güter-, Geldmärkte aus dem      IS-LM-Modell ab:</a:t>
                </a:r>
              </a:p>
              <a:p>
                <a:endParaRPr lang="de-DE" sz="1996" dirty="0"/>
              </a:p>
              <a:p>
                <a:r>
                  <a:rPr lang="de-DE" sz="2000" dirty="0">
                    <a:solidFill>
                      <a:srgbClr val="000000"/>
                    </a:solidFill>
                  </a:rPr>
                  <a:t>Y=Y</a:t>
                </a:r>
                <a:r>
                  <a:rPr lang="de-DE" sz="2000" baseline="30000" dirty="0">
                    <a:solidFill>
                      <a:srgbClr val="000000"/>
                    </a:solidFill>
                  </a:rPr>
                  <a:t>D</a:t>
                </a:r>
                <a:r>
                  <a:rPr lang="de-DE" sz="2000" dirty="0">
                    <a:solidFill>
                      <a:srgbClr val="000000"/>
                    </a:solidFill>
                  </a:rPr>
                  <a:t>=C</a:t>
                </a:r>
                <a:r>
                  <a:rPr lang="de-DE" sz="2000" baseline="-25000" dirty="0">
                    <a:solidFill>
                      <a:srgbClr val="000000"/>
                    </a:solidFill>
                  </a:rPr>
                  <a:t>0</a:t>
                </a:r>
                <a:r>
                  <a:rPr lang="de-DE" sz="2000" dirty="0">
                    <a:solidFill>
                      <a:srgbClr val="000000"/>
                    </a:solidFill>
                  </a:rPr>
                  <a:t>+c</a:t>
                </a:r>
                <a:r>
                  <a:rPr lang="de-DE" sz="2000" baseline="-25000" dirty="0">
                    <a:solidFill>
                      <a:srgbClr val="000000"/>
                    </a:solidFill>
                  </a:rPr>
                  <a:t>y</a:t>
                </a:r>
                <a:r>
                  <a:rPr lang="de-DE" sz="2000" dirty="0">
                    <a:solidFill>
                      <a:srgbClr val="000000"/>
                    </a:solidFill>
                  </a:rPr>
                  <a:t>Y+</a:t>
                </a:r>
                <a:r>
                  <a:rPr lang="pt-BR" sz="2000" dirty="0"/>
                  <a:t> I</a:t>
                </a:r>
                <a:r>
                  <a:rPr lang="pt-BR" sz="2000" baseline="-25000" dirty="0"/>
                  <a:t>0</a:t>
                </a:r>
                <a:r>
                  <a:rPr lang="pt-BR" sz="2000" dirty="0"/>
                  <a:t>+i</a:t>
                </a:r>
                <a:r>
                  <a:rPr lang="pt-BR" sz="2000" baseline="-25000" dirty="0"/>
                  <a:t>i</a:t>
                </a:r>
                <a:r>
                  <a:rPr lang="pt-BR" sz="2000" dirty="0"/>
                  <a:t>∙i </a:t>
                </a:r>
                <a:r>
                  <a:rPr lang="de-DE" sz="2000" dirty="0">
                    <a:solidFill>
                      <a:srgbClr val="000000"/>
                    </a:solidFill>
                  </a:rPr>
                  <a:t>+G	(</a:t>
                </a:r>
                <a:r>
                  <a:rPr lang="pt-BR" sz="2000" dirty="0"/>
                  <a:t>i</a:t>
                </a:r>
                <a:r>
                  <a:rPr lang="pt-BR" sz="2000" baseline="-25000" dirty="0"/>
                  <a:t>i</a:t>
                </a:r>
                <a:r>
                  <a:rPr lang="pt-BR" sz="2000" dirty="0"/>
                  <a:t>&lt;0</a:t>
                </a:r>
                <a:r>
                  <a:rPr lang="de-DE" sz="2000" dirty="0">
                    <a:solidFill>
                      <a:srgbClr val="000000"/>
                    </a:solidFill>
                  </a:rPr>
                  <a:t>) Gütermarkt</a:t>
                </a:r>
              </a:p>
              <a:p>
                <a:endParaRPr lang="de-DE" sz="2000" dirty="0">
                  <a:solidFill>
                    <a:srgbClr val="000000"/>
                  </a:solidFill>
                </a:endParaRPr>
              </a:p>
              <a:p>
                <a14:m>
                  <m:oMath xmlns:m="http://schemas.openxmlformats.org/officeDocument/2006/math">
                    <m:r>
                      <a:rPr lang="de-DE" sz="2000" b="0" i="1" kern="0" smtClean="0">
                        <a:solidFill>
                          <a:sysClr val="windowText" lastClr="000000"/>
                        </a:solidFill>
                        <a:latin typeface="Cambria Math" panose="02040503050406030204" pitchFamily="18" charset="0"/>
                      </a:rPr>
                      <m:t>𝑚</m:t>
                    </m:r>
                    <m:r>
                      <a:rPr lang="de-DE" sz="2000" b="0" i="1" kern="0" smtClean="0">
                        <a:solidFill>
                          <a:sysClr val="windowText" lastClr="000000"/>
                        </a:solidFill>
                        <a:latin typeface="Cambria Math" panose="02040503050406030204" pitchFamily="18" charset="0"/>
                      </a:rPr>
                      <m:t>=</m:t>
                    </m:r>
                    <m:f>
                      <m:fPr>
                        <m:ctrlPr>
                          <a:rPr lang="en-US" sz="2000" i="1" kern="0">
                            <a:solidFill>
                              <a:sysClr val="windowText" lastClr="000000"/>
                            </a:solidFill>
                            <a:latin typeface="Cambria Math" panose="02040503050406030204" pitchFamily="18" charset="0"/>
                          </a:rPr>
                        </m:ctrlPr>
                      </m:fPr>
                      <m:num>
                        <m:r>
                          <a:rPr lang="de-DE" sz="2000" i="1" kern="0">
                            <a:solidFill>
                              <a:sysClr val="windowText" lastClr="000000"/>
                            </a:solidFill>
                            <a:latin typeface="Cambria Math" panose="02040503050406030204" pitchFamily="18" charset="0"/>
                          </a:rPr>
                          <m:t>𝑀</m:t>
                        </m:r>
                      </m:num>
                      <m:den>
                        <m:r>
                          <a:rPr lang="de-DE" sz="2000" i="1" kern="0">
                            <a:solidFill>
                              <a:sysClr val="windowText" lastClr="000000"/>
                            </a:solidFill>
                            <a:latin typeface="Cambria Math" panose="02040503050406030204" pitchFamily="18" charset="0"/>
                          </a:rPr>
                          <m:t>𝑝</m:t>
                        </m:r>
                      </m:den>
                    </m:f>
                  </m:oMath>
                </a14:m>
                <a:r>
                  <a:rPr lang="de-DE" sz="2000" dirty="0">
                    <a:latin typeface="Times New Roman" panose="02020603050405020304" pitchFamily="18" charset="0"/>
                    <a:cs typeface="Times New Roman" panose="02020603050405020304" pitchFamily="18" charset="0"/>
                  </a:rPr>
                  <a:t>=L(Y,i)=</a:t>
                </a:r>
                <a:r>
                  <a:rPr lang="de-DE" sz="2000" dirty="0" err="1">
                    <a:latin typeface="Times New Roman" panose="02020603050405020304" pitchFamily="18" charset="0"/>
                    <a:cs typeface="Times New Roman" panose="02020603050405020304" pitchFamily="18" charset="0"/>
                  </a:rPr>
                  <a:t>l</a:t>
                </a:r>
                <a:r>
                  <a:rPr lang="de-DE" sz="2000" baseline="-25000" dirty="0" err="1">
                    <a:latin typeface="Times New Roman" panose="02020603050405020304" pitchFamily="18" charset="0"/>
                    <a:cs typeface="Times New Roman" panose="02020603050405020304" pitchFamily="18" charset="0"/>
                  </a:rPr>
                  <a:t>y</a:t>
                </a:r>
                <a:r>
                  <a:rPr lang="de-DE" sz="2000" dirty="0" err="1">
                    <a:latin typeface="Times New Roman" panose="02020603050405020304" pitchFamily="18" charset="0"/>
                    <a:cs typeface="Times New Roman" panose="02020603050405020304" pitchFamily="18" charset="0"/>
                  </a:rPr>
                  <a:t>∙Y+l</a:t>
                </a:r>
                <a:r>
                  <a:rPr lang="de-DE" sz="2000" baseline="-25000" dirty="0" err="1">
                    <a:latin typeface="Times New Roman" panose="02020603050405020304" pitchFamily="18" charset="0"/>
                    <a:cs typeface="Times New Roman" panose="02020603050405020304" pitchFamily="18" charset="0"/>
                  </a:rPr>
                  <a:t>i</a:t>
                </a:r>
                <a:r>
                  <a:rPr lang="de-DE" sz="2000" dirty="0" err="1">
                    <a:latin typeface="Times New Roman" panose="02020603050405020304" pitchFamily="18" charset="0"/>
                    <a:cs typeface="Times New Roman" panose="02020603050405020304" pitchFamily="18" charset="0"/>
                  </a:rPr>
                  <a:t>∙i</a:t>
                </a:r>
                <a:r>
                  <a:rPr lang="de-DE" sz="2000" dirty="0">
                    <a:latin typeface="Times New Roman" panose="02020603050405020304" pitchFamily="18" charset="0"/>
                    <a:cs typeface="Times New Roman" panose="02020603050405020304" pitchFamily="18" charset="0"/>
                  </a:rPr>
                  <a:t>	</a:t>
                </a:r>
                <a:r>
                  <a:rPr lang="de-DE" sz="2000" dirty="0">
                    <a:solidFill>
                      <a:srgbClr val="000000"/>
                    </a:solidFill>
                  </a:rPr>
                  <a:t> (l</a:t>
                </a:r>
                <a:r>
                  <a:rPr lang="pt-BR" sz="2000" baseline="-25000" dirty="0"/>
                  <a:t>i</a:t>
                </a:r>
                <a:r>
                  <a:rPr lang="pt-BR" sz="2000" dirty="0"/>
                  <a:t>&lt;0</a:t>
                </a:r>
                <a:r>
                  <a:rPr lang="de-DE" sz="2000" dirty="0">
                    <a:solidFill>
                      <a:srgbClr val="000000"/>
                    </a:solidFill>
                  </a:rPr>
                  <a:t>) </a:t>
                </a:r>
                <a:r>
                  <a:rPr lang="de-DE" sz="2000" dirty="0">
                    <a:latin typeface="Times New Roman" panose="02020603050405020304" pitchFamily="18" charset="0"/>
                    <a:cs typeface="Times New Roman" panose="02020603050405020304" pitchFamily="18" charset="0"/>
                  </a:rPr>
                  <a:t>Geldmarkt</a:t>
                </a:r>
                <a:endParaRPr lang="de-DE" sz="2000" dirty="0"/>
              </a:p>
              <a:p>
                <a:endParaRPr lang="de-DE" sz="1996" dirty="0"/>
              </a:p>
              <a:p>
                <a:endParaRPr lang="de-DE" sz="1996" dirty="0"/>
              </a:p>
              <a:p>
                <a:r>
                  <a:rPr lang="de-DE" sz="1996" dirty="0"/>
                  <a:t>Jetzt kann sich aber das Preisniveau p ändern. Steigt das Preisniveau p, so sinkt die reale Geldmenge m, damit verschiebt sich die LM-Kurve nach links und der Schnittpunkt zwischen IS-LM (das simultane Gleichgewicht auf Güter- und Geldmarkt) wandert nach links, d.h. das Einkommen Y sinkt. Damit ergibt sich eine im Preis p sinkende aggregierte Nachfrage:</a:t>
                </a:r>
              </a:p>
              <a:p>
                <a:endParaRPr lang="de-DE" sz="1996" dirty="0"/>
              </a:p>
              <a:p>
                <a:endParaRPr lang="de-DE" sz="1996" dirty="0"/>
              </a:p>
              <a:p>
                <a:endParaRPr lang="de-DE" sz="1996" dirty="0"/>
              </a:p>
              <a:p>
                <a:pPr algn="ctr"/>
                <a:r>
                  <a:rPr lang="de-DE" sz="1996" dirty="0"/>
                  <a:t>Aggregierte Nachfrage AD:		 </a:t>
                </a:r>
                <a14:m>
                  <m:oMath xmlns:m="http://schemas.openxmlformats.org/officeDocument/2006/math">
                    <m:sSup>
                      <m:sSupPr>
                        <m:ctrlPr>
                          <a:rPr lang="de-DE" sz="1996" i="1">
                            <a:latin typeface="Cambria Math" panose="02040503050406030204" pitchFamily="18" charset="0"/>
                          </a:rPr>
                        </m:ctrlPr>
                      </m:sSupPr>
                      <m:e>
                        <m:r>
                          <a:rPr lang="de-DE" sz="1996" i="1">
                            <a:latin typeface="Cambria Math" panose="02040503050406030204" pitchFamily="18" charset="0"/>
                          </a:rPr>
                          <m:t>𝑌</m:t>
                        </m:r>
                      </m:e>
                      <m:sup>
                        <m:r>
                          <a:rPr lang="de-DE" sz="1996" b="0" i="1" smtClean="0">
                            <a:latin typeface="Cambria Math" panose="02040503050406030204" pitchFamily="18" charset="0"/>
                          </a:rPr>
                          <m:t>𝐷</m:t>
                        </m:r>
                      </m:sup>
                    </m:sSup>
                    <m:r>
                      <a:rPr lang="de-DE" sz="1996" i="1">
                        <a:latin typeface="Cambria Math" panose="02040503050406030204" pitchFamily="18" charset="0"/>
                      </a:rPr>
                      <m:t>(</m:t>
                    </m:r>
                    <m:limUpp>
                      <m:limUppPr>
                        <m:ctrlPr>
                          <a:rPr lang="de-DE" sz="1996" i="1">
                            <a:latin typeface="Cambria Math" panose="02040503050406030204" pitchFamily="18" charset="0"/>
                          </a:rPr>
                        </m:ctrlPr>
                      </m:limUppPr>
                      <m:e>
                        <m:groupChr>
                          <m:groupChrPr>
                            <m:chr m:val="⏞"/>
                            <m:pos m:val="top"/>
                            <m:vertJc m:val="bot"/>
                            <m:ctrlPr>
                              <a:rPr lang="de-DE" sz="1996" i="1">
                                <a:latin typeface="Cambria Math" panose="02040503050406030204" pitchFamily="18" charset="0"/>
                              </a:rPr>
                            </m:ctrlPr>
                          </m:groupChrPr>
                          <m:e>
                            <m:r>
                              <m:rPr>
                                <m:brk/>
                              </m:rPr>
                              <a:rPr lang="de-DE" sz="1996" i="1">
                                <a:latin typeface="Cambria Math" panose="02040503050406030204" pitchFamily="18" charset="0"/>
                              </a:rPr>
                              <m:t>𝑝</m:t>
                            </m:r>
                          </m:e>
                        </m:groupChr>
                      </m:e>
                      <m:lim>
                        <m:r>
                          <a:rPr lang="de-DE" sz="1996" b="0" i="1" smtClean="0">
                            <a:latin typeface="Cambria Math" panose="02040503050406030204" pitchFamily="18" charset="0"/>
                          </a:rPr>
                          <m:t>−</m:t>
                        </m:r>
                      </m:lim>
                    </m:limUpp>
                    <m:r>
                      <a:rPr lang="de-DE" sz="1996" i="1">
                        <a:latin typeface="Cambria Math" panose="02040503050406030204" pitchFamily="18" charset="0"/>
                      </a:rPr>
                      <m:t>)</m:t>
                    </m:r>
                  </m:oMath>
                </a14:m>
                <a:endParaRPr lang="de-DE" sz="1996" dirty="0"/>
              </a:p>
              <a:p>
                <a:endParaRPr lang="de-DE" sz="1996" dirty="0"/>
              </a:p>
              <a:p>
                <a:r>
                  <a:rPr lang="de-DE" sz="1996" dirty="0"/>
                  <a:t>  </a:t>
                </a:r>
              </a:p>
            </p:txBody>
          </p:sp>
        </mc:Choice>
        <mc:Fallback xmlns="">
          <p:sp>
            <p:nvSpPr>
              <p:cNvPr id="6" name="Textfeld 5"/>
              <p:cNvSpPr txBox="1">
                <a:spLocks noRot="1" noChangeAspect="1" noMove="1" noResize="1" noEditPoints="1" noAdjustHandles="1" noChangeArrowheads="1" noChangeShapeType="1" noTextEdit="1"/>
              </p:cNvSpPr>
              <p:nvPr/>
            </p:nvSpPr>
            <p:spPr>
              <a:xfrm>
                <a:off x="253557" y="425518"/>
                <a:ext cx="11582400" cy="5934217"/>
              </a:xfrm>
              <a:prstGeom prst="rect">
                <a:avLst/>
              </a:prstGeom>
              <a:blipFill>
                <a:blip r:embed="rId3"/>
                <a:stretch>
                  <a:fillRect l="-684" t="-719" r="-316"/>
                </a:stretch>
              </a:blipFill>
              <a:ln>
                <a:noFill/>
              </a:ln>
            </p:spPr>
            <p:txBody>
              <a:bodyPr/>
              <a:lstStyle/>
              <a:p>
                <a:r>
                  <a:rPr lang="de-DE">
                    <a:noFill/>
                  </a:rPr>
                  <a:t> </a:t>
                </a:r>
              </a:p>
            </p:txBody>
          </p:sp>
        </mc:Fallback>
      </mc:AlternateContent>
      <p:sp>
        <p:nvSpPr>
          <p:cNvPr id="7" name="Rechteck 6">
            <a:extLst>
              <a:ext uri="{FF2B5EF4-FFF2-40B4-BE49-F238E27FC236}">
                <a16:creationId xmlns:a16="http://schemas.microsoft.com/office/drawing/2014/main" id="{F6B8333B-9139-41F4-8C88-011F8731EC6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4069508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C5330D84-32C1-4F44-9A8B-9A89EA7EF91D}"/>
              </a:ext>
            </a:extLst>
          </p:cNvPr>
          <p:cNvSpPr txBox="1"/>
          <p:nvPr/>
        </p:nvSpPr>
        <p:spPr>
          <a:xfrm>
            <a:off x="2670160" y="-38483"/>
            <a:ext cx="8418754" cy="495377"/>
          </a:xfrm>
          <a:prstGeom prst="rect">
            <a:avLst/>
          </a:prstGeom>
          <a:noFill/>
          <a:ln>
            <a:noFill/>
          </a:ln>
        </p:spPr>
        <p:txBody>
          <a:bodyPr vert="horz" wrap="square" lIns="81646" tIns="40823" rIns="81646" bIns="40823" anchorCtr="0" compatLnSpc="0">
            <a:spAutoFit/>
          </a:bodyPr>
          <a:lstStyle/>
          <a:p>
            <a:pPr hangingPunct="0"/>
            <a:r>
              <a:rPr lang="de-DE" sz="2800" dirty="0">
                <a:latin typeface="Arial" pitchFamily="18"/>
                <a:ea typeface="Droid Sans Fallback" pitchFamily="2"/>
                <a:cs typeface="Lohit Hindi" pitchFamily="2"/>
              </a:rPr>
              <a:t>Grafische Ableitung der Die AD-Kurve</a:t>
            </a:r>
          </a:p>
        </p:txBody>
      </p:sp>
      <p:sp>
        <p:nvSpPr>
          <p:cNvPr id="4" name="Gerader Verbinder 3">
            <a:extLst>
              <a:ext uri="{FF2B5EF4-FFF2-40B4-BE49-F238E27FC236}">
                <a16:creationId xmlns:a16="http://schemas.microsoft.com/office/drawing/2014/main" id="{A37DF8FA-D6C9-4852-8827-3274186ED60B}"/>
              </a:ext>
            </a:extLst>
          </p:cNvPr>
          <p:cNvSpPr/>
          <p:nvPr/>
        </p:nvSpPr>
        <p:spPr>
          <a:xfrm flipV="1">
            <a:off x="2177018" y="56609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8184453E-E158-44AE-A4FF-A9358AE6E596}"/>
              </a:ext>
            </a:extLst>
          </p:cNvPr>
          <p:cNvSpPr/>
          <p:nvPr/>
        </p:nvSpPr>
        <p:spPr>
          <a:xfrm>
            <a:off x="2177018" y="337473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Gerader Verbinder 5">
            <a:extLst>
              <a:ext uri="{FF2B5EF4-FFF2-40B4-BE49-F238E27FC236}">
                <a16:creationId xmlns:a16="http://schemas.microsoft.com/office/drawing/2014/main" id="{BB90546A-69B6-44CE-B5CC-9C930D16D7BA}"/>
              </a:ext>
            </a:extLst>
          </p:cNvPr>
          <p:cNvSpPr/>
          <p:nvPr/>
        </p:nvSpPr>
        <p:spPr>
          <a:xfrm flipV="1">
            <a:off x="2830189" y="1143377"/>
            <a:ext cx="2743318" cy="2024829"/>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 name="Textfeld 6">
            <a:extLst>
              <a:ext uri="{FF2B5EF4-FFF2-40B4-BE49-F238E27FC236}">
                <a16:creationId xmlns:a16="http://schemas.microsoft.com/office/drawing/2014/main" id="{0D5B12B3-FF1E-4388-8A91-057B0096B17E}"/>
              </a:ext>
            </a:extLst>
          </p:cNvPr>
          <p:cNvSpPr txBox="1"/>
          <p:nvPr/>
        </p:nvSpPr>
        <p:spPr>
          <a:xfrm>
            <a:off x="1720125" y="56740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8" name="Textfeld 7">
            <a:extLst>
              <a:ext uri="{FF2B5EF4-FFF2-40B4-BE49-F238E27FC236}">
                <a16:creationId xmlns:a16="http://schemas.microsoft.com/office/drawing/2014/main" id="{4B56C92A-4625-4B13-BA54-FF83CDAE6A47}"/>
              </a:ext>
            </a:extLst>
          </p:cNvPr>
          <p:cNvSpPr txBox="1"/>
          <p:nvPr/>
        </p:nvSpPr>
        <p:spPr>
          <a:xfrm>
            <a:off x="5606818" y="340935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9" name="Textfeld 8">
            <a:extLst>
              <a:ext uri="{FF2B5EF4-FFF2-40B4-BE49-F238E27FC236}">
                <a16:creationId xmlns:a16="http://schemas.microsoft.com/office/drawing/2014/main" id="{9E814E7B-F163-44EA-B867-EE48A8D2EBAD}"/>
              </a:ext>
            </a:extLst>
          </p:cNvPr>
          <p:cNvSpPr txBox="1"/>
          <p:nvPr/>
        </p:nvSpPr>
        <p:spPr>
          <a:xfrm>
            <a:off x="5050970" y="729391"/>
            <a:ext cx="2042067" cy="430295"/>
          </a:xfrm>
          <a:prstGeom prst="rect">
            <a:avLst/>
          </a:prstGeom>
          <a:noFill/>
          <a:ln>
            <a:noFill/>
          </a:ln>
        </p:spPr>
        <p:txBody>
          <a:bodyPr vert="horz" wrap="none" lIns="81646" tIns="40823" rIns="81646" bIns="40823" anchorCtr="0" compatLnSpc="0">
            <a:spAutoFit/>
          </a:bodyPr>
          <a:lstStyle/>
          <a:p>
            <a:pPr hangingPunct="0"/>
            <a:r>
              <a:rPr lang="de-DE" sz="2359" dirty="0">
                <a:latin typeface="Arial" pitchFamily="18"/>
                <a:ea typeface="Droid Sans Fallback" pitchFamily="2"/>
                <a:cs typeface="Lohit Hindi" pitchFamily="2"/>
              </a:rPr>
              <a:t>LM-Kurve (p</a:t>
            </a:r>
            <a:r>
              <a:rPr lang="de-DE" sz="2359" baseline="-33000" dirty="0">
                <a:latin typeface="Arial" pitchFamily="18"/>
                <a:ea typeface="Droid Sans Fallback" pitchFamily="2"/>
                <a:cs typeface="Lohit Hindi" pitchFamily="2"/>
              </a:rPr>
              <a:t>0</a:t>
            </a:r>
            <a:r>
              <a:rPr lang="de-DE" sz="2359" dirty="0">
                <a:latin typeface="Arial" pitchFamily="18"/>
                <a:ea typeface="Droid Sans Fallback" pitchFamily="2"/>
                <a:cs typeface="Lohit Hindi" pitchFamily="2"/>
              </a:rPr>
              <a:t>)</a:t>
            </a:r>
          </a:p>
        </p:txBody>
      </p:sp>
      <p:sp>
        <p:nvSpPr>
          <p:cNvPr id="10" name="Textfeld 9">
            <a:extLst>
              <a:ext uri="{FF2B5EF4-FFF2-40B4-BE49-F238E27FC236}">
                <a16:creationId xmlns:a16="http://schemas.microsoft.com/office/drawing/2014/main" id="{9C4282AC-9DEF-4AEC-A71F-0DE31CE90E77}"/>
              </a:ext>
            </a:extLst>
          </p:cNvPr>
          <p:cNvSpPr txBox="1"/>
          <p:nvPr/>
        </p:nvSpPr>
        <p:spPr>
          <a:xfrm>
            <a:off x="4110919" y="3418927"/>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11" name="Gerader Verbinder 10">
            <a:extLst>
              <a:ext uri="{FF2B5EF4-FFF2-40B4-BE49-F238E27FC236}">
                <a16:creationId xmlns:a16="http://schemas.microsoft.com/office/drawing/2014/main" id="{419709C2-3210-4DBE-A51B-7C7B0FAD369F}"/>
              </a:ext>
            </a:extLst>
          </p:cNvPr>
          <p:cNvSpPr/>
          <p:nvPr/>
        </p:nvSpPr>
        <p:spPr>
          <a:xfrm>
            <a:off x="2568920" y="128458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Gerader Verbinder 11">
            <a:extLst>
              <a:ext uri="{FF2B5EF4-FFF2-40B4-BE49-F238E27FC236}">
                <a16:creationId xmlns:a16="http://schemas.microsoft.com/office/drawing/2014/main" id="{D5E157E7-6BEC-4229-8E83-CD092094B8F0}"/>
              </a:ext>
            </a:extLst>
          </p:cNvPr>
          <p:cNvSpPr/>
          <p:nvPr/>
        </p:nvSpPr>
        <p:spPr>
          <a:xfrm flipH="1">
            <a:off x="2177018" y="2068391"/>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3" name="Gerader Verbinder 12">
            <a:extLst>
              <a:ext uri="{FF2B5EF4-FFF2-40B4-BE49-F238E27FC236}">
                <a16:creationId xmlns:a16="http://schemas.microsoft.com/office/drawing/2014/main" id="{59F08948-7A57-4D68-B1C2-228F9546ED78}"/>
              </a:ext>
            </a:extLst>
          </p:cNvPr>
          <p:cNvSpPr/>
          <p:nvPr/>
        </p:nvSpPr>
        <p:spPr>
          <a:xfrm flipH="1">
            <a:off x="4332156" y="2069044"/>
            <a:ext cx="326" cy="424528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99873FA4-A6BB-4025-B1A4-2AE3B7F9E4DE}"/>
              </a:ext>
            </a:extLst>
          </p:cNvPr>
          <p:cNvSpPr txBox="1"/>
          <p:nvPr/>
        </p:nvSpPr>
        <p:spPr>
          <a:xfrm>
            <a:off x="1623782" y="1896607"/>
            <a:ext cx="606931"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15" name="Textfeld 14">
            <a:extLst>
              <a:ext uri="{FF2B5EF4-FFF2-40B4-BE49-F238E27FC236}">
                <a16:creationId xmlns:a16="http://schemas.microsoft.com/office/drawing/2014/main" id="{D5D15A0A-D009-4CC5-8C07-6D87AED0060B}"/>
              </a:ext>
            </a:extLst>
          </p:cNvPr>
          <p:cNvSpPr txBox="1"/>
          <p:nvPr/>
        </p:nvSpPr>
        <p:spPr>
          <a:xfrm>
            <a:off x="4985652" y="2525612"/>
            <a:ext cx="1341747"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IS-Kurve</a:t>
            </a:r>
          </a:p>
        </p:txBody>
      </p:sp>
      <p:sp>
        <p:nvSpPr>
          <p:cNvPr id="16" name="Gerader Verbinder 15">
            <a:extLst>
              <a:ext uri="{FF2B5EF4-FFF2-40B4-BE49-F238E27FC236}">
                <a16:creationId xmlns:a16="http://schemas.microsoft.com/office/drawing/2014/main" id="{3C09C1B0-3F97-4F1A-A737-8DD2E7F36EB3}"/>
              </a:ext>
            </a:extLst>
          </p:cNvPr>
          <p:cNvSpPr/>
          <p:nvPr/>
        </p:nvSpPr>
        <p:spPr>
          <a:xfrm flipV="1">
            <a:off x="2177344" y="350569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7" name="Gerader Verbinder 16">
            <a:extLst>
              <a:ext uri="{FF2B5EF4-FFF2-40B4-BE49-F238E27FC236}">
                <a16:creationId xmlns:a16="http://schemas.microsoft.com/office/drawing/2014/main" id="{47E47F69-F89B-49F8-92E4-A970939BA700}"/>
              </a:ext>
            </a:extLst>
          </p:cNvPr>
          <p:cNvSpPr/>
          <p:nvPr/>
        </p:nvSpPr>
        <p:spPr>
          <a:xfrm>
            <a:off x="2177344" y="631432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Textfeld 17">
            <a:extLst>
              <a:ext uri="{FF2B5EF4-FFF2-40B4-BE49-F238E27FC236}">
                <a16:creationId xmlns:a16="http://schemas.microsoft.com/office/drawing/2014/main" id="{74947334-A897-4D9F-A1F0-4CF7837E8BC8}"/>
              </a:ext>
            </a:extLst>
          </p:cNvPr>
          <p:cNvSpPr txBox="1"/>
          <p:nvPr/>
        </p:nvSpPr>
        <p:spPr>
          <a:xfrm>
            <a:off x="1720451" y="350700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9" name="Textfeld 18">
            <a:extLst>
              <a:ext uri="{FF2B5EF4-FFF2-40B4-BE49-F238E27FC236}">
                <a16:creationId xmlns:a16="http://schemas.microsoft.com/office/drawing/2014/main" id="{43BD2F51-BEC9-4EDA-B117-E609EA028B99}"/>
              </a:ext>
            </a:extLst>
          </p:cNvPr>
          <p:cNvSpPr txBox="1"/>
          <p:nvPr/>
        </p:nvSpPr>
        <p:spPr>
          <a:xfrm>
            <a:off x="5607145" y="634894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27" name="Gerader Verbinder 26">
            <a:extLst>
              <a:ext uri="{FF2B5EF4-FFF2-40B4-BE49-F238E27FC236}">
                <a16:creationId xmlns:a16="http://schemas.microsoft.com/office/drawing/2014/main" id="{848FF053-693A-4C3D-9C9D-665EF8DE30D8}"/>
              </a:ext>
            </a:extLst>
          </p:cNvPr>
          <p:cNvSpPr/>
          <p:nvPr/>
        </p:nvSpPr>
        <p:spPr>
          <a:xfrm flipH="1">
            <a:off x="4332156" y="2069371"/>
            <a:ext cx="326" cy="424528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9" name="Textfeld 28">
            <a:extLst>
              <a:ext uri="{FF2B5EF4-FFF2-40B4-BE49-F238E27FC236}">
                <a16:creationId xmlns:a16="http://schemas.microsoft.com/office/drawing/2014/main" id="{CC077DE0-B742-40D9-A82F-0C6BD1540451}"/>
              </a:ext>
            </a:extLst>
          </p:cNvPr>
          <p:cNvSpPr txBox="1"/>
          <p:nvPr/>
        </p:nvSpPr>
        <p:spPr>
          <a:xfrm>
            <a:off x="4162005" y="6314982"/>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32" name="Gerader Verbinder 31">
            <a:extLst>
              <a:ext uri="{FF2B5EF4-FFF2-40B4-BE49-F238E27FC236}">
                <a16:creationId xmlns:a16="http://schemas.microsoft.com/office/drawing/2014/main" id="{2341BEC2-C156-47BC-94E0-04743B9E43AB}"/>
              </a:ext>
            </a:extLst>
          </p:cNvPr>
          <p:cNvSpPr/>
          <p:nvPr/>
        </p:nvSpPr>
        <p:spPr>
          <a:xfrm flipH="1">
            <a:off x="2177018" y="5203939"/>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4" name="Gerader Verbinder 33">
            <a:extLst>
              <a:ext uri="{FF2B5EF4-FFF2-40B4-BE49-F238E27FC236}">
                <a16:creationId xmlns:a16="http://schemas.microsoft.com/office/drawing/2014/main" id="{6E087DCA-36A3-4E90-B9A8-8193AE62191E}"/>
              </a:ext>
            </a:extLst>
          </p:cNvPr>
          <p:cNvSpPr/>
          <p:nvPr/>
        </p:nvSpPr>
        <p:spPr>
          <a:xfrm flipH="1">
            <a:off x="2177018" y="2068718"/>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6" name="Gerader Verbinder 35">
            <a:extLst>
              <a:ext uri="{FF2B5EF4-FFF2-40B4-BE49-F238E27FC236}">
                <a16:creationId xmlns:a16="http://schemas.microsoft.com/office/drawing/2014/main" id="{F007B80E-2A30-4A87-9A84-B3CABC4FD8D6}"/>
              </a:ext>
            </a:extLst>
          </p:cNvPr>
          <p:cNvSpPr/>
          <p:nvPr/>
        </p:nvSpPr>
        <p:spPr>
          <a:xfrm flipH="1">
            <a:off x="2177018" y="2068718"/>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8" name="Textfeld 37">
            <a:extLst>
              <a:ext uri="{FF2B5EF4-FFF2-40B4-BE49-F238E27FC236}">
                <a16:creationId xmlns:a16="http://schemas.microsoft.com/office/drawing/2014/main" id="{A3EB4741-154D-4869-AA84-907FD122DBF7}"/>
              </a:ext>
            </a:extLst>
          </p:cNvPr>
          <p:cNvSpPr txBox="1"/>
          <p:nvPr/>
        </p:nvSpPr>
        <p:spPr>
          <a:xfrm>
            <a:off x="1787076" y="5031828"/>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p>
        </p:txBody>
      </p:sp>
      <p:sp>
        <p:nvSpPr>
          <p:cNvPr id="40" name="Textfeld 39">
            <a:extLst>
              <a:ext uri="{FF2B5EF4-FFF2-40B4-BE49-F238E27FC236}">
                <a16:creationId xmlns:a16="http://schemas.microsoft.com/office/drawing/2014/main" id="{06A8701F-7E75-4E24-BA84-8767B802695D}"/>
              </a:ext>
            </a:extLst>
          </p:cNvPr>
          <p:cNvSpPr txBox="1"/>
          <p:nvPr/>
        </p:nvSpPr>
        <p:spPr>
          <a:xfrm>
            <a:off x="4822687" y="5072978"/>
            <a:ext cx="1476143"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AD-Kurve</a:t>
            </a:r>
          </a:p>
        </p:txBody>
      </p:sp>
      <p:sp>
        <p:nvSpPr>
          <p:cNvPr id="47" name="Rechteck 46">
            <a:extLst>
              <a:ext uri="{FF2B5EF4-FFF2-40B4-BE49-F238E27FC236}">
                <a16:creationId xmlns:a16="http://schemas.microsoft.com/office/drawing/2014/main" id="{B27D54DD-87E9-4A08-9306-EE71AEB558C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8" name="Textfeld 47">
            <a:extLst>
              <a:ext uri="{FF2B5EF4-FFF2-40B4-BE49-F238E27FC236}">
                <a16:creationId xmlns:a16="http://schemas.microsoft.com/office/drawing/2014/main" id="{213548CF-2413-3813-ACCC-961FE8EFEEF9}"/>
              </a:ext>
            </a:extLst>
          </p:cNvPr>
          <p:cNvSpPr txBox="1"/>
          <p:nvPr/>
        </p:nvSpPr>
        <p:spPr>
          <a:xfrm>
            <a:off x="5877016" y="1180779"/>
            <a:ext cx="790640" cy="373285"/>
          </a:xfrm>
          <a:prstGeom prst="rect">
            <a:avLst/>
          </a:prstGeom>
          <a:noFill/>
        </p:spPr>
        <p:txBody>
          <a:bodyPr wrap="square">
            <a:spAutoFit/>
          </a:bodyPr>
          <a:lstStyle/>
          <a:p>
            <a:r>
              <a:rPr lang="de-DE" sz="1800" dirty="0">
                <a:latin typeface="Arial" pitchFamily="18"/>
                <a:ea typeface="Droid Sans Fallback" pitchFamily="2"/>
                <a:cs typeface="Lohit Hindi" pitchFamily="2"/>
              </a:rPr>
              <a:t>p</a:t>
            </a:r>
            <a:r>
              <a:rPr lang="de-DE" baseline="-33000" dirty="0">
                <a:latin typeface="Arial" pitchFamily="18"/>
                <a:ea typeface="Droid Sans Fallback" pitchFamily="2"/>
                <a:cs typeface="Lohit Hindi" pitchFamily="2"/>
              </a:rPr>
              <a:t>1</a:t>
            </a:r>
            <a:r>
              <a:rPr lang="de-DE" sz="1800" dirty="0">
                <a:latin typeface="Arial" pitchFamily="18"/>
                <a:ea typeface="Droid Sans Fallback" pitchFamily="2"/>
                <a:cs typeface="Lohit Hindi" pitchFamily="2"/>
              </a:rPr>
              <a:t>&gt;p</a:t>
            </a:r>
            <a:r>
              <a:rPr lang="de-DE" sz="1800" baseline="-33000" dirty="0">
                <a:latin typeface="Arial" pitchFamily="18"/>
                <a:ea typeface="Droid Sans Fallback" pitchFamily="2"/>
                <a:cs typeface="Lohit Hindi" pitchFamily="2"/>
              </a:rPr>
              <a:t>0</a:t>
            </a:r>
            <a:endParaRPr lang="de-DE" dirty="0"/>
          </a:p>
        </p:txBody>
      </p:sp>
    </p:spTree>
    <p:extLst>
      <p:ext uri="{BB962C8B-B14F-4D97-AF65-F5344CB8AC3E}">
        <p14:creationId xmlns:p14="http://schemas.microsoft.com/office/powerpoint/2010/main" val="2041668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931</Words>
  <Application>Microsoft Office PowerPoint</Application>
  <PresentationFormat>Breitbild</PresentationFormat>
  <Paragraphs>192</Paragraphs>
  <Slides>15</Slides>
  <Notes>13</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15</vt:i4>
      </vt:variant>
    </vt:vector>
  </HeadingPairs>
  <TitlesOfParts>
    <vt:vector size="23" baseType="lpstr">
      <vt:lpstr>Arial</vt:lpstr>
      <vt:lpstr>Calibri</vt:lpstr>
      <vt:lpstr>Calibri Light</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85</cp:revision>
  <cp:lastPrinted>2022-03-02T20:18:27Z</cp:lastPrinted>
  <dcterms:created xsi:type="dcterms:W3CDTF">2022-03-01T20:52:11Z</dcterms:created>
  <dcterms:modified xsi:type="dcterms:W3CDTF">2024-04-24T21:19:41Z</dcterms:modified>
</cp:coreProperties>
</file>