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1372" r:id="rId2"/>
    <p:sldId id="1411" r:id="rId3"/>
    <p:sldId id="1412" r:id="rId4"/>
    <p:sldId id="1413" r:id="rId5"/>
    <p:sldId id="1414" r:id="rId6"/>
    <p:sldId id="1415" r:id="rId7"/>
    <p:sldId id="1416" r:id="rId8"/>
    <p:sldId id="1417" r:id="rId9"/>
    <p:sldId id="1418" r:id="rId10"/>
    <p:sldId id="1312" r:id="rId11"/>
    <p:sldId id="1313" r:id="rId12"/>
    <p:sldId id="1314" r:id="rId13"/>
    <p:sldId id="1315" r:id="rId14"/>
    <p:sldId id="1419" r:id="rId15"/>
    <p:sldId id="1317" r:id="rId16"/>
    <p:sldId id="1318" r:id="rId17"/>
    <p:sldId id="1319" r:id="rId18"/>
    <p:sldId id="1320" r:id="rId19"/>
    <p:sldId id="1328" r:id="rId20"/>
    <p:sldId id="1322" r:id="rId21"/>
    <p:sldId id="1329" r:id="rId22"/>
    <p:sldId id="1324" r:id="rId23"/>
    <p:sldId id="1325" r:id="rId24"/>
    <p:sldId id="1327" r:id="rId25"/>
    <p:sldId id="1420" r:id="rId26"/>
    <p:sldId id="1421" r:id="rId27"/>
    <p:sldId id="1330" r:id="rId28"/>
    <p:sldId id="1331" r:id="rId29"/>
    <p:sldId id="1332" r:id="rId30"/>
    <p:sldId id="1369" r:id="rId31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77" d="100"/>
          <a:sy n="77" d="100"/>
        </p:scale>
        <p:origin x="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3584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6C623F-5A89-4F6B-B0D8-3142D21F65AF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7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1A1DAE7-36E9-4E62-907F-C6D2BAEC3DC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11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03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03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894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D088B04-D973-4DE8-AC03-B1F696C1E115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1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28D59F9-AF27-478B-ABBE-5ADADA2E5190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12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1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1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818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689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FFB355-CA87-4859-AD5D-0FB55E960B3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5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CBD079D-87B0-49E0-8C97-D7F6E7367A96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2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2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640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69247B2-41D2-489C-A107-E1842452A0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5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69C26F5-D671-40CF-8D25-8DC4A0306CB1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15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034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40346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287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09811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594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3946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9742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1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98164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6629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1575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9497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2399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92557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3179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80A0D1-2000-4D58-B44F-FAD67E504749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39" name="Text Box 2"/>
          <p:cNvSpPr txBox="1">
            <a:spLocks noChangeArrowheads="1"/>
          </p:cNvSpPr>
          <p:nvPr/>
        </p:nvSpPr>
        <p:spPr bwMode="auto">
          <a:xfrm>
            <a:off x="3852863" y="9428163"/>
            <a:ext cx="2913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9" tIns="46799" rIns="89999" bIns="4679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38600" algn="l"/>
                <a:tab pos="4491038" algn="l"/>
                <a:tab pos="4938713" algn="l"/>
                <a:tab pos="5389563" algn="l"/>
                <a:tab pos="5838825" algn="l"/>
                <a:tab pos="6284913" algn="l"/>
                <a:tab pos="6737350" algn="l"/>
                <a:tab pos="7183438" algn="l"/>
                <a:tab pos="7635875" algn="l"/>
                <a:tab pos="8085138" algn="l"/>
                <a:tab pos="8531225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92581E5-F558-44C7-ACC4-B7162D3C67E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983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39834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57763" cy="4433887"/>
          </a:xfrm>
          <a:noFill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91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78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12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46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6272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296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06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image" Target="../media/image42.png"/><Relationship Id="rId9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DBmYhP91Vs&amp;feature=youtu.be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996287" y="249147"/>
            <a:ext cx="10365473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177" dirty="0">
                <a:solidFill>
                  <a:sysClr val="windowText" lastClr="000000"/>
                </a:solidFill>
              </a:rPr>
              <a:t>Der </a:t>
            </a:r>
            <a:r>
              <a:rPr lang="en-US" sz="2177" dirty="0" err="1">
                <a:solidFill>
                  <a:sysClr val="windowText" lastClr="000000"/>
                </a:solidFill>
              </a:rPr>
              <a:t>Multiplikatoreffekt</a:t>
            </a:r>
            <a:r>
              <a:rPr lang="en-US" sz="2177" dirty="0">
                <a:solidFill>
                  <a:sysClr val="windowText" lastClr="000000"/>
                </a:solidFill>
              </a:rPr>
              <a:t>: Die </a:t>
            </a:r>
            <a:r>
              <a:rPr lang="en-US" sz="2177" dirty="0" err="1">
                <a:solidFill>
                  <a:sysClr val="windowText" lastClr="000000"/>
                </a:solidFill>
              </a:rPr>
              <a:t>Abwrackprämie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im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Keynesianischen</a:t>
            </a:r>
            <a:r>
              <a:rPr lang="en-US" sz="2177" dirty="0">
                <a:solidFill>
                  <a:sysClr val="windowText" lastClr="000000"/>
                </a:solidFill>
              </a:rPr>
              <a:t> </a:t>
            </a:r>
            <a:r>
              <a:rPr lang="en-US" sz="2177" dirty="0" err="1">
                <a:solidFill>
                  <a:sysClr val="windowText" lastClr="000000"/>
                </a:solidFill>
              </a:rPr>
              <a:t>Gütermarktmodell</a:t>
            </a:r>
            <a:endParaRPr lang="en-US" sz="2177" dirty="0">
              <a:solidFill>
                <a:sysClr val="windowText" lastClr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88831" y="1412294"/>
            <a:ext cx="4703353" cy="4180758"/>
            <a:chOff x="1187624" y="908720"/>
            <a:chExt cx="5184576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518457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7206514" y="5641598"/>
            <a:ext cx="1572866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4"/>
          <p:cNvSpPr txBox="1"/>
          <p:nvPr/>
        </p:nvSpPr>
        <p:spPr>
          <a:xfrm>
            <a:off x="1546285" y="1358561"/>
            <a:ext cx="1688283" cy="8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3188831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6"/>
              <p:cNvSpPr txBox="1"/>
              <p:nvPr/>
            </p:nvSpPr>
            <p:spPr>
              <a:xfrm>
                <a:off x="7369589" y="2261510"/>
                <a:ext cx="1769843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𝐴𝑢𝑠𝑔𝑎𝑏𝑒𝑛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 (</m:t>
                      </m:r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1600" dirty="0">
                              <a:solidFill>
                                <a:srgbClr val="000000"/>
                              </a:solidFill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de-DE" sz="1600" baseline="30000" dirty="0">
                              <a:solidFill>
                                <a:srgbClr val="000000"/>
                              </a:solidFill>
                            </a:rPr>
                            <m:t>D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de-DE" sz="1633" i="1">
                          <a:latin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261510"/>
                <a:ext cx="1769843" cy="343620"/>
              </a:xfrm>
              <a:prstGeom prst="rect">
                <a:avLst/>
              </a:prstGeom>
              <a:blipFill>
                <a:blip r:embed="rId3"/>
                <a:stretch>
                  <a:fillRect b="-160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35"/>
              <p:cNvSpPr txBox="1"/>
              <p:nvPr/>
            </p:nvSpPr>
            <p:spPr>
              <a:xfrm>
                <a:off x="3745035" y="821685"/>
                <a:ext cx="2873480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33" b="0" i="0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nstieg</m:t>
                      </m:r>
                      <m: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der</m:t>
                      </m:r>
                      <m: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de-DE" sz="1633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Staatsausgaben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𝑢𝑚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ea typeface="Cambria Math"/>
                          <a:cs typeface="Arial" panose="020B0604020202020204" pitchFamily="34" charset="0"/>
                        </a:rPr>
                        <m:t> ∆</m:t>
                      </m:r>
                      <m:r>
                        <a:rPr lang="de-DE" sz="1633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𝐺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035" y="821685"/>
                <a:ext cx="2873480" cy="343620"/>
              </a:xfrm>
              <a:prstGeom prst="rect">
                <a:avLst/>
              </a:prstGeom>
              <a:blipFill>
                <a:blip r:embed="rId4"/>
                <a:stretch>
                  <a:fillRect r="-14195" b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/>
              <p:cNvSpPr txBox="1"/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19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857" y="5649947"/>
                <a:ext cx="421910" cy="343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41"/>
          <p:cNvCxnSpPr/>
          <p:nvPr/>
        </p:nvCxnSpPr>
        <p:spPr>
          <a:xfrm flipV="1">
            <a:off x="5017912" y="3759758"/>
            <a:ext cx="0" cy="176797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32"/>
          <p:cNvCxnSpPr/>
          <p:nvPr/>
        </p:nvCxnSpPr>
        <p:spPr>
          <a:xfrm flipV="1">
            <a:off x="3188831" y="1804240"/>
            <a:ext cx="5029975" cy="3135569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5"/>
              <p:cNvSpPr txBox="1"/>
              <p:nvPr/>
            </p:nvSpPr>
            <p:spPr>
              <a:xfrm>
                <a:off x="7369589" y="2948443"/>
                <a:ext cx="1733551" cy="455638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de-DE" sz="1633" b="1" dirty="0"/>
                  <a:t>Multiplikator</a:t>
                </a:r>
                <a14:m>
                  <m:oMath xmlns:m="http://schemas.openxmlformats.org/officeDocument/2006/math">
                    <m:r>
                      <a:rPr lang="de-DE" sz="1633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1633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𝒀</m:t>
                        </m:r>
                      </m:num>
                      <m:den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sz="1633" b="1" i="1">
                            <a:latin typeface="Cambria Math"/>
                            <a:ea typeface="Cambria Math"/>
                          </a:rPr>
                          <m:t>𝑮</m:t>
                        </m:r>
                      </m:den>
                    </m:f>
                  </m:oMath>
                </a14:m>
                <a:endParaRPr lang="en-US" sz="1633" b="1" dirty="0"/>
              </a:p>
            </p:txBody>
          </p:sp>
        </mc:Choice>
        <mc:Fallback xmlns="">
          <p:sp>
            <p:nvSpPr>
              <p:cNvPr id="28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589" y="2948443"/>
                <a:ext cx="1733551" cy="455638"/>
              </a:xfrm>
              <a:prstGeom prst="rect">
                <a:avLst/>
              </a:prstGeom>
              <a:blipFill>
                <a:blip r:embed="rId9"/>
                <a:stretch>
                  <a:fillRect l="-1034" b="-2500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feld 36"/>
          <p:cNvSpPr txBox="1"/>
          <p:nvPr/>
        </p:nvSpPr>
        <p:spPr>
          <a:xfrm>
            <a:off x="7127003" y="1134218"/>
            <a:ext cx="57419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42" name="TextBox 35"/>
          <p:cNvSpPr txBox="1"/>
          <p:nvPr/>
        </p:nvSpPr>
        <p:spPr>
          <a:xfrm>
            <a:off x="4190539" y="6150667"/>
            <a:ext cx="3001992" cy="5949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Vergleiche: Geldmengenmultiplikator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9EA81AA2-B4C4-43F6-9316-D4D951C82E4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36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8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Multiplikatoreffekt 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50613" y="566809"/>
            <a:ext cx="6876196" cy="140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Externer Eingriff auf der Nachfrageseite, Erhöhung der Staatsausgaben um ∆G = 5 bei einer </a:t>
            </a:r>
          </a:p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                                                                                                                   marginalen Konsumquote von </a:t>
            </a:r>
            <a:r>
              <a:rPr lang="de-DE" sz="2000" dirty="0" err="1">
                <a:solidFill>
                  <a:srgbClr val="000000"/>
                </a:solidFill>
              </a:rPr>
              <a:t>c</a:t>
            </a:r>
            <a:r>
              <a:rPr lang="de-DE" sz="2000" baseline="-25000" dirty="0" err="1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srgbClr val="000000"/>
                </a:solidFill>
              </a:rPr>
              <a:t>=0,9:</a:t>
            </a:r>
          </a:p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→ zusätzliche Staatsausgaben erhöhen einmalig das Einkommen</a:t>
            </a:r>
          </a:p>
          <a:p>
            <a:pPr eaLnBrk="1" hangingPunct="1">
              <a:buClrTx/>
              <a:buFontTx/>
              <a:buNone/>
            </a:pPr>
            <a:r>
              <a:rPr lang="de-DE" sz="2000" dirty="0">
                <a:solidFill>
                  <a:srgbClr val="000000"/>
                </a:solidFill>
              </a:rPr>
              <a:t>→</a:t>
            </a:r>
          </a:p>
          <a:p>
            <a:pPr eaLnBrk="1" hangingPunct="1">
              <a:buClrTx/>
              <a:buFontTx/>
              <a:buNone/>
            </a:pPr>
            <a:endParaRPr lang="de-DE" sz="20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ED438B8-106A-4BB9-ADA4-9201A166A7F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1994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(Staatsausgaben-)Multiplikator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1524000" y="79819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Ein Multiplikator in der VWL gibt an, um wie viel sich eine 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abhängige Größe ändert, wenn eine unabhängige Größe um eine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Einheit zunimmt. 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u="sng" dirty="0">
                <a:solidFill>
                  <a:srgbClr val="000000"/>
                </a:solidFill>
              </a:rPr>
              <a:t>Staatsausgabenmultiplikator: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Um wie viel ändert sich das gleichgewichtige Einkommen, wenn die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Staatsausgaben um eine Einheit erhöht werden.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B724838-27D2-41A1-920E-3ECDE2DF2AF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690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4224338" y="187326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Multiplikatoreffekt (Beispiel)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62001" y="1009782"/>
            <a:ext cx="9144000" cy="360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C(Y)= 100+0,8Y;	I=400; G=200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Wie hoch ist das gleichgewichtige Einkommen?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Um wie viel steigt das gleichgewichtige Einkommen, wenn die</a:t>
            </a: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Staatsausgaben um 100 steigen?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 dirty="0">
                <a:solidFill>
                  <a:srgbClr val="000000"/>
                </a:solidFill>
              </a:rPr>
              <a:t>Wie hoch ist der Staatsausgabenmultiplikator?</a:t>
            </a:r>
          </a:p>
          <a:p>
            <a:pPr eaLnBrk="1" hangingPunct="1">
              <a:buClrTx/>
              <a:buFontTx/>
              <a:buNone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1CBD8A8-9743-4FD4-BC6B-0E9E4B7F96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36306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0" y="59873"/>
            <a:ext cx="12192000" cy="51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1200" dirty="0">
                <a:solidFill>
                  <a:srgbClr val="000000"/>
                </a:solidFill>
              </a:rPr>
              <a:t>C(Y)= 100+0,8Y;	I=400; G=200; Wie hoch ist das gleichgewichtige Einkommen? Um wie viel steigt das gleichgewichtige Einkommen, wenn die Staatsausgaben um 100 steigen?</a:t>
            </a:r>
          </a:p>
          <a:p>
            <a:pPr eaLnBrk="1" hangingPunct="1">
              <a:buClrTx/>
              <a:buFontTx/>
              <a:buNone/>
            </a:pPr>
            <a:r>
              <a:rPr lang="de-DE" sz="1200" dirty="0">
                <a:solidFill>
                  <a:srgbClr val="000000"/>
                </a:solidFill>
              </a:rPr>
              <a:t>                                                                Wie hoch ist der Staatsausgabenmultiplikator?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462015" y="987731"/>
            <a:ext cx="3300077" cy="3454221"/>
            <a:chOff x="462015" y="987731"/>
            <a:chExt cx="3300077" cy="3454221"/>
          </a:xfrm>
        </p:grpSpPr>
        <p:grpSp>
          <p:nvGrpSpPr>
            <p:cNvPr id="39" name="Group 7"/>
            <p:cNvGrpSpPr/>
            <p:nvPr/>
          </p:nvGrpSpPr>
          <p:grpSpPr>
            <a:xfrm>
              <a:off x="963382" y="1042140"/>
              <a:ext cx="2798710" cy="2904421"/>
              <a:chOff x="1187624" y="908720"/>
              <a:chExt cx="5184576" cy="4608512"/>
            </a:xfrm>
          </p:grpSpPr>
          <p:cxnSp>
            <p:nvCxnSpPr>
              <p:cNvPr id="40" name="Straight Arrow Connector 8"/>
              <p:cNvCxnSpPr/>
              <p:nvPr/>
            </p:nvCxnSpPr>
            <p:spPr>
              <a:xfrm>
                <a:off x="1187624" y="5517232"/>
                <a:ext cx="518457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9"/>
              <p:cNvCxnSpPr/>
              <p:nvPr/>
            </p:nvCxnSpPr>
            <p:spPr>
              <a:xfrm flipV="1">
                <a:off x="1187624" y="908720"/>
                <a:ext cx="0" cy="460851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13"/>
            <p:cNvSpPr txBox="1"/>
            <p:nvPr/>
          </p:nvSpPr>
          <p:spPr>
            <a:xfrm>
              <a:off x="3354086" y="3980287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14"/>
            <p:cNvSpPr txBox="1"/>
            <p:nvPr/>
          </p:nvSpPr>
          <p:spPr>
            <a:xfrm>
              <a:off x="462015" y="987731"/>
              <a:ext cx="5116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de-DE" sz="1200" dirty="0">
                  <a:solidFill>
                    <a:srgbClr val="000000"/>
                  </a:solidFill>
                </a:rPr>
                <a:t>Y</a:t>
              </a:r>
              <a:r>
                <a:rPr lang="de-DE" sz="1200" baseline="30000" dirty="0">
                  <a:solidFill>
                    <a:srgbClr val="000000"/>
                  </a:solidFill>
                </a:rPr>
                <a:t>D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953768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4224338" y="18559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>
                <a:solidFill>
                  <a:srgbClr val="000000"/>
                </a:solidFill>
                <a:latin typeface="Sparkasse Rg" pitchFamily="34" charset="0"/>
              </a:rPr>
              <a:t>Konsequenzen aus dem Keynesianismus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Dauerhafte ungewollte Unterbeschäftigung ist möglich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deflatorische Lücke: Die Nachfrage ist zu gering, um das vorhandene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			 	 Arbeitsangebot voll auszulasten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Überhitzung der Wirtschaft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→ inflatorische Lücke: Die Nachfrage übersteigt die vorhandenen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						 Produktionskapazitäten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Ein Vollbeschäftigungsgleichgewicht liegt nur bei spezieller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Parameterkonstellation vor. Es muss sich nicht automatisch einstellen, </a:t>
            </a:r>
          </a:p>
          <a:p>
            <a:pPr eaLnBrk="1" hangingPunct="1">
              <a:buClrTx/>
              <a:buFontTx/>
              <a:buNone/>
            </a:pPr>
            <a:r>
              <a:rPr lang="de-DE" sz="2400">
                <a:solidFill>
                  <a:srgbClr val="000000"/>
                </a:solidFill>
              </a:rPr>
              <a:t>sondern bedarf externer Eingriffe.</a:t>
            </a: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ABC7385-D6AE-4A00-AE87-5E73AF386EB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420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0487" y="891257"/>
            <a:ext cx="11072241" cy="12862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Keynesianischen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Gütermarktmodell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keine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Preise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bzw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aggregierte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Preisniveau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P=1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normiert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kürzt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damit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Gleichungen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auf, was auf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Nachfrageorientierung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zurückzuführen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ausschließlich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Mengenanpassungen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seitens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Produzenten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Ausgleich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gebracht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632074" y="2652657"/>
            <a:ext cx="11072241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Volkswirtschaft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fehlt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Verknüpfung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nominalen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Größen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letztlich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Wert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Geld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gemessen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32075" y="3889787"/>
            <a:ext cx="7719445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Zinsen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Investitionsnachfrage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steuern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2075" y="5021133"/>
            <a:ext cx="7719446" cy="9466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resultierende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weiterhin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nachfrageorientierte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keynesianische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Modell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IS/LM-Modell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bezeichnet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58769-46D6-40C6-8555-C9580F67648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81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IS/LM-Model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30066" y="741477"/>
            <a:ext cx="906821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IS: Investment = Saving (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entspricht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Gütermarkt</a:t>
            </a: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LM: Liquidity Preference = Money Supply</a:t>
            </a: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244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sz="244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► </a:t>
            </a:r>
            <a:r>
              <a:rPr lang="en-US" sz="2449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4" name="Textfeld 3"/>
          <p:cNvSpPr txBox="1"/>
          <p:nvPr/>
        </p:nvSpPr>
        <p:spPr>
          <a:xfrm>
            <a:off x="5257625" y="1402245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IS-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repräsentiert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Güternmarkt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Bedingung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I=S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5" name="Textfeld 4"/>
          <p:cNvSpPr txBox="1"/>
          <p:nvPr/>
        </p:nvSpPr>
        <p:spPr>
          <a:xfrm>
            <a:off x="5257624" y="2286000"/>
            <a:ext cx="6546027" cy="8837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Bedingung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Modell. In der VGR war dies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post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Identität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7" name="Textfeld 6"/>
          <p:cNvSpPr txBox="1"/>
          <p:nvPr/>
        </p:nvSpPr>
        <p:spPr>
          <a:xfrm>
            <a:off x="3114937" y="3889055"/>
            <a:ext cx="5114664" cy="1753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Geldmarkt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ganz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klassisch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Geldangebot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Geldnachfrage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gesetzt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mit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schon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vorher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abgeleiteten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keynesianischen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Geldnachfragefunktion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2" name="Rechteck 1"/>
          <p:cNvSpPr/>
          <p:nvPr/>
        </p:nvSpPr>
        <p:spPr>
          <a:xfrm>
            <a:off x="3172310" y="5589722"/>
            <a:ext cx="5046604" cy="823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dieser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Gleichgewichtsbedingung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wird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die 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LM-</a:t>
            </a:r>
            <a:r>
              <a:rPr lang="en-US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Kurve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abgeleitet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BE32273-C7DA-46EE-9083-C9A4834E8F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9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-150607" y="0"/>
            <a:ext cx="12080838" cy="552094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Zinsabhängigkeit der Investitionen (</a:t>
            </a:r>
            <a:r>
              <a:rPr lang="de-DE" sz="2903" b="1" dirty="0" err="1"/>
              <a:t>Keynesianische</a:t>
            </a:r>
            <a:r>
              <a:rPr lang="de-DE" sz="2903" b="1" dirty="0"/>
              <a:t> Investitionshypothese)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5164" y="436972"/>
            <a:ext cx="7873305" cy="594451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pt-BR" sz="7200" dirty="0"/>
              <a:t>Investitionen sind vom Zinssatz abhängig:</a:t>
            </a:r>
          </a:p>
          <a:p>
            <a:r>
              <a:rPr lang="pt-BR" sz="7200" dirty="0"/>
              <a:t>		</a:t>
            </a:r>
          </a:p>
          <a:p>
            <a:r>
              <a:rPr lang="pt-BR" sz="7200" dirty="0"/>
              <a:t>			I(i)=I</a:t>
            </a:r>
            <a:r>
              <a:rPr lang="pt-BR" sz="7200" baseline="-25000" dirty="0"/>
              <a:t>0</a:t>
            </a:r>
            <a:r>
              <a:rPr lang="pt-BR" sz="7200" dirty="0"/>
              <a:t>+i</a:t>
            </a:r>
            <a:r>
              <a:rPr lang="pt-BR" sz="7200" baseline="-25000" dirty="0"/>
              <a:t>i</a:t>
            </a:r>
            <a:r>
              <a:rPr lang="pt-BR" sz="7200" dirty="0"/>
              <a:t>∙i	 mit  i</a:t>
            </a:r>
            <a:r>
              <a:rPr lang="pt-BR" sz="7200" baseline="-25000" dirty="0"/>
              <a:t>i </a:t>
            </a:r>
            <a:r>
              <a:rPr lang="pt-BR" sz="7200" dirty="0"/>
              <a:t>&lt;0   I</a:t>
            </a:r>
            <a:r>
              <a:rPr lang="pt-BR" sz="7200" baseline="-25000" dirty="0"/>
              <a:t>0&gt;0</a:t>
            </a:r>
            <a:r>
              <a:rPr lang="pt-BR" sz="7200" dirty="0"/>
              <a:t> Autonome Investitionen </a:t>
            </a:r>
            <a:r>
              <a:rPr lang="de-DE" sz="7200" dirty="0"/>
              <a:t>Warum </a:t>
            </a:r>
            <a:r>
              <a:rPr lang="pt-BR" sz="7200" dirty="0"/>
              <a:t>i</a:t>
            </a:r>
            <a:r>
              <a:rPr lang="pt-BR" sz="7200" baseline="-25000" dirty="0"/>
              <a:t>i </a:t>
            </a:r>
            <a:r>
              <a:rPr lang="pt-BR" sz="7200" dirty="0"/>
              <a:t>&lt;0</a:t>
            </a:r>
            <a:r>
              <a:rPr lang="de-DE" sz="7200" dirty="0"/>
              <a:t>?</a:t>
            </a:r>
          </a:p>
          <a:p>
            <a:pPr marL="1244316" indent="-1244316">
              <a:buFont typeface="+mj-lt"/>
              <a:buAutoNum type="alphaLcPeriod"/>
            </a:pPr>
            <a:r>
              <a:rPr lang="de-DE" sz="7200" dirty="0"/>
              <a:t>Die Rendite i* eines Investitionsobjektes                                          wird mit dem Kapitalmarktzins i verglichen (Grenzleistungsfähigkeit des Kapitals)                                         → </a:t>
            </a:r>
            <a:r>
              <a:rPr lang="de-DE" sz="7200" dirty="0" err="1"/>
              <a:t>Keynesianische</a:t>
            </a:r>
            <a:r>
              <a:rPr lang="de-DE" sz="7200" dirty="0"/>
              <a:t>                                                  Investitionshypothese.</a:t>
            </a:r>
          </a:p>
          <a:p>
            <a:endParaRPr lang="de-DE" sz="7200" dirty="0"/>
          </a:p>
          <a:p>
            <a:endParaRPr lang="de-DE" sz="7200" dirty="0"/>
          </a:p>
          <a:p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	Eine Investition wird durchgeführt wenn i*&gt;i</a:t>
            </a:r>
            <a:endParaRPr lang="de-DE" sz="7200" dirty="0"/>
          </a:p>
          <a:p>
            <a:r>
              <a:rPr lang="de-DE" sz="7200" dirty="0">
                <a:latin typeface="Arial Unicode MS"/>
                <a:ea typeface="Arial Unicode MS"/>
                <a:cs typeface="Arial Unicode MS"/>
              </a:rPr>
              <a:t>	⇒	Das aggregierte Investitionsvolumen entspricht 			der Summe aller Investitionsobjekt mit i*&gt;i.</a:t>
            </a:r>
          </a:p>
          <a:p>
            <a:endParaRPr lang="de-DE" sz="7200" dirty="0">
              <a:latin typeface="Arial Unicode MS"/>
              <a:ea typeface="Arial Unicode MS"/>
              <a:cs typeface="Arial Unicode MS"/>
            </a:endParaRPr>
          </a:p>
          <a:p>
            <a:pPr marL="1244316" indent="-1244316">
              <a:buFont typeface="+mj-lt"/>
              <a:buAutoNum type="alphaLcPeriod" startAt="2"/>
            </a:pPr>
            <a:r>
              <a:rPr lang="de-DE" sz="7200" dirty="0">
                <a:latin typeface="Arial Unicode MS"/>
                <a:ea typeface="Arial Unicode MS"/>
                <a:cs typeface="Arial Unicode MS"/>
              </a:rPr>
              <a:t>Der Zins wiederspiegelt die Opportunitätskosten einer Investition</a:t>
            </a: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>
              <a:latin typeface="Arial Unicode MS"/>
              <a:ea typeface="Arial Unicode MS"/>
              <a:cs typeface="Arial Unicode MS"/>
            </a:endParaRPr>
          </a:p>
          <a:p>
            <a:endParaRPr lang="de-DE" sz="8709" dirty="0"/>
          </a:p>
          <a:p>
            <a:endParaRPr lang="en-US" sz="2903" dirty="0">
              <a:solidFill>
                <a:sysClr val="windowText" lastClr="000000"/>
              </a:solidFill>
            </a:endParaRPr>
          </a:p>
          <a:p>
            <a:endParaRPr lang="en-US" sz="2903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85165" y="3350306"/>
                <a:ext cx="3351904" cy="7913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lvl="0">
                  <a:lnSpc>
                    <a:spcPct val="140000"/>
                  </a:lnSpc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𝐴</m:t>
                      </m:r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DE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  <m:t>1+</m:t>
                          </m:r>
                          <m:sSup>
                            <m:sSupPr>
                              <m:ctrlP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</m:t>
                              </m:r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de-DE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(1+</m:t>
                              </m:r>
                              <m:sSup>
                                <m:sSupPr>
                                  <m:ctrlP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de-D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  <a:sym typeface="Wingdings" panose="05000000000000000000" pitchFamily="2" charset="2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de-D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sz="1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de-DE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m:t>+..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5" y="3350306"/>
                <a:ext cx="3351904" cy="791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2963DC5A-2E71-4622-8C44-42AF5F11B2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27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FA981BDF-4CAC-48C3-9649-AF879A56B8A0}"/>
              </a:ext>
            </a:extLst>
          </p:cNvPr>
          <p:cNvCxnSpPr/>
          <p:nvPr/>
        </p:nvCxnSpPr>
        <p:spPr>
          <a:xfrm flipV="1">
            <a:off x="907133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Shape 2">
            <a:extLst>
              <a:ext uri="{FF2B5EF4-FFF2-40B4-BE49-F238E27FC236}">
                <a16:creationId xmlns:a16="http://schemas.microsoft.com/office/drawing/2014/main" id="{44F13ACD-D3E7-4B7A-8321-4BD7AF6FE2E3}"/>
              </a:ext>
            </a:extLst>
          </p:cNvPr>
          <p:cNvSpPr txBox="1"/>
          <p:nvPr/>
        </p:nvSpPr>
        <p:spPr>
          <a:xfrm>
            <a:off x="794534" y="4126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Ableitung der IS-Kurve</a:t>
            </a:r>
          </a:p>
        </p:txBody>
      </p: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9713AD30-0A06-40AD-A3F1-F5359028DEBB}"/>
              </a:ext>
            </a:extLst>
          </p:cNvPr>
          <p:cNvCxnSpPr/>
          <p:nvPr/>
        </p:nvCxnSpPr>
        <p:spPr>
          <a:xfrm>
            <a:off x="907133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00DA858D-F407-41DC-8998-80880562135D}"/>
              </a:ext>
            </a:extLst>
          </p:cNvPr>
          <p:cNvCxnSpPr/>
          <p:nvPr/>
        </p:nvCxnSpPr>
        <p:spPr>
          <a:xfrm flipV="1">
            <a:off x="907133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801DAA74-37A7-4AA4-BDB4-98D71944E1DC}"/>
              </a:ext>
            </a:extLst>
          </p:cNvPr>
          <p:cNvCxnSpPr/>
          <p:nvPr/>
        </p:nvCxnSpPr>
        <p:spPr>
          <a:xfrm>
            <a:off x="907133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feld 67">
            <a:extLst>
              <a:ext uri="{FF2B5EF4-FFF2-40B4-BE49-F238E27FC236}">
                <a16:creationId xmlns:a16="http://schemas.microsoft.com/office/drawing/2014/main" id="{D0741340-F41F-4669-AF1C-D311578F6536}"/>
              </a:ext>
            </a:extLst>
          </p:cNvPr>
          <p:cNvSpPr txBox="1"/>
          <p:nvPr/>
        </p:nvSpPr>
        <p:spPr>
          <a:xfrm>
            <a:off x="576850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F7172ED6-12BF-45C5-A724-6679D5AD6FF2}"/>
              </a:ext>
            </a:extLst>
          </p:cNvPr>
          <p:cNvSpPr txBox="1"/>
          <p:nvPr/>
        </p:nvSpPr>
        <p:spPr>
          <a:xfrm>
            <a:off x="4369324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5F0DC88-D373-41EC-879E-481AA87CF0C7}"/>
              </a:ext>
            </a:extLst>
          </p:cNvPr>
          <p:cNvSpPr txBox="1"/>
          <p:nvPr/>
        </p:nvSpPr>
        <p:spPr>
          <a:xfrm>
            <a:off x="645836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C9087FA2-29B0-4D8D-A083-358396691B14}"/>
              </a:ext>
            </a:extLst>
          </p:cNvPr>
          <p:cNvSpPr txBox="1"/>
          <p:nvPr/>
        </p:nvSpPr>
        <p:spPr>
          <a:xfrm>
            <a:off x="4369324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E2515266-B056-4761-B5A6-4F382349B2AF}"/>
              </a:ext>
            </a:extLst>
          </p:cNvPr>
          <p:cNvSpPr txBox="1"/>
          <p:nvPr/>
        </p:nvSpPr>
        <p:spPr>
          <a:xfrm>
            <a:off x="4779454" y="4789837"/>
            <a:ext cx="3761792" cy="1448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 dirty="0"/>
              <a:t>Die IS-</a:t>
            </a:r>
            <a:r>
              <a:rPr lang="en-US" sz="2177" dirty="0" err="1"/>
              <a:t>Kurve</a:t>
            </a:r>
            <a:r>
              <a:rPr lang="en-US" sz="2177" dirty="0"/>
              <a:t> </a:t>
            </a:r>
            <a:r>
              <a:rPr lang="en-US" sz="2177" dirty="0" err="1"/>
              <a:t>ist</a:t>
            </a:r>
            <a:r>
              <a:rPr lang="en-US" sz="2177" dirty="0"/>
              <a:t> der Ort </a:t>
            </a:r>
            <a:r>
              <a:rPr lang="en-US" sz="2177" dirty="0" err="1"/>
              <a:t>aller</a:t>
            </a:r>
            <a:r>
              <a:rPr lang="en-US" sz="2177" dirty="0"/>
              <a:t> (</a:t>
            </a:r>
            <a:r>
              <a:rPr lang="en-US" sz="2177" dirty="0" err="1"/>
              <a:t>i,y</a:t>
            </a:r>
            <a:r>
              <a:rPr lang="en-US" sz="2177" dirty="0"/>
              <a:t>)-</a:t>
            </a:r>
            <a:r>
              <a:rPr lang="en-US" sz="2177" dirty="0" err="1"/>
              <a:t>Kombinationen</a:t>
            </a:r>
            <a:r>
              <a:rPr lang="en-US" sz="2177" dirty="0"/>
              <a:t>, in der </a:t>
            </a:r>
            <a:r>
              <a:rPr lang="en-US" sz="2177" dirty="0" err="1"/>
              <a:t>der</a:t>
            </a:r>
            <a:r>
              <a:rPr lang="en-US" sz="2177" dirty="0"/>
              <a:t> </a:t>
            </a:r>
            <a:r>
              <a:rPr lang="en-US" sz="2177" dirty="0" err="1"/>
              <a:t>Gütermarkt</a:t>
            </a:r>
            <a:r>
              <a:rPr lang="en-US" sz="2177" dirty="0"/>
              <a:t> </a:t>
            </a:r>
            <a:r>
              <a:rPr lang="en-US" sz="2177" dirty="0" err="1"/>
              <a:t>im</a:t>
            </a:r>
            <a:r>
              <a:rPr lang="en-US" sz="2177" dirty="0"/>
              <a:t> </a:t>
            </a:r>
            <a:r>
              <a:rPr lang="en-US" sz="2177" dirty="0" err="1"/>
              <a:t>Gleichgewicht</a:t>
            </a:r>
            <a:r>
              <a:rPr lang="en-US" sz="2177" dirty="0"/>
              <a:t> </a:t>
            </a:r>
            <a:r>
              <a:rPr lang="en-US" sz="2177" dirty="0" err="1"/>
              <a:t>ist</a:t>
            </a:r>
            <a:r>
              <a:rPr lang="en-US" sz="2177" dirty="0"/>
              <a:t>.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en-US" sz="2177" dirty="0"/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en-US" sz="2177" dirty="0"/>
              <a:t>Die IS-</a:t>
            </a:r>
            <a:r>
              <a:rPr lang="en-US" sz="2177" dirty="0" err="1"/>
              <a:t>Kurve</a:t>
            </a:r>
            <a:r>
              <a:rPr lang="en-US" sz="2177" dirty="0"/>
              <a:t> </a:t>
            </a:r>
            <a:r>
              <a:rPr lang="en-US" sz="2177" dirty="0" err="1"/>
              <a:t>ist</a:t>
            </a:r>
            <a:r>
              <a:rPr lang="en-US" sz="2177" dirty="0"/>
              <a:t> </a:t>
            </a:r>
            <a:r>
              <a:rPr lang="en-US" sz="2177" dirty="0" err="1"/>
              <a:t>fallend</a:t>
            </a:r>
            <a:r>
              <a:rPr lang="en-US" sz="2177" dirty="0"/>
              <a:t> in y</a:t>
            </a:r>
            <a:endParaRPr lang="de-DE" sz="2177" dirty="0"/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27F0223-1482-4936-AACA-C6CC359670AD}"/>
              </a:ext>
            </a:extLst>
          </p:cNvPr>
          <p:cNvSpPr/>
          <p:nvPr/>
        </p:nvSpPr>
        <p:spPr>
          <a:xfrm>
            <a:off x="4363810" y="3914576"/>
            <a:ext cx="4157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Gleichgewichtsbedingung</a:t>
            </a:r>
            <a:r>
              <a:rPr lang="en-US" b="1" dirty="0"/>
              <a:t> am </a:t>
            </a:r>
            <a:r>
              <a:rPr lang="en-US" b="1" dirty="0" err="1"/>
              <a:t>Gütermarkt</a:t>
            </a:r>
            <a:endParaRPr lang="de-DE" b="1" dirty="0"/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C3308036-5507-4305-9176-8A59B95714C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58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30219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Das </a:t>
            </a:r>
            <a:r>
              <a:rPr lang="de-DE" sz="2903" b="1" dirty="0" err="1"/>
              <a:t>Keynesianische</a:t>
            </a:r>
            <a:r>
              <a:rPr lang="de-DE" sz="2903" b="1" dirty="0"/>
              <a:t> Gütermarktmodell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52380" y="464900"/>
            <a:ext cx="9531453" cy="502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der </a:t>
            </a:r>
            <a:r>
              <a:rPr lang="en-US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Frist:</a:t>
            </a: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Produktionskapazitäten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ausgelastet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Investitionspläne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erfüllt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Überraschungen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treten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Produzentenseite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</a:t>
            </a: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Anpassungen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ausgeglichen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en-US" sz="2177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0">
              <a:lnSpc>
                <a:spcPct val="140000"/>
              </a:lnSpc>
              <a:spcBef>
                <a:spcPct val="20000"/>
              </a:spcBef>
            </a:pP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</p:txBody>
      </p:sp>
      <p:sp>
        <p:nvSpPr>
          <p:cNvPr id="3" name="Rechteck 2"/>
          <p:cNvSpPr/>
          <p:nvPr/>
        </p:nvSpPr>
        <p:spPr>
          <a:xfrm>
            <a:off x="0" y="5534692"/>
            <a:ext cx="8689605" cy="976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4004" lvl="1" indent="-259232">
              <a:lnSpc>
                <a:spcPct val="140000"/>
              </a:lnSpc>
              <a:spcBef>
                <a:spcPct val="20000"/>
              </a:spcBef>
              <a:buFont typeface="Wingdings"/>
              <a:buChar char="à"/>
            </a:pP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	Die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aggregierten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Ausgaben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bestimmten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das    	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gesamtwirtschaftliche</a:t>
            </a:r>
            <a:r>
              <a:rPr lang="en-US" sz="217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177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Gleichgewicht</a:t>
            </a:r>
            <a:endParaRPr lang="en-US" sz="2177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C26C183-3FD4-40DC-BAC3-0947CC12616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391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Geldmarkt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0" marR="0" indent="0" rtl="0" hangingPunct="0">
                  <a:spcBef>
                    <a:spcPts val="0"/>
                  </a:spcBef>
                  <a:spcAft>
                    <a:spcPts val="1417"/>
                  </a:spcAft>
                  <a:tabLst/>
                  <a:defRPr lang="de-DE" sz="3200" b="0" i="0" u="none" strike="noStrike" kern="1200">
                    <a:ln>
                      <a:noFill/>
                    </a:ln>
                    <a:latin typeface="Arial" pitchFamily="18"/>
                  </a:defRPr>
                </a:lvl1pPr>
              </a:lstStyle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 dirty="0">
                    <a:solidFill>
                      <a:sysClr val="windowText" lastClr="000000"/>
                    </a:solidFill>
                  </a:rPr>
                  <a:t>Geldangebot</a:t>
                </a: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77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de-DE" sz="2177" b="0" i="1" kern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m: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reale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; M: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nominale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;			p: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Preisniveau</a:t>
                </a:r>
                <a:endParaRPr lang="en-US" sz="2177" kern="0" dirty="0">
                  <a:solidFill>
                    <a:sysClr val="windowText" lastClr="000000"/>
                  </a:solidFill>
                </a:endParaRPr>
              </a:p>
              <a:p>
                <a:pPr marL="0" lvl="1"/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	Die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Geldmenge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M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wird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von der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Zentralbank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			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gesetzt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	und die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Preise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P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werden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als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kurzfristig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			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konstant</a:t>
                </a:r>
                <a:r>
                  <a:rPr lang="en-US" sz="2177" kern="0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2177" kern="0" dirty="0" err="1">
                    <a:solidFill>
                      <a:sysClr val="windowText" lastClr="000000"/>
                    </a:solidFill>
                  </a:rPr>
                  <a:t>betrachtet</a:t>
                </a:r>
                <a:endParaRPr lang="en-US" sz="2177" kern="0" dirty="0">
                  <a:solidFill>
                    <a:sysClr val="windowText" lastClr="000000"/>
                  </a:solidFill>
                </a:endParaRPr>
              </a:p>
              <a:p>
                <a:pPr marL="0" lvl="1"/>
                <a:endParaRPr lang="en-US" sz="1633" dirty="0">
                  <a:solidFill>
                    <a:sysClr val="windowText" lastClr="000000"/>
                  </a:solidFill>
                </a:endParaRPr>
              </a:p>
              <a:p>
                <a:pPr marL="414772" indent="-414772">
                  <a:buFont typeface="Arial" panose="020B0604020202020204" pitchFamily="34" charset="0"/>
                  <a:buChar char="•"/>
                </a:pPr>
                <a:r>
                  <a:rPr lang="en-US" sz="2903" dirty="0" err="1">
                    <a:solidFill>
                      <a:sysClr val="windowText" lastClr="000000"/>
                    </a:solidFill>
                  </a:rPr>
                  <a:t>Geldnachfrage</a:t>
                </a:r>
                <a:endParaRPr lang="en-US" sz="2903" dirty="0">
                  <a:solidFill>
                    <a:sysClr val="windowText" lastClr="000000"/>
                  </a:solidFill>
                </a:endParaRPr>
              </a:p>
              <a:p>
                <a:r>
                  <a:rPr lang="de-DE" sz="1814" dirty="0"/>
                  <a:t>Transaktionsmotiv	→	Je höher das Einkommen, +Vorsichtsmotiv 			desto höher die Geldnachfrage</a:t>
                </a:r>
              </a:p>
              <a:p>
                <a:r>
                  <a:rPr lang="de-DE" sz="1814" dirty="0"/>
                  <a:t>Spekulationsmotiv	→	Je höher der Zins, desto niedriger 					die Geldnachfrage</a:t>
                </a:r>
              </a:p>
              <a:p>
                <a:r>
                  <a:rPr lang="de-DE" sz="1814" dirty="0"/>
                  <a:t>	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L(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Y,i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∙Y+l</a:t>
                </a:r>
                <a:r>
                  <a:rPr lang="de-DE" sz="1814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∙i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mit </a:t>
                </a:r>
                <a:r>
                  <a:rPr lang="de-DE" sz="1814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de-DE" sz="1814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&gt;0	     und	l</a:t>
                </a:r>
                <a:r>
                  <a:rPr lang="de-DE" sz="1814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de-DE" sz="1814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02" y="626990"/>
                <a:ext cx="7506079" cy="5813867"/>
              </a:xfrm>
              <a:prstGeom prst="rect">
                <a:avLst/>
              </a:prstGeom>
              <a:blipFill>
                <a:blip r:embed="rId3"/>
                <a:stretch>
                  <a:fillRect l="-1543" t="-1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9CE7E583-8515-4D8C-BFE5-215625D9CFE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658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2">
            <a:extLst>
              <a:ext uri="{FF2B5EF4-FFF2-40B4-BE49-F238E27FC236}">
                <a16:creationId xmlns:a16="http://schemas.microsoft.com/office/drawing/2014/main" id="{1AE419F9-E9DF-412E-9679-13A34F743970}"/>
              </a:ext>
            </a:extLst>
          </p:cNvPr>
          <p:cNvSpPr txBox="1"/>
          <p:nvPr/>
        </p:nvSpPr>
        <p:spPr>
          <a:xfrm>
            <a:off x="8164715" y="31646"/>
            <a:ext cx="40272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600" b="1" dirty="0"/>
              <a:t>Ableitung der Die LM-Kurve</a:t>
            </a:r>
          </a:p>
        </p:txBody>
      </p:sp>
      <p:cxnSp>
        <p:nvCxnSpPr>
          <p:cNvPr id="51" name="Straight Arrow Connector 7">
            <a:extLst>
              <a:ext uri="{FF2B5EF4-FFF2-40B4-BE49-F238E27FC236}">
                <a16:creationId xmlns:a16="http://schemas.microsoft.com/office/drawing/2014/main" id="{297E16CD-354A-4ED5-9D40-5744F428BFFF}"/>
              </a:ext>
            </a:extLst>
          </p:cNvPr>
          <p:cNvCxnSpPr/>
          <p:nvPr/>
        </p:nvCxnSpPr>
        <p:spPr>
          <a:xfrm>
            <a:off x="318104" y="326881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9">
            <a:extLst>
              <a:ext uri="{FF2B5EF4-FFF2-40B4-BE49-F238E27FC236}">
                <a16:creationId xmlns:a16="http://schemas.microsoft.com/office/drawing/2014/main" id="{6C72AB29-1685-4114-A0C3-403E43A513B4}"/>
              </a:ext>
            </a:extLst>
          </p:cNvPr>
          <p:cNvSpPr txBox="1"/>
          <p:nvPr/>
        </p:nvSpPr>
        <p:spPr>
          <a:xfrm>
            <a:off x="3922573" y="334058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55" name="Straight Arrow Connector 6">
            <a:extLst>
              <a:ext uri="{FF2B5EF4-FFF2-40B4-BE49-F238E27FC236}">
                <a16:creationId xmlns:a16="http://schemas.microsoft.com/office/drawing/2014/main" id="{3008843C-FAA5-4653-95A7-CE4FBE33AC94}"/>
              </a:ext>
            </a:extLst>
          </p:cNvPr>
          <p:cNvCxnSpPr/>
          <p:nvPr/>
        </p:nvCxnSpPr>
        <p:spPr>
          <a:xfrm flipV="1">
            <a:off x="318104" y="15495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7">
            <a:extLst>
              <a:ext uri="{FF2B5EF4-FFF2-40B4-BE49-F238E27FC236}">
                <a16:creationId xmlns:a16="http://schemas.microsoft.com/office/drawing/2014/main" id="{B40D93FD-44F4-42E3-9381-3D3A5160A399}"/>
              </a:ext>
            </a:extLst>
          </p:cNvPr>
          <p:cNvCxnSpPr/>
          <p:nvPr/>
        </p:nvCxnSpPr>
        <p:spPr>
          <a:xfrm>
            <a:off x="4847541" y="3257018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6">
            <a:extLst>
              <a:ext uri="{FF2B5EF4-FFF2-40B4-BE49-F238E27FC236}">
                <a16:creationId xmlns:a16="http://schemas.microsoft.com/office/drawing/2014/main" id="{4C2BA91B-443D-42D8-BF48-B838EA32E37A}"/>
              </a:ext>
            </a:extLst>
          </p:cNvPr>
          <p:cNvCxnSpPr/>
          <p:nvPr/>
        </p:nvCxnSpPr>
        <p:spPr>
          <a:xfrm flipV="1">
            <a:off x="4847540" y="14315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/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8" name="TextBox 44">
                <a:extLst>
                  <a:ext uri="{FF2B5EF4-FFF2-40B4-BE49-F238E27FC236}">
                    <a16:creationId xmlns:a16="http://schemas.microsoft.com/office/drawing/2014/main" id="{2B200A97-0D0E-4611-80F5-3B6241AEE1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586" y="252100"/>
                <a:ext cx="305147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/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59" name="TextBox 44">
                <a:extLst>
                  <a:ext uri="{FF2B5EF4-FFF2-40B4-BE49-F238E27FC236}">
                    <a16:creationId xmlns:a16="http://schemas.microsoft.com/office/drawing/2014/main" id="{A64C72AD-4727-4A7E-B7FA-BAD825AEE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557" y="231669"/>
                <a:ext cx="305147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hteck 59">
            <a:extLst>
              <a:ext uri="{FF2B5EF4-FFF2-40B4-BE49-F238E27FC236}">
                <a16:creationId xmlns:a16="http://schemas.microsoft.com/office/drawing/2014/main" id="{2ED2C6A2-7685-4469-A234-5BD15AA436F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Box 9">
            <a:extLst>
              <a:ext uri="{FF2B5EF4-FFF2-40B4-BE49-F238E27FC236}">
                <a16:creationId xmlns:a16="http://schemas.microsoft.com/office/drawing/2014/main" id="{7E6466E8-6930-4D2E-9220-AE47CFFC194A}"/>
              </a:ext>
            </a:extLst>
          </p:cNvPr>
          <p:cNvSpPr txBox="1"/>
          <p:nvPr/>
        </p:nvSpPr>
        <p:spPr>
          <a:xfrm>
            <a:off x="8168618" y="3340584"/>
            <a:ext cx="28886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561765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 err="1"/>
              <a:t>Allgmeines</a:t>
            </a:r>
            <a:r>
              <a:rPr lang="de-DE" sz="2903" b="1" dirty="0"/>
              <a:t> Gleichgewicht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2271237" y="1174921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2271238" y="4740892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936593" y="1109596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619811" y="4759330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3251103" y="1444648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744105" y="1893488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834485" y="3194971"/>
            <a:ext cx="1144929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IS-Kurve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6422404" y="978948"/>
            <a:ext cx="1302023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LM-Kurve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836809" y="4759330"/>
            <a:ext cx="39145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991622" y="2668951"/>
            <a:ext cx="33695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2271237" y="2826468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952606" y="2808030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63549" y="5523952"/>
            <a:ext cx="8666475" cy="1097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Der Schnittpunkt von LM- und IS-Kurve ist das allgemeine Gleichgewicht</a:t>
            </a:r>
          </a:p>
          <a:p>
            <a:endParaRPr lang="de-DE" sz="2177" b="1" dirty="0"/>
          </a:p>
          <a:p>
            <a:r>
              <a:rPr lang="de-DE" sz="2177" b="1" dirty="0"/>
              <a:t>→	Güter- und Geldmarkt befinden sich gleichzeitig im Gleichgewicht</a:t>
            </a:r>
          </a:p>
        </p:txBody>
      </p:sp>
      <p:sp>
        <p:nvSpPr>
          <p:cNvPr id="25" name="Rechteck 24"/>
          <p:cNvSpPr/>
          <p:nvPr/>
        </p:nvSpPr>
        <p:spPr>
          <a:xfrm>
            <a:off x="23876" y="5469469"/>
            <a:ext cx="8841732" cy="1306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2" name="Rechteck 1"/>
          <p:cNvSpPr/>
          <p:nvPr/>
        </p:nvSpPr>
        <p:spPr>
          <a:xfrm>
            <a:off x="1328278" y="5009104"/>
            <a:ext cx="69700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hlinkClick r:id="rId3"/>
              </a:rPr>
              <a:t>https://www.youtube.com/watch?v=vDBmYhP91Vs&amp;feature=youtu.be</a:t>
            </a:r>
            <a:endParaRPr lang="de-DE" dirty="0"/>
          </a:p>
          <a:p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3E181B1-00D2-4DA3-A5CD-7CC3868784D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065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6786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Y,r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die IS-Kurve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die LM-Kurve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das simultane Güter- und Geldmarktgleichgewicht mit dem </a:t>
            </a:r>
            <a:r>
              <a:rPr lang="de-DE" sz="2000" dirty="0" err="1">
                <a:latin typeface="Times New Roman" pitchFamily="18"/>
                <a:ea typeface="Arial" pitchFamily="34"/>
                <a:cs typeface="Arial" pitchFamily="34"/>
              </a:rPr>
              <a:t>Zinsatz</a:t>
            </a: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 i* und Einkommen Y*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1A8277C-6542-4FA4-BAE0-354C3E88581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940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342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mit Pfeil 17"/>
          <p:cNvCxnSpPr/>
          <p:nvPr/>
        </p:nvCxnSpPr>
        <p:spPr>
          <a:xfrm flipV="1">
            <a:off x="1270218" y="73945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Shape 2"/>
          <p:cNvSpPr txBox="1"/>
          <p:nvPr/>
        </p:nvSpPr>
        <p:spPr>
          <a:xfrm>
            <a:off x="363085" y="-991"/>
            <a:ext cx="4577608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25" name="Gerade Verbindung mit Pfeil 24"/>
          <p:cNvCxnSpPr/>
          <p:nvPr/>
        </p:nvCxnSpPr>
        <p:spPr>
          <a:xfrm>
            <a:off x="1270218" y="329835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1270218" y="3744376"/>
            <a:ext cx="0" cy="25588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1270218" y="6303271"/>
            <a:ext cx="37812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1270218" y="1011999"/>
            <a:ext cx="2417001" cy="2286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1270218" y="2018904"/>
            <a:ext cx="3222735" cy="82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923461" y="2710432"/>
            <a:ext cx="0" cy="3565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4529711" y="186121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(G)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939935" y="68537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8" name="Textfeld 37"/>
          <p:cNvSpPr txBox="1"/>
          <p:nvPr/>
        </p:nvSpPr>
        <p:spPr>
          <a:xfrm>
            <a:off x="4732409" y="336367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008921" y="3755622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4732409" y="6360166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943596" y="4147568"/>
            <a:ext cx="30328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  <a:r>
              <a:rPr lang="de-DE" sz="1633" baseline="-25000" dirty="0"/>
              <a:t>1</a:t>
            </a:r>
            <a:endParaRPr lang="de-DE" sz="1633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1596840" y="4103967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702471" y="5890256"/>
            <a:ext cx="740908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IS(G)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3948517" y="2702003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 </a:t>
            </a:r>
            <a:r>
              <a:rPr lang="de-DE" sz="1633" dirty="0"/>
              <a:t>&gt;0</a:t>
            </a:r>
          </a:p>
        </p:txBody>
      </p:sp>
      <p:cxnSp>
        <p:nvCxnSpPr>
          <p:cNvPr id="66" name="Gerade Verbindung 65"/>
          <p:cNvCxnSpPr/>
          <p:nvPr/>
        </p:nvCxnSpPr>
        <p:spPr>
          <a:xfrm flipH="1">
            <a:off x="1270218" y="4343541"/>
            <a:ext cx="65324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7634924" y="2028741"/>
            <a:ext cx="18473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33" dirty="0"/>
          </a:p>
        </p:txBody>
      </p:sp>
      <p:sp>
        <p:nvSpPr>
          <p:cNvPr id="70" name="Textfeld 69"/>
          <p:cNvSpPr txBox="1"/>
          <p:nvPr/>
        </p:nvSpPr>
        <p:spPr>
          <a:xfrm>
            <a:off x="3477059" y="75070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98155" y="2637525"/>
            <a:ext cx="952545" cy="3880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</a:pP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+I(i</a:t>
            </a:r>
            <a:r>
              <a:rPr lang="de-DE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)+G</a:t>
            </a:r>
            <a:endParaRPr lang="en-US" sz="1996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540" dirty="0"/>
          </a:p>
          <a:p>
            <a:endParaRPr lang="de-DE" sz="2540" dirty="0"/>
          </a:p>
        </p:txBody>
      </p:sp>
      <p:sp>
        <p:nvSpPr>
          <p:cNvPr id="55" name="Textfeld 54"/>
          <p:cNvSpPr txBox="1"/>
          <p:nvPr/>
        </p:nvSpPr>
        <p:spPr>
          <a:xfrm>
            <a:off x="1575186" y="6324416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65" name="TextShape 2"/>
          <p:cNvSpPr txBox="1"/>
          <p:nvPr/>
        </p:nvSpPr>
        <p:spPr>
          <a:xfrm>
            <a:off x="5026969" y="-9962"/>
            <a:ext cx="4964210" cy="53258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+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de-DE" sz="2400" b="1" dirty="0"/>
          </a:p>
        </p:txBody>
      </p:sp>
      <p:sp>
        <p:nvSpPr>
          <p:cNvPr id="68" name="Textfeld 67"/>
          <p:cNvSpPr txBox="1"/>
          <p:nvPr/>
        </p:nvSpPr>
        <p:spPr>
          <a:xfrm>
            <a:off x="2453421" y="6312529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 +</a:t>
            </a:r>
            <a:r>
              <a:rPr lang="de-D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238155" y="3284281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r>
              <a:rPr lang="de-DE" baseline="-25000" dirty="0"/>
              <a:t>1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/>
              <a:t>G</a:t>
            </a:r>
            <a:r>
              <a:rPr lang="de-DE" dirty="0">
                <a:solidFill>
                  <a:srgbClr val="000000"/>
                </a:solidFill>
              </a:rPr>
              <a:t>)</a:t>
            </a:r>
            <a:endParaRPr lang="de-DE" dirty="0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70AC08F9-2ADD-43D1-AF9D-7859030AAE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91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5" grpId="0"/>
      <p:bldP spid="68" grpId="0"/>
      <p:bldP spid="7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516898" y="-30536"/>
            <a:ext cx="4679508" cy="536145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 dirty="0"/>
              <a:t>Fiskalpolitik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710031" y="557692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710032" y="4123663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75387" y="492367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058605" y="4142101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689897" y="827419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182899" y="1276259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1584928" y="821347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</a:t>
            </a:r>
            <a:r>
              <a:rPr lang="de-DE" sz="2400" b="1" dirty="0"/>
              <a:t>(G</a:t>
            </a:r>
            <a:r>
              <a:rPr lang="de-DE" sz="2400" b="1" baseline="-25000" dirty="0"/>
              <a:t>1</a:t>
            </a:r>
            <a:r>
              <a:rPr lang="de-DE" sz="2400" b="1" dirty="0"/>
              <a:t>)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4861198" y="361719"/>
            <a:ext cx="546945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033994" y="4142101"/>
            <a:ext cx="76976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-76015" y="2064366"/>
            <a:ext cx="66717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i*(G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710031" y="2209239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391400" y="2190801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572482" y="0"/>
            <a:ext cx="486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G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894DC714-A3D1-411F-9710-7D976EFE314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33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23"/>
              <p:cNvSpPr txBox="1"/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de-DE" sz="1633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de-DE" sz="1633" dirty="0" smtClean="0"/>
                      <m:t>Y</m:t>
                    </m:r>
                    <m:r>
                      <m:rPr>
                        <m:nor/>
                      </m:rPr>
                      <a:rPr lang="de-DE" sz="1633" baseline="-25000" dirty="0" smtClean="0"/>
                      <m:t>0</m:t>
                    </m:r>
                  </m:oMath>
                </a14:m>
                <a:r>
                  <a:rPr lang="en-US" sz="1633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8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03" y="3472024"/>
                <a:ext cx="658137" cy="343620"/>
              </a:xfrm>
              <a:prstGeom prst="rect">
                <a:avLst/>
              </a:prstGeom>
              <a:blipFill>
                <a:blip r:embed="rId3"/>
                <a:stretch>
                  <a:fillRect t="-7143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Shape 2"/>
          <p:cNvSpPr txBox="1"/>
          <p:nvPr/>
        </p:nvSpPr>
        <p:spPr>
          <a:xfrm>
            <a:off x="2898345" y="-32351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Geldpolitik und das IS-LM-Modell</a:t>
            </a:r>
          </a:p>
        </p:txBody>
      </p:sp>
      <p:cxnSp>
        <p:nvCxnSpPr>
          <p:cNvPr id="7" name="Straight Arrow Connector 7"/>
          <p:cNvCxnSpPr/>
          <p:nvPr/>
        </p:nvCxnSpPr>
        <p:spPr>
          <a:xfrm>
            <a:off x="1226154" y="3808569"/>
            <a:ext cx="4087634" cy="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/>
        </p:nvSpPr>
        <p:spPr>
          <a:xfrm>
            <a:off x="4830623" y="3880334"/>
            <a:ext cx="76655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L, M/p</a:t>
            </a:r>
          </a:p>
        </p:txBody>
      </p:sp>
      <p:cxnSp>
        <p:nvCxnSpPr>
          <p:cNvPr id="9" name="Straight Connector 10"/>
          <p:cNvCxnSpPr/>
          <p:nvPr/>
        </p:nvCxnSpPr>
        <p:spPr>
          <a:xfrm flipV="1">
            <a:off x="1946345" y="720105"/>
            <a:ext cx="0" cy="3068032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351059" y="1587541"/>
            <a:ext cx="3245005" cy="19407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7"/>
              <p:cNvSpPr txBox="1"/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33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33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de-DE" sz="1633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33" dirty="0"/>
                  <a:t>(</a:t>
                </a:r>
                <a14:m>
                  <m:oMath xmlns:m="http://schemas.openxmlformats.org/officeDocument/2006/math">
                    <m:r>
                      <a:rPr lang="de-DE" sz="1633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en-US" sz="1633" dirty="0"/>
                  <a:t>)</a:t>
                </a:r>
              </a:p>
            </p:txBody>
          </p:sp>
        </mc:Choice>
        <mc:Fallback xmlns="">
          <p:sp>
            <p:nvSpPr>
              <p:cNvPr id="13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62" y="1779636"/>
                <a:ext cx="658578" cy="343620"/>
              </a:xfrm>
              <a:prstGeom prst="rect">
                <a:avLst/>
              </a:prstGeom>
              <a:blipFill>
                <a:blip r:embed="rId4"/>
                <a:stretch>
                  <a:fillRect t="-5357" r="-3704" b="-23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5"/>
              <p:cNvSpPr txBox="1"/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de-DE" sz="1633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949" y="605785"/>
                <a:ext cx="683567" cy="343620"/>
              </a:xfrm>
              <a:prstGeom prst="rect">
                <a:avLst/>
              </a:prstGeom>
              <a:blipFill>
                <a:blip r:embed="rId5"/>
                <a:stretch>
                  <a:fillRect b="-122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6"/>
          <p:cNvCxnSpPr/>
          <p:nvPr/>
        </p:nvCxnSpPr>
        <p:spPr>
          <a:xfrm flipV="1">
            <a:off x="1226154" y="694706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7"/>
          <p:cNvCxnSpPr/>
          <p:nvPr/>
        </p:nvCxnSpPr>
        <p:spPr>
          <a:xfrm flipV="1">
            <a:off x="5755591" y="3781764"/>
            <a:ext cx="2274043" cy="150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flipV="1">
            <a:off x="5755590" y="682904"/>
            <a:ext cx="3213" cy="31138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4"/>
              <p:cNvSpPr txBox="1"/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6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64" y="791850"/>
                <a:ext cx="305147" cy="3436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11"/>
          <p:cNvCxnSpPr/>
          <p:nvPr/>
        </p:nvCxnSpPr>
        <p:spPr>
          <a:xfrm flipH="1">
            <a:off x="1220410" y="1951446"/>
            <a:ext cx="619185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7245580" y="3782136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0</a:t>
            </a:r>
          </a:p>
        </p:txBody>
      </p:sp>
      <p:cxnSp>
        <p:nvCxnSpPr>
          <p:cNvPr id="43" name="Gerade Verbindung 42"/>
          <p:cNvCxnSpPr/>
          <p:nvPr/>
        </p:nvCxnSpPr>
        <p:spPr>
          <a:xfrm flipV="1">
            <a:off x="6511682" y="959375"/>
            <a:ext cx="1991765" cy="17553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177" b="1" dirty="0"/>
                  <a:t>LM(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de-DE" sz="2177" b="1" dirty="0"/>
                  <a:t>)</a:t>
                </a:r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406" y="526843"/>
                <a:ext cx="988860" cy="453137"/>
              </a:xfrm>
              <a:prstGeom prst="rect">
                <a:avLst/>
              </a:prstGeom>
              <a:blipFill>
                <a:blip r:embed="rId7"/>
                <a:stretch>
                  <a:fillRect l="-8025" t="-1333" r="-6173" b="-25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4"/>
              <p:cNvSpPr txBox="1"/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40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607" y="771419"/>
                <a:ext cx="305147" cy="343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Shape 2"/>
          <p:cNvSpPr txBox="1"/>
          <p:nvPr/>
        </p:nvSpPr>
        <p:spPr>
          <a:xfrm>
            <a:off x="6562065" y="-27466"/>
            <a:ext cx="3743985" cy="54103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000" b="1" dirty="0"/>
              <a:t>+ </a:t>
            </a:r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2000" b="1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1AB1A49-92D7-475F-88F5-235C636421B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0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4" grpId="0"/>
      <p:bldP spid="5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Geldpolitik und das IS-LM-Modell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907627" y="1142648"/>
            <a:ext cx="0" cy="35659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907628" y="4708619"/>
            <a:ext cx="58293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72983" y="1077323"/>
            <a:ext cx="23275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56201" y="4727057"/>
            <a:ext cx="2872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1945211" y="1412375"/>
            <a:ext cx="3723488" cy="24738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380495" y="1861215"/>
            <a:ext cx="2417001" cy="18659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470875" y="3162698"/>
            <a:ext cx="1122487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Kurve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058793" y="946675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LM(</a:t>
            </a:r>
            <a:r>
              <a:rPr lang="de-DE" sz="2400" dirty="0"/>
              <a:t>M</a:t>
            </a:r>
            <a:r>
              <a:rPr lang="de-DE" sz="2400" baseline="-25000" dirty="0"/>
              <a:t>1</a:t>
            </a:r>
            <a:r>
              <a:rPr lang="de-DE" sz="2177" b="1" dirty="0"/>
              <a:t>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31590" y="4727057"/>
            <a:ext cx="817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Y* 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21582" y="2649322"/>
            <a:ext cx="71526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i*(M</a:t>
            </a:r>
            <a:r>
              <a:rPr lang="de-DE" sz="1633" baseline="-25000" dirty="0"/>
              <a:t>1</a:t>
            </a:r>
            <a:r>
              <a:rPr lang="de-DE" sz="1633" dirty="0"/>
              <a:t>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07627" y="2794195"/>
            <a:ext cx="26813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588996" y="2775757"/>
            <a:ext cx="0" cy="19328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1380826" y="975632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</a:t>
            </a:r>
            <a:r>
              <a:rPr lang="de-DE" baseline="-25000" dirty="0"/>
              <a:t>1</a:t>
            </a:r>
            <a:r>
              <a:rPr lang="de-DE" b="1"/>
              <a:t>&lt;</a:t>
            </a:r>
            <a:r>
              <a:rPr lang="de-DE"/>
              <a:t>M</a:t>
            </a:r>
            <a:r>
              <a:rPr lang="de-DE" baseline="-25000"/>
              <a:t>2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8401565" y="155498"/>
            <a:ext cx="576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M</a:t>
            </a:r>
            <a:r>
              <a:rPr lang="de-DE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5954CB66-EF6D-44C6-A94E-31E6583041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7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653" y="672525"/>
            <a:ext cx="8557708" cy="5792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hangingPunct="0"/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C(Y)=C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0</a:t>
            </a:r>
            <a:r>
              <a:rPr lang="de-DE" sz="2400" dirty="0">
                <a:latin typeface="Times New Roman" pitchFamily="18"/>
                <a:ea typeface="Droid Sans Fallback" pitchFamily="2"/>
                <a:cs typeface="Lohit Hindi" pitchFamily="2"/>
              </a:rPr>
              <a:t>+c</a:t>
            </a:r>
            <a:r>
              <a:rPr lang="de-DE" sz="2400" baseline="-33000" dirty="0">
                <a:latin typeface="Times New Roman" pitchFamily="18"/>
                <a:ea typeface="Droid Sans Fallback" pitchFamily="2"/>
                <a:cs typeface="Lohit Hindi" pitchFamily="2"/>
              </a:rPr>
              <a:t>y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∙Y=50+0,8Y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I(i)=I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0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+i</a:t>
            </a:r>
            <a:r>
              <a:rPr lang="de-DE" sz="2400" baseline="-33000" dirty="0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∙i=30-300i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G=20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L(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Y,i</a:t>
            </a:r>
            <a:r>
              <a:rPr lang="de-DE" sz="2400" dirty="0">
                <a:latin typeface="Times New Roman" pitchFamily="18"/>
                <a:ea typeface="Arial Unicode MS" pitchFamily="34"/>
                <a:cs typeface="Arial Unicode MS" pitchFamily="34"/>
              </a:rPr>
              <a:t>)=</a:t>
            </a:r>
            <a:r>
              <a:rPr lang="de-DE" sz="2400" dirty="0" err="1">
                <a:latin typeface="Times New Roman" pitchFamily="18"/>
                <a:ea typeface="Arial Unicode MS" pitchFamily="34"/>
                <a:cs typeface="Arial Unicode MS" pitchFamily="34"/>
              </a:rPr>
              <a:t>l</a:t>
            </a:r>
            <a:r>
              <a:rPr lang="de-DE" sz="2400" baseline="-33000" dirty="0" err="1">
                <a:latin typeface="Times New Roman" pitchFamily="18"/>
                <a:ea typeface="Arial Unicode MS" pitchFamily="34"/>
                <a:cs typeface="Arial Unicode MS" pitchFamily="34"/>
              </a:rPr>
              <a:t>y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∙Y+l</a:t>
            </a:r>
            <a:r>
              <a:rPr lang="de-DE" sz="2400" baseline="-33000" dirty="0" err="1">
                <a:latin typeface="Times New Roman" pitchFamily="18"/>
                <a:ea typeface="Arial" pitchFamily="34"/>
                <a:cs typeface="Arial" pitchFamily="34"/>
              </a:rPr>
              <a:t>i</a:t>
            </a:r>
            <a:r>
              <a:rPr lang="de-DE" sz="2400" dirty="0" err="1">
                <a:latin typeface="Times New Roman" pitchFamily="18"/>
                <a:ea typeface="Arial" pitchFamily="34"/>
                <a:cs typeface="Arial" pitchFamily="34"/>
              </a:rPr>
              <a:t>∙i</a:t>
            </a:r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=0,5Y – 250i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r>
              <a:rPr lang="de-DE" sz="2400" dirty="0">
                <a:latin typeface="Times New Roman" pitchFamily="18"/>
                <a:ea typeface="Arial" pitchFamily="34"/>
                <a:cs typeface="Arial" pitchFamily="34"/>
              </a:rPr>
              <a:t>M=400		p=2 </a:t>
            </a: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lvl="0" hangingPunct="0"/>
            <a:endParaRPr lang="de-DE" sz="2400" dirty="0">
              <a:latin typeface="Times New Roman" pitchFamily="18"/>
              <a:ea typeface="Arial" pitchFamily="34"/>
              <a:cs typeface="Arial" pitchFamily="34"/>
            </a:endParaRPr>
          </a:p>
          <a:p>
            <a:pPr marL="457200" lvl="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den fiskalischen Impuls auf das Einkommen, den eine Verdopplung der Staatsausgaben auslöst.</a:t>
            </a:r>
          </a:p>
          <a:p>
            <a:pPr marL="457200" indent="-457200" hangingPunct="0">
              <a:buFont typeface="+mj-lt"/>
              <a:buAutoNum type="alphaLcParenR"/>
            </a:pPr>
            <a:r>
              <a:rPr lang="de-DE" sz="2000" dirty="0">
                <a:latin typeface="Times New Roman" pitchFamily="18"/>
                <a:ea typeface="Arial" pitchFamily="34"/>
                <a:cs typeface="Arial" pitchFamily="34"/>
              </a:rPr>
              <a:t>Bestimmen Sie das geldpolitischen Impuls auf das Einkommen, den eine Erhöhung der Geldmenge um 25% auslöst.</a:t>
            </a:r>
          </a:p>
        </p:txBody>
      </p:sp>
      <p:sp>
        <p:nvSpPr>
          <p:cNvPr id="3" name="TextShape 2"/>
          <p:cNvSpPr txBox="1"/>
          <p:nvPr/>
        </p:nvSpPr>
        <p:spPr>
          <a:xfrm>
            <a:off x="2314670" y="55436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0C6F380-30FC-41B3-BC19-ACC4A7CF8E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3477578" y="162730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Das </a:t>
            </a:r>
            <a:r>
              <a:rPr lang="de-DE" sz="2400" b="1" dirty="0" err="1">
                <a:solidFill>
                  <a:srgbClr val="000000"/>
                </a:solidFill>
                <a:latin typeface="Sparkasse Rg" pitchFamily="34" charset="0"/>
              </a:rPr>
              <a:t>keynesianische</a:t>
            </a:r>
            <a:r>
              <a:rPr lang="de-DE" sz="2400" b="1" dirty="0">
                <a:solidFill>
                  <a:srgbClr val="000000"/>
                </a:solidFill>
                <a:latin typeface="Sparkasse Rg" pitchFamily="34" charset="0"/>
              </a:rPr>
              <a:t> Gütermarktmodell</a:t>
            </a: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0" y="626576"/>
            <a:ext cx="12192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marL="609600" indent="-608013"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Die gesamtwirtschaftliche Nachfrage ergibt sich als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=C+I+G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C (privater Konsum); I (Investitionen); G (Staatsausgaben); I und G sind fest vorgegeben (konstant),</a:t>
            </a: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während C selbst positiv vom Einkommen  (der gesamtwirtschaftlichen Produktion) Y abhängt (</a:t>
            </a:r>
            <a:r>
              <a:rPr lang="de-DE" sz="1600" dirty="0" err="1">
                <a:solidFill>
                  <a:srgbClr val="000000"/>
                </a:solidFill>
              </a:rPr>
              <a:t>Keynesianische</a:t>
            </a:r>
            <a:r>
              <a:rPr lang="de-DE" sz="1600" dirty="0">
                <a:solidFill>
                  <a:srgbClr val="000000"/>
                </a:solidFill>
              </a:rPr>
              <a:t> Konsumhypothese): 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C(Y)=C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			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&gt;0 (autonomer Konsum); 0&lt;</a:t>
            </a:r>
            <a:r>
              <a:rPr lang="de-DE" sz="1600" dirty="0" err="1">
                <a:solidFill>
                  <a:srgbClr val="000000"/>
                </a:solidFill>
              </a:rPr>
              <a:t>c</a:t>
            </a:r>
            <a:r>
              <a:rPr lang="de-DE" sz="1600" baseline="-25000" dirty="0" err="1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&lt;1(marginale Konsumquote)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Da die gesamtwirtschaftliche Produktion Y durch die Nachfrage 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 bestimmt wird, gilt:</a:t>
            </a:r>
          </a:p>
          <a:p>
            <a:pPr eaLnBrk="1" hangingPunct="1">
              <a:buClrTx/>
              <a:buFontTx/>
              <a:buNone/>
            </a:pPr>
            <a:endParaRPr lang="de-DE" sz="1600" dirty="0">
              <a:solidFill>
                <a:srgbClr val="0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de-DE" sz="1600" dirty="0">
                <a:solidFill>
                  <a:srgbClr val="000000"/>
                </a:solidFill>
              </a:rPr>
              <a:t>Y=Y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de-DE" sz="1600" dirty="0">
                <a:solidFill>
                  <a:srgbClr val="000000"/>
                </a:solidFill>
              </a:rPr>
              <a:t>=C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Y+I+G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A2D1D1B-FEDB-4DC2-9A50-23D12812339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1473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Shape 2"/>
          <p:cNvSpPr txBox="1"/>
          <p:nvPr/>
        </p:nvSpPr>
        <p:spPr>
          <a:xfrm>
            <a:off x="0" y="0"/>
            <a:ext cx="1492559" cy="393053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Aufgabe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2FC040A-2DBF-497F-9779-DEC300528F7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Konsum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46849" y="576796"/>
            <a:ext cx="10907552" cy="9444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 dirty="0">
                <a:solidFill>
                  <a:prstClr val="black"/>
                </a:solidFill>
              </a:rPr>
              <a:t>In </a:t>
            </a:r>
            <a:r>
              <a:rPr lang="en-US" sz="2000">
                <a:solidFill>
                  <a:prstClr val="black"/>
                </a:solidFill>
              </a:rPr>
              <a:t>Deutschland beträgt </a:t>
            </a:r>
            <a:r>
              <a:rPr lang="en-US" sz="2000" dirty="0">
                <a:solidFill>
                  <a:prstClr val="black"/>
                </a:solidFill>
              </a:rPr>
              <a:t>die </a:t>
            </a:r>
            <a:r>
              <a:rPr lang="en-US" sz="2000" err="1">
                <a:solidFill>
                  <a:prstClr val="black"/>
                </a:solidFill>
                <a:sym typeface="Wingdings" panose="05000000000000000000" pitchFamily="2" charset="2"/>
              </a:rPr>
              <a:t>Sparquote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etwa s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= 11% </a:t>
            </a:r>
            <a:r>
              <a:rPr lang="en-US" sz="2000">
                <a:solidFill>
                  <a:prstClr val="black"/>
                </a:solidFill>
              </a:rPr>
              <a:t>: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4" name="Textfeld 3"/>
          <p:cNvSpPr txBox="1"/>
          <p:nvPr/>
        </p:nvSpPr>
        <p:spPr>
          <a:xfrm>
            <a:off x="490819" y="3769658"/>
            <a:ext cx="10907552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Damit muss gelten: </a:t>
            </a:r>
            <a:r>
              <a:rPr lang="en-US" sz="2000" dirty="0">
                <a:solidFill>
                  <a:prstClr val="black"/>
                </a:solidFill>
              </a:rPr>
              <a:t>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+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 dirty="0">
                <a:solidFill>
                  <a:prstClr val="black"/>
                </a:solidFill>
              </a:rPr>
              <a:t>=1</a:t>
            </a:r>
            <a:r>
              <a:rPr lang="en-US" sz="2000" dirty="0">
                <a:solidFill>
                  <a:prstClr val="black"/>
                </a:solidFill>
              </a:rPr>
              <a:t>	→	 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de-DE" sz="2000" dirty="0">
                <a:solidFill>
                  <a:prstClr val="black"/>
                </a:solidFill>
              </a:rPr>
              <a:t>=1 –</a:t>
            </a:r>
            <a:r>
              <a:rPr lang="en-US" sz="2000" dirty="0">
                <a:solidFill>
                  <a:prstClr val="black"/>
                </a:solidFill>
              </a:rPr>
              <a:t> s</a:t>
            </a:r>
            <a:r>
              <a:rPr lang="de-DE" sz="2000" baseline="-25000" dirty="0">
                <a:solidFill>
                  <a:srgbClr val="000000"/>
                </a:solidFill>
              </a:rPr>
              <a:t>y </a:t>
            </a:r>
            <a:r>
              <a:rPr lang="de-DE" sz="2000">
                <a:solidFill>
                  <a:prstClr val="black"/>
                </a:solidFill>
              </a:rPr>
              <a:t>=89</a:t>
            </a:r>
            <a:r>
              <a:rPr lang="en-US" sz="200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prstClr val="black"/>
                </a:solidFill>
                <a:sym typeface="Wingdings" panose="05000000000000000000" pitchFamily="2" charset="2"/>
              </a:rPr>
              <a:t>%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546849" y="2628900"/>
            <a:ext cx="10907552" cy="10392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Das Einkommen Y wird auf den Konsum und das Sparen aufgeteilt (vgl. wieder die VGR und den Wirtschaftskreislauf!)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4441773"/>
            <a:ext cx="8689605" cy="672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de-DE" sz="2000" dirty="0">
                <a:solidFill>
                  <a:prstClr val="black"/>
                </a:solidFill>
              </a:rPr>
              <a:t>Interpretation: Von 1000 zusätzlichen Euro an Einkommen </a:t>
            </a:r>
            <a:r>
              <a:rPr lang="de-DE" sz="2000">
                <a:solidFill>
                  <a:prstClr val="black"/>
                </a:solidFill>
              </a:rPr>
              <a:t>werden 890 </a:t>
            </a:r>
            <a:r>
              <a:rPr lang="de-DE" sz="2000" dirty="0">
                <a:solidFill>
                  <a:prstClr val="black"/>
                </a:solidFill>
              </a:rPr>
              <a:t>Euro direkt für den Konsum wieder ausgegeben!! (Erste Ableitung der Konsumfunktion!)</a:t>
            </a:r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490819" y="1402955"/>
            <a:ext cx="10907552" cy="9521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544"/>
              </a:spcAft>
            </a:pPr>
            <a:r>
              <a:rPr lang="en-US" sz="2000">
                <a:solidFill>
                  <a:prstClr val="black"/>
                </a:solidFill>
              </a:rPr>
              <a:t>Wie </a:t>
            </a:r>
            <a:r>
              <a:rPr lang="en-US" sz="2000" dirty="0" err="1">
                <a:solidFill>
                  <a:prstClr val="black"/>
                </a:solidFill>
              </a:rPr>
              <a:t>hoch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ist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dann</a:t>
            </a:r>
            <a:r>
              <a:rPr lang="en-US" sz="2000" dirty="0">
                <a:solidFill>
                  <a:prstClr val="black"/>
                </a:solidFill>
              </a:rPr>
              <a:t> die </a:t>
            </a:r>
            <a:r>
              <a:rPr lang="en-US" sz="2000" dirty="0" err="1">
                <a:solidFill>
                  <a:prstClr val="black"/>
                </a:solidFill>
              </a:rPr>
              <a:t>marginale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Konsumquote</a:t>
            </a:r>
            <a:r>
              <a:rPr lang="en-US" sz="2000" dirty="0">
                <a:solidFill>
                  <a:prstClr val="black"/>
                </a:solidFill>
              </a:rPr>
              <a:t> c</a:t>
            </a:r>
            <a:r>
              <a:rPr lang="de-DE" sz="2000" baseline="-25000" dirty="0">
                <a:solidFill>
                  <a:srgbClr val="000000"/>
                </a:solidFill>
              </a:rPr>
              <a:t>y</a:t>
            </a:r>
            <a:r>
              <a:rPr lang="en-US" sz="2000" dirty="0">
                <a:solidFill>
                  <a:prstClr val="black"/>
                </a:solidFill>
              </a:rPr>
              <a:t>?</a:t>
            </a:r>
            <a:br>
              <a:rPr lang="en-US" sz="2000" dirty="0">
                <a:solidFill>
                  <a:prstClr val="black"/>
                </a:solidFill>
              </a:rPr>
            </a:br>
            <a:endParaRPr lang="de-DE" sz="2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5F7ACC9-ED3E-4A81-88BD-EC678A2CB0D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83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Konsum</a:t>
            </a:r>
          </a:p>
        </p:txBody>
      </p:sp>
      <p:grpSp>
        <p:nvGrpSpPr>
          <p:cNvPr id="7" name="Group 23"/>
          <p:cNvGrpSpPr/>
          <p:nvPr/>
        </p:nvGrpSpPr>
        <p:grpSpPr>
          <a:xfrm>
            <a:off x="3515452" y="549060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6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7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27"/>
          <p:cNvCxnSpPr/>
          <p:nvPr/>
        </p:nvCxnSpPr>
        <p:spPr>
          <a:xfrm flipV="1">
            <a:off x="3515452" y="810358"/>
            <a:ext cx="3984785" cy="267829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28"/>
          <p:cNvSpPr/>
          <p:nvPr/>
        </p:nvSpPr>
        <p:spPr>
          <a:xfrm flipH="1">
            <a:off x="2969358" y="3488656"/>
            <a:ext cx="539830" cy="1175838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2" name="TextBox 29"/>
          <p:cNvSpPr txBox="1"/>
          <p:nvPr/>
        </p:nvSpPr>
        <p:spPr>
          <a:xfrm>
            <a:off x="18037" y="3918212"/>
            <a:ext cx="277832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Autonomer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solidFill>
                  <a:srgbClr val="000000"/>
                </a:solidFill>
              </a:rPr>
              <a:t>C</a:t>
            </a:r>
            <a:r>
              <a:rPr lang="de-DE" sz="1600" baseline="-25000" dirty="0">
                <a:solidFill>
                  <a:srgbClr val="000000"/>
                </a:solidFill>
              </a:rPr>
              <a:t>0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=100</a:t>
            </a:r>
          </a:p>
        </p:txBody>
      </p:sp>
      <p:sp>
        <p:nvSpPr>
          <p:cNvPr id="13" name="TextBox 30"/>
          <p:cNvSpPr txBox="1"/>
          <p:nvPr/>
        </p:nvSpPr>
        <p:spPr>
          <a:xfrm>
            <a:off x="6555887" y="4852038"/>
            <a:ext cx="159530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(y)</a:t>
            </a:r>
          </a:p>
        </p:txBody>
      </p:sp>
      <p:sp>
        <p:nvSpPr>
          <p:cNvPr id="14" name="TextBox 31"/>
          <p:cNvSpPr txBox="1"/>
          <p:nvPr/>
        </p:nvSpPr>
        <p:spPr>
          <a:xfrm>
            <a:off x="1915242" y="549060"/>
            <a:ext cx="1502460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C(y)</a:t>
            </a:r>
          </a:p>
        </p:txBody>
      </p:sp>
      <p:cxnSp>
        <p:nvCxnSpPr>
          <p:cNvPr id="15" name="Straight Arrow Connector 33"/>
          <p:cNvCxnSpPr/>
          <p:nvPr/>
        </p:nvCxnSpPr>
        <p:spPr>
          <a:xfrm>
            <a:off x="4560642" y="2835412"/>
            <a:ext cx="13064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35"/>
          <p:cNvCxnSpPr/>
          <p:nvPr/>
        </p:nvCxnSpPr>
        <p:spPr>
          <a:xfrm flipV="1">
            <a:off x="5842372" y="1986196"/>
            <a:ext cx="0" cy="84921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6"/>
          <p:cNvSpPr txBox="1"/>
          <p:nvPr/>
        </p:nvSpPr>
        <p:spPr>
          <a:xfrm>
            <a:off x="5841333" y="2215620"/>
            <a:ext cx="3585149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+ 0,890€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entspricht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Ersparnis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von 0,11€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7"/>
          <p:cNvSpPr txBox="1"/>
          <p:nvPr/>
        </p:nvSpPr>
        <p:spPr>
          <a:xfrm>
            <a:off x="4400910" y="2966061"/>
            <a:ext cx="2315436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+ 1€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06501" y="507899"/>
            <a:ext cx="237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C(y)=</a:t>
            </a:r>
            <a:r>
              <a:rPr lang="de-DE" dirty="0">
                <a:solidFill>
                  <a:srgbClr val="000000"/>
                </a:solidFill>
              </a:rPr>
              <a:t> 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>
                <a:solidFill>
                  <a:srgbClr val="000000"/>
                </a:solidFill>
              </a:rPr>
              <a:t>=100+0,89Y</a:t>
            </a:r>
            <a:endParaRPr lang="de-DE" sz="1633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AA9EF4D-D393-497D-9B25-FE8AE1F44E0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35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7" grpId="0"/>
      <p:bldP spid="18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Gütermarktgleichgewicht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209171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3"/>
          <p:cNvSpPr txBox="1"/>
          <p:nvPr/>
        </p:nvSpPr>
        <p:spPr>
          <a:xfrm>
            <a:off x="5326384" y="5650112"/>
            <a:ext cx="15728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523935" y="1346970"/>
            <a:ext cx="1630575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90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903" b="1" dirty="0"/>
              <a:t>Gütermarktgleichgewicht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4550439" y="1412294"/>
            <a:ext cx="4115434" cy="4180758"/>
            <a:chOff x="1187624" y="908720"/>
            <a:chExt cx="4536504" cy="4608512"/>
          </a:xfrm>
        </p:grpSpPr>
        <p:cxnSp>
          <p:nvCxnSpPr>
            <p:cNvPr id="8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10"/>
          <p:cNvCxnSpPr/>
          <p:nvPr/>
        </p:nvCxnSpPr>
        <p:spPr>
          <a:xfrm flipV="1">
            <a:off x="4550439" y="1804240"/>
            <a:ext cx="5291272" cy="1959731"/>
          </a:xfrm>
          <a:prstGeom prst="line">
            <a:avLst/>
          </a:prstGeom>
          <a:ln w="381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3"/>
          <p:cNvSpPr txBox="1"/>
          <p:nvPr/>
        </p:nvSpPr>
        <p:spPr>
          <a:xfrm>
            <a:off x="7621818" y="5628340"/>
            <a:ext cx="10310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2982655" y="1346970"/>
            <a:ext cx="1630575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3" name="Straight Connector 23"/>
          <p:cNvCxnSpPr/>
          <p:nvPr/>
        </p:nvCxnSpPr>
        <p:spPr>
          <a:xfrm flipV="1">
            <a:off x="4550439" y="1477618"/>
            <a:ext cx="4180758" cy="4115434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27"/>
          <p:cNvSpPr/>
          <p:nvPr/>
        </p:nvSpPr>
        <p:spPr>
          <a:xfrm>
            <a:off x="7580785" y="2709583"/>
            <a:ext cx="522595" cy="1235582"/>
          </a:xfrm>
          <a:prstGeom prst="rightBrace">
            <a:avLst>
              <a:gd name="adj1" fmla="val 8333"/>
              <a:gd name="adj2" fmla="val 20842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31"/>
          <p:cNvSpPr txBox="1"/>
          <p:nvPr/>
        </p:nvSpPr>
        <p:spPr>
          <a:xfrm>
            <a:off x="8835946" y="3690297"/>
            <a:ext cx="209384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Konsum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C(Y)=</a:t>
            </a:r>
            <a:r>
              <a:rPr lang="de-DE" sz="1600" dirty="0">
                <a:solidFill>
                  <a:srgbClr val="000000"/>
                </a:solidFill>
              </a:rPr>
              <a:t>C</a:t>
            </a:r>
            <a:r>
              <a:rPr lang="de-DE" sz="1600" baseline="-25000" dirty="0">
                <a:solidFill>
                  <a:srgbClr val="000000"/>
                </a:solidFill>
              </a:rPr>
              <a:t>0</a:t>
            </a:r>
            <a:r>
              <a:rPr lang="de-DE" sz="1600" dirty="0">
                <a:solidFill>
                  <a:srgbClr val="000000"/>
                </a:solidFill>
              </a:rPr>
              <a:t>+c</a:t>
            </a:r>
            <a:r>
              <a:rPr lang="de-DE" sz="1600" baseline="-25000" dirty="0">
                <a:solidFill>
                  <a:srgbClr val="000000"/>
                </a:solidFill>
              </a:rPr>
              <a:t>y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32"/>
          <p:cNvSpPr txBox="1"/>
          <p:nvPr/>
        </p:nvSpPr>
        <p:spPr>
          <a:xfrm>
            <a:off x="8150864" y="2549962"/>
            <a:ext cx="1922321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Innvestitionen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I +</a:t>
            </a:r>
          </a:p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Staatsausgaben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G</a:t>
            </a:r>
          </a:p>
        </p:txBody>
      </p:sp>
      <p:cxnSp>
        <p:nvCxnSpPr>
          <p:cNvPr id="19" name="Straight Arrow Connector 33"/>
          <p:cNvCxnSpPr/>
          <p:nvPr/>
        </p:nvCxnSpPr>
        <p:spPr>
          <a:xfrm flipH="1" flipV="1">
            <a:off x="9449765" y="3380454"/>
            <a:ext cx="653244" cy="2528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5"/>
          <p:cNvSpPr txBox="1"/>
          <p:nvPr/>
        </p:nvSpPr>
        <p:spPr>
          <a:xfrm>
            <a:off x="8450785" y="177459"/>
            <a:ext cx="2545890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r>
              <a:rPr lang="de-DE" dirty="0">
                <a:solidFill>
                  <a:srgbClr val="000000"/>
                </a:solidFill>
              </a:rPr>
              <a:t>+c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  <a:r>
              <a:rPr lang="de-DE" dirty="0">
                <a:solidFill>
                  <a:srgbClr val="000000"/>
                </a:solidFill>
              </a:rPr>
              <a:t>Y+I+G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37"/>
          <p:cNvCxnSpPr>
            <a:stCxn id="20" idx="2"/>
          </p:cNvCxnSpPr>
          <p:nvPr/>
        </p:nvCxnSpPr>
        <p:spPr>
          <a:xfrm flipH="1">
            <a:off x="9329543" y="798078"/>
            <a:ext cx="394187" cy="11133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266011" y="4033917"/>
            <a:ext cx="1694310" cy="8461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633" dirty="0"/>
              <a:t>Investitionen I</a:t>
            </a:r>
          </a:p>
          <a:p>
            <a:pPr algn="ctr"/>
            <a:r>
              <a:rPr lang="de-DE" sz="1633" dirty="0"/>
              <a:t>+</a:t>
            </a:r>
          </a:p>
          <a:p>
            <a:pPr algn="r"/>
            <a:r>
              <a:rPr lang="de-DE" sz="1633" dirty="0"/>
              <a:t>Staatsausgaben G</a:t>
            </a:r>
          </a:p>
        </p:txBody>
      </p:sp>
      <p:cxnSp>
        <p:nvCxnSpPr>
          <p:cNvPr id="24" name="Straight Connector 30"/>
          <p:cNvCxnSpPr/>
          <p:nvPr/>
        </p:nvCxnSpPr>
        <p:spPr>
          <a:xfrm flipV="1">
            <a:off x="4576695" y="3110727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-26766" y="6358804"/>
            <a:ext cx="8519512" cy="3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14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7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Gleichgewichtsbedingung</a:t>
            </a:r>
            <a:r>
              <a:rPr lang="en-US" sz="17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sz="17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Ausgaben</a:t>
            </a:r>
            <a:r>
              <a:rPr lang="en-US" sz="17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de-DE" sz="1700" dirty="0">
                <a:solidFill>
                  <a:srgbClr val="000000"/>
                </a:solidFill>
              </a:rPr>
              <a:t>Y</a:t>
            </a:r>
            <a:r>
              <a:rPr lang="de-DE" sz="1700" baseline="30000" dirty="0">
                <a:solidFill>
                  <a:srgbClr val="000000"/>
                </a:solidFill>
              </a:rPr>
              <a:t>D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= </a:t>
            </a:r>
            <a:r>
              <a:rPr lang="en-US" sz="17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Einkommen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(Y) = </a:t>
            </a:r>
            <a:r>
              <a:rPr lang="en-US" sz="17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Produktion</a:t>
            </a:r>
            <a:r>
              <a:rPr 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(Y) = </a:t>
            </a:r>
            <a:r>
              <a:rPr lang="de-DE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de-DE" sz="17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n-US" sz="1700" b="1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8496156" y="119954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sz="1633" dirty="0"/>
              <a:t>=Y</a:t>
            </a:r>
          </a:p>
        </p:txBody>
      </p:sp>
      <p:sp>
        <p:nvSpPr>
          <p:cNvPr id="22" name="Right Brace 28"/>
          <p:cNvSpPr/>
          <p:nvPr/>
        </p:nvSpPr>
        <p:spPr>
          <a:xfrm flipH="1">
            <a:off x="3968866" y="5070458"/>
            <a:ext cx="539830" cy="419391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8" name="Textfeld 27"/>
          <p:cNvSpPr txBox="1"/>
          <p:nvPr/>
        </p:nvSpPr>
        <p:spPr>
          <a:xfrm>
            <a:off x="1952807" y="5070458"/>
            <a:ext cx="2145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Autonomer Konsum </a:t>
            </a:r>
            <a:r>
              <a:rPr lang="de-DE" dirty="0">
                <a:solidFill>
                  <a:srgbClr val="000000"/>
                </a:solidFill>
              </a:rPr>
              <a:t>C</a:t>
            </a:r>
            <a:r>
              <a:rPr lang="de-DE" baseline="-25000" dirty="0">
                <a:solidFill>
                  <a:srgbClr val="000000"/>
                </a:solidFill>
              </a:rPr>
              <a:t>0</a:t>
            </a:r>
            <a:endParaRPr lang="de-DE" sz="1633" dirty="0"/>
          </a:p>
        </p:txBody>
      </p:sp>
      <p:sp>
        <p:nvSpPr>
          <p:cNvPr id="29" name="Right Brace 28"/>
          <p:cNvSpPr/>
          <p:nvPr/>
        </p:nvSpPr>
        <p:spPr>
          <a:xfrm flipH="1">
            <a:off x="3968122" y="3763971"/>
            <a:ext cx="539830" cy="1258404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0" name="Right Brace 28"/>
          <p:cNvSpPr/>
          <p:nvPr/>
        </p:nvSpPr>
        <p:spPr>
          <a:xfrm flipH="1">
            <a:off x="1736086" y="3885891"/>
            <a:ext cx="539830" cy="1745342"/>
          </a:xfrm>
          <a:prstGeom prst="righ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31" name="Textfeld 30"/>
          <p:cNvSpPr txBox="1"/>
          <p:nvPr/>
        </p:nvSpPr>
        <p:spPr>
          <a:xfrm>
            <a:off x="7690" y="4184043"/>
            <a:ext cx="2065924" cy="11522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633" dirty="0"/>
              <a:t>Vom Einkommen</a:t>
            </a:r>
          </a:p>
          <a:p>
            <a:r>
              <a:rPr lang="de-DE" sz="1633" dirty="0"/>
              <a:t>unabhängiger Teil der </a:t>
            </a:r>
            <a:r>
              <a:rPr lang="de-DE" sz="1633" dirty="0" err="1"/>
              <a:t>gesamtwirtschaft</a:t>
            </a:r>
            <a:r>
              <a:rPr lang="de-DE" sz="1633" dirty="0"/>
              <a:t>- </a:t>
            </a:r>
            <a:r>
              <a:rPr lang="de-DE" sz="1633" dirty="0" err="1"/>
              <a:t>lichen</a:t>
            </a:r>
            <a:r>
              <a:rPr lang="de-DE" sz="1633" dirty="0"/>
              <a:t> Nachfrage</a:t>
            </a:r>
          </a:p>
        </p:txBody>
      </p:sp>
      <p:cxnSp>
        <p:nvCxnSpPr>
          <p:cNvPr id="32" name="Straight Connector 30"/>
          <p:cNvCxnSpPr/>
          <p:nvPr/>
        </p:nvCxnSpPr>
        <p:spPr>
          <a:xfrm flipV="1">
            <a:off x="7516290" y="2693443"/>
            <a:ext cx="6643" cy="2899609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0"/>
          <p:cNvCxnSpPr/>
          <p:nvPr/>
        </p:nvCxnSpPr>
        <p:spPr>
          <a:xfrm flipV="1">
            <a:off x="4576694" y="2659129"/>
            <a:ext cx="2939596" cy="34314"/>
          </a:xfrm>
          <a:prstGeom prst="line">
            <a:avLst/>
          </a:prstGeom>
          <a:ln w="381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3569335" y="2508777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827681" y="5625944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de-DE" dirty="0"/>
              <a:t>=Y=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39" name="TextBox 35"/>
          <p:cNvSpPr txBox="1"/>
          <p:nvPr/>
        </p:nvSpPr>
        <p:spPr>
          <a:xfrm>
            <a:off x="4639792" y="768461"/>
            <a:ext cx="3696653" cy="15747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45°-Linie: Ort aller Punkte bei denen</a:t>
            </a:r>
          </a:p>
          <a:p>
            <a:r>
              <a:rPr lang="de-DE" sz="2000" dirty="0">
                <a:solidFill>
                  <a:srgbClr val="000000"/>
                </a:solidFill>
              </a:rPr>
              <a:t>Y</a:t>
            </a:r>
            <a:r>
              <a:rPr lang="de-DE" sz="2000" baseline="30000" dirty="0">
                <a:solidFill>
                  <a:srgbClr val="000000"/>
                </a:solidFill>
              </a:rPr>
              <a:t>D</a:t>
            </a:r>
            <a:r>
              <a:rPr lang="de-DE" sz="2000" dirty="0"/>
              <a:t>=Y gilt → Alle möglichen</a:t>
            </a:r>
          </a:p>
          <a:p>
            <a:r>
              <a:rPr lang="de-DE" sz="2000" dirty="0"/>
              <a:t>	     Gleichgewichtspunkte</a:t>
            </a:r>
          </a:p>
          <a:p>
            <a:r>
              <a:rPr lang="de-DE" sz="2000" dirty="0"/>
              <a:t>Gerade durch den Ursprung</a:t>
            </a:r>
          </a:p>
          <a:p>
            <a:r>
              <a:rPr lang="de-DE" sz="2000" dirty="0"/>
              <a:t>Mit Steigung eins</a:t>
            </a:r>
          </a:p>
        </p:txBody>
      </p:sp>
      <p:cxnSp>
        <p:nvCxnSpPr>
          <p:cNvPr id="40" name="Straight Arrow Connector 37"/>
          <p:cNvCxnSpPr/>
          <p:nvPr/>
        </p:nvCxnSpPr>
        <p:spPr>
          <a:xfrm>
            <a:off x="7340463" y="1688024"/>
            <a:ext cx="855278" cy="2448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ihandform 42"/>
          <p:cNvSpPr/>
          <p:nvPr/>
        </p:nvSpPr>
        <p:spPr>
          <a:xfrm>
            <a:off x="5089402" y="5090615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783869" y="5211338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sp>
        <p:nvSpPr>
          <p:cNvPr id="46" name="TextBox 14"/>
          <p:cNvSpPr txBox="1"/>
          <p:nvPr/>
        </p:nvSpPr>
        <p:spPr>
          <a:xfrm>
            <a:off x="-2258" y="2155093"/>
            <a:ext cx="4615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Schnittpunkt zwischen 45°-Linie und Nachfragefunktion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7" name="TextBox 14"/>
          <p:cNvSpPr txBox="1"/>
          <p:nvPr/>
        </p:nvSpPr>
        <p:spPr>
          <a:xfrm>
            <a:off x="3408277" y="5873938"/>
            <a:ext cx="4615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Schnittpunkt zwischen 45°-Linie und Nachfragefunktion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7EAEDD0-9FA0-46B8-ADE0-9EC314DE13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1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8" grpId="0"/>
      <p:bldP spid="20" grpId="0"/>
      <p:bldP spid="23" grpId="0"/>
      <p:bldP spid="25" grpId="0" animBg="1"/>
      <p:bldP spid="27" grpId="0"/>
      <p:bldP spid="22" grpId="0" animBg="1"/>
      <p:bldP spid="28" grpId="0"/>
      <p:bldP spid="29" grpId="0" animBg="1"/>
      <p:bldP spid="30" grpId="0" animBg="1"/>
      <p:bldP spid="31" grpId="0"/>
      <p:bldP spid="37" grpId="0"/>
      <p:bldP spid="38" grpId="0"/>
      <p:bldP spid="39" grpId="0"/>
      <p:bldP spid="43" grpId="0" animBg="1"/>
      <p:bldP spid="44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471790" y="1483414"/>
            <a:ext cx="6999223" cy="4146761"/>
            <a:chOff x="1187624" y="908720"/>
            <a:chExt cx="4536504" cy="460851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187624" y="5517232"/>
              <a:ext cx="45365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187624" y="908720"/>
              <a:ext cx="0" cy="460851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flipV="1">
            <a:off x="1471791" y="1875360"/>
            <a:ext cx="5291272" cy="195973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/>
          <p:nvPr/>
        </p:nvSpPr>
        <p:spPr>
          <a:xfrm>
            <a:off x="7233448" y="5712498"/>
            <a:ext cx="157286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TextBox 14"/>
          <p:cNvSpPr txBox="1"/>
          <p:nvPr/>
        </p:nvSpPr>
        <p:spPr>
          <a:xfrm>
            <a:off x="-31407" y="1136119"/>
            <a:ext cx="1697901" cy="620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Einkommen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4" name="Straight Connector 23"/>
          <p:cNvCxnSpPr/>
          <p:nvPr/>
        </p:nvCxnSpPr>
        <p:spPr>
          <a:xfrm flipV="1">
            <a:off x="1471790" y="1156792"/>
            <a:ext cx="4572705" cy="450738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1"/>
          <p:cNvSpPr txBox="1"/>
          <p:nvPr/>
        </p:nvSpPr>
        <p:spPr>
          <a:xfrm>
            <a:off x="2716756" y="886385"/>
            <a:ext cx="268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Gleichgewicht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i="1" dirty="0">
                <a:latin typeface="Arial" panose="020B0604020202020204" pitchFamily="34" charset="0"/>
                <a:cs typeface="Arial" panose="020B0604020202020204" pitchFamily="34" charset="0"/>
              </a:rPr>
              <a:t>=Y=</a:t>
            </a:r>
            <a:r>
              <a:rPr lang="de-DE" sz="1600" dirty="0">
                <a:solidFill>
                  <a:srgbClr val="000000"/>
                </a:solidFill>
              </a:rPr>
              <a:t>Y</a:t>
            </a:r>
            <a:r>
              <a:rPr lang="de-DE" sz="1600" baseline="30000" dirty="0">
                <a:solidFill>
                  <a:srgbClr val="000000"/>
                </a:solidFill>
              </a:rPr>
              <a:t>*</a:t>
            </a:r>
            <a:endParaRPr lang="de-DE" sz="1600" dirty="0"/>
          </a:p>
        </p:txBody>
      </p:sp>
      <p:sp>
        <p:nvSpPr>
          <p:cNvPr id="17" name="TextBox 35"/>
          <p:cNvSpPr txBox="1"/>
          <p:nvPr/>
        </p:nvSpPr>
        <p:spPr>
          <a:xfrm>
            <a:off x="7721564" y="2164443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Ausgaben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37"/>
          <p:cNvCxnSpPr/>
          <p:nvPr/>
        </p:nvCxnSpPr>
        <p:spPr>
          <a:xfrm flipH="1" flipV="1">
            <a:off x="6561822" y="2050388"/>
            <a:ext cx="1173617" cy="2720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1"/>
              <p:cNvSpPr txBox="1"/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20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455" y="5722139"/>
                <a:ext cx="421910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15"/>
          <p:cNvCxnSpPr/>
          <p:nvPr/>
        </p:nvCxnSpPr>
        <p:spPr>
          <a:xfrm flipV="1">
            <a:off x="2255683" y="4880280"/>
            <a:ext cx="0" cy="783892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8"/>
          <p:cNvCxnSpPr/>
          <p:nvPr/>
        </p:nvCxnSpPr>
        <p:spPr>
          <a:xfrm flipV="1">
            <a:off x="2255683" y="3573793"/>
            <a:ext cx="0" cy="1306487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9"/>
          <p:cNvSpPr/>
          <p:nvPr/>
        </p:nvSpPr>
        <p:spPr>
          <a:xfrm rot="10800000">
            <a:off x="968761" y="3594833"/>
            <a:ext cx="1270198" cy="1306487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4" name="TextBox 34"/>
          <p:cNvSpPr txBox="1"/>
          <p:nvPr/>
        </p:nvSpPr>
        <p:spPr>
          <a:xfrm>
            <a:off x="-3883" y="4235210"/>
            <a:ext cx="15842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Um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befriedigen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müssen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Lagerbestände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abgebaut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bzw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Neueinstellungen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45"/>
          <p:cNvCxnSpPr>
            <a:stCxn id="16" idx="2"/>
          </p:cNvCxnSpPr>
          <p:nvPr/>
        </p:nvCxnSpPr>
        <p:spPr>
          <a:xfrm>
            <a:off x="4058021" y="1255717"/>
            <a:ext cx="366734" cy="13871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2"/>
          <p:cNvSpPr txBox="1"/>
          <p:nvPr/>
        </p:nvSpPr>
        <p:spPr>
          <a:xfrm>
            <a:off x="4020177" y="3174145"/>
            <a:ext cx="493853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/>
              <a:t>Etc.</a:t>
            </a:r>
          </a:p>
        </p:txBody>
      </p:sp>
      <p:sp>
        <p:nvSpPr>
          <p:cNvPr id="34" name="Right Brace 32"/>
          <p:cNvSpPr/>
          <p:nvPr/>
        </p:nvSpPr>
        <p:spPr>
          <a:xfrm>
            <a:off x="5810788" y="1429678"/>
            <a:ext cx="233707" cy="772304"/>
          </a:xfrm>
          <a:prstGeom prst="rightBrace">
            <a:avLst>
              <a:gd name="adj1" fmla="val 8333"/>
              <a:gd name="adj2" fmla="val 48897"/>
            </a:avLst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1784593" y="32134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903" dirty="0" err="1">
                <a:solidFill>
                  <a:sysClr val="windowText" lastClr="000000"/>
                </a:solidFill>
              </a:rPr>
              <a:t>Anpassungsprozess</a:t>
            </a:r>
            <a:endParaRPr lang="en-US" sz="2903" dirty="0">
              <a:solidFill>
                <a:sysClr val="windowText" lastClr="000000"/>
              </a:solidFill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5801909" y="8787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Y=</a:t>
            </a:r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D</a:t>
            </a:r>
            <a:endParaRPr lang="de-DE" sz="1633" dirty="0"/>
          </a:p>
        </p:txBody>
      </p:sp>
      <p:sp>
        <p:nvSpPr>
          <p:cNvPr id="37" name="TextBox 14"/>
          <p:cNvSpPr txBox="1"/>
          <p:nvPr/>
        </p:nvSpPr>
        <p:spPr>
          <a:xfrm>
            <a:off x="17061" y="3572358"/>
            <a:ext cx="1650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Nachfrage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übersteigt die Produktion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Connector 42"/>
          <p:cNvCxnSpPr/>
          <p:nvPr/>
        </p:nvCxnSpPr>
        <p:spPr>
          <a:xfrm flipV="1">
            <a:off x="4422255" y="2762068"/>
            <a:ext cx="7685" cy="2822285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2"/>
          <p:cNvCxnSpPr/>
          <p:nvPr/>
        </p:nvCxnSpPr>
        <p:spPr>
          <a:xfrm flipH="1">
            <a:off x="1471789" y="2725144"/>
            <a:ext cx="2932775" cy="26427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ihandform 48"/>
          <p:cNvSpPr/>
          <p:nvPr/>
        </p:nvSpPr>
        <p:spPr>
          <a:xfrm>
            <a:off x="1926907" y="5182207"/>
            <a:ext cx="286603" cy="477672"/>
          </a:xfrm>
          <a:custGeom>
            <a:avLst/>
            <a:gdLst>
              <a:gd name="connsiteX0" fmla="*/ 0 w 286603"/>
              <a:gd name="connsiteY0" fmla="*/ 0 h 477672"/>
              <a:gd name="connsiteX1" fmla="*/ 218364 w 286603"/>
              <a:gd name="connsiteY1" fmla="*/ 218364 h 477672"/>
              <a:gd name="connsiteX2" fmla="*/ 286603 w 286603"/>
              <a:gd name="connsiteY2" fmla="*/ 477672 h 477672"/>
              <a:gd name="connsiteX3" fmla="*/ 286603 w 286603"/>
              <a:gd name="connsiteY3" fmla="*/ 477672 h 47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477672">
                <a:moveTo>
                  <a:pt x="0" y="0"/>
                </a:moveTo>
                <a:cubicBezTo>
                  <a:pt x="85298" y="69376"/>
                  <a:pt x="170597" y="138752"/>
                  <a:pt x="218364" y="218364"/>
                </a:cubicBezTo>
                <a:cubicBezTo>
                  <a:pt x="266131" y="297976"/>
                  <a:pt x="286603" y="477672"/>
                  <a:pt x="286603" y="477672"/>
                </a:cubicBezTo>
                <a:lnTo>
                  <a:pt x="286603" y="4776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1621374" y="5302930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endParaRPr lang="de-DE" dirty="0"/>
          </a:p>
        </p:txBody>
      </p:sp>
      <p:cxnSp>
        <p:nvCxnSpPr>
          <p:cNvPr id="55" name="Straight Connector 43"/>
          <p:cNvCxnSpPr/>
          <p:nvPr/>
        </p:nvCxnSpPr>
        <p:spPr>
          <a:xfrm>
            <a:off x="5746187" y="1492434"/>
            <a:ext cx="2098" cy="762328"/>
          </a:xfrm>
          <a:prstGeom prst="line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4267103" y="5705951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>
          <a:xfrm>
            <a:off x="1110405" y="2556675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Y</a:t>
            </a:r>
            <a:r>
              <a:rPr lang="de-DE" baseline="30000" dirty="0">
                <a:solidFill>
                  <a:srgbClr val="000000"/>
                </a:solidFill>
              </a:rPr>
              <a:t>*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11"/>
              <p:cNvSpPr txBox="1"/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de-DE" sz="1633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sz="1633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633" dirty="0"/>
              </a:p>
            </p:txBody>
          </p:sp>
        </mc:Choice>
        <mc:Fallback xmlns="">
          <p:sp>
            <p:nvSpPr>
              <p:cNvPr id="75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581" y="5681856"/>
                <a:ext cx="476412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34"/>
          <p:cNvSpPr txBox="1"/>
          <p:nvPr/>
        </p:nvSpPr>
        <p:spPr>
          <a:xfrm>
            <a:off x="6161100" y="1160081"/>
            <a:ext cx="3134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Produktion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übersteigt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Nachfrage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34"/>
          <p:cNvSpPr txBox="1"/>
          <p:nvPr/>
        </p:nvSpPr>
        <p:spPr>
          <a:xfrm>
            <a:off x="6161100" y="1386136"/>
            <a:ext cx="242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Lageraufbau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bzw.Entlassungen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E0E3CB3-881E-4CFA-80D6-F70BA648874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77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3" grpId="0" animBg="1"/>
      <p:bldP spid="24" grpId="0"/>
      <p:bldP spid="33" grpId="0"/>
      <p:bldP spid="34" grpId="0" animBg="1"/>
      <p:bldP spid="37" grpId="0"/>
      <p:bldP spid="72" grpId="0"/>
      <p:bldP spid="73" grpId="0"/>
      <p:bldP spid="75" grpId="0"/>
      <p:bldP spid="81" grpId="0"/>
      <p:bldP spid="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935" y="912001"/>
            <a:ext cx="3327391" cy="209881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602" y="2879312"/>
            <a:ext cx="4426080" cy="272514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3520" y="97458"/>
            <a:ext cx="9381041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540" dirty="0" err="1">
                <a:latin typeface="Arial" panose="020B0604020202020204" pitchFamily="34" charset="0"/>
                <a:cs typeface="Arial" panose="020B0604020202020204" pitchFamily="34" charset="0"/>
              </a:rPr>
              <a:t>Abwrackprämie</a:t>
            </a:r>
            <a:r>
              <a:rPr lang="en-US" sz="2540" dirty="0">
                <a:latin typeface="Arial" panose="020B0604020202020204" pitchFamily="34" charset="0"/>
                <a:cs typeface="Arial" panose="020B0604020202020204" pitchFamily="34" charset="0"/>
              </a:rPr>
              <a:t> 2009: </a:t>
            </a:r>
            <a:r>
              <a:rPr lang="en-US" sz="2540" dirty="0" err="1">
                <a:latin typeface="Arial" panose="020B0604020202020204" pitchFamily="34" charset="0"/>
                <a:cs typeface="Arial" panose="020B0604020202020204" pitchFamily="34" charset="0"/>
              </a:rPr>
              <a:t>Staatsausgabenerhöhung</a:t>
            </a:r>
            <a:r>
              <a:rPr lang="en-US" sz="2540" dirty="0">
                <a:latin typeface="Arial" panose="020B0604020202020204" pitchFamily="34" charset="0"/>
                <a:cs typeface="Arial" panose="020B0604020202020204" pitchFamily="34" charset="0"/>
              </a:rPr>
              <a:t> um 5 </a:t>
            </a:r>
            <a:r>
              <a:rPr lang="en-US" sz="2540" dirty="0" err="1">
                <a:latin typeface="Arial" panose="020B0604020202020204" pitchFamily="34" charset="0"/>
                <a:cs typeface="Arial" panose="020B0604020202020204" pitchFamily="34" charset="0"/>
              </a:rPr>
              <a:t>Mrd</a:t>
            </a:r>
            <a:r>
              <a:rPr lang="en-US" sz="2540" dirty="0">
                <a:latin typeface="Arial" panose="020B0604020202020204" pitchFamily="34" charset="0"/>
                <a:cs typeface="Arial" panose="020B0604020202020204" pitchFamily="34" charset="0"/>
              </a:rPr>
              <a:t>. €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420011" y="3199062"/>
            <a:ext cx="1374415" cy="31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452" dirty="0"/>
              <a:t>Quelle: </a:t>
            </a:r>
            <a:r>
              <a:rPr lang="de-DE" sz="1452" dirty="0" err="1"/>
              <a:t>Destatis</a:t>
            </a:r>
            <a:endParaRPr lang="de-DE" sz="1452" dirty="0"/>
          </a:p>
        </p:txBody>
      </p:sp>
      <p:sp>
        <p:nvSpPr>
          <p:cNvPr id="17" name="TextBox 9"/>
          <p:cNvSpPr txBox="1"/>
          <p:nvPr/>
        </p:nvSpPr>
        <p:spPr>
          <a:xfrm>
            <a:off x="7061537" y="566200"/>
            <a:ext cx="287129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>
                <a:latin typeface="Arial" panose="020B0604020202020204" pitchFamily="34" charset="0"/>
                <a:cs typeface="Arial" panose="020B0604020202020204" pitchFamily="34" charset="0"/>
              </a:rPr>
              <a:t>Reales Wirtschaftswachstum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9"/>
          <p:cNvSpPr txBox="1"/>
          <p:nvPr/>
        </p:nvSpPr>
        <p:spPr>
          <a:xfrm>
            <a:off x="913896" y="2228338"/>
            <a:ext cx="6065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Bei Verschrottung eines mindestens 9 Jahre alten Autos und gleichzeitiger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Zulassung eines Neuwagens erhielt man eine Prämie von 2500 Euro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4B51B7E-C9AC-4C55-94E4-E4DCB6A250F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11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1703</Words>
  <Application>Microsoft Office PowerPoint</Application>
  <PresentationFormat>Breitbild</PresentationFormat>
  <Paragraphs>322</Paragraphs>
  <Slides>30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9" baseType="lpstr">
      <vt:lpstr>Arial</vt:lpstr>
      <vt:lpstr>Arial Unicode MS</vt:lpstr>
      <vt:lpstr>Calibri</vt:lpstr>
      <vt:lpstr>Calibri Light</vt:lpstr>
      <vt:lpstr>Cambria Math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84</cp:revision>
  <cp:lastPrinted>2022-03-02T20:18:27Z</cp:lastPrinted>
  <dcterms:created xsi:type="dcterms:W3CDTF">2022-03-01T20:52:11Z</dcterms:created>
  <dcterms:modified xsi:type="dcterms:W3CDTF">2024-04-15T05:08:26Z</dcterms:modified>
</cp:coreProperties>
</file>