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372" r:id="rId2"/>
    <p:sldId id="1285" r:id="rId3"/>
    <p:sldId id="1286" r:id="rId4"/>
    <p:sldId id="1287" r:id="rId5"/>
    <p:sldId id="1288" r:id="rId6"/>
    <p:sldId id="1289" r:id="rId7"/>
    <p:sldId id="1290" r:id="rId8"/>
    <p:sldId id="1398" r:id="rId9"/>
    <p:sldId id="1399" r:id="rId10"/>
    <p:sldId id="1400" r:id="rId11"/>
    <p:sldId id="1401" r:id="rId12"/>
    <p:sldId id="1402" r:id="rId13"/>
    <p:sldId id="1405" r:id="rId14"/>
    <p:sldId id="1406" r:id="rId15"/>
    <p:sldId id="1407" r:id="rId16"/>
    <p:sldId id="1408" r:id="rId17"/>
    <p:sldId id="1409" r:id="rId18"/>
    <p:sldId id="1410" r:id="rId1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59" d="100"/>
          <a:sy n="59" d="100"/>
        </p:scale>
        <p:origin x="2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09.04.2024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09.04.2024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09.04.2024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pic>
        <p:nvPicPr>
          <p:cNvPr id="2" name="Grafik 1">
            <a:extLst>
              <a:ext uri="{FF2B5EF4-FFF2-40B4-BE49-F238E27FC236}">
                <a16:creationId xmlns:a16="http://schemas.microsoft.com/office/drawing/2014/main" id="{141A98C8-423E-5017-2D65-722FE645E74A}"/>
              </a:ext>
            </a:extLst>
          </p:cNvPr>
          <p:cNvPicPr>
            <a:picLocks noChangeAspect="1"/>
          </p:cNvPicPr>
          <p:nvPr/>
        </p:nvPicPr>
        <p:blipFill>
          <a:blip r:embed="rId3"/>
          <a:stretch>
            <a:fillRect/>
          </a:stretch>
        </p:blipFill>
        <p:spPr>
          <a:xfrm>
            <a:off x="352934" y="1449855"/>
            <a:ext cx="8058127" cy="4929174"/>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Monat</a:t>
            </a:r>
          </a:p>
          <a:p>
            <a:endParaRPr lang="en-US" sz="1600" dirty="0"/>
          </a:p>
          <a:p>
            <a:endParaRPr lang="en-US" sz="1600" dirty="0"/>
          </a:p>
          <a:p>
            <a:pPr marL="342900" indent="-342900">
              <a:buFont typeface="Arial" panose="020B0604020202020204" pitchFamily="34" charset="0"/>
              <a:buChar char="•"/>
            </a:pPr>
            <a:r>
              <a:rPr lang="en-US" sz="1600" dirty="0"/>
              <a:t>750 </a:t>
            </a:r>
            <a:r>
              <a:rPr lang="en-US" sz="1600" dirty="0" err="1"/>
              <a:t>Mrd</a:t>
            </a:r>
            <a:r>
              <a:rPr lang="en-US" sz="1600" dirty="0"/>
              <a:t>. PEPP </a:t>
            </a:r>
            <a:r>
              <a:rPr lang="en-US" sz="1600" dirty="0" err="1"/>
              <a:t>im</a:t>
            </a:r>
            <a:r>
              <a:rPr lang="en-US" sz="1600" dirty="0"/>
              <a:t> </a:t>
            </a:r>
            <a:r>
              <a:rPr lang="en-US" sz="1600" dirty="0" err="1"/>
              <a:t>Zuge</a:t>
            </a:r>
            <a:r>
              <a:rPr lang="en-US" sz="1600" dirty="0"/>
              <a:t> </a:t>
            </a:r>
            <a:r>
              <a:rPr lang="en-US" sz="1600"/>
              <a:t>von Corona</a:t>
            </a:r>
          </a:p>
          <a:p>
            <a:pPr marL="342900" indent="-342900">
              <a:buFont typeface="Arial" panose="020B0604020202020204" pitchFamily="34" charset="0"/>
              <a:buChar char="•"/>
            </a:pPr>
            <a:endParaRPr lang="en-US" sz="1600"/>
          </a:p>
          <a:p>
            <a:pPr marL="342900" indent="-342900">
              <a:buFont typeface="Arial" panose="020B0604020202020204" pitchFamily="34" charset="0"/>
              <a:buChar char="•"/>
            </a:pPr>
            <a:r>
              <a:rPr lang="en-US" sz="1600"/>
              <a:t>Drastischer Zinsanstieg im Zuge des Ukrainekrieges und der hohen Inflation</a:t>
            </a:r>
            <a:endParaRPr lang="en-US" sz="1600" dirty="0"/>
          </a:p>
          <a:p>
            <a:endParaRPr lang="en-US" sz="1600" dirty="0"/>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FC78B27-5AAC-A51E-9CB7-0084A2FE8416}"/>
              </a:ext>
            </a:extLst>
          </p:cNvPr>
          <p:cNvPicPr>
            <a:picLocks noChangeAspect="1"/>
          </p:cNvPicPr>
          <p:nvPr/>
        </p:nvPicPr>
        <p:blipFill>
          <a:blip r:embed="rId3"/>
          <a:stretch>
            <a:fillRect/>
          </a:stretch>
        </p:blipFill>
        <p:spPr>
          <a:xfrm>
            <a:off x="430869" y="905977"/>
            <a:ext cx="7409264" cy="5385966"/>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69FAD399-95F7-D985-38F3-972CF1B9A85A}"/>
              </a:ext>
            </a:extLst>
          </p:cNvPr>
          <p:cNvPicPr>
            <a:picLocks noChangeAspect="1"/>
          </p:cNvPicPr>
          <p:nvPr/>
        </p:nvPicPr>
        <p:blipFill>
          <a:blip r:embed="rId4"/>
          <a:stretch>
            <a:fillRect/>
          </a:stretch>
        </p:blipFill>
        <p:spPr>
          <a:xfrm>
            <a:off x="97972" y="820819"/>
            <a:ext cx="8550608" cy="5296952"/>
          </a:xfrm>
          <a:prstGeom prst="rect">
            <a:avLst/>
          </a:prstGeom>
        </p:spPr>
      </p:pic>
    </p:spTree>
    <p:extLst>
      <p:ext uri="{BB962C8B-B14F-4D97-AF65-F5344CB8AC3E}">
        <p14:creationId xmlns:p14="http://schemas.microsoft.com/office/powerpoint/2010/main" val="336634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Zentralbankbilanz der EZB</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a:t>
            </a:r>
            <a:r>
              <a:rPr lang="en-GB" altLang="de-DE" sz="1089">
                <a:ea typeface="ＭＳ Ｐゴシック" pitchFamily="34" charset="-128"/>
              </a:rPr>
              <a:t>: boerse.de</a:t>
            </a:r>
            <a:endParaRPr lang="en-GB" altLang="de-DE" sz="1089" dirty="0">
              <a:ea typeface="ＭＳ Ｐゴシック" pitchFamily="34" charset="-128"/>
            </a:endParaRP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5836EED0-B0D9-CA7B-70C5-76681009ED22}"/>
              </a:ext>
            </a:extLst>
          </p:cNvPr>
          <p:cNvPicPr>
            <a:picLocks noChangeAspect="1"/>
          </p:cNvPicPr>
          <p:nvPr/>
        </p:nvPicPr>
        <p:blipFill>
          <a:blip r:embed="rId3"/>
          <a:stretch>
            <a:fillRect/>
          </a:stretch>
        </p:blipFill>
        <p:spPr>
          <a:xfrm>
            <a:off x="805410" y="859881"/>
            <a:ext cx="7675980" cy="5192575"/>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D12BF3F-7ED2-0DC3-39B6-5F6D6AB31AEB}"/>
              </a:ext>
            </a:extLst>
          </p:cNvPr>
          <p:cNvPicPr>
            <a:picLocks noChangeAspect="1"/>
          </p:cNvPicPr>
          <p:nvPr/>
        </p:nvPicPr>
        <p:blipFill>
          <a:blip r:embed="rId3"/>
          <a:stretch>
            <a:fillRect/>
          </a:stretch>
        </p:blipFill>
        <p:spPr>
          <a:xfrm>
            <a:off x="289667" y="671263"/>
            <a:ext cx="8252168" cy="4812665"/>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dirty="0"/>
              <a:t>Ständige Fazilitäten:</a:t>
            </a:r>
            <a:endParaRPr lang="de-DE" dirty="0"/>
          </a:p>
          <a:p>
            <a:pPr marL="311079" indent="-311079">
              <a:buFont typeface="Arial" panose="020B0604020202020204" pitchFamily="34" charset="0"/>
              <a:buChar char="•"/>
            </a:pPr>
            <a:r>
              <a:rPr lang="de-DE" b="1" dirty="0"/>
              <a:t>Einlagenfazilität</a:t>
            </a:r>
            <a:r>
              <a:rPr lang="de-DE" dirty="0"/>
              <a: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dirty="0"/>
              <a:t>Spitzenrefinanzierungsfazilität</a:t>
            </a:r>
            <a:r>
              <a:rPr lang="de-DE" dirty="0"/>
              <a: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a:p>
          <a:p>
            <a:endParaRPr lang="de-DE" dirty="0"/>
          </a:p>
          <a:p>
            <a:endParaRPr lang="de-DE" dirty="0"/>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1031880" y="541651"/>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406550" y="1049988"/>
            <a:ext cx="5386475" cy="4095500"/>
          </a:xfrm>
          <a:prstGeom prst="rect">
            <a:avLst/>
          </a:prstGeom>
        </p:spPr>
      </p:pic>
      <p:sp>
        <p:nvSpPr>
          <p:cNvPr id="3" name="Rechteck 2"/>
          <p:cNvSpPr/>
          <p:nvPr/>
        </p:nvSpPr>
        <p:spPr>
          <a:xfrm>
            <a:off x="207948" y="5274450"/>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1200</Words>
  <Application>Microsoft Office PowerPoint</Application>
  <PresentationFormat>Breitbild</PresentationFormat>
  <Paragraphs>186</Paragraphs>
  <Slides>18</Slides>
  <Notes>18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18</vt:i4>
      </vt:variant>
    </vt:vector>
  </HeadingPairs>
  <TitlesOfParts>
    <vt:vector size="26" baseType="lpstr">
      <vt:lpstr>ＭＳ Ｐゴシック</vt:lpstr>
      <vt:lpstr>Arial</vt:lpstr>
      <vt:lpstr>Calibri</vt:lpstr>
      <vt:lpstr>Calibri Light</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84</cp:revision>
  <cp:lastPrinted>2022-03-02T20:18:27Z</cp:lastPrinted>
  <dcterms:created xsi:type="dcterms:W3CDTF">2022-03-01T20:52:11Z</dcterms:created>
  <dcterms:modified xsi:type="dcterms:W3CDTF">2024-04-08T22:02:46Z</dcterms:modified>
</cp:coreProperties>
</file>