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1372" r:id="rId2"/>
    <p:sldId id="1285" r:id="rId3"/>
    <p:sldId id="1286" r:id="rId4"/>
    <p:sldId id="1287" r:id="rId5"/>
    <p:sldId id="1288" r:id="rId6"/>
    <p:sldId id="1289" r:id="rId7"/>
    <p:sldId id="1290" r:id="rId8"/>
    <p:sldId id="1398" r:id="rId9"/>
    <p:sldId id="1399" r:id="rId10"/>
    <p:sldId id="1400" r:id="rId11"/>
    <p:sldId id="1401" r:id="rId12"/>
    <p:sldId id="1402" r:id="rId13"/>
    <p:sldId id="1405" r:id="rId14"/>
    <p:sldId id="1406" r:id="rId15"/>
    <p:sldId id="1407" r:id="rId16"/>
    <p:sldId id="1408" r:id="rId17"/>
    <p:sldId id="1409" r:id="rId18"/>
    <p:sldId id="1410" r:id="rId19"/>
  </p:sldIdLst>
  <p:sldSz cx="12192000" cy="6858000"/>
  <p:notesSz cx="6865938" cy="999807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8" autoAdjust="0"/>
    <p:restoredTop sz="94660"/>
  </p:normalViewPr>
  <p:slideViewPr>
    <p:cSldViewPr snapToGrid="0">
      <p:cViewPr varScale="1">
        <p:scale>
          <a:sx n="59" d="100"/>
          <a:sy n="59" d="100"/>
        </p:scale>
        <p:origin x="208"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5240" cy="501640"/>
          </a:xfrm>
          <a:prstGeom prst="rect">
            <a:avLst/>
          </a:prstGeom>
        </p:spPr>
        <p:txBody>
          <a:bodyPr vert="horz" lIns="96359" tIns="48180" rIns="96359" bIns="48180" rtlCol="0"/>
          <a:lstStyle>
            <a:lvl1pPr algn="l">
              <a:defRPr sz="1300"/>
            </a:lvl1pPr>
          </a:lstStyle>
          <a:p>
            <a:endParaRPr lang="de-DE"/>
          </a:p>
        </p:txBody>
      </p:sp>
      <p:sp>
        <p:nvSpPr>
          <p:cNvPr id="3" name="Datumsplatzhalter 2"/>
          <p:cNvSpPr>
            <a:spLocks noGrp="1"/>
          </p:cNvSpPr>
          <p:nvPr>
            <p:ph type="dt" idx="1"/>
          </p:nvPr>
        </p:nvSpPr>
        <p:spPr>
          <a:xfrm>
            <a:off x="3889109" y="0"/>
            <a:ext cx="2975240" cy="501640"/>
          </a:xfrm>
          <a:prstGeom prst="rect">
            <a:avLst/>
          </a:prstGeom>
        </p:spPr>
        <p:txBody>
          <a:bodyPr vert="horz" lIns="96359" tIns="48180" rIns="96359" bIns="48180" rtlCol="0"/>
          <a:lstStyle>
            <a:lvl1pPr algn="r">
              <a:defRPr sz="1300"/>
            </a:lvl1pPr>
          </a:lstStyle>
          <a:p>
            <a:fld id="{0524BEED-E0BF-4555-8E2F-C31A69315841}" type="datetimeFigureOut">
              <a:rPr lang="de-DE" smtClean="0"/>
              <a:t>09.04.2024</a:t>
            </a:fld>
            <a:endParaRPr lang="de-DE"/>
          </a:p>
        </p:txBody>
      </p:sp>
      <p:sp>
        <p:nvSpPr>
          <p:cNvPr id="4" name="Folienbildplatzhalter 3"/>
          <p:cNvSpPr>
            <a:spLocks noGrp="1" noRot="1" noChangeAspect="1"/>
          </p:cNvSpPr>
          <p:nvPr>
            <p:ph type="sldImg" idx="2"/>
          </p:nvPr>
        </p:nvSpPr>
        <p:spPr>
          <a:xfrm>
            <a:off x="434975" y="1249363"/>
            <a:ext cx="5997575" cy="3375025"/>
          </a:xfrm>
          <a:prstGeom prst="rect">
            <a:avLst/>
          </a:prstGeom>
          <a:noFill/>
          <a:ln w="12700">
            <a:solidFill>
              <a:prstClr val="black"/>
            </a:solidFill>
          </a:ln>
        </p:spPr>
        <p:txBody>
          <a:bodyPr vert="horz" lIns="96359" tIns="48180" rIns="96359" bIns="48180" rtlCol="0" anchor="ctr"/>
          <a:lstStyle/>
          <a:p>
            <a:endParaRPr lang="de-DE"/>
          </a:p>
        </p:txBody>
      </p:sp>
      <p:sp>
        <p:nvSpPr>
          <p:cNvPr id="5" name="Notizenplatzhalter 4"/>
          <p:cNvSpPr>
            <a:spLocks noGrp="1"/>
          </p:cNvSpPr>
          <p:nvPr>
            <p:ph type="body" sz="quarter" idx="3"/>
          </p:nvPr>
        </p:nvSpPr>
        <p:spPr>
          <a:xfrm>
            <a:off x="686594" y="4811574"/>
            <a:ext cx="5492750" cy="3936742"/>
          </a:xfrm>
          <a:prstGeom prst="rect">
            <a:avLst/>
          </a:prstGeom>
        </p:spPr>
        <p:txBody>
          <a:bodyPr vert="horz" lIns="96359" tIns="48180" rIns="96359" bIns="4818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96437"/>
            <a:ext cx="2975240" cy="501639"/>
          </a:xfrm>
          <a:prstGeom prst="rect">
            <a:avLst/>
          </a:prstGeom>
        </p:spPr>
        <p:txBody>
          <a:bodyPr vert="horz" lIns="96359" tIns="48180" rIns="96359" bIns="48180" rtlCol="0" anchor="b"/>
          <a:lstStyle>
            <a:lvl1pPr algn="l">
              <a:defRPr sz="1300"/>
            </a:lvl1pPr>
          </a:lstStyle>
          <a:p>
            <a:endParaRPr lang="de-DE"/>
          </a:p>
        </p:txBody>
      </p:sp>
      <p:sp>
        <p:nvSpPr>
          <p:cNvPr id="7" name="Foliennummernplatzhalter 6"/>
          <p:cNvSpPr>
            <a:spLocks noGrp="1"/>
          </p:cNvSpPr>
          <p:nvPr>
            <p:ph type="sldNum" sz="quarter" idx="5"/>
          </p:nvPr>
        </p:nvSpPr>
        <p:spPr>
          <a:xfrm>
            <a:off x="3889109" y="9496437"/>
            <a:ext cx="2975240" cy="501639"/>
          </a:xfrm>
          <a:prstGeom prst="rect">
            <a:avLst/>
          </a:prstGeom>
        </p:spPr>
        <p:txBody>
          <a:bodyPr vert="horz" lIns="96359" tIns="48180" rIns="96359" bIns="48180" rtlCol="0" anchor="b"/>
          <a:lstStyle>
            <a:lvl1pPr algn="r">
              <a:defRPr sz="1300"/>
            </a:lvl1pPr>
          </a:lstStyle>
          <a:p>
            <a:fld id="{B85F1F99-80BC-4C62-BD17-0AD959982CD1}" type="slidenum">
              <a:rPr lang="de-DE" smtClean="0"/>
              <a:t>‹Nr.›</a:t>
            </a:fld>
            <a:endParaRPr lang="de-DE"/>
          </a:p>
        </p:txBody>
      </p:sp>
    </p:spTree>
    <p:extLst>
      <p:ext uri="{BB962C8B-B14F-4D97-AF65-F5344CB8AC3E}">
        <p14:creationId xmlns:p14="http://schemas.microsoft.com/office/powerpoint/2010/main" val="3648330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5pPr>
            <a:lvl6pPr marL="2806970" indent="-255180" defTabSz="501498" eaLnBrk="0" fontAlgn="base" hangingPunct="0">
              <a:spcBef>
                <a:spcPct val="30000"/>
              </a:spcBef>
              <a:spcAft>
                <a:spcPct val="0"/>
              </a:spcAft>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6pPr>
            <a:lvl7pPr marL="3317328" indent="-255180" defTabSz="501498" eaLnBrk="0" fontAlgn="base" hangingPunct="0">
              <a:spcBef>
                <a:spcPct val="30000"/>
              </a:spcBef>
              <a:spcAft>
                <a:spcPct val="0"/>
              </a:spcAft>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7pPr>
            <a:lvl8pPr marL="3827687" indent="-255180" defTabSz="501498" eaLnBrk="0" fontAlgn="base" hangingPunct="0">
              <a:spcBef>
                <a:spcPct val="30000"/>
              </a:spcBef>
              <a:spcAft>
                <a:spcPct val="0"/>
              </a:spcAft>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8pPr>
            <a:lvl9pPr marL="4338045" indent="-255180" defTabSz="501498" eaLnBrk="0" fontAlgn="base" hangingPunct="0">
              <a:spcBef>
                <a:spcPct val="30000"/>
              </a:spcBef>
              <a:spcAft>
                <a:spcPct val="0"/>
              </a:spcAft>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9pPr>
          </a:lstStyle>
          <a:p>
            <a:pPr eaLnBrk="1" hangingPunct="1">
              <a:spcBef>
                <a:spcPct val="0"/>
              </a:spcBef>
              <a:buClrTx/>
              <a:buFontTx/>
              <a:buNone/>
            </a:pPr>
            <a:fld id="{A654DD85-E7C0-41FF-966F-0F0387813021}" type="slidenum">
              <a:rPr lang="de-DE" altLang="de-DE" smtClean="0">
                <a:latin typeface="Sparkasse Rg" pitchFamily="34" charset="0"/>
              </a:rPr>
              <a:pPr eaLnBrk="1" hangingPunct="1">
                <a:spcBef>
                  <a:spcPct val="0"/>
                </a:spcBef>
                <a:buClrTx/>
                <a:buFontTx/>
                <a:buNone/>
              </a:pPr>
              <a:t>1</a:t>
            </a:fld>
            <a:endParaRPr lang="de-DE" altLang="de-DE">
              <a:latin typeface="Sparkasse Rg" pitchFamily="34" charset="0"/>
            </a:endParaRPr>
          </a:p>
        </p:txBody>
      </p:sp>
      <p:sp>
        <p:nvSpPr>
          <p:cNvPr id="61443" name="Rectangle 1"/>
          <p:cNvSpPr>
            <a:spLocks noGrp="1" noRot="1" noChangeAspect="1" noChangeArrowheads="1" noTextEdit="1"/>
          </p:cNvSpPr>
          <p:nvPr>
            <p:ph type="sldImg"/>
          </p:nvPr>
        </p:nvSpPr>
        <p:spPr>
          <a:xfrm>
            <a:off x="-544513" y="895350"/>
            <a:ext cx="7974013" cy="4486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44" name="Rectangle 2"/>
          <p:cNvSpPr>
            <a:spLocks noGrp="1" noChangeArrowheads="1"/>
          </p:cNvSpPr>
          <p:nvPr>
            <p:ph type="body" idx="1"/>
          </p:nvPr>
        </p:nvSpPr>
        <p:spPr>
          <a:xfrm>
            <a:off x="914474" y="5679253"/>
            <a:ext cx="5054505" cy="5379134"/>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102085" tIns="51041" rIns="102085" bIns="51041" anchor="ctr"/>
          <a:lstStyle/>
          <a:p>
            <a:endParaRPr lang="de-DE" altLang="de-DE"/>
          </a:p>
        </p:txBody>
      </p:sp>
    </p:spTree>
    <p:extLst>
      <p:ext uri="{BB962C8B-B14F-4D97-AF65-F5344CB8AC3E}">
        <p14:creationId xmlns:p14="http://schemas.microsoft.com/office/powerpoint/2010/main" val="41073054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237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D45C7708-F9DB-4E7E-BADF-68367F90445D}" type="slidenum">
              <a:rPr lang="de-DE" sz="1200">
                <a:solidFill>
                  <a:srgbClr val="000000"/>
                </a:solidFill>
                <a:latin typeface="Sparkasse Rg" pitchFamily="34" charset="0"/>
              </a:rPr>
              <a:pPr eaLnBrk="1" hangingPunct="1"/>
              <a:t>10</a:t>
            </a:fld>
            <a:endParaRPr lang="de-DE" sz="1200">
              <a:solidFill>
                <a:srgbClr val="000000"/>
              </a:solidFill>
              <a:latin typeface="Sparkasse Rg" pitchFamily="34" charset="0"/>
            </a:endParaRPr>
          </a:p>
        </p:txBody>
      </p:sp>
      <p:sp>
        <p:nvSpPr>
          <p:cNvPr id="442371"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1064182A-E47F-4923-9C1A-091E7BAB97E7}" type="slidenum">
              <a:rPr lang="de-DE" sz="1200">
                <a:solidFill>
                  <a:srgbClr val="000000"/>
                </a:solidFill>
                <a:latin typeface="Sparkasse Rg" pitchFamily="34" charset="0"/>
              </a:rPr>
              <a:pPr algn="r" eaLnBrk="1" hangingPunct="1">
                <a:buClrTx/>
                <a:buFontTx/>
                <a:buNone/>
              </a:pPr>
              <a:t>10</a:t>
            </a:fld>
            <a:endParaRPr lang="de-DE" sz="1200">
              <a:solidFill>
                <a:srgbClr val="000000"/>
              </a:solidFill>
              <a:latin typeface="Sparkasse Rg" pitchFamily="34" charset="0"/>
            </a:endParaRPr>
          </a:p>
        </p:txBody>
      </p:sp>
      <p:sp>
        <p:nvSpPr>
          <p:cNvPr id="442372"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42373"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23270192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237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D45C7708-F9DB-4E7E-BADF-68367F90445D}" type="slidenum">
              <a:rPr lang="de-DE" sz="1200">
                <a:solidFill>
                  <a:srgbClr val="000000"/>
                </a:solidFill>
                <a:latin typeface="Sparkasse Rg" pitchFamily="34" charset="0"/>
              </a:rPr>
              <a:pPr eaLnBrk="1" hangingPunct="1"/>
              <a:t>11</a:t>
            </a:fld>
            <a:endParaRPr lang="de-DE" sz="1200">
              <a:solidFill>
                <a:srgbClr val="000000"/>
              </a:solidFill>
              <a:latin typeface="Sparkasse Rg" pitchFamily="34" charset="0"/>
            </a:endParaRPr>
          </a:p>
        </p:txBody>
      </p:sp>
      <p:sp>
        <p:nvSpPr>
          <p:cNvPr id="442371"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1064182A-E47F-4923-9C1A-091E7BAB97E7}" type="slidenum">
              <a:rPr lang="de-DE" sz="1200">
                <a:solidFill>
                  <a:srgbClr val="000000"/>
                </a:solidFill>
                <a:latin typeface="Sparkasse Rg" pitchFamily="34" charset="0"/>
              </a:rPr>
              <a:pPr algn="r" eaLnBrk="1" hangingPunct="1">
                <a:buClrTx/>
                <a:buFontTx/>
                <a:buNone/>
              </a:pPr>
              <a:t>11</a:t>
            </a:fld>
            <a:endParaRPr lang="de-DE" sz="1200">
              <a:solidFill>
                <a:srgbClr val="000000"/>
              </a:solidFill>
              <a:latin typeface="Sparkasse Rg" pitchFamily="34" charset="0"/>
            </a:endParaRPr>
          </a:p>
        </p:txBody>
      </p:sp>
      <p:sp>
        <p:nvSpPr>
          <p:cNvPr id="442372"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42373"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25474331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339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ED5AD5D0-AE5A-4A2A-850B-1A291916B2C7}" type="slidenum">
              <a:rPr lang="de-DE" sz="1200">
                <a:solidFill>
                  <a:srgbClr val="000000"/>
                </a:solidFill>
                <a:latin typeface="Sparkasse Rg" pitchFamily="34" charset="0"/>
              </a:rPr>
              <a:pPr eaLnBrk="1" hangingPunct="1"/>
              <a:t>12</a:t>
            </a:fld>
            <a:endParaRPr lang="de-DE" sz="1200">
              <a:solidFill>
                <a:srgbClr val="000000"/>
              </a:solidFill>
              <a:latin typeface="Sparkasse Rg" pitchFamily="34" charset="0"/>
            </a:endParaRPr>
          </a:p>
        </p:txBody>
      </p:sp>
      <p:sp>
        <p:nvSpPr>
          <p:cNvPr id="443395"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B75EDB5B-D3E5-48FF-8F21-84AF21E8E21D}" type="slidenum">
              <a:rPr lang="de-DE" sz="1200">
                <a:solidFill>
                  <a:srgbClr val="000000"/>
                </a:solidFill>
                <a:latin typeface="Sparkasse Rg" pitchFamily="34" charset="0"/>
              </a:rPr>
              <a:pPr algn="r" eaLnBrk="1" hangingPunct="1">
                <a:buClrTx/>
                <a:buFontTx/>
                <a:buNone/>
              </a:pPr>
              <a:t>12</a:t>
            </a:fld>
            <a:endParaRPr lang="de-DE" sz="1200">
              <a:solidFill>
                <a:srgbClr val="000000"/>
              </a:solidFill>
              <a:latin typeface="Sparkasse Rg" pitchFamily="34" charset="0"/>
            </a:endParaRPr>
          </a:p>
        </p:txBody>
      </p:sp>
      <p:sp>
        <p:nvSpPr>
          <p:cNvPr id="443396"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43397"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23281916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36960133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6795377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27845837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2829745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7819545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39396449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1996778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15517215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1543511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237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D45C7708-F9DB-4E7E-BADF-68367F90445D}" type="slidenum">
              <a:rPr lang="de-DE" sz="1200">
                <a:solidFill>
                  <a:srgbClr val="000000"/>
                </a:solidFill>
                <a:latin typeface="Sparkasse Rg" pitchFamily="34" charset="0"/>
              </a:rPr>
              <a:pPr eaLnBrk="1" hangingPunct="1"/>
              <a:t>5</a:t>
            </a:fld>
            <a:endParaRPr lang="de-DE" sz="1200">
              <a:solidFill>
                <a:srgbClr val="000000"/>
              </a:solidFill>
              <a:latin typeface="Sparkasse Rg" pitchFamily="34" charset="0"/>
            </a:endParaRPr>
          </a:p>
        </p:txBody>
      </p:sp>
      <p:sp>
        <p:nvSpPr>
          <p:cNvPr id="442371"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1064182A-E47F-4923-9C1A-091E7BAB97E7}" type="slidenum">
              <a:rPr lang="de-DE" sz="1200">
                <a:solidFill>
                  <a:srgbClr val="000000"/>
                </a:solidFill>
                <a:latin typeface="Sparkasse Rg" pitchFamily="34" charset="0"/>
              </a:rPr>
              <a:pPr algn="r" eaLnBrk="1" hangingPunct="1">
                <a:buClrTx/>
                <a:buFontTx/>
                <a:buNone/>
              </a:pPr>
              <a:t>5</a:t>
            </a:fld>
            <a:endParaRPr lang="de-DE" sz="1200">
              <a:solidFill>
                <a:srgbClr val="000000"/>
              </a:solidFill>
              <a:latin typeface="Sparkasse Rg" pitchFamily="34" charset="0"/>
            </a:endParaRPr>
          </a:p>
        </p:txBody>
      </p:sp>
      <p:sp>
        <p:nvSpPr>
          <p:cNvPr id="442372"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42373"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18447761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33608298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6106028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237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D45C7708-F9DB-4E7E-BADF-68367F90445D}" type="slidenum">
              <a:rPr lang="de-DE" sz="1200">
                <a:solidFill>
                  <a:srgbClr val="000000"/>
                </a:solidFill>
                <a:latin typeface="Sparkasse Rg" pitchFamily="34" charset="0"/>
              </a:rPr>
              <a:pPr eaLnBrk="1" hangingPunct="1"/>
              <a:t>8</a:t>
            </a:fld>
            <a:endParaRPr lang="de-DE" sz="1200">
              <a:solidFill>
                <a:srgbClr val="000000"/>
              </a:solidFill>
              <a:latin typeface="Sparkasse Rg" pitchFamily="34" charset="0"/>
            </a:endParaRPr>
          </a:p>
        </p:txBody>
      </p:sp>
      <p:sp>
        <p:nvSpPr>
          <p:cNvPr id="442371"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1064182A-E47F-4923-9C1A-091E7BAB97E7}" type="slidenum">
              <a:rPr lang="de-DE" sz="1200">
                <a:solidFill>
                  <a:srgbClr val="000000"/>
                </a:solidFill>
                <a:latin typeface="Sparkasse Rg" pitchFamily="34" charset="0"/>
              </a:rPr>
              <a:pPr algn="r" eaLnBrk="1" hangingPunct="1">
                <a:buClrTx/>
                <a:buFontTx/>
                <a:buNone/>
              </a:pPr>
              <a:t>8</a:t>
            </a:fld>
            <a:endParaRPr lang="de-DE" sz="1200">
              <a:solidFill>
                <a:srgbClr val="000000"/>
              </a:solidFill>
              <a:latin typeface="Sparkasse Rg" pitchFamily="34" charset="0"/>
            </a:endParaRPr>
          </a:p>
        </p:txBody>
      </p:sp>
      <p:sp>
        <p:nvSpPr>
          <p:cNvPr id="442372"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42373"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15023031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237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D45C7708-F9DB-4E7E-BADF-68367F90445D}" type="slidenum">
              <a:rPr lang="de-DE" sz="1200">
                <a:solidFill>
                  <a:srgbClr val="000000"/>
                </a:solidFill>
                <a:latin typeface="Sparkasse Rg" pitchFamily="34" charset="0"/>
              </a:rPr>
              <a:pPr eaLnBrk="1" hangingPunct="1"/>
              <a:t>9</a:t>
            </a:fld>
            <a:endParaRPr lang="de-DE" sz="1200">
              <a:solidFill>
                <a:srgbClr val="000000"/>
              </a:solidFill>
              <a:latin typeface="Sparkasse Rg" pitchFamily="34" charset="0"/>
            </a:endParaRPr>
          </a:p>
        </p:txBody>
      </p:sp>
      <p:sp>
        <p:nvSpPr>
          <p:cNvPr id="442371"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1064182A-E47F-4923-9C1A-091E7BAB97E7}" type="slidenum">
              <a:rPr lang="de-DE" sz="1200">
                <a:solidFill>
                  <a:srgbClr val="000000"/>
                </a:solidFill>
                <a:latin typeface="Sparkasse Rg" pitchFamily="34" charset="0"/>
              </a:rPr>
              <a:pPr algn="r" eaLnBrk="1" hangingPunct="1">
                <a:buClrTx/>
                <a:buFontTx/>
                <a:buNone/>
              </a:pPr>
              <a:t>9</a:t>
            </a:fld>
            <a:endParaRPr lang="de-DE" sz="1200">
              <a:solidFill>
                <a:srgbClr val="000000"/>
              </a:solidFill>
              <a:latin typeface="Sparkasse Rg" pitchFamily="34" charset="0"/>
            </a:endParaRPr>
          </a:p>
        </p:txBody>
      </p:sp>
      <p:sp>
        <p:nvSpPr>
          <p:cNvPr id="442372"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42373"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3117124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615CB2-164D-45E6-81B7-F9CF999FDF3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9FC8AC0E-B42C-4009-94F5-37F408DD09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0FCB69C-750A-416A-B650-4459DCD8BE5F}"/>
              </a:ext>
            </a:extLst>
          </p:cNvPr>
          <p:cNvSpPr>
            <a:spLocks noGrp="1"/>
          </p:cNvSpPr>
          <p:nvPr>
            <p:ph type="dt" sz="half" idx="10"/>
          </p:nvPr>
        </p:nvSpPr>
        <p:spPr/>
        <p:txBody>
          <a:bodyPr/>
          <a:lstStyle/>
          <a:p>
            <a:fld id="{3D566509-52CD-4576-A1AB-8D0CC0C7B472}" type="datetimeFigureOut">
              <a:rPr lang="de-DE" smtClean="0"/>
              <a:t>09.04.2024</a:t>
            </a:fld>
            <a:endParaRPr lang="de-DE"/>
          </a:p>
        </p:txBody>
      </p:sp>
      <p:sp>
        <p:nvSpPr>
          <p:cNvPr id="5" name="Fußzeilenplatzhalter 4">
            <a:extLst>
              <a:ext uri="{FF2B5EF4-FFF2-40B4-BE49-F238E27FC236}">
                <a16:creationId xmlns:a16="http://schemas.microsoft.com/office/drawing/2014/main" id="{3D7216FC-CDDA-4FC7-856F-6D1BF765774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07EAD6-C532-4CB3-BDD4-5B25A832A4C4}"/>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209112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F5622B-77DC-4621-9F34-AAB053DB029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22D3FE9F-066E-48C2-A6E9-6A535EE520F6}"/>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88923FA-6CAC-4572-A797-292068B6B2BD}"/>
              </a:ext>
            </a:extLst>
          </p:cNvPr>
          <p:cNvSpPr>
            <a:spLocks noGrp="1"/>
          </p:cNvSpPr>
          <p:nvPr>
            <p:ph type="dt" sz="half" idx="10"/>
          </p:nvPr>
        </p:nvSpPr>
        <p:spPr/>
        <p:txBody>
          <a:bodyPr/>
          <a:lstStyle/>
          <a:p>
            <a:fld id="{3D566509-52CD-4576-A1AB-8D0CC0C7B472}" type="datetimeFigureOut">
              <a:rPr lang="de-DE" smtClean="0"/>
              <a:t>09.04.2024</a:t>
            </a:fld>
            <a:endParaRPr lang="de-DE"/>
          </a:p>
        </p:txBody>
      </p:sp>
      <p:sp>
        <p:nvSpPr>
          <p:cNvPr id="5" name="Fußzeilenplatzhalter 4">
            <a:extLst>
              <a:ext uri="{FF2B5EF4-FFF2-40B4-BE49-F238E27FC236}">
                <a16:creationId xmlns:a16="http://schemas.microsoft.com/office/drawing/2014/main" id="{A846BFD5-5C63-412F-9FE3-D7DE010F3C9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2298081-41C9-44DC-ADE1-6A320FEE714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129943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3BC5AE35-7A10-4D44-85E7-23D69967DD58}"/>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31766F43-CBDD-4128-9318-2F1BBB7E360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D8ADD35-D1AC-44EE-AB57-95A3D90A469C}"/>
              </a:ext>
            </a:extLst>
          </p:cNvPr>
          <p:cNvSpPr>
            <a:spLocks noGrp="1"/>
          </p:cNvSpPr>
          <p:nvPr>
            <p:ph type="dt" sz="half" idx="10"/>
          </p:nvPr>
        </p:nvSpPr>
        <p:spPr/>
        <p:txBody>
          <a:bodyPr/>
          <a:lstStyle/>
          <a:p>
            <a:fld id="{3D566509-52CD-4576-A1AB-8D0CC0C7B472}" type="datetimeFigureOut">
              <a:rPr lang="de-DE" smtClean="0"/>
              <a:t>09.04.2024</a:t>
            </a:fld>
            <a:endParaRPr lang="de-DE"/>
          </a:p>
        </p:txBody>
      </p:sp>
      <p:sp>
        <p:nvSpPr>
          <p:cNvPr id="5" name="Fußzeilenplatzhalter 4">
            <a:extLst>
              <a:ext uri="{FF2B5EF4-FFF2-40B4-BE49-F238E27FC236}">
                <a16:creationId xmlns:a16="http://schemas.microsoft.com/office/drawing/2014/main" id="{E37B51C0-C5FE-43BD-B471-BE358A07568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4627E67-7EB3-4AC3-8844-CFDC3F66588E}"/>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371085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997200" y="2401889"/>
            <a:ext cx="8595784" cy="909637"/>
          </a:xfrm>
        </p:spPr>
        <p:txBody>
          <a:bodyPr/>
          <a:lstStyle/>
          <a:p>
            <a:r>
              <a:rPr lang="de-DE"/>
              <a:t>Titelmasterformat durch Klicken bearbeiten</a:t>
            </a:r>
          </a:p>
        </p:txBody>
      </p:sp>
    </p:spTree>
    <p:extLst>
      <p:ext uri="{BB962C8B-B14F-4D97-AF65-F5344CB8AC3E}">
        <p14:creationId xmlns:p14="http://schemas.microsoft.com/office/powerpoint/2010/main" val="3947818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A77072-9838-42DE-9738-1E38E8CA45C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3FA340A-F7F9-4297-A59B-8597B8C5DA4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EF45680-A9F5-47DC-9FEE-218898FF417F}"/>
              </a:ext>
            </a:extLst>
          </p:cNvPr>
          <p:cNvSpPr>
            <a:spLocks noGrp="1"/>
          </p:cNvSpPr>
          <p:nvPr>
            <p:ph type="dt" sz="half" idx="10"/>
          </p:nvPr>
        </p:nvSpPr>
        <p:spPr/>
        <p:txBody>
          <a:bodyPr/>
          <a:lstStyle/>
          <a:p>
            <a:fld id="{3D566509-52CD-4576-A1AB-8D0CC0C7B472}" type="datetimeFigureOut">
              <a:rPr lang="de-DE" smtClean="0"/>
              <a:t>09.04.2024</a:t>
            </a:fld>
            <a:endParaRPr lang="de-DE"/>
          </a:p>
        </p:txBody>
      </p:sp>
      <p:sp>
        <p:nvSpPr>
          <p:cNvPr id="5" name="Fußzeilenplatzhalter 4">
            <a:extLst>
              <a:ext uri="{FF2B5EF4-FFF2-40B4-BE49-F238E27FC236}">
                <a16:creationId xmlns:a16="http://schemas.microsoft.com/office/drawing/2014/main" id="{33EA3E5B-4D65-4F5C-AA51-BE43420037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9447C8-8C37-4773-8BD4-CF43165FAD63}"/>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99496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5835BA-3C4B-49D3-8BA5-2B5FB969159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9578CB4-1C3A-4F80-A91B-B36E5963B8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A7463A4-F863-4846-804B-5B4B35AF4C7F}"/>
              </a:ext>
            </a:extLst>
          </p:cNvPr>
          <p:cNvSpPr>
            <a:spLocks noGrp="1"/>
          </p:cNvSpPr>
          <p:nvPr>
            <p:ph type="dt" sz="half" idx="10"/>
          </p:nvPr>
        </p:nvSpPr>
        <p:spPr/>
        <p:txBody>
          <a:bodyPr/>
          <a:lstStyle/>
          <a:p>
            <a:fld id="{3D566509-52CD-4576-A1AB-8D0CC0C7B472}" type="datetimeFigureOut">
              <a:rPr lang="de-DE" smtClean="0"/>
              <a:t>09.04.2024</a:t>
            </a:fld>
            <a:endParaRPr lang="de-DE"/>
          </a:p>
        </p:txBody>
      </p:sp>
      <p:sp>
        <p:nvSpPr>
          <p:cNvPr id="5" name="Fußzeilenplatzhalter 4">
            <a:extLst>
              <a:ext uri="{FF2B5EF4-FFF2-40B4-BE49-F238E27FC236}">
                <a16:creationId xmlns:a16="http://schemas.microsoft.com/office/drawing/2014/main" id="{1CC99560-DED2-44F0-A62A-C280BA67074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F446564-D7E0-4FC7-84EB-EDC4C0D59810}"/>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60763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12DBB5-E341-4F05-9A36-02A7A279A7C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AFA02BB-95C1-46BD-A783-3D7A0FEF9E68}"/>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488EF066-687C-42E1-9080-B54BFAE44934}"/>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6A4718D-56E8-457D-87D1-B9F47998A93C}"/>
              </a:ext>
            </a:extLst>
          </p:cNvPr>
          <p:cNvSpPr>
            <a:spLocks noGrp="1"/>
          </p:cNvSpPr>
          <p:nvPr>
            <p:ph type="dt" sz="half" idx="10"/>
          </p:nvPr>
        </p:nvSpPr>
        <p:spPr/>
        <p:txBody>
          <a:bodyPr/>
          <a:lstStyle/>
          <a:p>
            <a:fld id="{3D566509-52CD-4576-A1AB-8D0CC0C7B472}" type="datetimeFigureOut">
              <a:rPr lang="de-DE" smtClean="0"/>
              <a:t>09.04.2024</a:t>
            </a:fld>
            <a:endParaRPr lang="de-DE"/>
          </a:p>
        </p:txBody>
      </p:sp>
      <p:sp>
        <p:nvSpPr>
          <p:cNvPr id="6" name="Fußzeilenplatzhalter 5">
            <a:extLst>
              <a:ext uri="{FF2B5EF4-FFF2-40B4-BE49-F238E27FC236}">
                <a16:creationId xmlns:a16="http://schemas.microsoft.com/office/drawing/2014/main" id="{178FD24A-9CF2-4CD7-8B3E-2F775593A01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A16550E-EAAF-4911-A231-2907F17E15B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59981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93FD2C-65F5-4272-BDFB-8F73792630CC}"/>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82D78C2D-0DE4-4D23-82CD-7330DE94D9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23BADA4-F8AA-4D37-BC58-CE0545591DE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A8DC1A4-70D5-4838-A2A2-52A9F27F2D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2731E668-ED59-4B2B-B32E-FD24F457713B}"/>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0FF5175B-967C-43EC-A81E-DB8AE2DDE2C1}"/>
              </a:ext>
            </a:extLst>
          </p:cNvPr>
          <p:cNvSpPr>
            <a:spLocks noGrp="1"/>
          </p:cNvSpPr>
          <p:nvPr>
            <p:ph type="dt" sz="half" idx="10"/>
          </p:nvPr>
        </p:nvSpPr>
        <p:spPr/>
        <p:txBody>
          <a:bodyPr/>
          <a:lstStyle/>
          <a:p>
            <a:fld id="{3D566509-52CD-4576-A1AB-8D0CC0C7B472}" type="datetimeFigureOut">
              <a:rPr lang="de-DE" smtClean="0"/>
              <a:t>09.04.2024</a:t>
            </a:fld>
            <a:endParaRPr lang="de-DE"/>
          </a:p>
        </p:txBody>
      </p:sp>
      <p:sp>
        <p:nvSpPr>
          <p:cNvPr id="8" name="Fußzeilenplatzhalter 7">
            <a:extLst>
              <a:ext uri="{FF2B5EF4-FFF2-40B4-BE49-F238E27FC236}">
                <a16:creationId xmlns:a16="http://schemas.microsoft.com/office/drawing/2014/main" id="{3C18A539-8D53-4E47-BEB3-A02BA46AA6EA}"/>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E9B1300-DECA-4AAA-AEC4-6D613B117052}"/>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33947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B9E8FD-3A8F-45F0-918D-433651BC44E7}"/>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1E34814-E549-4F5D-BBDA-26EA8D1EA400}"/>
              </a:ext>
            </a:extLst>
          </p:cNvPr>
          <p:cNvSpPr>
            <a:spLocks noGrp="1"/>
          </p:cNvSpPr>
          <p:nvPr>
            <p:ph type="dt" sz="half" idx="10"/>
          </p:nvPr>
        </p:nvSpPr>
        <p:spPr/>
        <p:txBody>
          <a:bodyPr/>
          <a:lstStyle/>
          <a:p>
            <a:fld id="{3D566509-52CD-4576-A1AB-8D0CC0C7B472}" type="datetimeFigureOut">
              <a:rPr lang="de-DE" smtClean="0"/>
              <a:t>09.04.2024</a:t>
            </a:fld>
            <a:endParaRPr lang="de-DE"/>
          </a:p>
        </p:txBody>
      </p:sp>
      <p:sp>
        <p:nvSpPr>
          <p:cNvPr id="4" name="Fußzeilenplatzhalter 3">
            <a:extLst>
              <a:ext uri="{FF2B5EF4-FFF2-40B4-BE49-F238E27FC236}">
                <a16:creationId xmlns:a16="http://schemas.microsoft.com/office/drawing/2014/main" id="{15817922-9D56-4558-BA69-BDAD2C1C0E34}"/>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A5B991F-7519-4BA1-983B-70277BC27C4A}"/>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850720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0E3B0A2-06E1-43B4-B3A5-C1BEE069D7C9}"/>
              </a:ext>
            </a:extLst>
          </p:cNvPr>
          <p:cNvSpPr>
            <a:spLocks noGrp="1"/>
          </p:cNvSpPr>
          <p:nvPr>
            <p:ph type="dt" sz="half" idx="10"/>
          </p:nvPr>
        </p:nvSpPr>
        <p:spPr/>
        <p:txBody>
          <a:bodyPr/>
          <a:lstStyle/>
          <a:p>
            <a:fld id="{3D566509-52CD-4576-A1AB-8D0CC0C7B472}" type="datetimeFigureOut">
              <a:rPr lang="de-DE" smtClean="0"/>
              <a:t>09.04.2024</a:t>
            </a:fld>
            <a:endParaRPr lang="de-DE"/>
          </a:p>
        </p:txBody>
      </p:sp>
      <p:sp>
        <p:nvSpPr>
          <p:cNvPr id="3" name="Fußzeilenplatzhalter 2">
            <a:extLst>
              <a:ext uri="{FF2B5EF4-FFF2-40B4-BE49-F238E27FC236}">
                <a16:creationId xmlns:a16="http://schemas.microsoft.com/office/drawing/2014/main" id="{455C4017-C068-43F7-8C83-D20824A744B4}"/>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692927ED-0109-42D7-A20B-3635323938D8}"/>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000170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810113-C27D-4DFD-AB0F-A090B75170C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666794ED-E4E3-4CAB-9803-58C798D7C9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075357A-B974-4F7C-BD2F-AD88D59548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D0F3F03-70D5-4E57-822E-36E24CA5ED01}"/>
              </a:ext>
            </a:extLst>
          </p:cNvPr>
          <p:cNvSpPr>
            <a:spLocks noGrp="1"/>
          </p:cNvSpPr>
          <p:nvPr>
            <p:ph type="dt" sz="half" idx="10"/>
          </p:nvPr>
        </p:nvSpPr>
        <p:spPr/>
        <p:txBody>
          <a:bodyPr/>
          <a:lstStyle/>
          <a:p>
            <a:fld id="{3D566509-52CD-4576-A1AB-8D0CC0C7B472}" type="datetimeFigureOut">
              <a:rPr lang="de-DE" smtClean="0"/>
              <a:t>09.04.2024</a:t>
            </a:fld>
            <a:endParaRPr lang="de-DE"/>
          </a:p>
        </p:txBody>
      </p:sp>
      <p:sp>
        <p:nvSpPr>
          <p:cNvPr id="6" name="Fußzeilenplatzhalter 5">
            <a:extLst>
              <a:ext uri="{FF2B5EF4-FFF2-40B4-BE49-F238E27FC236}">
                <a16:creationId xmlns:a16="http://schemas.microsoft.com/office/drawing/2014/main" id="{D7F198CB-399D-4196-AD5E-C3E822C2464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C7466C0-BC3C-4E32-9B9C-817462FE4B5D}"/>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50838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0B12A0-FA96-4F2D-BBD1-D18DB12FE0E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6862DB75-3F7B-4F33-A6A3-DF686245E0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A04915E9-990C-46A4-BAB7-FC6217343C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D1CB4F7-2473-473C-9668-000BC70C5313}"/>
              </a:ext>
            </a:extLst>
          </p:cNvPr>
          <p:cNvSpPr>
            <a:spLocks noGrp="1"/>
          </p:cNvSpPr>
          <p:nvPr>
            <p:ph type="dt" sz="half" idx="10"/>
          </p:nvPr>
        </p:nvSpPr>
        <p:spPr/>
        <p:txBody>
          <a:bodyPr/>
          <a:lstStyle/>
          <a:p>
            <a:fld id="{3D566509-52CD-4576-A1AB-8D0CC0C7B472}" type="datetimeFigureOut">
              <a:rPr lang="de-DE" smtClean="0"/>
              <a:t>09.04.2024</a:t>
            </a:fld>
            <a:endParaRPr lang="de-DE"/>
          </a:p>
        </p:txBody>
      </p:sp>
      <p:sp>
        <p:nvSpPr>
          <p:cNvPr id="6" name="Fußzeilenplatzhalter 5">
            <a:extLst>
              <a:ext uri="{FF2B5EF4-FFF2-40B4-BE49-F238E27FC236}">
                <a16:creationId xmlns:a16="http://schemas.microsoft.com/office/drawing/2014/main" id="{F87A5594-DD81-4A7F-8819-122D3F36A65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9ED47D4-6DE6-44B6-9583-46117EB1B7D9}"/>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87107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5528A667-8FFB-4005-AC59-C410C8413A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60A12286-93FF-421B-8567-1697188280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EA553E2-6455-47F5-801A-FAB9452252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566509-52CD-4576-A1AB-8D0CC0C7B472}" type="datetimeFigureOut">
              <a:rPr lang="de-DE" smtClean="0"/>
              <a:t>09.04.2024</a:t>
            </a:fld>
            <a:endParaRPr lang="de-DE"/>
          </a:p>
        </p:txBody>
      </p:sp>
      <p:sp>
        <p:nvSpPr>
          <p:cNvPr id="5" name="Fußzeilenplatzhalter 4">
            <a:extLst>
              <a:ext uri="{FF2B5EF4-FFF2-40B4-BE49-F238E27FC236}">
                <a16:creationId xmlns:a16="http://schemas.microsoft.com/office/drawing/2014/main" id="{6D983ED2-A3DB-496A-B968-74A4AA2D3F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3EDEE7F7-FB34-452D-8DEE-1D81F27D8C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58EB4-1C7E-42E6-B93A-94A84A4D4353}" type="slidenum">
              <a:rPr lang="de-DE" smtClean="0"/>
              <a:t>‹Nr.›</a:t>
            </a:fld>
            <a:endParaRPr lang="de-DE"/>
          </a:p>
        </p:txBody>
      </p:sp>
    </p:spTree>
    <p:extLst>
      <p:ext uri="{BB962C8B-B14F-4D97-AF65-F5344CB8AC3E}">
        <p14:creationId xmlns:p14="http://schemas.microsoft.com/office/powerpoint/2010/main" val="2053777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hyperlink" Target="http://www.bernhardkoester.de/vorlesungen/inhalt.html"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qz.com/1038954/whatever-it-takes-five-years-ago-today-mario-draghi-saved-the-euro-with-a-momentous-speech/" TargetMode="Externa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s://www.ecb.europa.eu/mopo/implement/omt/html/index.en.html" TargetMode="External"/><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hyperlink" Target="https://www.youtube.com/watch?v=l-XIaQxD1h4&amp;t=1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0" y="0"/>
            <a:ext cx="12192001" cy="6858000"/>
          </a:xfrm>
          <a:prstGeom prst="rect">
            <a:avLst/>
          </a:prstGeom>
          <a:noFill/>
          <a:ln w="57150">
            <a:solidFill>
              <a:srgbClr val="FF0000"/>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Rechteck 6"/>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8" name="Textfeld 7"/>
          <p:cNvSpPr txBox="1"/>
          <p:nvPr/>
        </p:nvSpPr>
        <p:spPr>
          <a:xfrm>
            <a:off x="2775472" y="159476"/>
            <a:ext cx="6277087" cy="523220"/>
          </a:xfrm>
          <a:prstGeom prst="rect">
            <a:avLst/>
          </a:prstGeom>
          <a:noFill/>
        </p:spPr>
        <p:txBody>
          <a:bodyPr wrap="square" rtlCol="0">
            <a:spAutoFit/>
          </a:bodyPr>
          <a:lstStyle/>
          <a:p>
            <a:pPr algn="ctr"/>
            <a:r>
              <a:rPr lang="de-DE" sz="2800" dirty="0">
                <a:latin typeface="Times New Roman" panose="02020603050405020304" pitchFamily="18" charset="0"/>
                <a:cs typeface="Times New Roman" panose="02020603050405020304" pitchFamily="18" charset="0"/>
              </a:rPr>
              <a:t>Makroökonomie</a:t>
            </a:r>
            <a:endParaRPr lang="de-DE" sz="2800" b="1" dirty="0"/>
          </a:p>
        </p:txBody>
      </p:sp>
      <p:pic>
        <p:nvPicPr>
          <p:cNvPr id="10" name="Grafik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5201" y="1171482"/>
            <a:ext cx="1330796" cy="998097"/>
          </a:xfrm>
          <a:prstGeom prst="rect">
            <a:avLst/>
          </a:prstGeom>
        </p:spPr>
      </p:pic>
      <p:sp>
        <p:nvSpPr>
          <p:cNvPr id="11" name="Textfeld 10"/>
          <p:cNvSpPr txBox="1"/>
          <p:nvPr/>
        </p:nvSpPr>
        <p:spPr>
          <a:xfrm>
            <a:off x="117080" y="765139"/>
            <a:ext cx="1831335" cy="400110"/>
          </a:xfrm>
          <a:prstGeom prst="rect">
            <a:avLst/>
          </a:prstGeom>
          <a:noFill/>
        </p:spPr>
        <p:txBody>
          <a:bodyPr wrap="none" rtlCol="0">
            <a:spAutoFit/>
          </a:bodyPr>
          <a:lstStyle/>
          <a:p>
            <a:r>
              <a:rPr lang="de-DE" sz="2000" b="1" dirty="0"/>
              <a:t>Wilhelmshaven</a:t>
            </a:r>
          </a:p>
        </p:txBody>
      </p:sp>
      <p:sp>
        <p:nvSpPr>
          <p:cNvPr id="12" name="Textfeld 11"/>
          <p:cNvSpPr txBox="1"/>
          <p:nvPr/>
        </p:nvSpPr>
        <p:spPr>
          <a:xfrm>
            <a:off x="1735536" y="5762816"/>
            <a:ext cx="4493795" cy="738664"/>
          </a:xfrm>
          <a:prstGeom prst="rect">
            <a:avLst/>
          </a:prstGeom>
          <a:noFill/>
        </p:spPr>
        <p:txBody>
          <a:bodyPr wrap="none" rtlCol="0">
            <a:spAutoFit/>
          </a:bodyPr>
          <a:lstStyle/>
          <a:p>
            <a:pPr algn="ctr"/>
            <a:r>
              <a:rPr lang="de-DE" sz="1400" b="1" dirty="0"/>
              <a:t>Prof. Dr. Bernhard Köster</a:t>
            </a:r>
          </a:p>
          <a:p>
            <a:pPr algn="ctr"/>
            <a:r>
              <a:rPr lang="de-DE" sz="1400" b="1" dirty="0"/>
              <a:t>Jade-Hochschule Wilhelmshaven</a:t>
            </a:r>
          </a:p>
          <a:p>
            <a:pPr algn="ctr"/>
            <a:r>
              <a:rPr lang="de-DE" sz="1400" b="1" dirty="0">
                <a:hlinkClick r:id="rId4"/>
              </a:rPr>
              <a:t>http://www.bernhardkoester.de/vorlesungen/inhalt.html</a:t>
            </a:r>
            <a:endParaRPr lang="de-DE" sz="1400" b="1" dirty="0"/>
          </a:p>
        </p:txBody>
      </p:sp>
      <p:sp>
        <p:nvSpPr>
          <p:cNvPr id="13" name="Textfeld 12"/>
          <p:cNvSpPr txBox="1"/>
          <p:nvPr/>
        </p:nvSpPr>
        <p:spPr>
          <a:xfrm>
            <a:off x="3702576" y="1874728"/>
            <a:ext cx="4422877" cy="3108543"/>
          </a:xfrm>
          <a:prstGeom prst="rect">
            <a:avLst/>
          </a:prstGeom>
          <a:noFill/>
        </p:spPr>
        <p:txBody>
          <a:bodyPr wrap="none" rtlCol="0">
            <a:spAutoFit/>
          </a:bodyPr>
          <a:lstStyle/>
          <a:p>
            <a:pPr algn="ctr"/>
            <a:r>
              <a:rPr lang="de-DE" sz="2800" b="1" u="sng" dirty="0"/>
              <a:t>Diese Vorlesung wird in Bild</a:t>
            </a:r>
          </a:p>
          <a:p>
            <a:pPr algn="ctr"/>
            <a:r>
              <a:rPr lang="de-DE" sz="2800" b="1" u="sng" dirty="0"/>
              <a:t>und Ton des</a:t>
            </a:r>
          </a:p>
          <a:p>
            <a:pPr algn="ctr"/>
            <a:r>
              <a:rPr lang="de-DE" sz="2800" b="1" u="sng" dirty="0"/>
              <a:t>Dozenten</a:t>
            </a:r>
          </a:p>
          <a:p>
            <a:pPr algn="ctr"/>
            <a:r>
              <a:rPr lang="de-DE" sz="2800" b="1" u="sng" dirty="0"/>
              <a:t>mitgeschnitten</a:t>
            </a:r>
          </a:p>
          <a:p>
            <a:pPr algn="ctr"/>
            <a:r>
              <a:rPr lang="de-DE" sz="2800" b="1" u="sng" dirty="0"/>
              <a:t>und anschließend online zur</a:t>
            </a:r>
          </a:p>
          <a:p>
            <a:pPr algn="ctr"/>
            <a:r>
              <a:rPr lang="de-DE" sz="2800" b="1" u="sng" dirty="0"/>
              <a:t>Verfügung gestellt</a:t>
            </a:r>
          </a:p>
          <a:p>
            <a:pPr algn="ctr"/>
            <a:endParaRPr lang="de-DE" sz="2800" b="1" u="sng" dirty="0"/>
          </a:p>
        </p:txBody>
      </p:sp>
    </p:spTree>
    <p:extLst>
      <p:ext uri="{BB962C8B-B14F-4D97-AF65-F5344CB8AC3E}">
        <p14:creationId xmlns:p14="http://schemas.microsoft.com/office/powerpoint/2010/main" val="306457635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7" name="Rectangle 1"/>
          <p:cNvSpPr>
            <a:spLocks noChangeArrowheads="1"/>
          </p:cNvSpPr>
          <p:nvPr/>
        </p:nvSpPr>
        <p:spPr bwMode="auto">
          <a:xfrm>
            <a:off x="4367213" y="263507"/>
            <a:ext cx="6121400"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b="1" dirty="0">
                <a:solidFill>
                  <a:srgbClr val="000000"/>
                </a:solidFill>
                <a:latin typeface="Sparkasse Rg" pitchFamily="34" charset="0"/>
              </a:rPr>
              <a:t>Zinsstruktur:  Liquiditätsprämientheorie</a:t>
            </a:r>
          </a:p>
        </p:txBody>
      </p:sp>
      <p:sp>
        <p:nvSpPr>
          <p:cNvPr id="210948" name="Text Box 2"/>
          <p:cNvSpPr txBox="1">
            <a:spLocks noChangeArrowheads="1"/>
          </p:cNvSpPr>
          <p:nvPr/>
        </p:nvSpPr>
        <p:spPr bwMode="auto">
          <a:xfrm>
            <a:off x="3825" y="660629"/>
            <a:ext cx="7323818" cy="448987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r>
              <a:rPr lang="de-DE" sz="1800" dirty="0">
                <a:solidFill>
                  <a:schemeClr val="tx1"/>
                </a:solidFill>
                <a:cs typeface="Times New Roman" pitchFamily="18" charset="0"/>
              </a:rPr>
              <a:t>Die Präferenzen von Kreditgeber und Kreditnehmer fallen auseinander:</a:t>
            </a:r>
          </a:p>
          <a:p>
            <a:pPr eaLnBrk="1" hangingPunct="1"/>
            <a:endParaRPr lang="de-DE" sz="1800" dirty="0">
              <a:solidFill>
                <a:schemeClr val="tx1"/>
              </a:solidFill>
              <a:cs typeface="Times New Roman" pitchFamily="18" charset="0"/>
            </a:endParaRPr>
          </a:p>
          <a:p>
            <a:pPr eaLnBrk="1" hangingPunct="1"/>
            <a:r>
              <a:rPr lang="de-DE" sz="1800" dirty="0">
                <a:solidFill>
                  <a:schemeClr val="tx1"/>
                </a:solidFill>
                <a:cs typeface="Times New Roman" pitchFamily="18" charset="0"/>
              </a:rPr>
              <a:t>Der Kreditgeber wird eher </a:t>
            </a:r>
            <a:r>
              <a:rPr lang="de-DE" sz="1800" dirty="0">
                <a:solidFill>
                  <a:schemeClr val="tx1"/>
                </a:solidFill>
              </a:rPr>
              <a:t>kürzere Laufzeiten bevorzugen, da diese bei </a:t>
            </a:r>
          </a:p>
          <a:p>
            <a:pPr eaLnBrk="1" hangingPunct="1"/>
            <a:r>
              <a:rPr lang="de-DE" sz="1800" dirty="0">
                <a:solidFill>
                  <a:schemeClr val="tx1"/>
                </a:solidFill>
              </a:rPr>
              <a:t>Liquiditätsproblemen schneller veräußert werden können</a:t>
            </a:r>
          </a:p>
          <a:p>
            <a:pPr eaLnBrk="1" hangingPunct="1"/>
            <a:endParaRPr lang="de-DE" sz="1800" dirty="0">
              <a:solidFill>
                <a:schemeClr val="tx1"/>
              </a:solidFill>
            </a:endParaRPr>
          </a:p>
          <a:p>
            <a:pPr eaLnBrk="1" hangingPunct="1"/>
            <a:r>
              <a:rPr lang="de-DE" sz="1800" dirty="0">
                <a:solidFill>
                  <a:schemeClr val="tx1"/>
                </a:solidFill>
              </a:rPr>
              <a:t>Der Kreditnehmer wird dagegen für langfristige Investitionsprojekte eher </a:t>
            </a:r>
          </a:p>
          <a:p>
            <a:pPr eaLnBrk="1" hangingPunct="1"/>
            <a:r>
              <a:rPr lang="de-DE" sz="1800" dirty="0">
                <a:solidFill>
                  <a:schemeClr val="tx1"/>
                </a:solidFill>
              </a:rPr>
              <a:t>länger laufende Anlagen bevorzugen</a:t>
            </a:r>
          </a:p>
          <a:p>
            <a:pPr eaLnBrk="1" hangingPunct="1"/>
            <a:endParaRPr lang="de-DE" sz="1800" dirty="0">
              <a:solidFill>
                <a:schemeClr val="tx1"/>
              </a:solidFill>
            </a:endParaRPr>
          </a:p>
          <a:p>
            <a:pPr eaLnBrk="1" hangingPunct="1"/>
            <a:r>
              <a:rPr lang="de-DE" sz="1800" dirty="0">
                <a:solidFill>
                  <a:schemeClr val="tx1"/>
                </a:solidFill>
              </a:rPr>
              <a:t>		</a:t>
            </a:r>
          </a:p>
          <a:p>
            <a:pPr eaLnBrk="1" hangingPunct="1"/>
            <a:r>
              <a:rPr lang="de-DE" sz="1800" dirty="0">
                <a:solidFill>
                  <a:schemeClr val="tx1"/>
                </a:solidFill>
              </a:rPr>
              <a:t>		→	Der Kreditgeber verlangt einen Aufschlag, die „ Liquiditätsprämie“,</a:t>
            </a:r>
          </a:p>
          <a:p>
            <a:pPr eaLnBrk="1" hangingPunct="1"/>
            <a:r>
              <a:rPr lang="de-DE" sz="1800" dirty="0">
                <a:solidFill>
                  <a:schemeClr val="tx1"/>
                </a:solidFill>
              </a:rPr>
              <a:t>			bei Vergabe des längerfristigen Kredits gegenüber einer Anlage mit 			kurzer Laufzeit, denn für fehlende Möglichkeit zwischendurch an 			sein Geld zu kommen (liquide zu sein) will 	er entschädigt werden! </a:t>
            </a:r>
          </a:p>
        </p:txBody>
      </p:sp>
      <p:sp>
        <p:nvSpPr>
          <p:cNvPr id="12" name="Rechteck 11">
            <a:extLst>
              <a:ext uri="{FF2B5EF4-FFF2-40B4-BE49-F238E27FC236}">
                <a16:creationId xmlns:a16="http://schemas.microsoft.com/office/drawing/2014/main" id="{65E66477-4EA5-4E1E-982C-4A89596B2C6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727689818"/>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7" name="Rectangle 1"/>
          <p:cNvSpPr>
            <a:spLocks noChangeArrowheads="1"/>
          </p:cNvSpPr>
          <p:nvPr/>
        </p:nvSpPr>
        <p:spPr bwMode="auto">
          <a:xfrm>
            <a:off x="4367213" y="263507"/>
            <a:ext cx="6121400"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b="1" dirty="0">
                <a:solidFill>
                  <a:srgbClr val="000000"/>
                </a:solidFill>
                <a:latin typeface="Sparkasse Rg" pitchFamily="34" charset="0"/>
              </a:rPr>
              <a:t>Zinsstruktur:  Marktsegmentierungstheorie</a:t>
            </a:r>
          </a:p>
        </p:txBody>
      </p:sp>
      <p:sp>
        <p:nvSpPr>
          <p:cNvPr id="6" name="Text Box 2">
            <a:extLst>
              <a:ext uri="{FF2B5EF4-FFF2-40B4-BE49-F238E27FC236}">
                <a16:creationId xmlns:a16="http://schemas.microsoft.com/office/drawing/2014/main" id="{6A416600-EBF1-4217-915B-356234073D34}"/>
              </a:ext>
            </a:extLst>
          </p:cNvPr>
          <p:cNvSpPr txBox="1">
            <a:spLocks noChangeArrowheads="1"/>
          </p:cNvSpPr>
          <p:nvPr/>
        </p:nvSpPr>
        <p:spPr bwMode="auto">
          <a:xfrm>
            <a:off x="242690" y="774112"/>
            <a:ext cx="8565407" cy="38103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r>
              <a:rPr lang="de-DE" sz="1600" dirty="0">
                <a:solidFill>
                  <a:schemeClr val="tx1"/>
                </a:solidFill>
              </a:rPr>
              <a:t>Für einen Anleger entsteht ein Risiko, wenn sich der Anlagehorizont nicht</a:t>
            </a:r>
          </a:p>
          <a:p>
            <a:pPr eaLnBrk="1" hangingPunct="1"/>
            <a:r>
              <a:rPr lang="de-DE" sz="1600" dirty="0">
                <a:solidFill>
                  <a:schemeClr val="tx1"/>
                </a:solidFill>
              </a:rPr>
              <a:t>mit der Laufzeit des Wertpapiers deckt</a:t>
            </a:r>
          </a:p>
          <a:p>
            <a:pPr eaLnBrk="1" hangingPunct="1"/>
            <a:endParaRPr lang="de-DE" sz="1600" dirty="0">
              <a:solidFill>
                <a:schemeClr val="tx1"/>
              </a:solidFill>
            </a:endParaRPr>
          </a:p>
          <a:p>
            <a:pPr eaLnBrk="1" hangingPunct="1"/>
            <a:r>
              <a:rPr lang="de-DE" sz="1600" dirty="0">
                <a:solidFill>
                  <a:schemeClr val="tx1"/>
                </a:solidFill>
              </a:rPr>
              <a:t>Laufzeit &gt; Anlagehorizont	→	Kursrisiko</a:t>
            </a:r>
          </a:p>
          <a:p>
            <a:pPr eaLnBrk="1" hangingPunct="1"/>
            <a:endParaRPr lang="de-DE" sz="1600" dirty="0">
              <a:solidFill>
                <a:schemeClr val="tx1"/>
              </a:solidFill>
            </a:endParaRPr>
          </a:p>
          <a:p>
            <a:pPr eaLnBrk="1" hangingPunct="1"/>
            <a:r>
              <a:rPr lang="de-DE" sz="1600" dirty="0">
                <a:solidFill>
                  <a:schemeClr val="tx1"/>
                </a:solidFill>
              </a:rPr>
              <a:t>Laufzeit &lt; Anlagehorizont	→	Einnahmerisiko</a:t>
            </a:r>
          </a:p>
          <a:p>
            <a:pPr eaLnBrk="1" hangingPunct="1"/>
            <a:endParaRPr lang="de-DE" sz="1600" dirty="0">
              <a:solidFill>
                <a:schemeClr val="tx1"/>
              </a:solidFill>
            </a:endParaRPr>
          </a:p>
          <a:p>
            <a:pPr eaLnBrk="1" hangingPunct="1"/>
            <a:r>
              <a:rPr lang="de-DE" sz="1600" dirty="0">
                <a:solidFill>
                  <a:schemeClr val="tx1"/>
                </a:solidFill>
              </a:rPr>
              <a:t>Finanzakteure möchten das Risiko reduzieren</a:t>
            </a:r>
          </a:p>
          <a:p>
            <a:pPr eaLnBrk="1" hangingPunct="1"/>
            <a:endParaRPr lang="de-DE" sz="1600" dirty="0">
              <a:solidFill>
                <a:schemeClr val="tx1"/>
              </a:solidFill>
            </a:endParaRPr>
          </a:p>
          <a:p>
            <a:pPr eaLnBrk="1" hangingPunct="1"/>
            <a:r>
              <a:rPr lang="de-DE" sz="1600" dirty="0">
                <a:solidFill>
                  <a:schemeClr val="tx1"/>
                </a:solidFill>
              </a:rPr>
              <a:t>		→	Sind die Finanzakteure </a:t>
            </a:r>
            <a:r>
              <a:rPr lang="de-DE" sz="1600" b="1" dirty="0" err="1">
                <a:solidFill>
                  <a:schemeClr val="tx1"/>
                </a:solidFill>
              </a:rPr>
              <a:t>risikoavers</a:t>
            </a:r>
            <a:endParaRPr lang="de-DE" sz="1600" b="1" dirty="0">
              <a:solidFill>
                <a:schemeClr val="tx1"/>
              </a:solidFill>
            </a:endParaRPr>
          </a:p>
          <a:p>
            <a:pPr eaLnBrk="1" hangingPunct="1"/>
            <a:endParaRPr lang="de-DE" sz="1600" dirty="0">
              <a:solidFill>
                <a:schemeClr val="tx1"/>
              </a:solidFill>
            </a:endParaRPr>
          </a:p>
          <a:p>
            <a:pPr eaLnBrk="1" hangingPunct="1"/>
            <a:r>
              <a:rPr lang="de-DE" sz="1600" dirty="0">
                <a:solidFill>
                  <a:schemeClr val="tx1"/>
                </a:solidFill>
              </a:rPr>
              <a:t>			→	werden sich Segmente bilden bei denen Anlagehorizont und Laufzeit zusammenpassen</a:t>
            </a:r>
          </a:p>
          <a:p>
            <a:pPr eaLnBrk="1" hangingPunct="1"/>
            <a:r>
              <a:rPr lang="de-DE" sz="1600" dirty="0">
                <a:solidFill>
                  <a:schemeClr val="tx1"/>
                </a:solidFill>
              </a:rPr>
              <a:t>				-&gt; 	der Wertpapiermarkt zerfällt in zeitlich abgegrenzte Segmente</a:t>
            </a:r>
          </a:p>
          <a:p>
            <a:pPr eaLnBrk="1" hangingPunct="1"/>
            <a:r>
              <a:rPr lang="de-DE" sz="1600" dirty="0">
                <a:solidFill>
                  <a:schemeClr val="tx1"/>
                </a:solidFill>
              </a:rPr>
              <a:t>					und Finanztitel sind damit </a:t>
            </a:r>
            <a:r>
              <a:rPr lang="de-DE" sz="1600" b="1" dirty="0">
                <a:solidFill>
                  <a:schemeClr val="tx1"/>
                </a:solidFill>
              </a:rPr>
              <a:t>nicht mehr vollständig substituierbar</a:t>
            </a:r>
          </a:p>
          <a:p>
            <a:pPr eaLnBrk="1" hangingPunct="1"/>
            <a:r>
              <a:rPr lang="de-DE" dirty="0">
                <a:solidFill>
                  <a:schemeClr val="tx1"/>
                </a:solidFill>
              </a:rPr>
              <a:t>							</a:t>
            </a:r>
          </a:p>
          <a:p>
            <a:pPr eaLnBrk="1" hangingPunct="1"/>
            <a:endParaRPr lang="de-DE" dirty="0">
              <a:solidFill>
                <a:schemeClr val="tx1"/>
              </a:solidFill>
            </a:endParaRPr>
          </a:p>
        </p:txBody>
      </p:sp>
      <p:sp>
        <p:nvSpPr>
          <p:cNvPr id="8" name="Rechteck 7">
            <a:extLst>
              <a:ext uri="{FF2B5EF4-FFF2-40B4-BE49-F238E27FC236}">
                <a16:creationId xmlns:a16="http://schemas.microsoft.com/office/drawing/2014/main" id="{DE89CE91-F116-47A7-AF3E-55121E49FB2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512450773"/>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1" name="Rectangle 1"/>
          <p:cNvSpPr>
            <a:spLocks noChangeArrowheads="1"/>
          </p:cNvSpPr>
          <p:nvPr/>
        </p:nvSpPr>
        <p:spPr bwMode="auto">
          <a:xfrm>
            <a:off x="1631951" y="158081"/>
            <a:ext cx="7377423"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b="1" dirty="0">
                <a:solidFill>
                  <a:srgbClr val="000000"/>
                </a:solidFill>
                <a:latin typeface="Sparkasse Rg" pitchFamily="34" charset="0"/>
              </a:rPr>
              <a:t>Zinsstruktur im zeitlichen Vergleich (Deutschland)</a:t>
            </a:r>
          </a:p>
        </p:txBody>
      </p:sp>
      <p:sp>
        <p:nvSpPr>
          <p:cNvPr id="26" name="Rechteck 25">
            <a:extLst>
              <a:ext uri="{FF2B5EF4-FFF2-40B4-BE49-F238E27FC236}">
                <a16:creationId xmlns:a16="http://schemas.microsoft.com/office/drawing/2014/main" id="{623ADD6B-2C41-4AD7-8F73-B9167730003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31" name="Text Box 6">
            <a:extLst>
              <a:ext uri="{FF2B5EF4-FFF2-40B4-BE49-F238E27FC236}">
                <a16:creationId xmlns:a16="http://schemas.microsoft.com/office/drawing/2014/main" id="{8379204A-1830-4CEE-991C-7473D94806A6}"/>
              </a:ext>
            </a:extLst>
          </p:cNvPr>
          <p:cNvSpPr txBox="1">
            <a:spLocks noChangeArrowheads="1"/>
          </p:cNvSpPr>
          <p:nvPr/>
        </p:nvSpPr>
        <p:spPr bwMode="auto">
          <a:xfrm>
            <a:off x="446785" y="1010221"/>
            <a:ext cx="4373057"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dirty="0"/>
              <a:t>Quelle: Bundesbank (börsennotierte Bundeswertpapiere)</a:t>
            </a:r>
          </a:p>
        </p:txBody>
      </p:sp>
      <p:pic>
        <p:nvPicPr>
          <p:cNvPr id="2" name="Grafik 1">
            <a:extLst>
              <a:ext uri="{FF2B5EF4-FFF2-40B4-BE49-F238E27FC236}">
                <a16:creationId xmlns:a16="http://schemas.microsoft.com/office/drawing/2014/main" id="{141A98C8-423E-5017-2D65-722FE645E74A}"/>
              </a:ext>
            </a:extLst>
          </p:cNvPr>
          <p:cNvPicPr>
            <a:picLocks noChangeAspect="1"/>
          </p:cNvPicPr>
          <p:nvPr/>
        </p:nvPicPr>
        <p:blipFill>
          <a:blip r:embed="rId3"/>
          <a:stretch>
            <a:fillRect/>
          </a:stretch>
        </p:blipFill>
        <p:spPr>
          <a:xfrm>
            <a:off x="352934" y="1449855"/>
            <a:ext cx="8058127" cy="4929174"/>
          </a:xfrm>
          <a:prstGeom prst="rect">
            <a:avLst/>
          </a:prstGeom>
        </p:spPr>
      </p:pic>
    </p:spTree>
    <p:extLst>
      <p:ext uri="{BB962C8B-B14F-4D97-AF65-F5344CB8AC3E}">
        <p14:creationId xmlns:p14="http://schemas.microsoft.com/office/powerpoint/2010/main" val="1183161755"/>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4789" y="32134"/>
            <a:ext cx="10010531" cy="593674"/>
          </a:xfrm>
          <a:prstGeom prst="rect">
            <a:avLst/>
          </a:prstGeom>
          <a:noFill/>
          <a:ln>
            <a:noFill/>
          </a:ln>
        </p:spPr>
        <p:txBody>
          <a:bodyPr vert="horz" wrap="none" lIns="81646" tIns="40823" rIns="81646" bIns="40823" anchorCtr="0" compatLnSpc="0">
            <a:spAutoFit/>
          </a:bodyPr>
          <a:lstStyle/>
          <a:p>
            <a:r>
              <a:rPr lang="de-DE" sz="3266" b="1" dirty="0"/>
              <a:t>Geldpolitische Reaktionen seit der Finanzkrise (Auswahl)</a:t>
            </a:r>
            <a:endParaRPr lang="de-DE" sz="3266" dirty="0"/>
          </a:p>
        </p:txBody>
      </p:sp>
      <p:sp>
        <p:nvSpPr>
          <p:cNvPr id="4" name="Textfeld 3"/>
          <p:cNvSpPr txBox="1"/>
          <p:nvPr/>
        </p:nvSpPr>
        <p:spPr>
          <a:xfrm>
            <a:off x="286899" y="440897"/>
            <a:ext cx="9765282" cy="5862826"/>
          </a:xfrm>
          <a:prstGeom prst="rect">
            <a:avLst/>
          </a:prstGeom>
          <a:noFill/>
          <a:ln>
            <a:noFill/>
          </a:ln>
        </p:spPr>
        <p:txBody>
          <a:bodyPr vert="horz" wrap="square" lIns="81646" tIns="40823" rIns="81646" bIns="40823" anchorCtr="0" compatLnSpc="0">
            <a:noAutofit/>
          </a:bodyPr>
          <a:lstStyle/>
          <a:p>
            <a:pPr marL="311079" indent="-311079">
              <a:buFont typeface="Arial" panose="020B0604020202020204" pitchFamily="34" charset="0"/>
              <a:buChar char="•"/>
            </a:pPr>
            <a:r>
              <a:rPr lang="de-DE" sz="2400" dirty="0"/>
              <a:t>Absenkung des Leitzinses nahe des Nullzinsniveaus</a:t>
            </a:r>
          </a:p>
          <a:p>
            <a:pPr marL="311079" indent="-311079">
              <a:buFont typeface="Arial" panose="020B0604020202020204" pitchFamily="34" charset="0"/>
              <a:buChar char="•"/>
            </a:pPr>
            <a:endParaRPr lang="de-DE" sz="2400" dirty="0"/>
          </a:p>
          <a:p>
            <a:pPr marL="311079" indent="-311079">
              <a:buFont typeface="Arial" panose="020B0604020202020204" pitchFamily="34" charset="0"/>
              <a:buChar char="•"/>
            </a:pPr>
            <a:endParaRPr lang="de-DE" sz="2400" dirty="0"/>
          </a:p>
          <a:p>
            <a:pPr marL="311079" indent="-311079">
              <a:buFont typeface="Arial" panose="020B0604020202020204" pitchFamily="34" charset="0"/>
              <a:buChar char="•"/>
            </a:pPr>
            <a:r>
              <a:rPr lang="de-DE" sz="2400" dirty="0"/>
              <a:t>Volle Zuteilung der Hauptrefinanzierungsgeschäfte zum Leitzins</a:t>
            </a:r>
          </a:p>
          <a:p>
            <a:pPr marL="311079" indent="-311079">
              <a:buFont typeface="Arial" panose="020B0604020202020204" pitchFamily="34" charset="0"/>
              <a:buChar char="•"/>
            </a:pPr>
            <a:endParaRPr lang="de-DE" sz="2400" dirty="0"/>
          </a:p>
          <a:p>
            <a:pPr marL="311079" indent="-311079">
              <a:buFont typeface="Arial" panose="020B0604020202020204" pitchFamily="34" charset="0"/>
              <a:buChar char="•"/>
            </a:pPr>
            <a:endParaRPr lang="de-DE" sz="2400" dirty="0"/>
          </a:p>
          <a:p>
            <a:pPr marL="311079" indent="-311079">
              <a:buFont typeface="Arial" panose="020B0604020202020204" pitchFamily="34" charset="0"/>
              <a:buChar char="•"/>
            </a:pPr>
            <a:r>
              <a:rPr lang="de-DE" sz="2400" dirty="0"/>
              <a:t>Absenkung der Ratingstandards der Sicherheiten</a:t>
            </a:r>
          </a:p>
          <a:p>
            <a:endParaRPr lang="de-DE" sz="2400" dirty="0"/>
          </a:p>
          <a:p>
            <a:endParaRPr lang="de-DE" sz="2400" dirty="0"/>
          </a:p>
          <a:p>
            <a:pPr marL="311079" indent="-311079">
              <a:buFont typeface="Arial" panose="020B0604020202020204" pitchFamily="34" charset="0"/>
              <a:buChar char="•"/>
            </a:pPr>
            <a:r>
              <a:rPr lang="de-DE" sz="2400" dirty="0"/>
              <a:t>Ausweitung der Laufzeiten der Refinanzierungsgeschäfte auf bis zu 1 Jahr</a:t>
            </a:r>
          </a:p>
          <a:p>
            <a:pPr marL="311079" indent="-311079">
              <a:buFont typeface="Arial" panose="020B0604020202020204" pitchFamily="34" charset="0"/>
              <a:buChar char="•"/>
            </a:pPr>
            <a:endParaRPr lang="de-DE" sz="2400" dirty="0"/>
          </a:p>
          <a:p>
            <a:pPr marL="311079" indent="-311079">
              <a:buFont typeface="Arial" panose="020B0604020202020204" pitchFamily="34" charset="0"/>
              <a:buChar char="•"/>
            </a:pPr>
            <a:endParaRPr lang="de-DE" sz="2400" dirty="0"/>
          </a:p>
          <a:p>
            <a:pPr marL="311079" indent="-311079">
              <a:buFont typeface="Arial" panose="020B0604020202020204" pitchFamily="34" charset="0"/>
              <a:buChar char="•"/>
            </a:pPr>
            <a:r>
              <a:rPr lang="de-DE" sz="2400" dirty="0"/>
              <a:t>Liquiditätsbereitstellung in ausländischer Währung</a:t>
            </a:r>
          </a:p>
        </p:txBody>
      </p:sp>
      <p:sp>
        <p:nvSpPr>
          <p:cNvPr id="11" name="Rechteck 10">
            <a:extLst>
              <a:ext uri="{FF2B5EF4-FFF2-40B4-BE49-F238E27FC236}">
                <a16:creationId xmlns:a16="http://schemas.microsoft.com/office/drawing/2014/main" id="{9ECE9A7F-DBAF-4F32-901C-151817C82103}"/>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7426418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4789" y="32134"/>
            <a:ext cx="7075048" cy="593674"/>
          </a:xfrm>
          <a:prstGeom prst="rect">
            <a:avLst/>
          </a:prstGeom>
          <a:noFill/>
          <a:ln>
            <a:noFill/>
          </a:ln>
        </p:spPr>
        <p:txBody>
          <a:bodyPr vert="horz" wrap="none" lIns="81646" tIns="40823" rIns="81646" bIns="40823" anchorCtr="0" compatLnSpc="0">
            <a:spAutoFit/>
          </a:bodyPr>
          <a:lstStyle/>
          <a:p>
            <a:r>
              <a:rPr lang="de-DE" sz="3266" b="1" dirty="0"/>
              <a:t>Geldpolitische Reaktionen seit der Krise</a:t>
            </a:r>
            <a:endParaRPr lang="de-DE" sz="3266" dirty="0"/>
          </a:p>
        </p:txBody>
      </p:sp>
      <p:sp>
        <p:nvSpPr>
          <p:cNvPr id="4" name="Textfeld 3"/>
          <p:cNvSpPr txBox="1"/>
          <p:nvPr/>
        </p:nvSpPr>
        <p:spPr>
          <a:xfrm>
            <a:off x="156117" y="514296"/>
            <a:ext cx="12035883" cy="6009840"/>
          </a:xfrm>
          <a:prstGeom prst="rect">
            <a:avLst/>
          </a:prstGeom>
          <a:noFill/>
          <a:ln>
            <a:noFill/>
          </a:ln>
        </p:spPr>
        <p:txBody>
          <a:bodyPr vert="horz" wrap="square" lIns="81646" tIns="40823" rIns="81646" bIns="40823" anchorCtr="0" compatLnSpc="0">
            <a:noAutofit/>
          </a:bodyPr>
          <a:lstStyle/>
          <a:p>
            <a:pPr marL="342900" indent="-342900">
              <a:buFont typeface="Arial" panose="020B0604020202020204" pitchFamily="34" charset="0"/>
              <a:buChar char="•"/>
            </a:pPr>
            <a:r>
              <a:rPr lang="de-DE" sz="1600" dirty="0"/>
              <a:t>Bereitstellung von Zentralbankliquidität mit zwei 3-Jahres-Tendern im Volumen  von jeweils rund 500 Mrd. Euro Winter 11/12 (Bazooka)</a:t>
            </a:r>
          </a:p>
          <a:p>
            <a:pPr marL="342900" indent="-342900">
              <a:buFont typeface="Arial" panose="020B0604020202020204" pitchFamily="34" charset="0"/>
              <a:buChar char="•"/>
            </a:pPr>
            <a:endParaRPr lang="de-DE" sz="1600" dirty="0"/>
          </a:p>
          <a:p>
            <a:pPr marL="342900" indent="-342900">
              <a:buFont typeface="Arial" panose="020B0604020202020204" pitchFamily="34" charset="0"/>
              <a:buChar char="•"/>
            </a:pPr>
            <a:r>
              <a:rPr lang="de-DE" sz="1600" dirty="0"/>
              <a:t>Senkung des Mindestreservesatzes von 2% auf 1% Januar 2012</a:t>
            </a:r>
          </a:p>
          <a:p>
            <a:pPr marL="342900" indent="-342900">
              <a:buFont typeface="Arial" panose="020B0604020202020204" pitchFamily="34" charset="0"/>
              <a:buChar char="•"/>
            </a:pPr>
            <a:endParaRPr lang="de-DE" sz="1600" dirty="0"/>
          </a:p>
          <a:p>
            <a:pPr marL="342900" indent="-342900">
              <a:buFont typeface="Arial" panose="020B0604020202020204" pitchFamily="34" charset="0"/>
              <a:buChar char="•"/>
            </a:pPr>
            <a:r>
              <a:rPr lang="de-DE" sz="1600" dirty="0"/>
              <a:t>Draghi Put</a:t>
            </a:r>
            <a:r>
              <a:rPr lang="en-US" sz="1600" dirty="0"/>
              <a:t>/“Whatever it takes“ (26.07.2012)</a:t>
            </a:r>
          </a:p>
          <a:p>
            <a:r>
              <a:rPr lang="en-US" sz="1600" dirty="0"/>
              <a:t>		“Within our mandate, the ECB is ready to do whatever it takes to preserve the euro.</a:t>
            </a:r>
          </a:p>
          <a:p>
            <a:r>
              <a:rPr lang="en-US" sz="1600" dirty="0"/>
              <a:t>		  and believe me, it will be enough.”</a:t>
            </a:r>
          </a:p>
          <a:p>
            <a:r>
              <a:rPr lang="en-US" sz="1600" dirty="0">
                <a:hlinkClick r:id="rId3"/>
              </a:rPr>
              <a:t>https://qz.com/1038954/whatever-it-takes-five-years-ago-today-mario-draghi-saved-the-euro-with-a-momentous-speech/</a:t>
            </a:r>
            <a:endParaRPr lang="de-DE" sz="1600" dirty="0"/>
          </a:p>
          <a:p>
            <a:endParaRPr lang="de-DE" sz="1600" dirty="0"/>
          </a:p>
          <a:p>
            <a:endParaRPr lang="de-DE" sz="1600" dirty="0"/>
          </a:p>
          <a:p>
            <a:pPr marL="342900" indent="-342900">
              <a:buFont typeface="Arial" panose="020B0604020202020204" pitchFamily="34" charset="0"/>
              <a:buChar char="•"/>
            </a:pPr>
            <a:endParaRPr lang="de-DE" sz="1600" dirty="0"/>
          </a:p>
          <a:p>
            <a:pPr marL="342900" indent="-342900">
              <a:buFont typeface="Arial" panose="020B0604020202020204" pitchFamily="34" charset="0"/>
              <a:buChar char="•"/>
            </a:pPr>
            <a:endParaRPr lang="de-DE" sz="1600" dirty="0"/>
          </a:p>
          <a:p>
            <a:pPr marL="342900" indent="-342900">
              <a:buFont typeface="Arial" panose="020B0604020202020204" pitchFamily="34" charset="0"/>
              <a:buChar char="•"/>
            </a:pPr>
            <a:r>
              <a:rPr lang="de-DE" sz="1600" dirty="0"/>
              <a:t>Ankauf von Staatspapieren von geringer Bonität </a:t>
            </a:r>
            <a:r>
              <a:rPr lang="en-US" sz="1600" dirty="0"/>
              <a:t>(26.09.2012)</a:t>
            </a:r>
          </a:p>
          <a:p>
            <a:pPr marL="342900" indent="-342900">
              <a:buFont typeface="Arial" panose="020B0604020202020204" pitchFamily="34" charset="0"/>
              <a:buChar char="•"/>
            </a:pPr>
            <a:endParaRPr lang="en-US" sz="1600" dirty="0"/>
          </a:p>
          <a:p>
            <a:pPr marL="342900" indent="-342900">
              <a:buFont typeface="Arial" panose="020B0604020202020204" pitchFamily="34" charset="0"/>
              <a:buChar char="•"/>
            </a:pPr>
            <a:endParaRPr lang="en-US" sz="1600" dirty="0"/>
          </a:p>
          <a:p>
            <a:pPr marL="342900" indent="-342900">
              <a:buFont typeface="Arial" panose="020B0604020202020204" pitchFamily="34" charset="0"/>
              <a:buChar char="•"/>
            </a:pPr>
            <a:r>
              <a:rPr lang="en-US" sz="1600" dirty="0" err="1"/>
              <a:t>Monatlicher</a:t>
            </a:r>
            <a:r>
              <a:rPr lang="en-US" sz="1600" dirty="0"/>
              <a:t> </a:t>
            </a:r>
            <a:r>
              <a:rPr lang="en-US" sz="1600" dirty="0" err="1"/>
              <a:t>Ankauf</a:t>
            </a:r>
            <a:r>
              <a:rPr lang="en-US" sz="1600" dirty="0"/>
              <a:t> von </a:t>
            </a:r>
            <a:r>
              <a:rPr lang="en-US" sz="1600" dirty="0" err="1"/>
              <a:t>Staatsanleihen</a:t>
            </a:r>
            <a:r>
              <a:rPr lang="en-US" sz="1600" dirty="0"/>
              <a:t> der </a:t>
            </a:r>
            <a:r>
              <a:rPr lang="en-US" sz="1600" dirty="0" err="1"/>
              <a:t>Euroländer</a:t>
            </a:r>
            <a:r>
              <a:rPr lang="en-US" sz="1600" dirty="0"/>
              <a:t> </a:t>
            </a:r>
            <a:r>
              <a:rPr lang="en-US" sz="1600" dirty="0" err="1"/>
              <a:t>gemäß</a:t>
            </a:r>
            <a:r>
              <a:rPr lang="en-US" sz="1600" dirty="0"/>
              <a:t> des </a:t>
            </a:r>
            <a:r>
              <a:rPr lang="en-US" sz="1600" dirty="0" err="1"/>
              <a:t>Kapitalschlüssels</a:t>
            </a:r>
            <a:r>
              <a:rPr lang="en-US" sz="1600" dirty="0"/>
              <a:t> der Eurozone</a:t>
            </a:r>
          </a:p>
          <a:p>
            <a:r>
              <a:rPr lang="en-US" sz="1600" dirty="0"/>
              <a:t>        </a:t>
            </a:r>
            <a:r>
              <a:rPr lang="en-US" sz="1600" dirty="0" err="1"/>
              <a:t>mit</a:t>
            </a:r>
            <a:r>
              <a:rPr lang="en-US" sz="1600" dirty="0"/>
              <a:t> </a:t>
            </a:r>
            <a:r>
              <a:rPr lang="en-US" sz="1600" dirty="0" err="1"/>
              <a:t>einem</a:t>
            </a:r>
            <a:r>
              <a:rPr lang="en-US" sz="1600" dirty="0"/>
              <a:t> </a:t>
            </a:r>
            <a:r>
              <a:rPr lang="en-US" sz="1600" dirty="0" err="1"/>
              <a:t>Volumen</a:t>
            </a:r>
            <a:r>
              <a:rPr lang="en-US" sz="1600" dirty="0"/>
              <a:t> von </a:t>
            </a:r>
            <a:r>
              <a:rPr lang="en-US" sz="1600" dirty="0" err="1"/>
              <a:t>rund</a:t>
            </a:r>
            <a:r>
              <a:rPr lang="en-US" sz="1600" dirty="0"/>
              <a:t> 60 </a:t>
            </a:r>
            <a:r>
              <a:rPr lang="en-US" sz="1600" dirty="0" err="1"/>
              <a:t>Mrd</a:t>
            </a:r>
            <a:r>
              <a:rPr lang="en-US" sz="1600" dirty="0"/>
              <a:t>. Euro pro Monat</a:t>
            </a:r>
          </a:p>
          <a:p>
            <a:endParaRPr lang="en-US" sz="1600" dirty="0"/>
          </a:p>
          <a:p>
            <a:endParaRPr lang="en-US" sz="1600" dirty="0"/>
          </a:p>
          <a:p>
            <a:pPr marL="342900" indent="-342900">
              <a:buFont typeface="Arial" panose="020B0604020202020204" pitchFamily="34" charset="0"/>
              <a:buChar char="•"/>
            </a:pPr>
            <a:r>
              <a:rPr lang="en-US" sz="1600" dirty="0"/>
              <a:t>750 </a:t>
            </a:r>
            <a:r>
              <a:rPr lang="en-US" sz="1600" dirty="0" err="1"/>
              <a:t>Mrd</a:t>
            </a:r>
            <a:r>
              <a:rPr lang="en-US" sz="1600" dirty="0"/>
              <a:t>. PEPP </a:t>
            </a:r>
            <a:r>
              <a:rPr lang="en-US" sz="1600" dirty="0" err="1"/>
              <a:t>im</a:t>
            </a:r>
            <a:r>
              <a:rPr lang="en-US" sz="1600" dirty="0"/>
              <a:t> </a:t>
            </a:r>
            <a:r>
              <a:rPr lang="en-US" sz="1600" dirty="0" err="1"/>
              <a:t>Zuge</a:t>
            </a:r>
            <a:r>
              <a:rPr lang="en-US" sz="1600" dirty="0"/>
              <a:t> </a:t>
            </a:r>
            <a:r>
              <a:rPr lang="en-US" sz="1600"/>
              <a:t>von Corona</a:t>
            </a:r>
          </a:p>
          <a:p>
            <a:pPr marL="342900" indent="-342900">
              <a:buFont typeface="Arial" panose="020B0604020202020204" pitchFamily="34" charset="0"/>
              <a:buChar char="•"/>
            </a:pPr>
            <a:endParaRPr lang="en-US" sz="1600"/>
          </a:p>
          <a:p>
            <a:pPr marL="342900" indent="-342900">
              <a:buFont typeface="Arial" panose="020B0604020202020204" pitchFamily="34" charset="0"/>
              <a:buChar char="•"/>
            </a:pPr>
            <a:r>
              <a:rPr lang="en-US" sz="1600"/>
              <a:t>Drastischer Zinsanstieg im Zuge des Ukrainekrieges und der hohen Inflation</a:t>
            </a:r>
            <a:endParaRPr lang="en-US" sz="1600" dirty="0"/>
          </a:p>
          <a:p>
            <a:endParaRPr lang="en-US" sz="1600" dirty="0"/>
          </a:p>
          <a:p>
            <a:endParaRPr lang="de-DE" sz="1996" dirty="0"/>
          </a:p>
        </p:txBody>
      </p:sp>
      <p:sp>
        <p:nvSpPr>
          <p:cNvPr id="10" name="Rechteck 9">
            <a:extLst>
              <a:ext uri="{FF2B5EF4-FFF2-40B4-BE49-F238E27FC236}">
                <a16:creationId xmlns:a16="http://schemas.microsoft.com/office/drawing/2014/main" id="{4DD70569-FD8D-422C-8EFA-67442F0DBE2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5710826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598011" cy="744941"/>
          </a:xfrm>
          <a:prstGeom prst="rect">
            <a:avLst/>
          </a:prstGeom>
          <a:noFill/>
          <a:ln>
            <a:noFill/>
          </a:ln>
        </p:spPr>
        <p:txBody>
          <a:bodyPr lIns="81646" tIns="40823" rIns="81646" bIns="40823" anchor="ctr" anchorCtr="1"/>
          <a:lstStyle/>
          <a:p>
            <a:r>
              <a:rPr lang="en-US" sz="2903" b="1" dirty="0" err="1">
                <a:solidFill>
                  <a:sysClr val="windowText" lastClr="000000"/>
                </a:solidFill>
              </a:rPr>
              <a:t>Zinssätze</a:t>
            </a:r>
            <a:r>
              <a:rPr lang="en-US" sz="2903" b="1" dirty="0">
                <a:solidFill>
                  <a:sysClr val="windowText" lastClr="000000"/>
                </a:solidFill>
              </a:rPr>
              <a:t> EZB</a:t>
            </a:r>
            <a:endParaRPr lang="en-US" sz="2903" dirty="0">
              <a:solidFill>
                <a:sysClr val="windowText" lastClr="000000"/>
              </a:solidFill>
            </a:endParaRPr>
          </a:p>
        </p:txBody>
      </p:sp>
      <p:sp>
        <p:nvSpPr>
          <p:cNvPr id="7" name="Textfeld 6"/>
          <p:cNvSpPr txBox="1"/>
          <p:nvPr/>
        </p:nvSpPr>
        <p:spPr>
          <a:xfrm>
            <a:off x="279178" y="6384680"/>
            <a:ext cx="8426841" cy="359655"/>
          </a:xfrm>
          <a:prstGeom prst="rect">
            <a:avLst/>
          </a:prstGeom>
          <a:noFill/>
        </p:spPr>
        <p:txBody>
          <a:bodyPr wrap="square" rtlCol="0">
            <a:noAutofit/>
          </a:bodyPr>
          <a:lstStyle/>
          <a:p>
            <a:r>
              <a:rPr lang="en-GB" altLang="de-DE" sz="1089" dirty="0">
                <a:ea typeface="ＭＳ Ｐゴシック" pitchFamily="34" charset="-128"/>
              </a:rPr>
              <a:t>Source: ECB, rote </a:t>
            </a:r>
            <a:r>
              <a:rPr lang="en-GB" altLang="de-DE" sz="1089" dirty="0" err="1">
                <a:ea typeface="ＭＳ Ｐゴシック" pitchFamily="34" charset="-128"/>
              </a:rPr>
              <a:t>Reihe</a:t>
            </a:r>
            <a:r>
              <a:rPr lang="en-GB" altLang="de-DE" sz="1089" dirty="0">
                <a:ea typeface="ＭＳ Ｐゴシック" pitchFamily="34" charset="-128"/>
              </a:rPr>
              <a:t> EONIA </a:t>
            </a:r>
            <a:r>
              <a:rPr lang="en-GB" altLang="de-DE" sz="1089" dirty="0" err="1">
                <a:ea typeface="ＭＳ Ｐゴシック" pitchFamily="34" charset="-128"/>
              </a:rPr>
              <a:t>bis</a:t>
            </a:r>
            <a:r>
              <a:rPr lang="en-GB" altLang="de-DE" sz="1089" dirty="0">
                <a:ea typeface="ＭＳ Ｐゴシック" pitchFamily="34" charset="-128"/>
              </a:rPr>
              <a:t> September 2019, ab </a:t>
            </a:r>
            <a:r>
              <a:rPr lang="en-GB" altLang="de-DE" sz="1089" dirty="0" err="1">
                <a:ea typeface="ＭＳ Ｐゴシック" pitchFamily="34" charset="-128"/>
              </a:rPr>
              <a:t>Oktober</a:t>
            </a:r>
            <a:r>
              <a:rPr lang="en-GB" altLang="de-DE" sz="1089" dirty="0">
                <a:ea typeface="ＭＳ Ｐゴシック" pitchFamily="34" charset="-128"/>
              </a:rPr>
              <a:t> 2019 ESTR</a:t>
            </a:r>
          </a:p>
        </p:txBody>
      </p:sp>
      <p:sp>
        <p:nvSpPr>
          <p:cNvPr id="11" name="Rechteck 10">
            <a:extLst>
              <a:ext uri="{FF2B5EF4-FFF2-40B4-BE49-F238E27FC236}">
                <a16:creationId xmlns:a16="http://schemas.microsoft.com/office/drawing/2014/main" id="{7D24E761-D280-47AE-AC82-072B072E96D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3" name="Grafik 2">
            <a:extLst>
              <a:ext uri="{FF2B5EF4-FFF2-40B4-BE49-F238E27FC236}">
                <a16:creationId xmlns:a16="http://schemas.microsoft.com/office/drawing/2014/main" id="{3FC78B27-5AAC-A51E-9CB7-0084A2FE8416}"/>
              </a:ext>
            </a:extLst>
          </p:cNvPr>
          <p:cNvPicPr>
            <a:picLocks noChangeAspect="1"/>
          </p:cNvPicPr>
          <p:nvPr/>
        </p:nvPicPr>
        <p:blipFill>
          <a:blip r:embed="rId3"/>
          <a:stretch>
            <a:fillRect/>
          </a:stretch>
        </p:blipFill>
        <p:spPr>
          <a:xfrm>
            <a:off x="430869" y="905977"/>
            <a:ext cx="7409264" cy="5385966"/>
          </a:xfrm>
          <a:prstGeom prst="rect">
            <a:avLst/>
          </a:prstGeom>
        </p:spPr>
      </p:pic>
    </p:spTree>
    <p:extLst>
      <p:ext uri="{BB962C8B-B14F-4D97-AF65-F5344CB8AC3E}">
        <p14:creationId xmlns:p14="http://schemas.microsoft.com/office/powerpoint/2010/main" val="2743596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598011" cy="744941"/>
          </a:xfrm>
          <a:prstGeom prst="rect">
            <a:avLst/>
          </a:prstGeom>
          <a:noFill/>
          <a:ln>
            <a:noFill/>
          </a:ln>
        </p:spPr>
        <p:txBody>
          <a:bodyPr lIns="81646" tIns="40823" rIns="81646" bIns="40823" anchor="ctr" anchorCtr="1"/>
          <a:lstStyle/>
          <a:p>
            <a:r>
              <a:rPr lang="en-US" sz="2903" b="1" dirty="0" err="1">
                <a:solidFill>
                  <a:sysClr val="windowText" lastClr="000000"/>
                </a:solidFill>
              </a:rPr>
              <a:t>Anleihenkaufprogramm</a:t>
            </a:r>
            <a:r>
              <a:rPr lang="en-US" sz="2903" b="1" dirty="0">
                <a:solidFill>
                  <a:sysClr val="windowText" lastClr="000000"/>
                </a:solidFill>
              </a:rPr>
              <a:t> der EZB</a:t>
            </a:r>
            <a:endParaRPr lang="en-US" sz="2903" dirty="0">
              <a:solidFill>
                <a:sysClr val="windowText" lastClr="000000"/>
              </a:solidFill>
            </a:endParaRPr>
          </a:p>
        </p:txBody>
      </p:sp>
      <p:sp>
        <p:nvSpPr>
          <p:cNvPr id="7" name="Textfeld 6"/>
          <p:cNvSpPr txBox="1"/>
          <p:nvPr/>
        </p:nvSpPr>
        <p:spPr>
          <a:xfrm>
            <a:off x="845311" y="6175744"/>
            <a:ext cx="8426841" cy="359655"/>
          </a:xfrm>
          <a:prstGeom prst="rect">
            <a:avLst/>
          </a:prstGeom>
          <a:noFill/>
        </p:spPr>
        <p:txBody>
          <a:bodyPr wrap="square" rtlCol="0">
            <a:noAutofit/>
          </a:bodyPr>
          <a:lstStyle/>
          <a:p>
            <a:r>
              <a:rPr lang="en-GB" altLang="de-DE" sz="1089" dirty="0">
                <a:ea typeface="ＭＳ Ｐゴシック" pitchFamily="34" charset="-128"/>
              </a:rPr>
              <a:t>Source: ECB, Asset Purchase Program </a:t>
            </a:r>
          </a:p>
          <a:p>
            <a:r>
              <a:rPr lang="de-DE" sz="1100" dirty="0">
                <a:hlinkClick r:id="rId3"/>
              </a:rPr>
              <a:t>https://www.ecb.europa.eu/mopo/implement/omt/html/index.en.html</a:t>
            </a:r>
            <a:endParaRPr lang="en-GB" altLang="de-DE" sz="1089" dirty="0">
              <a:ea typeface="ＭＳ Ｐゴシック" pitchFamily="34" charset="-128"/>
            </a:endParaRPr>
          </a:p>
        </p:txBody>
      </p:sp>
      <p:sp>
        <p:nvSpPr>
          <p:cNvPr id="15" name="Rechteck 14">
            <a:extLst>
              <a:ext uri="{FF2B5EF4-FFF2-40B4-BE49-F238E27FC236}">
                <a16:creationId xmlns:a16="http://schemas.microsoft.com/office/drawing/2014/main" id="{AE1B2C3C-8D1B-4423-819D-C97BC6D08584}"/>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3" name="Grafik 2">
            <a:extLst>
              <a:ext uri="{FF2B5EF4-FFF2-40B4-BE49-F238E27FC236}">
                <a16:creationId xmlns:a16="http://schemas.microsoft.com/office/drawing/2014/main" id="{69FAD399-95F7-D985-38F3-972CF1B9A85A}"/>
              </a:ext>
            </a:extLst>
          </p:cNvPr>
          <p:cNvPicPr>
            <a:picLocks noChangeAspect="1"/>
          </p:cNvPicPr>
          <p:nvPr/>
        </p:nvPicPr>
        <p:blipFill>
          <a:blip r:embed="rId4"/>
          <a:stretch>
            <a:fillRect/>
          </a:stretch>
        </p:blipFill>
        <p:spPr>
          <a:xfrm>
            <a:off x="97972" y="820819"/>
            <a:ext cx="8550608" cy="5296952"/>
          </a:xfrm>
          <a:prstGeom prst="rect">
            <a:avLst/>
          </a:prstGeom>
        </p:spPr>
      </p:pic>
    </p:spTree>
    <p:extLst>
      <p:ext uri="{BB962C8B-B14F-4D97-AF65-F5344CB8AC3E}">
        <p14:creationId xmlns:p14="http://schemas.microsoft.com/office/powerpoint/2010/main" val="3366348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2414307" y="0"/>
            <a:ext cx="7598011" cy="744941"/>
          </a:xfrm>
          <a:prstGeom prst="rect">
            <a:avLst/>
          </a:prstGeom>
          <a:noFill/>
          <a:ln>
            <a:noFill/>
          </a:ln>
        </p:spPr>
        <p:txBody>
          <a:bodyPr lIns="81646" tIns="40823" rIns="81646" bIns="40823" anchor="ctr" anchorCtr="1"/>
          <a:lstStyle/>
          <a:p>
            <a:r>
              <a:rPr lang="en-US" sz="2903" b="1">
                <a:solidFill>
                  <a:sysClr val="windowText" lastClr="000000"/>
                </a:solidFill>
              </a:rPr>
              <a:t>Zentralbankbilanz der EZB</a:t>
            </a:r>
            <a:endParaRPr lang="en-US" sz="2903" dirty="0">
              <a:solidFill>
                <a:sysClr val="windowText" lastClr="000000"/>
              </a:solidFill>
            </a:endParaRPr>
          </a:p>
        </p:txBody>
      </p:sp>
      <p:sp>
        <p:nvSpPr>
          <p:cNvPr id="7" name="Textfeld 6"/>
          <p:cNvSpPr txBox="1"/>
          <p:nvPr/>
        </p:nvSpPr>
        <p:spPr>
          <a:xfrm>
            <a:off x="1784593" y="6237948"/>
            <a:ext cx="8426841" cy="359655"/>
          </a:xfrm>
          <a:prstGeom prst="rect">
            <a:avLst/>
          </a:prstGeom>
          <a:noFill/>
        </p:spPr>
        <p:txBody>
          <a:bodyPr wrap="square" rtlCol="0">
            <a:noAutofit/>
          </a:bodyPr>
          <a:lstStyle/>
          <a:p>
            <a:r>
              <a:rPr lang="en-GB" altLang="de-DE" sz="1089" dirty="0">
                <a:ea typeface="ＭＳ Ｐゴシック" pitchFamily="34" charset="-128"/>
              </a:rPr>
              <a:t>Source</a:t>
            </a:r>
            <a:r>
              <a:rPr lang="en-GB" altLang="de-DE" sz="1089">
                <a:ea typeface="ＭＳ Ｐゴシック" pitchFamily="34" charset="-128"/>
              </a:rPr>
              <a:t>: boerse.de</a:t>
            </a:r>
            <a:endParaRPr lang="en-GB" altLang="de-DE" sz="1089" dirty="0">
              <a:ea typeface="ＭＳ Ｐゴシック" pitchFamily="34" charset="-128"/>
            </a:endParaRPr>
          </a:p>
        </p:txBody>
      </p:sp>
      <p:sp>
        <p:nvSpPr>
          <p:cNvPr id="17" name="Rechteck 16">
            <a:extLst>
              <a:ext uri="{FF2B5EF4-FFF2-40B4-BE49-F238E27FC236}">
                <a16:creationId xmlns:a16="http://schemas.microsoft.com/office/drawing/2014/main" id="{278795BD-CC52-431C-AE80-3AAC753C7DE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4" name="Grafik 3">
            <a:extLst>
              <a:ext uri="{FF2B5EF4-FFF2-40B4-BE49-F238E27FC236}">
                <a16:creationId xmlns:a16="http://schemas.microsoft.com/office/drawing/2014/main" id="{5836EED0-B0D9-CA7B-70C5-76681009ED22}"/>
              </a:ext>
            </a:extLst>
          </p:cNvPr>
          <p:cNvPicPr>
            <a:picLocks noChangeAspect="1"/>
          </p:cNvPicPr>
          <p:nvPr/>
        </p:nvPicPr>
        <p:blipFill>
          <a:blip r:embed="rId3"/>
          <a:stretch>
            <a:fillRect/>
          </a:stretch>
        </p:blipFill>
        <p:spPr>
          <a:xfrm>
            <a:off x="805410" y="859881"/>
            <a:ext cx="7675980" cy="5192575"/>
          </a:xfrm>
          <a:prstGeom prst="rect">
            <a:avLst/>
          </a:prstGeom>
        </p:spPr>
      </p:pic>
    </p:spTree>
    <p:extLst>
      <p:ext uri="{BB962C8B-B14F-4D97-AF65-F5344CB8AC3E}">
        <p14:creationId xmlns:p14="http://schemas.microsoft.com/office/powerpoint/2010/main" val="41097990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1341" y="0"/>
            <a:ext cx="7598011" cy="744941"/>
          </a:xfrm>
          <a:prstGeom prst="rect">
            <a:avLst/>
          </a:prstGeom>
          <a:noFill/>
          <a:ln>
            <a:noFill/>
          </a:ln>
        </p:spPr>
        <p:txBody>
          <a:bodyPr lIns="81646" tIns="40823" rIns="81646" bIns="40823" anchor="ctr" anchorCtr="1"/>
          <a:lstStyle/>
          <a:p>
            <a:r>
              <a:rPr lang="en-US" sz="2903" b="1" dirty="0" err="1">
                <a:solidFill>
                  <a:sysClr val="windowText" lastClr="000000"/>
                </a:solidFill>
              </a:rPr>
              <a:t>Verzinsung</a:t>
            </a:r>
            <a:r>
              <a:rPr lang="en-US" sz="2903" b="1" dirty="0">
                <a:solidFill>
                  <a:sysClr val="windowText" lastClr="000000"/>
                </a:solidFill>
              </a:rPr>
              <a:t> 10j </a:t>
            </a:r>
            <a:r>
              <a:rPr lang="en-US" sz="2903" b="1" dirty="0" err="1">
                <a:solidFill>
                  <a:sysClr val="windowText" lastClr="000000"/>
                </a:solidFill>
              </a:rPr>
              <a:t>Staatsanleihen</a:t>
            </a:r>
            <a:r>
              <a:rPr lang="en-US" sz="2903" b="1" dirty="0">
                <a:solidFill>
                  <a:sysClr val="windowText" lastClr="000000"/>
                </a:solidFill>
              </a:rPr>
              <a:t> </a:t>
            </a:r>
            <a:r>
              <a:rPr lang="en-US" sz="2903" b="1" dirty="0" err="1">
                <a:solidFill>
                  <a:sysClr val="windowText" lastClr="000000"/>
                </a:solidFill>
              </a:rPr>
              <a:t>Euroraum</a:t>
            </a:r>
            <a:endParaRPr lang="en-US" sz="2903" dirty="0">
              <a:solidFill>
                <a:sysClr val="windowText" lastClr="000000"/>
              </a:solidFill>
            </a:endParaRPr>
          </a:p>
        </p:txBody>
      </p:sp>
      <p:sp>
        <p:nvSpPr>
          <p:cNvPr id="7" name="Textfeld 6"/>
          <p:cNvSpPr txBox="1"/>
          <p:nvPr/>
        </p:nvSpPr>
        <p:spPr>
          <a:xfrm>
            <a:off x="196731" y="5561168"/>
            <a:ext cx="1037450" cy="428664"/>
          </a:xfrm>
          <a:prstGeom prst="rect">
            <a:avLst/>
          </a:prstGeom>
          <a:noFill/>
        </p:spPr>
        <p:txBody>
          <a:bodyPr wrap="square" rtlCol="0">
            <a:noAutofit/>
          </a:bodyPr>
          <a:lstStyle/>
          <a:p>
            <a:r>
              <a:rPr lang="en-GB" altLang="de-DE" sz="1089" dirty="0">
                <a:ea typeface="ＭＳ Ｐゴシック" pitchFamily="34" charset="-128"/>
              </a:rPr>
              <a:t>Source: ECB</a:t>
            </a:r>
          </a:p>
        </p:txBody>
      </p:sp>
      <p:sp>
        <p:nvSpPr>
          <p:cNvPr id="23" name="Rechteck 22">
            <a:extLst>
              <a:ext uri="{FF2B5EF4-FFF2-40B4-BE49-F238E27FC236}">
                <a16:creationId xmlns:a16="http://schemas.microsoft.com/office/drawing/2014/main" id="{142FDF43-954E-44FC-A256-51966DA95C2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3" name="Grafik 2">
            <a:extLst>
              <a:ext uri="{FF2B5EF4-FFF2-40B4-BE49-F238E27FC236}">
                <a16:creationId xmlns:a16="http://schemas.microsoft.com/office/drawing/2014/main" id="{3D12BF3F-7ED2-0DC3-39B6-5F6D6AB31AEB}"/>
              </a:ext>
            </a:extLst>
          </p:cNvPr>
          <p:cNvPicPr>
            <a:picLocks noChangeAspect="1"/>
          </p:cNvPicPr>
          <p:nvPr/>
        </p:nvPicPr>
        <p:blipFill>
          <a:blip r:embed="rId3"/>
          <a:stretch>
            <a:fillRect/>
          </a:stretch>
        </p:blipFill>
        <p:spPr>
          <a:xfrm>
            <a:off x="289667" y="671263"/>
            <a:ext cx="8252168" cy="4812665"/>
          </a:xfrm>
          <a:prstGeom prst="rect">
            <a:avLst/>
          </a:prstGeom>
        </p:spPr>
      </p:pic>
    </p:spTree>
    <p:extLst>
      <p:ext uri="{BB962C8B-B14F-4D97-AF65-F5344CB8AC3E}">
        <p14:creationId xmlns:p14="http://schemas.microsoft.com/office/powerpoint/2010/main" val="3886726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3140838" y="137903"/>
            <a:ext cx="5706404" cy="593674"/>
          </a:xfrm>
          <a:prstGeom prst="rect">
            <a:avLst/>
          </a:prstGeom>
          <a:noFill/>
          <a:ln>
            <a:noFill/>
          </a:ln>
        </p:spPr>
        <p:txBody>
          <a:bodyPr vert="horz" wrap="none" lIns="81646" tIns="40823" rIns="81646" bIns="40823" anchorCtr="0" compatLnSpc="0">
            <a:spAutoFit/>
          </a:bodyPr>
          <a:lstStyle/>
          <a:p>
            <a:r>
              <a:rPr lang="de-DE" sz="3266" b="1" dirty="0"/>
              <a:t>Geldpolitische Strategie der EZB</a:t>
            </a:r>
            <a:endParaRPr lang="de-DE" sz="3266" dirty="0"/>
          </a:p>
        </p:txBody>
      </p:sp>
      <p:sp>
        <p:nvSpPr>
          <p:cNvPr id="4" name="Textfeld 3"/>
          <p:cNvSpPr txBox="1"/>
          <p:nvPr/>
        </p:nvSpPr>
        <p:spPr>
          <a:xfrm>
            <a:off x="721375" y="900527"/>
            <a:ext cx="10649531" cy="2408732"/>
          </a:xfrm>
          <a:prstGeom prst="rect">
            <a:avLst/>
          </a:prstGeom>
          <a:noFill/>
          <a:ln>
            <a:noFill/>
          </a:ln>
        </p:spPr>
        <p:txBody>
          <a:bodyPr vert="horz" wrap="square" lIns="81646" tIns="40823" rIns="81646" bIns="40823" anchorCtr="0" compatLnSpc="0">
            <a:noAutofit/>
          </a:bodyPr>
          <a:lstStyle/>
          <a:p>
            <a:r>
              <a:rPr lang="de-DE" sz="2540" dirty="0"/>
              <a:t>Das vorrangige Ziel der EZB ist laut Statuten die Preisstabilität</a:t>
            </a:r>
          </a:p>
          <a:p>
            <a:endParaRPr lang="de-DE" sz="2540" dirty="0"/>
          </a:p>
          <a:p>
            <a:r>
              <a:rPr lang="de-DE" sz="2540" dirty="0">
                <a:solidFill>
                  <a:srgbClr val="000000"/>
                </a:solidFill>
              </a:rPr>
              <a:t>Der EZB-Rat sieht Preisstabilität bei einem Anstieg des Harmonisierten Verbraucherpreisindex (HVPI) gegenüber dem Vorjahr bei nahe aber unter 2%.</a:t>
            </a:r>
          </a:p>
          <a:p>
            <a:r>
              <a:rPr lang="de-DE" sz="2540" dirty="0">
                <a:solidFill>
                  <a:srgbClr val="000000"/>
                </a:solidFill>
              </a:rPr>
              <a:t>Ziel ist es, dieses Niveau mittelfristig zu erreichen.</a:t>
            </a:r>
          </a:p>
          <a:p>
            <a:endParaRPr lang="de-DE" sz="2540" dirty="0"/>
          </a:p>
        </p:txBody>
      </p:sp>
      <p:sp>
        <p:nvSpPr>
          <p:cNvPr id="9" name="Rechteck 8">
            <a:extLst>
              <a:ext uri="{FF2B5EF4-FFF2-40B4-BE49-F238E27FC236}">
                <a16:creationId xmlns:a16="http://schemas.microsoft.com/office/drawing/2014/main" id="{FE1059A1-F4A5-4B91-8372-147FAA2651F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165622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2509618" y="0"/>
            <a:ext cx="6869351" cy="593674"/>
          </a:xfrm>
          <a:prstGeom prst="rect">
            <a:avLst/>
          </a:prstGeom>
          <a:noFill/>
          <a:ln>
            <a:noFill/>
          </a:ln>
        </p:spPr>
        <p:txBody>
          <a:bodyPr vert="horz" wrap="none" lIns="81646" tIns="40823" rIns="81646" bIns="40823" anchorCtr="0" compatLnSpc="0">
            <a:spAutoFit/>
          </a:bodyPr>
          <a:lstStyle/>
          <a:p>
            <a:r>
              <a:rPr lang="de-DE" sz="3266" b="1" dirty="0"/>
              <a:t>Klassische geldpolitische Instrumente I</a:t>
            </a:r>
            <a:endParaRPr lang="de-DE" sz="3266" dirty="0"/>
          </a:p>
        </p:txBody>
      </p:sp>
      <p:sp>
        <p:nvSpPr>
          <p:cNvPr id="4" name="Textfeld 3"/>
          <p:cNvSpPr txBox="1"/>
          <p:nvPr/>
        </p:nvSpPr>
        <p:spPr>
          <a:xfrm>
            <a:off x="0" y="470631"/>
            <a:ext cx="12192000" cy="3267834"/>
          </a:xfrm>
          <a:prstGeom prst="rect">
            <a:avLst/>
          </a:prstGeom>
          <a:noFill/>
          <a:ln>
            <a:noFill/>
          </a:ln>
        </p:spPr>
        <p:txBody>
          <a:bodyPr vert="horz" wrap="square" lIns="81646" tIns="40823" rIns="81646" bIns="40823" anchorCtr="0" compatLnSpc="0">
            <a:noAutofit/>
          </a:bodyPr>
          <a:lstStyle/>
          <a:p>
            <a:r>
              <a:rPr lang="de-DE" sz="2400" u="sng" dirty="0"/>
              <a:t>Offenmarktgeschäfte:</a:t>
            </a:r>
          </a:p>
          <a:p>
            <a:endParaRPr lang="de-DE" sz="2177" dirty="0"/>
          </a:p>
          <a:p>
            <a:pPr marL="414772" indent="-414772">
              <a:buFont typeface="Arial" panose="020B0604020202020204" pitchFamily="34" charset="0"/>
              <a:buChar char="•"/>
            </a:pPr>
            <a:r>
              <a:rPr lang="de-DE" sz="2177" b="1" u="sng" dirty="0"/>
              <a:t>Hauptrefinanzierungsgeschäfte:</a:t>
            </a:r>
            <a:r>
              <a:rPr lang="de-DE" sz="2177" dirty="0"/>
              <a:t> 	Angebot wöchentlich zu dem Zinssatz (</a:t>
            </a:r>
            <a:r>
              <a:rPr lang="de-DE" sz="2177" b="1" dirty="0"/>
              <a:t>Leitzins</a:t>
            </a:r>
            <a:r>
              <a:rPr lang="de-DE" sz="2177" dirty="0"/>
              <a:t>), zu dem sich 						Banken eine Woche lang Geld bei der EZB leihen können. Für die 						bereitgestellte Liquidität müssen sie Sicherheiten hinterlegen.</a:t>
            </a:r>
          </a:p>
          <a:p>
            <a:pPr marL="414772" indent="-414772">
              <a:buFont typeface="Arial" panose="020B0604020202020204" pitchFamily="34" charset="0"/>
              <a:buChar char="•"/>
            </a:pPr>
            <a:endParaRPr lang="de-DE" sz="2177" dirty="0"/>
          </a:p>
          <a:p>
            <a:pPr marL="414772" indent="-414772">
              <a:buFont typeface="Arial" panose="020B0604020202020204" pitchFamily="34" charset="0"/>
              <a:buChar char="•"/>
            </a:pPr>
            <a:endParaRPr lang="de-DE" sz="2177" u="sng" dirty="0"/>
          </a:p>
          <a:p>
            <a:pPr marL="414772" indent="-414772">
              <a:buFont typeface="Arial" panose="020B0604020202020204" pitchFamily="34" charset="0"/>
              <a:buChar char="•"/>
            </a:pPr>
            <a:endParaRPr lang="de-DE" sz="2177" u="sng" dirty="0"/>
          </a:p>
          <a:p>
            <a:pPr marL="414772" indent="-414772">
              <a:buFont typeface="Arial" panose="020B0604020202020204" pitchFamily="34" charset="0"/>
              <a:buChar char="•"/>
            </a:pPr>
            <a:endParaRPr lang="de-DE" sz="2177" u="sng" dirty="0"/>
          </a:p>
          <a:p>
            <a:pPr marL="414772" indent="-414772">
              <a:buFont typeface="Arial" panose="020B0604020202020204" pitchFamily="34" charset="0"/>
              <a:buChar char="•"/>
            </a:pPr>
            <a:endParaRPr lang="de-DE" sz="2177" u="sng" dirty="0"/>
          </a:p>
          <a:p>
            <a:endParaRPr lang="de-DE" sz="2177" dirty="0"/>
          </a:p>
        </p:txBody>
      </p:sp>
      <p:sp>
        <p:nvSpPr>
          <p:cNvPr id="8" name="Rechteck 7">
            <a:extLst>
              <a:ext uri="{FF2B5EF4-FFF2-40B4-BE49-F238E27FC236}">
                <a16:creationId xmlns:a16="http://schemas.microsoft.com/office/drawing/2014/main" id="{A196F91D-C5B8-4A6E-A3C1-D1DD4AEF2850}"/>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2CFEA7E5-1E8E-4291-ACED-550D5DA1FAB6}"/>
              </a:ext>
            </a:extLst>
          </p:cNvPr>
          <p:cNvSpPr txBox="1"/>
          <p:nvPr/>
        </p:nvSpPr>
        <p:spPr>
          <a:xfrm>
            <a:off x="197663" y="3679219"/>
            <a:ext cx="6154152" cy="1754326"/>
          </a:xfrm>
          <a:prstGeom prst="rect">
            <a:avLst/>
          </a:prstGeom>
          <a:noFill/>
        </p:spPr>
        <p:txBody>
          <a:bodyPr wrap="square">
            <a:spAutoFit/>
          </a:bodyPr>
          <a:lstStyle/>
          <a:p>
            <a:pPr marL="414772" indent="-414772">
              <a:buFont typeface="Arial" panose="020B0604020202020204" pitchFamily="34" charset="0"/>
              <a:buChar char="•"/>
            </a:pPr>
            <a:r>
              <a:rPr lang="de-DE" sz="1800" b="1" u="sng" dirty="0"/>
              <a:t>Längerfristige Refinanzierungsgeschäfte</a:t>
            </a:r>
            <a:r>
              <a:rPr lang="de-DE" sz="1800" u="sng" dirty="0"/>
              <a:t>:</a:t>
            </a:r>
            <a:r>
              <a:rPr lang="de-DE" sz="1800" dirty="0"/>
              <a:t> Angebot monatlich mit einer Laufzeit von drei Monaten </a:t>
            </a:r>
            <a:endParaRPr lang="de-DE" sz="1800" u="sng" dirty="0"/>
          </a:p>
          <a:p>
            <a:pPr marL="414772" indent="-414772">
              <a:buFont typeface="Arial" panose="020B0604020202020204" pitchFamily="34" charset="0"/>
              <a:buChar char="•"/>
            </a:pPr>
            <a:r>
              <a:rPr lang="de-DE" b="1" u="sng" dirty="0"/>
              <a:t>Feinsteuerungsoperationen: </a:t>
            </a:r>
            <a:r>
              <a:rPr lang="de-DE" sz="1800" dirty="0"/>
              <a:t>Angebot je nach geldpolitischer Lage mit angepasster Laufzeit</a:t>
            </a:r>
            <a:endParaRPr lang="de-DE" sz="1800" u="sng" dirty="0"/>
          </a:p>
          <a:p>
            <a:pPr marL="414772" indent="-414772">
              <a:buFont typeface="Arial" panose="020B0604020202020204" pitchFamily="34" charset="0"/>
              <a:buChar char="•"/>
            </a:pPr>
            <a:r>
              <a:rPr lang="de-DE" b="1" u="sng" dirty="0"/>
              <a:t>Strukturelle Operationen</a:t>
            </a:r>
            <a:r>
              <a:rPr lang="de-DE" sz="1800" u="sng" dirty="0"/>
              <a:t>:</a:t>
            </a:r>
            <a:r>
              <a:rPr lang="de-DE" sz="1800" dirty="0"/>
              <a:t> Angebot je nach geldpolitischer Lage mit angepasster Laufzeit</a:t>
            </a:r>
          </a:p>
        </p:txBody>
      </p:sp>
    </p:spTree>
    <p:extLst>
      <p:ext uri="{BB962C8B-B14F-4D97-AF65-F5344CB8AC3E}">
        <p14:creationId xmlns:p14="http://schemas.microsoft.com/office/powerpoint/2010/main" val="3020774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2509618" y="0"/>
            <a:ext cx="6980983" cy="593674"/>
          </a:xfrm>
          <a:prstGeom prst="rect">
            <a:avLst/>
          </a:prstGeom>
          <a:noFill/>
          <a:ln>
            <a:noFill/>
          </a:ln>
        </p:spPr>
        <p:txBody>
          <a:bodyPr vert="horz" wrap="none" lIns="81646" tIns="40823" rIns="81646" bIns="40823" anchorCtr="0" compatLnSpc="0">
            <a:spAutoFit/>
          </a:bodyPr>
          <a:lstStyle/>
          <a:p>
            <a:r>
              <a:rPr lang="de-DE" sz="3266" b="1" dirty="0"/>
              <a:t>Klassische geldpolitische Instrumente II</a:t>
            </a:r>
            <a:endParaRPr lang="de-DE" sz="3266" dirty="0"/>
          </a:p>
        </p:txBody>
      </p:sp>
      <p:sp>
        <p:nvSpPr>
          <p:cNvPr id="4" name="Textfeld 3"/>
          <p:cNvSpPr txBox="1"/>
          <p:nvPr/>
        </p:nvSpPr>
        <p:spPr>
          <a:xfrm>
            <a:off x="18565" y="593674"/>
            <a:ext cx="12192000" cy="4172711"/>
          </a:xfrm>
          <a:prstGeom prst="rect">
            <a:avLst/>
          </a:prstGeom>
          <a:noFill/>
          <a:ln>
            <a:noFill/>
          </a:ln>
        </p:spPr>
        <p:txBody>
          <a:bodyPr vert="horz" wrap="square" lIns="81646" tIns="40823" rIns="81646" bIns="40823" anchorCtr="0" compatLnSpc="0">
            <a:noAutofit/>
          </a:bodyPr>
          <a:lstStyle/>
          <a:p>
            <a:r>
              <a:rPr lang="de-DE" b="1" u="sng" dirty="0"/>
              <a:t>Ständige Fazilitäten:</a:t>
            </a:r>
            <a:endParaRPr lang="de-DE" dirty="0"/>
          </a:p>
          <a:p>
            <a:pPr marL="311079" indent="-311079">
              <a:buFont typeface="Arial" panose="020B0604020202020204" pitchFamily="34" charset="0"/>
              <a:buChar char="•"/>
            </a:pPr>
            <a:r>
              <a:rPr lang="de-DE" b="1" dirty="0"/>
              <a:t>Einlagenfazilität</a:t>
            </a:r>
            <a:r>
              <a:rPr lang="de-DE" dirty="0"/>
              <a:t>: 	Er gibt die Höhe der Zinsen vor, die Banken erhalten, wenn sie bis zum nächsten 					Geschäftstag Geld bei der Zentralbank anlegen.</a:t>
            </a:r>
          </a:p>
          <a:p>
            <a:pPr marL="311079" indent="-311079">
              <a:buFont typeface="Arial" panose="020B0604020202020204" pitchFamily="34" charset="0"/>
              <a:buChar char="•"/>
            </a:pPr>
            <a:endParaRPr lang="de-DE" dirty="0"/>
          </a:p>
          <a:p>
            <a:pPr marL="311079" indent="-311079">
              <a:buFont typeface="Arial" panose="020B0604020202020204" pitchFamily="34" charset="0"/>
              <a:buChar char="•"/>
            </a:pPr>
            <a:endParaRPr lang="de-DE" dirty="0"/>
          </a:p>
          <a:p>
            <a:pPr marL="311079" indent="-311079">
              <a:buFont typeface="Arial" panose="020B0604020202020204" pitchFamily="34" charset="0"/>
              <a:buChar char="•"/>
            </a:pPr>
            <a:endParaRPr lang="de-DE" dirty="0"/>
          </a:p>
          <a:p>
            <a:pPr marL="311079" indent="-311079">
              <a:buFont typeface="Arial" panose="020B0604020202020204" pitchFamily="34" charset="0"/>
              <a:buChar char="•"/>
            </a:pPr>
            <a:endParaRPr lang="de-DE" dirty="0"/>
          </a:p>
          <a:p>
            <a:pPr marL="311079" indent="-311079">
              <a:buFont typeface="Arial" panose="020B0604020202020204" pitchFamily="34" charset="0"/>
              <a:buChar char="•"/>
            </a:pPr>
            <a:endParaRPr lang="de-DE" dirty="0"/>
          </a:p>
          <a:p>
            <a:pPr marL="311079" indent="-311079">
              <a:buFont typeface="Arial" panose="020B0604020202020204" pitchFamily="34" charset="0"/>
              <a:buChar char="•"/>
            </a:pPr>
            <a:r>
              <a:rPr lang="de-DE" b="1" dirty="0"/>
              <a:t>Spitzenrefinanzierungsfazilität</a:t>
            </a:r>
            <a:r>
              <a:rPr lang="de-DE" dirty="0"/>
              <a:t>: Der Zinssatz für die Spitzenrefinanzierungsfazilität ist jener Zinssatz, zu dem sich Banken bis zum nächsten Geschäftstag Geld bei der EZB leihen können. Für die bereitgestellte Liquidität müssen sie Sicherheiten hinterlegen, beispielsweise Wertpapiere</a:t>
            </a:r>
          </a:p>
          <a:p>
            <a:endParaRPr lang="de-DE" dirty="0"/>
          </a:p>
          <a:p>
            <a:endParaRPr lang="de-DE" dirty="0"/>
          </a:p>
          <a:p>
            <a:endParaRPr lang="de-DE" dirty="0"/>
          </a:p>
        </p:txBody>
      </p:sp>
      <p:sp>
        <p:nvSpPr>
          <p:cNvPr id="9" name="Rechteck 8">
            <a:extLst>
              <a:ext uri="{FF2B5EF4-FFF2-40B4-BE49-F238E27FC236}">
                <a16:creationId xmlns:a16="http://schemas.microsoft.com/office/drawing/2014/main" id="{235AFBF2-B986-4231-98C0-E701B369756A}"/>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3453B4FF-B770-45C6-A6CA-B5C7968B04DC}"/>
              </a:ext>
            </a:extLst>
          </p:cNvPr>
          <p:cNvSpPr txBox="1"/>
          <p:nvPr/>
        </p:nvSpPr>
        <p:spPr>
          <a:xfrm>
            <a:off x="250274" y="4736866"/>
            <a:ext cx="8265159" cy="1477328"/>
          </a:xfrm>
          <a:prstGeom prst="rect">
            <a:avLst/>
          </a:prstGeom>
          <a:noFill/>
        </p:spPr>
        <p:txBody>
          <a:bodyPr wrap="square">
            <a:spAutoFit/>
          </a:bodyPr>
          <a:lstStyle/>
          <a:p>
            <a:r>
              <a:rPr lang="de-DE" b="1" u="sng" dirty="0"/>
              <a:t>Mindestreserve:</a:t>
            </a:r>
            <a:r>
              <a:rPr lang="de-DE" b="1" dirty="0"/>
              <a:t>	</a:t>
            </a:r>
            <a:r>
              <a:rPr lang="de-DE" dirty="0"/>
              <a:t>Die Banken im Eurogebiet sind verpflichtet, Mittel in Höhe des Mindestreservesatzes (bezogen in erster Linie auf die Höhe der Kundeeinlagen) als Einlagen auf einem Konto bei ihrer jeweiligen nationalen Zentralbank zu halten. Die Mindestreservepflicht einer Bank wird für jeweils sechs Wochen festgelegt, innerhalb derer die Banken die Mindestreserve im Durchschnitt halten müssen</a:t>
            </a:r>
          </a:p>
        </p:txBody>
      </p:sp>
    </p:spTree>
    <p:extLst>
      <p:ext uri="{BB962C8B-B14F-4D97-AF65-F5344CB8AC3E}">
        <p14:creationId xmlns:p14="http://schemas.microsoft.com/office/powerpoint/2010/main" val="3831722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7" name="Rectangle 1"/>
          <p:cNvSpPr>
            <a:spLocks noChangeArrowheads="1"/>
          </p:cNvSpPr>
          <p:nvPr/>
        </p:nvSpPr>
        <p:spPr bwMode="auto">
          <a:xfrm>
            <a:off x="4813262" y="-45133"/>
            <a:ext cx="1892503"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Geldpolitik</a:t>
            </a:r>
          </a:p>
        </p:txBody>
      </p:sp>
      <p:sp>
        <p:nvSpPr>
          <p:cNvPr id="5" name="Text Box 2">
            <a:extLst>
              <a:ext uri="{FF2B5EF4-FFF2-40B4-BE49-F238E27FC236}">
                <a16:creationId xmlns:a16="http://schemas.microsoft.com/office/drawing/2014/main" id="{7695E815-8449-4C77-AC70-4E1E1EF46910}"/>
              </a:ext>
            </a:extLst>
          </p:cNvPr>
          <p:cNvSpPr txBox="1">
            <a:spLocks noChangeArrowheads="1"/>
          </p:cNvSpPr>
          <p:nvPr/>
        </p:nvSpPr>
        <p:spPr bwMode="auto">
          <a:xfrm>
            <a:off x="-1" y="345400"/>
            <a:ext cx="12192001" cy="5178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342900" indent="-342900" eaLnBrk="1" hangingPunct="1">
              <a:buFont typeface="Arial" panose="020B0604020202020204" pitchFamily="34" charset="0"/>
              <a:buChar char="•"/>
            </a:pPr>
            <a:r>
              <a:rPr lang="de-DE" dirty="0">
                <a:solidFill>
                  <a:schemeClr val="tx1"/>
                </a:solidFill>
              </a:rPr>
              <a:t>Moderne Zentralbanken versuchen vornehmlich über ihre Zinspolitik Einfluss auf die wirtschaftliche Entwicklung zu nehmen. Sie sind allerdings zu keiner Globalsteuerung der Zinsen in der Lage, sondern können direkt nur die kurzfristigen Zinsen am Geldmarkt beeinflussen. In Europa auf den EONIA (Euro </a:t>
            </a:r>
            <a:r>
              <a:rPr lang="de-DE" dirty="0" err="1">
                <a:solidFill>
                  <a:schemeClr val="tx1"/>
                </a:solidFill>
              </a:rPr>
              <a:t>OverNight</a:t>
            </a:r>
            <a:r>
              <a:rPr lang="de-DE" dirty="0">
                <a:solidFill>
                  <a:schemeClr val="tx1"/>
                </a:solidFill>
              </a:rPr>
              <a:t> Index Average).</a:t>
            </a:r>
          </a:p>
          <a:p>
            <a:pPr marL="342900" indent="-342900" eaLnBrk="1" hangingPunct="1">
              <a:buFont typeface="Arial" panose="020B0604020202020204" pitchFamily="34" charset="0"/>
              <a:buChar char="•"/>
            </a:pPr>
            <a:endParaRPr lang="de-DE" dirty="0">
              <a:solidFill>
                <a:schemeClr val="tx1"/>
              </a:solidFill>
            </a:endParaRPr>
          </a:p>
          <a:p>
            <a:pPr marL="800100" lvl="1" indent="-342900" eaLnBrk="1" hangingPunct="1">
              <a:buFont typeface="Wingdings" panose="05000000000000000000" pitchFamily="2" charset="2"/>
              <a:buChar char="Ø"/>
            </a:pPr>
            <a:r>
              <a:rPr lang="de-DE" u="sng" dirty="0">
                <a:solidFill>
                  <a:schemeClr val="tx1"/>
                </a:solidFill>
              </a:rPr>
              <a:t>Wirkung einer Zinssenkung durch die Zentralbank:</a:t>
            </a:r>
          </a:p>
          <a:p>
            <a:pPr marL="1257300" lvl="2" indent="-342900" eaLnBrk="1" hangingPunct="1">
              <a:buFont typeface="Wingdings" panose="05000000000000000000" pitchFamily="2" charset="2"/>
              <a:buChar char="Ø"/>
            </a:pPr>
            <a:r>
              <a:rPr lang="de-DE" dirty="0">
                <a:solidFill>
                  <a:schemeClr val="tx1"/>
                </a:solidFill>
              </a:rPr>
              <a:t>Kurzfristiger Zins</a:t>
            </a:r>
            <a:r>
              <a:rPr lang="de-DE" dirty="0">
                <a:solidFill>
                  <a:schemeClr val="tx1"/>
                </a:solidFill>
                <a:cs typeface="Times New Roman" pitchFamily="18" charset="0"/>
              </a:rPr>
              <a:t>↓	→	Umschichtung der Anlagen in höher verzinsliche</a:t>
            </a:r>
          </a:p>
          <a:p>
            <a:pPr lvl="2" eaLnBrk="1" hangingPunct="1"/>
            <a:endParaRPr lang="de-DE" dirty="0">
              <a:solidFill>
                <a:schemeClr val="tx1"/>
              </a:solidFill>
              <a:cs typeface="Times New Roman" pitchFamily="18" charset="0"/>
            </a:endParaRPr>
          </a:p>
          <a:p>
            <a:pPr marL="1714500" lvl="3" indent="-342900" eaLnBrk="1" hangingPunct="1">
              <a:buFont typeface="Wingdings" panose="05000000000000000000" pitchFamily="2" charset="2"/>
              <a:buChar char="Ø"/>
            </a:pPr>
            <a:r>
              <a:rPr lang="de-DE" dirty="0">
                <a:solidFill>
                  <a:schemeClr val="tx1"/>
                </a:solidFill>
                <a:cs typeface="Times New Roman" pitchFamily="18" charset="0"/>
              </a:rPr>
              <a:t>Länger laufende Anleihen</a:t>
            </a:r>
            <a:r>
              <a:rPr lang="de-DE" dirty="0">
                <a:solidFill>
                  <a:schemeClr val="tx1"/>
                </a:solidFill>
              </a:rPr>
              <a:t>	→	Angleichung der Zinssätze über die Laufzeiten</a:t>
            </a:r>
          </a:p>
          <a:p>
            <a:pPr eaLnBrk="1" hangingPunct="1"/>
            <a:endParaRPr lang="de-DE" dirty="0">
              <a:solidFill>
                <a:schemeClr val="tx1"/>
              </a:solidFill>
            </a:endParaRPr>
          </a:p>
          <a:p>
            <a:pPr marL="342900" indent="-342900" eaLnBrk="1" hangingPunct="1">
              <a:buFont typeface="Arial" panose="020B0604020202020204" pitchFamily="34" charset="0"/>
              <a:buChar char="•"/>
            </a:pPr>
            <a:r>
              <a:rPr lang="de-DE" dirty="0">
                <a:solidFill>
                  <a:schemeClr val="tx1"/>
                </a:solidFill>
              </a:rPr>
              <a:t>Im allgemeinen werden allerdings der längerfristige Zinsen und kurzfristige Zinsen auseinanderfallen. Diesen Zusammenhang nennt man </a:t>
            </a:r>
            <a:r>
              <a:rPr lang="de-DE" dirty="0" err="1">
                <a:solidFill>
                  <a:schemeClr val="tx1"/>
                </a:solidFill>
              </a:rPr>
              <a:t>Zinsstrukurkurve</a:t>
            </a:r>
            <a:r>
              <a:rPr lang="de-DE" dirty="0">
                <a:solidFill>
                  <a:schemeClr val="tx1"/>
                </a:solidFill>
              </a:rPr>
              <a:t> (engl. </a:t>
            </a:r>
            <a:r>
              <a:rPr lang="de-DE" dirty="0" err="1">
                <a:solidFill>
                  <a:schemeClr val="tx1"/>
                </a:solidFill>
              </a:rPr>
              <a:t>Yield</a:t>
            </a:r>
            <a:r>
              <a:rPr lang="de-DE" dirty="0">
                <a:solidFill>
                  <a:schemeClr val="tx1"/>
                </a:solidFill>
              </a:rPr>
              <a:t> </a:t>
            </a:r>
            <a:r>
              <a:rPr lang="de-DE" dirty="0" err="1">
                <a:solidFill>
                  <a:schemeClr val="tx1"/>
                </a:solidFill>
              </a:rPr>
              <a:t>cruve</a:t>
            </a:r>
            <a:r>
              <a:rPr lang="de-DE" dirty="0">
                <a:solidFill>
                  <a:schemeClr val="tx1"/>
                </a:solidFill>
              </a:rPr>
              <a:t>)</a:t>
            </a:r>
          </a:p>
        </p:txBody>
      </p:sp>
      <p:sp>
        <p:nvSpPr>
          <p:cNvPr id="8" name="Rechteck 7">
            <a:extLst>
              <a:ext uri="{FF2B5EF4-FFF2-40B4-BE49-F238E27FC236}">
                <a16:creationId xmlns:a16="http://schemas.microsoft.com/office/drawing/2014/main" id="{471C79C4-F88A-411B-94C3-F555C85A772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38233341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4789" y="237428"/>
            <a:ext cx="8932928" cy="480053"/>
          </a:xfrm>
          <a:prstGeom prst="rect">
            <a:avLst/>
          </a:prstGeom>
          <a:noFill/>
          <a:ln>
            <a:noFill/>
          </a:ln>
        </p:spPr>
        <p:txBody>
          <a:bodyPr vert="horz" wrap="none" lIns="81646" tIns="40823" rIns="81646" bIns="40823" anchorCtr="0" compatLnSpc="0">
            <a:spAutoFit/>
          </a:bodyPr>
          <a:lstStyle/>
          <a:p>
            <a:r>
              <a:rPr lang="de-DE" sz="2540" b="1" dirty="0"/>
              <a:t>Klassische Wirkung von Geldpolitik auf Konsum und Investitionen</a:t>
            </a:r>
            <a:endParaRPr lang="de-DE" sz="2540" dirty="0"/>
          </a:p>
        </p:txBody>
      </p:sp>
      <p:sp>
        <p:nvSpPr>
          <p:cNvPr id="4" name="Textfeld 3"/>
          <p:cNvSpPr txBox="1"/>
          <p:nvPr/>
        </p:nvSpPr>
        <p:spPr>
          <a:xfrm>
            <a:off x="254562" y="717481"/>
            <a:ext cx="8354483" cy="5094890"/>
          </a:xfrm>
          <a:prstGeom prst="rect">
            <a:avLst/>
          </a:prstGeom>
          <a:noFill/>
          <a:ln>
            <a:noFill/>
          </a:ln>
        </p:spPr>
        <p:txBody>
          <a:bodyPr vert="horz" wrap="square" lIns="81646" tIns="40823" rIns="81646" bIns="40823" anchorCtr="0" compatLnSpc="0">
            <a:noAutofit/>
          </a:bodyPr>
          <a:lstStyle/>
          <a:p>
            <a:r>
              <a:rPr lang="de-DE" sz="1996" dirty="0"/>
              <a:t>Die Zentralbank nimmt über die Steuerung des Leitzinses starken</a:t>
            </a:r>
          </a:p>
          <a:p>
            <a:r>
              <a:rPr lang="de-DE" sz="1996" dirty="0"/>
              <a:t>Einfluss auf das allgemeine Zinsniveau der Volkswirtschaft:</a:t>
            </a:r>
          </a:p>
          <a:p>
            <a:endParaRPr lang="de-DE" sz="1996" dirty="0"/>
          </a:p>
          <a:p>
            <a:r>
              <a:rPr lang="de-DE" sz="1996" dirty="0"/>
              <a:t>Eine Zinssenkung führt tendenziell zu einer Ausweitung der Kreditnachfrage</a:t>
            </a:r>
          </a:p>
          <a:p>
            <a:endParaRPr lang="de-DE" sz="1996" dirty="0"/>
          </a:p>
          <a:p>
            <a:r>
              <a:rPr lang="de-DE" sz="1996" dirty="0"/>
              <a:t>→ dies zieht eine Ausweitung von Investitionen und Konsum nach sich</a:t>
            </a:r>
          </a:p>
          <a:p>
            <a:endParaRPr lang="de-DE" sz="1996" dirty="0"/>
          </a:p>
          <a:p>
            <a:r>
              <a:rPr lang="de-DE" sz="1996" dirty="0"/>
              <a:t>→ dies lässt wiederum die Produktionsauslastung steigen. </a:t>
            </a:r>
          </a:p>
          <a:p>
            <a:endParaRPr lang="de-DE" sz="1996" dirty="0"/>
          </a:p>
          <a:p>
            <a:r>
              <a:rPr lang="de-DE" sz="1996" dirty="0"/>
              <a:t>→ produzieren die Unternehmen allerdings an der Kapazitätsgrenze, </a:t>
            </a:r>
          </a:p>
          <a:p>
            <a:r>
              <a:rPr lang="de-DE" sz="1996" dirty="0"/>
              <a:t>     stagnieren bzw. sinken die erwarteten Gewinne</a:t>
            </a:r>
          </a:p>
          <a:p>
            <a:endParaRPr lang="de-DE" sz="1996" dirty="0"/>
          </a:p>
          <a:p>
            <a:r>
              <a:rPr lang="de-DE" sz="1996" dirty="0"/>
              <a:t>→ eine hohe Liquiditätszuführung führt nicht mehr zu weiteren </a:t>
            </a:r>
          </a:p>
          <a:p>
            <a:r>
              <a:rPr lang="de-DE" sz="1996" dirty="0"/>
              <a:t>     Investitionen</a:t>
            </a:r>
          </a:p>
          <a:p>
            <a:r>
              <a:rPr lang="de-DE" sz="1996" dirty="0"/>
              <a:t> </a:t>
            </a:r>
          </a:p>
          <a:p>
            <a:r>
              <a:rPr lang="de-DE" sz="1996" dirty="0"/>
              <a:t>→ letztlich löst die zusätzliche Geldmenge nur noch einen </a:t>
            </a:r>
          </a:p>
          <a:p>
            <a:r>
              <a:rPr lang="de-DE" sz="1996" dirty="0"/>
              <a:t>     Preisanstieg aus</a:t>
            </a:r>
          </a:p>
        </p:txBody>
      </p:sp>
      <p:sp>
        <p:nvSpPr>
          <p:cNvPr id="10" name="Rechteck 9">
            <a:extLst>
              <a:ext uri="{FF2B5EF4-FFF2-40B4-BE49-F238E27FC236}">
                <a16:creationId xmlns:a16="http://schemas.microsoft.com/office/drawing/2014/main" id="{EA51E145-7BEC-4532-BD76-9C6C22414FA3}"/>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634140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472554" y="215126"/>
            <a:ext cx="9613435" cy="593674"/>
          </a:xfrm>
          <a:prstGeom prst="rect">
            <a:avLst/>
          </a:prstGeom>
          <a:noFill/>
          <a:ln>
            <a:noFill/>
          </a:ln>
        </p:spPr>
        <p:txBody>
          <a:bodyPr vert="horz" wrap="none" lIns="81646" tIns="40823" rIns="81646" bIns="40823" anchorCtr="0" compatLnSpc="0">
            <a:spAutoFit/>
          </a:bodyPr>
          <a:lstStyle/>
          <a:p>
            <a:r>
              <a:rPr lang="de-DE" sz="3266" b="1" dirty="0"/>
              <a:t>Klassische Wirkung von Geldpolitik über Aktienmärkte</a:t>
            </a:r>
            <a:endParaRPr lang="de-DE" sz="3266" dirty="0"/>
          </a:p>
        </p:txBody>
      </p:sp>
      <p:sp>
        <p:nvSpPr>
          <p:cNvPr id="4" name="Textfeld 3"/>
          <p:cNvSpPr txBox="1"/>
          <p:nvPr/>
        </p:nvSpPr>
        <p:spPr>
          <a:xfrm>
            <a:off x="61729" y="1003087"/>
            <a:ext cx="8883125" cy="5094890"/>
          </a:xfrm>
          <a:prstGeom prst="rect">
            <a:avLst/>
          </a:prstGeom>
          <a:noFill/>
          <a:ln>
            <a:noFill/>
          </a:ln>
        </p:spPr>
        <p:txBody>
          <a:bodyPr vert="horz" wrap="square" lIns="81646" tIns="40823" rIns="81646" bIns="40823" anchorCtr="0" compatLnSpc="0">
            <a:noAutofit/>
          </a:bodyPr>
          <a:lstStyle/>
          <a:p>
            <a:r>
              <a:rPr lang="de-DE" sz="1996" dirty="0"/>
              <a:t>Senkt die Zentralbank den Leitzins</a:t>
            </a:r>
          </a:p>
          <a:p>
            <a:r>
              <a:rPr lang="de-DE" sz="1996" dirty="0"/>
              <a:t> </a:t>
            </a:r>
          </a:p>
          <a:p>
            <a:r>
              <a:rPr lang="de-DE" sz="1996" dirty="0"/>
              <a:t>→ Renditen festverzinslicher Wertpapiere sinken.</a:t>
            </a:r>
          </a:p>
          <a:p>
            <a:endParaRPr lang="de-DE" sz="1996" dirty="0"/>
          </a:p>
          <a:p>
            <a:r>
              <a:rPr lang="de-DE" sz="1996" dirty="0"/>
              <a:t>→ Kurzfristig wird die Rendite einer Aktienanlage noch höher liegen als</a:t>
            </a:r>
          </a:p>
          <a:p>
            <a:r>
              <a:rPr lang="de-DE" sz="1996" dirty="0"/>
              <a:t>     die festverzinsliche Alternativanlage.</a:t>
            </a:r>
          </a:p>
          <a:p>
            <a:endParaRPr lang="de-DE" sz="1996" dirty="0"/>
          </a:p>
          <a:p>
            <a:r>
              <a:rPr lang="de-DE" sz="1996" dirty="0"/>
              <a:t>→ Dies wird im allgemeinen einen Anstieg des Aktienpreises auslösen,</a:t>
            </a:r>
          </a:p>
          <a:p>
            <a:r>
              <a:rPr lang="de-DE" sz="1996" dirty="0"/>
              <a:t>     bis sich die Aktienrendite des festverzinslichen Papiers angeglichen hat.</a:t>
            </a:r>
          </a:p>
          <a:p>
            <a:endParaRPr lang="de-DE" sz="1996" dirty="0"/>
          </a:p>
          <a:p>
            <a:r>
              <a:rPr lang="de-DE" sz="1996" dirty="0"/>
              <a:t>→ Über den allgemeinen Preisanstieg an den Kapitalmärkten werden die </a:t>
            </a:r>
          </a:p>
          <a:p>
            <a:r>
              <a:rPr lang="de-DE" sz="1996" dirty="0"/>
              <a:t>     Anleger reicher, und sie werden ihre Nachfrage ausweiten. </a:t>
            </a:r>
          </a:p>
          <a:p>
            <a:endParaRPr lang="de-DE" sz="1996" dirty="0"/>
          </a:p>
          <a:p>
            <a:r>
              <a:rPr lang="de-DE" sz="1996" dirty="0"/>
              <a:t>→ Bei steigender Produktionsauslastung wird dies wiederum eine</a:t>
            </a:r>
          </a:p>
          <a:p>
            <a:r>
              <a:rPr lang="de-DE" sz="1996" dirty="0"/>
              <a:t>     Preissteigerung nach sich ziehen</a:t>
            </a:r>
          </a:p>
        </p:txBody>
      </p:sp>
      <p:sp>
        <p:nvSpPr>
          <p:cNvPr id="7" name="Rechteck 6">
            <a:extLst>
              <a:ext uri="{FF2B5EF4-FFF2-40B4-BE49-F238E27FC236}">
                <a16:creationId xmlns:a16="http://schemas.microsoft.com/office/drawing/2014/main" id="{57057358-598A-4FD4-9920-D1DD663E64B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54485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7" name="Rectangle 1"/>
          <p:cNvSpPr>
            <a:spLocks noChangeArrowheads="1"/>
          </p:cNvSpPr>
          <p:nvPr/>
        </p:nvSpPr>
        <p:spPr bwMode="auto">
          <a:xfrm>
            <a:off x="4071938" y="63002"/>
            <a:ext cx="6121400"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b="1" dirty="0">
                <a:solidFill>
                  <a:srgbClr val="000000"/>
                </a:solidFill>
                <a:latin typeface="Sparkasse Rg" pitchFamily="34" charset="0"/>
              </a:rPr>
              <a:t>Zinsstruktur: Erwartungswerttheorie (Beispiel)</a:t>
            </a:r>
          </a:p>
        </p:txBody>
      </p:sp>
      <p:sp>
        <p:nvSpPr>
          <p:cNvPr id="210948" name="Text Box 2"/>
          <p:cNvSpPr txBox="1">
            <a:spLocks noChangeArrowheads="1"/>
          </p:cNvSpPr>
          <p:nvPr/>
        </p:nvSpPr>
        <p:spPr bwMode="auto">
          <a:xfrm>
            <a:off x="7726" y="6203057"/>
            <a:ext cx="12192000" cy="398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r>
              <a:rPr lang="de-DE" sz="1800" dirty="0">
                <a:solidFill>
                  <a:schemeClr val="tx1"/>
                </a:solidFill>
              </a:rPr>
              <a:t>→ </a:t>
            </a:r>
            <a:r>
              <a:rPr lang="de-DE" sz="1800" b="1" dirty="0">
                <a:solidFill>
                  <a:schemeClr val="tx1"/>
                </a:solidFill>
              </a:rPr>
              <a:t>Der kurzfristige erwartete Zins =</a:t>
            </a:r>
          </a:p>
          <a:p>
            <a:pPr eaLnBrk="1" hangingPunct="1"/>
            <a:r>
              <a:rPr lang="de-DE" sz="1800" b="1" dirty="0">
                <a:solidFill>
                  <a:schemeClr val="tx1"/>
                </a:solidFill>
              </a:rPr>
              <a:t>     der langfristige heutige Zins + Differenz aus langfristigem und kurzfristigem </a:t>
            </a:r>
            <a:r>
              <a:rPr lang="de-DE" sz="1900" b="1" dirty="0">
                <a:solidFill>
                  <a:schemeClr val="tx1"/>
                </a:solidFill>
              </a:rPr>
              <a:t>Zins </a:t>
            </a:r>
          </a:p>
        </p:txBody>
      </p:sp>
      <p:cxnSp>
        <p:nvCxnSpPr>
          <p:cNvPr id="3" name="Gerade Verbindung mit Pfeil 2">
            <a:extLst>
              <a:ext uri="{FF2B5EF4-FFF2-40B4-BE49-F238E27FC236}">
                <a16:creationId xmlns:a16="http://schemas.microsoft.com/office/drawing/2014/main" id="{3DD9729C-D1BE-4015-99DC-C200CFD4927B}"/>
              </a:ext>
            </a:extLst>
          </p:cNvPr>
          <p:cNvCxnSpPr>
            <a:cxnSpLocks/>
          </p:cNvCxnSpPr>
          <p:nvPr/>
        </p:nvCxnSpPr>
        <p:spPr>
          <a:xfrm flipH="1">
            <a:off x="1212980" y="2533040"/>
            <a:ext cx="3946047" cy="84347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Gerade Verbindung mit Pfeil 7">
            <a:extLst>
              <a:ext uri="{FF2B5EF4-FFF2-40B4-BE49-F238E27FC236}">
                <a16:creationId xmlns:a16="http://schemas.microsoft.com/office/drawing/2014/main" id="{513130D6-3975-40CE-B858-BA10FB059F1E}"/>
              </a:ext>
            </a:extLst>
          </p:cNvPr>
          <p:cNvCxnSpPr>
            <a:cxnSpLocks/>
          </p:cNvCxnSpPr>
          <p:nvPr/>
        </p:nvCxnSpPr>
        <p:spPr>
          <a:xfrm>
            <a:off x="5363799" y="2533040"/>
            <a:ext cx="4623954" cy="75964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 name="Rechteck 1"/>
          <p:cNvSpPr/>
          <p:nvPr/>
        </p:nvSpPr>
        <p:spPr>
          <a:xfrm>
            <a:off x="7726" y="466938"/>
            <a:ext cx="5204976" cy="1077218"/>
          </a:xfrm>
          <a:prstGeom prst="rect">
            <a:avLst/>
          </a:prstGeom>
        </p:spPr>
        <p:txBody>
          <a:bodyPr wrap="square">
            <a:spAutoFit/>
          </a:bodyPr>
          <a:lstStyle/>
          <a:p>
            <a:r>
              <a:rPr lang="de-DE" sz="1600" dirty="0">
                <a:cs typeface="Times New Roman" pitchFamily="18" charset="0"/>
              </a:rPr>
              <a:t>i</a:t>
            </a:r>
            <a:r>
              <a:rPr lang="de-DE" sz="1600" baseline="-25000" dirty="0">
                <a:cs typeface="Times New Roman" pitchFamily="18" charset="0"/>
              </a:rPr>
              <a:t>1</a:t>
            </a:r>
            <a:r>
              <a:rPr lang="de-DE" sz="1600" dirty="0">
                <a:cs typeface="Times New Roman" pitchFamily="18" charset="0"/>
              </a:rPr>
              <a:t>:	Zinssatz 1 Jahr (p.a.) 2%</a:t>
            </a:r>
          </a:p>
          <a:p>
            <a:r>
              <a:rPr lang="de-DE" sz="1600" dirty="0">
                <a:cs typeface="Times New Roman" pitchFamily="18" charset="0"/>
              </a:rPr>
              <a:t>i</a:t>
            </a:r>
            <a:r>
              <a:rPr lang="de-DE" sz="1600" baseline="-25000" dirty="0">
                <a:cs typeface="Times New Roman" pitchFamily="18" charset="0"/>
              </a:rPr>
              <a:t>2</a:t>
            </a:r>
            <a:r>
              <a:rPr lang="de-DE" sz="1600" dirty="0">
                <a:cs typeface="Times New Roman" pitchFamily="18" charset="0"/>
              </a:rPr>
              <a:t>:	</a:t>
            </a:r>
            <a:r>
              <a:rPr lang="de-DE" sz="1600" dirty="0"/>
              <a:t>Zinssatz 2 Jahre (p.a.) 4%</a:t>
            </a:r>
          </a:p>
          <a:p>
            <a:r>
              <a:rPr lang="de-DE" sz="1600" dirty="0"/>
              <a:t>i</a:t>
            </a:r>
            <a:r>
              <a:rPr lang="de-DE" sz="1600" baseline="-25000" dirty="0"/>
              <a:t>1</a:t>
            </a:r>
            <a:r>
              <a:rPr lang="de-DE" sz="1600" baseline="30000" dirty="0"/>
              <a:t>e</a:t>
            </a:r>
            <a:r>
              <a:rPr lang="de-DE" sz="1600" dirty="0"/>
              <a:t>:	Erwarteter Zinssatz 1 Jahr in 1 Jahr (p.a.)???</a:t>
            </a:r>
          </a:p>
          <a:p>
            <a:r>
              <a:rPr lang="de-DE" sz="1600" dirty="0"/>
              <a:t>Anlage 1 Euro</a:t>
            </a:r>
          </a:p>
        </p:txBody>
      </p:sp>
      <p:sp>
        <p:nvSpPr>
          <p:cNvPr id="7" name="Rechteck 6"/>
          <p:cNvSpPr/>
          <p:nvPr/>
        </p:nvSpPr>
        <p:spPr>
          <a:xfrm>
            <a:off x="4603102" y="465366"/>
            <a:ext cx="7588898" cy="646331"/>
          </a:xfrm>
          <a:prstGeom prst="rect">
            <a:avLst/>
          </a:prstGeom>
        </p:spPr>
        <p:txBody>
          <a:bodyPr wrap="square">
            <a:spAutoFit/>
          </a:bodyPr>
          <a:lstStyle/>
          <a:p>
            <a:r>
              <a:rPr lang="de-DE" dirty="0">
                <a:cs typeface="Times New Roman" pitchFamily="18" charset="0"/>
              </a:rPr>
              <a:t>Wir </a:t>
            </a:r>
            <a:r>
              <a:rPr lang="de-DE" b="1" dirty="0">
                <a:cs typeface="Times New Roman" pitchFamily="18" charset="0"/>
              </a:rPr>
              <a:t>nehmen perfekte Substituierbarkeit </a:t>
            </a:r>
            <a:r>
              <a:rPr lang="de-DE" dirty="0">
                <a:cs typeface="Times New Roman" pitchFamily="18" charset="0"/>
              </a:rPr>
              <a:t>kurzfristiger und langfristiger An- lagen, einen </a:t>
            </a:r>
            <a:r>
              <a:rPr lang="de-DE" b="1" dirty="0">
                <a:cs typeface="Times New Roman" pitchFamily="18" charset="0"/>
              </a:rPr>
              <a:t>risikoneutrale</a:t>
            </a:r>
            <a:r>
              <a:rPr lang="de-DE" dirty="0">
                <a:cs typeface="Times New Roman" pitchFamily="18" charset="0"/>
              </a:rPr>
              <a:t>n Anleger und einem </a:t>
            </a:r>
            <a:r>
              <a:rPr lang="de-DE" b="1" dirty="0">
                <a:cs typeface="Times New Roman" pitchFamily="18" charset="0"/>
              </a:rPr>
              <a:t>vollständigen Kapitalmarkt an</a:t>
            </a:r>
            <a:endParaRPr lang="de-DE" b="1" dirty="0"/>
          </a:p>
        </p:txBody>
      </p:sp>
      <p:sp>
        <p:nvSpPr>
          <p:cNvPr id="4" name="Rechteck 3"/>
          <p:cNvSpPr/>
          <p:nvPr/>
        </p:nvSpPr>
        <p:spPr>
          <a:xfrm>
            <a:off x="4851703" y="2090562"/>
            <a:ext cx="786882" cy="369332"/>
          </a:xfrm>
          <a:prstGeom prst="rect">
            <a:avLst/>
          </a:prstGeom>
        </p:spPr>
        <p:txBody>
          <a:bodyPr wrap="none">
            <a:spAutoFit/>
          </a:bodyPr>
          <a:lstStyle/>
          <a:p>
            <a:r>
              <a:rPr lang="de-DE" dirty="0"/>
              <a:t>1 Euro</a:t>
            </a:r>
          </a:p>
        </p:txBody>
      </p:sp>
      <p:sp>
        <p:nvSpPr>
          <p:cNvPr id="11" name="Rechteck 10"/>
          <p:cNvSpPr/>
          <p:nvPr/>
        </p:nvSpPr>
        <p:spPr>
          <a:xfrm>
            <a:off x="2106693" y="2386748"/>
            <a:ext cx="1230530" cy="369332"/>
          </a:xfrm>
          <a:prstGeom prst="rect">
            <a:avLst/>
          </a:prstGeom>
        </p:spPr>
        <p:txBody>
          <a:bodyPr wrap="none">
            <a:spAutoFit/>
          </a:bodyPr>
          <a:lstStyle/>
          <a:p>
            <a:r>
              <a:rPr lang="de-DE" dirty="0"/>
              <a:t>Kurzfristig?</a:t>
            </a:r>
          </a:p>
        </p:txBody>
      </p:sp>
      <p:sp>
        <p:nvSpPr>
          <p:cNvPr id="12" name="Rechteck 11"/>
          <p:cNvSpPr/>
          <p:nvPr/>
        </p:nvSpPr>
        <p:spPr>
          <a:xfrm>
            <a:off x="8726830" y="2265341"/>
            <a:ext cx="1260923" cy="369332"/>
          </a:xfrm>
          <a:prstGeom prst="rect">
            <a:avLst/>
          </a:prstGeom>
        </p:spPr>
        <p:txBody>
          <a:bodyPr wrap="none">
            <a:spAutoFit/>
          </a:bodyPr>
          <a:lstStyle/>
          <a:p>
            <a:r>
              <a:rPr lang="de-DE" dirty="0"/>
              <a:t>Langfristig?</a:t>
            </a:r>
          </a:p>
        </p:txBody>
      </p:sp>
      <p:sp>
        <p:nvSpPr>
          <p:cNvPr id="16" name="Rechteck 15"/>
          <p:cNvSpPr/>
          <p:nvPr/>
        </p:nvSpPr>
        <p:spPr>
          <a:xfrm>
            <a:off x="4071938" y="2727593"/>
            <a:ext cx="2838820" cy="276999"/>
          </a:xfrm>
          <a:prstGeom prst="rect">
            <a:avLst/>
          </a:prstGeom>
        </p:spPr>
        <p:txBody>
          <a:bodyPr wrap="square">
            <a:spAutoFit/>
          </a:bodyPr>
          <a:lstStyle/>
          <a:p>
            <a:r>
              <a:rPr lang="de-DE" sz="1200" dirty="0">
                <a:cs typeface="Times New Roman" pitchFamily="18" charset="0"/>
              </a:rPr>
              <a:t>Sind die beiden Beträge so vergleichbar?</a:t>
            </a:r>
            <a:endParaRPr lang="de-DE" sz="1200" b="1" dirty="0"/>
          </a:p>
        </p:txBody>
      </p:sp>
      <p:sp>
        <p:nvSpPr>
          <p:cNvPr id="29" name="Rechteck 28">
            <a:extLst>
              <a:ext uri="{FF2B5EF4-FFF2-40B4-BE49-F238E27FC236}">
                <a16:creationId xmlns:a16="http://schemas.microsoft.com/office/drawing/2014/main" id="{EC6D4F84-8416-4DF4-A422-83AE22050BC4}"/>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59756356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09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48" grpId="0"/>
      <p:bldP spid="2" grpId="0"/>
      <p:bldP spid="7" grpId="0"/>
      <p:bldP spid="4" grpId="0"/>
      <p:bldP spid="11" grpId="0"/>
      <p:bldP spid="12"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7" name="Rectangle 1"/>
          <p:cNvSpPr>
            <a:spLocks noChangeArrowheads="1"/>
          </p:cNvSpPr>
          <p:nvPr/>
        </p:nvSpPr>
        <p:spPr bwMode="auto">
          <a:xfrm>
            <a:off x="889518" y="29910"/>
            <a:ext cx="10941698" cy="3869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b="1" dirty="0"/>
              <a:t>Der kurzfristige erwartete Zins = der langfristige heutige Zins + Differenz aus langfristigem und kurzfristigem </a:t>
            </a:r>
            <a:r>
              <a:rPr lang="de-DE" sz="1900" b="1" dirty="0"/>
              <a:t>Zins</a:t>
            </a:r>
            <a:endParaRPr lang="de-DE" b="1" dirty="0">
              <a:solidFill>
                <a:srgbClr val="000000"/>
              </a:solidFill>
              <a:latin typeface="Sparkasse Rg" pitchFamily="34" charset="0"/>
            </a:endParaRPr>
          </a:p>
        </p:txBody>
      </p:sp>
      <p:sp>
        <p:nvSpPr>
          <p:cNvPr id="210948" name="Text Box 2"/>
          <p:cNvSpPr txBox="1">
            <a:spLocks noChangeArrowheads="1"/>
          </p:cNvSpPr>
          <p:nvPr/>
        </p:nvSpPr>
        <p:spPr bwMode="auto">
          <a:xfrm>
            <a:off x="1031880" y="541651"/>
            <a:ext cx="5660571" cy="4851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r>
              <a:rPr lang="de-DE" sz="1600" dirty="0">
                <a:solidFill>
                  <a:schemeClr val="tx1"/>
                </a:solidFill>
                <a:cs typeface="Times New Roman" pitchFamily="18" charset="0"/>
              </a:rPr>
              <a:t>Was ist die Bedeutung dieses Zusammenhangs?</a:t>
            </a:r>
            <a:endParaRPr lang="de-DE" sz="1600" b="1" dirty="0">
              <a:solidFill>
                <a:schemeClr val="tx1"/>
              </a:solidFill>
            </a:endParaRPr>
          </a:p>
        </p:txBody>
      </p:sp>
      <p:pic>
        <p:nvPicPr>
          <p:cNvPr id="2" name="Grafik 1"/>
          <p:cNvPicPr>
            <a:picLocks noChangeAspect="1"/>
          </p:cNvPicPr>
          <p:nvPr/>
        </p:nvPicPr>
        <p:blipFill>
          <a:blip r:embed="rId3"/>
          <a:stretch>
            <a:fillRect/>
          </a:stretch>
        </p:blipFill>
        <p:spPr>
          <a:xfrm>
            <a:off x="406550" y="1049988"/>
            <a:ext cx="5386475" cy="4095500"/>
          </a:xfrm>
          <a:prstGeom prst="rect">
            <a:avLst/>
          </a:prstGeom>
        </p:spPr>
      </p:pic>
      <p:sp>
        <p:nvSpPr>
          <p:cNvPr id="3" name="Rechteck 2"/>
          <p:cNvSpPr/>
          <p:nvPr/>
        </p:nvSpPr>
        <p:spPr>
          <a:xfrm>
            <a:off x="207948" y="5274450"/>
            <a:ext cx="5386475" cy="646331"/>
          </a:xfrm>
          <a:prstGeom prst="rect">
            <a:avLst/>
          </a:prstGeom>
        </p:spPr>
        <p:txBody>
          <a:bodyPr wrap="none">
            <a:spAutoFit/>
          </a:bodyPr>
          <a:lstStyle/>
          <a:p>
            <a:pPr algn="ctr"/>
            <a:r>
              <a:rPr lang="de-DE" dirty="0"/>
              <a:t>Video zur Zinsstruktur!</a:t>
            </a:r>
          </a:p>
          <a:p>
            <a:pPr algn="ctr"/>
            <a:r>
              <a:rPr lang="de-DE" dirty="0">
                <a:hlinkClick r:id="rId4"/>
              </a:rPr>
              <a:t>https://www.youtube.com/watch?v=l-XIaQxD1h4&amp;t=1s</a:t>
            </a:r>
            <a:endParaRPr lang="de-DE" dirty="0"/>
          </a:p>
        </p:txBody>
      </p:sp>
      <p:sp>
        <p:nvSpPr>
          <p:cNvPr id="22" name="Rechteck 21">
            <a:extLst>
              <a:ext uri="{FF2B5EF4-FFF2-40B4-BE49-F238E27FC236}">
                <a16:creationId xmlns:a16="http://schemas.microsoft.com/office/drawing/2014/main" id="{31240A51-55BA-4F3C-AE3E-493ABC46FF83}"/>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268312394"/>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09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48" grpId="0"/>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1200</Words>
  <Application>Microsoft Office PowerPoint</Application>
  <PresentationFormat>Breitbild</PresentationFormat>
  <Paragraphs>186</Paragraphs>
  <Slides>18</Slides>
  <Notes>18</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18</vt:i4>
      </vt:variant>
    </vt:vector>
  </HeadingPairs>
  <TitlesOfParts>
    <vt:vector size="26" baseType="lpstr">
      <vt:lpstr>ＭＳ Ｐゴシック</vt:lpstr>
      <vt:lpstr>Arial</vt:lpstr>
      <vt:lpstr>Calibri</vt:lpstr>
      <vt:lpstr>Calibri Light</vt:lpstr>
      <vt:lpstr>Sparkasse Rg</vt:lpstr>
      <vt:lpstr>Times New Roman</vt:lpstr>
      <vt:lpstr>Wingdings</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bjk</dc:creator>
  <cp:lastModifiedBy>Bernhard Köster</cp:lastModifiedBy>
  <cp:revision>84</cp:revision>
  <cp:lastPrinted>2022-03-02T20:18:27Z</cp:lastPrinted>
  <dcterms:created xsi:type="dcterms:W3CDTF">2022-03-01T20:52:11Z</dcterms:created>
  <dcterms:modified xsi:type="dcterms:W3CDTF">2024-04-08T22:02:46Z</dcterms:modified>
</cp:coreProperties>
</file>