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1372" r:id="rId2"/>
    <p:sldId id="1258" r:id="rId3"/>
    <p:sldId id="1385" r:id="rId4"/>
    <p:sldId id="1386" r:id="rId5"/>
    <p:sldId id="1387" r:id="rId6"/>
    <p:sldId id="1388" r:id="rId7"/>
    <p:sldId id="1389" r:id="rId8"/>
    <p:sldId id="1390" r:id="rId9"/>
    <p:sldId id="1262" r:id="rId10"/>
    <p:sldId id="1263" r:id="rId11"/>
    <p:sldId id="1264" r:id="rId12"/>
    <p:sldId id="1265" r:id="rId13"/>
    <p:sldId id="1266" r:id="rId14"/>
    <p:sldId id="1267" r:id="rId15"/>
    <p:sldId id="1268" r:id="rId16"/>
    <p:sldId id="1269" r:id="rId17"/>
    <p:sldId id="1270" r:id="rId18"/>
    <p:sldId id="1271" r:id="rId19"/>
    <p:sldId id="1272" r:id="rId20"/>
    <p:sldId id="1273" r:id="rId21"/>
    <p:sldId id="1274" r:id="rId22"/>
    <p:sldId id="1275" r:id="rId23"/>
    <p:sldId id="1276" r:id="rId24"/>
    <p:sldId id="1277" r:id="rId25"/>
    <p:sldId id="1278" r:id="rId26"/>
    <p:sldId id="1279" r:id="rId27"/>
    <p:sldId id="1280" r:id="rId28"/>
    <p:sldId id="1281" r:id="rId29"/>
    <p:sldId id="1282" r:id="rId30"/>
    <p:sldId id="1283" r:id="rId31"/>
    <p:sldId id="1284" r:id="rId32"/>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2" d="100"/>
          <a:sy n="62" d="100"/>
        </p:scale>
        <p:origin x="7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01.04.2024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01.04.2024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01.04.2024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1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auf</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Bruttoinlandsprodukts</a:t>
            </a:r>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3491737"/>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a:p>
          <a:p>
            <a:r>
              <a:rPr lang="de-DE" sz="1996" b="1" u="sng" dirty="0"/>
              <a:t>Vorsichtsmotiv</a:t>
            </a:r>
            <a:endParaRPr lang="de-DE" sz="1996" dirty="0"/>
          </a:p>
          <a:p>
            <a:r>
              <a:rPr lang="de-DE" sz="1996" dirty="0"/>
              <a:t>Das Vorsichtsmotiv ergibt sich aus der großen Unsicherheit, die üblicherweise über die zukünftige Wirtschaftsentwicklung herrscht</a:t>
            </a:r>
          </a:p>
          <a:p>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3367" y="3565421"/>
            <a:ext cx="8686238" cy="2308324"/>
          </a:xfrm>
          <a:prstGeom prst="rect">
            <a:avLst/>
          </a:prstGeom>
          <a:noFill/>
        </p:spPr>
        <p:txBody>
          <a:bodyPr wrap="square">
            <a:spAutoFit/>
          </a:bodyPr>
          <a:lstStyle/>
          <a:p>
            <a:r>
              <a:rPr lang="de-DE" sz="1800" b="1" u="sng" dirty="0"/>
              <a:t>Spekulationsmotiv</a:t>
            </a:r>
            <a:endParaRPr lang="de-DE" sz="1800" dirty="0"/>
          </a:p>
          <a:p>
            <a:r>
              <a:rPr lang="de-DE" sz="1800"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Tree>
    <p:extLst>
      <p:ext uri="{BB962C8B-B14F-4D97-AF65-F5344CB8AC3E}">
        <p14:creationId xmlns:p14="http://schemas.microsoft.com/office/powerpoint/2010/main" val="96281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977"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105068" y="4739307"/>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405150" y="4739307"/>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16</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a:t>einen</a:t>
                </a:r>
                <a:r>
                  <a:rPr lang="en-US" sz="2400" b="1" dirty="0"/>
                  <a:t> </a:t>
                </a:r>
                <a:r>
                  <a:rPr lang="en-US" sz="2400" b="1" dirty="0" err="1"/>
                  <a:t>Betrag</a:t>
                </a:r>
                <a:r>
                  <a:rPr lang="en-US" sz="2400" b="1" dirty="0"/>
                  <a:t> </a:t>
                </a:r>
                <a:r>
                  <a:rPr lang="en-US" sz="2400" b="1" dirty="0" err="1"/>
                  <a:t>vpmK</a:t>
                </a:r>
                <a:r>
                  <a:rPr lang="en-US" sz="2400" b="1" dirty="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auch</a:t>
                </a:r>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857848" y="84094"/>
            <a:ext cx="2538320" cy="2424387"/>
          </a:xfrm>
          <a:prstGeom prst="rect">
            <a:avLst/>
          </a:prstGeom>
          <a:noFill/>
          <a:ln>
            <a:noFill/>
          </a:ln>
        </p:spPr>
        <p:txBody>
          <a:bodyPr vert="horz" wrap="square" lIns="81646" tIns="40823" rIns="81646" bIns="40823" anchorCtr="0" compatLnSpc="0">
            <a:noAutofit/>
          </a:bodyPr>
          <a:lstStyle/>
          <a:p>
            <a:r>
              <a:rPr lang="de-DE" sz="2177"/>
              <a:t>Feb. 2024</a:t>
            </a:r>
            <a:endParaRPr lang="de-DE" sz="2177" dirty="0"/>
          </a:p>
          <a:p>
            <a:endParaRPr lang="de-DE" sz="2177" dirty="0"/>
          </a:p>
          <a:p>
            <a:r>
              <a:rPr lang="de-DE" sz="2177" dirty="0"/>
              <a:t>M3</a:t>
            </a:r>
            <a:r>
              <a:rPr lang="de-DE" sz="2177"/>
              <a:t>: 16,1 </a:t>
            </a:r>
            <a:r>
              <a:rPr lang="de-DE" sz="2177" dirty="0"/>
              <a:t>Bio. Euro</a:t>
            </a:r>
          </a:p>
          <a:p>
            <a:endParaRPr lang="de-DE" sz="2177" dirty="0"/>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9766CF1F-2183-E99D-9CE2-82EF3D6AAA5B}"/>
              </a:ext>
            </a:extLst>
          </p:cNvPr>
          <p:cNvSpPr txBox="1"/>
          <p:nvPr/>
        </p:nvSpPr>
        <p:spPr>
          <a:xfrm>
            <a:off x="354723" y="4975148"/>
            <a:ext cx="1171283" cy="343620"/>
          </a:xfrm>
          <a:prstGeom prst="rect">
            <a:avLst/>
          </a:prstGeom>
          <a:noFill/>
        </p:spPr>
        <p:txBody>
          <a:bodyPr wrap="none" rtlCol="0">
            <a:spAutoFit/>
          </a:bodyPr>
          <a:lstStyle/>
          <a:p>
            <a:r>
              <a:rPr lang="de-DE" sz="1633" dirty="0"/>
              <a:t>Quelle</a:t>
            </a:r>
            <a:r>
              <a:rPr lang="de-DE" sz="1633"/>
              <a:t>: ECB</a:t>
            </a:r>
            <a:endParaRPr lang="de-DE" sz="1633" dirty="0"/>
          </a:p>
        </p:txBody>
      </p:sp>
      <p:pic>
        <p:nvPicPr>
          <p:cNvPr id="7" name="Grafik 6">
            <a:extLst>
              <a:ext uri="{FF2B5EF4-FFF2-40B4-BE49-F238E27FC236}">
                <a16:creationId xmlns:a16="http://schemas.microsoft.com/office/drawing/2014/main" id="{38437613-CBC7-4D67-5F82-F9F329A881A2}"/>
              </a:ext>
            </a:extLst>
          </p:cNvPr>
          <p:cNvPicPr>
            <a:picLocks noChangeAspect="1"/>
          </p:cNvPicPr>
          <p:nvPr/>
        </p:nvPicPr>
        <p:blipFill>
          <a:blip r:embed="rId3"/>
          <a:stretch>
            <a:fillRect/>
          </a:stretch>
        </p:blipFill>
        <p:spPr>
          <a:xfrm>
            <a:off x="0" y="704299"/>
            <a:ext cx="8415482" cy="4186199"/>
          </a:xfrm>
          <a:prstGeom prst="rect">
            <a:avLst/>
          </a:prstGeom>
        </p:spPr>
      </p:pic>
    </p:spTree>
    <p:extLst>
      <p:ext uri="{BB962C8B-B14F-4D97-AF65-F5344CB8AC3E}">
        <p14:creationId xmlns:p14="http://schemas.microsoft.com/office/powerpoint/2010/main" val="308540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Wachstumstrend.</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9143AEBF-FC4A-41AD-B622-66AC8DD33F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6895692"/>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33764" y="26583"/>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79597"/>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18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Der Bimetallismus (Deckung der Währung durch Gold und Silber) in Preußen des 18./19.Jh. war nicht zuletzt dem schnellen Aufholprozess in der Industriellen Revolution geschuldet und aufgrund des in diesem Zusammenhang stark steigenden Handelsvolumens verlangte die Wirtschaft nach mehr Zahlungsmitteln, die allein durch Gold nicht gedeckt werden konnten. </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erste moderne Formulierung der Quantitätstheorie erfolgte durch Irving Fisher</a:t>
            </a:r>
            <a:r>
              <a:rPr lang="de-DE" sz="1800" baseline="30000" dirty="0">
                <a:solidFill>
                  <a:srgbClr val="000000"/>
                </a:solidFill>
              </a:rPr>
              <a:t>1</a:t>
            </a:r>
            <a:r>
              <a:rPr lang="de-DE" sz="18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heutige Formulierung geht auf Milton Friedmann</a:t>
            </a:r>
            <a:r>
              <a:rPr lang="de-DE" sz="1800" baseline="30000" dirty="0">
                <a:solidFill>
                  <a:srgbClr val="000000"/>
                </a:solidFill>
              </a:rPr>
              <a:t>2</a:t>
            </a:r>
            <a:r>
              <a:rPr lang="de-DE" sz="1800" dirty="0">
                <a:solidFill>
                  <a:srgbClr val="000000"/>
                </a:solidFill>
              </a:rPr>
              <a:t> (1963) zurück, der gemäß des Zusammenhangs MV=PY konstatierte: „</a:t>
            </a:r>
            <a:r>
              <a:rPr lang="en-US" sz="1800" dirty="0">
                <a:solidFill>
                  <a:srgbClr val="000000"/>
                </a:solidFill>
              </a:rPr>
              <a:t>Inflation is always and everywhere a monetary phenomenon”.</a:t>
            </a:r>
            <a:r>
              <a:rPr lang="de-DE" sz="18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8" name="Rechteck 7">
            <a:extLst>
              <a:ext uri="{FF2B5EF4-FFF2-40B4-BE49-F238E27FC236}">
                <a16:creationId xmlns:a16="http://schemas.microsoft.com/office/drawing/2014/main" id="{6F6575D0-1BB8-4CB7-8AF9-900F17927A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128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77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endParaRPr lang="de-DE" altLang="en-US" sz="2000" i="1" dirty="0">
                  <a:latin typeface="Cambria Math" panose="02040503050406030204" pitchFamily="18" charset="0"/>
                </a:endParaRPr>
              </a:p>
              <a:p>
                <a:pPr>
                  <a:lnSpc>
                    <a:spcPct val="105000"/>
                  </a:lnSpc>
                  <a:spcBef>
                    <a:spcPct val="50000"/>
                  </a:spcBef>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a:t>Machen wir in einer Übungsaufgabe	</a:t>
            </a:r>
          </a:p>
        </p:txBody>
      </p:sp>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lvl="1"/>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719808" y="3429000"/>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6886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75615" y="1537775"/>
            <a:ext cx="1463286" cy="461665"/>
          </a:xfrm>
          <a:prstGeom prst="rect">
            <a:avLst/>
          </a:prstGeom>
          <a:noFill/>
        </p:spPr>
        <p:txBody>
          <a:bodyPr wrap="none" rtlCol="0">
            <a:spAutoFit/>
          </a:bodyPr>
          <a:lstStyle/>
          <a:p>
            <a:r>
              <a:rPr lang="de-DE" sz="2400" dirty="0"/>
              <a:t>Reales BIP</a:t>
            </a:r>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2203571"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3595022"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6224806"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1617630"/>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
        <p:nvSpPr>
          <p:cNvPr id="5" name="Rechteck 4">
            <a:extLst>
              <a:ext uri="{FF2B5EF4-FFF2-40B4-BE49-F238E27FC236}">
                <a16:creationId xmlns:a16="http://schemas.microsoft.com/office/drawing/2014/main" id="{AE540287-D6C6-4B43-89DF-5A01B814AC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267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Boom: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kann</a:t>
            </a: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Abschwung:	Rückgang der Produktion; rückläufige Auftragseingänge</a:t>
            </a:r>
          </a:p>
          <a:p>
            <a:pPr eaLnBrk="1" hangingPunct="1"/>
            <a:r>
              <a:rPr lang="de-DE" sz="2400" dirty="0">
                <a:solidFill>
                  <a:srgbClr val="000000"/>
                </a:solidFill>
              </a:rPr>
              <a:t>					steigende Arbeitslosigkeit; nachlassende Konsumnachfrage</a:t>
            </a: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Krise:			Niedriges Niveau der Produktion und der </a:t>
            </a:r>
          </a:p>
          <a:p>
            <a:pPr eaLnBrk="1" hangingPunct="1"/>
            <a:r>
              <a:rPr lang="de-DE" sz="2400" dirty="0">
                <a:solidFill>
                  <a:srgbClr val="000000"/>
                </a:solidFill>
              </a:rPr>
              <a:t>					Auftragsbestände; hohe Arbeitslosigkeit</a:t>
            </a: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4799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ermitteln 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9866670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IWF</a:t>
            </a:r>
          </a:p>
          <a:p>
            <a:pPr eaLnBrk="1" hangingPunct="1"/>
            <a:endParaRPr lang="de-DE" sz="2400" dirty="0">
              <a:solidFill>
                <a:srgbClr val="000000"/>
              </a:solidFill>
            </a:endParaRPr>
          </a:p>
        </p:txBody>
      </p: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872D9FB2-663A-D976-63B0-23634901AA82}"/>
              </a:ext>
            </a:extLst>
          </p:cNvPr>
          <p:cNvPicPr>
            <a:picLocks noChangeAspect="1"/>
          </p:cNvPicPr>
          <p:nvPr/>
        </p:nvPicPr>
        <p:blipFill>
          <a:blip r:embed="rId3"/>
          <a:stretch>
            <a:fillRect/>
          </a:stretch>
        </p:blipFill>
        <p:spPr>
          <a:xfrm>
            <a:off x="643254" y="1121276"/>
            <a:ext cx="6686123" cy="4089916"/>
          </a:xfrm>
          <a:prstGeom prst="rect">
            <a:avLst/>
          </a:prstGeom>
        </p:spPr>
      </p:pic>
    </p:spTree>
    <p:extLst>
      <p:ext uri="{BB962C8B-B14F-4D97-AF65-F5344CB8AC3E}">
        <p14:creationId xmlns:p14="http://schemas.microsoft.com/office/powerpoint/2010/main" val="287961050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C933922B-0A0D-1AB5-7C27-E14BDD2A5582}"/>
              </a:ext>
            </a:extLst>
          </p:cNvPr>
          <p:cNvPicPr>
            <a:picLocks noChangeAspect="1"/>
          </p:cNvPicPr>
          <p:nvPr/>
        </p:nvPicPr>
        <p:blipFill>
          <a:blip r:embed="rId3"/>
          <a:stretch>
            <a:fillRect/>
          </a:stretch>
        </p:blipFill>
        <p:spPr>
          <a:xfrm>
            <a:off x="0" y="879271"/>
            <a:ext cx="8396286" cy="5398239"/>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Deutschland in der </a:t>
            </a:r>
            <a:r>
              <a:rPr lang="en-US" sz="1814" dirty="0" err="1">
                <a:solidFill>
                  <a:sysClr val="windowText" lastClr="000000"/>
                </a:solidFill>
                <a:latin typeface="Arial" panose="020B0604020202020204" pitchFamily="34" charset="0"/>
                <a:cs typeface="Arial" panose="020B0604020202020204" pitchFamily="34" charset="0"/>
              </a:rPr>
              <a:t>langen</a:t>
            </a:r>
            <a:r>
              <a:rPr lang="en-US" sz="1814" dirty="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cxnSp>
        <p:nvCxnSpPr>
          <p:cNvPr id="14" name="Straight Arrow Connector 13"/>
          <p:cNvCxnSpPr>
            <a:cxnSpLocks/>
          </p:cNvCxnSpPr>
          <p:nvPr/>
        </p:nvCxnSpPr>
        <p:spPr>
          <a:xfrm flipH="1" flipV="1">
            <a:off x="4205719" y="3351311"/>
            <a:ext cx="328840"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590990" y="3621326"/>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5896438" y="4522470"/>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H="1" flipV="1">
            <a:off x="2620368" y="3419861"/>
            <a:ext cx="202405" cy="56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a:t>Ordnen Sie den Pfeilen</a:t>
            </a:r>
          </a:p>
          <a:p>
            <a:r>
              <a:rPr lang="de-DE" dirty="0"/>
              <a:t>wirtschaftsgeschichtliche</a:t>
            </a:r>
          </a:p>
          <a:p>
            <a:r>
              <a:rPr lang="de-DE" dirty="0"/>
              <a:t>Ereignisse zu</a:t>
            </a:r>
          </a:p>
        </p:txBody>
      </p:sp>
      <p:cxnSp>
        <p:nvCxnSpPr>
          <p:cNvPr id="22" name="Straight Arrow Connector 20"/>
          <p:cNvCxnSpPr>
            <a:cxnSpLocks/>
          </p:cNvCxnSpPr>
          <p:nvPr/>
        </p:nvCxnSpPr>
        <p:spPr>
          <a:xfrm flipV="1">
            <a:off x="7242127" y="3707946"/>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hteck 20"/>
          <p:cNvSpPr/>
          <p:nvPr/>
        </p:nvSpPr>
        <p:spPr>
          <a:xfrm>
            <a:off x="4309381" y="382815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5729670" y="4074033"/>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4. </a:t>
            </a:r>
            <a:endParaRPr lang="de-DE" dirty="0"/>
          </a:p>
        </p:txBody>
      </p:sp>
      <p:sp>
        <p:nvSpPr>
          <p:cNvPr id="25" name="Rechteck 24"/>
          <p:cNvSpPr/>
          <p:nvPr/>
        </p:nvSpPr>
        <p:spPr>
          <a:xfrm>
            <a:off x="5605235" y="463022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5. </a:t>
            </a:r>
            <a:endParaRPr lang="de-DE" dirty="0"/>
          </a:p>
        </p:txBody>
      </p:sp>
      <p:sp>
        <p:nvSpPr>
          <p:cNvPr id="26" name="Rechteck 25"/>
          <p:cNvSpPr/>
          <p:nvPr/>
        </p:nvSpPr>
        <p:spPr>
          <a:xfrm>
            <a:off x="6939234" y="3691192"/>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6. </a:t>
            </a:r>
            <a:endParaRPr lang="de-DE"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F56062D-4792-BC5D-AA81-5A2376A0C920}"/>
              </a:ext>
            </a:extLst>
          </p:cNvPr>
          <p:cNvSpPr/>
          <p:nvPr/>
        </p:nvSpPr>
        <p:spPr>
          <a:xfrm>
            <a:off x="2794258" y="389089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2. </a:t>
            </a:r>
            <a:endParaRPr lang="de-DE" dirty="0"/>
          </a:p>
        </p:txBody>
      </p:sp>
      <p:cxnSp>
        <p:nvCxnSpPr>
          <p:cNvPr id="8" name="Straight Arrow Connector 24">
            <a:extLst>
              <a:ext uri="{FF2B5EF4-FFF2-40B4-BE49-F238E27FC236}">
                <a16:creationId xmlns:a16="http://schemas.microsoft.com/office/drawing/2014/main" id="{E2220F57-056B-931A-09AC-9C7B6FC45444}"/>
              </a:ext>
            </a:extLst>
          </p:cNvPr>
          <p:cNvCxnSpPr>
            <a:cxnSpLocks/>
          </p:cNvCxnSpPr>
          <p:nvPr/>
        </p:nvCxnSpPr>
        <p:spPr>
          <a:xfrm flipV="1">
            <a:off x="1636785" y="3605249"/>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75FE7E68-76C6-CA7C-656E-36A54405D93A}"/>
              </a:ext>
            </a:extLst>
          </p:cNvPr>
          <p:cNvSpPr/>
          <p:nvPr/>
        </p:nvSpPr>
        <p:spPr>
          <a:xfrm>
            <a:off x="1395751" y="3937320"/>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1. </a:t>
            </a:r>
            <a:endParaRPr lang="de-DE" dirty="0"/>
          </a:p>
        </p:txBody>
      </p:sp>
      <p:cxnSp>
        <p:nvCxnSpPr>
          <p:cNvPr id="7" name="Straight Arrow Connector 20">
            <a:extLst>
              <a:ext uri="{FF2B5EF4-FFF2-40B4-BE49-F238E27FC236}">
                <a16:creationId xmlns:a16="http://schemas.microsoft.com/office/drawing/2014/main" id="{9A66166B-B316-82DE-8AD6-CF9F072B7EC7}"/>
              </a:ext>
            </a:extLst>
          </p:cNvPr>
          <p:cNvCxnSpPr>
            <a:cxnSpLocks/>
          </p:cNvCxnSpPr>
          <p:nvPr/>
        </p:nvCxnSpPr>
        <p:spPr>
          <a:xfrm flipH="1" flipV="1">
            <a:off x="8104909" y="3374967"/>
            <a:ext cx="386898" cy="2352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63EED331-CC89-2C83-3AD8-99DF34DBC148}"/>
              </a:ext>
            </a:extLst>
          </p:cNvPr>
          <p:cNvSpPr/>
          <p:nvPr/>
        </p:nvSpPr>
        <p:spPr>
          <a:xfrm>
            <a:off x="8396732" y="3436269"/>
            <a:ext cx="569387" cy="369332"/>
          </a:xfrm>
          <a:prstGeom prst="rect">
            <a:avLst/>
          </a:prstGeom>
        </p:spPr>
        <p:txBody>
          <a:bodyPr wrap="none">
            <a:spAutoFit/>
          </a:bodyPr>
          <a:lstStyle/>
          <a:p>
            <a:r>
              <a:rPr lang="en-US">
                <a:latin typeface="Arial" panose="020B0604020202020204" pitchFamily="34" charset="0"/>
                <a:cs typeface="Arial" panose="020B0604020202020204" pitchFamily="34" charset="0"/>
              </a:rPr>
              <a:t>7.? </a:t>
            </a:r>
            <a:endParaRPr lang="de-DE" dirty="0"/>
          </a:p>
        </p:txBody>
      </p:sp>
    </p:spTree>
    <p:extLst>
      <p:ext uri="{BB962C8B-B14F-4D97-AF65-F5344CB8AC3E}">
        <p14:creationId xmlns:p14="http://schemas.microsoft.com/office/powerpoint/2010/main" val="141585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der Wiedervereinigung</a:t>
            </a:r>
          </a:p>
        </p:txBody>
      </p:sp>
      <p:sp>
        <p:nvSpPr>
          <p:cNvPr id="119813" name="Text Box 5"/>
          <p:cNvSpPr txBox="1">
            <a:spLocks noChangeArrowheads="1"/>
          </p:cNvSpPr>
          <p:nvPr/>
        </p:nvSpPr>
        <p:spPr bwMode="auto">
          <a:xfrm>
            <a:off x="0" y="6036923"/>
            <a:ext cx="536037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Statistisches Bundesamt, HRI; Preis- saison- und kalenderbereinigte Werte,</a:t>
            </a:r>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F92A381-3A66-D352-9BAC-14A3FF1AB9D9}"/>
              </a:ext>
            </a:extLst>
          </p:cNvPr>
          <p:cNvPicPr>
            <a:picLocks noChangeAspect="1"/>
          </p:cNvPicPr>
          <p:nvPr/>
        </p:nvPicPr>
        <p:blipFill>
          <a:blip r:embed="rId3"/>
          <a:stretch>
            <a:fillRect/>
          </a:stretch>
        </p:blipFill>
        <p:spPr>
          <a:xfrm>
            <a:off x="151661" y="565290"/>
            <a:ext cx="8345307" cy="5352625"/>
          </a:xfrm>
          <a:prstGeom prst="rect">
            <a:avLst/>
          </a:prstGeom>
        </p:spPr>
      </p:pic>
    </p:spTree>
    <p:extLst>
      <p:ext uri="{BB962C8B-B14F-4D97-AF65-F5344CB8AC3E}">
        <p14:creationId xmlns:p14="http://schemas.microsoft.com/office/powerpoint/2010/main" val="158309631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2108</Words>
  <Application>Microsoft Office PowerPoint</Application>
  <PresentationFormat>Breitbild</PresentationFormat>
  <Paragraphs>307</Paragraphs>
  <Slides>31</Slides>
  <Notes>31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31</vt:i4>
      </vt:variant>
    </vt:vector>
  </HeadingPairs>
  <TitlesOfParts>
    <vt:vector size="38" baseType="lpstr">
      <vt:lpstr>Arial</vt:lpstr>
      <vt:lpstr>Calibri</vt:lpstr>
      <vt:lpstr>Calibri Light</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80</cp:revision>
  <cp:lastPrinted>2022-03-02T20:18:27Z</cp:lastPrinted>
  <dcterms:created xsi:type="dcterms:W3CDTF">2022-03-01T20:52:11Z</dcterms:created>
  <dcterms:modified xsi:type="dcterms:W3CDTF">2024-04-01T21:38:29Z</dcterms:modified>
</cp:coreProperties>
</file>