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1372" r:id="rId2"/>
    <p:sldId id="1211" r:id="rId3"/>
    <p:sldId id="1212" r:id="rId4"/>
    <p:sldId id="1213" r:id="rId5"/>
    <p:sldId id="1214" r:id="rId6"/>
    <p:sldId id="1215" r:id="rId7"/>
    <p:sldId id="1361" r:id="rId8"/>
    <p:sldId id="1216" r:id="rId9"/>
    <p:sldId id="1255" r:id="rId10"/>
    <p:sldId id="1218" r:id="rId11"/>
    <p:sldId id="1219" r:id="rId12"/>
    <p:sldId id="1222" r:id="rId13"/>
    <p:sldId id="1223" r:id="rId14"/>
    <p:sldId id="1224" r:id="rId15"/>
    <p:sldId id="1225" r:id="rId16"/>
    <p:sldId id="1256" r:id="rId17"/>
    <p:sldId id="1253" r:id="rId18"/>
    <p:sldId id="1226" r:id="rId19"/>
    <p:sldId id="1227" r:id="rId20"/>
    <p:sldId id="1228" r:id="rId21"/>
    <p:sldId id="1229" r:id="rId22"/>
    <p:sldId id="1230" r:id="rId23"/>
    <p:sldId id="1231" r:id="rId24"/>
    <p:sldId id="1232" r:id="rId25"/>
    <p:sldId id="1233" r:id="rId26"/>
    <p:sldId id="1234" r:id="rId27"/>
    <p:sldId id="1235" r:id="rId28"/>
    <p:sldId id="1236" r:id="rId29"/>
    <p:sldId id="1237" r:id="rId30"/>
    <p:sldId id="1238" r:id="rId31"/>
    <p:sldId id="1239" r:id="rId32"/>
    <p:sldId id="1240" r:id="rId33"/>
    <p:sldId id="1241" r:id="rId34"/>
    <p:sldId id="1242" r:id="rId35"/>
    <p:sldId id="1243" r:id="rId36"/>
    <p:sldId id="1244" r:id="rId37"/>
    <p:sldId id="1245" r:id="rId38"/>
    <p:sldId id="1246" r:id="rId39"/>
    <p:sldId id="1247" r:id="rId40"/>
    <p:sldId id="1248" r:id="rId41"/>
    <p:sldId id="1249" r:id="rId42"/>
    <p:sldId id="1250" r:id="rId43"/>
    <p:sldId id="1251" r:id="rId4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0" d="100"/>
          <a:sy n="60" d="100"/>
        </p:scale>
        <p:origin x="1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20.03.2024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17</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18</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19</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20</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2</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22</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26</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31</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32</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33</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34</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35</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38</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20.03.2024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20.03.2024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hyperlink" Target="https://www.destatis.de/DE/Themen/Wirtschaft/Preise/Verbraucherpreisindex/inflation.html" TargetMode="External"/><Relationship Id="rId4" Type="http://schemas.openxmlformats.org/officeDocument/2006/relationships/hyperlink" Target="https://www.destatis.de/DE/Service/Statistik-Visualisiert/persoenlicher-inflationsrechner-uebersicht.htm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47191" y="5227857"/>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0DC9CD7-8254-E0F7-FF02-025745C2A49F}"/>
              </a:ext>
            </a:extLst>
          </p:cNvPr>
          <p:cNvPicPr>
            <a:picLocks noChangeAspect="1"/>
          </p:cNvPicPr>
          <p:nvPr/>
        </p:nvPicPr>
        <p:blipFill>
          <a:blip r:embed="rId3"/>
          <a:stretch>
            <a:fillRect/>
          </a:stretch>
        </p:blipFill>
        <p:spPr>
          <a:xfrm>
            <a:off x="202019" y="782862"/>
            <a:ext cx="7085303" cy="4427092"/>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pic>
        <p:nvPicPr>
          <p:cNvPr id="3" name="Grafik 2">
            <a:extLst>
              <a:ext uri="{FF2B5EF4-FFF2-40B4-BE49-F238E27FC236}">
                <a16:creationId xmlns:a16="http://schemas.microsoft.com/office/drawing/2014/main" id="{B7C5D5C1-CA38-0628-2F30-985DC68DBB5F}"/>
              </a:ext>
            </a:extLst>
          </p:cNvPr>
          <p:cNvPicPr>
            <a:picLocks noChangeAspect="1"/>
          </p:cNvPicPr>
          <p:nvPr/>
        </p:nvPicPr>
        <p:blipFill>
          <a:blip r:embed="rId3"/>
          <a:stretch>
            <a:fillRect/>
          </a:stretch>
        </p:blipFill>
        <p:spPr>
          <a:xfrm>
            <a:off x="258528" y="912157"/>
            <a:ext cx="5815108" cy="3372763"/>
          </a:xfrm>
          <a:prstGeom prst="rect">
            <a:avLst/>
          </a:prstGeom>
        </p:spPr>
      </p:pic>
      <p:pic>
        <p:nvPicPr>
          <p:cNvPr id="6" name="Grafik 5">
            <a:extLst>
              <a:ext uri="{FF2B5EF4-FFF2-40B4-BE49-F238E27FC236}">
                <a16:creationId xmlns:a16="http://schemas.microsoft.com/office/drawing/2014/main" id="{D56C9030-B5DF-9EE7-4805-3DC642677189}"/>
              </a:ext>
            </a:extLst>
          </p:cNvPr>
          <p:cNvPicPr>
            <a:picLocks noChangeAspect="1"/>
          </p:cNvPicPr>
          <p:nvPr/>
        </p:nvPicPr>
        <p:blipFill>
          <a:blip r:embed="rId4"/>
          <a:stretch>
            <a:fillRect/>
          </a:stretch>
        </p:blipFill>
        <p:spPr>
          <a:xfrm>
            <a:off x="6472477" y="924133"/>
            <a:ext cx="5219917" cy="3137504"/>
          </a:xfrm>
          <a:prstGeom prst="rect">
            <a:avLst/>
          </a:prstGeom>
        </p:spPr>
      </p:pic>
    </p:spTree>
    <p:extLst>
      <p:ext uri="{BB962C8B-B14F-4D97-AF65-F5344CB8AC3E}">
        <p14:creationId xmlns:p14="http://schemas.microsoft.com/office/powerpoint/2010/main" val="312039166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0" y="4706016"/>
            <a:ext cx="8270964" cy="2114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r>
              <a:rPr lang="de-DE" sz="1400">
                <a:hlinkClick r:id="rId4"/>
              </a:rPr>
              <a:t>https</a:t>
            </a:r>
            <a:r>
              <a:rPr lang="de-DE" sz="1400" dirty="0">
                <a:hlinkClick r:id="rId4"/>
              </a:rPr>
              <a:t>://www.destatis.de/DE/Service/Statistik-Visualisiert/persoenlicher-inflationsrechner-uebersicht.html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a:solidFill>
                <a:srgbClr val="000000"/>
              </a:solidFill>
            </a:endParaRPr>
          </a:p>
          <a:p>
            <a:pPr eaLnBrk="1" hangingPunct="1">
              <a:buClrTx/>
            </a:pPr>
            <a:r>
              <a:rPr lang="de-DE" altLang="de-DE" sz="1400">
                <a:solidFill>
                  <a:srgbClr val="000000"/>
                </a:solidFill>
              </a:rPr>
              <a:t>Video Destatis</a:t>
            </a:r>
          </a:p>
          <a:p>
            <a:pPr eaLnBrk="1" hangingPunct="1">
              <a:buClrTx/>
            </a:pPr>
            <a:r>
              <a:rPr lang="de-DE" sz="1400">
                <a:hlinkClick r:id="rId5"/>
              </a:rPr>
              <a:t>https://www.destatis.de/DE/Themen/Wirtschaft/Preise/Verbraucherpreisindex/inflation.html</a:t>
            </a:r>
            <a:endParaRPr lang="de-DE" sz="1400"/>
          </a:p>
        </p:txBody>
      </p:sp>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FC37158-1DCD-C7F8-2679-F4BE3AC7C9CF}"/>
              </a:ext>
            </a:extLst>
          </p:cNvPr>
          <p:cNvPicPr>
            <a:picLocks noChangeAspect="1"/>
          </p:cNvPicPr>
          <p:nvPr/>
        </p:nvPicPr>
        <p:blipFill>
          <a:blip r:embed="rId6"/>
          <a:stretch>
            <a:fillRect/>
          </a:stretch>
        </p:blipFill>
        <p:spPr>
          <a:xfrm>
            <a:off x="202232" y="587814"/>
            <a:ext cx="7168052" cy="4032029"/>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harmonisierten Verbraucherpreisindex (Deutschland)</a:t>
            </a:r>
          </a:p>
        </p:txBody>
      </p:sp>
      <p:sp>
        <p:nvSpPr>
          <p:cNvPr id="150533" name="Text Box 4"/>
          <p:cNvSpPr txBox="1">
            <a:spLocks noChangeArrowheads="1"/>
          </p:cNvSpPr>
          <p:nvPr/>
        </p:nvSpPr>
        <p:spPr bwMode="auto">
          <a:xfrm>
            <a:off x="381189" y="5388369"/>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a:t>
            </a:r>
            <a:r>
              <a:rPr lang="de-DE" sz="1400"/>
              <a:t>: Bundesbank</a:t>
            </a:r>
            <a:endParaRPr lang="de-DE" sz="1400" dirty="0"/>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7DED2F6B-A744-BAE7-1C4C-4811E8AED588}"/>
              </a:ext>
            </a:extLst>
          </p:cNvPr>
          <p:cNvPicPr>
            <a:picLocks noChangeAspect="1"/>
          </p:cNvPicPr>
          <p:nvPr/>
        </p:nvPicPr>
        <p:blipFill>
          <a:blip r:embed="rId3"/>
          <a:stretch>
            <a:fillRect/>
          </a:stretch>
        </p:blipFill>
        <p:spPr>
          <a:xfrm>
            <a:off x="826588" y="754012"/>
            <a:ext cx="7466492" cy="4487839"/>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a:t>
            </a:r>
            <a:r>
              <a:rPr lang="de-DE" sz="2400">
                <a:solidFill>
                  <a:srgbClr val="000000"/>
                </a:solidFill>
              </a:rPr>
              <a:t>um 40% </a:t>
            </a:r>
            <a:r>
              <a:rPr lang="de-DE" sz="2400" dirty="0">
                <a:solidFill>
                  <a:srgbClr val="000000"/>
                </a:solidFill>
              </a:rPr>
              <a:t>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51EA018C-523A-788A-34BA-127C41407B8B}"/>
              </a:ext>
            </a:extLst>
          </p:cNvPr>
          <p:cNvPicPr>
            <a:picLocks noChangeAspect="1"/>
          </p:cNvPicPr>
          <p:nvPr/>
        </p:nvPicPr>
        <p:blipFill>
          <a:blip r:embed="rId3"/>
          <a:stretch>
            <a:fillRect/>
          </a:stretch>
        </p:blipFill>
        <p:spPr>
          <a:xfrm>
            <a:off x="428647" y="795201"/>
            <a:ext cx="7409989" cy="4297794"/>
          </a:xfrm>
          <a:prstGeom prst="rect">
            <a:avLst/>
          </a:prstGeom>
        </p:spPr>
      </p:pic>
    </p:spTree>
    <p:extLst>
      <p:ext uri="{BB962C8B-B14F-4D97-AF65-F5344CB8AC3E}">
        <p14:creationId xmlns:p14="http://schemas.microsoft.com/office/powerpoint/2010/main" val="85892571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0" y="908568"/>
            <a:ext cx="12192000"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t>§ 16 Absatz 1SGB III</a:t>
            </a:r>
          </a:p>
          <a:p>
            <a:r>
              <a:rPr lang="de-DE"/>
              <a:t>Arbeitslose </a:t>
            </a:r>
            <a:r>
              <a:rPr lang="de-DE" dirty="0"/>
              <a:t>sind Personen zwischen 15 und 65 (67) Jahren</a:t>
            </a:r>
            <a:r>
              <a:rPr lang="de-DE"/>
              <a:t>, die</a:t>
            </a:r>
          </a:p>
          <a:p>
            <a:endParaRPr lang="de-DE">
              <a:cs typeface="Times New Roman" pitchFamily="18" charset="0"/>
            </a:endParaRPr>
          </a:p>
          <a:p>
            <a:pPr marL="285750" indent="-285750">
              <a:buFont typeface="Arial" panose="020B0604020202020204" pitchFamily="34" charset="0"/>
              <a:buChar char="•"/>
            </a:pPr>
            <a:r>
              <a:rPr lang="de-DE">
                <a:cs typeface="Times New Roman" pitchFamily="18" charset="0"/>
              </a:rPr>
              <a:t>vorübergehend nicht in einem Beschäftigungsverhältnis stehen,</a:t>
            </a:r>
          </a:p>
          <a:p>
            <a:pPr marL="285750" indent="-285750">
              <a:buFont typeface="Arial" panose="020B0604020202020204" pitchFamily="34" charset="0"/>
              <a:buChar char="•"/>
            </a:pPr>
            <a:r>
              <a:rPr lang="de-DE">
                <a:cs typeface="Times New Roman" pitchFamily="18" charset="0"/>
              </a:rPr>
              <a:t>eine versicherungspflichtige Beschäftigung suchen und dabei den Vermittlungsbemühungen der Agentur für Arbeit zur Verfügung stehen und</a:t>
            </a:r>
          </a:p>
          <a:p>
            <a:pPr marL="285750" indent="-285750">
              <a:buFont typeface="Arial" panose="020B0604020202020204" pitchFamily="34" charset="0"/>
              <a:buChar char="•"/>
            </a:pPr>
            <a:r>
              <a:rPr lang="de-DE">
                <a:cs typeface="Times New Roman" pitchFamily="18" charset="0"/>
              </a:rPr>
              <a:t>sich bei der Agentur für Arbeit arbeitslos gemeldet haben.</a:t>
            </a:r>
          </a:p>
          <a:p>
            <a:pPr marL="285750" indent="-285750">
              <a:buFont typeface="Arial" panose="020B0604020202020204" pitchFamily="34" charset="0"/>
              <a:buChar char="•"/>
            </a:pPr>
            <a:endParaRPr lang="de-DE">
              <a:cs typeface="Times New Roman" pitchFamily="18" charset="0"/>
            </a:endParaRPr>
          </a:p>
          <a:p>
            <a:r>
              <a:rPr lang="de-DE">
                <a:cs typeface="Times New Roman" pitchFamily="18" charset="0"/>
              </a:rPr>
              <a:t>Die Voraussetzung der Beschäftigungslosigkeit erfüllt, wer nicht in einem Beschäftigungsverhältnis steht. Die Ausübung einer oder mehrerer Erwerbstätigkeiten schließt Beschäftigungslosigkeit nach § 138 Abs. 3 SGB III nicht aus, wenn deren Arbeitszeit – insgesamt – weniger als 15 Stunden wöchentlich umfasst.</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2EA6BE1A-5002-C988-1AD4-0100EEE7068F}"/>
              </a:ext>
            </a:extLst>
          </p:cNvPr>
          <p:cNvSpPr txBox="1"/>
          <p:nvPr/>
        </p:nvSpPr>
        <p:spPr>
          <a:xfrm>
            <a:off x="0" y="4023342"/>
            <a:ext cx="8580473" cy="2031325"/>
          </a:xfrm>
          <a:prstGeom prst="rect">
            <a:avLst/>
          </a:prstGeom>
          <a:noFill/>
        </p:spPr>
        <p:txBody>
          <a:bodyPr wrap="square">
            <a:spAutoFit/>
          </a:bodyPr>
          <a:lstStyle/>
          <a:p>
            <a:r>
              <a:rPr lang="de-DE"/>
              <a:t>Im Rahmen der Eigenbemühungen nach § 138 Abs. 4 SGB III hat die oder der Arbeitslose alle Möglichkeiten zur beruflichen Eingliederung zu nutzen.</a:t>
            </a:r>
          </a:p>
          <a:p>
            <a:r>
              <a:rPr lang="de-DE"/>
              <a:t>Hierzu gehören insbesondere</a:t>
            </a:r>
          </a:p>
          <a:p>
            <a:endParaRPr lang="de-DE"/>
          </a:p>
          <a:p>
            <a:pPr marL="285750" indent="-285750">
              <a:buFont typeface="Arial" panose="020B0604020202020204" pitchFamily="34" charset="0"/>
              <a:buChar char="•"/>
            </a:pPr>
            <a:r>
              <a:rPr lang="de-DE"/>
              <a:t>die Wahrnehmung der Verpflichtungen aus den Eingliederungsvereinbarungen,</a:t>
            </a:r>
          </a:p>
          <a:p>
            <a:pPr marL="285750" indent="-285750">
              <a:buFont typeface="Arial" panose="020B0604020202020204" pitchFamily="34" charset="0"/>
              <a:buChar char="•"/>
            </a:pPr>
            <a:r>
              <a:rPr lang="de-DE"/>
              <a:t>die Mitwirkung bei der Vermittlung durch Dritte und</a:t>
            </a:r>
          </a:p>
          <a:p>
            <a:pPr marL="285750" indent="-285750">
              <a:buFont typeface="Arial" panose="020B0604020202020204" pitchFamily="34" charset="0"/>
              <a:buChar char="•"/>
            </a:pPr>
            <a:r>
              <a:rPr lang="de-DE"/>
              <a:t>die Inanspruchnahme der Selbstinformationseinrichtungen der Agentur für Arbeit.</a:t>
            </a:r>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A80FB08B-9C72-5CBE-166F-FAE9912644E3}"/>
              </a:ext>
            </a:extLst>
          </p:cNvPr>
          <p:cNvPicPr>
            <a:picLocks noChangeAspect="1"/>
          </p:cNvPicPr>
          <p:nvPr/>
        </p:nvPicPr>
        <p:blipFill>
          <a:blip r:embed="rId3"/>
          <a:stretch>
            <a:fillRect/>
          </a:stretch>
        </p:blipFill>
        <p:spPr>
          <a:xfrm>
            <a:off x="165698" y="665792"/>
            <a:ext cx="8212758" cy="5487166"/>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6726" y="604352"/>
            <a:ext cx="889522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F9E7F9F-3913-98E4-8599-89AF874D8AE6}"/>
              </a:ext>
            </a:extLst>
          </p:cNvPr>
          <p:cNvPicPr>
            <a:picLocks noChangeAspect="1"/>
          </p:cNvPicPr>
          <p:nvPr/>
        </p:nvPicPr>
        <p:blipFill>
          <a:blip r:embed="rId3"/>
          <a:stretch>
            <a:fillRect/>
          </a:stretch>
        </p:blipFill>
        <p:spPr>
          <a:xfrm>
            <a:off x="188635" y="963543"/>
            <a:ext cx="8245601" cy="5043852"/>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ED69AA65-9E87-0B94-E392-B2638306B18D}"/>
              </a:ext>
            </a:extLst>
          </p:cNvPr>
          <p:cNvPicPr>
            <a:picLocks noChangeAspect="1"/>
          </p:cNvPicPr>
          <p:nvPr/>
        </p:nvPicPr>
        <p:blipFill>
          <a:blip r:embed="rId3"/>
          <a:stretch>
            <a:fillRect/>
          </a:stretch>
        </p:blipFill>
        <p:spPr>
          <a:xfrm>
            <a:off x="380021" y="761524"/>
            <a:ext cx="8071783" cy="4937527"/>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B7A233D7-FEE2-5227-9683-FB453073B851}"/>
              </a:ext>
            </a:extLst>
          </p:cNvPr>
          <p:cNvPicPr>
            <a:picLocks noChangeAspect="1"/>
          </p:cNvPicPr>
          <p:nvPr/>
        </p:nvPicPr>
        <p:blipFill>
          <a:blip r:embed="rId3"/>
          <a:stretch>
            <a:fillRect/>
          </a:stretch>
        </p:blipFill>
        <p:spPr>
          <a:xfrm>
            <a:off x="220962" y="1174925"/>
            <a:ext cx="7545777" cy="3280118"/>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73793" y="4078403"/>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4712549" y="4095710"/>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A3A84915-E17E-D9DE-F6CC-488F0415FDF6}"/>
              </a:ext>
            </a:extLst>
          </p:cNvPr>
          <p:cNvPicPr>
            <a:picLocks noChangeAspect="1"/>
          </p:cNvPicPr>
          <p:nvPr/>
        </p:nvPicPr>
        <p:blipFill>
          <a:blip r:embed="rId2"/>
          <a:stretch>
            <a:fillRect/>
          </a:stretch>
        </p:blipFill>
        <p:spPr>
          <a:xfrm>
            <a:off x="0" y="450132"/>
            <a:ext cx="9487352" cy="3515812"/>
          </a:xfrm>
          <a:prstGeom prst="rect">
            <a:avLst/>
          </a:prstGeom>
        </p:spPr>
      </p:pic>
    </p:spTree>
    <p:extLst>
      <p:ext uri="{BB962C8B-B14F-4D97-AF65-F5344CB8AC3E}">
        <p14:creationId xmlns:p14="http://schemas.microsoft.com/office/powerpoint/2010/main" val="409389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name="Arbeitsblatt" r:id="rId3" imgW="6100707" imgH="2324056" progId="Excel.Sheet.12">
                  <p:embed/>
                </p:oleObj>
              </mc:Choice>
              <mc:Fallback>
                <p:oleObj name="Arbeitsblatt" r:id="rId3" imgW="6100707" imgH="2324056" progId="Excel.Sheet.12">
                  <p:embed/>
                  <p:pic>
                    <p:nvPicPr>
                      <p:cNvPr id="2" name="Objekt 1"/>
                      <p:cNvPicPr/>
                      <p:nvPr/>
                    </p:nvPicPr>
                    <p:blipFill>
                      <a:blip r:embed="rId4"/>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2441</Words>
  <Application>Microsoft Office PowerPoint</Application>
  <PresentationFormat>Breitbild</PresentationFormat>
  <Paragraphs>444</Paragraphs>
  <Slides>43</Slides>
  <Notes>41</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43</vt:i4>
      </vt:variant>
    </vt:vector>
  </HeadingPairs>
  <TitlesOfParts>
    <vt:vector size="52" baseType="lpstr">
      <vt:lpstr>Arial</vt:lpstr>
      <vt:lpstr>Calibri</vt:lpstr>
      <vt:lpstr>Calibri Light</vt:lpstr>
      <vt:lpstr>Cambria Math</vt:lpstr>
      <vt:lpstr>Sparkasse Rg</vt:lpstr>
      <vt:lpstr>Symbol</vt:lpstr>
      <vt:lpstr>Times New Roman</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79</cp:revision>
  <cp:lastPrinted>2022-03-02T20:18:27Z</cp:lastPrinted>
  <dcterms:created xsi:type="dcterms:W3CDTF">2022-03-01T20:52:11Z</dcterms:created>
  <dcterms:modified xsi:type="dcterms:W3CDTF">2024-03-20T19:17:50Z</dcterms:modified>
</cp:coreProperties>
</file>