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372" r:id="rId2"/>
    <p:sldId id="830" r:id="rId3"/>
    <p:sldId id="975" r:id="rId4"/>
    <p:sldId id="833" r:id="rId5"/>
    <p:sldId id="453" r:id="rId6"/>
    <p:sldId id="1203" r:id="rId7"/>
    <p:sldId id="1204" r:id="rId8"/>
    <p:sldId id="1362" r:id="rId9"/>
    <p:sldId id="1206" r:id="rId10"/>
    <p:sldId id="1207" r:id="rId11"/>
    <p:sldId id="1208" r:id="rId12"/>
    <p:sldId id="1364" r:id="rId13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60" d="100"/>
          <a:sy n="60" d="100"/>
        </p:scale>
        <p:origin x="1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1719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9577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7D3BA4-C826-496B-816E-FA612258FAF1}" type="slidenum">
              <a:rPr lang="de-DE"/>
              <a:pPr/>
              <a:t>12</a:t>
            </a:fld>
            <a:endParaRPr lang="de-DE"/>
          </a:p>
        </p:txBody>
      </p:sp>
      <p:sp>
        <p:nvSpPr>
          <p:cNvPr id="48128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812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03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894258-9A99-43E2-A812-A5BDFDD33DA4}" type="slidenum">
              <a:rPr lang="de-DE"/>
              <a:pPr/>
              <a:t>2</a:t>
            </a:fld>
            <a:endParaRPr lang="de-DE"/>
          </a:p>
        </p:txBody>
      </p:sp>
      <p:sp>
        <p:nvSpPr>
          <p:cNvPr id="47309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73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4387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E52045-57BA-4681-B080-A72A34E7F599}" type="slidenum">
              <a:rPr lang="de-DE"/>
              <a:pPr/>
              <a:t>4</a:t>
            </a:fld>
            <a:endParaRPr lang="de-DE"/>
          </a:p>
        </p:txBody>
      </p:sp>
      <p:sp>
        <p:nvSpPr>
          <p:cNvPr id="47923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23050" cy="3725863"/>
          </a:xfrm>
          <a:ln/>
        </p:spPr>
      </p:sp>
      <p:sp>
        <p:nvSpPr>
          <p:cNvPr id="4792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04432" y="4717732"/>
            <a:ext cx="4990332" cy="4465216"/>
          </a:xfrm>
          <a:noFill/>
          <a:ln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720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3962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8217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5937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7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 dirty="0"/>
              <a:t>Relative Veränderung des BIP-</a:t>
            </a:r>
            <a:r>
              <a:rPr lang="de-DE" sz="2540" dirty="0" err="1"/>
              <a:t>Deflators</a:t>
            </a:r>
            <a:r>
              <a:rPr lang="de-DE" sz="2540" dirty="0"/>
              <a:t> in Deutschland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106351" y="6164193"/>
            <a:ext cx="152432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Quelle: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395EECD-4647-450E-AE65-01DE3ECDAFA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D2D2898-D194-092B-F66E-BA21BB6889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47" y="836024"/>
            <a:ext cx="8253197" cy="519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64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Nominales BIP/reales BIP/BIP-</a:t>
            </a:r>
            <a:r>
              <a:rPr lang="de-DE" sz="3266" dirty="0" err="1"/>
              <a:t>Deflator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6451" y="1151352"/>
            <a:ext cx="8603154" cy="3771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Veränderung im nominalen BIP spiegelt die Veränderung aus Preisänderungen </a:t>
            </a:r>
            <a:r>
              <a:rPr lang="de-DE" altLang="de-DE" sz="2177" b="1" dirty="0">
                <a:solidFill>
                  <a:srgbClr val="000000"/>
                </a:solidFill>
              </a:rPr>
              <a:t>und</a:t>
            </a:r>
            <a:r>
              <a:rPr lang="de-DE" altLang="de-DE" sz="2177" dirty="0">
                <a:solidFill>
                  <a:srgbClr val="000000"/>
                </a:solidFill>
              </a:rPr>
              <a:t> Änderungen in der Wirtschaftsleistung wieder.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Veränderung des realen BIP zeigt, um wie viel die Wirtschaftsleistung gewachsen ist.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Über die Veränderungsrate des BIP-</a:t>
            </a:r>
            <a:r>
              <a:rPr lang="de-DE" altLang="de-DE" sz="2177" dirty="0" err="1">
                <a:solidFill>
                  <a:srgbClr val="000000"/>
                </a:solidFill>
              </a:rPr>
              <a:t>Deflators</a:t>
            </a:r>
            <a:r>
              <a:rPr lang="de-DE" altLang="de-DE" sz="2177" dirty="0">
                <a:solidFill>
                  <a:srgbClr val="000000"/>
                </a:solidFill>
              </a:rPr>
              <a:t> kann die </a:t>
            </a:r>
            <a:r>
              <a:rPr lang="de-DE" altLang="de-DE" sz="2177" dirty="0" err="1">
                <a:solidFill>
                  <a:srgbClr val="000000"/>
                </a:solidFill>
              </a:rPr>
              <a:t>Veränderungrate</a:t>
            </a:r>
            <a:r>
              <a:rPr lang="de-DE" altLang="de-DE" sz="2177" dirty="0">
                <a:solidFill>
                  <a:srgbClr val="000000"/>
                </a:solidFill>
              </a:rPr>
              <a:t> des nominalen BIP um die reine Preisänderung korrigiert werden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8C88DCD-6317-4224-9BDF-37D640B1ECA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625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ChangeArrowheads="1"/>
          </p:cNvSpPr>
          <p:nvPr/>
        </p:nvSpPr>
        <p:spPr bwMode="auto">
          <a:xfrm>
            <a:off x="0" y="0"/>
            <a:ext cx="12192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no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 b="1" dirty="0"/>
              <a:t>Vergleich des Wirtschaftswachstums gemessen am realen BIP und realen BIP pro Kopf im Vergleich seit Einführung des Euro (Deutschland)</a:t>
            </a: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1558925" y="6021389"/>
            <a:ext cx="13388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 dirty="0"/>
              <a:t>Quelle: </a:t>
            </a:r>
            <a:r>
              <a:rPr lang="de-DE" sz="1400" dirty="0" err="1"/>
              <a:t>Destatis</a:t>
            </a:r>
            <a:endParaRPr lang="de-DE" sz="14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A9827BA-1BA3-43F2-B4A2-8001A9B60E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D52679F-2EB8-34F5-4C2D-1BE21F4220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589" y="827098"/>
            <a:ext cx="7996613" cy="46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26957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/>
          </p:cNvSpPr>
          <p:nvPr/>
        </p:nvSpPr>
        <p:spPr bwMode="auto">
          <a:xfrm>
            <a:off x="2523466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Magisches Viereck</a:t>
            </a:r>
          </a:p>
        </p:txBody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>
            <a:off x="1923391" y="2420938"/>
            <a:ext cx="4248150" cy="2120900"/>
          </a:xfrm>
          <a:prstGeom prst="rect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194603" y="5084763"/>
            <a:ext cx="267282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 dirty="0"/>
              <a:t>Preisniveaustabilität</a:t>
            </a:r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4947578" y="5084763"/>
            <a:ext cx="347112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 dirty="0"/>
              <a:t>Hoher Beschäftigungsgrad</a:t>
            </a:r>
          </a:p>
        </p:txBody>
      </p:sp>
      <p:sp>
        <p:nvSpPr>
          <p:cNvPr id="472070" name="Text Box 6"/>
          <p:cNvSpPr txBox="1">
            <a:spLocks noChangeArrowheads="1"/>
          </p:cNvSpPr>
          <p:nvPr/>
        </p:nvSpPr>
        <p:spPr bwMode="auto">
          <a:xfrm>
            <a:off x="194604" y="1268413"/>
            <a:ext cx="3009455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 dirty="0"/>
              <a:t>Angemessenes stetiges</a:t>
            </a:r>
          </a:p>
          <a:p>
            <a:pPr>
              <a:buClrTx/>
              <a:buFontTx/>
              <a:buNone/>
            </a:pPr>
            <a:r>
              <a:rPr lang="de-DE" dirty="0"/>
              <a:t>Wirtschaftswachstum</a:t>
            </a:r>
          </a:p>
        </p:txBody>
      </p:sp>
      <p:sp>
        <p:nvSpPr>
          <p:cNvPr id="472071" name="Text Box 7"/>
          <p:cNvSpPr txBox="1">
            <a:spLocks noChangeArrowheads="1"/>
          </p:cNvSpPr>
          <p:nvPr/>
        </p:nvSpPr>
        <p:spPr bwMode="auto">
          <a:xfrm>
            <a:off x="5306354" y="1268413"/>
            <a:ext cx="2948541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  <a:buNone/>
            </a:pPr>
            <a:r>
              <a:rPr lang="de-DE" dirty="0"/>
              <a:t>Außenwirtschaftliches</a:t>
            </a:r>
          </a:p>
          <a:p>
            <a:pPr>
              <a:buClrTx/>
              <a:buFontTx/>
              <a:buNone/>
            </a:pPr>
            <a:r>
              <a:rPr lang="de-DE" dirty="0"/>
              <a:t>Gleichgewicht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CE5DD57-58D6-4708-8157-A6FD6CDAED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972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/>
      <p:bldP spid="472069" grpId="0"/>
      <p:bldP spid="472070" grpId="0"/>
      <p:bldP spid="4720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231D700-F615-4737-B55A-810A2DF75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941" y="135524"/>
            <a:ext cx="6790009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 dirty="0"/>
              <a:t>Gesetz zur Förderung der Stabilität und des Wachstums der Wirtschaft (</a:t>
            </a:r>
            <a:r>
              <a:rPr lang="de-DE" sz="2800" b="1" dirty="0" err="1"/>
              <a:t>StabG</a:t>
            </a:r>
            <a:r>
              <a:rPr lang="de-DE" sz="2800" b="1" dirty="0"/>
              <a:t> 1967)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292832-50DD-4BEA-8F7D-66EE46CD7C38}"/>
              </a:ext>
            </a:extLst>
          </p:cNvPr>
          <p:cNvSpPr txBox="1"/>
          <p:nvPr/>
        </p:nvSpPr>
        <p:spPr>
          <a:xfrm>
            <a:off x="460167" y="1498619"/>
            <a:ext cx="101954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§ 1</a:t>
            </a:r>
          </a:p>
          <a:p>
            <a:endParaRPr lang="de-DE" sz="2400" dirty="0"/>
          </a:p>
          <a:p>
            <a:r>
              <a:rPr lang="de-DE" sz="2400" dirty="0"/>
              <a:t>Bund und Länder haben bei ihren wirtschafts- und finanzpolitischen Maßnahmen die Erfordernisse des </a:t>
            </a:r>
            <a:r>
              <a:rPr lang="de-DE" sz="2400" b="1" dirty="0"/>
              <a:t>gesamtwirtschaftlichen Gleichgewichts</a:t>
            </a:r>
            <a:r>
              <a:rPr lang="de-DE" sz="2400" dirty="0"/>
              <a:t> zu beachten. Die Maßnahmen sind so zu treffen, dass sie im Rahmen der  marktwirtschaftlichen Ordnung gleichzeitig zur </a:t>
            </a:r>
            <a:r>
              <a:rPr lang="de-DE" sz="2400" b="1" dirty="0"/>
              <a:t>Stabilität des Preisniveaus</a:t>
            </a:r>
            <a:r>
              <a:rPr lang="de-DE" sz="2400" dirty="0"/>
              <a:t>, zu  einem </a:t>
            </a:r>
            <a:r>
              <a:rPr lang="de-DE" sz="2400" b="1" dirty="0"/>
              <a:t>hohen Beschäftigungsstand </a:t>
            </a:r>
            <a:r>
              <a:rPr lang="de-DE" sz="2400" dirty="0"/>
              <a:t>und </a:t>
            </a:r>
            <a:r>
              <a:rPr lang="de-DE" sz="2400" b="1" dirty="0"/>
              <a:t>außenwirtschaftlichem Gleichgewicht  </a:t>
            </a:r>
            <a:r>
              <a:rPr lang="de-DE" sz="2400" dirty="0"/>
              <a:t>bei </a:t>
            </a:r>
            <a:r>
              <a:rPr lang="de-DE" sz="2400" b="1" dirty="0"/>
              <a:t>stetigem und angemessenem Wirtschaftswachstum</a:t>
            </a:r>
            <a:r>
              <a:rPr lang="de-DE" sz="2400" dirty="0"/>
              <a:t>.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4F415C7-2C5E-417C-8871-0D86DF18ABF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23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2089881" y="48046"/>
            <a:ext cx="730834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/>
              <a:t>Angemessenes stetiges Wirtschaftswachstum</a:t>
            </a:r>
          </a:p>
        </p:txBody>
      </p:sp>
      <p:sp>
        <p:nvSpPr>
          <p:cNvPr id="478211" name="Text Box 3"/>
          <p:cNvSpPr txBox="1">
            <a:spLocks noChangeArrowheads="1"/>
          </p:cNvSpPr>
          <p:nvPr/>
        </p:nvSpPr>
        <p:spPr bwMode="auto">
          <a:xfrm>
            <a:off x="552202" y="290319"/>
            <a:ext cx="10160608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9144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3716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8288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4pPr>
            <a:lvl5pPr marL="22860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5pPr>
            <a:lvl6pPr marL="2743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6pPr>
            <a:lvl7pPr marL="32004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7pPr>
            <a:lvl8pPr marL="36576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8pPr>
            <a:lvl9pPr marL="41148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de-DE" sz="2000" u="sng" dirty="0">
                <a:solidFill>
                  <a:schemeClr val="tx1"/>
                </a:solidFill>
              </a:rPr>
              <a:t>Indikatoren</a:t>
            </a:r>
          </a:p>
          <a:p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Zunahme des </a:t>
            </a:r>
            <a:r>
              <a:rPr lang="de-DE" sz="2000" b="1" dirty="0">
                <a:solidFill>
                  <a:schemeClr val="tx1"/>
                </a:solidFill>
              </a:rPr>
              <a:t>realen</a:t>
            </a:r>
            <a:r>
              <a:rPr lang="de-DE" sz="2000" dirty="0">
                <a:solidFill>
                  <a:schemeClr val="tx1"/>
                </a:solidFill>
              </a:rPr>
              <a:t> Bruttoinlandsprodukts</a:t>
            </a:r>
          </a:p>
          <a:p>
            <a:pPr>
              <a:buFontTx/>
              <a:buNone/>
            </a:pPr>
            <a:r>
              <a:rPr lang="de-DE" sz="2000" dirty="0">
                <a:solidFill>
                  <a:schemeClr val="tx1"/>
                </a:solidFill>
              </a:rPr>
              <a:t>		d.h. eine Veränderung der gesamtwirtschaftlichen Leistung bereinigt um die </a:t>
            </a:r>
            <a:r>
              <a:rPr lang="de-DE" sz="2000">
                <a:solidFill>
                  <a:schemeClr val="tx1"/>
                </a:solidFill>
              </a:rPr>
              <a:t>reine Preisentwicklung</a:t>
            </a: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endParaRPr lang="de-DE" sz="20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Zunahme des </a:t>
            </a:r>
            <a:r>
              <a:rPr lang="de-DE" sz="2000" b="1" dirty="0">
                <a:solidFill>
                  <a:schemeClr val="tx1"/>
                </a:solidFill>
              </a:rPr>
              <a:t>realen</a:t>
            </a:r>
            <a:r>
              <a:rPr lang="de-DE" sz="2000" dirty="0">
                <a:solidFill>
                  <a:schemeClr val="tx1"/>
                </a:solidFill>
              </a:rPr>
              <a:t> Pro-Kopf-Einkommens</a:t>
            </a:r>
          </a:p>
          <a:p>
            <a:pPr>
              <a:buFontTx/>
              <a:buNone/>
            </a:pPr>
            <a:r>
              <a:rPr lang="de-DE" sz="2000" dirty="0">
                <a:solidFill>
                  <a:schemeClr val="tx1"/>
                </a:solidFill>
              </a:rPr>
              <a:t>		d.h. eine Bereinigung um das Bevölkerungswachstum in der betrachteten Periode</a:t>
            </a:r>
          </a:p>
          <a:p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  <a:cs typeface="Times New Roman" pitchFamily="18" charset="0"/>
              </a:rPr>
              <a:t>→	</a:t>
            </a:r>
            <a:r>
              <a:rPr lang="de-DE" sz="2000" dirty="0">
                <a:solidFill>
                  <a:schemeClr val="tx1"/>
                </a:solidFill>
              </a:rPr>
              <a:t>In entwickelten Volkswirtschaften kann man eine 1%-3% Zunahme dieser Indikatoren als angemessen bezeichnen. Zudem ist von allzu großen konjunkturellen Schwankungen im Zeitverlauf abzusehen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8650" y="6531017"/>
            <a:ext cx="2313063" cy="2372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Quelle: IMF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E26D9F9-CEC4-4F93-ACE7-A6F04CEC94E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0041098-EBE9-E6E9-C69E-E6768C3188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0011" y="3970097"/>
            <a:ext cx="6047756" cy="279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0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9397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800" b="1" dirty="0"/>
              <a:t>Nominales und reales Wirtschaftswachstum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649" y="1207972"/>
            <a:ext cx="8995797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 dirty="0">
                <a:solidFill>
                  <a:srgbClr val="000000"/>
                </a:solidFill>
              </a:rPr>
              <a:t>Die relative Veränderung des nominalen BIP gegenüber der Vorperiode (Vorjahr)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7749" y="2681586"/>
            <a:ext cx="4050110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 dirty="0">
                <a:solidFill>
                  <a:srgbClr val="000000"/>
                </a:solidFill>
              </a:rPr>
              <a:t>Veränderung aufgrund von Preisänderungen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856426" y="2710432"/>
            <a:ext cx="4050110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540" dirty="0">
                <a:solidFill>
                  <a:srgbClr val="000000"/>
                </a:solidFill>
              </a:rPr>
              <a:t>Veränderung der Produktionsmenge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650" y="4212892"/>
            <a:ext cx="8213674" cy="2301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</a:pPr>
            <a:r>
              <a:rPr lang="de-DE" altLang="de-DE" sz="2400" dirty="0">
                <a:solidFill>
                  <a:srgbClr val="000000"/>
                </a:solidFill>
              </a:rPr>
              <a:t>Um den Effekt von Preisänderungen auszuschließen, wird das </a:t>
            </a:r>
            <a:r>
              <a:rPr lang="de-DE" altLang="de-DE" sz="2400" b="1" dirty="0">
                <a:solidFill>
                  <a:srgbClr val="000000"/>
                </a:solidFill>
              </a:rPr>
              <a:t>reale BIP </a:t>
            </a:r>
            <a:r>
              <a:rPr lang="de-DE" altLang="de-DE" sz="2400" dirty="0">
                <a:solidFill>
                  <a:srgbClr val="000000"/>
                </a:solidFill>
              </a:rPr>
              <a:t>mithilfe der Preise des Vorjahres berechnet.</a:t>
            </a:r>
          </a:p>
          <a:p>
            <a:pPr algn="ctr" eaLnBrk="1" hangingPunct="1">
              <a:buClrTx/>
            </a:pPr>
            <a:endParaRPr lang="de-DE" altLang="de-DE" sz="2400" dirty="0">
              <a:solidFill>
                <a:srgbClr val="000000"/>
              </a:solidFill>
            </a:endParaRPr>
          </a:p>
          <a:p>
            <a:pPr algn="ctr" eaLnBrk="1" hangingPunct="1">
              <a:buClrTx/>
            </a:pPr>
            <a:r>
              <a:rPr lang="de-DE" altLang="de-DE" sz="2400" dirty="0">
                <a:solidFill>
                  <a:srgbClr val="000000"/>
                </a:solidFill>
              </a:rPr>
              <a:t>Denn ein wertmäßiger Anstieg des BIP allein aufgrund von Preissteigerungen stellt keine Erhöhung der Wirtschaftsleistung bzw. einen Wohlstandszuwachs dar</a:t>
            </a:r>
          </a:p>
        </p:txBody>
      </p:sp>
      <p:cxnSp>
        <p:nvCxnSpPr>
          <p:cNvPr id="4" name="Gerade Verbindung mit Pfeil 3"/>
          <p:cNvCxnSpPr/>
          <p:nvPr/>
        </p:nvCxnSpPr>
        <p:spPr>
          <a:xfrm flipH="1">
            <a:off x="2635399" y="2075499"/>
            <a:ext cx="1344973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5193035" y="2104346"/>
            <a:ext cx="1231176" cy="475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5488274" y="3577959"/>
            <a:ext cx="1344973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2691271" y="3527383"/>
            <a:ext cx="1119966" cy="606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9E95A176-E50B-4E1F-B2CC-304C7C647C2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38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91811" y="-1888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540" b="1" dirty="0">
                <a:solidFill>
                  <a:srgbClr val="000000"/>
                </a:solidFill>
                <a:latin typeface="Arial"/>
              </a:rPr>
              <a:t>Genaue Berechnung des realen BIP</a:t>
            </a:r>
            <a:endParaRPr sz="254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88740" y="490135"/>
            <a:ext cx="7155193" cy="534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Das reale BIP wird seit 2005 als Kettenindex berechnet (Achtung in vielen Leerbüchern und Erklärungen im web steht hier noch die alte Festpreisbasis als Erklärung!).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Es beschreibt die Produktionsleistung zu konstanten Preisen des Vorjahres. Das Basisjahr t wird gleich 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(t)=100 gesetzt und die Folgejahre ergeben sich dann rekursiv als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 BIP(t+1)	zu Preisen von t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(t+1)	=	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   BIP(t) zu Preisen von t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(t+1)+P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(t+1)+…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=	 Index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18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								   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(t)+P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 •X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(t)+…</a:t>
            </a: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1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1800" dirty="0">
                <a:solidFill>
                  <a:srgbClr val="000000"/>
                </a:solidFill>
              </a:rPr>
              <a:t>mit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, P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2,</a:t>
            </a:r>
            <a:r>
              <a:rPr lang="de-DE" altLang="de-DE" sz="1800" dirty="0">
                <a:solidFill>
                  <a:srgbClr val="000000"/>
                </a:solidFill>
              </a:rPr>
              <a:t>… Preise der Güter 1,2,… ;X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1</a:t>
            </a:r>
            <a:r>
              <a:rPr lang="de-DE" altLang="de-DE" sz="1800" dirty="0">
                <a:solidFill>
                  <a:srgbClr val="000000"/>
                </a:solidFill>
              </a:rPr>
              <a:t>, X</a:t>
            </a:r>
            <a:r>
              <a:rPr lang="de-DE" altLang="de-DE" sz="1800" baseline="-25000" dirty="0">
                <a:solidFill>
                  <a:srgbClr val="000000"/>
                </a:solidFill>
              </a:rPr>
              <a:t>2</a:t>
            </a:r>
            <a:r>
              <a:rPr lang="de-DE" altLang="de-DE" sz="1800" dirty="0">
                <a:solidFill>
                  <a:srgbClr val="000000"/>
                </a:solidFill>
              </a:rPr>
              <a:t>,…  Mengen der Güter 1,2,…  und t: Zeitindex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3500100" y="3246712"/>
            <a:ext cx="320089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3215932" y="4186925"/>
            <a:ext cx="398478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693BA297-718A-4B74-9C56-93ED74B98B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078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540" b="1" dirty="0">
                <a:solidFill>
                  <a:srgbClr val="000000"/>
                </a:solidFill>
                <a:latin typeface="Arial"/>
              </a:rPr>
              <a:t>Reales Wirtschaftswachstums und BIP-</a:t>
            </a:r>
            <a:r>
              <a:rPr lang="de-DE" sz="2540" b="1" dirty="0" err="1">
                <a:solidFill>
                  <a:srgbClr val="000000"/>
                </a:solidFill>
                <a:latin typeface="Arial"/>
              </a:rPr>
              <a:t>Deflator</a:t>
            </a:r>
            <a:endParaRPr sz="254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8932" y="794899"/>
            <a:ext cx="8397032" cy="5037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Das reale Wirtschaftswachstum ergibt sich als die Veränderungsrate des realen Kettenindex: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         BIP-Index</a:t>
            </a:r>
            <a:r>
              <a:rPr lang="de-DE" altLang="de-DE" sz="20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(t) – BIP-Index</a:t>
            </a:r>
            <a:r>
              <a:rPr lang="de-DE" altLang="de-DE" sz="20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(t-1)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Wirtschaftswachstum = g(t)=   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			BIP-Index</a:t>
            </a:r>
            <a:r>
              <a:rPr lang="de-DE" altLang="de-DE" sz="20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(t-1)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		 BIP-</a:t>
            </a:r>
            <a:r>
              <a:rPr lang="de-DE" altLang="de-DE" sz="2000" dirty="0" err="1">
                <a:solidFill>
                  <a:srgbClr val="000000"/>
                </a:solidFill>
              </a:rPr>
              <a:t>Index</a:t>
            </a:r>
            <a:r>
              <a:rPr lang="de-DE" altLang="de-DE" sz="2000" baseline="-25000" dirty="0" err="1">
                <a:solidFill>
                  <a:srgbClr val="000000"/>
                </a:solidFill>
              </a:rPr>
              <a:t>nom</a:t>
            </a:r>
            <a:r>
              <a:rPr lang="de-DE" altLang="de-DE" sz="20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BIP-</a:t>
            </a:r>
            <a:r>
              <a:rPr lang="de-DE" altLang="de-DE" sz="2000" dirty="0" err="1">
                <a:solidFill>
                  <a:srgbClr val="000000"/>
                </a:solidFill>
              </a:rPr>
              <a:t>Deflator</a:t>
            </a:r>
            <a:r>
              <a:rPr lang="de-DE" altLang="de-DE" sz="2000" dirty="0">
                <a:solidFill>
                  <a:srgbClr val="000000"/>
                </a:solidFill>
              </a:rPr>
              <a:t>(t)		=	      100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							 		 BIP-Index</a:t>
            </a:r>
            <a:r>
              <a:rPr lang="de-DE" altLang="de-DE" sz="2000" baseline="-25000" dirty="0">
                <a:solidFill>
                  <a:srgbClr val="000000"/>
                </a:solidFill>
              </a:rPr>
              <a:t>real</a:t>
            </a:r>
            <a:r>
              <a:rPr lang="de-DE" altLang="de-DE" sz="2000" dirty="0">
                <a:solidFill>
                  <a:srgbClr val="000000"/>
                </a:solidFill>
              </a:rPr>
              <a:t>(t)</a:t>
            </a:r>
          </a:p>
          <a:p>
            <a:pPr eaLnBrk="1" hangingPunct="1">
              <a:buClrTx/>
            </a:pPr>
            <a:endParaRPr lang="de-DE" alt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ClrTx/>
            </a:pPr>
            <a:r>
              <a:rPr lang="de-DE" altLang="de-DE" sz="2000" dirty="0">
                <a:solidFill>
                  <a:srgbClr val="000000"/>
                </a:solidFill>
              </a:rPr>
              <a:t>Die </a:t>
            </a:r>
            <a:r>
              <a:rPr lang="de-DE" altLang="de-DE" sz="2000" b="1" dirty="0">
                <a:solidFill>
                  <a:srgbClr val="000000"/>
                </a:solidFill>
              </a:rPr>
              <a:t>Veränderungsrate</a:t>
            </a:r>
            <a:r>
              <a:rPr lang="de-DE" altLang="de-DE" sz="2000" dirty="0">
                <a:solidFill>
                  <a:srgbClr val="000000"/>
                </a:solidFill>
              </a:rPr>
              <a:t> des BIP-</a:t>
            </a:r>
            <a:r>
              <a:rPr lang="de-DE" altLang="de-DE" sz="2000" dirty="0" err="1">
                <a:solidFill>
                  <a:srgbClr val="000000"/>
                </a:solidFill>
              </a:rPr>
              <a:t>Deflators</a:t>
            </a:r>
            <a:r>
              <a:rPr lang="de-DE" altLang="de-DE" sz="2000" dirty="0">
                <a:solidFill>
                  <a:srgbClr val="000000"/>
                </a:solidFill>
              </a:rPr>
              <a:t> wiederspiegelt den reinen Preiseffekt in der Veränderung des nominalen BIP (nicht der BIP-</a:t>
            </a:r>
            <a:r>
              <a:rPr lang="de-DE" altLang="de-DE" sz="2000" dirty="0" err="1">
                <a:solidFill>
                  <a:srgbClr val="000000"/>
                </a:solidFill>
              </a:rPr>
              <a:t>Deflator</a:t>
            </a:r>
            <a:r>
              <a:rPr lang="de-DE" altLang="de-DE" sz="2000" dirty="0">
                <a:solidFill>
                  <a:srgbClr val="000000"/>
                </a:solidFill>
              </a:rPr>
              <a:t> selbst wie in einer Berechnung mit Festpreisbasis)</a:t>
            </a:r>
            <a:r>
              <a:rPr lang="de-DE" altLang="de-DE" sz="2177" dirty="0">
                <a:solidFill>
                  <a:srgbClr val="000000"/>
                </a:solidFill>
              </a:rPr>
              <a:t>			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3725762" y="2240347"/>
            <a:ext cx="457270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899300" y="3759578"/>
            <a:ext cx="22863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9205ED76-9A0D-4275-9886-98A35D2E6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07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 dirty="0">
                <a:solidFill>
                  <a:srgbClr val="000000"/>
                </a:solidFill>
                <a:latin typeface="Arial"/>
              </a:rPr>
              <a:t>Beispiel</a:t>
            </a:r>
            <a:endParaRPr sz="3266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1279525" y="1192213"/>
          <a:ext cx="9921875" cy="207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911002" imgH="2071935" progId="Excel.Sheet.12">
                  <p:embed/>
                </p:oleObj>
              </mc:Choice>
              <mc:Fallback>
                <p:oleObj name="Worksheet" r:id="rId3" imgW="9911002" imgH="2071935" progId="Excel.Sheet.12">
                  <p:embed/>
                  <p:pic>
                    <p:nvPicPr>
                      <p:cNvPr id="2" name="Objek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9525" y="1192213"/>
                        <a:ext cx="9921875" cy="207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B8485C00-1970-49C5-BDC9-B7991197E9D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032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43774" y="104181"/>
            <a:ext cx="11622656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540" b="1" dirty="0">
                <a:solidFill>
                  <a:srgbClr val="000000"/>
                </a:solidFill>
                <a:latin typeface="Arial"/>
              </a:rPr>
              <a:t>Nominales und reales Wirtschaftswachstum Deutschland</a:t>
            </a:r>
            <a:endParaRPr sz="2540" dirty="0"/>
          </a:p>
        </p:txBody>
      </p:sp>
      <p:sp>
        <p:nvSpPr>
          <p:cNvPr id="8" name="Textfeld 7"/>
          <p:cNvSpPr txBox="1"/>
          <p:nvPr/>
        </p:nvSpPr>
        <p:spPr>
          <a:xfrm>
            <a:off x="732013" y="5978027"/>
            <a:ext cx="152432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Quelle: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DB5B233-2936-469F-8350-0DDB4656A9D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3F916F3-7E5D-74C2-C80E-F38EB4788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07" y="836024"/>
            <a:ext cx="7560321" cy="475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193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Microsoft Office PowerPoint</Application>
  <PresentationFormat>Breitbild</PresentationFormat>
  <Paragraphs>89</Paragraphs>
  <Slides>12</Slides>
  <Notes>12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Sparkasse Rg</vt:lpstr>
      <vt:lpstr>Times New Roman</vt:lpstr>
      <vt:lpstr>Office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74</cp:revision>
  <cp:lastPrinted>2022-03-02T20:18:27Z</cp:lastPrinted>
  <dcterms:created xsi:type="dcterms:W3CDTF">2022-03-01T20:52:11Z</dcterms:created>
  <dcterms:modified xsi:type="dcterms:W3CDTF">2024-03-18T13:49:04Z</dcterms:modified>
</cp:coreProperties>
</file>