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1372" r:id="rId2"/>
    <p:sldId id="424" r:id="rId3"/>
    <p:sldId id="425" r:id="rId4"/>
    <p:sldId id="426" r:id="rId5"/>
    <p:sldId id="427" r:id="rId6"/>
    <p:sldId id="384" r:id="rId7"/>
    <p:sldId id="387" r:id="rId8"/>
    <p:sldId id="974" r:id="rId9"/>
    <p:sldId id="390" r:id="rId10"/>
    <p:sldId id="391" r:id="rId11"/>
    <p:sldId id="392" r:id="rId12"/>
    <p:sldId id="393" r:id="rId13"/>
    <p:sldId id="394" r:id="rId14"/>
    <p:sldId id="395" r:id="rId15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60" d="100"/>
          <a:sy n="60" d="100"/>
        </p:scale>
        <p:origin x="1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0524BEED-E0BF-4555-8E2F-C31A69315841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B85F1F99-80BC-4C62-BD17-0AD959982C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33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5pPr>
            <a:lvl6pPr marL="2806970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6pPr>
            <a:lvl7pPr marL="3317328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7pPr>
            <a:lvl8pPr marL="3827687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8pPr>
            <a:lvl9pPr marL="4338045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44513" y="895350"/>
            <a:ext cx="7974013" cy="4486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74" y="5679253"/>
            <a:ext cx="5054505" cy="53791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2085" tIns="51041" rIns="102085" bIns="51041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DB0C72D-7BFE-4E47-B13E-CEFD29536966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1ABF143-93FE-446C-8F3B-26520A7874C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9E9EA269-331E-4CA1-A6F3-5274331E43B0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C79B0EB5-7EA8-4872-8CBA-591F15ACAB0D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51" tIns="45724" rIns="91451" bIns="45724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B38B193B-0651-488D-954C-EF0082D05DC4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51" tIns="45724" rIns="91451" bIns="45724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4D9F3A82-C5AB-41AB-9423-7C684689752A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06499" name="Rectangle 28"/>
          <p:cNvSpPr txBox="1">
            <a:spLocks noGrp="1" noChangeArrowheads="1"/>
          </p:cNvSpPr>
          <p:nvPr/>
        </p:nvSpPr>
        <p:spPr bwMode="auto">
          <a:xfrm>
            <a:off x="3852863" y="9428163"/>
            <a:ext cx="291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10" tIns="46806" rIns="90010" bIns="46806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625A102-B141-410D-AB89-69B896BECDE4}" type="slidenum">
              <a:rPr lang="de-DE" altLang="de-DE">
                <a:latin typeface="Sparkasse Rg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0650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65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22819BAE-667F-461C-AEFD-034F7310BD53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09571" name="Rectangle 28"/>
          <p:cNvSpPr txBox="1">
            <a:spLocks noGrp="1" noChangeArrowheads="1"/>
          </p:cNvSpPr>
          <p:nvPr/>
        </p:nvSpPr>
        <p:spPr bwMode="auto">
          <a:xfrm>
            <a:off x="3852863" y="9428163"/>
            <a:ext cx="291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10" tIns="46806" rIns="90010" bIns="46806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EC0DA41-BECA-4F6A-B6CA-402E76C1446D}" type="slidenum">
              <a:rPr lang="de-DE" altLang="de-DE">
                <a:latin typeface="Sparkasse Rg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0957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957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D2C6A728-36D1-46EC-9F7C-DD2628A2BF48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1187FACD-EB06-496E-B61C-C6410A61C444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615CB2-164D-45E6-81B7-F9CF999F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C8AC0E-B42C-4009-94F5-37F408DD0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FCB69C-750A-416A-B650-4459DCD8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7216FC-CDDA-4FC7-856F-6D1BF765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7EAD6-C532-4CB3-BDD4-5B25A832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1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5622B-77DC-4621-9F34-AAB053DB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D3FE9F-066E-48C2-A6E9-6A535EE52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8923FA-6CAC-4572-A797-292068B6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6BFD5-5C63-412F-9FE3-D7DE010F3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298081-41C9-44DC-ADE1-6A320FEE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9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BC5AE35-7A10-4D44-85E7-23D69967D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766F43-CBDD-4128-9318-2F1BBB7E3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8ADD35-D1AC-44EE-AB57-95A3D90A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7B51C0-C5FE-43BD-B471-BE358A07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627E67-7EB3-4AC3-8844-CFDC3F66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108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4781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77072-9838-42DE-9738-1E38E8CA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FA340A-F7F9-4297-A59B-8597B8C5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F45680-A9F5-47DC-9FEE-218898FF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EA3E5B-4D65-4F5C-AA51-BE434200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9447C8-8C37-4773-8BD4-CF43165F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6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835BA-3C4B-49D3-8BA5-2B5FB9691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578CB4-1C3A-4F80-A91B-B36E5963B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7463A4-F863-4846-804B-5B4B35AF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C99560-DED2-44F0-A62A-C280BA67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46564-D7E0-4FC7-84EB-EDC4C0D5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76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2DBB5-E341-4F05-9A36-02A7A279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FA02BB-95C1-46BD-A783-3D7A0FEF9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8EF066-687C-42E1-9080-B54BFAE44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A4718D-56E8-457D-87D1-B9F47998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FD24A-9CF2-4CD7-8B3E-2F775593A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16550E-EAAF-4911-A231-2907F17E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3FD2C-65F5-4272-BDFB-8F7379263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D78C2D-0DE4-4D23-82CD-7330DE94D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3BADA4-F8AA-4D37-BC58-CE054559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8DC1A4-70D5-4838-A2A2-52A9F27F2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31E668-ED59-4B2B-B32E-FD24F4577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F5175B-967C-43EC-A81E-DB8AE2DD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18A539-8D53-4E47-BEB3-A02BA46A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9B1300-DECA-4AAA-AEC4-6D613B1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94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9E8FD-3A8F-45F0-918D-433651BC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E34814-E549-4F5D-BBDA-26EA8D1E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817922-9D56-4558-BA69-BDAD2C1C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5B991F-7519-4BA1-983B-70277BC2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E3B0A2-06E1-43B4-B3A5-C1BEE069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5C4017-C068-43F7-8C83-D20824A7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2927ED-0109-42D7-A20B-36353239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17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10113-C27D-4DFD-AB0F-A090B751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794ED-E4E3-4CAB-9803-58C798D7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75357A-B974-4F7C-BD2F-AD88D5954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0F3F03-70D5-4E57-822E-36E24CA5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F198CB-399D-4196-AD5E-C3E822C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7466C0-BC3C-4E32-9B9C-817462FE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8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B12A0-FA96-4F2D-BBD1-D18DB12FE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62DB75-3F7B-4F33-A6A3-DF686245E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915E9-990C-46A4-BAB7-FC6217343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1CB4F7-2473-473C-9668-000BC70C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7A5594-DD81-4A7F-8819-122D3F36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ED47D4-6DE6-44B6-9583-46117EB1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10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28A667-8FFB-4005-AC59-C410C841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A12286-93FF-421B-8567-1697188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553E2-6455-47F5-801A-FAB945225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6509-52CD-4576-A1AB-8D0CC0C7B472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983ED2-A3DB-496A-B968-74A4AA2D3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DEE7F7-FB34-452D-8DEE-1D81F27D8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77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Makroökonomie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702576" y="1874728"/>
            <a:ext cx="442287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Diese Vorlesung wird in Bild</a:t>
            </a:r>
          </a:p>
          <a:p>
            <a:pPr algn="ctr"/>
            <a:r>
              <a:rPr lang="de-DE" sz="2800" b="1" u="sng" dirty="0"/>
              <a:t>und Ton des</a:t>
            </a:r>
          </a:p>
          <a:p>
            <a:pPr algn="ctr"/>
            <a:r>
              <a:rPr lang="de-DE" sz="2800" b="1" u="sng" dirty="0"/>
              <a:t>Dozenten</a:t>
            </a:r>
          </a:p>
          <a:p>
            <a:pPr algn="ctr"/>
            <a:r>
              <a:rPr lang="de-DE" sz="2800" b="1" u="sng" dirty="0"/>
              <a:t>mitgeschnitten</a:t>
            </a:r>
          </a:p>
          <a:p>
            <a:pPr algn="ctr"/>
            <a:r>
              <a:rPr lang="de-DE" sz="2800" b="1" u="sng" dirty="0"/>
              <a:t>und anschließend online zur</a:t>
            </a:r>
          </a:p>
          <a:p>
            <a:pPr algn="ctr"/>
            <a:r>
              <a:rPr lang="de-DE" sz="2800" b="1" u="sng" dirty="0"/>
              <a:t>Verfügung gestellt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ChangeArrowheads="1"/>
          </p:cNvSpPr>
          <p:nvPr/>
        </p:nvSpPr>
        <p:spPr bwMode="auto">
          <a:xfrm>
            <a:off x="81887" y="0"/>
            <a:ext cx="6901329" cy="865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Entwicklung der nominalen Anteile an der Bruttowertschöpfung (Deutschland)</a:t>
            </a:r>
          </a:p>
        </p:txBody>
      </p:sp>
      <p:sp>
        <p:nvSpPr>
          <p:cNvPr id="54276" name="Text Box 3"/>
          <p:cNvSpPr txBox="1">
            <a:spLocks noChangeArrowheads="1"/>
          </p:cNvSpPr>
          <p:nvPr/>
        </p:nvSpPr>
        <p:spPr bwMode="auto">
          <a:xfrm>
            <a:off x="2550630" y="5987449"/>
            <a:ext cx="2646461" cy="316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1400" dirty="0"/>
              <a:t>Quelle: </a:t>
            </a:r>
            <a:r>
              <a:rPr lang="de-DE" altLang="de-DE" sz="1400" dirty="0" err="1"/>
              <a:t>Destatis</a:t>
            </a:r>
            <a:r>
              <a:rPr lang="de-DE" altLang="de-DE" sz="1400" dirty="0"/>
              <a:t>, jeweilige Preise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7D0B83D1-822E-4966-A08A-93DFFBAB77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588C580-9DD5-6066-93A0-302B5452EE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523" y="974765"/>
            <a:ext cx="7929677" cy="4563005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ChangeArrowheads="1"/>
          </p:cNvSpPr>
          <p:nvPr/>
        </p:nvSpPr>
        <p:spPr bwMode="auto">
          <a:xfrm>
            <a:off x="4392613" y="217489"/>
            <a:ext cx="5803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  <a:latin typeface="Sparkasse Rg" pitchFamily="34" charset="0"/>
              </a:rPr>
              <a:t>Verwendungsrechnung 2022</a:t>
            </a:r>
            <a:endParaRPr lang="de-DE" alt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55300" name="Text Box 3"/>
          <p:cNvSpPr txBox="1">
            <a:spLocks noChangeArrowheads="1"/>
          </p:cNvSpPr>
          <p:nvPr/>
        </p:nvSpPr>
        <p:spPr bwMode="auto">
          <a:xfrm>
            <a:off x="5497657" y="1154692"/>
            <a:ext cx="37863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4800">
                <a:cs typeface="Times New Roman" pitchFamily="18" charset="0"/>
              </a:rPr>
              <a:t>}</a:t>
            </a:r>
          </a:p>
        </p:txBody>
      </p:sp>
      <p:sp>
        <p:nvSpPr>
          <p:cNvPr id="55301" name="Text Box 4"/>
          <p:cNvSpPr txBox="1">
            <a:spLocks noChangeArrowheads="1"/>
          </p:cNvSpPr>
          <p:nvPr/>
        </p:nvSpPr>
        <p:spPr bwMode="auto">
          <a:xfrm>
            <a:off x="5371737" y="1835729"/>
            <a:ext cx="915987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12000" dirty="0">
                <a:cs typeface="Times New Roman" pitchFamily="18" charset="0"/>
              </a:rPr>
              <a:t>}</a:t>
            </a:r>
            <a:endParaRPr lang="de-DE" altLang="de-DE" sz="2400" dirty="0">
              <a:cs typeface="Times New Roman" pitchFamily="18" charset="0"/>
            </a:endParaRPr>
          </a:p>
        </p:txBody>
      </p:sp>
      <p:sp>
        <p:nvSpPr>
          <p:cNvPr id="55302" name="Text Box 5"/>
          <p:cNvSpPr txBox="1">
            <a:spLocks noChangeArrowheads="1"/>
          </p:cNvSpPr>
          <p:nvPr/>
        </p:nvSpPr>
        <p:spPr bwMode="auto">
          <a:xfrm>
            <a:off x="6121546" y="3872438"/>
            <a:ext cx="18839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 dirty="0">
                <a:cs typeface="Times New Roman" pitchFamily="18" charset="0"/>
              </a:rPr>
              <a:t>Außenbeitrag</a:t>
            </a:r>
          </a:p>
        </p:txBody>
      </p:sp>
      <p:sp>
        <p:nvSpPr>
          <p:cNvPr id="55303" name="Text Box 6"/>
          <p:cNvSpPr txBox="1">
            <a:spLocks noChangeArrowheads="1"/>
          </p:cNvSpPr>
          <p:nvPr/>
        </p:nvSpPr>
        <p:spPr bwMode="auto">
          <a:xfrm>
            <a:off x="5542107" y="3624788"/>
            <a:ext cx="37863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4800">
                <a:cs typeface="Times New Roman" pitchFamily="18" charset="0"/>
              </a:rPr>
              <a:t>}</a:t>
            </a:r>
          </a:p>
        </p:txBody>
      </p:sp>
      <p:sp>
        <p:nvSpPr>
          <p:cNvPr id="55304" name="Text Box 7"/>
          <p:cNvSpPr txBox="1">
            <a:spLocks noChangeArrowheads="1"/>
          </p:cNvSpPr>
          <p:nvPr/>
        </p:nvSpPr>
        <p:spPr bwMode="auto">
          <a:xfrm>
            <a:off x="6121546" y="2554867"/>
            <a:ext cx="189795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 dirty="0">
                <a:cs typeface="Times New Roman" pitchFamily="18" charset="0"/>
              </a:rPr>
              <a:t>Bruttoanlage-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 dirty="0" err="1">
                <a:cs typeface="Times New Roman" pitchFamily="18" charset="0"/>
              </a:rPr>
              <a:t>investitionen</a:t>
            </a:r>
            <a:endParaRPr lang="de-DE" altLang="de-DE" sz="2400" dirty="0">
              <a:cs typeface="Times New Roman" pitchFamily="18" charset="0"/>
            </a:endParaRPr>
          </a:p>
        </p:txBody>
      </p:sp>
      <p:sp>
        <p:nvSpPr>
          <p:cNvPr id="55305" name="Text Box 8"/>
          <p:cNvSpPr txBox="1">
            <a:spLocks noChangeArrowheads="1"/>
          </p:cNvSpPr>
          <p:nvPr/>
        </p:nvSpPr>
        <p:spPr bwMode="auto">
          <a:xfrm>
            <a:off x="6124720" y="1402341"/>
            <a:ext cx="1217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 dirty="0">
                <a:cs typeface="Times New Roman" pitchFamily="18" charset="0"/>
              </a:rPr>
              <a:t>Konsum</a:t>
            </a:r>
          </a:p>
        </p:txBody>
      </p:sp>
      <p:sp>
        <p:nvSpPr>
          <p:cNvPr id="55306" name="Text Box 11"/>
          <p:cNvSpPr txBox="1">
            <a:spLocks noChangeArrowheads="1"/>
          </p:cNvSpPr>
          <p:nvPr/>
        </p:nvSpPr>
        <p:spPr bwMode="auto">
          <a:xfrm>
            <a:off x="5590421" y="4366777"/>
            <a:ext cx="2819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1400" dirty="0"/>
              <a:t>Quelle: Destatis , jeweilige Preise, Mrd. Euro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8CB43FD1-7E4D-49FF-B53E-9A627B94C6E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D6C40902-84C6-5ADC-0DAB-0836DD9640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73" y="1067484"/>
            <a:ext cx="5517794" cy="39600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/>
      <p:bldP spid="55301" grpId="0"/>
      <p:bldP spid="55302" grpId="0"/>
      <p:bldP spid="55303" grpId="0"/>
      <p:bldP spid="55304" grpId="0"/>
      <p:bldP spid="5530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/>
          <p:cNvSpPr>
            <a:spLocks noChangeArrowheads="1"/>
          </p:cNvSpPr>
          <p:nvPr/>
        </p:nvSpPr>
        <p:spPr bwMode="auto">
          <a:xfrm>
            <a:off x="1179253" y="79017"/>
            <a:ext cx="6275387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Anteile der Verwendungskomponenten am Bruttoinlandsprodukt (Deutschland)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0" y="5354320"/>
            <a:ext cx="255294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1400" dirty="0"/>
              <a:t>Quelle: </a:t>
            </a:r>
            <a:r>
              <a:rPr lang="de-DE" altLang="de-DE" sz="1400" dirty="0" err="1"/>
              <a:t>Destatis</a:t>
            </a:r>
            <a:r>
              <a:rPr lang="de-DE" altLang="de-DE" sz="1400" dirty="0"/>
              <a:t>, jeweilige Preise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BF330EE3-507B-49BB-BE37-DE0E3A04E98D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0455FCE-8571-AE88-0873-15D0C91E90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541" y="912194"/>
            <a:ext cx="7712023" cy="4442125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ChangeArrowheads="1"/>
          </p:cNvSpPr>
          <p:nvPr/>
        </p:nvSpPr>
        <p:spPr bwMode="auto">
          <a:xfrm>
            <a:off x="4367214" y="215752"/>
            <a:ext cx="6300787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  <a:latin typeface="Sparkasse Rg" pitchFamily="34" charset="0"/>
              </a:rPr>
              <a:t>Verteilungsrechnung</a:t>
            </a:r>
          </a:p>
        </p:txBody>
      </p:sp>
      <p:sp>
        <p:nvSpPr>
          <p:cNvPr id="57348" name="Text Box 3"/>
          <p:cNvSpPr txBox="1">
            <a:spLocks noChangeArrowheads="1"/>
          </p:cNvSpPr>
          <p:nvPr/>
        </p:nvSpPr>
        <p:spPr bwMode="auto">
          <a:xfrm>
            <a:off x="102033" y="679598"/>
            <a:ext cx="9180513" cy="5754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Die Verteilungsrechnung fragt nach den verschiedenen Einkommensarten,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aus denen sich das Volkseinkommen zusammensetzt.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de-DE" altLang="de-DE" sz="2300" dirty="0"/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Grundsätzlich wird dabei zwischen </a:t>
            </a:r>
            <a:r>
              <a:rPr lang="de-DE" altLang="de-DE" sz="2300" b="1" dirty="0"/>
              <a:t>Lohneinkommen und </a:t>
            </a:r>
            <a:r>
              <a:rPr lang="de-DE" altLang="de-DE" sz="2300" b="1" dirty="0" err="1"/>
              <a:t>Gewinnein</a:t>
            </a:r>
            <a:r>
              <a:rPr lang="de-DE" altLang="de-DE" sz="2300" b="1" dirty="0"/>
              <a:t>-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b="1" dirty="0"/>
              <a:t>kommen</a:t>
            </a:r>
            <a:r>
              <a:rPr lang="de-DE" altLang="de-DE" sz="2300" dirty="0"/>
              <a:t> unterschieden. Als Maß für die Einkommensaufteilung wird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die </a:t>
            </a:r>
            <a:r>
              <a:rPr lang="de-DE" altLang="de-DE" sz="2300" b="1" dirty="0"/>
              <a:t>Lohnquote</a:t>
            </a:r>
            <a:r>
              <a:rPr lang="de-DE" altLang="de-DE" sz="2300" dirty="0"/>
              <a:t> verwendet.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 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					Arbeitnehmerentgelt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Lohnquote =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					   Volkseinkommen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de-DE" altLang="de-DE" sz="2300" dirty="0"/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Die Lohnquote berücksichtigt aber keine strukturellen Schwankungen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am Arbeitsmarkt, falls beispielsweise der Anteil der Selbstständigen an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allen Erwerbstätigen sinkt. Dies berücksichtigt die </a:t>
            </a:r>
            <a:r>
              <a:rPr lang="de-DE" altLang="de-DE" sz="2300" b="1" dirty="0"/>
              <a:t>bereinigte Lohnquote.</a:t>
            </a:r>
          </a:p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300" dirty="0"/>
              <a:t>Sie wird berechnet, indem von einem konstanten Verhältnis von Arbeitnehmern zu Selbständigen ausgegangen wird.</a:t>
            </a:r>
          </a:p>
        </p:txBody>
      </p:sp>
      <p:cxnSp>
        <p:nvCxnSpPr>
          <p:cNvPr id="57349" name="Gerade Verbindung 2"/>
          <p:cNvCxnSpPr>
            <a:cxnSpLocks noChangeShapeType="1"/>
          </p:cNvCxnSpPr>
          <p:nvPr/>
        </p:nvCxnSpPr>
        <p:spPr bwMode="auto">
          <a:xfrm>
            <a:off x="4579026" y="3713650"/>
            <a:ext cx="309721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hteck 6">
            <a:extLst>
              <a:ext uri="{FF2B5EF4-FFF2-40B4-BE49-F238E27FC236}">
                <a16:creationId xmlns:a16="http://schemas.microsoft.com/office/drawing/2014/main" id="{CDCCDBD6-CAD9-42D6-B11A-1B62EA4DCD84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2"/>
          <p:cNvSpPr>
            <a:spLocks noChangeArrowheads="1"/>
          </p:cNvSpPr>
          <p:nvPr/>
        </p:nvSpPr>
        <p:spPr bwMode="auto">
          <a:xfrm>
            <a:off x="1631951" y="156864"/>
            <a:ext cx="9625984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Verteilungsrechnung: Entwicklung der Lohnquote (Deutschland)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207124" y="5455861"/>
            <a:ext cx="133826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1400" dirty="0"/>
              <a:t>Quelle: </a:t>
            </a:r>
            <a:r>
              <a:rPr lang="de-DE" altLang="de-DE" sz="1400" dirty="0" err="1"/>
              <a:t>Destatis</a:t>
            </a:r>
            <a:endParaRPr lang="de-DE" altLang="de-DE" sz="14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A384232-9C66-4D07-B241-7135F72D446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259BE5F9-32E9-970A-861C-E8F0BF00FF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70914"/>
            <a:ext cx="8391304" cy="4539216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540" b="1" dirty="0"/>
              <a:t>Bruttoinlandsprodukt </a:t>
            </a:r>
            <a:r>
              <a:rPr lang="de-DE" sz="2540" b="1" dirty="0" err="1"/>
              <a:t>vs</a:t>
            </a:r>
            <a:r>
              <a:rPr lang="de-DE" sz="2540" b="1" dirty="0"/>
              <a:t> Bruttonationaleinkommen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68824" y="1722882"/>
            <a:ext cx="8786936" cy="2671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800" dirty="0">
                <a:solidFill>
                  <a:srgbClr val="000000"/>
                </a:solidFill>
              </a:rPr>
              <a:t>Das </a:t>
            </a:r>
            <a:r>
              <a:rPr lang="de-DE" altLang="de-DE" sz="2800" b="1" dirty="0">
                <a:solidFill>
                  <a:srgbClr val="000000"/>
                </a:solidFill>
              </a:rPr>
              <a:t>Bruttoinlandsprodukt (BIP)</a:t>
            </a:r>
            <a:r>
              <a:rPr lang="de-DE" altLang="de-DE" sz="2800" dirty="0">
                <a:solidFill>
                  <a:srgbClr val="000000"/>
                </a:solidFill>
              </a:rPr>
              <a:t> ist der Marktwert aller </a:t>
            </a:r>
          </a:p>
          <a:p>
            <a:pPr eaLnBrk="1" hangingPunct="1">
              <a:buClrTx/>
            </a:pPr>
            <a:r>
              <a:rPr lang="de-DE" altLang="de-DE" sz="2800" dirty="0">
                <a:solidFill>
                  <a:srgbClr val="000000"/>
                </a:solidFill>
              </a:rPr>
              <a:t>Waren und Dienstleistungen, die während einer Periode </a:t>
            </a:r>
          </a:p>
          <a:p>
            <a:pPr eaLnBrk="1" hangingPunct="1">
              <a:buClrTx/>
            </a:pPr>
            <a:r>
              <a:rPr lang="de-DE" altLang="de-DE" sz="2800" dirty="0">
                <a:solidFill>
                  <a:srgbClr val="000000"/>
                </a:solidFill>
              </a:rPr>
              <a:t>(z.B. 1 Jahr) in einem Land hergestellt werden und dem Endverbrauch dienen.</a:t>
            </a:r>
          </a:p>
          <a:p>
            <a:pPr eaLnBrk="1" hangingPunct="1">
              <a:buClrTx/>
            </a:pPr>
            <a:endParaRPr lang="de-DE" altLang="de-DE" sz="2800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800" dirty="0">
                <a:solidFill>
                  <a:srgbClr val="000000"/>
                </a:solidFill>
              </a:rPr>
              <a:t>(</a:t>
            </a:r>
            <a:r>
              <a:rPr lang="de-DE" altLang="de-DE" sz="2800" b="1" dirty="0">
                <a:solidFill>
                  <a:srgbClr val="000000"/>
                </a:solidFill>
              </a:rPr>
              <a:t>Inlandskonzept</a:t>
            </a:r>
            <a:r>
              <a:rPr lang="de-DE" altLang="de-DE" sz="28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4117F462-7D2C-41AD-989C-E400E486449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7495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dirty="0"/>
              <a:t>Inlandskonzept </a:t>
            </a:r>
            <a:r>
              <a:rPr lang="de-DE" sz="3266" dirty="0" err="1"/>
              <a:t>vs</a:t>
            </a:r>
            <a:r>
              <a:rPr lang="de-DE" sz="3266" dirty="0"/>
              <a:t> Inländerkonzept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752668" y="1915594"/>
            <a:ext cx="8295271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					–	Faktoreinkommen der Ausländer</a:t>
            </a: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						im Inland</a:t>
            </a: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600268" y="1522581"/>
            <a:ext cx="8295271" cy="420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Inländerkonzept =		Inlandskonzept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752667" y="2461006"/>
            <a:ext cx="8295271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</a:t>
            </a: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					+	Faktoreinkommen der</a:t>
            </a: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						Inländer im Ausland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E4629E08-4D16-42D7-A69B-1708DEF5F22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7885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dirty="0"/>
              <a:t>Das Bruttoinlandsprodukt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06849" y="1024884"/>
            <a:ext cx="8295271" cy="2430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„Marktwert“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Um die verschiedensten Güter zusammenfassen zu können gehen sie zu ihren Marktpreisen bewertet in das BIP ein.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Einige Güter für die es keine Marktpreise gibt werden mit den Kosten ihrer Erstellung bewertet.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Staatliche Dienstleistungen werden über die Löhne der Beamten und Angestellten erfasst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44504" y="3338593"/>
            <a:ext cx="8295271" cy="2095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endParaRPr lang="de-DE" altLang="de-DE" sz="2177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„aller“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Selbstgenutztes Wohneigentum fließt im Umfang einer entsprechenden (geschätzten) Marktmiete in das BIP ein.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Nicht alle Transaktionen statistisch erfassbar (z. B. Schwarzarbeit, Erziehungsleistung von Eltern, ehrenamtliche Tätigkeit)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1F499A6-F4F4-458D-82A7-666AE6F598D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059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dirty="0"/>
              <a:t>Das Bruttoinlandsprodukt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83542" y="959545"/>
            <a:ext cx="8295271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„Waren und Dienstleistungen“:“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Materielle Güter und immaterielle Dienste</a:t>
            </a:r>
          </a:p>
          <a:p>
            <a:pPr eaLnBrk="1" hangingPunct="1">
              <a:buClrTx/>
            </a:pPr>
            <a:endParaRPr lang="de-DE" altLang="de-DE" sz="2177" dirty="0">
              <a:solidFill>
                <a:srgbClr val="000000"/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83543" y="1511970"/>
            <a:ext cx="8295271" cy="1425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endParaRPr lang="de-DE" altLang="de-DE" sz="2177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„während einer Periode“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Quartal oder Jahr</a:t>
            </a:r>
          </a:p>
          <a:p>
            <a:pPr eaLnBrk="1" hangingPunct="1">
              <a:buClrTx/>
            </a:pPr>
            <a:endParaRPr lang="de-DE" altLang="de-DE" sz="2177" dirty="0">
              <a:solidFill>
                <a:srgbClr val="000000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83542" y="2588770"/>
            <a:ext cx="8295271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endParaRPr lang="de-DE" altLang="de-DE" sz="2177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„in einem Land“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Die von In- und Ausländern erzielten Faktorentgelte im Inland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83541" y="3548587"/>
            <a:ext cx="8295271" cy="1760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endParaRPr lang="de-DE" altLang="de-DE" sz="2177" dirty="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„dem Endverbrauch dienen“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Nur die letztliche Wertschöpfung = </a:t>
            </a: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Produktion abzüglich</a:t>
            </a:r>
          </a:p>
          <a:p>
            <a:pPr eaLnBrk="1" hangingPunct="1">
              <a:buClrTx/>
            </a:pPr>
            <a:r>
              <a:rPr lang="de-DE" altLang="de-DE" sz="2177" dirty="0">
                <a:solidFill>
                  <a:srgbClr val="000000"/>
                </a:solidFill>
              </a:rPr>
              <a:t>		der Vorleistungen und dem Saldo aus Steuern und Subventionen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35EB6028-F964-44A6-B422-815F1D333080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604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5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1"/>
          <p:cNvSpPr>
            <a:spLocks noChangeArrowheads="1"/>
          </p:cNvSpPr>
          <p:nvPr/>
        </p:nvSpPr>
        <p:spPr bwMode="auto">
          <a:xfrm>
            <a:off x="2958306" y="118770"/>
            <a:ext cx="6275387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Berechnung des Bruttoinlandsprodukts</a:t>
            </a:r>
          </a:p>
        </p:txBody>
      </p:sp>
      <p:sp>
        <p:nvSpPr>
          <p:cNvPr id="48132" name="Text Box 2"/>
          <p:cNvSpPr txBox="1">
            <a:spLocks noChangeArrowheads="1"/>
          </p:cNvSpPr>
          <p:nvPr/>
        </p:nvSpPr>
        <p:spPr bwMode="auto">
          <a:xfrm>
            <a:off x="242454" y="1126549"/>
            <a:ext cx="11007436" cy="51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</a:rPr>
              <a:t>Entstehungsrechnung 	– 	Beitrag der verschiedenen Wirtschaftssektoren zur</a:t>
            </a:r>
          </a:p>
          <a:p>
            <a:pPr eaLnBrk="1" hangingPunct="1"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</a:rPr>
              <a:t>									gesamtwirtschaftlichen Wertschöpfung.</a:t>
            </a:r>
          </a:p>
          <a:p>
            <a:pPr eaLnBrk="1" hangingPunct="1">
              <a:buClrTx/>
              <a:buFontTx/>
              <a:buNone/>
            </a:pP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</a:rPr>
              <a:t>Verwendungsrechnung	– 	Komponenten der gesamtwirtschaftlichen </a:t>
            </a:r>
          </a:p>
          <a:p>
            <a:pPr eaLnBrk="1" hangingPunct="1"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</a:rPr>
              <a:t>									Nachfrage bzw. Einsatz der hergestellten Güter.</a:t>
            </a:r>
          </a:p>
          <a:p>
            <a:pPr eaLnBrk="1" hangingPunct="1">
              <a:buClrTx/>
              <a:buFontTx/>
              <a:buNone/>
            </a:pP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</a:rPr>
              <a:t>Verteilungsrechnung 		–	Verteilung nach den verschiedenen Einkommensarten,</a:t>
            </a:r>
          </a:p>
          <a:p>
            <a:pPr eaLnBrk="1" hangingPunct="1">
              <a:buClr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</a:rPr>
              <a:t>									insbesondere den Produktionsfaktoren Arbeit und Kapital. 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A08EFE30-2376-4480-99CE-CDC8A1B08CE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1"/>
          <p:cNvSpPr>
            <a:spLocks noChangeArrowheads="1"/>
          </p:cNvSpPr>
          <p:nvPr/>
        </p:nvSpPr>
        <p:spPr bwMode="auto">
          <a:xfrm>
            <a:off x="3990278" y="48768"/>
            <a:ext cx="627538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VGR </a:t>
            </a:r>
            <a:r>
              <a:rPr lang="de-DE" altLang="de-DE" sz="2400" b="1">
                <a:solidFill>
                  <a:srgbClr val="000000"/>
                </a:solidFill>
                <a:latin typeface="Sparkasse Rg" pitchFamily="34" charset="0"/>
              </a:rPr>
              <a:t>Deutschland 2022</a:t>
            </a:r>
            <a:endParaRPr lang="de-DE" alt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CE0AAC95-B01C-4615-9B29-9CEADEE2109E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07238B4-5CD3-6056-56CB-DD1A913ED15C}"/>
              </a:ext>
            </a:extLst>
          </p:cNvPr>
          <p:cNvSpPr txBox="1"/>
          <p:nvPr/>
        </p:nvSpPr>
        <p:spPr>
          <a:xfrm>
            <a:off x="143839" y="4226929"/>
            <a:ext cx="1170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/>
              <a:t>Quelle: Destatis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36850EF6-7AC6-5349-7B34-7D2FB60AA5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1541"/>
            <a:ext cx="8949534" cy="368690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ChangeArrowheads="1"/>
          </p:cNvSpPr>
          <p:nvPr/>
        </p:nvSpPr>
        <p:spPr bwMode="auto">
          <a:xfrm>
            <a:off x="4267201" y="115999"/>
            <a:ext cx="3707476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Entstehungsrechnung</a:t>
            </a:r>
          </a:p>
        </p:txBody>
      </p:sp>
      <p:pic>
        <p:nvPicPr>
          <p:cNvPr id="5222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3" y="755419"/>
            <a:ext cx="8456613" cy="555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289B4D48-7ED3-4BE9-8CAD-4BBCEBCE1C4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ChangeArrowheads="1"/>
          </p:cNvSpPr>
          <p:nvPr/>
        </p:nvSpPr>
        <p:spPr bwMode="auto">
          <a:xfrm>
            <a:off x="2937908" y="136525"/>
            <a:ext cx="6206091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  <a:latin typeface="Sparkasse Rg" pitchFamily="34" charset="0"/>
              </a:rPr>
              <a:t>Bruttowertschöpfung </a:t>
            </a:r>
            <a:r>
              <a:rPr lang="de-DE" altLang="de-DE" sz="2400" b="1">
                <a:solidFill>
                  <a:srgbClr val="000000"/>
                </a:solidFill>
                <a:latin typeface="Sparkasse Rg" pitchFamily="34" charset="0"/>
              </a:rPr>
              <a:t>Deutschland 2022</a:t>
            </a:r>
            <a:endParaRPr lang="de-DE" alt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1703388" y="6509483"/>
            <a:ext cx="340836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1400" dirty="0"/>
              <a:t>Quelle: Destatis, jeweilige Preise, Mrd. Euro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BD2E68E0-160E-427C-8A27-F3109F5B96E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BF02019-1622-3954-D10E-599B86C938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161" y="799295"/>
            <a:ext cx="7951853" cy="4779572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545</Words>
  <Application>Microsoft Office PowerPoint</Application>
  <PresentationFormat>Breitbild</PresentationFormat>
  <Paragraphs>105</Paragraphs>
  <Slides>14</Slides>
  <Notes>14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Sparkasse Rg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Bernhard Köster</cp:lastModifiedBy>
  <cp:revision>72</cp:revision>
  <cp:lastPrinted>2022-03-02T20:18:27Z</cp:lastPrinted>
  <dcterms:created xsi:type="dcterms:W3CDTF">2022-03-01T20:52:11Z</dcterms:created>
  <dcterms:modified xsi:type="dcterms:W3CDTF">2024-03-11T14:11:21Z</dcterms:modified>
</cp:coreProperties>
</file>