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1372" r:id="rId2"/>
    <p:sldId id="1347" r:id="rId3"/>
    <p:sldId id="1348" r:id="rId4"/>
    <p:sldId id="1349" r:id="rId5"/>
    <p:sldId id="1350" r:id="rId6"/>
    <p:sldId id="1351" r:id="rId7"/>
    <p:sldId id="1427" r:id="rId8"/>
    <p:sldId id="1352" r:id="rId9"/>
    <p:sldId id="1354" r:id="rId10"/>
    <p:sldId id="1355" r:id="rId11"/>
    <p:sldId id="1356" r:id="rId12"/>
    <p:sldId id="1358" r:id="rId13"/>
    <p:sldId id="1428" r:id="rId14"/>
    <p:sldId id="1359" r:id="rId15"/>
    <p:sldId id="1368" r:id="rId16"/>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77" d="100"/>
          <a:sy n="77" d="100"/>
        </p:scale>
        <p:origin x="76"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11.05.2023</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1334086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7069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615664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550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9C71CC0-871F-4967-9F2B-C73DA3E028F5}"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405507" name="Text Box 2"/>
          <p:cNvSpPr txBox="1">
            <a:spLocks noChangeArrowheads="1"/>
          </p:cNvSpPr>
          <p:nvPr/>
        </p:nvSpPr>
        <p:spPr bwMode="auto">
          <a:xfrm>
            <a:off x="3852863" y="9428163"/>
            <a:ext cx="29130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9999" tIns="46799" rIns="89999" bIns="46799" anchor="b"/>
          <a:lstStyle>
            <a:lvl1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38600" algn="l"/>
                <a:tab pos="4491038" algn="l"/>
                <a:tab pos="4938713" algn="l"/>
                <a:tab pos="5389563" algn="l"/>
                <a:tab pos="5838825" algn="l"/>
                <a:tab pos="6284913" algn="l"/>
                <a:tab pos="6737350" algn="l"/>
                <a:tab pos="7183438" algn="l"/>
                <a:tab pos="7635875" algn="l"/>
                <a:tab pos="8085138" algn="l"/>
                <a:tab pos="8531225" algn="l"/>
                <a:tab pos="8983663" algn="l"/>
              </a:tabLst>
              <a:defRPr sz="2200">
                <a:solidFill>
                  <a:schemeClr val="bg1"/>
                </a:solidFill>
                <a:latin typeface="Times New Roman" pitchFamily="18" charset="0"/>
              </a:defRPr>
            </a:lvl9pPr>
          </a:lstStyle>
          <a:p>
            <a:pPr algn="r" eaLnBrk="1" hangingPunct="1">
              <a:buClrTx/>
              <a:buFontTx/>
              <a:buNone/>
            </a:pPr>
            <a:fld id="{88C86AD0-C800-478A-9F26-022DCB78E9BE}" type="slidenum">
              <a:rPr lang="de-DE" sz="1200">
                <a:solidFill>
                  <a:srgbClr val="000000"/>
                </a:solidFill>
                <a:latin typeface="Sparkasse Rg" pitchFamily="34" charset="0"/>
              </a:rPr>
              <a:pPr algn="r" eaLnBrk="1" hangingPunct="1">
                <a:buClrTx/>
                <a:buFontTx/>
                <a:buNone/>
              </a:pPr>
              <a:t>15</a:t>
            </a:fld>
            <a:endParaRPr lang="de-DE" sz="1200">
              <a:solidFill>
                <a:srgbClr val="000000"/>
              </a:solidFill>
              <a:latin typeface="Sparkasse Rg" pitchFamily="34" charset="0"/>
            </a:endParaRPr>
          </a:p>
        </p:txBody>
      </p:sp>
      <p:sp>
        <p:nvSpPr>
          <p:cNvPr id="405508" name="Rectangle 3"/>
          <p:cNvSpPr>
            <a:spLocks noGrp="1" noRot="1" noChangeAspect="1" noChangeArrowheads="1" noTextEdit="1"/>
          </p:cNvSpPr>
          <p:nvPr>
            <p:ph type="sldImg"/>
          </p:nvPr>
        </p:nvSpPr>
        <p:spPr>
          <a:xfrm>
            <a:off x="92075" y="744538"/>
            <a:ext cx="6615113" cy="3722687"/>
          </a:xfrm>
          <a:ln/>
        </p:spPr>
      </p:sp>
      <p:sp>
        <p:nvSpPr>
          <p:cNvPr id="405509" name="Rectangle 4"/>
          <p:cNvSpPr>
            <a:spLocks noGrp="1" noChangeArrowheads="1"/>
          </p:cNvSpPr>
          <p:nvPr>
            <p:ph type="body" idx="1"/>
          </p:nvPr>
        </p:nvSpPr>
        <p:spPr>
          <a:xfrm>
            <a:off x="904875" y="4716463"/>
            <a:ext cx="4957763" cy="4433887"/>
          </a:xfrm>
          <a:noFill/>
        </p:spPr>
        <p:txBody>
          <a:bodyPr wrap="none" anchor="ctr"/>
          <a:lstStyle/>
          <a:p>
            <a:endParaRPr lang="de-DE"/>
          </a:p>
        </p:txBody>
      </p:sp>
    </p:spTree>
    <p:extLst>
      <p:ext uri="{BB962C8B-B14F-4D97-AF65-F5344CB8AC3E}">
        <p14:creationId xmlns:p14="http://schemas.microsoft.com/office/powerpoint/2010/main" val="4156741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8215680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6573055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864257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596648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9768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35210253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14346409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a:p>
        </p:txBody>
      </p:sp>
    </p:spTree>
    <p:extLst>
      <p:ext uri="{BB962C8B-B14F-4D97-AF65-F5344CB8AC3E}">
        <p14:creationId xmlns:p14="http://schemas.microsoft.com/office/powerpoint/2010/main" val="2095038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11.05.2023</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11.05.2023</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50.png"/><Relationship Id="rId2" Type="http://schemas.openxmlformats.org/officeDocument/2006/relationships/image" Target="../media/image140.png"/><Relationship Id="rId1" Type="http://schemas.openxmlformats.org/officeDocument/2006/relationships/slideLayout" Target="../slideLayouts/slideLayout1.xml"/><Relationship Id="rId5" Type="http://schemas.openxmlformats.org/officeDocument/2006/relationships/image" Target="../media/image170.png"/><Relationship Id="rId4" Type="http://schemas.openxmlformats.org/officeDocument/2006/relationships/image" Target="../media/image160.png"/></Relationships>
</file>

<file path=ppt/slides/_rels/slide13.xml.rels><?xml version="1.0" encoding="UTF-8" standalone="yes"?>
<Relationships xmlns="http://schemas.openxmlformats.org/package/2006/relationships"><Relationship Id="rId8" Type="http://schemas.openxmlformats.org/officeDocument/2006/relationships/image" Target="../media/image260.png"/><Relationship Id="rId13" Type="http://schemas.openxmlformats.org/officeDocument/2006/relationships/image" Target="../media/image310.png"/><Relationship Id="rId7" Type="http://schemas.openxmlformats.org/officeDocument/2006/relationships/image" Target="../media/image250.png"/><Relationship Id="rId12" Type="http://schemas.openxmlformats.org/officeDocument/2006/relationships/image" Target="../media/image300.png"/><Relationship Id="rId2" Type="http://schemas.openxmlformats.org/officeDocument/2006/relationships/image" Target="../media/image200.png"/><Relationship Id="rId1" Type="http://schemas.openxmlformats.org/officeDocument/2006/relationships/slideLayout" Target="../slideLayouts/slideLayout1.xml"/><Relationship Id="rId6" Type="http://schemas.openxmlformats.org/officeDocument/2006/relationships/image" Target="../media/image240.png"/><Relationship Id="rId11" Type="http://schemas.openxmlformats.org/officeDocument/2006/relationships/image" Target="../media/image290.png"/><Relationship Id="rId5" Type="http://schemas.openxmlformats.org/officeDocument/2006/relationships/image" Target="../media/image230.png"/><Relationship Id="rId15" Type="http://schemas.openxmlformats.org/officeDocument/2006/relationships/image" Target="../media/image57.png"/><Relationship Id="rId10" Type="http://schemas.openxmlformats.org/officeDocument/2006/relationships/image" Target="../media/image280.png"/><Relationship Id="rId4" Type="http://schemas.openxmlformats.org/officeDocument/2006/relationships/image" Target="../media/image220.png"/><Relationship Id="rId9" Type="http://schemas.openxmlformats.org/officeDocument/2006/relationships/image" Target="../media/image270.png"/><Relationship Id="rId14" Type="http://schemas.openxmlformats.org/officeDocument/2006/relationships/image" Target="../media/image320.png"/></Relationships>
</file>

<file path=ppt/slides/_rels/slide14.xml.rels><?xml version="1.0" encoding="UTF-8" standalone="yes"?>
<Relationships xmlns="http://schemas.openxmlformats.org/package/2006/relationships"><Relationship Id="rId3" Type="http://schemas.openxmlformats.org/officeDocument/2006/relationships/image" Target="../media/image340.png"/><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710.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88.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989146" y="9192"/>
            <a:ext cx="2505849"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Gesetz von </a:t>
            </a:r>
            <a:r>
              <a:rPr lang="de-DE" sz="2400" b="1" dirty="0" err="1"/>
              <a:t>Walras</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0" y="467316"/>
            <a:ext cx="8564880" cy="6250431"/>
          </a:xfrm>
          <a:prstGeom prst="rect">
            <a:avLst/>
          </a:prstGeom>
        </p:spPr>
      </p:pic>
      <p:sp>
        <p:nvSpPr>
          <p:cNvPr id="4" name="Rechteck 3">
            <a:extLst>
              <a:ext uri="{FF2B5EF4-FFF2-40B4-BE49-F238E27FC236}">
                <a16:creationId xmlns:a16="http://schemas.microsoft.com/office/drawing/2014/main" id="{8D700FBD-EFD0-4BF6-8D0C-748D8480D71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0756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827955" y="123129"/>
            <a:ext cx="789559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Saysche Theorem und natürliche Arbeitslosigkeit</a:t>
            </a:r>
            <a:endParaRPr lang="de-DE" sz="2400" b="1"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106710" y="581253"/>
            <a:ext cx="8582895" cy="5836603"/>
          </a:xfrm>
          <a:prstGeom prst="rect">
            <a:avLst/>
          </a:prstGeom>
        </p:spPr>
      </p:pic>
      <p:sp>
        <p:nvSpPr>
          <p:cNvPr id="4" name="Rechteck 3">
            <a:extLst>
              <a:ext uri="{FF2B5EF4-FFF2-40B4-BE49-F238E27FC236}">
                <a16:creationId xmlns:a16="http://schemas.microsoft.com/office/drawing/2014/main" id="{8CCF89FF-D2ED-4B1B-9334-A45EE782E77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832667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a:extLst>
              <a:ext uri="{FF2B5EF4-FFF2-40B4-BE49-F238E27FC236}">
                <a16:creationId xmlns:a16="http://schemas.microsoft.com/office/drawing/2014/main" id="{0DFBC97E-FE41-4013-EAA4-67573D485C77}"/>
              </a:ext>
            </a:extLst>
          </p:cNvPr>
          <p:cNvGrpSpPr/>
          <p:nvPr/>
        </p:nvGrpSpPr>
        <p:grpSpPr>
          <a:xfrm>
            <a:off x="177448" y="991942"/>
            <a:ext cx="7828631" cy="5073578"/>
            <a:chOff x="-15591" y="1154502"/>
            <a:chExt cx="5693076" cy="3671901"/>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2"/>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5"/>
                  <a:stretch>
                    <a:fillRect/>
                  </a:stretch>
                </a:blipFill>
              </p:spPr>
              <p:txBody>
                <a:bodyPr/>
                <a:lstStyle/>
                <a:p>
                  <a:r>
                    <a:rPr lang="de-DE">
                      <a:noFill/>
                    </a:rPr>
                    <a:t> </a:t>
                  </a:r>
                </a:p>
              </p:txBody>
            </p:sp>
          </mc:Fallback>
        </mc:AlternateContent>
      </p:grpSp>
      <p:sp>
        <p:nvSpPr>
          <p:cNvPr id="60" name="Rechteck 59"/>
          <p:cNvSpPr/>
          <p:nvPr/>
        </p:nvSpPr>
        <p:spPr>
          <a:xfrm>
            <a:off x="5424315" y="3128900"/>
            <a:ext cx="149782" cy="299458"/>
          </a:xfrm>
          <a:prstGeom prst="rect">
            <a:avLst/>
          </a:prstGeom>
        </p:spPr>
        <p:txBody>
          <a:bodyPr wrap="none">
            <a:spAutoFit/>
          </a:bodyPr>
          <a:lstStyle/>
          <a:p>
            <a:endParaRPr lang="de-DE" dirty="0"/>
          </a:p>
        </p:txBody>
      </p:sp>
      <p:sp>
        <p:nvSpPr>
          <p:cNvPr id="72" name="Textfeld 71"/>
          <p:cNvSpPr txBox="1"/>
          <p:nvPr/>
        </p:nvSpPr>
        <p:spPr>
          <a:xfrm>
            <a:off x="1043513" y="-47321"/>
            <a:ext cx="426710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a:t>Neoklassische Synthese</a:t>
            </a:r>
            <a:endParaRPr lang="de-DE" sz="3266" dirty="0">
              <a:latin typeface="Arial" pitchFamily="18"/>
              <a:ea typeface="Droid Sans Fallback" pitchFamily="2"/>
              <a:cs typeface="Lohit Hindi" pitchFamily="2"/>
            </a:endParaRPr>
          </a:p>
        </p:txBody>
      </p: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5103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Gerade Verbindung mit Pfeil 4"/>
          <p:cNvCxnSpPr/>
          <p:nvPr/>
        </p:nvCxnSpPr>
        <p:spPr>
          <a:xfrm>
            <a:off x="2981983" y="3014954"/>
            <a:ext cx="4550" cy="181144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Gerade Verbindung mit Pfeil 7"/>
          <p:cNvCxnSpPr/>
          <p:nvPr/>
        </p:nvCxnSpPr>
        <p:spPr>
          <a:xfrm flipV="1">
            <a:off x="2977433" y="2990348"/>
            <a:ext cx="2685866" cy="2460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Gerade Verbindung mit Pfeil 9"/>
          <p:cNvCxnSpPr/>
          <p:nvPr/>
        </p:nvCxnSpPr>
        <p:spPr>
          <a:xfrm flipH="1">
            <a:off x="251304" y="3013477"/>
            <a:ext cx="2721808" cy="1355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Gerade Verbindung mit Pfeil 11"/>
          <p:cNvCxnSpPr/>
          <p:nvPr/>
        </p:nvCxnSpPr>
        <p:spPr>
          <a:xfrm flipV="1">
            <a:off x="2986533" y="1174620"/>
            <a:ext cx="0" cy="1852713"/>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Freihandform 14"/>
          <p:cNvSpPr/>
          <p:nvPr/>
        </p:nvSpPr>
        <p:spPr>
          <a:xfrm>
            <a:off x="3321118" y="1262748"/>
            <a:ext cx="2065787" cy="1357556"/>
          </a:xfrm>
          <a:custGeom>
            <a:avLst/>
            <a:gdLst>
              <a:gd name="connsiteX0" fmla="*/ 0 w 2882900"/>
              <a:gd name="connsiteY0" fmla="*/ 0 h 2089150"/>
              <a:gd name="connsiteX1" fmla="*/ 1149350 w 2882900"/>
              <a:gd name="connsiteY1" fmla="*/ 1511300 h 2089150"/>
              <a:gd name="connsiteX2" fmla="*/ 2882900 w 2882900"/>
              <a:gd name="connsiteY2" fmla="*/ 2089150 h 2089150"/>
              <a:gd name="connsiteX3" fmla="*/ 2882900 w 2882900"/>
              <a:gd name="connsiteY3" fmla="*/ 2089150 h 2089150"/>
            </a:gdLst>
            <a:ahLst/>
            <a:cxnLst>
              <a:cxn ang="0">
                <a:pos x="connsiteX0" y="connsiteY0"/>
              </a:cxn>
              <a:cxn ang="0">
                <a:pos x="connsiteX1" y="connsiteY1"/>
              </a:cxn>
              <a:cxn ang="0">
                <a:pos x="connsiteX2" y="connsiteY2"/>
              </a:cxn>
              <a:cxn ang="0">
                <a:pos x="connsiteX3" y="connsiteY3"/>
              </a:cxn>
            </a:cxnLst>
            <a:rect l="l" t="t" r="r" b="b"/>
            <a:pathLst>
              <a:path w="2882900" h="2089150">
                <a:moveTo>
                  <a:pt x="0" y="0"/>
                </a:moveTo>
                <a:cubicBezTo>
                  <a:pt x="334433" y="581554"/>
                  <a:pt x="668867" y="1163108"/>
                  <a:pt x="1149350" y="1511300"/>
                </a:cubicBezTo>
                <a:cubicBezTo>
                  <a:pt x="1629833" y="1859492"/>
                  <a:pt x="2882900" y="2089150"/>
                  <a:pt x="2882900" y="2089150"/>
                </a:cubicBezTo>
                <a:lnTo>
                  <a:pt x="2882900" y="2089150"/>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Freihandform 15"/>
          <p:cNvSpPr/>
          <p:nvPr/>
        </p:nvSpPr>
        <p:spPr>
          <a:xfrm>
            <a:off x="2987828" y="3021843"/>
            <a:ext cx="1641075" cy="1499099"/>
          </a:xfrm>
          <a:custGeom>
            <a:avLst/>
            <a:gdLst>
              <a:gd name="connsiteX0" fmla="*/ 0 w 3238150"/>
              <a:gd name="connsiteY0" fmla="*/ 0 h 2306972"/>
              <a:gd name="connsiteX1" fmla="*/ 1853967 w 3238150"/>
              <a:gd name="connsiteY1" fmla="*/ 713064 h 2306972"/>
              <a:gd name="connsiteX2" fmla="*/ 3238150 w 3238150"/>
              <a:gd name="connsiteY2" fmla="*/ 2306972 h 2306972"/>
              <a:gd name="connsiteX3" fmla="*/ 3238150 w 3238150"/>
              <a:gd name="connsiteY3" fmla="*/ 2306972 h 2306972"/>
            </a:gdLst>
            <a:ahLst/>
            <a:cxnLst>
              <a:cxn ang="0">
                <a:pos x="connsiteX0" y="connsiteY0"/>
              </a:cxn>
              <a:cxn ang="0">
                <a:pos x="connsiteX1" y="connsiteY1"/>
              </a:cxn>
              <a:cxn ang="0">
                <a:pos x="connsiteX2" y="connsiteY2"/>
              </a:cxn>
              <a:cxn ang="0">
                <a:pos x="connsiteX3" y="connsiteY3"/>
              </a:cxn>
            </a:cxnLst>
            <a:rect l="l" t="t" r="r" b="b"/>
            <a:pathLst>
              <a:path w="3238150" h="2306972">
                <a:moveTo>
                  <a:pt x="0" y="0"/>
                </a:moveTo>
                <a:cubicBezTo>
                  <a:pt x="657137" y="164284"/>
                  <a:pt x="1314275" y="328569"/>
                  <a:pt x="1853967" y="713064"/>
                </a:cubicBezTo>
                <a:cubicBezTo>
                  <a:pt x="2393659" y="1097559"/>
                  <a:pt x="3238150" y="2306972"/>
                  <a:pt x="3238150" y="2306972"/>
                </a:cubicBezTo>
                <a:lnTo>
                  <a:pt x="3238150" y="2306972"/>
                </a:ln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Freihandform 16"/>
          <p:cNvSpPr/>
          <p:nvPr/>
        </p:nvSpPr>
        <p:spPr>
          <a:xfrm>
            <a:off x="690735" y="3174478"/>
            <a:ext cx="1960460" cy="1089338"/>
          </a:xfrm>
          <a:custGeom>
            <a:avLst/>
            <a:gdLst>
              <a:gd name="connsiteX0" fmla="*/ 2735912 w 2735912"/>
              <a:gd name="connsiteY0" fmla="*/ 0 h 1676388"/>
              <a:gd name="connsiteX1" fmla="*/ 1704066 w 2735912"/>
              <a:gd name="connsiteY1" fmla="*/ 1023457 h 1676388"/>
              <a:gd name="connsiteX2" fmla="*/ 152102 w 2735912"/>
              <a:gd name="connsiteY2" fmla="*/ 1619075 h 1676388"/>
              <a:gd name="connsiteX3" fmla="*/ 143713 w 2735912"/>
              <a:gd name="connsiteY3" fmla="*/ 1619075 h 1676388"/>
            </a:gdLst>
            <a:ahLst/>
            <a:cxnLst>
              <a:cxn ang="0">
                <a:pos x="connsiteX0" y="connsiteY0"/>
              </a:cxn>
              <a:cxn ang="0">
                <a:pos x="connsiteX1" y="connsiteY1"/>
              </a:cxn>
              <a:cxn ang="0">
                <a:pos x="connsiteX2" y="connsiteY2"/>
              </a:cxn>
              <a:cxn ang="0">
                <a:pos x="connsiteX3" y="connsiteY3"/>
              </a:cxn>
            </a:cxnLst>
            <a:rect l="l" t="t" r="r" b="b"/>
            <a:pathLst>
              <a:path w="2735912" h="1676388">
                <a:moveTo>
                  <a:pt x="2735912" y="0"/>
                </a:moveTo>
                <a:cubicBezTo>
                  <a:pt x="2435306" y="376805"/>
                  <a:pt x="2134701" y="753611"/>
                  <a:pt x="1704066" y="1023457"/>
                </a:cubicBezTo>
                <a:cubicBezTo>
                  <a:pt x="1273431" y="1293303"/>
                  <a:pt x="152102" y="1619075"/>
                  <a:pt x="152102" y="1619075"/>
                </a:cubicBezTo>
                <a:cubicBezTo>
                  <a:pt x="-107957" y="1718345"/>
                  <a:pt x="17878" y="1668710"/>
                  <a:pt x="143713" y="1619075"/>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Freihandform 17"/>
          <p:cNvSpPr/>
          <p:nvPr/>
        </p:nvSpPr>
        <p:spPr>
          <a:xfrm>
            <a:off x="1112313" y="3327114"/>
            <a:ext cx="1382591" cy="1013937"/>
          </a:xfrm>
          <a:custGeom>
            <a:avLst/>
            <a:gdLst>
              <a:gd name="connsiteX0" fmla="*/ 0 w 1929468"/>
              <a:gd name="connsiteY0" fmla="*/ 0 h 1560353"/>
              <a:gd name="connsiteX1" fmla="*/ 1124125 w 1929468"/>
              <a:gd name="connsiteY1" fmla="*/ 402672 h 1560353"/>
              <a:gd name="connsiteX2" fmla="*/ 1929468 w 1929468"/>
              <a:gd name="connsiteY2" fmla="*/ 1560353 h 1560353"/>
            </a:gdLst>
            <a:ahLst/>
            <a:cxnLst>
              <a:cxn ang="0">
                <a:pos x="connsiteX0" y="connsiteY0"/>
              </a:cxn>
              <a:cxn ang="0">
                <a:pos x="connsiteX1" y="connsiteY1"/>
              </a:cxn>
              <a:cxn ang="0">
                <a:pos x="connsiteX2" y="connsiteY2"/>
              </a:cxn>
            </a:cxnLst>
            <a:rect l="l" t="t" r="r" b="b"/>
            <a:pathLst>
              <a:path w="1929468" h="1560353">
                <a:moveTo>
                  <a:pt x="0" y="0"/>
                </a:moveTo>
                <a:cubicBezTo>
                  <a:pt x="401273" y="71306"/>
                  <a:pt x="802547" y="142613"/>
                  <a:pt x="1124125" y="402672"/>
                </a:cubicBezTo>
                <a:cubicBezTo>
                  <a:pt x="1445703" y="662731"/>
                  <a:pt x="1687585" y="1111542"/>
                  <a:pt x="1929468" y="1560353"/>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Freihandform 33"/>
          <p:cNvSpPr/>
          <p:nvPr/>
        </p:nvSpPr>
        <p:spPr>
          <a:xfrm>
            <a:off x="865852" y="1337401"/>
            <a:ext cx="1586973" cy="1406428"/>
          </a:xfrm>
          <a:custGeom>
            <a:avLst/>
            <a:gdLst>
              <a:gd name="connsiteX0" fmla="*/ 2214694 w 2214694"/>
              <a:gd name="connsiteY0" fmla="*/ 0 h 2164359"/>
              <a:gd name="connsiteX1" fmla="*/ 1669409 w 2214694"/>
              <a:gd name="connsiteY1" fmla="*/ 1409350 h 2164359"/>
              <a:gd name="connsiteX2" fmla="*/ 0 w 2214694"/>
              <a:gd name="connsiteY2" fmla="*/ 2164359 h 2164359"/>
            </a:gdLst>
            <a:ahLst/>
            <a:cxnLst>
              <a:cxn ang="0">
                <a:pos x="connsiteX0" y="connsiteY0"/>
              </a:cxn>
              <a:cxn ang="0">
                <a:pos x="connsiteX1" y="connsiteY1"/>
              </a:cxn>
              <a:cxn ang="0">
                <a:pos x="connsiteX2" y="connsiteY2"/>
              </a:cxn>
            </a:cxnLst>
            <a:rect l="l" t="t" r="r" b="b"/>
            <a:pathLst>
              <a:path w="2214694" h="2164359">
                <a:moveTo>
                  <a:pt x="2214694" y="0"/>
                </a:moveTo>
                <a:cubicBezTo>
                  <a:pt x="2126609" y="524312"/>
                  <a:pt x="2038525" y="1048624"/>
                  <a:pt x="1669409" y="1409350"/>
                </a:cubicBezTo>
                <a:cubicBezTo>
                  <a:pt x="1300293" y="1770077"/>
                  <a:pt x="650146" y="1967218"/>
                  <a:pt x="0" y="2164359"/>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36" name="Gerader Verbinder 35"/>
          <p:cNvCxnSpPr/>
          <p:nvPr/>
        </p:nvCxnSpPr>
        <p:spPr>
          <a:xfrm flipH="1" flipV="1">
            <a:off x="4156871" y="1337401"/>
            <a:ext cx="13025" cy="166524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1" name="Textfeld 50"/>
              <p:cNvSpPr txBox="1"/>
              <p:nvPr/>
            </p:nvSpPr>
            <p:spPr>
              <a:xfrm>
                <a:off x="4173013" y="1139943"/>
                <a:ext cx="368769"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51" name="Textfeld 50"/>
              <p:cNvSpPr txBox="1">
                <a:spLocks noRot="1" noChangeAspect="1" noMove="1" noResize="1" noEditPoints="1" noAdjustHandles="1" noChangeArrowheads="1" noChangeShapeType="1" noTextEdit="1"/>
              </p:cNvSpPr>
              <p:nvPr/>
            </p:nvSpPr>
            <p:spPr>
              <a:xfrm>
                <a:off x="4173013" y="1139943"/>
                <a:ext cx="368769" cy="338972"/>
              </a:xfrm>
              <a:prstGeom prst="rect">
                <a:avLst/>
              </a:prstGeom>
              <a:blipFill>
                <a:blip r:embed="rId2"/>
                <a:stretch>
                  <a:fillRect l="-25000" t="-3571" r="-11667"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3" name="Rechteck 52"/>
              <p:cNvSpPr/>
              <p:nvPr/>
            </p:nvSpPr>
            <p:spPr>
              <a:xfrm>
                <a:off x="-15591" y="3027468"/>
                <a:ext cx="811248" cy="55387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m:rPr>
                          <m:sty m:val="p"/>
                        </m:rPr>
                        <a:rPr lang="el-GR" sz="1600" i="1">
                          <a:latin typeface="Cambria Math" panose="02040503050406030204" pitchFamily="18" charset="0"/>
                        </a:rPr>
                        <m:t>ω</m:t>
                      </m:r>
                      <m:r>
                        <a:rPr lang="de-DE" sz="1600" b="0" i="1" smtClean="0">
                          <a:latin typeface="Cambria Math" panose="02040503050406030204" pitchFamily="18" charset="0"/>
                        </a:rPr>
                        <m:t>=</m:t>
                      </m:r>
                      <m:f>
                        <m:fPr>
                          <m:ctrlPr>
                            <a:rPr lang="de-DE" sz="1600" i="1" smtClean="0">
                              <a:latin typeface="Cambria Math" panose="02040503050406030204" pitchFamily="18" charset="0"/>
                            </a:rPr>
                          </m:ctrlPr>
                        </m:fPr>
                        <m:num>
                          <m:r>
                            <a:rPr lang="de-DE" sz="1600" b="0" i="1" smtClean="0">
                              <a:latin typeface="Cambria Math" panose="02040503050406030204" pitchFamily="18" charset="0"/>
                            </a:rPr>
                            <m:t>𝑤</m:t>
                          </m:r>
                        </m:num>
                        <m:den>
                          <m:r>
                            <a:rPr lang="de-DE" sz="1600" b="0" i="1" smtClean="0">
                              <a:latin typeface="Cambria Math" panose="02040503050406030204" pitchFamily="18" charset="0"/>
                            </a:rPr>
                            <m:t>𝑝</m:t>
                          </m:r>
                        </m:den>
                      </m:f>
                    </m:oMath>
                  </m:oMathPara>
                </a14:m>
                <a:endParaRPr lang="de-DE" sz="1600" dirty="0"/>
              </a:p>
            </p:txBody>
          </p:sp>
        </mc:Choice>
        <mc:Fallback xmlns="">
          <p:sp>
            <p:nvSpPr>
              <p:cNvPr id="53" name="Rechteck 52"/>
              <p:cNvSpPr>
                <a:spLocks noRot="1" noChangeAspect="1" noMove="1" noResize="1" noEditPoints="1" noAdjustHandles="1" noChangeArrowheads="1" noChangeShapeType="1" noTextEdit="1"/>
              </p:cNvSpPr>
              <p:nvPr/>
            </p:nvSpPr>
            <p:spPr>
              <a:xfrm>
                <a:off x="-15591" y="3027468"/>
                <a:ext cx="811248" cy="553870"/>
              </a:xfrm>
              <a:prstGeom prst="rect">
                <a:avLst/>
              </a:prstGeom>
              <a:blipFill>
                <a:blip r:embed="rId4"/>
                <a:stretch>
                  <a:fillRect b="-444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4" name="Rechteck 53"/>
              <p:cNvSpPr/>
              <p:nvPr/>
            </p:nvSpPr>
            <p:spPr>
              <a:xfrm>
                <a:off x="2655381" y="1154502"/>
                <a:ext cx="392347"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𝑝</m:t>
                      </m:r>
                    </m:oMath>
                  </m:oMathPara>
                </a14:m>
                <a:endParaRPr lang="de-DE" sz="2400" dirty="0"/>
              </a:p>
            </p:txBody>
          </p:sp>
        </mc:Choice>
        <mc:Fallback xmlns="">
          <p:sp>
            <p:nvSpPr>
              <p:cNvPr id="54" name="Rechteck 53"/>
              <p:cNvSpPr>
                <a:spLocks noRot="1" noChangeAspect="1" noMove="1" noResize="1" noEditPoints="1" noAdjustHandles="1" noChangeArrowheads="1" noChangeShapeType="1" noTextEdit="1"/>
              </p:cNvSpPr>
              <p:nvPr/>
            </p:nvSpPr>
            <p:spPr>
              <a:xfrm>
                <a:off x="2655381" y="1154502"/>
                <a:ext cx="392347" cy="422321"/>
              </a:xfrm>
              <a:prstGeom prst="rect">
                <a:avLst/>
              </a:prstGeom>
              <a:blipFill>
                <a:blip r:embed="rId5"/>
                <a:stretch>
                  <a:fillRect b="-20000"/>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5" name="Rechteck 54"/>
              <p:cNvSpPr/>
              <p:nvPr/>
            </p:nvSpPr>
            <p:spPr>
              <a:xfrm>
                <a:off x="5283789" y="2938773"/>
                <a:ext cx="393696"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i="1">
                          <a:latin typeface="Cambria Math" panose="02040503050406030204" pitchFamily="18" charset="0"/>
                        </a:rPr>
                        <m:t>𝑦</m:t>
                      </m:r>
                    </m:oMath>
                  </m:oMathPara>
                </a14:m>
                <a:endParaRPr lang="de-DE" sz="2400" dirty="0"/>
              </a:p>
            </p:txBody>
          </p:sp>
        </mc:Choice>
        <mc:Fallback xmlns="">
          <p:sp>
            <p:nvSpPr>
              <p:cNvPr id="55" name="Rechteck 54"/>
              <p:cNvSpPr>
                <a:spLocks noRot="1" noChangeAspect="1" noMove="1" noResize="1" noEditPoints="1" noAdjustHandles="1" noChangeArrowheads="1" noChangeShapeType="1" noTextEdit="1"/>
              </p:cNvSpPr>
              <p:nvPr/>
            </p:nvSpPr>
            <p:spPr>
              <a:xfrm>
                <a:off x="5283789" y="2938773"/>
                <a:ext cx="393696" cy="422321"/>
              </a:xfrm>
              <a:prstGeom prst="rect">
                <a:avLst/>
              </a:prstGeom>
              <a:blipFill>
                <a:blip r:embed="rId6"/>
                <a:stretch>
                  <a:fillRect b="-21739"/>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58" name="Rechteck 57"/>
              <p:cNvSpPr/>
              <p:nvPr/>
            </p:nvSpPr>
            <p:spPr>
              <a:xfrm>
                <a:off x="2643963" y="4394968"/>
                <a:ext cx="387303" cy="422321"/>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de-DE" sz="2400" b="0" i="1" smtClean="0">
                          <a:latin typeface="Cambria Math" panose="02040503050406030204" pitchFamily="18" charset="0"/>
                        </a:rPr>
                        <m:t>𝐿</m:t>
                      </m:r>
                    </m:oMath>
                  </m:oMathPara>
                </a14:m>
                <a:endParaRPr lang="de-DE" sz="2400" dirty="0"/>
              </a:p>
            </p:txBody>
          </p:sp>
        </mc:Choice>
        <mc:Fallback xmlns="">
          <p:sp>
            <p:nvSpPr>
              <p:cNvPr id="58" name="Rechteck 57"/>
              <p:cNvSpPr>
                <a:spLocks noRot="1" noChangeAspect="1" noMove="1" noResize="1" noEditPoints="1" noAdjustHandles="1" noChangeArrowheads="1" noChangeShapeType="1" noTextEdit="1"/>
              </p:cNvSpPr>
              <p:nvPr/>
            </p:nvSpPr>
            <p:spPr>
              <a:xfrm>
                <a:off x="2643963" y="4394968"/>
                <a:ext cx="387303" cy="422321"/>
              </a:xfrm>
              <a:prstGeom prst="rect">
                <a:avLst/>
              </a:prstGeom>
              <a:blipFill>
                <a:blip r:embed="rId7"/>
                <a:stretch>
                  <a:fillRect b="-4348"/>
                </a:stretch>
              </a:blipFill>
            </p:spPr>
            <p:txBody>
              <a:bodyPr/>
              <a:lstStyle/>
              <a:p>
                <a:r>
                  <a:rPr lang="de-DE">
                    <a:noFill/>
                  </a:rPr>
                  <a:t> </a:t>
                </a:r>
              </a:p>
            </p:txBody>
          </p:sp>
        </mc:Fallback>
      </mc:AlternateContent>
      <p:sp>
        <p:nvSpPr>
          <p:cNvPr id="60" name="Rechteck 59"/>
          <p:cNvSpPr/>
          <p:nvPr/>
        </p:nvSpPr>
        <p:spPr>
          <a:xfrm>
            <a:off x="5424315" y="3128900"/>
            <a:ext cx="149782" cy="299458"/>
          </a:xfrm>
          <a:prstGeom prst="rect">
            <a:avLst/>
          </a:prstGeom>
        </p:spPr>
        <p:txBody>
          <a:bodyPr wrap="none">
            <a:spAutoFit/>
          </a:bodyPr>
          <a:lstStyle/>
          <a:p>
            <a:endParaRPr lang="de-DE" dirty="0"/>
          </a:p>
        </p:txBody>
      </p:sp>
      <mc:AlternateContent xmlns:mc="http://schemas.openxmlformats.org/markup-compatibility/2006" xmlns:a14="http://schemas.microsoft.com/office/drawing/2010/main">
        <mc:Choice Requires="a14">
          <p:sp>
            <p:nvSpPr>
              <p:cNvPr id="61" name="Textfeld 60"/>
              <p:cNvSpPr txBox="1"/>
              <p:nvPr/>
            </p:nvSpPr>
            <p:spPr>
              <a:xfrm>
                <a:off x="712050" y="4224925"/>
                <a:ext cx="331463" cy="3389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𝑆</m:t>
                          </m:r>
                        </m:sup>
                      </m:sSup>
                    </m:oMath>
                  </m:oMathPara>
                </a14:m>
                <a:endParaRPr lang="de-DE" sz="2400" dirty="0"/>
              </a:p>
            </p:txBody>
          </p:sp>
        </mc:Choice>
        <mc:Fallback xmlns="">
          <p:sp>
            <p:nvSpPr>
              <p:cNvPr id="61" name="Textfeld 60"/>
              <p:cNvSpPr txBox="1">
                <a:spLocks noRot="1" noChangeAspect="1" noMove="1" noResize="1" noEditPoints="1" noAdjustHandles="1" noChangeArrowheads="1" noChangeShapeType="1" noTextEdit="1"/>
              </p:cNvSpPr>
              <p:nvPr/>
            </p:nvSpPr>
            <p:spPr>
              <a:xfrm>
                <a:off x="712050" y="4224925"/>
                <a:ext cx="331463" cy="338972"/>
              </a:xfrm>
              <a:prstGeom prst="rect">
                <a:avLst/>
              </a:prstGeom>
              <a:blipFill>
                <a:blip r:embed="rId8"/>
                <a:stretch>
                  <a:fillRect l="-27778" t="-1786" r="-11111"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2" name="Textfeld 61"/>
              <p:cNvSpPr txBox="1"/>
              <p:nvPr/>
            </p:nvSpPr>
            <p:spPr>
              <a:xfrm>
                <a:off x="2101960" y="4235398"/>
                <a:ext cx="35967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𝐷</m:t>
                          </m:r>
                        </m:sup>
                      </m:sSup>
                    </m:oMath>
                  </m:oMathPara>
                </a14:m>
                <a:endParaRPr lang="de-DE" sz="2400" dirty="0"/>
              </a:p>
            </p:txBody>
          </p:sp>
        </mc:Choice>
        <mc:Fallback xmlns="">
          <p:sp>
            <p:nvSpPr>
              <p:cNvPr id="62" name="Textfeld 61"/>
              <p:cNvSpPr txBox="1">
                <a:spLocks noRot="1" noChangeAspect="1" noMove="1" noResize="1" noEditPoints="1" noAdjustHandles="1" noChangeArrowheads="1" noChangeShapeType="1" noTextEdit="1"/>
              </p:cNvSpPr>
              <p:nvPr/>
            </p:nvSpPr>
            <p:spPr>
              <a:xfrm>
                <a:off x="2101960" y="4235398"/>
                <a:ext cx="359676" cy="337857"/>
              </a:xfrm>
              <a:prstGeom prst="rect">
                <a:avLst/>
              </a:prstGeom>
              <a:blipFill>
                <a:blip r:embed="rId9"/>
                <a:stretch>
                  <a:fillRect l="-25424" r="-10169" b="-1636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5" name="Textfeld 64"/>
              <p:cNvSpPr txBox="1"/>
              <p:nvPr/>
            </p:nvSpPr>
            <p:spPr>
              <a:xfrm>
                <a:off x="1769574" y="1957701"/>
                <a:ext cx="399855"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𝑤</m:t>
                          </m:r>
                        </m:e>
                        <m:sup>
                          <m:r>
                            <a:rPr lang="de-DE" sz="2400" b="0" i="1" smtClean="0">
                              <a:latin typeface="Cambria Math" panose="02040503050406030204" pitchFamily="18" charset="0"/>
                            </a:rPr>
                            <m:t>∗</m:t>
                          </m:r>
                        </m:sup>
                      </m:sSup>
                    </m:oMath>
                  </m:oMathPara>
                </a14:m>
                <a:endParaRPr lang="de-DE" sz="2400" dirty="0"/>
              </a:p>
            </p:txBody>
          </p:sp>
        </mc:Choice>
        <mc:Fallback xmlns="">
          <p:sp>
            <p:nvSpPr>
              <p:cNvPr id="65" name="Textfeld 64"/>
              <p:cNvSpPr txBox="1">
                <a:spLocks noRot="1" noChangeAspect="1" noMove="1" noResize="1" noEditPoints="1" noAdjustHandles="1" noChangeArrowheads="1" noChangeShapeType="1" noTextEdit="1"/>
              </p:cNvSpPr>
              <p:nvPr/>
            </p:nvSpPr>
            <p:spPr>
              <a:xfrm>
                <a:off x="1769574" y="1957701"/>
                <a:ext cx="399855" cy="337857"/>
              </a:xfrm>
              <a:prstGeom prst="rect">
                <a:avLst/>
              </a:prstGeom>
              <a:blipFill>
                <a:blip r:embed="rId10"/>
                <a:stretch>
                  <a:fillRect l="-13636" r="-6061" b="-7143"/>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6" name="Textfeld 65"/>
              <p:cNvSpPr txBox="1"/>
              <p:nvPr/>
            </p:nvSpPr>
            <p:spPr>
              <a:xfrm>
                <a:off x="2619186" y="2251143"/>
                <a:ext cx="337562"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𝑝</m:t>
                          </m:r>
                        </m:e>
                        <m:sup>
                          <m:r>
                            <a:rPr lang="de-DE" sz="2400" b="0" i="1" smtClean="0">
                              <a:latin typeface="Cambria Math" panose="02040503050406030204" pitchFamily="18" charset="0"/>
                            </a:rPr>
                            <m:t>∗</m:t>
                          </m:r>
                        </m:sup>
                      </m:sSup>
                    </m:oMath>
                  </m:oMathPara>
                </a14:m>
                <a:endParaRPr lang="de-DE" sz="2400" dirty="0"/>
              </a:p>
            </p:txBody>
          </p:sp>
        </mc:Choice>
        <mc:Fallback xmlns="">
          <p:sp>
            <p:nvSpPr>
              <p:cNvPr id="66" name="Textfeld 65"/>
              <p:cNvSpPr txBox="1">
                <a:spLocks noRot="1" noChangeAspect="1" noMove="1" noResize="1" noEditPoints="1" noAdjustHandles="1" noChangeArrowheads="1" noChangeShapeType="1" noTextEdit="1"/>
              </p:cNvSpPr>
              <p:nvPr/>
            </p:nvSpPr>
            <p:spPr>
              <a:xfrm>
                <a:off x="2619186" y="2251143"/>
                <a:ext cx="337562" cy="337857"/>
              </a:xfrm>
              <a:prstGeom prst="rect">
                <a:avLst/>
              </a:prstGeom>
              <a:blipFill>
                <a:blip r:embed="rId11"/>
                <a:stretch>
                  <a:fillRect l="-27273" r="-7273" b="-357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8" name="Textfeld 67"/>
              <p:cNvSpPr txBox="1"/>
              <p:nvPr/>
            </p:nvSpPr>
            <p:spPr>
              <a:xfrm>
                <a:off x="2108821" y="2499379"/>
                <a:ext cx="415576" cy="4622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1400" b="0" i="1" dirty="0" smtClean="0">
                              <a:latin typeface="Cambria Math" panose="02040503050406030204" pitchFamily="18" charset="0"/>
                            </a:rPr>
                          </m:ctrlPr>
                        </m:sSupPr>
                        <m:e>
                          <m:d>
                            <m:dPr>
                              <m:ctrlPr>
                                <a:rPr lang="de-DE" sz="1400" b="0" i="1" dirty="0" smtClean="0">
                                  <a:latin typeface="Cambria Math" panose="02040503050406030204" pitchFamily="18" charset="0"/>
                                </a:rPr>
                              </m:ctrlPr>
                            </m:dPr>
                            <m:e>
                              <m:f>
                                <m:fPr>
                                  <m:ctrlPr>
                                    <a:rPr lang="de-DE" sz="1400" b="0" i="1" dirty="0" smtClean="0">
                                      <a:latin typeface="Cambria Math" panose="02040503050406030204" pitchFamily="18" charset="0"/>
                                    </a:rPr>
                                  </m:ctrlPr>
                                </m:fPr>
                                <m:num>
                                  <m:r>
                                    <a:rPr lang="de-DE" sz="1400" b="0" i="1" dirty="0" smtClean="0">
                                      <a:latin typeface="Cambria Math" panose="02040503050406030204" pitchFamily="18" charset="0"/>
                                    </a:rPr>
                                    <m:t>𝑤</m:t>
                                  </m:r>
                                </m:num>
                                <m:den>
                                  <m:r>
                                    <a:rPr lang="de-DE" sz="1400" b="0" i="1" dirty="0" smtClean="0">
                                      <a:latin typeface="Cambria Math" panose="02040503050406030204" pitchFamily="18" charset="0"/>
                                    </a:rPr>
                                    <m:t>𝑝</m:t>
                                  </m:r>
                                </m:den>
                              </m:f>
                            </m:e>
                          </m:d>
                        </m:e>
                        <m:sup>
                          <m:r>
                            <a:rPr lang="de-DE" sz="1400" b="0" i="1" dirty="0" smtClean="0">
                              <a:latin typeface="Cambria Math" panose="02040503050406030204" pitchFamily="18" charset="0"/>
                            </a:rPr>
                            <m:t>∗</m:t>
                          </m:r>
                        </m:sup>
                      </m:sSup>
                    </m:oMath>
                  </m:oMathPara>
                </a14:m>
                <a:endParaRPr lang="de-DE" sz="1400" dirty="0"/>
              </a:p>
            </p:txBody>
          </p:sp>
        </mc:Choice>
        <mc:Fallback xmlns="">
          <p:sp>
            <p:nvSpPr>
              <p:cNvPr id="68" name="Textfeld 67"/>
              <p:cNvSpPr txBox="1">
                <a:spLocks noRot="1" noChangeAspect="1" noMove="1" noResize="1" noEditPoints="1" noAdjustHandles="1" noChangeArrowheads="1" noChangeShapeType="1" noTextEdit="1"/>
              </p:cNvSpPr>
              <p:nvPr/>
            </p:nvSpPr>
            <p:spPr>
              <a:xfrm>
                <a:off x="2108821" y="2499379"/>
                <a:ext cx="415576" cy="462265"/>
              </a:xfrm>
              <a:prstGeom prst="rect">
                <a:avLst/>
              </a:prstGeom>
              <a:blipFill>
                <a:blip r:embed="rId12"/>
                <a:stretch>
                  <a:fillRect b="-789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9" name="Textfeld 68"/>
              <p:cNvSpPr txBox="1"/>
              <p:nvPr/>
            </p:nvSpPr>
            <p:spPr>
              <a:xfrm>
                <a:off x="2644131" y="3739882"/>
                <a:ext cx="307766"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𝐿</m:t>
                          </m:r>
                        </m:e>
                        <m:sup>
                          <m:r>
                            <a:rPr lang="de-DE" sz="2400" b="0" i="1" smtClean="0">
                              <a:latin typeface="Cambria Math" panose="02040503050406030204" pitchFamily="18" charset="0"/>
                            </a:rPr>
                            <m:t>∗</m:t>
                          </m:r>
                        </m:sup>
                      </m:sSup>
                    </m:oMath>
                  </m:oMathPara>
                </a14:m>
                <a:endParaRPr lang="de-DE" sz="2400" dirty="0"/>
              </a:p>
            </p:txBody>
          </p:sp>
        </mc:Choice>
        <mc:Fallback xmlns="">
          <p:sp>
            <p:nvSpPr>
              <p:cNvPr id="69" name="Textfeld 68"/>
              <p:cNvSpPr txBox="1">
                <a:spLocks noRot="1" noChangeAspect="1" noMove="1" noResize="1" noEditPoints="1" noAdjustHandles="1" noChangeArrowheads="1" noChangeShapeType="1" noTextEdit="1"/>
              </p:cNvSpPr>
              <p:nvPr/>
            </p:nvSpPr>
            <p:spPr>
              <a:xfrm>
                <a:off x="2644131" y="3739882"/>
                <a:ext cx="307766" cy="337857"/>
              </a:xfrm>
              <a:prstGeom prst="rect">
                <a:avLst/>
              </a:prstGeom>
              <a:blipFill>
                <a:blip r:embed="rId13"/>
                <a:stretch>
                  <a:fillRect l="-30000" r="-8000" b="-160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6" name="Textfeld 75"/>
              <p:cNvSpPr txBox="1"/>
              <p:nvPr/>
            </p:nvSpPr>
            <p:spPr>
              <a:xfrm>
                <a:off x="4251033" y="3036716"/>
                <a:ext cx="345071" cy="3378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m:t>
                          </m:r>
                        </m:sup>
                      </m:sSup>
                    </m:oMath>
                  </m:oMathPara>
                </a14:m>
                <a:endParaRPr lang="de-DE" sz="2400" dirty="0"/>
              </a:p>
            </p:txBody>
          </p:sp>
        </mc:Choice>
        <mc:Fallback xmlns="">
          <p:sp>
            <p:nvSpPr>
              <p:cNvPr id="76" name="Textfeld 75"/>
              <p:cNvSpPr txBox="1">
                <a:spLocks noRot="1" noChangeAspect="1" noMove="1" noResize="1" noEditPoints="1" noAdjustHandles="1" noChangeArrowheads="1" noChangeShapeType="1" noTextEdit="1"/>
              </p:cNvSpPr>
              <p:nvPr/>
            </p:nvSpPr>
            <p:spPr>
              <a:xfrm>
                <a:off x="4251033" y="3036716"/>
                <a:ext cx="345071" cy="337857"/>
              </a:xfrm>
              <a:prstGeom prst="rect">
                <a:avLst/>
              </a:prstGeom>
              <a:blipFill>
                <a:blip r:embed="rId14"/>
                <a:stretch>
                  <a:fillRect l="-26316" r="-7018" b="-35714"/>
                </a:stretch>
              </a:blipFill>
            </p:spPr>
            <p:txBody>
              <a:bodyPr/>
              <a:lstStyle/>
              <a:p>
                <a:r>
                  <a:rPr lang="de-DE">
                    <a:noFill/>
                  </a:rPr>
                  <a:t> </a:t>
                </a:r>
              </a:p>
            </p:txBody>
          </p:sp>
        </mc:Fallback>
      </mc:AlternateContent>
      <p:sp>
        <p:nvSpPr>
          <p:cNvPr id="46" name="Textfeld 45"/>
          <p:cNvSpPr txBox="1"/>
          <p:nvPr/>
        </p:nvSpPr>
        <p:spPr>
          <a:xfrm>
            <a:off x="3974504" y="865366"/>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Produktionsniveau</a:t>
            </a:r>
            <a:endParaRPr lang="de-DE" sz="1400" dirty="0"/>
          </a:p>
        </p:txBody>
      </p:sp>
      <p:sp>
        <p:nvSpPr>
          <p:cNvPr id="50" name="Textfeld 49"/>
          <p:cNvSpPr txBox="1"/>
          <p:nvPr/>
        </p:nvSpPr>
        <p:spPr>
          <a:xfrm>
            <a:off x="3904629" y="4500189"/>
            <a:ext cx="1702981" cy="301606"/>
          </a:xfrm>
          <a:prstGeom prst="rect">
            <a:avLst/>
          </a:prstGeom>
          <a:noFill/>
          <a:ln>
            <a:noFill/>
          </a:ln>
        </p:spPr>
        <p:txBody>
          <a:bodyPr vert="horz" wrap="square" lIns="81646" tIns="40823" rIns="81646" bIns="40823" anchorCtr="0" compatLnSpc="0">
            <a:spAutoFit/>
          </a:bodyPr>
          <a:lstStyle/>
          <a:p>
            <a:pPr>
              <a:defRPr/>
            </a:pPr>
            <a:r>
              <a:rPr lang="de-DE" altLang="en-US" sz="1400" dirty="0"/>
              <a:t>Produktionsfunktion</a:t>
            </a:r>
            <a:endParaRPr lang="de-DE" sz="1400" dirty="0"/>
          </a:p>
        </p:txBody>
      </p:sp>
      <p:sp>
        <p:nvSpPr>
          <p:cNvPr id="59" name="Textfeld 58"/>
          <p:cNvSpPr txBox="1"/>
          <p:nvPr/>
        </p:nvSpPr>
        <p:spPr>
          <a:xfrm>
            <a:off x="1217161" y="4665136"/>
            <a:ext cx="1173591" cy="301606"/>
          </a:xfrm>
          <a:prstGeom prst="rect">
            <a:avLst/>
          </a:prstGeom>
          <a:noFill/>
          <a:ln>
            <a:noFill/>
          </a:ln>
        </p:spPr>
        <p:txBody>
          <a:bodyPr vert="horz" wrap="square" lIns="81646" tIns="40823" rIns="81646" bIns="40823" anchorCtr="0" compatLnSpc="0">
            <a:spAutoFit/>
          </a:bodyPr>
          <a:lstStyle/>
          <a:p>
            <a:pPr>
              <a:defRPr/>
            </a:pPr>
            <a:r>
              <a:rPr lang="de-DE" altLang="en-US" sz="1400" dirty="0"/>
              <a:t>Arbeitsmarkt</a:t>
            </a:r>
            <a:endParaRPr lang="de-DE" sz="1400" dirty="0"/>
          </a:p>
        </p:txBody>
      </p:sp>
      <p:sp>
        <p:nvSpPr>
          <p:cNvPr id="67" name="Textfeld 66"/>
          <p:cNvSpPr txBox="1"/>
          <p:nvPr/>
        </p:nvSpPr>
        <p:spPr>
          <a:xfrm>
            <a:off x="586109" y="889130"/>
            <a:ext cx="2052198" cy="301606"/>
          </a:xfrm>
          <a:prstGeom prst="rect">
            <a:avLst/>
          </a:prstGeom>
          <a:noFill/>
          <a:ln>
            <a:noFill/>
          </a:ln>
        </p:spPr>
        <p:txBody>
          <a:bodyPr vert="horz" wrap="square" lIns="81646" tIns="40823" rIns="81646" bIns="40823" anchorCtr="0" compatLnSpc="0">
            <a:spAutoFit/>
          </a:bodyPr>
          <a:lstStyle/>
          <a:p>
            <a:pPr>
              <a:defRPr/>
            </a:pPr>
            <a:r>
              <a:rPr lang="de-DE" altLang="en-US" sz="1400" dirty="0"/>
              <a:t>Preis- und Reallohnniveau</a:t>
            </a:r>
            <a:endParaRPr lang="de-DE" sz="1400" dirty="0"/>
          </a:p>
        </p:txBody>
      </p:sp>
      <p:sp>
        <p:nvSpPr>
          <p:cNvPr id="72" name="Textfeld 71"/>
          <p:cNvSpPr txBox="1"/>
          <p:nvPr/>
        </p:nvSpPr>
        <p:spPr>
          <a:xfrm>
            <a:off x="1043513" y="-47321"/>
            <a:ext cx="9558099"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Neoklassische Modell des allgemeinen Gleichgewichts</a:t>
            </a:r>
            <a:endParaRPr lang="de-DE" sz="3266" dirty="0">
              <a:latin typeface="Arial" pitchFamily="18"/>
              <a:ea typeface="Droid Sans Fallback" pitchFamily="2"/>
              <a:cs typeface="Lohit Hindi" pitchFamily="2"/>
            </a:endParaRPr>
          </a:p>
        </p:txBody>
      </p:sp>
      <p:cxnSp>
        <p:nvCxnSpPr>
          <p:cNvPr id="87" name="Gerader Verbinder 86"/>
          <p:cNvCxnSpPr/>
          <p:nvPr/>
        </p:nvCxnSpPr>
        <p:spPr>
          <a:xfrm flipV="1">
            <a:off x="2111345" y="3726889"/>
            <a:ext cx="872913" cy="1225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8" name="Gerader Verbinder 87"/>
          <p:cNvCxnSpPr/>
          <p:nvPr/>
        </p:nvCxnSpPr>
        <p:spPr>
          <a:xfrm>
            <a:off x="2101960" y="3013477"/>
            <a:ext cx="0" cy="70496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9" name="Gerader Verbinder 88"/>
          <p:cNvCxnSpPr/>
          <p:nvPr/>
        </p:nvCxnSpPr>
        <p:spPr>
          <a:xfrm>
            <a:off x="3004932" y="3724903"/>
            <a:ext cx="1151939" cy="954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0" name="Gerader Verbinder 89"/>
          <p:cNvCxnSpPr/>
          <p:nvPr/>
        </p:nvCxnSpPr>
        <p:spPr>
          <a:xfrm>
            <a:off x="4156871" y="2990348"/>
            <a:ext cx="6512" cy="749534"/>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1" name="Gerader Verbinder 90"/>
          <p:cNvCxnSpPr/>
          <p:nvPr/>
        </p:nvCxnSpPr>
        <p:spPr>
          <a:xfrm>
            <a:off x="2981983" y="2260305"/>
            <a:ext cx="1187913" cy="2669"/>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2" name="Gerader Verbinder 91"/>
          <p:cNvCxnSpPr/>
          <p:nvPr/>
        </p:nvCxnSpPr>
        <p:spPr>
          <a:xfrm>
            <a:off x="2108821" y="2251143"/>
            <a:ext cx="0" cy="751507"/>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3" name="Gerader Verbinder 92"/>
          <p:cNvCxnSpPr/>
          <p:nvPr/>
        </p:nvCxnSpPr>
        <p:spPr>
          <a:xfrm>
            <a:off x="2096730" y="2241183"/>
            <a:ext cx="860360" cy="5071"/>
          </a:xfrm>
          <a:prstGeom prst="line">
            <a:avLst/>
          </a:prstGeom>
          <a:ln w="15875">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9" name="Rechteck 48">
            <a:extLst>
              <a:ext uri="{FF2B5EF4-FFF2-40B4-BE49-F238E27FC236}">
                <a16:creationId xmlns:a16="http://schemas.microsoft.com/office/drawing/2014/main" id="{E5DFE926-27A0-4AB7-81FC-9A1D4D83190D}"/>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9247BA54-9FBF-97D9-E8B8-2F563883DA0E}"/>
                  </a:ext>
                </a:extLst>
              </p:cNvPr>
              <p:cNvSpPr txBox="1"/>
              <p:nvPr/>
            </p:nvSpPr>
            <p:spPr>
              <a:xfrm>
                <a:off x="5480637" y="2316127"/>
                <a:ext cx="1577676"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de-DE" sz="2400" i="1" smtClean="0">
                              <a:latin typeface="Cambria Math" panose="02040503050406030204" pitchFamily="18" charset="0"/>
                            </a:rPr>
                          </m:ctrlPr>
                        </m:sSupPr>
                        <m:e>
                          <m:r>
                            <a:rPr lang="de-DE" sz="2400" b="0" i="1" smtClean="0">
                              <a:latin typeface="Cambria Math" panose="02040503050406030204" pitchFamily="18" charset="0"/>
                            </a:rPr>
                            <m:t>𝑦</m:t>
                          </m:r>
                        </m:e>
                        <m:sup>
                          <m:r>
                            <a:rPr lang="de-DE" sz="2400" b="0" i="1" smtClean="0">
                              <a:latin typeface="Cambria Math" panose="02040503050406030204" pitchFamily="18" charset="0"/>
                            </a:rPr>
                            <m:t>𝐷</m:t>
                          </m:r>
                        </m:sup>
                      </m:sSup>
                      <m:r>
                        <a:rPr lang="de-DE" sz="2400" b="0" i="1" smtClean="0">
                          <a:latin typeface="Cambria Math" panose="02040503050406030204" pitchFamily="18" charset="0"/>
                        </a:rPr>
                        <m:t>(</m:t>
                      </m:r>
                      <m:r>
                        <a:rPr lang="de-DE" sz="2400" b="0" i="1" smtClean="0">
                          <a:latin typeface="Cambria Math" panose="02040503050406030204" pitchFamily="18" charset="0"/>
                        </a:rPr>
                        <m:t>𝑝</m:t>
                      </m:r>
                      <m:r>
                        <a:rPr lang="de-DE" sz="2400" b="0" i="1" smtClean="0">
                          <a:latin typeface="Cambria Math" panose="02040503050406030204" pitchFamily="18" charset="0"/>
                        </a:rPr>
                        <m:t>,</m:t>
                      </m:r>
                      <m:r>
                        <a:rPr lang="de-DE" sz="2400" b="0" i="1" smtClean="0">
                          <a:latin typeface="Cambria Math" panose="02040503050406030204" pitchFamily="18" charset="0"/>
                        </a:rPr>
                        <m:t>𝐺</m:t>
                      </m:r>
                      <m:r>
                        <a:rPr lang="de-DE" sz="2400" b="0" i="1" smtClean="0">
                          <a:latin typeface="Cambria Math" panose="02040503050406030204" pitchFamily="18" charset="0"/>
                        </a:rPr>
                        <m:t>,</m:t>
                      </m:r>
                      <m:r>
                        <a:rPr lang="de-DE" sz="2400" b="0" i="1" smtClean="0">
                          <a:latin typeface="Cambria Math" panose="02040503050406030204" pitchFamily="18" charset="0"/>
                        </a:rPr>
                        <m:t>𝑀</m:t>
                      </m:r>
                      <m:r>
                        <a:rPr lang="de-DE" sz="2400" b="0" i="1" smtClean="0">
                          <a:latin typeface="Cambria Math" panose="02040503050406030204" pitchFamily="18" charset="0"/>
                        </a:rPr>
                        <m:t>)</m:t>
                      </m:r>
                    </m:oMath>
                  </m:oMathPara>
                </a14:m>
                <a:endParaRPr lang="de-DE" sz="2400" dirty="0"/>
              </a:p>
            </p:txBody>
          </p:sp>
        </mc:Choice>
        <mc:Fallback xmlns="">
          <p:sp>
            <p:nvSpPr>
              <p:cNvPr id="2" name="Textfeld 1">
                <a:extLst>
                  <a:ext uri="{FF2B5EF4-FFF2-40B4-BE49-F238E27FC236}">
                    <a16:creationId xmlns:a16="http://schemas.microsoft.com/office/drawing/2014/main" id="{9247BA54-9FBF-97D9-E8B8-2F563883DA0E}"/>
                  </a:ext>
                </a:extLst>
              </p:cNvPr>
              <p:cNvSpPr txBox="1">
                <a:spLocks noRot="1" noChangeAspect="1" noMove="1" noResize="1" noEditPoints="1" noAdjustHandles="1" noChangeArrowheads="1" noChangeShapeType="1" noTextEdit="1"/>
              </p:cNvSpPr>
              <p:nvPr/>
            </p:nvSpPr>
            <p:spPr>
              <a:xfrm>
                <a:off x="5480637" y="2316127"/>
                <a:ext cx="1577676" cy="369332"/>
              </a:xfrm>
              <a:prstGeom prst="rect">
                <a:avLst/>
              </a:prstGeom>
              <a:blipFill>
                <a:blip r:embed="rId15"/>
                <a:stretch>
                  <a:fillRect l="-4247" r="-6178" b="-32787"/>
                </a:stretch>
              </a:blipFill>
            </p:spPr>
            <p:txBody>
              <a:bodyPr/>
              <a:lstStyle/>
              <a:p>
                <a:r>
                  <a:rPr lang="de-DE">
                    <a:noFill/>
                  </a:rPr>
                  <a:t> </a:t>
                </a:r>
              </a:p>
            </p:txBody>
          </p:sp>
        </mc:Fallback>
      </mc:AlternateContent>
    </p:spTree>
    <p:extLst>
      <p:ext uri="{BB962C8B-B14F-4D97-AF65-F5344CB8AC3E}">
        <p14:creationId xmlns:p14="http://schemas.microsoft.com/office/powerpoint/2010/main" val="302096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6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9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7"/>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51"/>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6"/>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15"/>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nodeType="clickEffect">
                                  <p:stCondLst>
                                    <p:cond delay="0"/>
                                  </p:stCondLst>
                                  <p:childTnLst>
                                    <p:set>
                                      <p:cBhvr>
                                        <p:cTn id="78" dur="1" fill="hold">
                                          <p:stCondLst>
                                            <p:cond delay="0"/>
                                          </p:stCondLst>
                                        </p:cTn>
                                        <p:tgtEl>
                                          <p:spTgt spid="91"/>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6"/>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93"/>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92"/>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65"/>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34"/>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34" grpId="0" animBg="1"/>
      <p:bldP spid="51" grpId="0"/>
      <p:bldP spid="53" grpId="0"/>
      <p:bldP spid="54" grpId="0"/>
      <p:bldP spid="55" grpId="0"/>
      <p:bldP spid="58" grpId="0"/>
      <p:bldP spid="61" grpId="0"/>
      <p:bldP spid="62" grpId="0"/>
      <p:bldP spid="65" grpId="0"/>
      <p:bldP spid="66" grpId="0"/>
      <p:bldP spid="68" grpId="0"/>
      <p:bldP spid="69" grpId="0"/>
      <p:bldP spid="76" grpId="0"/>
      <p:bldP spid="46" grpId="0"/>
      <p:bldP spid="50" grpId="0"/>
      <p:bldP spid="59" grpId="0"/>
      <p:bldP spid="67" grpId="0"/>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44068" y="74144"/>
            <a:ext cx="7091270"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Geld- und Fiskalpolitik in der Neoklassik</a:t>
            </a:r>
            <a:endParaRPr lang="de-DE" sz="3266" dirty="0">
              <a:latin typeface="Arial"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4" name="Textfeld 3"/>
              <p:cNvSpPr txBox="1"/>
              <p:nvPr/>
            </p:nvSpPr>
            <p:spPr>
              <a:xfrm>
                <a:off x="81643" y="673401"/>
                <a:ext cx="11968843" cy="1491483"/>
              </a:xfrm>
              <a:prstGeom prst="rect">
                <a:avLst/>
              </a:prstGeom>
              <a:noFill/>
              <a:ln>
                <a:noFill/>
              </a:ln>
            </p:spPr>
            <p:txBody>
              <a:bodyPr vert="horz" wrap="square" lIns="81646" tIns="40823" rIns="81646" bIns="40823" anchorCtr="0" compatLnSpc="0">
                <a:spAutoFit/>
              </a:bodyPr>
              <a:lstStyle/>
              <a:p>
                <a:r>
                  <a:rPr lang="de-DE" dirty="0"/>
                  <a:t>In der Neoklassik haben beide Politikmaßnahmen letztlich keinen Effekt auf die realen Größen der Volkswirtschaft, denn das Produktionsniveau </a:t>
                </a:r>
                <a:r>
                  <a:rPr lang="de-DE" dirty="0" err="1"/>
                  <a:t>y</a:t>
                </a:r>
                <a:r>
                  <a:rPr lang="de-DE" baseline="30000" dirty="0" err="1"/>
                  <a:t>S</a:t>
                </a:r>
                <a:r>
                  <a:rPr lang="de-DE" dirty="0"/>
                  <a:t> wird nur durch die Rahmenbedingungen in der Wirtschaft, also die Produktionsfunktion und die Präferenzen der Wirtschaftssubjekte bestimmt.</a:t>
                </a:r>
              </a:p>
              <a:p>
                <a:r>
                  <a:rPr lang="en-US" altLang="en-US" dirty="0"/>
                  <a:t>Solange </a:t>
                </a:r>
                <a:r>
                  <a:rPr lang="en-US" altLang="en-US" dirty="0" err="1"/>
                  <a:t>diese</a:t>
                </a:r>
                <a:r>
                  <a:rPr lang="en-US" altLang="en-US" dirty="0"/>
                  <a:t> </a:t>
                </a:r>
                <a:r>
                  <a:rPr lang="en-US" altLang="en-US" dirty="0" err="1"/>
                  <a:t>sich</a:t>
                </a:r>
                <a:r>
                  <a:rPr lang="en-US" altLang="en-US" dirty="0"/>
                  <a:t> </a:t>
                </a:r>
                <a:r>
                  <a:rPr lang="en-US" altLang="en-US" dirty="0" err="1"/>
                  <a:t>nicht</a:t>
                </a:r>
                <a:r>
                  <a:rPr lang="en-US" altLang="en-US" dirty="0"/>
                  <a:t> </a:t>
                </a:r>
                <a:r>
                  <a:rPr lang="en-US" altLang="en-US" dirty="0" err="1"/>
                  <a:t>ändern</a:t>
                </a:r>
                <a:r>
                  <a:rPr lang="en-US" altLang="en-US" dirty="0"/>
                  <a:t> </a:t>
                </a:r>
                <a:r>
                  <a:rPr lang="en-US" altLang="en-US" dirty="0" err="1"/>
                  <a:t>bleibt</a:t>
                </a:r>
                <a:r>
                  <a:rPr lang="en-US" altLang="en-US" dirty="0"/>
                  <a:t> </a:t>
                </a:r>
                <a:r>
                  <a:rPr lang="en-US" altLang="en-US" dirty="0" err="1"/>
                  <a:t>damit</a:t>
                </a:r>
                <a:r>
                  <a:rPr lang="en-US" altLang="en-US" dirty="0"/>
                  <a:t> das </a:t>
                </a:r>
                <a:r>
                  <a:rPr lang="en-US" altLang="en-US" dirty="0" err="1"/>
                  <a:t>gleichgewichtige</a:t>
                </a:r>
                <a:r>
                  <a:rPr lang="en-US" altLang="en-US" dirty="0"/>
                  <a:t> </a:t>
                </a:r>
                <a:r>
                  <a:rPr lang="en-US" altLang="en-US" dirty="0" err="1"/>
                  <a:t>Produktionsniveau</a:t>
                </a:r>
                <a:r>
                  <a:rPr lang="en-US" altLang="en-US" dirty="0"/>
                  <a:t> y* und der </a:t>
                </a:r>
                <a:r>
                  <a:rPr lang="en-US" altLang="en-US" dirty="0" err="1"/>
                  <a:t>gleichgewichtige</a:t>
                </a:r>
                <a:r>
                  <a:rPr lang="en-US" altLang="en-US" dirty="0"/>
                  <a:t> </a:t>
                </a:r>
                <a:r>
                  <a:rPr lang="en-US" altLang="en-US" dirty="0" err="1"/>
                  <a:t>Reallohn</a:t>
                </a:r>
                <a:r>
                  <a:rPr lang="en-US" altLang="en-US" dirty="0"/>
                  <a:t> </a:t>
                </a:r>
                <a14:m>
                  <m:oMath xmlns:m="http://schemas.openxmlformats.org/officeDocument/2006/math">
                    <m:r>
                      <m:rPr>
                        <m:sty m:val="p"/>
                      </m:rPr>
                      <a:rPr lang="el-GR" i="1">
                        <a:latin typeface="Cambria Math" panose="02040503050406030204" pitchFamily="18" charset="0"/>
                      </a:rPr>
                      <m:t>ω</m:t>
                    </m:r>
                  </m:oMath>
                </a14:m>
                <a:r>
                  <a:rPr lang="en-US" altLang="en-US" dirty="0"/>
                  <a:t>* </a:t>
                </a:r>
                <a:r>
                  <a:rPr lang="en-US" altLang="en-US" dirty="0" err="1"/>
                  <a:t>unverändert</a:t>
                </a:r>
                <a:r>
                  <a:rPr lang="en-US" altLang="en-US" dirty="0"/>
                  <a:t>.</a:t>
                </a:r>
                <a:endParaRPr lang="de-DE" altLang="en-US" dirty="0"/>
              </a:p>
            </p:txBody>
          </p:sp>
        </mc:Choice>
        <mc:Fallback xmlns="">
          <p:sp>
            <p:nvSpPr>
              <p:cNvPr id="4" name="Textfeld 3"/>
              <p:cNvSpPr txBox="1">
                <a:spLocks noRot="1" noChangeAspect="1" noMove="1" noResize="1" noEditPoints="1" noAdjustHandles="1" noChangeArrowheads="1" noChangeShapeType="1" noTextEdit="1"/>
              </p:cNvSpPr>
              <p:nvPr/>
            </p:nvSpPr>
            <p:spPr>
              <a:xfrm>
                <a:off x="81643" y="673401"/>
                <a:ext cx="11968843" cy="1491483"/>
              </a:xfrm>
              <a:prstGeom prst="rect">
                <a:avLst/>
              </a:prstGeom>
              <a:blipFill>
                <a:blip r:embed="rId3"/>
                <a:stretch>
                  <a:fillRect l="-509" t="-2041" b="-6122"/>
                </a:stretch>
              </a:blipFill>
              <a:ln>
                <a:no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6" name="Textfeld 5"/>
              <p:cNvSpPr txBox="1"/>
              <p:nvPr/>
            </p:nvSpPr>
            <p:spPr>
              <a:xfrm>
                <a:off x="0" y="2135695"/>
                <a:ext cx="12192000" cy="927868"/>
              </a:xfrm>
              <a:prstGeom prst="rect">
                <a:avLst/>
              </a:prstGeom>
              <a:noFill/>
              <a:ln>
                <a:noFill/>
              </a:ln>
            </p:spPr>
            <p:txBody>
              <a:bodyPr vert="horz" wrap="square" lIns="81646" tIns="40823" rIns="81646" bIns="40823" anchorCtr="0" compatLnSpc="0">
                <a:spAutoFit/>
              </a:bodyPr>
              <a:lstStyle/>
              <a:p>
                <a:r>
                  <a:rPr lang="de-DE" b="1" dirty="0"/>
                  <a:t>Geldpolitik: </a:t>
                </a:r>
                <a:r>
                  <a:rPr lang="de-DE" dirty="0"/>
                  <a:t>Die erhöhte Geldmenge verschiebt nur die Kurve der Quantitätsgleichung nach außen und erhöht damit 1:1 das 	     	    Preisniveau in der Wirtschaft, so dass die aus der höheren Geldmenge resultierenden gestiegenen Nominallöhne 	         	  zu 100% durch das gestiegene Preisniveau absorbiert werden und Reallohn </a:t>
                </a:r>
                <a14:m>
                  <m:oMath xmlns:m="http://schemas.openxmlformats.org/officeDocument/2006/math">
                    <m:r>
                      <m:rPr>
                        <m:sty m:val="p"/>
                      </m:rPr>
                      <a:rPr lang="el-GR" i="1">
                        <a:latin typeface="Cambria Math" panose="02040503050406030204" pitchFamily="18" charset="0"/>
                      </a:rPr>
                      <m:t>ω</m:t>
                    </m:r>
                  </m:oMath>
                </a14:m>
                <a:r>
                  <a:rPr lang="en-US" altLang="en-US" dirty="0"/>
                  <a:t>* und </a:t>
                </a:r>
                <a:r>
                  <a:rPr lang="en-US" altLang="en-US" dirty="0" err="1"/>
                  <a:t>Produktion</a:t>
                </a:r>
                <a:r>
                  <a:rPr lang="en-US" altLang="en-US" dirty="0"/>
                  <a:t> y* </a:t>
                </a:r>
                <a:r>
                  <a:rPr lang="de-DE" dirty="0"/>
                  <a:t>unverändert bleiben</a:t>
                </a:r>
              </a:p>
            </p:txBody>
          </p:sp>
        </mc:Choice>
        <mc:Fallback xmlns="">
          <p:sp>
            <p:nvSpPr>
              <p:cNvPr id="6" name="Textfeld 5"/>
              <p:cNvSpPr txBox="1">
                <a:spLocks noRot="1" noChangeAspect="1" noMove="1" noResize="1" noEditPoints="1" noAdjustHandles="1" noChangeArrowheads="1" noChangeShapeType="1" noTextEdit="1"/>
              </p:cNvSpPr>
              <p:nvPr/>
            </p:nvSpPr>
            <p:spPr>
              <a:xfrm>
                <a:off x="0" y="2135695"/>
                <a:ext cx="12192000" cy="927868"/>
              </a:xfrm>
              <a:prstGeom prst="rect">
                <a:avLst/>
              </a:prstGeom>
              <a:blipFill>
                <a:blip r:embed="rId4"/>
                <a:stretch>
                  <a:fillRect l="-500" t="-3268" r="-400" b="-9804"/>
                </a:stretch>
              </a:blipFill>
              <a:ln>
                <a:noFill/>
              </a:ln>
            </p:spPr>
            <p:txBody>
              <a:bodyPr/>
              <a:lstStyle/>
              <a:p>
                <a:r>
                  <a:rPr lang="de-DE">
                    <a:noFill/>
                  </a:rPr>
                  <a:t> </a:t>
                </a:r>
              </a:p>
            </p:txBody>
          </p:sp>
        </mc:Fallback>
      </mc:AlternateContent>
      <p:sp>
        <p:nvSpPr>
          <p:cNvPr id="7" name="Textfeld 6"/>
          <p:cNvSpPr txBox="1"/>
          <p:nvPr/>
        </p:nvSpPr>
        <p:spPr>
          <a:xfrm>
            <a:off x="23827" y="3063563"/>
            <a:ext cx="11968843" cy="1491483"/>
          </a:xfrm>
          <a:prstGeom prst="rect">
            <a:avLst/>
          </a:prstGeom>
          <a:noFill/>
          <a:ln>
            <a:noFill/>
          </a:ln>
        </p:spPr>
        <p:txBody>
          <a:bodyPr vert="horz" wrap="square" lIns="81646" tIns="40823" rIns="81646" bIns="40823" anchorCtr="0" compatLnSpc="0">
            <a:spAutoFit/>
          </a:bodyPr>
          <a:lstStyle/>
          <a:p>
            <a:r>
              <a:rPr lang="de-DE" b="1" dirty="0"/>
              <a:t>Fiskalpolitik: </a:t>
            </a:r>
            <a:r>
              <a:rPr lang="de-DE" dirty="0"/>
              <a:t>Die künstlich von staatlicher Seite erzeugte zusätzliche Nachfrage wird zwar auf dem Gütermarkt wirksam. Die 	      Unternehmen können prinzipiell durch Preis und/oder Mengenanpassungen auf die gestiegene Nachfrage 	      reagieren. Diesmal gehen wir aber im Gegensatz zu Keynes davon aus, dass die vollkommene Preisflexibilität dafür 	      genutzt wird, dass die zusätzliche Nachfrage wiederum zu 100% durch Preiserhöhungen absorbiert wird, so dass 	      sich ebenfalls nichts an der Produktion und dem Reallohn ändert</a:t>
            </a:r>
          </a:p>
        </p:txBody>
      </p:sp>
      <p:sp>
        <p:nvSpPr>
          <p:cNvPr id="9" name="Rechteck 8">
            <a:extLst>
              <a:ext uri="{FF2B5EF4-FFF2-40B4-BE49-F238E27FC236}">
                <a16:creationId xmlns:a16="http://schemas.microsoft.com/office/drawing/2014/main" id="{5A4DE060-DAA8-4E93-A083-A9D978C081A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7604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3" name="Rectangle 3"/>
          <p:cNvSpPr>
            <a:spLocks noChangeArrowheads="1"/>
          </p:cNvSpPr>
          <p:nvPr/>
        </p:nvSpPr>
        <p:spPr bwMode="auto">
          <a:xfrm>
            <a:off x="2652823" y="893"/>
            <a:ext cx="737541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Vereinigung von Neoklassik und Keynesianismus </a:t>
            </a:r>
          </a:p>
        </p:txBody>
      </p:sp>
      <p:sp>
        <p:nvSpPr>
          <p:cNvPr id="6" name="Textfeld 5"/>
          <p:cNvSpPr txBox="1"/>
          <p:nvPr/>
        </p:nvSpPr>
        <p:spPr>
          <a:xfrm>
            <a:off x="130392" y="410614"/>
            <a:ext cx="11968843" cy="4246788"/>
          </a:xfrm>
          <a:prstGeom prst="rect">
            <a:avLst/>
          </a:prstGeom>
          <a:noFill/>
          <a:ln>
            <a:noFill/>
          </a:ln>
        </p:spPr>
        <p:txBody>
          <a:bodyPr vert="horz" wrap="square" lIns="81646" tIns="40823" rIns="81646" bIns="40823" anchorCtr="0" compatLnSpc="0">
            <a:spAutoFit/>
          </a:bodyPr>
          <a:lstStyle/>
          <a:p>
            <a:r>
              <a:rPr lang="de-DE" sz="1900" dirty="0">
                <a:solidFill>
                  <a:srgbClr val="000000"/>
                </a:solidFill>
              </a:rPr>
              <a:t>Kurzfristig lässt sich mit einem externen Impuls über die Nachfrage (</a:t>
            </a:r>
            <a:r>
              <a:rPr lang="de-DE" sz="1900" dirty="0" err="1">
                <a:solidFill>
                  <a:srgbClr val="000000"/>
                </a:solidFill>
              </a:rPr>
              <a:t>Fisklapolitik</a:t>
            </a:r>
            <a:r>
              <a:rPr lang="de-DE" sz="1900" dirty="0">
                <a:solidFill>
                  <a:srgbClr val="000000"/>
                </a:solidFill>
              </a:rPr>
              <a:t>) die Produktion erhöhen, da die Preise nicht sofort reagieren. Langfristig werden sich aber bei rein künstlicher Nachfrageerhöhung die Preise nach oben anpassen und der Effekt der Produktionsausweitung verschwindet wieder.</a:t>
            </a:r>
          </a:p>
          <a:p>
            <a:endParaRPr lang="de-DE" sz="1900" dirty="0">
              <a:solidFill>
                <a:srgbClr val="000000"/>
              </a:solidFill>
            </a:endParaRPr>
          </a:p>
          <a:p>
            <a:r>
              <a:rPr lang="de-DE" sz="1900" dirty="0">
                <a:solidFill>
                  <a:srgbClr val="000000"/>
                </a:solidFill>
              </a:rPr>
              <a:t>Ähnliches gilt über den Kanal der induzierten Zinssenkung über eine externe Ausweitung der Geldmenge. Bei festen Preisen führt auch dies über die folgende Investitionssteigerung zu einer Produktionsausweitung. Bei vollkommen flexiblen Preisen kann aber langfristig die erhöhte Nachfrage wieder durch reine Preissteigerungen absorbiert werden.</a:t>
            </a:r>
          </a:p>
          <a:p>
            <a:endParaRPr lang="de-DE" sz="1900" dirty="0">
              <a:solidFill>
                <a:srgbClr val="000000"/>
              </a:solidFill>
            </a:endParaRPr>
          </a:p>
          <a:p>
            <a:r>
              <a:rPr lang="de-DE" sz="1900" dirty="0">
                <a:solidFill>
                  <a:srgbClr val="000000"/>
                </a:solidFill>
              </a:rPr>
              <a:t>Grundsätzlich lässt sich damit folgender zeitlicher Rahmen für die Anwendbarkeit von Keynes und Neoklassik ableiten:  </a:t>
            </a:r>
          </a:p>
          <a:p>
            <a:endParaRPr lang="de-DE" sz="1900" dirty="0">
              <a:solidFill>
                <a:srgbClr val="000000"/>
              </a:solidFill>
            </a:endParaRPr>
          </a:p>
          <a:p>
            <a:r>
              <a:rPr lang="de-DE" sz="1900" dirty="0">
                <a:solidFill>
                  <a:srgbClr val="000000"/>
                </a:solidFill>
              </a:rPr>
              <a:t>→ Keynes: Kurze Frist</a:t>
            </a:r>
          </a:p>
          <a:p>
            <a:endParaRPr lang="de-DE" sz="1900" dirty="0">
              <a:solidFill>
                <a:srgbClr val="000000"/>
              </a:solidFill>
            </a:endParaRPr>
          </a:p>
          <a:p>
            <a:r>
              <a:rPr lang="de-DE" sz="1900" dirty="0">
                <a:solidFill>
                  <a:srgbClr val="000000"/>
                </a:solidFill>
              </a:rPr>
              <a:t>→ Neoklassik: Lange Frist</a:t>
            </a:r>
          </a:p>
          <a:p>
            <a:endParaRPr lang="de-DE" sz="1900" dirty="0">
              <a:solidFill>
                <a:srgbClr val="000000"/>
              </a:solidFill>
            </a:endParaRPr>
          </a:p>
        </p:txBody>
      </p:sp>
      <p:sp>
        <p:nvSpPr>
          <p:cNvPr id="4" name="Rechteck 3">
            <a:extLst>
              <a:ext uri="{FF2B5EF4-FFF2-40B4-BE49-F238E27FC236}">
                <a16:creationId xmlns:a16="http://schemas.microsoft.com/office/drawing/2014/main" id="{91587F6B-BA64-40B3-A972-004A3B3F743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Textfeld 6">
            <a:extLst>
              <a:ext uri="{FF2B5EF4-FFF2-40B4-BE49-F238E27FC236}">
                <a16:creationId xmlns:a16="http://schemas.microsoft.com/office/drawing/2014/main" id="{15A40215-D33D-792E-7264-AC5DB3C31097}"/>
              </a:ext>
            </a:extLst>
          </p:cNvPr>
          <p:cNvSpPr txBox="1"/>
          <p:nvPr/>
        </p:nvSpPr>
        <p:spPr>
          <a:xfrm>
            <a:off x="92764" y="4255760"/>
            <a:ext cx="8504075" cy="2585323"/>
          </a:xfrm>
          <a:prstGeom prst="rect">
            <a:avLst/>
          </a:prstGeom>
          <a:noFill/>
        </p:spPr>
        <p:txBody>
          <a:bodyPr wrap="square">
            <a:spAutoFit/>
          </a:bodyPr>
          <a:lstStyle/>
          <a:p>
            <a:r>
              <a:rPr lang="de-DE" sz="1800" dirty="0">
                <a:solidFill>
                  <a:srgbClr val="000000"/>
                </a:solidFill>
              </a:rPr>
              <a:t>Wichtig ist dabei zu erkennen, dass beide Theorien in sich schlüssig sind und absolut ihre Daseinsberechtigung haben. Das Problem ist aber wie immer in den Sozialwissenschaften zu erkennen, wann es sinnvoll ist die Theorien anzuwenden, denn leider sind in unserem Fach die Rahmenbedingungen bei weitem nicht so stabil, wie in den Naturwissenschaften! Skeptisch sollte man immer sein, wenn Leute erzählen, sie </a:t>
            </a:r>
            <a:r>
              <a:rPr lang="de-DE" sz="1800" dirty="0" err="1">
                <a:solidFill>
                  <a:srgbClr val="000000"/>
                </a:solidFill>
              </a:rPr>
              <a:t>wüßten</a:t>
            </a:r>
            <a:r>
              <a:rPr lang="de-DE" sz="1800" dirty="0">
                <a:solidFill>
                  <a:srgbClr val="000000"/>
                </a:solidFill>
              </a:rPr>
              <a:t> ganz genau, wie die „Wirtschaft“ funktioniert und das Folgen zwangsläufig sind! Betrachten wir allerdings die aktuellen Entwicklungen bei der Inflationsrate, so lässt sich das sehr gut mit dem Übergang von der Gültigkeit der keynesianischen Theorie zur </a:t>
            </a:r>
            <a:r>
              <a:rPr lang="de-DE" sz="1800" dirty="0" err="1">
                <a:solidFill>
                  <a:srgbClr val="000000"/>
                </a:solidFill>
              </a:rPr>
              <a:t>neoklassichen</a:t>
            </a:r>
            <a:r>
              <a:rPr lang="de-DE" sz="1800" dirty="0">
                <a:solidFill>
                  <a:srgbClr val="000000"/>
                </a:solidFill>
              </a:rPr>
              <a:t> Theorie erklären</a:t>
            </a:r>
          </a:p>
        </p:txBody>
      </p:sp>
    </p:spTree>
    <p:extLst>
      <p:ext uri="{BB962C8B-B14F-4D97-AF65-F5344CB8AC3E}">
        <p14:creationId xmlns:p14="http://schemas.microsoft.com/office/powerpoint/2010/main" val="247011592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p:cNvSpPr txBox="1"/>
          <p:nvPr/>
        </p:nvSpPr>
        <p:spPr>
          <a:xfrm>
            <a:off x="3635078" y="-83345"/>
            <a:ext cx="4252224"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Das Neoklassische Grundmodell</a:t>
            </a:r>
            <a:endParaRPr lang="de-DE" sz="2400" b="1" dirty="0">
              <a:latin typeface="Arial" pitchFamily="18"/>
              <a:ea typeface="Droid Sans Fallback" pitchFamily="2"/>
              <a:cs typeface="Lohit Hindi" pitchFamily="2"/>
            </a:endParaRPr>
          </a:p>
        </p:txBody>
      </p:sp>
      <p:pic>
        <p:nvPicPr>
          <p:cNvPr id="7" name="Grafik 6"/>
          <p:cNvPicPr>
            <a:picLocks noChangeAspect="1"/>
          </p:cNvPicPr>
          <p:nvPr/>
        </p:nvPicPr>
        <p:blipFill>
          <a:blip r:embed="rId3"/>
          <a:stretch>
            <a:fillRect/>
          </a:stretch>
        </p:blipFill>
        <p:spPr>
          <a:xfrm>
            <a:off x="449888" y="374911"/>
            <a:ext cx="8239717" cy="5813659"/>
          </a:xfrm>
          <a:prstGeom prst="rect">
            <a:avLst/>
          </a:prstGeom>
        </p:spPr>
      </p:pic>
      <p:sp>
        <p:nvSpPr>
          <p:cNvPr id="13" name="Rechteck 12">
            <a:extLst>
              <a:ext uri="{FF2B5EF4-FFF2-40B4-BE49-F238E27FC236}">
                <a16:creationId xmlns:a16="http://schemas.microsoft.com/office/drawing/2014/main" id="{B706C477-8DBF-4B8A-82DC-1ACB81B1700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5948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784789" y="0"/>
            <a:ext cx="481096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Die aggregierte Produktionsfunktion</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244929" y="450884"/>
            <a:ext cx="8319951" cy="5663651"/>
          </a:xfrm>
          <a:prstGeom prst="rect">
            <a:avLst/>
          </a:prstGeom>
        </p:spPr>
      </p:pic>
      <p:sp>
        <p:nvSpPr>
          <p:cNvPr id="20" name="Rechteck 19">
            <a:extLst>
              <a:ext uri="{FF2B5EF4-FFF2-40B4-BE49-F238E27FC236}">
                <a16:creationId xmlns:a16="http://schemas.microsoft.com/office/drawing/2014/main" id="{4B99E373-D671-46CC-895F-1B76A92AFBEA}"/>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03617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1272491" y="188110"/>
            <a:ext cx="7330182" cy="364252"/>
          </a:xfrm>
          <a:prstGeom prst="rect">
            <a:avLst/>
          </a:prstGeom>
          <a:noFill/>
          <a:ln>
            <a:noFill/>
          </a:ln>
        </p:spPr>
        <p:txBody>
          <a:bodyPr vert="horz" wrap="none" lIns="81646" tIns="40823" rIns="81646" bIns="40823" anchorCtr="0" compatLnSpc="0">
            <a:spAutoFit/>
          </a:bodyPr>
          <a:lstStyle/>
          <a:p>
            <a:r>
              <a:rPr lang="de-DE" b="1" dirty="0"/>
              <a:t>Neoklassische Produktionsfunktion und positive abnehmende Grenzerträge</a:t>
            </a:r>
            <a:endParaRPr lang="de-DE" b="1" dirty="0">
              <a:latin typeface="Arial" pitchFamily="18"/>
              <a:ea typeface="Droid Sans Fallback" pitchFamily="2"/>
              <a:cs typeface="Lohit Hindi" pitchFamily="2"/>
            </a:endParaRPr>
          </a:p>
        </p:txBody>
      </p:sp>
      <p:cxnSp>
        <p:nvCxnSpPr>
          <p:cNvPr id="26" name="Straight Arrow Connector 7"/>
          <p:cNvCxnSpPr/>
          <p:nvPr/>
        </p:nvCxnSpPr>
        <p:spPr>
          <a:xfrm>
            <a:off x="1142236" y="5462404"/>
            <a:ext cx="6401786"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9"/>
          <p:cNvCxnSpPr/>
          <p:nvPr/>
        </p:nvCxnSpPr>
        <p:spPr>
          <a:xfrm flipV="1">
            <a:off x="1142236" y="1804240"/>
            <a:ext cx="0" cy="36581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9" name="Rectangle 12"/>
              <p:cNvSpPr/>
              <p:nvPr/>
            </p:nvSpPr>
            <p:spPr>
              <a:xfrm>
                <a:off x="292626" y="1924960"/>
                <a:ext cx="979865" cy="3436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de-DE" sz="1633" b="1" i="1">
                          <a:latin typeface="Cambria Math"/>
                        </a:rPr>
                        <m:t>𝒀</m:t>
                      </m:r>
                    </m:oMath>
                  </m:oMathPara>
                </a14:m>
                <a:endParaRPr lang="en-US" sz="1633" b="1" dirty="0"/>
              </a:p>
            </p:txBody>
          </p:sp>
        </mc:Choice>
        <mc:Fallback xmlns="">
          <p:sp>
            <p:nvSpPr>
              <p:cNvPr id="29" name="Rectangle 12"/>
              <p:cNvSpPr>
                <a:spLocks noRot="1" noChangeAspect="1" noMove="1" noResize="1" noEditPoints="1" noAdjustHandles="1" noChangeArrowheads="1" noChangeShapeType="1" noTextEdit="1"/>
              </p:cNvSpPr>
              <p:nvPr/>
            </p:nvSpPr>
            <p:spPr>
              <a:xfrm>
                <a:off x="292626" y="1924960"/>
                <a:ext cx="979865"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0" name="Rectangle 14"/>
              <p:cNvSpPr/>
              <p:nvPr/>
            </p:nvSpPr>
            <p:spPr>
              <a:xfrm>
                <a:off x="6662379" y="5502190"/>
                <a:ext cx="1078088" cy="427361"/>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de-DE" sz="2177" b="1" dirty="0">
                          <a:solidFill>
                            <a:srgbClr val="FF0000"/>
                          </a:solidFill>
                          <a:latin typeface="Cambria Math"/>
                          <a:ea typeface="Cambria Math"/>
                        </a:rPr>
                        <m:t>L</m:t>
                      </m:r>
                    </m:oMath>
                  </m:oMathPara>
                </a14:m>
                <a:endParaRPr lang="en-US" sz="1633" b="1" dirty="0">
                  <a:solidFill>
                    <a:srgbClr val="FF0000"/>
                  </a:solidFill>
                </a:endParaRPr>
              </a:p>
            </p:txBody>
          </p:sp>
        </mc:Choice>
        <mc:Fallback xmlns="">
          <p:sp>
            <p:nvSpPr>
              <p:cNvPr id="30" name="Rectangle 14"/>
              <p:cNvSpPr>
                <a:spLocks noRot="1" noChangeAspect="1" noMove="1" noResize="1" noEditPoints="1" noAdjustHandles="1" noChangeArrowheads="1" noChangeShapeType="1" noTextEdit="1"/>
              </p:cNvSpPr>
              <p:nvPr/>
            </p:nvSpPr>
            <p:spPr>
              <a:xfrm>
                <a:off x="6662379" y="5502190"/>
                <a:ext cx="1078088" cy="427361"/>
              </a:xfrm>
              <a:prstGeom prst="rect">
                <a:avLst/>
              </a:prstGeom>
              <a:blipFill>
                <a:blip r:embed="rId4"/>
                <a:stretch>
                  <a:fillRect/>
                </a:stretch>
              </a:blipFill>
            </p:spPr>
            <p:txBody>
              <a:bodyPr/>
              <a:lstStyle/>
              <a:p>
                <a:r>
                  <a:rPr lang="de-DE">
                    <a:noFill/>
                  </a:rPr>
                  <a:t> </a:t>
                </a:r>
              </a:p>
            </p:txBody>
          </p:sp>
        </mc:Fallback>
      </mc:AlternateContent>
      <p:sp>
        <p:nvSpPr>
          <p:cNvPr id="31" name="Freeform 16"/>
          <p:cNvSpPr/>
          <p:nvPr/>
        </p:nvSpPr>
        <p:spPr>
          <a:xfrm>
            <a:off x="1137709" y="2392159"/>
            <a:ext cx="5361124" cy="3019059"/>
          </a:xfrm>
          <a:custGeom>
            <a:avLst/>
            <a:gdLst>
              <a:gd name="connsiteX0" fmla="*/ 0 w 5316279"/>
              <a:gd name="connsiteY0" fmla="*/ 2998381 h 2998381"/>
              <a:gd name="connsiteX1" fmla="*/ 2041451 w 5316279"/>
              <a:gd name="connsiteY1" fmla="*/ 914400 h 2998381"/>
              <a:gd name="connsiteX2" fmla="*/ 5316279 w 5316279"/>
              <a:gd name="connsiteY2" fmla="*/ 0 h 2998381"/>
              <a:gd name="connsiteX3" fmla="*/ 5316279 w 5316279"/>
              <a:gd name="connsiteY3" fmla="*/ 0 h 2998381"/>
            </a:gdLst>
            <a:ahLst/>
            <a:cxnLst>
              <a:cxn ang="0">
                <a:pos x="connsiteX0" y="connsiteY0"/>
              </a:cxn>
              <a:cxn ang="0">
                <a:pos x="connsiteX1" y="connsiteY1"/>
              </a:cxn>
              <a:cxn ang="0">
                <a:pos x="connsiteX2" y="connsiteY2"/>
              </a:cxn>
              <a:cxn ang="0">
                <a:pos x="connsiteX3" y="connsiteY3"/>
              </a:cxn>
            </a:cxnLst>
            <a:rect l="l" t="t" r="r" b="b"/>
            <a:pathLst>
              <a:path w="5316279" h="2998381">
                <a:moveTo>
                  <a:pt x="0" y="2998381"/>
                </a:moveTo>
                <a:cubicBezTo>
                  <a:pt x="577702" y="2206255"/>
                  <a:pt x="1155405" y="1414130"/>
                  <a:pt x="2041451" y="914400"/>
                </a:cubicBezTo>
                <a:cubicBezTo>
                  <a:pt x="2927497" y="414670"/>
                  <a:pt x="5316279" y="0"/>
                  <a:pt x="5316279" y="0"/>
                </a:cubicBezTo>
                <a:lnTo>
                  <a:pt x="5316279" y="0"/>
                </a:lnTo>
              </a:path>
            </a:pathLst>
          </a:custGeom>
          <a:noFill/>
          <a:ln w="50800">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46" name="Textfeld 45"/>
          <p:cNvSpPr txBox="1"/>
          <p:nvPr/>
        </p:nvSpPr>
        <p:spPr>
          <a:xfrm>
            <a:off x="3857700" y="1338621"/>
            <a:ext cx="3086101" cy="762388"/>
          </a:xfrm>
          <a:prstGeom prst="rect">
            <a:avLst/>
          </a:prstGeom>
          <a:noFill/>
        </p:spPr>
        <p:txBody>
          <a:bodyPr wrap="none" rtlCol="0">
            <a:spAutoFit/>
          </a:bodyPr>
          <a:lstStyle/>
          <a:p>
            <a:r>
              <a:rPr lang="de-DE" sz="2177" dirty="0"/>
              <a:t>Y	=	A ∙ F(K,</a:t>
            </a:r>
            <a:r>
              <a:rPr lang="de-DE" sz="2177" b="1" dirty="0">
                <a:solidFill>
                  <a:srgbClr val="FF0000"/>
                </a:solidFill>
                <a:latin typeface="Cambria Math"/>
                <a:ea typeface="Cambria Math"/>
              </a:rPr>
              <a:t>L</a:t>
            </a:r>
            <a:r>
              <a:rPr lang="de-DE" sz="2177" dirty="0"/>
              <a:t>)</a:t>
            </a:r>
          </a:p>
          <a:p>
            <a:r>
              <a:rPr lang="de-DE" sz="2177" dirty="0"/>
              <a:t>angenommen K</a:t>
            </a:r>
            <a:r>
              <a:rPr lang="de-DE" sz="2177" b="1" dirty="0"/>
              <a:t> </a:t>
            </a:r>
            <a:r>
              <a:rPr lang="de-DE" sz="2177" dirty="0"/>
              <a:t>konstant</a:t>
            </a:r>
          </a:p>
        </p:txBody>
      </p:sp>
      <p:sp>
        <p:nvSpPr>
          <p:cNvPr id="28" name="Rechteck 27">
            <a:extLst>
              <a:ext uri="{FF2B5EF4-FFF2-40B4-BE49-F238E27FC236}">
                <a16:creationId xmlns:a16="http://schemas.microsoft.com/office/drawing/2014/main" id="{1D2ED66C-721A-482B-9C33-A302E03964D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68001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65632" y="0"/>
            <a:ext cx="5844968"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Arbeitsmarkt − Arbeitsnachfrage</a:t>
            </a:r>
            <a:endParaRPr lang="de-DE" sz="2400" dirty="0">
              <a:latin typeface="Arial" pitchFamily="18"/>
              <a:ea typeface="Droid Sans Fallback" pitchFamily="2"/>
              <a:cs typeface="Lohit Hindi" pitchFamily="2"/>
            </a:endParaRPr>
          </a:p>
        </p:txBody>
      </p:sp>
      <p:pic>
        <p:nvPicPr>
          <p:cNvPr id="6" name="Grafik 5"/>
          <p:cNvPicPr>
            <a:picLocks noChangeAspect="1"/>
          </p:cNvPicPr>
          <p:nvPr/>
        </p:nvPicPr>
        <p:blipFill>
          <a:blip r:embed="rId3"/>
          <a:stretch>
            <a:fillRect/>
          </a:stretch>
        </p:blipFill>
        <p:spPr>
          <a:xfrm>
            <a:off x="14130" y="713645"/>
            <a:ext cx="8596470" cy="5496025"/>
          </a:xfrm>
          <a:prstGeom prst="rect">
            <a:avLst/>
          </a:prstGeom>
        </p:spPr>
      </p:pic>
      <p:sp>
        <p:nvSpPr>
          <p:cNvPr id="18" name="Rechteck 17">
            <a:extLst>
              <a:ext uri="{FF2B5EF4-FFF2-40B4-BE49-F238E27FC236}">
                <a16:creationId xmlns:a16="http://schemas.microsoft.com/office/drawing/2014/main" id="{EF22A3C8-B9CC-49CF-BC09-1DEE0FA35C3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79055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999343" y="96752"/>
            <a:ext cx="7317807"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Gewinnmaximierung bzgl. des Faktors Arbeit L (grafisch)</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720000" y="1080000"/>
            <a:ext cx="7187256" cy="4320000"/>
          </a:xfrm>
          <a:prstGeom prst="rect">
            <a:avLst/>
          </a:prstGeom>
        </p:spPr>
      </p:pic>
      <p:sp>
        <p:nvSpPr>
          <p:cNvPr id="6" name="Rechteck 5"/>
          <p:cNvSpPr/>
          <p:nvPr/>
        </p:nvSpPr>
        <p:spPr>
          <a:xfrm>
            <a:off x="232034" y="697848"/>
            <a:ext cx="1639103" cy="369332"/>
          </a:xfrm>
          <a:prstGeom prst="rect">
            <a:avLst/>
          </a:prstGeom>
        </p:spPr>
        <p:txBody>
          <a:bodyPr wrap="none">
            <a:spAutoFit/>
          </a:bodyPr>
          <a:lstStyle/>
          <a:p>
            <a:r>
              <a:rPr lang="de-DE" b="1" dirty="0"/>
              <a:t>Kosten; Output</a:t>
            </a:r>
            <a:endParaRPr lang="de-DE" dirty="0"/>
          </a:p>
        </p:txBody>
      </p:sp>
      <p:sp>
        <p:nvSpPr>
          <p:cNvPr id="7" name="Rechteck 6"/>
          <p:cNvSpPr/>
          <p:nvPr/>
        </p:nvSpPr>
        <p:spPr>
          <a:xfrm>
            <a:off x="8523636" y="185544"/>
            <a:ext cx="1803507" cy="369332"/>
          </a:xfrm>
          <a:prstGeom prst="rect">
            <a:avLst/>
          </a:prstGeom>
        </p:spPr>
        <p:txBody>
          <a:bodyPr wrap="none">
            <a:spAutoFit/>
          </a:bodyPr>
          <a:lstStyle/>
          <a:p>
            <a:r>
              <a:rPr lang="de-DE" b="1" dirty="0"/>
              <a:t> </a:t>
            </a:r>
            <a:r>
              <a:rPr lang="el-GR" b="1" dirty="0"/>
              <a:t>ω</a:t>
            </a:r>
            <a:r>
              <a:rPr lang="de-DE" b="1" dirty="0"/>
              <a:t>=w/p Reallohn</a:t>
            </a:r>
            <a:endParaRPr lang="de-DE" dirty="0"/>
          </a:p>
        </p:txBody>
      </p:sp>
      <p:sp>
        <p:nvSpPr>
          <p:cNvPr id="8" name="Rechteck 7"/>
          <p:cNvSpPr/>
          <p:nvPr/>
        </p:nvSpPr>
        <p:spPr>
          <a:xfrm>
            <a:off x="7877066" y="1151403"/>
            <a:ext cx="1338828" cy="369332"/>
          </a:xfrm>
          <a:prstGeom prst="rect">
            <a:avLst/>
          </a:prstGeom>
        </p:spPr>
        <p:txBody>
          <a:bodyPr wrap="none">
            <a:spAutoFit/>
          </a:bodyPr>
          <a:lstStyle/>
          <a:p>
            <a:r>
              <a:rPr lang="de-DE" b="1" dirty="0">
                <a:solidFill>
                  <a:schemeClr val="accent1"/>
                </a:solidFill>
              </a:rPr>
              <a:t>y(L): Output</a:t>
            </a:r>
            <a:endParaRPr lang="de-DE" dirty="0">
              <a:solidFill>
                <a:schemeClr val="accent1"/>
              </a:solidFill>
            </a:endParaRPr>
          </a:p>
        </p:txBody>
      </p:sp>
      <p:sp>
        <p:nvSpPr>
          <p:cNvPr id="9" name="Rechteck 8"/>
          <p:cNvSpPr/>
          <p:nvPr/>
        </p:nvSpPr>
        <p:spPr>
          <a:xfrm>
            <a:off x="7281565" y="745443"/>
            <a:ext cx="1865767" cy="369332"/>
          </a:xfrm>
          <a:prstGeom prst="rect">
            <a:avLst/>
          </a:prstGeom>
        </p:spPr>
        <p:txBody>
          <a:bodyPr wrap="none">
            <a:spAutoFit/>
          </a:bodyPr>
          <a:lstStyle/>
          <a:p>
            <a:r>
              <a:rPr lang="el-GR" b="1" dirty="0">
                <a:solidFill>
                  <a:schemeClr val="accent2"/>
                </a:solidFill>
              </a:rPr>
              <a:t>ω</a:t>
            </a:r>
            <a:r>
              <a:rPr lang="de-DE" b="1" baseline="-25000" dirty="0">
                <a:solidFill>
                  <a:schemeClr val="accent2"/>
                </a:solidFill>
              </a:rPr>
              <a:t>1</a:t>
            </a:r>
            <a:r>
              <a:rPr lang="de-DE" b="1" dirty="0">
                <a:solidFill>
                  <a:schemeClr val="accent2"/>
                </a:solidFill>
              </a:rPr>
              <a:t>L: reale Kosten</a:t>
            </a:r>
            <a:endParaRPr lang="de-DE" dirty="0">
              <a:solidFill>
                <a:schemeClr val="accent2"/>
              </a:solidFill>
            </a:endParaRPr>
          </a:p>
        </p:txBody>
      </p:sp>
      <p:cxnSp>
        <p:nvCxnSpPr>
          <p:cNvPr id="12" name="Gerade Verbindung mit Pfeil 11"/>
          <p:cNvCxnSpPr>
            <a:cxnSpLocks/>
          </p:cNvCxnSpPr>
          <p:nvPr/>
        </p:nvCxnSpPr>
        <p:spPr>
          <a:xfrm flipH="1">
            <a:off x="4773336" y="1866676"/>
            <a:ext cx="3133920" cy="660724"/>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Rechteck 14"/>
          <p:cNvSpPr/>
          <p:nvPr/>
        </p:nvSpPr>
        <p:spPr>
          <a:xfrm>
            <a:off x="2420695" y="5641488"/>
            <a:ext cx="777777" cy="369332"/>
          </a:xfrm>
          <a:prstGeom prst="rect">
            <a:avLst/>
          </a:prstGeom>
        </p:spPr>
        <p:txBody>
          <a:bodyPr wrap="none">
            <a:spAutoFit/>
          </a:bodyPr>
          <a:lstStyle/>
          <a:p>
            <a:r>
              <a:rPr lang="de-DE" dirty="0"/>
              <a:t>L*(</a:t>
            </a:r>
            <a:r>
              <a:rPr lang="el-GR" dirty="0"/>
              <a:t>ω</a:t>
            </a:r>
            <a:r>
              <a:rPr lang="de-DE" baseline="-25000" dirty="0"/>
              <a:t>1</a:t>
            </a:r>
            <a:r>
              <a:rPr lang="de-DE" dirty="0"/>
              <a:t>)</a:t>
            </a:r>
          </a:p>
        </p:txBody>
      </p:sp>
      <p:sp>
        <p:nvSpPr>
          <p:cNvPr id="16" name="Rechteck 15"/>
          <p:cNvSpPr/>
          <p:nvPr/>
        </p:nvSpPr>
        <p:spPr>
          <a:xfrm>
            <a:off x="1149378" y="5652881"/>
            <a:ext cx="777777" cy="369332"/>
          </a:xfrm>
          <a:prstGeom prst="rect">
            <a:avLst/>
          </a:prstGeom>
        </p:spPr>
        <p:txBody>
          <a:bodyPr wrap="none">
            <a:spAutoFit/>
          </a:bodyPr>
          <a:lstStyle/>
          <a:p>
            <a:r>
              <a:rPr lang="de-DE" dirty="0"/>
              <a:t>L*(</a:t>
            </a:r>
            <a:r>
              <a:rPr lang="el-GR" dirty="0"/>
              <a:t>ω</a:t>
            </a:r>
            <a:r>
              <a:rPr lang="de-DE" baseline="-25000" dirty="0"/>
              <a:t>2</a:t>
            </a:r>
            <a:r>
              <a:rPr lang="de-DE" dirty="0"/>
              <a:t>)</a:t>
            </a:r>
          </a:p>
        </p:txBody>
      </p:sp>
      <p:cxnSp>
        <p:nvCxnSpPr>
          <p:cNvPr id="23" name="Straight Arrow Connector 7"/>
          <p:cNvCxnSpPr/>
          <p:nvPr/>
        </p:nvCxnSpPr>
        <p:spPr>
          <a:xfrm>
            <a:off x="5397791" y="6679368"/>
            <a:ext cx="2358763"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9"/>
          <p:cNvCxnSpPr/>
          <p:nvPr/>
        </p:nvCxnSpPr>
        <p:spPr>
          <a:xfrm flipV="1">
            <a:off x="5397791" y="5428236"/>
            <a:ext cx="27045" cy="125113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4973052" y="5587074"/>
            <a:ext cx="521297" cy="276999"/>
          </a:xfrm>
          <a:prstGeom prst="rect">
            <a:avLst/>
          </a:prstGeom>
        </p:spPr>
        <p:txBody>
          <a:bodyPr wrap="none">
            <a:spAutoFit/>
          </a:bodyPr>
          <a:lstStyle/>
          <a:p>
            <a:r>
              <a:rPr lang="de-DE" sz="1200" b="1" dirty="0"/>
              <a:t>L</a:t>
            </a:r>
            <a:r>
              <a:rPr lang="de-DE" sz="1200" b="1" baseline="30000" dirty="0"/>
              <a:t>D</a:t>
            </a:r>
            <a:r>
              <a:rPr lang="de-DE" sz="1200" b="1" dirty="0"/>
              <a:t>(</a:t>
            </a:r>
            <a:r>
              <a:rPr lang="el-GR" sz="1200" b="1" dirty="0"/>
              <a:t>ω</a:t>
            </a:r>
            <a:r>
              <a:rPr lang="de-DE" sz="1200" b="1" dirty="0"/>
              <a:t>)</a:t>
            </a:r>
            <a:endParaRPr lang="de-DE" sz="1200" dirty="0"/>
          </a:p>
        </p:txBody>
      </p:sp>
      <p:sp>
        <p:nvSpPr>
          <p:cNvPr id="32" name="Rechteck 31"/>
          <p:cNvSpPr/>
          <p:nvPr/>
        </p:nvSpPr>
        <p:spPr>
          <a:xfrm>
            <a:off x="7449267" y="6261098"/>
            <a:ext cx="349776" cy="369332"/>
          </a:xfrm>
          <a:prstGeom prst="rect">
            <a:avLst/>
          </a:prstGeom>
        </p:spPr>
        <p:txBody>
          <a:bodyPr wrap="none">
            <a:spAutoFit/>
          </a:bodyPr>
          <a:lstStyle/>
          <a:p>
            <a:r>
              <a:rPr lang="el-GR" b="1" dirty="0"/>
              <a:t>ω</a:t>
            </a:r>
            <a:endParaRPr lang="de-DE" dirty="0"/>
          </a:p>
        </p:txBody>
      </p:sp>
      <p:sp>
        <p:nvSpPr>
          <p:cNvPr id="34" name="Freihandform 33"/>
          <p:cNvSpPr/>
          <p:nvPr/>
        </p:nvSpPr>
        <p:spPr>
          <a:xfrm>
            <a:off x="5634139" y="5579238"/>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pic>
        <p:nvPicPr>
          <p:cNvPr id="35" name="Grafik 34"/>
          <p:cNvPicPr>
            <a:picLocks noChangeAspect="1"/>
          </p:cNvPicPr>
          <p:nvPr/>
        </p:nvPicPr>
        <p:blipFill>
          <a:blip r:embed="rId4"/>
          <a:stretch>
            <a:fillRect/>
          </a:stretch>
        </p:blipFill>
        <p:spPr>
          <a:xfrm>
            <a:off x="720000" y="1080000"/>
            <a:ext cx="7187256" cy="4320000"/>
          </a:xfrm>
          <a:prstGeom prst="rect">
            <a:avLst/>
          </a:prstGeom>
        </p:spPr>
      </p:pic>
      <p:pic>
        <p:nvPicPr>
          <p:cNvPr id="41" name="Grafik 40"/>
          <p:cNvPicPr>
            <a:picLocks noChangeAspect="1"/>
          </p:cNvPicPr>
          <p:nvPr/>
        </p:nvPicPr>
        <p:blipFill>
          <a:blip r:embed="rId5"/>
          <a:stretch>
            <a:fillRect/>
          </a:stretch>
        </p:blipFill>
        <p:spPr>
          <a:xfrm>
            <a:off x="720000" y="1080000"/>
            <a:ext cx="7187256" cy="4320000"/>
          </a:xfrm>
          <a:prstGeom prst="rect">
            <a:avLst/>
          </a:prstGeom>
        </p:spPr>
      </p:pic>
      <p:cxnSp>
        <p:nvCxnSpPr>
          <p:cNvPr id="39" name="Gerade Verbindung mit Pfeil 38"/>
          <p:cNvCxnSpPr/>
          <p:nvPr/>
        </p:nvCxnSpPr>
        <p:spPr>
          <a:xfrm flipV="1">
            <a:off x="1463323" y="5184396"/>
            <a:ext cx="145041" cy="4570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7" name="Gerade Verbindung mit Pfeil 36"/>
          <p:cNvCxnSpPr>
            <a:stCxn id="15" idx="0"/>
          </p:cNvCxnSpPr>
          <p:nvPr/>
        </p:nvCxnSpPr>
        <p:spPr>
          <a:xfrm flipH="1" flipV="1">
            <a:off x="2318657" y="5184397"/>
            <a:ext cx="490927" cy="45709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Rechteck 26">
            <a:extLst>
              <a:ext uri="{FF2B5EF4-FFF2-40B4-BE49-F238E27FC236}">
                <a16:creationId xmlns:a16="http://schemas.microsoft.com/office/drawing/2014/main" id="{353C7294-4CF0-4019-83E4-BDA4E60339A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9" name="Textfeld 28">
            <a:extLst>
              <a:ext uri="{FF2B5EF4-FFF2-40B4-BE49-F238E27FC236}">
                <a16:creationId xmlns:a16="http://schemas.microsoft.com/office/drawing/2014/main" id="{E1F5E6B8-B2F7-3F1B-D44A-CC1CD567D7D5}"/>
              </a:ext>
            </a:extLst>
          </p:cNvPr>
          <p:cNvSpPr txBox="1"/>
          <p:nvPr/>
        </p:nvSpPr>
        <p:spPr>
          <a:xfrm>
            <a:off x="7561157" y="5357592"/>
            <a:ext cx="642552" cy="369332"/>
          </a:xfrm>
          <a:prstGeom prst="rect">
            <a:avLst/>
          </a:prstGeom>
          <a:noFill/>
        </p:spPr>
        <p:txBody>
          <a:bodyPr wrap="square">
            <a:spAutoFit/>
          </a:bodyPr>
          <a:lstStyle/>
          <a:p>
            <a:r>
              <a:rPr lang="de-DE" b="1" dirty="0"/>
              <a:t>L</a:t>
            </a:r>
            <a:endParaRPr lang="de-DE" dirty="0"/>
          </a:p>
        </p:txBody>
      </p:sp>
    </p:spTree>
    <p:extLst>
      <p:ext uri="{BB962C8B-B14F-4D97-AF65-F5344CB8AC3E}">
        <p14:creationId xmlns:p14="http://schemas.microsoft.com/office/powerpoint/2010/main" val="3094424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31" grpId="0"/>
      <p:bldP spid="32" grpId="0"/>
      <p:bldP spid="3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hteck 42">
            <a:extLst>
              <a:ext uri="{FF2B5EF4-FFF2-40B4-BE49-F238E27FC236}">
                <a16:creationId xmlns:a16="http://schemas.microsoft.com/office/drawing/2014/main" id="{A6F5F0E8-242D-4143-9A3F-F3C4E1B1CF5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6" name="Textfeld 5">
            <a:extLst>
              <a:ext uri="{FF2B5EF4-FFF2-40B4-BE49-F238E27FC236}">
                <a16:creationId xmlns:a16="http://schemas.microsoft.com/office/drawing/2014/main" id="{9DB451B5-6832-F881-7A1D-5121964048E0}"/>
              </a:ext>
            </a:extLst>
          </p:cNvPr>
          <p:cNvSpPr txBox="1"/>
          <p:nvPr/>
        </p:nvSpPr>
        <p:spPr>
          <a:xfrm>
            <a:off x="999343" y="96752"/>
            <a:ext cx="3389359"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Arbeitsangebot (grafisch)</a:t>
            </a:r>
            <a:endParaRPr lang="de-DE" sz="2400" dirty="0">
              <a:latin typeface="Arial" pitchFamily="18"/>
              <a:ea typeface="Droid Sans Fallback" pitchFamily="2"/>
              <a:cs typeface="Lohit Hindi" pitchFamily="2"/>
            </a:endParaRPr>
          </a:p>
        </p:txBody>
      </p:sp>
      <p:cxnSp>
        <p:nvCxnSpPr>
          <p:cNvPr id="8" name="Straight Arrow Connector 7">
            <a:extLst>
              <a:ext uri="{FF2B5EF4-FFF2-40B4-BE49-F238E27FC236}">
                <a16:creationId xmlns:a16="http://schemas.microsoft.com/office/drawing/2014/main" id="{D3F1FB77-C1EC-E2FD-2E96-75456B0FF2AA}"/>
              </a:ext>
            </a:extLst>
          </p:cNvPr>
          <p:cNvCxnSpPr/>
          <p:nvPr/>
        </p:nvCxnSpPr>
        <p:spPr>
          <a:xfrm flipV="1">
            <a:off x="1519786" y="4824866"/>
            <a:ext cx="4971980" cy="47905"/>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9">
            <a:extLst>
              <a:ext uri="{FF2B5EF4-FFF2-40B4-BE49-F238E27FC236}">
                <a16:creationId xmlns:a16="http://schemas.microsoft.com/office/drawing/2014/main" id="{9A29C0E4-2E5D-EBAD-FCCD-2BD5285499D3}"/>
              </a:ext>
            </a:extLst>
          </p:cNvPr>
          <p:cNvCxnSpPr/>
          <p:nvPr/>
        </p:nvCxnSpPr>
        <p:spPr>
          <a:xfrm flipV="1">
            <a:off x="1519786" y="1060036"/>
            <a:ext cx="11118" cy="381273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Rechteck 9">
            <a:extLst>
              <a:ext uri="{FF2B5EF4-FFF2-40B4-BE49-F238E27FC236}">
                <a16:creationId xmlns:a16="http://schemas.microsoft.com/office/drawing/2014/main" id="{57323F6D-05A6-CC58-D3EF-5959B7AC2BC8}"/>
              </a:ext>
            </a:extLst>
          </p:cNvPr>
          <p:cNvSpPr/>
          <p:nvPr/>
        </p:nvSpPr>
        <p:spPr>
          <a:xfrm>
            <a:off x="1123000" y="1157289"/>
            <a:ext cx="793571" cy="369332"/>
          </a:xfrm>
          <a:prstGeom prst="rect">
            <a:avLst/>
          </a:prstGeom>
        </p:spPr>
        <p:txBody>
          <a:bodyPr wrap="square">
            <a:spAutoFit/>
          </a:bodyPr>
          <a:lstStyle/>
          <a:p>
            <a:r>
              <a:rPr lang="de-DE" dirty="0"/>
              <a:t>c</a:t>
            </a:r>
            <a:endParaRPr lang="de-DE" baseline="-25000" dirty="0"/>
          </a:p>
        </p:txBody>
      </p:sp>
      <p:sp>
        <p:nvSpPr>
          <p:cNvPr id="11" name="Rechteck 10">
            <a:extLst>
              <a:ext uri="{FF2B5EF4-FFF2-40B4-BE49-F238E27FC236}">
                <a16:creationId xmlns:a16="http://schemas.microsoft.com/office/drawing/2014/main" id="{12C33BFF-5350-E70E-21BD-FABEDC12EC0E}"/>
              </a:ext>
            </a:extLst>
          </p:cNvPr>
          <p:cNvSpPr/>
          <p:nvPr/>
        </p:nvSpPr>
        <p:spPr>
          <a:xfrm>
            <a:off x="6008896" y="4872771"/>
            <a:ext cx="255198" cy="369332"/>
          </a:xfrm>
          <a:prstGeom prst="rect">
            <a:avLst/>
          </a:prstGeom>
        </p:spPr>
        <p:txBody>
          <a:bodyPr wrap="none">
            <a:spAutoFit/>
          </a:bodyPr>
          <a:lstStyle/>
          <a:p>
            <a:r>
              <a:rPr lang="de-DE" dirty="0"/>
              <a:t>f</a:t>
            </a:r>
          </a:p>
        </p:txBody>
      </p:sp>
      <p:sp>
        <p:nvSpPr>
          <p:cNvPr id="12" name="Rechteck 11">
            <a:extLst>
              <a:ext uri="{FF2B5EF4-FFF2-40B4-BE49-F238E27FC236}">
                <a16:creationId xmlns:a16="http://schemas.microsoft.com/office/drawing/2014/main" id="{E01143AA-C4A3-5EE8-E544-D1E54A50D6E8}"/>
              </a:ext>
            </a:extLst>
          </p:cNvPr>
          <p:cNvSpPr/>
          <p:nvPr/>
        </p:nvSpPr>
        <p:spPr>
          <a:xfrm>
            <a:off x="6963936" y="459864"/>
            <a:ext cx="2531206" cy="369332"/>
          </a:xfrm>
          <a:prstGeom prst="rect">
            <a:avLst/>
          </a:prstGeom>
        </p:spPr>
        <p:txBody>
          <a:bodyPr wrap="none">
            <a:spAutoFit/>
          </a:bodyPr>
          <a:lstStyle/>
          <a:p>
            <a:r>
              <a:rPr lang="de-DE" dirty="0"/>
              <a:t>Budgetrestriktion: </a:t>
            </a:r>
            <a:r>
              <a:rPr lang="de-DE" dirty="0" err="1"/>
              <a:t>pc</a:t>
            </a:r>
            <a:r>
              <a:rPr lang="de-DE" dirty="0"/>
              <a:t>=</a:t>
            </a:r>
            <a:r>
              <a:rPr lang="de-DE" dirty="0" err="1"/>
              <a:t>wL</a:t>
            </a:r>
            <a:endParaRPr lang="de-DE" dirty="0"/>
          </a:p>
        </p:txBody>
      </p:sp>
      <mc:AlternateContent xmlns:mc="http://schemas.openxmlformats.org/markup-compatibility/2006" xmlns:a14="http://schemas.microsoft.com/office/drawing/2010/main">
        <mc:Choice Requires="a14">
          <p:sp>
            <p:nvSpPr>
              <p:cNvPr id="13" name="Rechteck 12">
                <a:extLst>
                  <a:ext uri="{FF2B5EF4-FFF2-40B4-BE49-F238E27FC236}">
                    <a16:creationId xmlns:a16="http://schemas.microsoft.com/office/drawing/2014/main" id="{B2BB3D55-AA66-DB3D-2329-E3D2810BC4A4}"/>
                  </a:ext>
                </a:extLst>
              </p:cNvPr>
              <p:cNvSpPr/>
              <p:nvPr/>
            </p:nvSpPr>
            <p:spPr>
              <a:xfrm>
                <a:off x="9768096" y="472688"/>
                <a:ext cx="1266693" cy="369332"/>
              </a:xfrm>
              <a:prstGeom prst="rect">
                <a:avLst/>
              </a:prstGeom>
            </p:spPr>
            <p:txBody>
              <a:bodyPr wrap="none">
                <a:spAutoFit/>
              </a:bodyPr>
              <a:lstStyle/>
              <a:p>
                <a:r>
                  <a:rPr lang="de-DE" dirty="0"/>
                  <a:t>und </a:t>
                </a:r>
                <a14:m>
                  <m:oMath xmlns:m="http://schemas.openxmlformats.org/officeDocument/2006/math">
                    <m:acc>
                      <m:accPr>
                        <m:chr m:val="̅"/>
                        <m:ctrlPr>
                          <a:rPr lang="de-DE" i="1" smtClean="0">
                            <a:latin typeface="Cambria Math" panose="02040503050406030204" pitchFamily="18" charset="0"/>
                          </a:rPr>
                        </m:ctrlPr>
                      </m:accPr>
                      <m:e>
                        <m:r>
                          <a:rPr lang="de-DE" b="0" i="1" smtClean="0">
                            <a:latin typeface="Cambria Math" panose="02040503050406030204" pitchFamily="18" charset="0"/>
                          </a:rPr>
                          <m:t>𝐿</m:t>
                        </m:r>
                      </m:e>
                    </m:acc>
                  </m:oMath>
                </a14:m>
                <a:r>
                  <a:rPr lang="de-DE" dirty="0"/>
                  <a:t>-L=f	   </a:t>
                </a:r>
              </a:p>
            </p:txBody>
          </p:sp>
        </mc:Choice>
        <mc:Fallback xmlns="">
          <p:sp>
            <p:nvSpPr>
              <p:cNvPr id="13" name="Rechteck 12">
                <a:extLst>
                  <a:ext uri="{FF2B5EF4-FFF2-40B4-BE49-F238E27FC236}">
                    <a16:creationId xmlns:a16="http://schemas.microsoft.com/office/drawing/2014/main" id="{B2BB3D55-AA66-DB3D-2329-E3D2810BC4A4}"/>
                  </a:ext>
                </a:extLst>
              </p:cNvPr>
              <p:cNvSpPr>
                <a:spLocks noRot="1" noChangeAspect="1" noMove="1" noResize="1" noEditPoints="1" noAdjustHandles="1" noChangeArrowheads="1" noChangeShapeType="1" noTextEdit="1"/>
              </p:cNvSpPr>
              <p:nvPr/>
            </p:nvSpPr>
            <p:spPr>
              <a:xfrm>
                <a:off x="9768096" y="472688"/>
                <a:ext cx="1266693" cy="369332"/>
              </a:xfrm>
              <a:prstGeom prst="rect">
                <a:avLst/>
              </a:prstGeom>
              <a:blipFill>
                <a:blip r:embed="rId3"/>
                <a:stretch>
                  <a:fillRect l="-3846" t="-10000" b="-26667"/>
                </a:stretch>
              </a:blipFill>
            </p:spPr>
            <p:txBody>
              <a:bodyPr/>
              <a:lstStyle/>
              <a:p>
                <a:r>
                  <a:rPr lang="de-DE">
                    <a:noFill/>
                  </a:rPr>
                  <a:t> </a:t>
                </a:r>
              </a:p>
            </p:txBody>
          </p:sp>
        </mc:Fallback>
      </mc:AlternateContent>
      <p:sp>
        <p:nvSpPr>
          <p:cNvPr id="14" name="Rechteck 13">
            <a:extLst>
              <a:ext uri="{FF2B5EF4-FFF2-40B4-BE49-F238E27FC236}">
                <a16:creationId xmlns:a16="http://schemas.microsoft.com/office/drawing/2014/main" id="{A199B6C1-8467-F32D-7CE9-673A50991D6F}"/>
              </a:ext>
            </a:extLst>
          </p:cNvPr>
          <p:cNvSpPr/>
          <p:nvPr/>
        </p:nvSpPr>
        <p:spPr>
          <a:xfrm>
            <a:off x="6988592" y="77708"/>
            <a:ext cx="2253053" cy="369332"/>
          </a:xfrm>
          <a:prstGeom prst="rect">
            <a:avLst/>
          </a:prstGeom>
        </p:spPr>
        <p:txBody>
          <a:bodyPr wrap="none">
            <a:spAutoFit/>
          </a:bodyPr>
          <a:lstStyle/>
          <a:p>
            <a:r>
              <a:rPr lang="de-DE" dirty="0"/>
              <a:t>Nutzenfunktion: u(</a:t>
            </a:r>
            <a:r>
              <a:rPr lang="de-DE" dirty="0" err="1"/>
              <a:t>c,f</a:t>
            </a:r>
            <a:r>
              <a:rPr lang="de-DE" dirty="0"/>
              <a:t>)</a:t>
            </a:r>
          </a:p>
        </p:txBody>
      </p:sp>
    </p:spTree>
    <p:extLst>
      <p:ext uri="{BB962C8B-B14F-4D97-AF65-F5344CB8AC3E}">
        <p14:creationId xmlns:p14="http://schemas.microsoft.com/office/powerpoint/2010/main" val="914159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002145" y="0"/>
            <a:ext cx="5637923" cy="458124"/>
          </a:xfrm>
          <a:prstGeom prst="rect">
            <a:avLst/>
          </a:prstGeom>
          <a:noFill/>
          <a:ln>
            <a:noFill/>
          </a:ln>
        </p:spPr>
        <p:txBody>
          <a:bodyPr vert="horz" wrap="none" lIns="81646" tIns="40823" rIns="81646" bIns="40823" anchorCtr="0" compatLnSpc="0">
            <a:spAutoFit/>
          </a:bodyPr>
          <a:lstStyle/>
          <a:p>
            <a:pPr lvl="0" hangingPunct="0">
              <a:defRPr sz="3600"/>
            </a:pPr>
            <a:r>
              <a:rPr lang="de-DE" sz="2400" b="1" dirty="0"/>
              <a:t>Neoklassik: Arbeitsmarkt − Arbeitsangebot</a:t>
            </a:r>
            <a:endParaRPr lang="de-DE" sz="2400" dirty="0">
              <a:latin typeface="Arial" pitchFamily="18"/>
              <a:ea typeface="Droid Sans Fallback" pitchFamily="2"/>
              <a:cs typeface="Lohit Hindi" pitchFamily="2"/>
            </a:endParaRPr>
          </a:p>
        </p:txBody>
      </p:sp>
      <p:pic>
        <p:nvPicPr>
          <p:cNvPr id="2" name="Grafik 1"/>
          <p:cNvPicPr>
            <a:picLocks noChangeAspect="1"/>
          </p:cNvPicPr>
          <p:nvPr/>
        </p:nvPicPr>
        <p:blipFill>
          <a:blip r:embed="rId3"/>
          <a:stretch>
            <a:fillRect/>
          </a:stretch>
        </p:blipFill>
        <p:spPr>
          <a:xfrm>
            <a:off x="217514" y="365679"/>
            <a:ext cx="8472092" cy="6253679"/>
          </a:xfrm>
          <a:prstGeom prst="rect">
            <a:avLst/>
          </a:prstGeom>
        </p:spPr>
      </p:pic>
      <p:sp>
        <p:nvSpPr>
          <p:cNvPr id="9" name="Rechteck 8">
            <a:extLst>
              <a:ext uri="{FF2B5EF4-FFF2-40B4-BE49-F238E27FC236}">
                <a16:creationId xmlns:a16="http://schemas.microsoft.com/office/drawing/2014/main" id="{6FE192A9-88CB-4A10-994F-010C58FDB2A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6948879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780832" y="0"/>
            <a:ext cx="5736348" cy="593674"/>
          </a:xfrm>
          <a:prstGeom prst="rect">
            <a:avLst/>
          </a:prstGeom>
          <a:noFill/>
          <a:ln>
            <a:noFill/>
          </a:ln>
        </p:spPr>
        <p:txBody>
          <a:bodyPr vert="horz" wrap="none" lIns="81646" tIns="40823" rIns="81646" bIns="40823" anchorCtr="0" compatLnSpc="0">
            <a:spAutoFit/>
          </a:bodyPr>
          <a:lstStyle/>
          <a:p>
            <a:pPr lvl="0" hangingPunct="0">
              <a:defRPr sz="3600"/>
            </a:pPr>
            <a:r>
              <a:rPr lang="de-DE" sz="3266" b="1" dirty="0"/>
              <a:t>Arbeitsmarkt und Güterangebot</a:t>
            </a:r>
            <a:endParaRPr lang="de-DE" sz="3266" dirty="0">
              <a:latin typeface="Arial" pitchFamily="18"/>
              <a:ea typeface="Droid Sans Fallback" pitchFamily="2"/>
              <a:cs typeface="Lohit Hindi" pitchFamily="2"/>
            </a:endParaRPr>
          </a:p>
        </p:txBody>
      </p:sp>
      <p:sp>
        <p:nvSpPr>
          <p:cNvPr id="4" name="Textfeld 3"/>
          <p:cNvSpPr txBox="1"/>
          <p:nvPr/>
        </p:nvSpPr>
        <p:spPr>
          <a:xfrm>
            <a:off x="81643" y="673401"/>
            <a:ext cx="11968843" cy="646059"/>
          </a:xfrm>
          <a:prstGeom prst="rect">
            <a:avLst/>
          </a:prstGeom>
          <a:noFill/>
          <a:ln>
            <a:noFill/>
          </a:ln>
        </p:spPr>
        <p:txBody>
          <a:bodyPr vert="horz" wrap="square" lIns="81646" tIns="40823" rIns="81646" bIns="40823" anchorCtr="0" compatLnSpc="0">
            <a:spAutoFit/>
          </a:bodyPr>
          <a:lstStyle/>
          <a:p>
            <a:r>
              <a:rPr lang="de-DE" dirty="0"/>
              <a:t>Das Güterangebot wird in der Neoklassik vornehmlich durch den Arbeitsmarkt bestimmt und damit erhalten wir aus dem Arbeitsmarktgleichgewicht auf dem sich der gleichgewichtige Reallohn bildet das Produktionsniveau Y</a:t>
            </a:r>
            <a:r>
              <a:rPr lang="de-DE" baseline="30000" dirty="0"/>
              <a:t>S</a:t>
            </a:r>
            <a:r>
              <a:rPr lang="de-DE" dirty="0"/>
              <a:t>(</a:t>
            </a:r>
            <a:r>
              <a:rPr lang="el-GR" dirty="0"/>
              <a:t>ω</a:t>
            </a:r>
            <a:r>
              <a:rPr lang="de-DE" dirty="0"/>
              <a:t>*) der Volkswirtschaft</a:t>
            </a:r>
            <a:endParaRPr lang="en-US" altLang="en-US" sz="2000" dirty="0"/>
          </a:p>
        </p:txBody>
      </p:sp>
      <p:cxnSp>
        <p:nvCxnSpPr>
          <p:cNvPr id="6" name="Straight Arrow Connector 7"/>
          <p:cNvCxnSpPr/>
          <p:nvPr/>
        </p:nvCxnSpPr>
        <p:spPr>
          <a:xfrm flipV="1">
            <a:off x="4148068" y="3487939"/>
            <a:ext cx="2272578" cy="1964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9"/>
          <p:cNvCxnSpPr/>
          <p:nvPr/>
        </p:nvCxnSpPr>
        <p:spPr>
          <a:xfrm flipV="1">
            <a:off x="4148068" y="1943956"/>
            <a:ext cx="5082" cy="156363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Rechteck 7"/>
          <p:cNvSpPr/>
          <p:nvPr/>
        </p:nvSpPr>
        <p:spPr>
          <a:xfrm>
            <a:off x="3795086" y="2057724"/>
            <a:ext cx="282450" cy="369332"/>
          </a:xfrm>
          <a:prstGeom prst="rect">
            <a:avLst/>
          </a:prstGeom>
        </p:spPr>
        <p:txBody>
          <a:bodyPr wrap="none">
            <a:spAutoFit/>
          </a:bodyPr>
          <a:lstStyle/>
          <a:p>
            <a:r>
              <a:rPr lang="de-DE" dirty="0"/>
              <a:t>L</a:t>
            </a:r>
            <a:endParaRPr lang="de-DE" baseline="30000" dirty="0"/>
          </a:p>
        </p:txBody>
      </p:sp>
      <p:sp>
        <p:nvSpPr>
          <p:cNvPr id="9" name="Rechteck 8"/>
          <p:cNvSpPr/>
          <p:nvPr/>
        </p:nvSpPr>
        <p:spPr>
          <a:xfrm>
            <a:off x="5967742" y="3439907"/>
            <a:ext cx="344966" cy="369332"/>
          </a:xfrm>
          <a:prstGeom prst="rect">
            <a:avLst/>
          </a:prstGeom>
        </p:spPr>
        <p:txBody>
          <a:bodyPr wrap="none">
            <a:spAutoFit/>
          </a:bodyPr>
          <a:lstStyle/>
          <a:p>
            <a:r>
              <a:rPr lang="el-GR" dirty="0"/>
              <a:t>ω</a:t>
            </a:r>
            <a:endParaRPr lang="de-DE" dirty="0"/>
          </a:p>
        </p:txBody>
      </p:sp>
      <p:sp>
        <p:nvSpPr>
          <p:cNvPr id="10" name="Freihandform 9"/>
          <p:cNvSpPr/>
          <p:nvPr/>
        </p:nvSpPr>
        <p:spPr>
          <a:xfrm>
            <a:off x="4404813" y="2338645"/>
            <a:ext cx="1577130" cy="931178"/>
          </a:xfrm>
          <a:custGeom>
            <a:avLst/>
            <a:gdLst>
              <a:gd name="connsiteX0" fmla="*/ 0 w 1577130"/>
              <a:gd name="connsiteY0" fmla="*/ 931178 h 931178"/>
              <a:gd name="connsiteX1" fmla="*/ 822121 w 1577130"/>
              <a:gd name="connsiteY1" fmla="*/ 595619 h 931178"/>
              <a:gd name="connsiteX2" fmla="*/ 1577130 w 1577130"/>
              <a:gd name="connsiteY2" fmla="*/ 0 h 931178"/>
            </a:gdLst>
            <a:ahLst/>
            <a:cxnLst>
              <a:cxn ang="0">
                <a:pos x="connsiteX0" y="connsiteY0"/>
              </a:cxn>
              <a:cxn ang="0">
                <a:pos x="connsiteX1" y="connsiteY1"/>
              </a:cxn>
              <a:cxn ang="0">
                <a:pos x="connsiteX2" y="connsiteY2"/>
              </a:cxn>
            </a:cxnLst>
            <a:rect l="l" t="t" r="r" b="b"/>
            <a:pathLst>
              <a:path w="1577130" h="931178">
                <a:moveTo>
                  <a:pt x="0" y="931178"/>
                </a:moveTo>
                <a:cubicBezTo>
                  <a:pt x="279633" y="840996"/>
                  <a:pt x="559266" y="750815"/>
                  <a:pt x="822121" y="595619"/>
                </a:cubicBezTo>
                <a:cubicBezTo>
                  <a:pt x="1084976" y="440423"/>
                  <a:pt x="1331053" y="220211"/>
                  <a:pt x="157713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1" name="Rechteck 10"/>
          <p:cNvSpPr/>
          <p:nvPr/>
        </p:nvSpPr>
        <p:spPr>
          <a:xfrm>
            <a:off x="4324442" y="2322440"/>
            <a:ext cx="521297" cy="276999"/>
          </a:xfrm>
          <a:prstGeom prst="rect">
            <a:avLst/>
          </a:prstGeom>
        </p:spPr>
        <p:txBody>
          <a:bodyPr wrap="none">
            <a:spAutoFit/>
          </a:bodyPr>
          <a:lstStyle/>
          <a:p>
            <a:r>
              <a:rPr lang="de-DE" sz="1200" dirty="0"/>
              <a:t>L</a:t>
            </a:r>
            <a:r>
              <a:rPr lang="de-DE" sz="1200" baseline="30000" dirty="0"/>
              <a:t>D</a:t>
            </a:r>
            <a:r>
              <a:rPr lang="de-DE" sz="1200" dirty="0"/>
              <a:t>(</a:t>
            </a:r>
            <a:r>
              <a:rPr lang="el-GR" sz="1200" dirty="0"/>
              <a:t>ω</a:t>
            </a:r>
            <a:r>
              <a:rPr lang="de-DE" sz="1200" dirty="0"/>
              <a:t>)</a:t>
            </a:r>
          </a:p>
        </p:txBody>
      </p:sp>
      <p:sp>
        <p:nvSpPr>
          <p:cNvPr id="12" name="Freihandform 11"/>
          <p:cNvSpPr/>
          <p:nvPr/>
        </p:nvSpPr>
        <p:spPr>
          <a:xfrm>
            <a:off x="4985529" y="2314604"/>
            <a:ext cx="1275127" cy="981512"/>
          </a:xfrm>
          <a:custGeom>
            <a:avLst/>
            <a:gdLst>
              <a:gd name="connsiteX0" fmla="*/ 0 w 1275127"/>
              <a:gd name="connsiteY0" fmla="*/ 0 h 981512"/>
              <a:gd name="connsiteX1" fmla="*/ 385894 w 1275127"/>
              <a:gd name="connsiteY1" fmla="*/ 654341 h 981512"/>
              <a:gd name="connsiteX2" fmla="*/ 1275127 w 1275127"/>
              <a:gd name="connsiteY2" fmla="*/ 981512 h 981512"/>
            </a:gdLst>
            <a:ahLst/>
            <a:cxnLst>
              <a:cxn ang="0">
                <a:pos x="connsiteX0" y="connsiteY0"/>
              </a:cxn>
              <a:cxn ang="0">
                <a:pos x="connsiteX1" y="connsiteY1"/>
              </a:cxn>
              <a:cxn ang="0">
                <a:pos x="connsiteX2" y="connsiteY2"/>
              </a:cxn>
            </a:cxnLst>
            <a:rect l="l" t="t" r="r" b="b"/>
            <a:pathLst>
              <a:path w="1275127" h="981512">
                <a:moveTo>
                  <a:pt x="0" y="0"/>
                </a:moveTo>
                <a:cubicBezTo>
                  <a:pt x="86686" y="245378"/>
                  <a:pt x="173373" y="490756"/>
                  <a:pt x="385894" y="654341"/>
                </a:cubicBezTo>
                <a:cubicBezTo>
                  <a:pt x="598415" y="817926"/>
                  <a:pt x="936771" y="899719"/>
                  <a:pt x="1275127" y="98151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de-DE"/>
          </a:p>
        </p:txBody>
      </p:sp>
      <p:sp>
        <p:nvSpPr>
          <p:cNvPr id="13" name="Rechteck 12"/>
          <p:cNvSpPr/>
          <p:nvPr/>
        </p:nvSpPr>
        <p:spPr>
          <a:xfrm>
            <a:off x="5801665" y="2120529"/>
            <a:ext cx="495649" cy="276999"/>
          </a:xfrm>
          <a:prstGeom prst="rect">
            <a:avLst/>
          </a:prstGeom>
        </p:spPr>
        <p:txBody>
          <a:bodyPr wrap="none">
            <a:spAutoFit/>
          </a:bodyPr>
          <a:lstStyle/>
          <a:p>
            <a:r>
              <a:rPr lang="de-DE" sz="1200" dirty="0"/>
              <a:t>L</a:t>
            </a:r>
            <a:r>
              <a:rPr lang="de-DE" sz="1200" baseline="30000" dirty="0"/>
              <a:t>S</a:t>
            </a:r>
            <a:r>
              <a:rPr lang="de-DE" sz="1200" dirty="0"/>
              <a:t>(</a:t>
            </a:r>
            <a:r>
              <a:rPr lang="el-GR" sz="1200" dirty="0"/>
              <a:t>ω</a:t>
            </a:r>
            <a:r>
              <a:rPr lang="de-DE" sz="1200" dirty="0"/>
              <a:t>)</a:t>
            </a:r>
          </a:p>
        </p:txBody>
      </p:sp>
      <p:cxnSp>
        <p:nvCxnSpPr>
          <p:cNvPr id="14" name="Gerader Verbinder 13"/>
          <p:cNvCxnSpPr/>
          <p:nvPr/>
        </p:nvCxnSpPr>
        <p:spPr>
          <a:xfrm>
            <a:off x="5302686" y="2881174"/>
            <a:ext cx="16778" cy="5887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Gerader Verbinder 14"/>
          <p:cNvCxnSpPr/>
          <p:nvPr/>
        </p:nvCxnSpPr>
        <p:spPr>
          <a:xfrm flipH="1">
            <a:off x="4148068" y="2899239"/>
            <a:ext cx="1144678"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Rechteck 18"/>
          <p:cNvSpPr/>
          <p:nvPr/>
        </p:nvSpPr>
        <p:spPr>
          <a:xfrm>
            <a:off x="3813962" y="2696508"/>
            <a:ext cx="397866" cy="369332"/>
          </a:xfrm>
          <a:prstGeom prst="rect">
            <a:avLst/>
          </a:prstGeom>
        </p:spPr>
        <p:txBody>
          <a:bodyPr wrap="none">
            <a:spAutoFit/>
          </a:bodyPr>
          <a:lstStyle/>
          <a:p>
            <a:r>
              <a:rPr lang="de-DE" dirty="0"/>
              <a:t>L*</a:t>
            </a:r>
            <a:endParaRPr lang="de-DE" baseline="30000" dirty="0"/>
          </a:p>
        </p:txBody>
      </p:sp>
      <p:sp>
        <p:nvSpPr>
          <p:cNvPr id="20" name="Rechteck 19"/>
          <p:cNvSpPr/>
          <p:nvPr/>
        </p:nvSpPr>
        <p:spPr>
          <a:xfrm>
            <a:off x="5146714" y="3487378"/>
            <a:ext cx="476378" cy="369332"/>
          </a:xfrm>
          <a:prstGeom prst="rect">
            <a:avLst/>
          </a:prstGeom>
        </p:spPr>
        <p:txBody>
          <a:bodyPr wrap="square">
            <a:spAutoFit/>
          </a:bodyPr>
          <a:lstStyle/>
          <a:p>
            <a:r>
              <a:rPr lang="el-GR" dirty="0"/>
              <a:t>ω</a:t>
            </a:r>
            <a:r>
              <a:rPr lang="de-DE" dirty="0"/>
              <a:t>*</a:t>
            </a:r>
            <a:endParaRPr lang="de-DE" baseline="30000" dirty="0"/>
          </a:p>
        </p:txBody>
      </p:sp>
      <p:sp>
        <p:nvSpPr>
          <p:cNvPr id="21" name="Textfeld 20"/>
          <p:cNvSpPr txBox="1"/>
          <p:nvPr/>
        </p:nvSpPr>
        <p:spPr>
          <a:xfrm>
            <a:off x="25943" y="4032383"/>
            <a:ext cx="8381213" cy="1209675"/>
          </a:xfrm>
          <a:prstGeom prst="rect">
            <a:avLst/>
          </a:prstGeom>
          <a:noFill/>
          <a:ln>
            <a:noFill/>
          </a:ln>
        </p:spPr>
        <p:txBody>
          <a:bodyPr vert="horz" wrap="square" lIns="81646" tIns="40823" rIns="81646" bIns="40823" anchorCtr="0" compatLnSpc="0">
            <a:spAutoFit/>
          </a:bodyPr>
          <a:lstStyle/>
          <a:p>
            <a:r>
              <a:rPr lang="de-DE" dirty="0"/>
              <a:t>Umgekehrt zum </a:t>
            </a:r>
            <a:r>
              <a:rPr lang="de-DE" dirty="0" err="1"/>
              <a:t>Keynesianischen</a:t>
            </a:r>
            <a:r>
              <a:rPr lang="de-DE" dirty="0"/>
              <a:t> Modell geht man in der Neoklassik von der </a:t>
            </a:r>
            <a:r>
              <a:rPr lang="de-DE" b="1" dirty="0"/>
              <a:t>Angebotsseite Y</a:t>
            </a:r>
            <a:r>
              <a:rPr lang="de-DE" b="1" baseline="30000" dirty="0"/>
              <a:t>S </a:t>
            </a:r>
            <a:r>
              <a:rPr lang="de-DE" dirty="0"/>
              <a:t>aus und nimmt an, dass diese das Produktionsniveau der Volkswirtschaft bestimmt und es zum Ausgleich von Angebot und Nachfrage (</a:t>
            </a:r>
            <a:r>
              <a:rPr lang="de-DE" b="1" dirty="0"/>
              <a:t>Y</a:t>
            </a:r>
            <a:r>
              <a:rPr lang="de-DE" b="1" baseline="30000" dirty="0"/>
              <a:t>S</a:t>
            </a:r>
            <a:r>
              <a:rPr lang="de-DE" b="1" dirty="0"/>
              <a:t>=Y</a:t>
            </a:r>
            <a:r>
              <a:rPr lang="de-DE" b="1" baseline="30000" dirty="0"/>
              <a:t>D</a:t>
            </a:r>
            <a:r>
              <a:rPr lang="de-DE" dirty="0"/>
              <a:t>) dadurch kommt, dass diesmal die Nachfrage dem Angebot folgt</a:t>
            </a:r>
            <a:endParaRPr lang="en-US" altLang="en-US" sz="2000" dirty="0"/>
          </a:p>
        </p:txBody>
      </p:sp>
      <p:sp>
        <p:nvSpPr>
          <p:cNvPr id="23" name="Rechteck 22">
            <a:extLst>
              <a:ext uri="{FF2B5EF4-FFF2-40B4-BE49-F238E27FC236}">
                <a16:creationId xmlns:a16="http://schemas.microsoft.com/office/drawing/2014/main" id="{536981DC-2C16-48EB-8B66-C1068431B63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52246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3" grpId="0"/>
      <p:bldP spid="19" grpId="0"/>
      <p:bldP spid="20"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749</Words>
  <Application>Microsoft Office PowerPoint</Application>
  <PresentationFormat>Breitbild</PresentationFormat>
  <Paragraphs>89</Paragraphs>
  <Slides>15</Slides>
  <Notes>13</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15</vt:i4>
      </vt:variant>
    </vt:vector>
  </HeadingPairs>
  <TitlesOfParts>
    <vt:vector size="22" baseType="lpstr">
      <vt:lpstr>Arial</vt:lpstr>
      <vt:lpstr>Calibri</vt:lpstr>
      <vt:lpstr>Calibri Light</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Bernhard Köster</cp:lastModifiedBy>
  <cp:revision>59</cp:revision>
  <cp:lastPrinted>2022-03-02T20:18:27Z</cp:lastPrinted>
  <dcterms:created xsi:type="dcterms:W3CDTF">2022-03-01T20:52:11Z</dcterms:created>
  <dcterms:modified xsi:type="dcterms:W3CDTF">2023-05-11T06:25:48Z</dcterms:modified>
</cp:coreProperties>
</file>