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1372" r:id="rId2"/>
    <p:sldId id="1411" r:id="rId3"/>
    <p:sldId id="1412" r:id="rId4"/>
    <p:sldId id="1413" r:id="rId5"/>
    <p:sldId id="1414" r:id="rId6"/>
    <p:sldId id="1415" r:id="rId7"/>
    <p:sldId id="1416" r:id="rId8"/>
    <p:sldId id="1417" r:id="rId9"/>
    <p:sldId id="1418" r:id="rId10"/>
    <p:sldId id="1312" r:id="rId11"/>
    <p:sldId id="1313" r:id="rId12"/>
    <p:sldId id="1314" r:id="rId13"/>
    <p:sldId id="1315" r:id="rId14"/>
    <p:sldId id="1419" r:id="rId15"/>
    <p:sldId id="1317" r:id="rId16"/>
    <p:sldId id="1318" r:id="rId17"/>
    <p:sldId id="1319" r:id="rId18"/>
    <p:sldId id="1320" r:id="rId19"/>
    <p:sldId id="1328" r:id="rId20"/>
    <p:sldId id="1322" r:id="rId21"/>
    <p:sldId id="1329" r:id="rId22"/>
    <p:sldId id="1324" r:id="rId23"/>
    <p:sldId id="1325" r:id="rId24"/>
    <p:sldId id="1327" r:id="rId25"/>
    <p:sldId id="1420" r:id="rId26"/>
    <p:sldId id="1421" r:id="rId27"/>
    <p:sldId id="1330" r:id="rId28"/>
    <p:sldId id="1331" r:id="rId29"/>
    <p:sldId id="1332" r:id="rId30"/>
    <p:sldId id="1369" r:id="rId31"/>
    <p:sldId id="1333" r:id="rId32"/>
    <p:sldId id="1334" r:id="rId33"/>
    <p:sldId id="1335" r:id="rId34"/>
    <p:sldId id="1336" r:id="rId35"/>
    <p:sldId id="1337" r:id="rId36"/>
    <p:sldId id="1338" r:id="rId37"/>
    <p:sldId id="1339" r:id="rId38"/>
    <p:sldId id="1340" r:id="rId39"/>
    <p:sldId id="1341" r:id="rId40"/>
    <p:sldId id="1342" r:id="rId41"/>
    <p:sldId id="1343" r:id="rId42"/>
    <p:sldId id="1344" r:id="rId43"/>
    <p:sldId id="1345" r:id="rId44"/>
    <p:sldId id="1346" r:id="rId4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47" d="100"/>
          <a:sy n="47" d="100"/>
        </p:scale>
        <p:origin x="76"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17.04.2023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3584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03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A6C623F-5A89-4F6B-B0D8-3142D21F65AF}"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40038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E1A1DAE7-36E9-4E62-907F-C6D2BAEC3DC1}" type="slidenum">
              <a:rPr lang="de-DE" sz="1200">
                <a:solidFill>
                  <a:srgbClr val="000000"/>
                </a:solidFill>
                <a:latin typeface="Sparkasse Rg" pitchFamily="34" charset="0"/>
              </a:rPr>
              <a:pPr algn="r" eaLnBrk="1" hangingPunct="1">
                <a:buClrTx/>
                <a:buFontTx/>
                <a:buNone/>
              </a:pPr>
              <a:t>11</a:t>
            </a:fld>
            <a:endParaRPr lang="de-DE" sz="1200">
              <a:solidFill>
                <a:srgbClr val="000000"/>
              </a:solidFill>
              <a:latin typeface="Sparkasse Rg" pitchFamily="34" charset="0"/>
            </a:endParaRPr>
          </a:p>
        </p:txBody>
      </p:sp>
      <p:sp>
        <p:nvSpPr>
          <p:cNvPr id="400388" name="Rectangle 3"/>
          <p:cNvSpPr>
            <a:spLocks noGrp="1" noRot="1" noChangeAspect="1" noChangeArrowheads="1" noTextEdit="1"/>
          </p:cNvSpPr>
          <p:nvPr>
            <p:ph type="sldImg"/>
          </p:nvPr>
        </p:nvSpPr>
        <p:spPr>
          <a:xfrm>
            <a:off x="92075" y="744538"/>
            <a:ext cx="6615113" cy="3722687"/>
          </a:xfrm>
          <a:ln/>
        </p:spPr>
      </p:sp>
      <p:sp>
        <p:nvSpPr>
          <p:cNvPr id="40038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659894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14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D088B04-D973-4DE8-AC03-B1F696C1E115}"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401411"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28D59F9-AF27-478B-ABBE-5ADADA2E5190}" type="slidenum">
              <a:rPr lang="de-DE" sz="1200">
                <a:solidFill>
                  <a:srgbClr val="000000"/>
                </a:solidFill>
                <a:latin typeface="Sparkasse Rg" pitchFamily="34" charset="0"/>
              </a:rPr>
              <a:pPr algn="r" eaLnBrk="1" hangingPunct="1">
                <a:buClrTx/>
                <a:buFontTx/>
                <a:buNone/>
              </a:pPr>
              <a:t>12</a:t>
            </a:fld>
            <a:endParaRPr lang="de-DE" sz="1200">
              <a:solidFill>
                <a:srgbClr val="000000"/>
              </a:solidFill>
              <a:latin typeface="Sparkasse Rg" pitchFamily="34" charset="0"/>
            </a:endParaRPr>
          </a:p>
        </p:txBody>
      </p:sp>
      <p:sp>
        <p:nvSpPr>
          <p:cNvPr id="401412" name="Rectangle 3"/>
          <p:cNvSpPr>
            <a:spLocks noGrp="1" noRot="1" noChangeAspect="1" noChangeArrowheads="1" noTextEdit="1"/>
          </p:cNvSpPr>
          <p:nvPr>
            <p:ph type="sldImg"/>
          </p:nvPr>
        </p:nvSpPr>
        <p:spPr>
          <a:xfrm>
            <a:off x="92075" y="744538"/>
            <a:ext cx="6615113" cy="3722687"/>
          </a:xfrm>
          <a:ln/>
        </p:spPr>
      </p:sp>
      <p:sp>
        <p:nvSpPr>
          <p:cNvPr id="401413" name="Rectangle 4"/>
          <p:cNvSpPr>
            <a:spLocks noGrp="1" noChangeArrowheads="1"/>
          </p:cNvSpPr>
          <p:nvPr>
            <p:ph type="body" idx="1"/>
          </p:nvPr>
        </p:nvSpPr>
        <p:spPr>
          <a:xfrm>
            <a:off x="904875" y="4716463"/>
            <a:ext cx="4957763" cy="4433887"/>
          </a:xfrm>
          <a:noFill/>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de-DE"/>
          </a:p>
        </p:txBody>
      </p:sp>
    </p:spTree>
    <p:extLst>
      <p:ext uri="{BB962C8B-B14F-4D97-AF65-F5344CB8AC3E}">
        <p14:creationId xmlns:p14="http://schemas.microsoft.com/office/powerpoint/2010/main" val="1311818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13</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326689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14</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245640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34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69247B2-41D2-489C-A107-E1842452A0E7}"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40345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F69C26F5-D671-40CF-8D25-8DC4A0306CB1}" type="slidenum">
              <a:rPr lang="de-DE" sz="1200">
                <a:solidFill>
                  <a:srgbClr val="000000"/>
                </a:solidFill>
                <a:latin typeface="Sparkasse Rg" pitchFamily="34" charset="0"/>
              </a:rPr>
              <a:pPr algn="r" eaLnBrk="1" hangingPunct="1">
                <a:buClrTx/>
                <a:buFontTx/>
                <a:buNone/>
              </a:pPr>
              <a:t>15</a:t>
            </a:fld>
            <a:endParaRPr lang="de-DE" sz="1200">
              <a:solidFill>
                <a:srgbClr val="000000"/>
              </a:solidFill>
              <a:latin typeface="Sparkasse Rg" pitchFamily="34" charset="0"/>
            </a:endParaRPr>
          </a:p>
        </p:txBody>
      </p:sp>
      <p:sp>
        <p:nvSpPr>
          <p:cNvPr id="403460" name="Rectangle 3"/>
          <p:cNvSpPr>
            <a:spLocks noGrp="1" noRot="1" noChangeAspect="1" noChangeArrowheads="1" noTextEdit="1"/>
          </p:cNvSpPr>
          <p:nvPr>
            <p:ph type="sldImg"/>
          </p:nvPr>
        </p:nvSpPr>
        <p:spPr>
          <a:xfrm>
            <a:off x="92075" y="744538"/>
            <a:ext cx="6615113" cy="3722687"/>
          </a:xfrm>
          <a:ln/>
        </p:spPr>
      </p:sp>
      <p:sp>
        <p:nvSpPr>
          <p:cNvPr id="40346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76287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0981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8594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946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19742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641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9816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7662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59157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79497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23996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79255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63179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31</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33</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83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D80A0D1-2000-4D58-B44F-FAD67E504749}"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9833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292581E5-F558-44C7-ACC4-B7162D3C67ED}"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98340" name="Rectangle 3"/>
          <p:cNvSpPr>
            <a:spLocks noGrp="1" noRot="1" noChangeAspect="1" noChangeArrowheads="1" noTextEdit="1"/>
          </p:cNvSpPr>
          <p:nvPr>
            <p:ph type="sldImg"/>
          </p:nvPr>
        </p:nvSpPr>
        <p:spPr>
          <a:xfrm>
            <a:off x="92075" y="744538"/>
            <a:ext cx="6615113" cy="3722687"/>
          </a:xfrm>
          <a:ln/>
        </p:spPr>
      </p:sp>
      <p:sp>
        <p:nvSpPr>
          <p:cNvPr id="39834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3788918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34</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35</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38</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39</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40</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41</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44</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76785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60512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7946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06272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8296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53064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17.04.2023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17.04.2023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NULL"/><Relationship Id="rId4" Type="http://schemas.openxmlformats.org/officeDocument/2006/relationships/image" Target="../media/image42.png"/><Relationship Id="rId9" Type="http://schemas.openxmlformats.org/officeDocument/2006/relationships/image" Target="NUL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NUL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NUL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vDBmYhP91Vs&amp;feature=youtu.be"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76.png"/></Relationships>
</file>

<file path=ppt/slides/_rels/slide3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destatis.de/DE/Presse/Pressemitteilungen/2023/03/PD23_106_811.html#:~:text=In%20der%20Folge%20sank%20die,2019%20bei%2010%2C9%20%25."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NUL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6287" y="249147"/>
            <a:ext cx="10365473"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177" dirty="0">
                <a:solidFill>
                  <a:sysClr val="windowText" lastClr="000000"/>
                </a:solidFill>
              </a:rPr>
              <a:t>Der </a:t>
            </a:r>
            <a:r>
              <a:rPr lang="en-US" sz="2177" dirty="0" err="1">
                <a:solidFill>
                  <a:sysClr val="windowText" lastClr="000000"/>
                </a:solidFill>
              </a:rPr>
              <a:t>Multiplikatoreffekt</a:t>
            </a:r>
            <a:r>
              <a:rPr lang="en-US" sz="2177" dirty="0">
                <a:solidFill>
                  <a:sysClr val="windowText" lastClr="000000"/>
                </a:solidFill>
              </a:rPr>
              <a:t>: Die </a:t>
            </a:r>
            <a:r>
              <a:rPr lang="en-US" sz="2177" dirty="0" err="1">
                <a:solidFill>
                  <a:sysClr val="windowText" lastClr="000000"/>
                </a:solidFill>
              </a:rPr>
              <a:t>Abwrackprämie</a:t>
            </a:r>
            <a:r>
              <a:rPr lang="en-US" sz="2177" dirty="0">
                <a:solidFill>
                  <a:sysClr val="windowText" lastClr="000000"/>
                </a:solidFill>
              </a:rPr>
              <a:t> </a:t>
            </a:r>
            <a:r>
              <a:rPr lang="en-US" sz="2177" dirty="0" err="1">
                <a:solidFill>
                  <a:sysClr val="windowText" lastClr="000000"/>
                </a:solidFill>
              </a:rPr>
              <a:t>im</a:t>
            </a:r>
            <a:r>
              <a:rPr lang="en-US" sz="2177" dirty="0">
                <a:solidFill>
                  <a:sysClr val="windowText" lastClr="000000"/>
                </a:solidFill>
              </a:rPr>
              <a:t> </a:t>
            </a:r>
            <a:r>
              <a:rPr lang="en-US" sz="2177" dirty="0" err="1">
                <a:solidFill>
                  <a:sysClr val="windowText" lastClr="000000"/>
                </a:solidFill>
              </a:rPr>
              <a:t>Keynesianischen</a:t>
            </a:r>
            <a:r>
              <a:rPr lang="en-US" sz="2177" dirty="0">
                <a:solidFill>
                  <a:sysClr val="windowText" lastClr="000000"/>
                </a:solidFill>
              </a:rPr>
              <a:t> </a:t>
            </a:r>
            <a:r>
              <a:rPr lang="en-US" sz="2177" dirty="0" err="1">
                <a:solidFill>
                  <a:sysClr val="windowText" lastClr="000000"/>
                </a:solidFill>
              </a:rPr>
              <a:t>Gütermarktmodell</a:t>
            </a:r>
            <a:endParaRPr lang="en-US" sz="2177" dirty="0">
              <a:solidFill>
                <a:sysClr val="windowText" lastClr="000000"/>
              </a:solidFill>
            </a:endParaRPr>
          </a:p>
        </p:txBody>
      </p:sp>
      <p:grpSp>
        <p:nvGrpSpPr>
          <p:cNvPr id="8" name="Group 7"/>
          <p:cNvGrpSpPr/>
          <p:nvPr/>
        </p:nvGrpSpPr>
        <p:grpSpPr>
          <a:xfrm>
            <a:off x="3188831" y="1412294"/>
            <a:ext cx="4703353" cy="4180758"/>
            <a:chOff x="1187624" y="908720"/>
            <a:chExt cx="5184576" cy="4608512"/>
          </a:xfrm>
        </p:grpSpPr>
        <p:cxnSp>
          <p:nvCxnSpPr>
            <p:cNvPr id="9"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3"/>
          <p:cNvSpPr txBox="1"/>
          <p:nvPr/>
        </p:nvSpPr>
        <p:spPr>
          <a:xfrm>
            <a:off x="7206514" y="5641598"/>
            <a:ext cx="1572866"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sp>
        <p:nvSpPr>
          <p:cNvPr id="13" name="TextBox 14"/>
          <p:cNvSpPr txBox="1"/>
          <p:nvPr/>
        </p:nvSpPr>
        <p:spPr>
          <a:xfrm>
            <a:off x="1546285" y="1358561"/>
            <a:ext cx="1688283" cy="846194"/>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sz="1600" dirty="0">
                <a:solidFill>
                  <a:srgbClr val="000000"/>
                </a:solidFill>
              </a:rPr>
              <a:t>Y</a:t>
            </a:r>
            <a:r>
              <a:rPr lang="de-DE" sz="1600" baseline="30000" dirty="0">
                <a:solidFill>
                  <a:srgbClr val="000000"/>
                </a:solidFill>
              </a:rPr>
              <a:t>D</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1"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26"/>
              <p:cNvSpPr txBox="1"/>
              <p:nvPr/>
            </p:nvSpPr>
            <p:spPr>
              <a:xfrm>
                <a:off x="7369589" y="2261510"/>
                <a:ext cx="1769843"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a:cs typeface="Arial" panose="020B0604020202020204" pitchFamily="34" charset="0"/>
                            </a:rPr>
                            <m:t>𝐴𝑢𝑠𝑔𝑎𝑏𝑒𝑛</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 (</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15" name="TextBox 26"/>
              <p:cNvSpPr txBox="1">
                <a:spLocks noRot="1" noChangeAspect="1" noMove="1" noResize="1" noEditPoints="1" noAdjustHandles="1" noChangeArrowheads="1" noChangeShapeType="1" noTextEdit="1"/>
              </p:cNvSpPr>
              <p:nvPr/>
            </p:nvSpPr>
            <p:spPr>
              <a:xfrm>
                <a:off x="7369589" y="2261510"/>
                <a:ext cx="1769843"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35"/>
              <p:cNvSpPr txBox="1"/>
              <p:nvPr/>
            </p:nvSpPr>
            <p:spPr>
              <a:xfrm>
                <a:off x="3745035" y="821685"/>
                <a:ext cx="2873480"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de-DE" sz="1633" b="0" i="0" smtClean="0">
                          <a:latin typeface="Cambria Math" panose="02040503050406030204" pitchFamily="18" charset="0"/>
                          <a:ea typeface="Cambria Math"/>
                          <a:cs typeface="Arial" panose="020B0604020202020204" pitchFamily="34" charset="0"/>
                        </a:rPr>
                        <m:t>A</m:t>
                      </m:r>
                      <m:r>
                        <m:rPr>
                          <m:sty m:val="p"/>
                        </m:rPr>
                        <a:rPr lang="de-DE" sz="1633">
                          <a:latin typeface="Cambria Math"/>
                          <a:ea typeface="Cambria Math"/>
                          <a:cs typeface="Arial" panose="020B0604020202020204" pitchFamily="34" charset="0"/>
                        </a:rPr>
                        <m:t>nstieg</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der</m:t>
                      </m:r>
                      <m:r>
                        <a:rPr lang="de-DE" sz="1633">
                          <a:latin typeface="Cambria Math"/>
                          <a:ea typeface="Cambria Math"/>
                          <a:cs typeface="Arial" panose="020B0604020202020204" pitchFamily="34" charset="0"/>
                        </a:rPr>
                        <m:t>  </m:t>
                      </m:r>
                      <m:r>
                        <m:rPr>
                          <m:sty m:val="p"/>
                        </m:rPr>
                        <a:rPr lang="de-DE" sz="1633">
                          <a:latin typeface="Cambria Math"/>
                          <a:ea typeface="Cambria Math"/>
                          <a:cs typeface="Arial" panose="020B0604020202020204" pitchFamily="34" charset="0"/>
                        </a:rPr>
                        <m:t>Staatsausgaben</m:t>
                      </m:r>
                      <m:r>
                        <a:rPr lang="de-DE" sz="1633" b="0" i="1" smtClean="0">
                          <a:latin typeface="Cambria Math" panose="02040503050406030204" pitchFamily="18" charset="0"/>
                          <a:ea typeface="Cambria Math"/>
                          <a:cs typeface="Arial" panose="020B0604020202020204" pitchFamily="34" charset="0"/>
                        </a:rPr>
                        <m:t> </m:t>
                      </m:r>
                      <m:r>
                        <a:rPr lang="de-DE" sz="1633" b="0" i="1" smtClean="0">
                          <a:latin typeface="Cambria Math" panose="02040503050406030204" pitchFamily="18" charset="0"/>
                          <a:ea typeface="Cambria Math"/>
                          <a:cs typeface="Arial" panose="020B0604020202020204" pitchFamily="34" charset="0"/>
                        </a:rPr>
                        <m:t>𝑢𝑚</m:t>
                      </m:r>
                      <m:r>
                        <a:rPr lang="de-DE" sz="1633" b="0" i="1" smtClean="0">
                          <a:latin typeface="Cambria Math" panose="02040503050406030204" pitchFamily="18" charset="0"/>
                          <a:ea typeface="Cambria Math"/>
                          <a:cs typeface="Arial" panose="020B0604020202020204" pitchFamily="34" charset="0"/>
                        </a:rPr>
                        <m:t> ∆</m:t>
                      </m:r>
                      <m:r>
                        <a:rPr lang="de-DE" sz="1633" i="1">
                          <a:latin typeface="Cambria Math"/>
                          <a:ea typeface="Cambria Math"/>
                          <a:cs typeface="Arial" panose="020B0604020202020204" pitchFamily="34" charset="0"/>
                        </a:rPr>
                        <m:t>𝐺</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35"/>
              <p:cNvSpPr txBox="1">
                <a:spLocks noRot="1" noChangeAspect="1" noMove="1" noResize="1" noEditPoints="1" noAdjustHandles="1" noChangeArrowheads="1" noChangeShapeType="1" noTextEdit="1"/>
              </p:cNvSpPr>
              <p:nvPr/>
            </p:nvSpPr>
            <p:spPr>
              <a:xfrm>
                <a:off x="3745035" y="821685"/>
                <a:ext cx="2873480" cy="343620"/>
              </a:xfrm>
              <a:prstGeom prst="rect">
                <a:avLst/>
              </a:prstGeom>
              <a:blipFill>
                <a:blip r:embed="rId4"/>
                <a:stretch>
                  <a:fillRect r="-14195" b="-125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9" name="TextBox 11"/>
              <p:cNvSpPr txBox="1"/>
              <p:nvPr/>
            </p:nvSpPr>
            <p:spPr>
              <a:xfrm>
                <a:off x="4808857" y="5649947"/>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19" name="TextBox 11"/>
              <p:cNvSpPr txBox="1">
                <a:spLocks noRot="1" noChangeAspect="1" noMove="1" noResize="1" noEditPoints="1" noAdjustHandles="1" noChangeArrowheads="1" noChangeShapeType="1" noTextEdit="1"/>
              </p:cNvSpPr>
              <p:nvPr/>
            </p:nvSpPr>
            <p:spPr>
              <a:xfrm>
                <a:off x="4808857" y="5649947"/>
                <a:ext cx="421910" cy="343620"/>
              </a:xfrm>
              <a:prstGeom prst="rect">
                <a:avLst/>
              </a:prstGeom>
              <a:blipFill>
                <a:blip r:embed="rId5"/>
                <a:stretch>
                  <a:fillRect/>
                </a:stretch>
              </a:blipFill>
            </p:spPr>
            <p:txBody>
              <a:bodyPr/>
              <a:lstStyle/>
              <a:p>
                <a:r>
                  <a:rPr lang="de-DE">
                    <a:noFill/>
                  </a:rPr>
                  <a:t> </a:t>
                </a:r>
              </a:p>
            </p:txBody>
          </p:sp>
        </mc:Fallback>
      </mc:AlternateContent>
      <p:cxnSp>
        <p:nvCxnSpPr>
          <p:cNvPr id="22" name="Straight Connector 41"/>
          <p:cNvCxnSpPr/>
          <p:nvPr/>
        </p:nvCxnSpPr>
        <p:spPr>
          <a:xfrm flipV="1">
            <a:off x="5017912" y="3759758"/>
            <a:ext cx="0" cy="1767970"/>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V="1">
            <a:off x="3188831" y="1804240"/>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5"/>
              <p:cNvSpPr txBox="1"/>
              <p:nvPr/>
            </p:nvSpPr>
            <p:spPr>
              <a:xfrm>
                <a:off x="7369589" y="2948443"/>
                <a:ext cx="1733551" cy="455638"/>
              </a:xfrm>
              <a:prstGeom prst="rect">
                <a:avLst/>
              </a:prstGeom>
              <a:noFill/>
              <a:ln w="38100">
                <a:solidFill>
                  <a:srgbClr val="C00000"/>
                </a:solidFill>
              </a:ln>
            </p:spPr>
            <p:txBody>
              <a:bodyPr wrap="none" rtlCol="0">
                <a:spAutoFit/>
              </a:bodyPr>
              <a:lstStyle/>
              <a:p>
                <a:r>
                  <a:rPr lang="de-DE" sz="1633" b="1" dirty="0"/>
                  <a:t>Multiplikator</a:t>
                </a:r>
                <a14:m>
                  <m:oMath xmlns:m="http://schemas.openxmlformats.org/officeDocument/2006/math">
                    <m:r>
                      <a:rPr lang="de-DE" sz="1633" b="1" i="1">
                        <a:latin typeface="Cambria Math"/>
                      </a:rPr>
                      <m:t>=</m:t>
                    </m:r>
                    <m:f>
                      <m:fPr>
                        <m:ctrlPr>
                          <a:rPr lang="de-DE" sz="1633" b="1" i="1">
                            <a:latin typeface="Cambria Math" panose="02040503050406030204" pitchFamily="18" charset="0"/>
                          </a:rPr>
                        </m:ctrlPr>
                      </m:fPr>
                      <m:num>
                        <m:r>
                          <a:rPr lang="de-DE" sz="1633" b="1" i="1">
                            <a:latin typeface="Cambria Math"/>
                            <a:ea typeface="Cambria Math"/>
                          </a:rPr>
                          <m:t>∆</m:t>
                        </m:r>
                        <m:r>
                          <a:rPr lang="de-DE" sz="1633" b="1" i="1">
                            <a:latin typeface="Cambria Math"/>
                            <a:ea typeface="Cambria Math"/>
                          </a:rPr>
                          <m:t>𝒀</m:t>
                        </m:r>
                      </m:num>
                      <m:den>
                        <m:r>
                          <a:rPr lang="de-DE" sz="1633" b="1" i="1">
                            <a:latin typeface="Cambria Math"/>
                            <a:ea typeface="Cambria Math"/>
                          </a:rPr>
                          <m:t>∆</m:t>
                        </m:r>
                        <m:r>
                          <a:rPr lang="de-DE" sz="1633" b="1" i="1">
                            <a:latin typeface="Cambria Math"/>
                            <a:ea typeface="Cambria Math"/>
                          </a:rPr>
                          <m:t>𝑮</m:t>
                        </m:r>
                      </m:den>
                    </m:f>
                  </m:oMath>
                </a14:m>
                <a:endParaRPr lang="en-US" sz="1633" b="1" dirty="0"/>
              </a:p>
            </p:txBody>
          </p:sp>
        </mc:Choice>
        <mc:Fallback xmlns="">
          <p:sp>
            <p:nvSpPr>
              <p:cNvPr id="28" name="TextBox 25"/>
              <p:cNvSpPr txBox="1">
                <a:spLocks noRot="1" noChangeAspect="1" noMove="1" noResize="1" noEditPoints="1" noAdjustHandles="1" noChangeArrowheads="1" noChangeShapeType="1" noTextEdit="1"/>
              </p:cNvSpPr>
              <p:nvPr/>
            </p:nvSpPr>
            <p:spPr>
              <a:xfrm>
                <a:off x="7369589" y="2948443"/>
                <a:ext cx="1733551" cy="455638"/>
              </a:xfrm>
              <a:prstGeom prst="rect">
                <a:avLst/>
              </a:prstGeom>
              <a:blipFill>
                <a:blip r:embed="rId9"/>
                <a:stretch>
                  <a:fillRect l="-1034" b="-2500"/>
                </a:stretch>
              </a:blipFill>
              <a:ln w="38100">
                <a:solidFill>
                  <a:srgbClr val="C00000"/>
                </a:solidFill>
              </a:ln>
            </p:spPr>
            <p:txBody>
              <a:bodyPr/>
              <a:lstStyle/>
              <a:p>
                <a:r>
                  <a:rPr lang="de-DE">
                    <a:noFill/>
                  </a:rPr>
                  <a:t> </a:t>
                </a:r>
              </a:p>
            </p:txBody>
          </p:sp>
        </mc:Fallback>
      </mc:AlternateContent>
      <p:sp>
        <p:nvSpPr>
          <p:cNvPr id="37" name="Textfeld 36"/>
          <p:cNvSpPr txBox="1"/>
          <p:nvPr/>
        </p:nvSpPr>
        <p:spPr>
          <a:xfrm>
            <a:off x="7127003" y="1134218"/>
            <a:ext cx="574196" cy="343620"/>
          </a:xfrm>
          <a:prstGeom prst="rect">
            <a:avLst/>
          </a:prstGeom>
          <a:noFill/>
        </p:spPr>
        <p:txBody>
          <a:bodyPr wrap="none" rtlCol="0">
            <a:spAutoFit/>
          </a:bodyPr>
          <a:lstStyle/>
          <a:p>
            <a:r>
              <a:rPr lang="de-DE" sz="1600" dirty="0">
                <a:solidFill>
                  <a:srgbClr val="000000"/>
                </a:solidFill>
              </a:rPr>
              <a:t>Y</a:t>
            </a:r>
            <a:r>
              <a:rPr lang="de-DE" sz="1600" baseline="30000" dirty="0">
                <a:solidFill>
                  <a:srgbClr val="000000"/>
                </a:solidFill>
              </a:rPr>
              <a:t>D</a:t>
            </a:r>
            <a:r>
              <a:rPr lang="de-DE" sz="1633" dirty="0"/>
              <a:t>=Y</a:t>
            </a:r>
          </a:p>
        </p:txBody>
      </p:sp>
      <p:sp>
        <p:nvSpPr>
          <p:cNvPr id="42" name="TextBox 35"/>
          <p:cNvSpPr txBox="1"/>
          <p:nvPr/>
        </p:nvSpPr>
        <p:spPr>
          <a:xfrm>
            <a:off x="4190539" y="6150667"/>
            <a:ext cx="3001992" cy="594906"/>
          </a:xfrm>
          <a:prstGeom prst="rect">
            <a:avLst/>
          </a:prstGeom>
          <a:solidFill>
            <a:schemeClr val="bg1"/>
          </a:solidFill>
        </p:spPr>
        <p:txBody>
          <a:bodyPr wrap="square" rtlCol="0">
            <a:spAutoFit/>
          </a:bodyPr>
          <a:lstStyle/>
          <a:p>
            <a:pPr algn="ctr"/>
            <a:r>
              <a:rPr lang="de-DE" sz="1633" dirty="0">
                <a:latin typeface="Arial" panose="020B0604020202020204" pitchFamily="34" charset="0"/>
                <a:cs typeface="Arial" panose="020B0604020202020204" pitchFamily="34" charset="0"/>
              </a:rPr>
              <a:t>Vergleiche: Geldmengenmultiplikator</a:t>
            </a:r>
            <a:endParaRPr lang="en-US" sz="1633" dirty="0">
              <a:latin typeface="Arial" panose="020B0604020202020204" pitchFamily="34" charset="0"/>
              <a:cs typeface="Arial" panose="020B0604020202020204" pitchFamily="34" charset="0"/>
            </a:endParaRPr>
          </a:p>
        </p:txBody>
      </p:sp>
      <p:sp>
        <p:nvSpPr>
          <p:cNvPr id="43" name="Rechteck 42">
            <a:extLst>
              <a:ext uri="{FF2B5EF4-FFF2-40B4-BE49-F238E27FC236}">
                <a16:creationId xmlns:a16="http://schemas.microsoft.com/office/drawing/2014/main" id="{9EA81AA2-B4C4-43F6-9316-D4D951C82E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1836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P spid="28" grpId="0" animBg="1"/>
      <p:bldP spid="4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a:t>
            </a:r>
          </a:p>
        </p:txBody>
      </p:sp>
      <p:sp>
        <p:nvSpPr>
          <p:cNvPr id="168964" name="Text Box 4"/>
          <p:cNvSpPr txBox="1">
            <a:spLocks noChangeArrowheads="1"/>
          </p:cNvSpPr>
          <p:nvPr/>
        </p:nvSpPr>
        <p:spPr bwMode="auto">
          <a:xfrm>
            <a:off x="150613" y="566809"/>
            <a:ext cx="6876196" cy="1404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000" dirty="0">
                <a:solidFill>
                  <a:srgbClr val="000000"/>
                </a:solidFill>
              </a:rPr>
              <a:t>Externer Eingriff auf der Nachfrageseite, Erhöhung der Staatsausgaben um ∆G = 5 bei einer </a:t>
            </a:r>
          </a:p>
          <a:p>
            <a:pPr eaLnBrk="1" hangingPunct="1">
              <a:buClrTx/>
              <a:buFontTx/>
              <a:buNone/>
            </a:pPr>
            <a:r>
              <a:rPr lang="de-DE" sz="2000" dirty="0">
                <a:solidFill>
                  <a:srgbClr val="000000"/>
                </a:solidFill>
              </a:rPr>
              <a:t>                                                                                                                   marginalen Konsumquote von </a:t>
            </a:r>
            <a:r>
              <a:rPr lang="de-DE" sz="2000" dirty="0" err="1">
                <a:solidFill>
                  <a:srgbClr val="000000"/>
                </a:solidFill>
              </a:rPr>
              <a:t>c</a:t>
            </a:r>
            <a:r>
              <a:rPr lang="de-DE" sz="2000" baseline="-25000" dirty="0" err="1">
                <a:solidFill>
                  <a:srgbClr val="000000"/>
                </a:solidFill>
              </a:rPr>
              <a:t>y</a:t>
            </a:r>
            <a:r>
              <a:rPr lang="de-DE" sz="2000" dirty="0">
                <a:solidFill>
                  <a:srgbClr val="000000"/>
                </a:solidFill>
              </a:rPr>
              <a:t>=0,9:</a:t>
            </a:r>
          </a:p>
          <a:p>
            <a:pPr eaLnBrk="1" hangingPunct="1">
              <a:buClrTx/>
              <a:buFontTx/>
              <a:buNone/>
            </a:pPr>
            <a:r>
              <a:rPr lang="de-DE" sz="2000" dirty="0">
                <a:solidFill>
                  <a:srgbClr val="000000"/>
                </a:solidFill>
              </a:rPr>
              <a:t>→ zusätzliche Staatsausgaben erhöhen einmalig das Einkommen</a:t>
            </a:r>
          </a:p>
          <a:p>
            <a:pPr eaLnBrk="1" hangingPunct="1">
              <a:buClrTx/>
              <a:buFontTx/>
              <a:buNone/>
            </a:pPr>
            <a:r>
              <a:rPr lang="de-DE" sz="2000" dirty="0">
                <a:solidFill>
                  <a:srgbClr val="000000"/>
                </a:solidFill>
              </a:rPr>
              <a:t>→</a:t>
            </a:r>
          </a:p>
          <a:p>
            <a:pPr eaLnBrk="1" hangingPunct="1">
              <a:buClrTx/>
              <a:buFontTx/>
              <a:buNone/>
            </a:pPr>
            <a:endParaRPr lang="de-DE" sz="2000" dirty="0">
              <a:solidFill>
                <a:srgbClr val="000000"/>
              </a:solidFill>
            </a:endParaRPr>
          </a:p>
          <a:p>
            <a:pPr eaLnBrk="1" hangingPunct="1">
              <a:buClrTx/>
              <a:buFontTx/>
              <a:buNone/>
            </a:pPr>
            <a:endParaRPr lang="de-DE" sz="2400" dirty="0">
              <a:solidFill>
                <a:srgbClr val="000000"/>
              </a:solidFill>
            </a:endParaRPr>
          </a:p>
        </p:txBody>
      </p:sp>
      <p:sp>
        <p:nvSpPr>
          <p:cNvPr id="19" name="Rechteck 18">
            <a:extLst>
              <a:ext uri="{FF2B5EF4-FFF2-40B4-BE49-F238E27FC236}">
                <a16:creationId xmlns:a16="http://schemas.microsoft.com/office/drawing/2014/main" id="{3ED438B8-106A-4BB9-ADA4-9201A166A7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981994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(Staatsausgaben-)Multiplikator</a:t>
            </a:r>
          </a:p>
        </p:txBody>
      </p:sp>
      <p:sp>
        <p:nvSpPr>
          <p:cNvPr id="169988" name="Text Box 4"/>
          <p:cNvSpPr txBox="1">
            <a:spLocks noChangeArrowheads="1"/>
          </p:cNvSpPr>
          <p:nvPr/>
        </p:nvSpPr>
        <p:spPr bwMode="auto">
          <a:xfrm>
            <a:off x="1524000" y="79819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Ein Multiplikator in der VWL gibt an, um wie viel sich eine </a:t>
            </a:r>
          </a:p>
          <a:p>
            <a:pPr eaLnBrk="1" hangingPunct="1">
              <a:buClrTx/>
              <a:buFontTx/>
              <a:buNone/>
            </a:pPr>
            <a:r>
              <a:rPr lang="de-DE" sz="2400" dirty="0">
                <a:solidFill>
                  <a:srgbClr val="000000"/>
                </a:solidFill>
              </a:rPr>
              <a:t>abhängige Größe ändert, wenn eine unabhängige Größe um eine</a:t>
            </a:r>
          </a:p>
          <a:p>
            <a:pPr eaLnBrk="1" hangingPunct="1">
              <a:buClrTx/>
              <a:buFontTx/>
              <a:buNone/>
            </a:pPr>
            <a:r>
              <a:rPr lang="de-DE" sz="2400" dirty="0">
                <a:solidFill>
                  <a:srgbClr val="000000"/>
                </a:solidFill>
              </a:rPr>
              <a:t>Einheit zunimmt. </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u="sng" dirty="0">
                <a:solidFill>
                  <a:srgbClr val="000000"/>
                </a:solidFill>
              </a:rPr>
              <a:t>Staatsausgabenmultiplikator:</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ändert sich das gleichgewichtige Einkommen, wenn die</a:t>
            </a:r>
          </a:p>
          <a:p>
            <a:pPr eaLnBrk="1" hangingPunct="1">
              <a:buClrTx/>
              <a:buFontTx/>
              <a:buNone/>
            </a:pPr>
            <a:r>
              <a:rPr lang="de-DE" sz="2400" dirty="0">
                <a:solidFill>
                  <a:srgbClr val="000000"/>
                </a:solidFill>
              </a:rPr>
              <a:t>Staatsausgaben um eine Einheit erhöht werden.</a:t>
            </a:r>
          </a:p>
        </p:txBody>
      </p:sp>
      <p:sp>
        <p:nvSpPr>
          <p:cNvPr id="5" name="Rechteck 4">
            <a:extLst>
              <a:ext uri="{FF2B5EF4-FFF2-40B4-BE49-F238E27FC236}">
                <a16:creationId xmlns:a16="http://schemas.microsoft.com/office/drawing/2014/main" id="{0B724838-27D2-41A1-920E-3ECDE2DF2AF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296905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Multiplikatoreffekt (Beispiel)</a:t>
            </a:r>
          </a:p>
        </p:txBody>
      </p:sp>
      <p:sp>
        <p:nvSpPr>
          <p:cNvPr id="5" name="Text Box 4"/>
          <p:cNvSpPr txBox="1">
            <a:spLocks noChangeArrowheads="1"/>
          </p:cNvSpPr>
          <p:nvPr/>
        </p:nvSpPr>
        <p:spPr bwMode="auto">
          <a:xfrm>
            <a:off x="762001" y="1009782"/>
            <a:ext cx="9144000" cy="36018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dirty="0">
                <a:solidFill>
                  <a:srgbClr val="000000"/>
                </a:solidFill>
              </a:rPr>
              <a:t>C(Y)= 100+0,8Y;	I=400; G=200</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das gleichgewichtige Einkommen?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Um wie viel steigt das gleichgewichtige Einkommen, wenn die</a:t>
            </a:r>
          </a:p>
          <a:p>
            <a:pPr eaLnBrk="1" hangingPunct="1">
              <a:buClrTx/>
              <a:buFontTx/>
              <a:buNone/>
            </a:pPr>
            <a:r>
              <a:rPr lang="de-DE" sz="2400" dirty="0">
                <a:solidFill>
                  <a:srgbClr val="000000"/>
                </a:solidFill>
              </a:rPr>
              <a:t>Staatsausgaben um 100 steigen?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der Staatsausgabenmultiplikator?</a:t>
            </a: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21CBD8A8-9743-4FD4-BC6B-0E9E4B7F96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136306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Text Box 4"/>
          <p:cNvSpPr txBox="1">
            <a:spLocks noChangeArrowheads="1"/>
          </p:cNvSpPr>
          <p:nvPr/>
        </p:nvSpPr>
        <p:spPr bwMode="auto">
          <a:xfrm>
            <a:off x="0" y="59873"/>
            <a:ext cx="12192000" cy="5170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200" dirty="0">
                <a:solidFill>
                  <a:srgbClr val="000000"/>
                </a:solidFill>
              </a:rPr>
              <a:t>C(Y)= 100+0,8Y;	I=400; G=200; Wie hoch ist das gleichgewichtige Einkommen? Um wie viel steigt das gleichgewichtige Einkommen, wenn die Staatsausgaben um 100 steigen?</a:t>
            </a:r>
          </a:p>
          <a:p>
            <a:pPr eaLnBrk="1" hangingPunct="1">
              <a:buClrTx/>
              <a:buFontTx/>
              <a:buNone/>
            </a:pPr>
            <a:r>
              <a:rPr lang="de-DE" sz="1200" dirty="0">
                <a:solidFill>
                  <a:srgbClr val="000000"/>
                </a:solidFill>
              </a:rPr>
              <a:t>                                                                Wie hoch ist der Staatsausgabenmultiplikator?</a:t>
            </a:r>
          </a:p>
        </p:txBody>
      </p:sp>
      <p:grpSp>
        <p:nvGrpSpPr>
          <p:cNvPr id="12" name="Gruppieren 11"/>
          <p:cNvGrpSpPr/>
          <p:nvPr/>
        </p:nvGrpSpPr>
        <p:grpSpPr>
          <a:xfrm>
            <a:off x="462015" y="987731"/>
            <a:ext cx="3300077" cy="3454221"/>
            <a:chOff x="462015" y="987731"/>
            <a:chExt cx="3300077" cy="3454221"/>
          </a:xfrm>
        </p:grpSpPr>
        <p:grpSp>
          <p:nvGrpSpPr>
            <p:cNvPr id="39" name="Group 7"/>
            <p:cNvGrpSpPr/>
            <p:nvPr/>
          </p:nvGrpSpPr>
          <p:grpSpPr>
            <a:xfrm>
              <a:off x="963382" y="1042140"/>
              <a:ext cx="2798710" cy="2904421"/>
              <a:chOff x="1187624" y="908720"/>
              <a:chExt cx="5184576" cy="4608512"/>
            </a:xfrm>
          </p:grpSpPr>
          <p:cxnSp>
            <p:nvCxnSpPr>
              <p:cNvPr id="40"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3" name="TextBox 13"/>
            <p:cNvSpPr txBox="1"/>
            <p:nvPr/>
          </p:nvSpPr>
          <p:spPr>
            <a:xfrm>
              <a:off x="3354086" y="3980287"/>
              <a:ext cx="287258"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4" name="TextBox 14"/>
            <p:cNvSpPr txBox="1"/>
            <p:nvPr/>
          </p:nvSpPr>
          <p:spPr>
            <a:xfrm>
              <a:off x="462015" y="987731"/>
              <a:ext cx="511679"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r>
                <a:rPr lang="en-US" sz="1200" dirty="0">
                  <a:latin typeface="Arial" panose="020B0604020202020204" pitchFamily="34" charset="0"/>
                  <a:cs typeface="Arial" panose="020B0604020202020204" pitchFamily="34" charset="0"/>
                </a:rPr>
                <a:t>, </a:t>
              </a:r>
              <a:r>
                <a:rPr lang="de-DE" sz="1200" dirty="0">
                  <a:solidFill>
                    <a:srgbClr val="000000"/>
                  </a:solidFill>
                </a:rPr>
                <a:t>Y</a:t>
              </a:r>
              <a:r>
                <a:rPr lang="de-DE" sz="1200" baseline="30000" dirty="0">
                  <a:solidFill>
                    <a:srgbClr val="000000"/>
                  </a:solidFill>
                </a:rPr>
                <a:t>D</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81953768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ChangeArrowheads="1"/>
          </p:cNvSpPr>
          <p:nvPr/>
        </p:nvSpPr>
        <p:spPr bwMode="auto">
          <a:xfrm>
            <a:off x="4224338" y="18559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Konsequenzen aus dem Keynesianismus </a:t>
            </a:r>
          </a:p>
        </p:txBody>
      </p:sp>
      <p:sp>
        <p:nvSpPr>
          <p:cNvPr id="172036" name="Text Box 4"/>
          <p:cNvSpPr txBox="1">
            <a:spLocks noChangeArrowheads="1"/>
          </p:cNvSpPr>
          <p:nvPr/>
        </p:nvSpPr>
        <p:spPr bwMode="auto">
          <a:xfrm>
            <a:off x="0" y="98107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Dauerhafte ungewollte Unterbeschäftigung ist möglich</a:t>
            </a:r>
          </a:p>
          <a:p>
            <a:pPr eaLnBrk="1" hangingPunct="1">
              <a:buClrTx/>
              <a:buFontTx/>
              <a:buNone/>
            </a:pPr>
            <a:r>
              <a:rPr lang="de-DE" sz="2400">
                <a:solidFill>
                  <a:srgbClr val="000000"/>
                </a:solidFill>
              </a:rPr>
              <a:t>→ deflatorische Lücke: Die Nachfrage ist zu gering, um das vorhandene</a:t>
            </a:r>
          </a:p>
          <a:p>
            <a:pPr eaLnBrk="1" hangingPunct="1">
              <a:buClrTx/>
              <a:buFontTx/>
              <a:buNone/>
            </a:pPr>
            <a:r>
              <a:rPr lang="de-DE" sz="2400">
                <a:solidFill>
                  <a:srgbClr val="000000"/>
                </a:solidFill>
              </a:rPr>
              <a:t>					 	 Arbeitsangebot voll auszulasten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Überhitzung der Wirtschaft</a:t>
            </a:r>
          </a:p>
          <a:p>
            <a:pPr eaLnBrk="1" hangingPunct="1">
              <a:buClrTx/>
              <a:buFontTx/>
              <a:buNone/>
            </a:pPr>
            <a:r>
              <a:rPr lang="de-DE" sz="2400">
                <a:solidFill>
                  <a:srgbClr val="000000"/>
                </a:solidFill>
              </a:rPr>
              <a:t>→ inflatorische Lücke: Die Nachfrage übersteigt die vorhandenen</a:t>
            </a:r>
          </a:p>
          <a:p>
            <a:pPr eaLnBrk="1" hangingPunct="1">
              <a:buClrTx/>
              <a:buFontTx/>
              <a:buNone/>
            </a:pPr>
            <a:r>
              <a:rPr lang="de-DE" sz="2400">
                <a:solidFill>
                  <a:srgbClr val="000000"/>
                </a:solidFill>
              </a:rPr>
              <a:t>						 Produktionskapazitäten</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Ein Vollbeschäftigungsgleichgewicht liegt nur bei spezieller </a:t>
            </a:r>
          </a:p>
          <a:p>
            <a:pPr eaLnBrk="1" hangingPunct="1">
              <a:buClrTx/>
              <a:buFontTx/>
              <a:buNone/>
            </a:pPr>
            <a:r>
              <a:rPr lang="de-DE" sz="2400">
                <a:solidFill>
                  <a:srgbClr val="000000"/>
                </a:solidFill>
              </a:rPr>
              <a:t>Parameterkonstellation vor. Es muss sich nicht automatisch einstellen, </a:t>
            </a:r>
          </a:p>
          <a:p>
            <a:pPr eaLnBrk="1" hangingPunct="1">
              <a:buClrTx/>
              <a:buFontTx/>
              <a:buNone/>
            </a:pPr>
            <a:r>
              <a:rPr lang="de-DE" sz="2400">
                <a:solidFill>
                  <a:srgbClr val="000000"/>
                </a:solidFill>
              </a:rPr>
              <a:t>sondern bedarf externer Eingriffe.</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5" name="Rechteck 4">
            <a:extLst>
              <a:ext uri="{FF2B5EF4-FFF2-40B4-BE49-F238E27FC236}">
                <a16:creationId xmlns:a16="http://schemas.microsoft.com/office/drawing/2014/main" id="{4ABC7385-D6AE-4A00-AE87-5E73AF386E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264206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680487" y="891257"/>
            <a:ext cx="11072241" cy="1286271"/>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Gütermarktmodell</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tauchen</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keine</a:t>
            </a:r>
            <a:r>
              <a:rPr lang="en-US" b="1"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Preise</a:t>
            </a:r>
            <a:r>
              <a:rPr lang="en-US" b="1" dirty="0">
                <a:solidFill>
                  <a:prstClr val="black"/>
                </a:solidFill>
                <a:latin typeface="Arial" panose="020B0604020202020204" pitchFamily="34" charset="0"/>
                <a:cs typeface="Arial" panose="020B0604020202020204" pitchFamily="34" charset="0"/>
              </a:rPr>
              <a:t> </a:t>
            </a:r>
            <a:r>
              <a:rPr lang="en-US" dirty="0">
                <a:solidFill>
                  <a:prstClr val="black"/>
                </a:solidFill>
                <a:latin typeface="Arial" panose="020B0604020202020204" pitchFamily="34" charset="0"/>
                <a:cs typeface="Arial" panose="020B0604020202020204" pitchFamily="34" charset="0"/>
              </a:rPr>
              <a:t>(</a:t>
            </a:r>
            <a:r>
              <a:rPr lang="en-US" dirty="0" err="1">
                <a:solidFill>
                  <a:prstClr val="black"/>
                </a:solidFill>
                <a:latin typeface="Arial" panose="020B0604020202020204" pitchFamily="34" charset="0"/>
                <a:cs typeface="Arial" panose="020B0604020202020204" pitchFamily="34" charset="0"/>
              </a:rPr>
              <a:t>bzw</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aggregierte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Preisniveau</a:t>
            </a:r>
            <a:r>
              <a:rPr lang="en-US" dirty="0">
                <a:solidFill>
                  <a:prstClr val="black"/>
                </a:solidFill>
                <a:latin typeface="Arial" panose="020B0604020202020204" pitchFamily="34" charset="0"/>
                <a:cs typeface="Arial" panose="020B0604020202020204" pitchFamily="34" charset="0"/>
              </a:rPr>
              <a:t> auf P=1 </a:t>
            </a:r>
            <a:r>
              <a:rPr lang="en-US" dirty="0" err="1">
                <a:solidFill>
                  <a:prstClr val="black"/>
                </a:solidFill>
                <a:latin typeface="Arial" panose="020B0604020202020204" pitchFamily="34" charset="0"/>
                <a:cs typeface="Arial" panose="020B0604020202020204" pitchFamily="34" charset="0"/>
              </a:rPr>
              <a:t>normiert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kürzt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damit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Gleichungen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heraus</a:t>
            </a:r>
            <a:r>
              <a:rPr lang="en-US" dirty="0">
                <a:solidFill>
                  <a:prstClr val="black"/>
                </a:solidFill>
                <a:latin typeface="Arial" panose="020B0604020202020204" pitchFamily="34" charset="0"/>
                <a:cs typeface="Arial" panose="020B0604020202020204" pitchFamily="34" charset="0"/>
              </a:rPr>
              <a:t>) auf, was auf die </a:t>
            </a:r>
            <a:r>
              <a:rPr lang="en-US" dirty="0" err="1">
                <a:solidFill>
                  <a:prstClr val="black"/>
                </a:solidFill>
                <a:latin typeface="Arial" panose="020B0604020202020204" pitchFamily="34" charset="0"/>
                <a:cs typeface="Arial" panose="020B0604020202020204" pitchFamily="34" charset="0"/>
              </a:rPr>
              <a:t>Nachfrageorientierung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zurückzuführen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Angebot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ausschließlich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durch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Mengenanpassungen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seitens</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Produzenten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zum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Ausgleich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gebracht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632074" y="2652657"/>
            <a:ext cx="11072241" cy="946673"/>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Für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Beschreibung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einer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modernen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Volkswirtschaft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fehlt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aber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auch</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Verknüpfung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realen</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nominalen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Größen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denn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letztlich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der Wert der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in Geld </a:t>
            </a:r>
            <a:r>
              <a:rPr lang="en-US" dirty="0" err="1">
                <a:solidFill>
                  <a:prstClr val="black"/>
                </a:solidFill>
                <a:latin typeface="Arial" panose="020B0604020202020204" pitchFamily="34" charset="0"/>
                <a:cs typeface="Arial" panose="020B0604020202020204" pitchFamily="34" charset="0"/>
              </a:rPr>
              <a:t>gemessen</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32075" y="3889787"/>
            <a:ext cx="7719445"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dirty="0" err="1">
                <a:solidFill>
                  <a:prstClr val="black"/>
                </a:solidFill>
                <a:latin typeface="Arial" panose="020B0604020202020204" pitchFamily="34" charset="0"/>
                <a:cs typeface="Arial" panose="020B0604020202020204" pitchFamily="34" charset="0"/>
              </a:rPr>
              <a:t>Verbindung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zwischen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Güter</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über</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Zinsen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welche</a:t>
            </a:r>
            <a:r>
              <a:rPr lang="en-US" dirty="0">
                <a:solidFill>
                  <a:prstClr val="black"/>
                </a:solidFill>
                <a:latin typeface="Arial" panose="020B0604020202020204" pitchFamily="34" charset="0"/>
                <a:cs typeface="Arial" panose="020B0604020202020204" pitchFamily="34" charset="0"/>
              </a:rPr>
              <a:t> die </a:t>
            </a:r>
            <a:r>
              <a:rPr lang="en-US" dirty="0" err="1">
                <a:solidFill>
                  <a:prstClr val="black"/>
                </a:solidFill>
                <a:latin typeface="Arial" panose="020B0604020202020204" pitchFamily="34" charset="0"/>
                <a:cs typeface="Arial" panose="020B0604020202020204" pitchFamily="34" charset="0"/>
              </a:rPr>
              <a:t>Investitionsnachfrage</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Geldnachfrage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steuern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erreicht</a:t>
            </a:r>
            <a:r>
              <a:rPr lang="en-US" dirty="0">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632075" y="5021133"/>
            <a:ext cx="7719446" cy="946673"/>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Das </a:t>
            </a:r>
            <a:r>
              <a:rPr lang="en-US" dirty="0" err="1">
                <a:solidFill>
                  <a:prstClr val="black"/>
                </a:solidFill>
                <a:latin typeface="Arial" panose="020B0604020202020204" pitchFamily="34" charset="0"/>
                <a:cs typeface="Arial" panose="020B0604020202020204" pitchFamily="34" charset="0"/>
              </a:rPr>
              <a:t>resultierende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weiterhin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nachfrageorientierte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keynesianische</a:t>
            </a:r>
            <a:r>
              <a:rPr lang="en-US" dirty="0">
                <a:solidFill>
                  <a:prstClr val="black"/>
                </a:solidFill>
                <a:latin typeface="Arial" panose="020B0604020202020204" pitchFamily="34" charset="0"/>
                <a:cs typeface="Arial" panose="020B0604020202020204" pitchFamily="34" charset="0"/>
              </a:rPr>
              <a:t> Modell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als</a:t>
            </a:r>
            <a:r>
              <a:rPr lang="en-US" dirty="0">
                <a:solidFill>
                  <a:prstClr val="black"/>
                </a:solidFill>
                <a:latin typeface="Arial" panose="020B0604020202020204" pitchFamily="34" charset="0"/>
                <a:cs typeface="Arial" panose="020B0604020202020204" pitchFamily="34" charset="0"/>
              </a:rPr>
              <a:t> IS/LM-Modell </a:t>
            </a:r>
            <a:r>
              <a:rPr lang="en-US" dirty="0" err="1">
                <a:solidFill>
                  <a:prstClr val="black"/>
                </a:solidFill>
                <a:latin typeface="Arial" panose="020B0604020202020204" pitchFamily="34" charset="0"/>
                <a:cs typeface="Arial" panose="020B0604020202020204" pitchFamily="34" charset="0"/>
              </a:rPr>
              <a:t>bezeichnet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E2B58769-46D6-40C6-8555-C9580F67648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7981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Das IS/LM-Model</a:t>
            </a:r>
          </a:p>
        </p:txBody>
      </p:sp>
      <p:sp>
        <p:nvSpPr>
          <p:cNvPr id="8" name="Textfeld 7"/>
          <p:cNvSpPr txBox="1"/>
          <p:nvPr/>
        </p:nvSpPr>
        <p:spPr>
          <a:xfrm>
            <a:off x="130066" y="741477"/>
            <a:ext cx="9068213" cy="5029975"/>
          </a:xfrm>
          <a:prstGeom prst="rect">
            <a:avLst/>
          </a:prstGeom>
          <a:noFill/>
        </p:spPr>
        <p:txBody>
          <a:bodyPr wrap="square" rtlCol="0">
            <a:noAutofit/>
          </a:bodyPr>
          <a:lstStyle/>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IS: Investment = Saving (</a:t>
            </a:r>
            <a:r>
              <a:rPr lang="en-US" sz="2449" dirty="0" err="1">
                <a:solidFill>
                  <a:prstClr val="black"/>
                </a:solidFill>
                <a:latin typeface="Arial" panose="020B0604020202020204" pitchFamily="34" charset="0"/>
                <a:cs typeface="Arial" panose="020B0604020202020204" pitchFamily="34" charset="0"/>
              </a:rPr>
              <a:t>entspricht</a:t>
            </a:r>
            <a:r>
              <a:rPr lang="en-US" sz="2449" dirty="0">
                <a:solidFill>
                  <a:prstClr val="black"/>
                </a:solidFill>
                <a:latin typeface="Arial" panose="020B0604020202020204" pitchFamily="34" charset="0"/>
                <a:cs typeface="Arial" panose="020B0604020202020204" pitchFamily="34" charset="0"/>
              </a:rPr>
              <a:t> </a:t>
            </a:r>
            <a:r>
              <a:rPr lang="en-US" sz="2449" dirty="0" err="1">
                <a:solidFill>
                  <a:prstClr val="black"/>
                </a:solidFill>
                <a:latin typeface="Arial" panose="020B0604020202020204" pitchFamily="34" charset="0"/>
                <a:cs typeface="Arial" panose="020B0604020202020204" pitchFamily="34" charset="0"/>
              </a:rPr>
              <a:t>Einkommen</a:t>
            </a: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Ausgaben</a:t>
            </a:r>
            <a:r>
              <a:rPr lang="en-US" sz="2449" dirty="0">
                <a:solidFill>
                  <a:prstClr val="black"/>
                </a:solidFill>
                <a:latin typeface="Arial" panose="020B0604020202020204" pitchFamily="34" charset="0"/>
                <a:cs typeface="Arial" panose="020B0604020202020204" pitchFamily="34" charset="0"/>
              </a:rPr>
              <a:t>)</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Gütermarkt</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LM: Liquidity Preference = Money Supply</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 </a:t>
            </a:r>
            <a:r>
              <a:rPr lang="en-US" sz="2449" dirty="0" err="1">
                <a:solidFill>
                  <a:prstClr val="black"/>
                </a:solidFill>
                <a:latin typeface="Arial" panose="020B0604020202020204" pitchFamily="34" charset="0"/>
                <a:cs typeface="Arial" panose="020B0604020202020204" pitchFamily="34" charset="0"/>
              </a:rPr>
              <a:t>Geldmarkt</a:t>
            </a: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5257625" y="1402245"/>
            <a:ext cx="6546027" cy="883755"/>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Die </a:t>
            </a:r>
            <a:r>
              <a:rPr lang="en-US" b="1" dirty="0">
                <a:solidFill>
                  <a:prstClr val="black"/>
                </a:solidFill>
                <a:latin typeface="Arial" panose="020B0604020202020204" pitchFamily="34" charset="0"/>
                <a:cs typeface="Arial" panose="020B0604020202020204" pitchFamily="34" charset="0"/>
              </a:rPr>
              <a:t>IS-</a:t>
            </a:r>
            <a:r>
              <a:rPr lang="en-US" b="1" dirty="0" err="1">
                <a:solidFill>
                  <a:prstClr val="black"/>
                </a:solidFill>
                <a:latin typeface="Arial" panose="020B0604020202020204" pitchFamily="34" charset="0"/>
                <a:cs typeface="Arial" panose="020B0604020202020204" pitchFamily="34" charset="0"/>
              </a:rPr>
              <a:t>Kurve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repräsentiert</a:t>
            </a:r>
            <a:r>
              <a:rPr lang="en-US" dirty="0">
                <a:solidFill>
                  <a:prstClr val="black"/>
                </a:solidFill>
                <a:latin typeface="Arial" panose="020B0604020202020204" pitchFamily="34" charset="0"/>
                <a:cs typeface="Arial" panose="020B0604020202020204" pitchFamily="34" charset="0"/>
              </a:rPr>
              <a:t> den </a:t>
            </a:r>
            <a:r>
              <a:rPr lang="en-US" dirty="0" err="1">
                <a:solidFill>
                  <a:prstClr val="black"/>
                </a:solidFill>
                <a:latin typeface="Arial" panose="020B0604020202020204" pitchFamily="34" charset="0"/>
                <a:cs typeface="Arial" panose="020B0604020202020204" pitchFamily="34" charset="0"/>
              </a:rPr>
              <a:t>Güternmarkt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unter</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dass</a:t>
            </a:r>
            <a:r>
              <a:rPr lang="en-US" dirty="0">
                <a:solidFill>
                  <a:prstClr val="black"/>
                </a:solidFill>
                <a:latin typeface="Arial" panose="020B0604020202020204" pitchFamily="34" charset="0"/>
                <a:cs typeface="Arial" panose="020B0604020202020204" pitchFamily="34" charset="0"/>
              </a:rPr>
              <a:t> I=S</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5257624" y="2286000"/>
            <a:ext cx="6546027" cy="883755"/>
          </a:xfrm>
          <a:prstGeom prst="rect">
            <a:avLst/>
          </a:prstGeom>
          <a:noFill/>
        </p:spPr>
        <p:txBody>
          <a:bodyPr wrap="square" rtlCol="0">
            <a:no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rPr>
              <a:t>Achtung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Hier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ist</a:t>
            </a:r>
            <a:r>
              <a:rPr lang="en-US" dirty="0">
                <a:solidFill>
                  <a:prstClr val="black"/>
                </a:solidFill>
                <a:latin typeface="Arial" panose="020B0604020202020204" pitchFamily="34" charset="0"/>
                <a:cs typeface="Arial" panose="020B0604020202020204" pitchFamily="34" charset="0"/>
              </a:rPr>
              <a:t> das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a:t>
            </a:r>
            <a:r>
              <a:rPr lang="en-US" b="1" dirty="0" err="1">
                <a:solidFill>
                  <a:prstClr val="black"/>
                </a:solidFill>
                <a:latin typeface="Arial" panose="020B0604020202020204" pitchFamily="34" charset="0"/>
                <a:cs typeface="Arial" panose="020B0604020202020204" pitchFamily="34" charset="0"/>
              </a:rPr>
              <a:t>Bedingung</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im</a:t>
            </a:r>
            <a:r>
              <a:rPr lang="en-US" dirty="0">
                <a:solidFill>
                  <a:prstClr val="black"/>
                </a:solidFill>
                <a:latin typeface="Arial" panose="020B0604020202020204" pitchFamily="34" charset="0"/>
                <a:cs typeface="Arial" panose="020B0604020202020204" pitchFamily="34" charset="0"/>
              </a:rPr>
              <a:t> Modell. In der VGR war dies </a:t>
            </a:r>
            <a:r>
              <a:rPr lang="en-US" dirty="0" err="1">
                <a:solidFill>
                  <a:prstClr val="black"/>
                </a:solidFill>
                <a:latin typeface="Arial" panose="020B0604020202020204" pitchFamily="34" charset="0"/>
                <a:cs typeface="Arial" panose="020B0604020202020204" pitchFamily="34" charset="0"/>
              </a:rPr>
              <a:t>eine</a:t>
            </a:r>
            <a:r>
              <a:rPr lang="en-US" dirty="0">
                <a:solidFill>
                  <a:prstClr val="black"/>
                </a:solidFill>
                <a:latin typeface="Arial" panose="020B0604020202020204" pitchFamily="34" charset="0"/>
                <a:cs typeface="Arial" panose="020B0604020202020204" pitchFamily="34" charset="0"/>
              </a:rPr>
              <a:t> ex post </a:t>
            </a:r>
            <a:r>
              <a:rPr lang="en-US" dirty="0" err="1">
                <a:solidFill>
                  <a:prstClr val="black"/>
                </a:solidFill>
                <a:latin typeface="Arial" panose="020B0604020202020204" pitchFamily="34" charset="0"/>
                <a:cs typeface="Arial" panose="020B0604020202020204" pitchFamily="34" charset="0"/>
              </a:rPr>
              <a:t>Identität</a:t>
            </a:r>
            <a:r>
              <a:rPr lang="en-US" dirty="0">
                <a:solidFill>
                  <a:prstClr val="black"/>
                </a:solidFill>
                <a:latin typeface="Arial" panose="020B0604020202020204" pitchFamily="34" charset="0"/>
                <a:cs typeface="Arial" panose="020B0604020202020204" pitchFamily="34" charset="0"/>
              </a:rPr>
              <a:t>!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7" name="Textfeld 6"/>
          <p:cNvSpPr txBox="1"/>
          <p:nvPr/>
        </p:nvSpPr>
        <p:spPr>
          <a:xfrm>
            <a:off x="3114937" y="3889055"/>
            <a:ext cx="5114664" cy="1753331"/>
          </a:xfrm>
          <a:prstGeom prst="rect">
            <a:avLst/>
          </a:prstGeom>
          <a:noFill/>
        </p:spPr>
        <p:txBody>
          <a:bodyPr wrap="square" rtlCol="0">
            <a:noAutofit/>
          </a:bodyPr>
          <a:lstStyle/>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Auf </a:t>
            </a:r>
            <a:r>
              <a:rPr lang="en-US" dirty="0" err="1">
                <a:solidFill>
                  <a:prstClr val="black"/>
                </a:solidFill>
                <a:latin typeface="Arial" panose="020B0604020202020204" pitchFamily="34" charset="0"/>
                <a:cs typeface="Arial" panose="020B0604020202020204" pitchFamily="34" charset="0"/>
              </a:rPr>
              <a:t>dem</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Geldmarkt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wird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ganz</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klassisch</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Geldangebot</a:t>
            </a:r>
            <a:r>
              <a:rPr lang="en-US" dirty="0">
                <a:solidFill>
                  <a:prstClr val="black"/>
                </a:solidFill>
                <a:latin typeface="Arial" panose="020B0604020202020204" pitchFamily="34" charset="0"/>
                <a:cs typeface="Arial" panose="020B0604020202020204" pitchFamily="34" charset="0"/>
              </a:rPr>
              <a:t> = </a:t>
            </a:r>
            <a:r>
              <a:rPr lang="en-US" dirty="0" err="1">
                <a:solidFill>
                  <a:prstClr val="black"/>
                </a:solidFill>
                <a:latin typeface="Arial" panose="020B0604020202020204" pitchFamily="34" charset="0"/>
                <a:cs typeface="Arial" panose="020B0604020202020204" pitchFamily="34" charset="0"/>
              </a:rPr>
              <a:t>Geldnachfrage</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gesetzt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mit</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der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schon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vorher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keynesianischen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Geldnachfragefunktion</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2" name="Rechteck 1"/>
          <p:cNvSpPr/>
          <p:nvPr/>
        </p:nvSpPr>
        <p:spPr>
          <a:xfrm>
            <a:off x="3172310" y="5589722"/>
            <a:ext cx="5046604" cy="823559"/>
          </a:xfrm>
          <a:prstGeom prst="rect">
            <a:avLst/>
          </a:prstGeom>
        </p:spPr>
        <p:txBody>
          <a:bodyPr wrap="square">
            <a:spAutoFit/>
          </a:bodyPr>
          <a:lstStyle/>
          <a:p>
            <a:pPr lvl="0">
              <a:lnSpc>
                <a:spcPct val="140000"/>
              </a:lnSpc>
              <a:spcBef>
                <a:spcPct val="20000"/>
              </a:spcBef>
            </a:pP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Aus</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dieser</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wird</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b="1" dirty="0">
                <a:solidFill>
                  <a:prstClr val="black"/>
                </a:solidFill>
                <a:latin typeface="Arial" panose="020B0604020202020204" pitchFamily="34" charset="0"/>
                <a:cs typeface="Arial" panose="020B0604020202020204" pitchFamily="34" charset="0"/>
                <a:sym typeface="Wingdings" panose="05000000000000000000" pitchFamily="2" charset="2"/>
              </a:rPr>
              <a:t>LM-</a:t>
            </a:r>
            <a:r>
              <a:rPr lang="en-US" b="1" dirty="0" err="1">
                <a:solidFill>
                  <a:prstClr val="black"/>
                </a:solidFill>
                <a:latin typeface="Arial" panose="020B0604020202020204" pitchFamily="34" charset="0"/>
                <a:cs typeface="Arial" panose="020B0604020202020204" pitchFamily="34" charset="0"/>
                <a:sym typeface="Wingdings" panose="05000000000000000000" pitchFamily="2" charset="2"/>
              </a:rPr>
              <a:t>Kurve</a:t>
            </a:r>
            <a:r>
              <a:rPr lang="en-US"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dirty="0" err="1">
                <a:solidFill>
                  <a:prstClr val="black"/>
                </a:solidFill>
                <a:latin typeface="Arial" panose="020B0604020202020204" pitchFamily="34" charset="0"/>
                <a:cs typeface="Arial" panose="020B0604020202020204" pitchFamily="34" charset="0"/>
                <a:sym typeface="Wingdings" panose="05000000000000000000" pitchFamily="2" charset="2"/>
              </a:rPr>
              <a:t>abgeleitet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BBE32273-C7DA-46EE-9083-C9A4834E8F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602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0607" y="0"/>
            <a:ext cx="12080838" cy="552094"/>
          </a:xfrm>
          <a:prstGeom prst="rect">
            <a:avLst/>
          </a:prstGeom>
          <a:noFill/>
          <a:ln>
            <a:noFill/>
          </a:ln>
        </p:spPr>
        <p:txBody>
          <a:bodyPr lIns="81646" tIns="40823" rIns="81646" bIns="40823" anchor="ctr" anchorCtr="1"/>
          <a:lstStyle/>
          <a:p>
            <a:r>
              <a:rPr lang="de-DE" sz="2903" b="1" dirty="0"/>
              <a:t>Zinsabhängigkeit der Investitionen (</a:t>
            </a:r>
            <a:r>
              <a:rPr lang="de-DE" sz="2903" b="1" dirty="0" err="1"/>
              <a:t>Keynesianische</a:t>
            </a:r>
            <a:r>
              <a:rPr lang="de-DE" sz="2903" b="1" dirty="0"/>
              <a:t> Investitionshypothese)</a:t>
            </a:r>
          </a:p>
        </p:txBody>
      </p:sp>
      <p:sp>
        <p:nvSpPr>
          <p:cNvPr id="7" name="Content Placeholder 2"/>
          <p:cNvSpPr txBox="1">
            <a:spLocks/>
          </p:cNvSpPr>
          <p:nvPr/>
        </p:nvSpPr>
        <p:spPr>
          <a:xfrm>
            <a:off x="85164" y="436972"/>
            <a:ext cx="7873305" cy="5944516"/>
          </a:xfrm>
          <a:prstGeom prst="rect">
            <a:avLst/>
          </a:prstGeom>
        </p:spPr>
        <p:txBody>
          <a:bodyPr>
            <a:normAutofit fontScale="25000" lnSpcReduction="2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pt-BR" sz="7200" dirty="0"/>
              <a:t>Investitionen sind vom Zinssatz abhängig:</a:t>
            </a:r>
          </a:p>
          <a:p>
            <a:r>
              <a:rPr lang="pt-BR" sz="7200" dirty="0"/>
              <a:t>		</a:t>
            </a:r>
          </a:p>
          <a:p>
            <a:r>
              <a:rPr lang="pt-BR" sz="7200" dirty="0"/>
              <a:t>			I(i)=I</a:t>
            </a:r>
            <a:r>
              <a:rPr lang="pt-BR" sz="7200" baseline="-25000" dirty="0"/>
              <a:t>0</a:t>
            </a:r>
            <a:r>
              <a:rPr lang="pt-BR" sz="7200" dirty="0"/>
              <a:t>+i</a:t>
            </a:r>
            <a:r>
              <a:rPr lang="pt-BR" sz="7200" baseline="-25000" dirty="0"/>
              <a:t>i</a:t>
            </a:r>
            <a:r>
              <a:rPr lang="pt-BR" sz="7200" dirty="0"/>
              <a:t>∙i	 mit  i</a:t>
            </a:r>
            <a:r>
              <a:rPr lang="pt-BR" sz="7200" baseline="-25000" dirty="0"/>
              <a:t>i </a:t>
            </a:r>
            <a:r>
              <a:rPr lang="pt-BR" sz="7200" dirty="0"/>
              <a:t>&lt;0   I</a:t>
            </a:r>
            <a:r>
              <a:rPr lang="pt-BR" sz="7200" baseline="-25000" dirty="0"/>
              <a:t>0&gt;0</a:t>
            </a:r>
            <a:r>
              <a:rPr lang="pt-BR" sz="7200" dirty="0"/>
              <a:t> Autonome Investitionen </a:t>
            </a:r>
            <a:r>
              <a:rPr lang="de-DE" sz="7200" dirty="0"/>
              <a:t>Warum </a:t>
            </a:r>
            <a:r>
              <a:rPr lang="pt-BR" sz="7200" dirty="0"/>
              <a:t>i</a:t>
            </a:r>
            <a:r>
              <a:rPr lang="pt-BR" sz="7200" baseline="-25000" dirty="0"/>
              <a:t>i </a:t>
            </a:r>
            <a:r>
              <a:rPr lang="pt-BR" sz="7200" dirty="0"/>
              <a:t>&lt;0</a:t>
            </a:r>
            <a:r>
              <a:rPr lang="de-DE" sz="7200" dirty="0"/>
              <a:t>?</a:t>
            </a:r>
          </a:p>
          <a:p>
            <a:pPr marL="1244316" indent="-1244316">
              <a:buFont typeface="+mj-lt"/>
              <a:buAutoNum type="alphaLcPeriod"/>
            </a:pPr>
            <a:r>
              <a:rPr lang="de-DE" sz="7200" dirty="0"/>
              <a:t>Die Rendite i* eines Investitionsobjektes                                          wird mit dem Kapitalmarktzins i verglichen (Grenzleistungsfähigkeit des Kapitals)                                         → </a:t>
            </a:r>
            <a:r>
              <a:rPr lang="de-DE" sz="7200" dirty="0" err="1"/>
              <a:t>Keynesianische</a:t>
            </a:r>
            <a:r>
              <a:rPr lang="de-DE" sz="7200" dirty="0"/>
              <a:t>                                                  Investitionshypothese.</a:t>
            </a:r>
          </a:p>
          <a:p>
            <a:endParaRPr lang="de-DE" sz="7200" dirty="0"/>
          </a:p>
          <a:p>
            <a:endParaRPr lang="de-DE" sz="7200" dirty="0"/>
          </a:p>
          <a:p>
            <a:endParaRPr lang="de-DE" sz="7200" dirty="0"/>
          </a:p>
          <a:p>
            <a:r>
              <a:rPr lang="de-DE" sz="7200" dirty="0">
                <a:latin typeface="Arial Unicode MS"/>
                <a:ea typeface="Arial Unicode MS"/>
                <a:cs typeface="Arial Unicode MS"/>
              </a:rPr>
              <a:t>	⇒	Eine Investition wird durchgeführt wenn i*&gt;i</a:t>
            </a:r>
            <a:endParaRPr lang="de-DE" sz="7200" dirty="0"/>
          </a:p>
          <a:p>
            <a:r>
              <a:rPr lang="de-DE" sz="7200" dirty="0">
                <a:latin typeface="Arial Unicode MS"/>
                <a:ea typeface="Arial Unicode MS"/>
                <a:cs typeface="Arial Unicode MS"/>
              </a:rPr>
              <a:t>	⇒	Das aggregierte Investitionsvolumen entspricht 			der Summe aller Investitionsobjekt mit i*&gt;i.</a:t>
            </a:r>
          </a:p>
          <a:p>
            <a:endParaRPr lang="de-DE" sz="7200" dirty="0">
              <a:latin typeface="Arial Unicode MS"/>
              <a:ea typeface="Arial Unicode MS"/>
              <a:cs typeface="Arial Unicode MS"/>
            </a:endParaRPr>
          </a:p>
          <a:p>
            <a:pPr marL="1244316" indent="-1244316">
              <a:buFont typeface="+mj-lt"/>
              <a:buAutoNum type="alphaLcPeriod" startAt="2"/>
            </a:pPr>
            <a:r>
              <a:rPr lang="de-DE" sz="7200" dirty="0">
                <a:latin typeface="Arial Unicode MS"/>
                <a:ea typeface="Arial Unicode MS"/>
                <a:cs typeface="Arial Unicode MS"/>
              </a:rPr>
              <a:t>Der Zins wiederspiegelt die Opportunitätskosten einer Investition</a:t>
            </a:r>
          </a:p>
          <a:p>
            <a:endParaRPr lang="de-DE" sz="8709"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p>
          <a:p>
            <a:endParaRPr lang="en-US" sz="2903" dirty="0">
              <a:solidFill>
                <a:sysClr val="windowText" lastClr="000000"/>
              </a:solidFill>
            </a:endParaRPr>
          </a:p>
          <a:p>
            <a:endParaRPr lang="en-US" sz="2903" dirty="0">
              <a:solidFill>
                <a:sysClr val="windowText" lastClr="000000"/>
              </a:solidFill>
            </a:endParaRPr>
          </a:p>
        </p:txBody>
      </p:sp>
      <mc:AlternateContent xmlns:mc="http://schemas.openxmlformats.org/markup-compatibility/2006" xmlns:a14="http://schemas.microsoft.com/office/drawing/2010/main">
        <mc:Choice Requires="a14">
          <p:sp>
            <p:nvSpPr>
              <p:cNvPr id="9" name="Textfeld 8"/>
              <p:cNvSpPr txBox="1"/>
              <p:nvPr/>
            </p:nvSpPr>
            <p:spPr>
              <a:xfrm>
                <a:off x="85165" y="3350306"/>
                <a:ext cx="3351904" cy="791388"/>
              </a:xfrm>
              <a:prstGeom prst="rect">
                <a:avLst/>
              </a:prstGeom>
              <a:noFill/>
            </p:spPr>
            <p:txBody>
              <a:bodyPr wrap="square" rtlCol="0">
                <a:noAutofit/>
              </a:bodyPr>
              <a:lstStyle/>
              <a:p>
                <a:pPr lvl="0">
                  <a:lnSpc>
                    <a:spcPct val="140000"/>
                  </a:lnSpc>
                  <a:spcBef>
                    <a:spcPct val="20000"/>
                  </a:spcBef>
                </a:pPr>
                <a14:m>
                  <m:oMathPara xmlns:m="http://schemas.openxmlformats.org/officeDocument/2006/math">
                    <m:oMathParaPr>
                      <m:jc m:val="centerGroup"/>
                    </m:oMathParaPr>
                    <m:oMath xmlns:m="http://schemas.openxmlformats.org/officeDocument/2006/math">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𝐴</m:t>
                      </m:r>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ub>
                          </m:sSub>
                        </m:num>
                        <m:den>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b>
                          </m:sSub>
                        </m:num>
                        <m:den>
                          <m:sSup>
                            <m:sSup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p>
                          </m:sSup>
                        </m:den>
                      </m:f>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b>
                          </m:sSub>
                        </m:num>
                        <m:den>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oMath>
                  </m:oMathPara>
                </a14:m>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9" name="Textfeld 8"/>
              <p:cNvSpPr txBox="1">
                <a:spLocks noRot="1" noChangeAspect="1" noMove="1" noResize="1" noEditPoints="1" noAdjustHandles="1" noChangeArrowheads="1" noChangeShapeType="1" noTextEdit="1"/>
              </p:cNvSpPr>
              <p:nvPr/>
            </p:nvSpPr>
            <p:spPr>
              <a:xfrm>
                <a:off x="85165" y="3350306"/>
                <a:ext cx="3351904" cy="791388"/>
              </a:xfrm>
              <a:prstGeom prst="rect">
                <a:avLst/>
              </a:prstGeom>
              <a:blipFill>
                <a:blip r:embed="rId4"/>
                <a:stretch>
                  <a:fillRect/>
                </a:stretch>
              </a:blipFill>
            </p:spPr>
            <p:txBody>
              <a:bodyPr/>
              <a:lstStyle/>
              <a:p>
                <a:r>
                  <a:rPr lang="de-DE">
                    <a:noFill/>
                  </a:rPr>
                  <a:t> </a:t>
                </a:r>
              </a:p>
            </p:txBody>
          </p:sp>
        </mc:Fallback>
      </mc:AlternateContent>
      <p:sp>
        <p:nvSpPr>
          <p:cNvPr id="13" name="Rechteck 12">
            <a:extLst>
              <a:ext uri="{FF2B5EF4-FFF2-40B4-BE49-F238E27FC236}">
                <a16:creationId xmlns:a16="http://schemas.microsoft.com/office/drawing/2014/main" id="{2963DC5A-2E71-4622-8C44-42AF5F11B2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2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Gerade Verbindung mit Pfeil 48">
            <a:extLst>
              <a:ext uri="{FF2B5EF4-FFF2-40B4-BE49-F238E27FC236}">
                <a16:creationId xmlns:a16="http://schemas.microsoft.com/office/drawing/2014/main" id="{FA981BDF-4CAC-48C3-9649-AF879A56B8A0}"/>
              </a:ext>
            </a:extLst>
          </p:cNvPr>
          <p:cNvCxnSpPr/>
          <p:nvPr/>
        </p:nvCxnSpPr>
        <p:spPr>
          <a:xfrm flipV="1">
            <a:off x="907133"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Shape 2">
            <a:extLst>
              <a:ext uri="{FF2B5EF4-FFF2-40B4-BE49-F238E27FC236}">
                <a16:creationId xmlns:a16="http://schemas.microsoft.com/office/drawing/2014/main" id="{44F13ACD-D3E7-4B7A-8321-4BD7AF6FE2E3}"/>
              </a:ext>
            </a:extLst>
          </p:cNvPr>
          <p:cNvSpPr txBox="1"/>
          <p:nvPr/>
        </p:nvSpPr>
        <p:spPr>
          <a:xfrm>
            <a:off x="794534" y="41269"/>
            <a:ext cx="7598011" cy="744941"/>
          </a:xfrm>
          <a:prstGeom prst="rect">
            <a:avLst/>
          </a:prstGeom>
          <a:noFill/>
          <a:ln>
            <a:noFill/>
          </a:ln>
        </p:spPr>
        <p:txBody>
          <a:bodyPr lIns="81646" tIns="40823" rIns="81646" bIns="40823" anchor="ctr" anchorCtr="1"/>
          <a:lstStyle/>
          <a:p>
            <a:r>
              <a:rPr lang="de-DE" sz="2903" b="1" dirty="0"/>
              <a:t>Ableitung der IS-Kurve</a:t>
            </a:r>
          </a:p>
        </p:txBody>
      </p:sp>
      <p:cxnSp>
        <p:nvCxnSpPr>
          <p:cNvPr id="63" name="Gerade Verbindung mit Pfeil 62">
            <a:extLst>
              <a:ext uri="{FF2B5EF4-FFF2-40B4-BE49-F238E27FC236}">
                <a16:creationId xmlns:a16="http://schemas.microsoft.com/office/drawing/2014/main" id="{9713AD30-0A06-40AD-A3F1-F5359028DEBB}"/>
              </a:ext>
            </a:extLst>
          </p:cNvPr>
          <p:cNvCxnSpPr/>
          <p:nvPr/>
        </p:nvCxnSpPr>
        <p:spPr>
          <a:xfrm>
            <a:off x="907133"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Gerade Verbindung mit Pfeil 63">
            <a:extLst>
              <a:ext uri="{FF2B5EF4-FFF2-40B4-BE49-F238E27FC236}">
                <a16:creationId xmlns:a16="http://schemas.microsoft.com/office/drawing/2014/main" id="{00DA858D-F407-41DC-8998-80880562135D}"/>
              </a:ext>
            </a:extLst>
          </p:cNvPr>
          <p:cNvCxnSpPr/>
          <p:nvPr/>
        </p:nvCxnSpPr>
        <p:spPr>
          <a:xfrm flipV="1">
            <a:off x="907133"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Gerade Verbindung mit Pfeil 66">
            <a:extLst>
              <a:ext uri="{FF2B5EF4-FFF2-40B4-BE49-F238E27FC236}">
                <a16:creationId xmlns:a16="http://schemas.microsoft.com/office/drawing/2014/main" id="{801DAA74-37A7-4AA4-BDB4-98D71944E1DC}"/>
              </a:ext>
            </a:extLst>
          </p:cNvPr>
          <p:cNvCxnSpPr/>
          <p:nvPr/>
        </p:nvCxnSpPr>
        <p:spPr>
          <a:xfrm>
            <a:off x="907133"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Textfeld 67">
            <a:extLst>
              <a:ext uri="{FF2B5EF4-FFF2-40B4-BE49-F238E27FC236}">
                <a16:creationId xmlns:a16="http://schemas.microsoft.com/office/drawing/2014/main" id="{D0741340-F41F-4669-AF1C-D311578F6536}"/>
              </a:ext>
            </a:extLst>
          </p:cNvPr>
          <p:cNvSpPr txBox="1"/>
          <p:nvPr/>
        </p:nvSpPr>
        <p:spPr>
          <a:xfrm>
            <a:off x="576850"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73" name="Textfeld 72">
            <a:extLst>
              <a:ext uri="{FF2B5EF4-FFF2-40B4-BE49-F238E27FC236}">
                <a16:creationId xmlns:a16="http://schemas.microsoft.com/office/drawing/2014/main" id="{F7172ED6-12BF-45C5-A724-6679D5AD6FF2}"/>
              </a:ext>
            </a:extLst>
          </p:cNvPr>
          <p:cNvSpPr txBox="1"/>
          <p:nvPr/>
        </p:nvSpPr>
        <p:spPr>
          <a:xfrm>
            <a:off x="4369324" y="3363676"/>
            <a:ext cx="287258" cy="343620"/>
          </a:xfrm>
          <a:prstGeom prst="rect">
            <a:avLst/>
          </a:prstGeom>
          <a:noFill/>
        </p:spPr>
        <p:txBody>
          <a:bodyPr wrap="none" rtlCol="0">
            <a:spAutoFit/>
          </a:bodyPr>
          <a:lstStyle/>
          <a:p>
            <a:r>
              <a:rPr lang="de-DE" sz="1633" dirty="0"/>
              <a:t>Y</a:t>
            </a:r>
          </a:p>
        </p:txBody>
      </p:sp>
      <p:sp>
        <p:nvSpPr>
          <p:cNvPr id="74" name="Textfeld 73">
            <a:extLst>
              <a:ext uri="{FF2B5EF4-FFF2-40B4-BE49-F238E27FC236}">
                <a16:creationId xmlns:a16="http://schemas.microsoft.com/office/drawing/2014/main" id="{65F0DC88-D373-41EC-879E-481AA87CF0C7}"/>
              </a:ext>
            </a:extLst>
          </p:cNvPr>
          <p:cNvSpPr txBox="1"/>
          <p:nvPr/>
        </p:nvSpPr>
        <p:spPr>
          <a:xfrm>
            <a:off x="645836" y="3755622"/>
            <a:ext cx="232756" cy="343620"/>
          </a:xfrm>
          <a:prstGeom prst="rect">
            <a:avLst/>
          </a:prstGeom>
          <a:noFill/>
        </p:spPr>
        <p:txBody>
          <a:bodyPr wrap="none" rtlCol="0">
            <a:spAutoFit/>
          </a:bodyPr>
          <a:lstStyle/>
          <a:p>
            <a:r>
              <a:rPr lang="de-DE" sz="1633" dirty="0"/>
              <a:t>i</a:t>
            </a:r>
          </a:p>
        </p:txBody>
      </p:sp>
      <p:sp>
        <p:nvSpPr>
          <p:cNvPr id="75" name="Textfeld 74">
            <a:extLst>
              <a:ext uri="{FF2B5EF4-FFF2-40B4-BE49-F238E27FC236}">
                <a16:creationId xmlns:a16="http://schemas.microsoft.com/office/drawing/2014/main" id="{C9087FA2-29B0-4D8D-A083-358396691B14}"/>
              </a:ext>
            </a:extLst>
          </p:cNvPr>
          <p:cNvSpPr txBox="1"/>
          <p:nvPr/>
        </p:nvSpPr>
        <p:spPr>
          <a:xfrm>
            <a:off x="4369324" y="6360166"/>
            <a:ext cx="287258" cy="343620"/>
          </a:xfrm>
          <a:prstGeom prst="rect">
            <a:avLst/>
          </a:prstGeom>
          <a:noFill/>
        </p:spPr>
        <p:txBody>
          <a:bodyPr wrap="none" rtlCol="0">
            <a:spAutoFit/>
          </a:bodyPr>
          <a:lstStyle/>
          <a:p>
            <a:r>
              <a:rPr lang="de-DE" sz="1633" dirty="0"/>
              <a:t>Y</a:t>
            </a:r>
          </a:p>
        </p:txBody>
      </p:sp>
      <p:sp>
        <p:nvSpPr>
          <p:cNvPr id="76" name="Textfeld 75">
            <a:extLst>
              <a:ext uri="{FF2B5EF4-FFF2-40B4-BE49-F238E27FC236}">
                <a16:creationId xmlns:a16="http://schemas.microsoft.com/office/drawing/2014/main" id="{E2515266-B056-4761-B5A6-4F382349B2AF}"/>
              </a:ext>
            </a:extLst>
          </p:cNvPr>
          <p:cNvSpPr txBox="1"/>
          <p:nvPr/>
        </p:nvSpPr>
        <p:spPr>
          <a:xfrm>
            <a:off x="4779454" y="4789837"/>
            <a:ext cx="3761792" cy="1448110"/>
          </a:xfrm>
          <a:prstGeom prst="rect">
            <a:avLst/>
          </a:prstGeom>
          <a:noFill/>
        </p:spPr>
        <p:txBody>
          <a:bodyPr wrap="square" rtlCol="0">
            <a:noAutofit/>
          </a:bodyPr>
          <a:lstStyle/>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der Ort </a:t>
            </a:r>
            <a:r>
              <a:rPr lang="en-US" sz="2177" dirty="0" err="1"/>
              <a:t>aller</a:t>
            </a:r>
            <a:r>
              <a:rPr lang="en-US" sz="2177" dirty="0"/>
              <a:t> (</a:t>
            </a:r>
            <a:r>
              <a:rPr lang="en-US" sz="2177" dirty="0" err="1"/>
              <a:t>i,y</a:t>
            </a:r>
            <a:r>
              <a:rPr lang="en-US" sz="2177" dirty="0"/>
              <a:t>)-</a:t>
            </a:r>
            <a:r>
              <a:rPr lang="en-US" sz="2177" dirty="0" err="1"/>
              <a:t>Kombinationen</a:t>
            </a:r>
            <a:r>
              <a:rPr lang="en-US" sz="2177" dirty="0"/>
              <a:t>, in der </a:t>
            </a:r>
            <a:r>
              <a:rPr lang="en-US" sz="2177" dirty="0" err="1"/>
              <a:t>der</a:t>
            </a:r>
            <a:r>
              <a:rPr lang="en-US" sz="2177" dirty="0"/>
              <a:t> </a:t>
            </a:r>
            <a:r>
              <a:rPr lang="en-US" sz="2177" dirty="0" err="1"/>
              <a:t>Gütermarkt</a:t>
            </a:r>
            <a:r>
              <a:rPr lang="en-US" sz="2177" dirty="0"/>
              <a:t> </a:t>
            </a:r>
            <a:r>
              <a:rPr lang="en-US" sz="2177" dirty="0" err="1"/>
              <a:t>im</a:t>
            </a:r>
            <a:r>
              <a:rPr lang="en-US" sz="2177" dirty="0"/>
              <a:t> </a:t>
            </a:r>
            <a:r>
              <a:rPr lang="en-US" sz="2177" dirty="0" err="1"/>
              <a:t>Gleichgewicht</a:t>
            </a:r>
            <a:r>
              <a:rPr lang="en-US" sz="2177" dirty="0"/>
              <a:t> </a:t>
            </a:r>
            <a:r>
              <a:rPr lang="en-US" sz="2177" dirty="0" err="1"/>
              <a:t>ist</a:t>
            </a:r>
            <a:r>
              <a:rPr lang="en-US" sz="2177" dirty="0"/>
              <a:t>.</a:t>
            </a:r>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a:t>Die IS-</a:t>
            </a:r>
            <a:r>
              <a:rPr lang="en-US" sz="2177" dirty="0" err="1"/>
              <a:t>Kurve</a:t>
            </a:r>
            <a:r>
              <a:rPr lang="en-US" sz="2177" dirty="0"/>
              <a:t> </a:t>
            </a:r>
            <a:r>
              <a:rPr lang="en-US" sz="2177" dirty="0" err="1"/>
              <a:t>ist</a:t>
            </a:r>
            <a:r>
              <a:rPr lang="en-US" sz="2177" dirty="0"/>
              <a:t> </a:t>
            </a:r>
            <a:r>
              <a:rPr lang="en-US" sz="2177" dirty="0" err="1"/>
              <a:t>fallend</a:t>
            </a:r>
            <a:r>
              <a:rPr lang="en-US" sz="2177" dirty="0"/>
              <a:t> in y</a:t>
            </a:r>
            <a:endParaRPr lang="de-DE" sz="2177" dirty="0"/>
          </a:p>
        </p:txBody>
      </p:sp>
      <p:sp>
        <p:nvSpPr>
          <p:cNvPr id="77" name="Rechteck 76">
            <a:extLst>
              <a:ext uri="{FF2B5EF4-FFF2-40B4-BE49-F238E27FC236}">
                <a16:creationId xmlns:a16="http://schemas.microsoft.com/office/drawing/2014/main" id="{427F0223-1482-4936-AACA-C6CC359670AD}"/>
              </a:ext>
            </a:extLst>
          </p:cNvPr>
          <p:cNvSpPr/>
          <p:nvPr/>
        </p:nvSpPr>
        <p:spPr>
          <a:xfrm>
            <a:off x="4363810" y="3914576"/>
            <a:ext cx="4157613" cy="369332"/>
          </a:xfrm>
          <a:prstGeom prst="rect">
            <a:avLst/>
          </a:prstGeom>
        </p:spPr>
        <p:txBody>
          <a:bodyPr wrap="none">
            <a:spAutoFit/>
          </a:bodyPr>
          <a:lstStyle/>
          <a:p>
            <a:r>
              <a:rPr lang="en-US" b="1" dirty="0" err="1"/>
              <a:t>Gleichgewichtsbedingung</a:t>
            </a:r>
            <a:r>
              <a:rPr lang="en-US" b="1" dirty="0"/>
              <a:t> am </a:t>
            </a:r>
            <a:r>
              <a:rPr lang="en-US" b="1" dirty="0" err="1"/>
              <a:t>Gütermarkt</a:t>
            </a:r>
            <a:endParaRPr lang="de-DE" b="1" dirty="0"/>
          </a:p>
        </p:txBody>
      </p:sp>
      <p:sp>
        <p:nvSpPr>
          <p:cNvPr id="78" name="Rechteck 77">
            <a:extLst>
              <a:ext uri="{FF2B5EF4-FFF2-40B4-BE49-F238E27FC236}">
                <a16:creationId xmlns:a16="http://schemas.microsoft.com/office/drawing/2014/main" id="{C3308036-5507-4305-9176-8A59B95714C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058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30219"/>
            <a:ext cx="7598011" cy="744941"/>
          </a:xfrm>
          <a:prstGeom prst="rect">
            <a:avLst/>
          </a:prstGeom>
          <a:noFill/>
          <a:ln>
            <a:noFill/>
          </a:ln>
        </p:spPr>
        <p:txBody>
          <a:bodyPr lIns="81646" tIns="40823" rIns="81646" bIns="40823" anchor="ctr" anchorCtr="1"/>
          <a:lstStyle/>
          <a:p>
            <a:r>
              <a:rPr lang="de-DE" sz="2903" b="1" dirty="0"/>
              <a:t>Das </a:t>
            </a:r>
            <a:r>
              <a:rPr lang="de-DE" sz="2903" b="1" dirty="0" err="1"/>
              <a:t>Keynesianische</a:t>
            </a:r>
            <a:r>
              <a:rPr lang="de-DE" sz="2903" b="1" dirty="0"/>
              <a:t> Gütermarktmodell</a:t>
            </a:r>
          </a:p>
        </p:txBody>
      </p:sp>
      <p:sp>
        <p:nvSpPr>
          <p:cNvPr id="8" name="Textfeld 7"/>
          <p:cNvSpPr txBox="1"/>
          <p:nvPr/>
        </p:nvSpPr>
        <p:spPr>
          <a:xfrm>
            <a:off x="352380" y="464900"/>
            <a:ext cx="9531453" cy="5029975"/>
          </a:xfrm>
          <a:prstGeom prst="rect">
            <a:avLst/>
          </a:prstGeom>
          <a:noFill/>
        </p:spPr>
        <p:txBody>
          <a:bodyPr wrap="square" rtlCol="0">
            <a:noAutofit/>
          </a:bodyPr>
          <a:lstStyle/>
          <a:p>
            <a:pPr marL="311079" indent="-311079">
              <a:lnSpc>
                <a:spcPct val="140000"/>
              </a:lnSpc>
              <a:spcBef>
                <a:spcPct val="20000"/>
              </a:spcBef>
              <a:buFont typeface="Arial" pitchFamily="34" charset="0"/>
              <a:buChar char="•"/>
            </a:pPr>
            <a:r>
              <a:rPr lang="en-US" dirty="0">
                <a:solidFill>
                  <a:prstClr val="black"/>
                </a:solidFill>
                <a:latin typeface="Arial" panose="020B0604020202020204" pitchFamily="34" charset="0"/>
                <a:cs typeface="Arial" panose="020B0604020202020204" pitchFamily="34" charset="0"/>
              </a:rPr>
              <a:t>In der </a:t>
            </a:r>
            <a:r>
              <a:rPr lang="en-US" b="1" u="sng" dirty="0" err="1">
                <a:solidFill>
                  <a:prstClr val="black"/>
                </a:solidFill>
                <a:latin typeface="Arial" panose="020B0604020202020204" pitchFamily="34" charset="0"/>
                <a:cs typeface="Arial" panose="020B0604020202020204" pitchFamily="34" charset="0"/>
              </a:rPr>
              <a:t>kurzen</a:t>
            </a:r>
            <a:r>
              <a:rPr lang="en-US" dirty="0">
                <a:solidFill>
                  <a:prstClr val="black"/>
                </a:solidFill>
                <a:latin typeface="Arial" panose="020B0604020202020204" pitchFamily="34" charset="0"/>
                <a:cs typeface="Arial" panose="020B0604020202020204" pitchFamily="34" charset="0"/>
              </a:rPr>
              <a:t> Frist:</a:t>
            </a: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Produktionskapazitäten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sind</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nicht</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voll</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ausgelastet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Alle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Konsum</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Investitionspläne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erfüllt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Überraschungen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treten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nur</a:t>
            </a:r>
            <a:r>
              <a:rPr lang="en-US" dirty="0">
                <a:solidFill>
                  <a:prstClr val="black"/>
                </a:solidFill>
                <a:latin typeface="Arial" panose="020B0604020202020204" pitchFamily="34" charset="0"/>
                <a:cs typeface="Arial" panose="020B0604020202020204" pitchFamily="34" charset="0"/>
              </a:rPr>
              <a:t> auf der </a:t>
            </a:r>
            <a:r>
              <a:rPr lang="en-US" dirty="0" err="1">
                <a:solidFill>
                  <a:prstClr val="black"/>
                </a:solidFill>
                <a:latin typeface="Arial" panose="020B0604020202020204" pitchFamily="34" charset="0"/>
                <a:cs typeface="Arial" panose="020B0604020202020204" pitchFamily="34" charset="0"/>
              </a:rPr>
              <a:t>Produzentenseite</a:t>
            </a:r>
            <a:r>
              <a:rPr lang="en-US" dirty="0">
                <a:solidFill>
                  <a:prstClr val="black"/>
                </a:solidFill>
                <a:latin typeface="Arial" panose="020B0604020202020204" pitchFamily="34" charset="0"/>
                <a:cs typeface="Arial" panose="020B0604020202020204" pitchFamily="34" charset="0"/>
              </a:rPr>
              <a:t> auf</a:t>
            </a: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dirty="0" err="1">
                <a:solidFill>
                  <a:prstClr val="black"/>
                </a:solidFill>
                <a:latin typeface="Arial" panose="020B0604020202020204" pitchFamily="34" charset="0"/>
                <a:cs typeface="Arial" panose="020B0604020202020204" pitchFamily="34" charset="0"/>
              </a:rPr>
              <a:t>Angebot</a:t>
            </a:r>
            <a:r>
              <a:rPr lang="en-US" dirty="0">
                <a:solidFill>
                  <a:prstClr val="black"/>
                </a:solidFill>
                <a:latin typeface="Arial" panose="020B0604020202020204" pitchFamily="34" charset="0"/>
                <a:cs typeface="Arial" panose="020B0604020202020204" pitchFamily="34" charset="0"/>
              </a:rPr>
              <a:t> und </a:t>
            </a:r>
            <a:r>
              <a:rPr lang="en-US" dirty="0" err="1">
                <a:solidFill>
                  <a:prstClr val="black"/>
                </a:solidFill>
                <a:latin typeface="Arial" panose="020B0604020202020204" pitchFamily="34" charset="0"/>
                <a:cs typeface="Arial" panose="020B0604020202020204" pitchFamily="34" charset="0"/>
              </a:rPr>
              <a:t>Nachfrage</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werden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nur</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durch</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Anpassungen</a:t>
            </a:r>
            <a:r>
              <a:rPr lang="en-US" dirty="0">
                <a:solidFill>
                  <a:prstClr val="black"/>
                </a:solidFill>
                <a:latin typeface="Arial" panose="020B0604020202020204" pitchFamily="34" charset="0"/>
                <a:cs typeface="Arial" panose="020B0604020202020204" pitchFamily="34" charset="0"/>
              </a:rPr>
              <a:t> der </a:t>
            </a:r>
            <a:r>
              <a:rPr lang="en-US" dirty="0" err="1">
                <a:solidFill>
                  <a:prstClr val="black"/>
                </a:solidFill>
                <a:latin typeface="Arial" panose="020B0604020202020204" pitchFamily="34" charset="0"/>
                <a:cs typeface="Arial" panose="020B0604020202020204" pitchFamily="34" charset="0"/>
              </a:rPr>
              <a:t>Produktion</a:t>
            </a:r>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ausgeglichen</a:t>
            </a:r>
            <a:r>
              <a:rPr lang="en-US" dirty="0">
                <a:solidFill>
                  <a:prstClr val="black"/>
                </a:solidFill>
                <a:latin typeface="Arial" panose="020B0604020202020204" pitchFamily="34" charset="0"/>
                <a:cs typeface="Arial" panose="020B0604020202020204" pitchFamily="34" charset="0"/>
              </a:rPr>
              <a:t>.</a:t>
            </a: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3" name="Rechteck 2"/>
          <p:cNvSpPr/>
          <p:nvPr/>
        </p:nvSpPr>
        <p:spPr>
          <a:xfrm>
            <a:off x="0" y="5534692"/>
            <a:ext cx="8689605" cy="976742"/>
          </a:xfrm>
          <a:prstGeom prst="rect">
            <a:avLst/>
          </a:prstGeom>
        </p:spPr>
        <p:txBody>
          <a:bodyPr wrap="square">
            <a:spAutoFit/>
          </a:bodyPr>
          <a:lstStyle/>
          <a:p>
            <a:pPr marL="674004" lvl="1" indent="-259232">
              <a:lnSpc>
                <a:spcPct val="140000"/>
              </a:lnSpc>
              <a:spcBef>
                <a:spcPct val="20000"/>
              </a:spcBef>
              <a:buFont typeface="Wingdings"/>
              <a:buChar char="à"/>
            </a:pP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Die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aggregierten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bestimmten</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das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gesamtwirtschaftliche</a:t>
            </a: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a:t>
            </a:r>
            <a:endPar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3" name="Rechteck 12">
            <a:extLst>
              <a:ext uri="{FF2B5EF4-FFF2-40B4-BE49-F238E27FC236}">
                <a16:creationId xmlns:a16="http://schemas.microsoft.com/office/drawing/2014/main" id="{6C26C183-3FD4-40DC-BAC3-0947CC12616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37391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Geldmarkt</a:t>
            </a:r>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169502" y="626990"/>
                <a:ext cx="7506079" cy="581386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buFont typeface="Arial" panose="020B0604020202020204" pitchFamily="34" charset="0"/>
                  <a:buChar char="•"/>
                </a:pPr>
                <a:r>
                  <a:rPr lang="en-US" sz="2903" dirty="0">
                    <a:solidFill>
                      <a:sysClr val="windowText" lastClr="000000"/>
                    </a:solidFill>
                  </a:rPr>
                  <a:t>Geldangebot</a:t>
                </a:r>
              </a:p>
              <a:p>
                <a:pPr marL="0" lvl="1"/>
                <a:r>
                  <a:rPr lang="en-US" sz="2177" kern="0" dirty="0">
                    <a:solidFill>
                      <a:sysClr val="windowText" lastClr="000000"/>
                    </a:solidFill>
                  </a:rPr>
                  <a:t>	m=</a:t>
                </a:r>
                <a14:m>
                  <m:oMath xmlns:m="http://schemas.openxmlformats.org/officeDocument/2006/math">
                    <m:f>
                      <m:fPr>
                        <m:ctrlPr>
                          <a:rPr lang="en-US" sz="2177" i="1" kern="0" smtClean="0">
                            <a:solidFill>
                              <a:sysClr val="windowText" lastClr="000000"/>
                            </a:solidFill>
                            <a:latin typeface="Cambria Math" panose="02040503050406030204" pitchFamily="18" charset="0"/>
                          </a:rPr>
                        </m:ctrlPr>
                      </m:fPr>
                      <m:num>
                        <m:r>
                          <a:rPr lang="de-DE" sz="2177" b="0" i="1" kern="0" smtClean="0">
                            <a:solidFill>
                              <a:sysClr val="windowText" lastClr="000000"/>
                            </a:solidFill>
                            <a:latin typeface="Cambria Math" panose="02040503050406030204" pitchFamily="18" charset="0"/>
                          </a:rPr>
                          <m:t>𝑀</m:t>
                        </m:r>
                      </m:num>
                      <m:den>
                        <m:r>
                          <a:rPr lang="de-DE" sz="2177" b="0" i="1" kern="0" smtClean="0">
                            <a:solidFill>
                              <a:sysClr val="windowText" lastClr="000000"/>
                            </a:solidFill>
                            <a:latin typeface="Cambria Math" panose="02040503050406030204" pitchFamily="18" charset="0"/>
                          </a:rPr>
                          <m:t>𝑝</m:t>
                        </m:r>
                      </m:den>
                    </m:f>
                  </m:oMath>
                </a14:m>
                <a:r>
                  <a:rPr lang="en-US" sz="2177" kern="0" dirty="0">
                    <a:solidFill>
                      <a:sysClr val="windowText" lastClr="000000"/>
                    </a:solidFill>
                  </a:rPr>
                  <a:t>	m: </a:t>
                </a:r>
                <a:r>
                  <a:rPr lang="en-US" sz="2177" kern="0" dirty="0" err="1">
                    <a:solidFill>
                      <a:sysClr val="windowText" lastClr="000000"/>
                    </a:solidFill>
                  </a:rPr>
                  <a:t>reale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nominale</a:t>
                </a:r>
                <a:r>
                  <a:rPr lang="en-US" sz="2177" kern="0" dirty="0">
                    <a:solidFill>
                      <a:sysClr val="windowText" lastClr="000000"/>
                    </a:solidFill>
                  </a:rPr>
                  <a:t> </a:t>
                </a:r>
                <a:r>
                  <a:rPr lang="en-US" sz="2177" kern="0" dirty="0" err="1">
                    <a:solidFill>
                      <a:sysClr val="windowText" lastClr="000000"/>
                    </a:solidFill>
                  </a:rPr>
                  <a:t>Geldmenge</a:t>
                </a:r>
                <a:r>
                  <a:rPr lang="en-US" sz="2177" kern="0" dirty="0">
                    <a:solidFill>
                      <a:sysClr val="windowText" lastClr="000000"/>
                    </a:solidFill>
                  </a:rPr>
                  <a:t>;			p: </a:t>
                </a:r>
                <a:r>
                  <a:rPr lang="en-US" sz="2177" kern="0" dirty="0" err="1">
                    <a:solidFill>
                      <a:sysClr val="windowText" lastClr="000000"/>
                    </a:solidFill>
                  </a:rPr>
                  <a:t>Preisniveau</a:t>
                </a:r>
                <a:endParaRPr lang="en-US" sz="2177" kern="0" dirty="0">
                  <a:solidFill>
                    <a:sysClr val="windowText" lastClr="000000"/>
                  </a:solidFill>
                </a:endParaRPr>
              </a:p>
              <a:p>
                <a:pPr marL="0" lvl="1"/>
                <a:r>
                  <a:rPr lang="en-US" sz="2177" kern="0" dirty="0">
                    <a:solidFill>
                      <a:sysClr val="windowText" lastClr="000000"/>
                    </a:solidFill>
                  </a:rPr>
                  <a:t>		Die </a:t>
                </a:r>
                <a:r>
                  <a:rPr lang="en-US" sz="2177" kern="0" dirty="0" err="1">
                    <a:solidFill>
                      <a:sysClr val="windowText" lastClr="000000"/>
                    </a:solidFill>
                  </a:rPr>
                  <a:t>Geldmenge</a:t>
                </a:r>
                <a:r>
                  <a:rPr lang="en-US" sz="2177" kern="0" dirty="0">
                    <a:solidFill>
                      <a:sysClr val="windowText" lastClr="000000"/>
                    </a:solidFill>
                  </a:rPr>
                  <a:t> M </a:t>
                </a:r>
                <a:r>
                  <a:rPr lang="en-US" sz="2177" kern="0" dirty="0" err="1">
                    <a:solidFill>
                      <a:sysClr val="windowText" lastClr="000000"/>
                    </a:solidFill>
                  </a:rPr>
                  <a:t>wird</a:t>
                </a:r>
                <a:r>
                  <a:rPr lang="en-US" sz="2177" kern="0" dirty="0">
                    <a:solidFill>
                      <a:sysClr val="windowText" lastClr="000000"/>
                    </a:solidFill>
                  </a:rPr>
                  <a:t> von der </a:t>
                </a:r>
                <a:r>
                  <a:rPr lang="en-US" sz="2177" kern="0" dirty="0" err="1">
                    <a:solidFill>
                      <a:sysClr val="windowText" lastClr="000000"/>
                    </a:solidFill>
                  </a:rPr>
                  <a:t>Zentralbank</a:t>
                </a:r>
                <a:r>
                  <a:rPr lang="en-US" sz="2177" kern="0" dirty="0">
                    <a:solidFill>
                      <a:sysClr val="windowText" lastClr="000000"/>
                    </a:solidFill>
                  </a:rPr>
                  <a:t> 			</a:t>
                </a:r>
                <a:r>
                  <a:rPr lang="en-US" sz="2177" kern="0" dirty="0" err="1">
                    <a:solidFill>
                      <a:sysClr val="windowText" lastClr="000000"/>
                    </a:solidFill>
                  </a:rPr>
                  <a:t>gesetzt</a:t>
                </a:r>
                <a:r>
                  <a:rPr lang="en-US" sz="2177" kern="0" dirty="0">
                    <a:solidFill>
                      <a:sysClr val="windowText" lastClr="000000"/>
                    </a:solidFill>
                  </a:rPr>
                  <a:t>	und die </a:t>
                </a:r>
                <a:r>
                  <a:rPr lang="en-US" sz="2177" kern="0" dirty="0" err="1">
                    <a:solidFill>
                      <a:sysClr val="windowText" lastClr="000000"/>
                    </a:solidFill>
                  </a:rPr>
                  <a:t>Preise</a:t>
                </a:r>
                <a:r>
                  <a:rPr lang="en-US" sz="2177" kern="0" dirty="0">
                    <a:solidFill>
                      <a:sysClr val="windowText" lastClr="000000"/>
                    </a:solidFill>
                  </a:rPr>
                  <a:t> P </a:t>
                </a:r>
                <a:r>
                  <a:rPr lang="en-US" sz="2177" kern="0" dirty="0" err="1">
                    <a:solidFill>
                      <a:sysClr val="windowText" lastClr="000000"/>
                    </a:solidFill>
                  </a:rPr>
                  <a:t>werden</a:t>
                </a:r>
                <a:r>
                  <a:rPr lang="en-US" sz="2177" kern="0" dirty="0">
                    <a:solidFill>
                      <a:sysClr val="windowText" lastClr="000000"/>
                    </a:solidFill>
                  </a:rPr>
                  <a:t> </a:t>
                </a:r>
                <a:r>
                  <a:rPr lang="en-US" sz="2177" kern="0" dirty="0" err="1">
                    <a:solidFill>
                      <a:sysClr val="windowText" lastClr="000000"/>
                    </a:solidFill>
                  </a:rPr>
                  <a:t>als</a:t>
                </a:r>
                <a:r>
                  <a:rPr lang="en-US" sz="2177" kern="0" dirty="0">
                    <a:solidFill>
                      <a:sysClr val="windowText" lastClr="000000"/>
                    </a:solidFill>
                  </a:rPr>
                  <a:t> </a:t>
                </a:r>
                <a:r>
                  <a:rPr lang="en-US" sz="2177" kern="0" dirty="0" err="1">
                    <a:solidFill>
                      <a:sysClr val="windowText" lastClr="000000"/>
                    </a:solidFill>
                  </a:rPr>
                  <a:t>kurzfristig</a:t>
                </a:r>
                <a:r>
                  <a:rPr lang="en-US" sz="2177" kern="0" dirty="0">
                    <a:solidFill>
                      <a:sysClr val="windowText" lastClr="000000"/>
                    </a:solidFill>
                  </a:rPr>
                  <a:t> 			</a:t>
                </a:r>
                <a:r>
                  <a:rPr lang="en-US" sz="2177" kern="0" dirty="0" err="1">
                    <a:solidFill>
                      <a:sysClr val="windowText" lastClr="000000"/>
                    </a:solidFill>
                  </a:rPr>
                  <a:t>konstant</a:t>
                </a:r>
                <a:r>
                  <a:rPr lang="en-US" sz="2177" kern="0" dirty="0">
                    <a:solidFill>
                      <a:sysClr val="windowText" lastClr="000000"/>
                    </a:solidFill>
                  </a:rPr>
                  <a:t> </a:t>
                </a:r>
                <a:r>
                  <a:rPr lang="en-US" sz="2177" kern="0" dirty="0" err="1">
                    <a:solidFill>
                      <a:sysClr val="windowText" lastClr="000000"/>
                    </a:solidFill>
                  </a:rPr>
                  <a:t>betrachtet</a:t>
                </a:r>
                <a:endParaRPr lang="en-US" sz="2177" kern="0" dirty="0">
                  <a:solidFill>
                    <a:sysClr val="windowText" lastClr="000000"/>
                  </a:solidFill>
                </a:endParaRPr>
              </a:p>
              <a:p>
                <a:pPr marL="0" lvl="1"/>
                <a:endParaRPr lang="en-US" sz="1633" dirty="0">
                  <a:solidFill>
                    <a:sysClr val="windowText" lastClr="000000"/>
                  </a:solidFill>
                </a:endParaRPr>
              </a:p>
              <a:p>
                <a:pPr marL="414772" indent="-414772">
                  <a:buFont typeface="Arial" panose="020B0604020202020204" pitchFamily="34" charset="0"/>
                  <a:buChar char="•"/>
                </a:pPr>
                <a:r>
                  <a:rPr lang="en-US" sz="2903" dirty="0" err="1">
                    <a:solidFill>
                      <a:sysClr val="windowText" lastClr="000000"/>
                    </a:solidFill>
                  </a:rPr>
                  <a:t>Geldnachfrage</a:t>
                </a:r>
                <a:endParaRPr lang="en-US" sz="2903" dirty="0">
                  <a:solidFill>
                    <a:sysClr val="windowText" lastClr="000000"/>
                  </a:solidFill>
                </a:endParaRPr>
              </a:p>
              <a:p>
                <a:r>
                  <a:rPr lang="de-DE" sz="1814" dirty="0"/>
                  <a:t>Transaktionsmotiv	→	Je höher das Einkommen, +Vorsichtsmotiv 			desto höher die Geldnachfrage</a:t>
                </a:r>
              </a:p>
              <a:p>
                <a:r>
                  <a:rPr lang="de-DE" sz="1814" dirty="0"/>
                  <a:t>Spekulationsmotiv	→	Je höher der Zins, desto niedriger 					die Geldnachfrage</a:t>
                </a:r>
              </a:p>
              <a:p>
                <a:r>
                  <a:rPr lang="de-DE" sz="1814" dirty="0"/>
                  <a:t>	</a:t>
                </a:r>
                <a:r>
                  <a:rPr lang="de-DE" sz="1814" dirty="0">
                    <a:latin typeface="Times New Roman" panose="02020603050405020304" pitchFamily="18" charset="0"/>
                    <a:cs typeface="Times New Roman" panose="02020603050405020304" pitchFamily="18" charset="0"/>
                  </a:rPr>
                  <a:t>L(</a:t>
                </a:r>
                <a:r>
                  <a:rPr lang="de-DE" sz="1814" dirty="0" err="1">
                    <a:latin typeface="Times New Roman" panose="02020603050405020304" pitchFamily="18" charset="0"/>
                    <a:cs typeface="Times New Roman" panose="02020603050405020304" pitchFamily="18" charset="0"/>
                  </a:rPr>
                  <a:t>Y,i</a:t>
                </a:r>
                <a:r>
                  <a:rPr lang="de-DE" sz="1814" dirty="0">
                    <a:latin typeface="Times New Roman" panose="02020603050405020304" pitchFamily="18" charset="0"/>
                    <a:cs typeface="Times New Roman" panose="02020603050405020304" pitchFamily="18" charset="0"/>
                  </a:rPr>
                  <a:t>)=</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err="1">
                    <a:latin typeface="Times New Roman" panose="02020603050405020304" pitchFamily="18" charset="0"/>
                    <a:cs typeface="Times New Roman" panose="02020603050405020304" pitchFamily="18" charset="0"/>
                  </a:rPr>
                  <a:t>∙Y+l</a:t>
                </a:r>
                <a:r>
                  <a:rPr lang="de-DE" sz="1814" baseline="-25000" dirty="0" err="1">
                    <a:latin typeface="Times New Roman" panose="02020603050405020304" pitchFamily="18" charset="0"/>
                    <a:cs typeface="Times New Roman" panose="02020603050405020304" pitchFamily="18" charset="0"/>
                  </a:rPr>
                  <a:t>i</a:t>
                </a:r>
                <a:r>
                  <a:rPr lang="de-DE" sz="1814" dirty="0" err="1">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		mit </a:t>
                </a:r>
                <a:r>
                  <a:rPr lang="de-DE" sz="1814" dirty="0" err="1">
                    <a:latin typeface="Times New Roman" panose="02020603050405020304" pitchFamily="18" charset="0"/>
                    <a:cs typeface="Times New Roman" panose="02020603050405020304" pitchFamily="18" charset="0"/>
                  </a:rPr>
                  <a:t>l</a:t>
                </a:r>
                <a:r>
                  <a:rPr lang="de-DE" sz="1814" baseline="-25000" dirty="0" err="1">
                    <a:latin typeface="Times New Roman" panose="02020603050405020304" pitchFamily="18" charset="0"/>
                    <a:cs typeface="Times New Roman" panose="02020603050405020304" pitchFamily="18" charset="0"/>
                  </a:rPr>
                  <a:t>Y</a:t>
                </a:r>
                <a:r>
                  <a:rPr lang="de-DE" sz="1814" dirty="0">
                    <a:latin typeface="Times New Roman" panose="02020603050405020304" pitchFamily="18" charset="0"/>
                    <a:cs typeface="Times New Roman" panose="02020603050405020304" pitchFamily="18" charset="0"/>
                  </a:rPr>
                  <a:t>&gt;0	     und	l</a:t>
                </a:r>
                <a:r>
                  <a:rPr lang="de-DE" sz="1814" baseline="-25000" dirty="0">
                    <a:latin typeface="Times New Roman" panose="02020603050405020304" pitchFamily="18" charset="0"/>
                    <a:cs typeface="Times New Roman" panose="02020603050405020304" pitchFamily="18" charset="0"/>
                  </a:rPr>
                  <a:t>i</a:t>
                </a:r>
                <a:r>
                  <a:rPr lang="de-DE" sz="1814" dirty="0">
                    <a:latin typeface="Times New Roman" panose="02020603050405020304" pitchFamily="18" charset="0"/>
                    <a:cs typeface="Times New Roman" panose="02020603050405020304" pitchFamily="18" charset="0"/>
                  </a:rPr>
                  <a:t>&lt;0</a:t>
                </a: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169502" y="626990"/>
                <a:ext cx="7506079" cy="5813867"/>
              </a:xfrm>
              <a:prstGeom prst="rect">
                <a:avLst/>
              </a:prstGeom>
              <a:blipFill>
                <a:blip r:embed="rId3"/>
                <a:stretch>
                  <a:fillRect l="-1543" t="-1048"/>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9CE7E583-8515-4D8C-BFE5-215625D9CF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73658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2">
            <a:extLst>
              <a:ext uri="{FF2B5EF4-FFF2-40B4-BE49-F238E27FC236}">
                <a16:creationId xmlns:a16="http://schemas.microsoft.com/office/drawing/2014/main" id="{1AE419F9-E9DF-412E-9679-13A34F743970}"/>
              </a:ext>
            </a:extLst>
          </p:cNvPr>
          <p:cNvSpPr txBox="1"/>
          <p:nvPr/>
        </p:nvSpPr>
        <p:spPr>
          <a:xfrm>
            <a:off x="8164715" y="31646"/>
            <a:ext cx="4027285" cy="541036"/>
          </a:xfrm>
          <a:prstGeom prst="rect">
            <a:avLst/>
          </a:prstGeom>
          <a:noFill/>
          <a:ln>
            <a:noFill/>
          </a:ln>
        </p:spPr>
        <p:txBody>
          <a:bodyPr lIns="81646" tIns="40823" rIns="81646" bIns="40823" anchor="ctr" anchorCtr="1"/>
          <a:lstStyle/>
          <a:p>
            <a:r>
              <a:rPr lang="de-DE" sz="2600" b="1" dirty="0"/>
              <a:t>Ableitung der Die LM-Kurve</a:t>
            </a:r>
          </a:p>
        </p:txBody>
      </p:sp>
      <p:cxnSp>
        <p:nvCxnSpPr>
          <p:cNvPr id="51" name="Straight Arrow Connector 7">
            <a:extLst>
              <a:ext uri="{FF2B5EF4-FFF2-40B4-BE49-F238E27FC236}">
                <a16:creationId xmlns:a16="http://schemas.microsoft.com/office/drawing/2014/main" id="{297E16CD-354A-4ED5-9D40-5744F428BFFF}"/>
              </a:ext>
            </a:extLst>
          </p:cNvPr>
          <p:cNvCxnSpPr/>
          <p:nvPr/>
        </p:nvCxnSpPr>
        <p:spPr>
          <a:xfrm>
            <a:off x="318104" y="326881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9">
            <a:extLst>
              <a:ext uri="{FF2B5EF4-FFF2-40B4-BE49-F238E27FC236}">
                <a16:creationId xmlns:a16="http://schemas.microsoft.com/office/drawing/2014/main" id="{6C72AB29-1685-4114-A0C3-403E43A513B4}"/>
              </a:ext>
            </a:extLst>
          </p:cNvPr>
          <p:cNvSpPr txBox="1"/>
          <p:nvPr/>
        </p:nvSpPr>
        <p:spPr>
          <a:xfrm>
            <a:off x="3922573" y="334058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55" name="Straight Arrow Connector 6">
            <a:extLst>
              <a:ext uri="{FF2B5EF4-FFF2-40B4-BE49-F238E27FC236}">
                <a16:creationId xmlns:a16="http://schemas.microsoft.com/office/drawing/2014/main" id="{3008843C-FAA5-4653-95A7-CE4FBE33AC94}"/>
              </a:ext>
            </a:extLst>
          </p:cNvPr>
          <p:cNvCxnSpPr/>
          <p:nvPr/>
        </p:nvCxnSpPr>
        <p:spPr>
          <a:xfrm flipV="1">
            <a:off x="318104" y="15495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7">
            <a:extLst>
              <a:ext uri="{FF2B5EF4-FFF2-40B4-BE49-F238E27FC236}">
                <a16:creationId xmlns:a16="http://schemas.microsoft.com/office/drawing/2014/main" id="{B40D93FD-44F4-42E3-9381-3D3A5160A399}"/>
              </a:ext>
            </a:extLst>
          </p:cNvPr>
          <p:cNvCxnSpPr/>
          <p:nvPr/>
        </p:nvCxnSpPr>
        <p:spPr>
          <a:xfrm>
            <a:off x="4847541" y="3257018"/>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6">
            <a:extLst>
              <a:ext uri="{FF2B5EF4-FFF2-40B4-BE49-F238E27FC236}">
                <a16:creationId xmlns:a16="http://schemas.microsoft.com/office/drawing/2014/main" id="{4C2BA91B-443D-42D8-BF48-B838EA32E37A}"/>
              </a:ext>
            </a:extLst>
          </p:cNvPr>
          <p:cNvCxnSpPr/>
          <p:nvPr/>
        </p:nvCxnSpPr>
        <p:spPr>
          <a:xfrm flipV="1">
            <a:off x="4847540" y="14315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8" name="TextBox 44">
                <a:extLst>
                  <a:ext uri="{FF2B5EF4-FFF2-40B4-BE49-F238E27FC236}">
                    <a16:creationId xmlns:a16="http://schemas.microsoft.com/office/drawing/2014/main" id="{2B200A97-0D0E-4611-80F5-3B6241AEE127}"/>
                  </a:ext>
                </a:extLst>
              </p:cNvPr>
              <p:cNvSpPr txBox="1"/>
              <p:nvPr/>
            </p:nvSpPr>
            <p:spPr>
              <a:xfrm>
                <a:off x="-79586" y="25210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8" name="TextBox 44">
                <a:extLst>
                  <a:ext uri="{FF2B5EF4-FFF2-40B4-BE49-F238E27FC236}">
                    <a16:creationId xmlns:a16="http://schemas.microsoft.com/office/drawing/2014/main" id="{2B200A97-0D0E-4611-80F5-3B6241AEE127}"/>
                  </a:ext>
                </a:extLst>
              </p:cNvPr>
              <p:cNvSpPr txBox="1">
                <a:spLocks noRot="1" noChangeAspect="1" noMove="1" noResize="1" noEditPoints="1" noAdjustHandles="1" noChangeArrowheads="1" noChangeShapeType="1" noTextEdit="1"/>
              </p:cNvSpPr>
              <p:nvPr/>
            </p:nvSpPr>
            <p:spPr>
              <a:xfrm>
                <a:off x="-79586" y="252100"/>
                <a:ext cx="305147"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TextBox 44">
                <a:extLst>
                  <a:ext uri="{FF2B5EF4-FFF2-40B4-BE49-F238E27FC236}">
                    <a16:creationId xmlns:a16="http://schemas.microsoft.com/office/drawing/2014/main" id="{A64C72AD-4727-4A7E-B7FA-BAD825AEEAD7}"/>
                  </a:ext>
                </a:extLst>
              </p:cNvPr>
              <p:cNvSpPr txBox="1"/>
              <p:nvPr/>
            </p:nvSpPr>
            <p:spPr>
              <a:xfrm>
                <a:off x="4536557" y="23166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9" name="TextBox 44">
                <a:extLst>
                  <a:ext uri="{FF2B5EF4-FFF2-40B4-BE49-F238E27FC236}">
                    <a16:creationId xmlns:a16="http://schemas.microsoft.com/office/drawing/2014/main" id="{A64C72AD-4727-4A7E-B7FA-BAD825AEEAD7}"/>
                  </a:ext>
                </a:extLst>
              </p:cNvPr>
              <p:cNvSpPr txBox="1">
                <a:spLocks noRot="1" noChangeAspect="1" noMove="1" noResize="1" noEditPoints="1" noAdjustHandles="1" noChangeArrowheads="1" noChangeShapeType="1" noTextEdit="1"/>
              </p:cNvSpPr>
              <p:nvPr/>
            </p:nvSpPr>
            <p:spPr>
              <a:xfrm>
                <a:off x="4536557" y="231669"/>
                <a:ext cx="305147" cy="343620"/>
              </a:xfrm>
              <a:prstGeom prst="rect">
                <a:avLst/>
              </a:prstGeom>
              <a:blipFill>
                <a:blip r:embed="rId4"/>
                <a:stretch>
                  <a:fillRect/>
                </a:stretch>
              </a:blipFill>
            </p:spPr>
            <p:txBody>
              <a:bodyPr/>
              <a:lstStyle/>
              <a:p>
                <a:r>
                  <a:rPr lang="de-DE">
                    <a:noFill/>
                  </a:rPr>
                  <a:t> </a:t>
                </a:r>
              </a:p>
            </p:txBody>
          </p:sp>
        </mc:Fallback>
      </mc:AlternateContent>
      <p:sp>
        <p:nvSpPr>
          <p:cNvPr id="60" name="Rechteck 59">
            <a:extLst>
              <a:ext uri="{FF2B5EF4-FFF2-40B4-BE49-F238E27FC236}">
                <a16:creationId xmlns:a16="http://schemas.microsoft.com/office/drawing/2014/main" id="{2ED2C6A2-7685-4469-A234-5BD15AA436F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0" name="TextBox 9">
            <a:extLst>
              <a:ext uri="{FF2B5EF4-FFF2-40B4-BE49-F238E27FC236}">
                <a16:creationId xmlns:a16="http://schemas.microsoft.com/office/drawing/2014/main" id="{7E6466E8-6930-4D2E-9220-AE47CFFC194A}"/>
              </a:ext>
            </a:extLst>
          </p:cNvPr>
          <p:cNvSpPr txBox="1"/>
          <p:nvPr/>
        </p:nvSpPr>
        <p:spPr>
          <a:xfrm>
            <a:off x="8168618" y="3340584"/>
            <a:ext cx="288862"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Tree>
    <p:extLst>
      <p:ext uri="{BB962C8B-B14F-4D97-AF65-F5344CB8AC3E}">
        <p14:creationId xmlns:p14="http://schemas.microsoft.com/office/powerpoint/2010/main" val="3561765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err="1"/>
              <a:t>Allgmeines</a:t>
            </a:r>
            <a:r>
              <a:rPr lang="de-DE" sz="2903" b="1" dirty="0"/>
              <a:t> Gleichgewicht</a:t>
            </a:r>
          </a:p>
        </p:txBody>
      </p:sp>
      <p:cxnSp>
        <p:nvCxnSpPr>
          <p:cNvPr id="8" name="Straight Arrow Connector 6"/>
          <p:cNvCxnSpPr/>
          <p:nvPr/>
        </p:nvCxnSpPr>
        <p:spPr>
          <a:xfrm flipV="1">
            <a:off x="2271237" y="1174921"/>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2271238" y="4740892"/>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936593" y="1109596"/>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7619811" y="4759330"/>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3251103" y="1444648"/>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744105" y="1893488"/>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834485" y="3194971"/>
            <a:ext cx="1144929" cy="427361"/>
          </a:xfrm>
          <a:prstGeom prst="rect">
            <a:avLst/>
          </a:prstGeom>
          <a:noFill/>
        </p:spPr>
        <p:txBody>
          <a:bodyPr wrap="none" rtlCol="0">
            <a:spAutoFit/>
          </a:bodyPr>
          <a:lstStyle/>
          <a:p>
            <a:r>
              <a:rPr lang="de-DE" sz="2177" b="1" dirty="0"/>
              <a:t>IS-Kurve</a:t>
            </a:r>
          </a:p>
        </p:txBody>
      </p:sp>
      <p:sp>
        <p:nvSpPr>
          <p:cNvPr id="16" name="Textfeld 15"/>
          <p:cNvSpPr txBox="1"/>
          <p:nvPr/>
        </p:nvSpPr>
        <p:spPr>
          <a:xfrm>
            <a:off x="6422404" y="978948"/>
            <a:ext cx="1302023" cy="427361"/>
          </a:xfrm>
          <a:prstGeom prst="rect">
            <a:avLst/>
          </a:prstGeom>
          <a:noFill/>
        </p:spPr>
        <p:txBody>
          <a:bodyPr wrap="none" rtlCol="0">
            <a:spAutoFit/>
          </a:bodyPr>
          <a:lstStyle/>
          <a:p>
            <a:r>
              <a:rPr lang="de-DE" sz="2177" b="1" dirty="0"/>
              <a:t>LM-Kurve</a:t>
            </a:r>
          </a:p>
        </p:txBody>
      </p:sp>
      <p:sp>
        <p:nvSpPr>
          <p:cNvPr id="4" name="Textfeld 3"/>
          <p:cNvSpPr txBox="1"/>
          <p:nvPr/>
        </p:nvSpPr>
        <p:spPr>
          <a:xfrm>
            <a:off x="4836809" y="4759330"/>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991622" y="2668951"/>
            <a:ext cx="336952" cy="343620"/>
          </a:xfrm>
          <a:prstGeom prst="rect">
            <a:avLst/>
          </a:prstGeom>
          <a:noFill/>
        </p:spPr>
        <p:txBody>
          <a:bodyPr wrap="none" rtlCol="0">
            <a:spAutoFit/>
          </a:bodyPr>
          <a:lstStyle/>
          <a:p>
            <a:r>
              <a:rPr lang="de-DE" sz="1633" dirty="0"/>
              <a:t>i*</a:t>
            </a:r>
          </a:p>
        </p:txBody>
      </p:sp>
      <p:cxnSp>
        <p:nvCxnSpPr>
          <p:cNvPr id="21" name="Gerade Verbindung 20"/>
          <p:cNvCxnSpPr/>
          <p:nvPr/>
        </p:nvCxnSpPr>
        <p:spPr>
          <a:xfrm flipH="1">
            <a:off x="2271237" y="2826468"/>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952606" y="2808030"/>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63549" y="5523952"/>
            <a:ext cx="8666475" cy="1097416"/>
          </a:xfrm>
          <a:prstGeom prst="rect">
            <a:avLst/>
          </a:prstGeom>
          <a:noFill/>
        </p:spPr>
        <p:txBody>
          <a:bodyPr wrap="none" rtlCol="0">
            <a:spAutoFit/>
          </a:bodyPr>
          <a:lstStyle/>
          <a:p>
            <a:r>
              <a:rPr lang="de-DE" sz="2177" b="1" dirty="0"/>
              <a:t>Der Schnittpunkt von LM- und IS-Kurve ist das allgemeine Gleichgewicht</a:t>
            </a:r>
          </a:p>
          <a:p>
            <a:endParaRPr lang="de-DE" sz="2177" b="1" dirty="0"/>
          </a:p>
          <a:p>
            <a:r>
              <a:rPr lang="de-DE" sz="2177" b="1" dirty="0"/>
              <a:t>→	Güter- und Geldmarkt befinden sich gleichzeitig im Gleichgewicht</a:t>
            </a:r>
          </a:p>
        </p:txBody>
      </p:sp>
      <p:sp>
        <p:nvSpPr>
          <p:cNvPr id="25" name="Rechteck 24"/>
          <p:cNvSpPr/>
          <p:nvPr/>
        </p:nvSpPr>
        <p:spPr>
          <a:xfrm>
            <a:off x="23876" y="5469469"/>
            <a:ext cx="8841732" cy="1306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2" name="Rechteck 1"/>
          <p:cNvSpPr/>
          <p:nvPr/>
        </p:nvSpPr>
        <p:spPr>
          <a:xfrm>
            <a:off x="1328278" y="5009104"/>
            <a:ext cx="6970059" cy="646331"/>
          </a:xfrm>
          <a:prstGeom prst="rect">
            <a:avLst/>
          </a:prstGeom>
        </p:spPr>
        <p:txBody>
          <a:bodyPr wrap="square">
            <a:spAutoFit/>
          </a:bodyPr>
          <a:lstStyle/>
          <a:p>
            <a:r>
              <a:rPr lang="de-DE" dirty="0">
                <a:hlinkClick r:id="rId3"/>
              </a:rPr>
              <a:t>https://www.youtube.com/watch?v=vDBmYhP91Vs&amp;feature=youtu.be</a:t>
            </a:r>
            <a:endParaRPr lang="de-DE" dirty="0"/>
          </a:p>
          <a:p>
            <a:endParaRPr lang="de-DE" dirty="0"/>
          </a:p>
        </p:txBody>
      </p:sp>
      <p:sp>
        <p:nvSpPr>
          <p:cNvPr id="20" name="Rechteck 19">
            <a:extLst>
              <a:ext uri="{FF2B5EF4-FFF2-40B4-BE49-F238E27FC236}">
                <a16:creationId xmlns:a16="http://schemas.microsoft.com/office/drawing/2014/main" id="{53E181B1-00D2-4DA3-A5CD-7CC3868784D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9065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6786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Y,r</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die IS-Kurve</a:t>
            </a:r>
          </a:p>
          <a:p>
            <a:pPr marL="457200" indent="-457200" hangingPunct="0">
              <a:buFont typeface="+mj-lt"/>
              <a:buAutoNum type="alphaLcParenR"/>
            </a:pPr>
            <a:r>
              <a:rPr lang="de-DE" sz="2000" dirty="0">
                <a:latin typeface="Times New Roman" pitchFamily="18"/>
                <a:ea typeface="Arial" pitchFamily="34"/>
                <a:cs typeface="Arial" pitchFamily="34"/>
              </a:rPr>
              <a:t>Bestimmen Sie die LM-Kurve</a:t>
            </a:r>
          </a:p>
          <a:p>
            <a:pPr marL="457200" indent="-457200" hangingPunct="0">
              <a:buFont typeface="+mj-lt"/>
              <a:buAutoNum type="alphaLcParenR"/>
            </a:pPr>
            <a:r>
              <a:rPr lang="de-DE" sz="2000" dirty="0">
                <a:latin typeface="Times New Roman" pitchFamily="18"/>
                <a:ea typeface="Arial" pitchFamily="34"/>
                <a:cs typeface="Arial" pitchFamily="34"/>
              </a:rPr>
              <a:t>Bestimmen Sie das simultane Güter- und Geldmarktgleichgewicht mit dem </a:t>
            </a:r>
            <a:r>
              <a:rPr lang="de-DE" sz="2000" dirty="0" err="1">
                <a:latin typeface="Times New Roman" pitchFamily="18"/>
                <a:ea typeface="Arial" pitchFamily="34"/>
                <a:cs typeface="Arial" pitchFamily="34"/>
              </a:rPr>
              <a:t>Zinsatz</a:t>
            </a:r>
            <a:r>
              <a:rPr lang="de-DE" sz="2000" dirty="0">
                <a:latin typeface="Times New Roman" pitchFamily="18"/>
                <a:ea typeface="Arial" pitchFamily="34"/>
                <a:cs typeface="Arial" pitchFamily="34"/>
              </a:rPr>
              <a:t> i* und Einkommen Y*</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a:t>Aufgabe</a:t>
            </a:r>
          </a:p>
        </p:txBody>
      </p:sp>
      <p:sp>
        <p:nvSpPr>
          <p:cNvPr id="4" name="Rechteck 3">
            <a:extLst>
              <a:ext uri="{FF2B5EF4-FFF2-40B4-BE49-F238E27FC236}">
                <a16:creationId xmlns:a16="http://schemas.microsoft.com/office/drawing/2014/main" id="{B1A8277C-6542-4FA4-BAE0-354C3E8858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6940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342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1270218"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363085" y="-991"/>
            <a:ext cx="4577608" cy="532585"/>
          </a:xfrm>
          <a:prstGeom prst="rect">
            <a:avLst/>
          </a:prstGeom>
          <a:noFill/>
          <a:ln>
            <a:noFill/>
          </a:ln>
        </p:spPr>
        <p:txBody>
          <a:bodyPr lIns="81646" tIns="40823" rIns="81646" bIns="40823" anchor="ctr" anchorCtr="1"/>
          <a:lstStyle/>
          <a:p>
            <a:r>
              <a:rPr lang="de-DE" sz="2400" b="1" dirty="0"/>
              <a:t>Fiskalpolitik und das IS-LM-Modell</a:t>
            </a:r>
          </a:p>
        </p:txBody>
      </p:sp>
      <p:cxnSp>
        <p:nvCxnSpPr>
          <p:cNvPr id="25" name="Gerade Verbindung mit Pfeil 24"/>
          <p:cNvCxnSpPr/>
          <p:nvPr/>
        </p:nvCxnSpPr>
        <p:spPr>
          <a:xfrm>
            <a:off x="1270218"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1270218"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1270218"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1270218"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1270218"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923461"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529711" y="1861215"/>
            <a:ext cx="67839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(G)</a:t>
            </a:r>
          </a:p>
        </p:txBody>
      </p:sp>
      <p:sp>
        <p:nvSpPr>
          <p:cNvPr id="36" name="Textfeld 35"/>
          <p:cNvSpPr txBox="1"/>
          <p:nvPr/>
        </p:nvSpPr>
        <p:spPr>
          <a:xfrm>
            <a:off x="939935"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38" name="Textfeld 37"/>
          <p:cNvSpPr txBox="1"/>
          <p:nvPr/>
        </p:nvSpPr>
        <p:spPr>
          <a:xfrm>
            <a:off x="4732409"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1008921" y="3755622"/>
            <a:ext cx="232756" cy="343620"/>
          </a:xfrm>
          <a:prstGeom prst="rect">
            <a:avLst/>
          </a:prstGeom>
          <a:noFill/>
        </p:spPr>
        <p:txBody>
          <a:bodyPr wrap="none" rtlCol="0">
            <a:spAutoFit/>
          </a:bodyPr>
          <a:lstStyle/>
          <a:p>
            <a:r>
              <a:rPr lang="de-DE" sz="1633" dirty="0"/>
              <a:t>i</a:t>
            </a:r>
          </a:p>
        </p:txBody>
      </p:sp>
      <p:sp>
        <p:nvSpPr>
          <p:cNvPr id="48" name="Textfeld 47"/>
          <p:cNvSpPr txBox="1"/>
          <p:nvPr/>
        </p:nvSpPr>
        <p:spPr>
          <a:xfrm>
            <a:off x="4732409" y="6360166"/>
            <a:ext cx="287258" cy="343620"/>
          </a:xfrm>
          <a:prstGeom prst="rect">
            <a:avLst/>
          </a:prstGeom>
          <a:noFill/>
        </p:spPr>
        <p:txBody>
          <a:bodyPr wrap="none" rtlCol="0">
            <a:spAutoFit/>
          </a:bodyPr>
          <a:lstStyle/>
          <a:p>
            <a:r>
              <a:rPr lang="de-DE" sz="1633" dirty="0"/>
              <a:t>Y</a:t>
            </a:r>
          </a:p>
        </p:txBody>
      </p:sp>
      <p:sp>
        <p:nvSpPr>
          <p:cNvPr id="51" name="Textfeld 50"/>
          <p:cNvSpPr txBox="1"/>
          <p:nvPr/>
        </p:nvSpPr>
        <p:spPr>
          <a:xfrm>
            <a:off x="943596" y="4147568"/>
            <a:ext cx="303288" cy="343620"/>
          </a:xfrm>
          <a:prstGeom prst="rect">
            <a:avLst/>
          </a:prstGeom>
          <a:noFill/>
        </p:spPr>
        <p:txBody>
          <a:bodyPr wrap="none" rtlCol="0">
            <a:spAutoFit/>
          </a:bodyPr>
          <a:lstStyle/>
          <a:p>
            <a:r>
              <a:rPr lang="de-DE" sz="1633" dirty="0"/>
              <a:t>i</a:t>
            </a:r>
            <a:r>
              <a:rPr lang="de-DE" sz="1633" baseline="-25000" dirty="0"/>
              <a:t>1</a:t>
            </a:r>
            <a:endParaRPr lang="de-DE" sz="1633" dirty="0"/>
          </a:p>
        </p:txBody>
      </p:sp>
      <p:cxnSp>
        <p:nvCxnSpPr>
          <p:cNvPr id="50" name="Gerade Verbindung 49"/>
          <p:cNvCxnSpPr/>
          <p:nvPr/>
        </p:nvCxnSpPr>
        <p:spPr>
          <a:xfrm>
            <a:off x="1596840" y="410396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702471" y="5890256"/>
            <a:ext cx="740908" cy="427361"/>
          </a:xfrm>
          <a:prstGeom prst="rect">
            <a:avLst/>
          </a:prstGeom>
          <a:noFill/>
        </p:spPr>
        <p:txBody>
          <a:bodyPr wrap="none" rtlCol="0">
            <a:spAutoFit/>
          </a:bodyPr>
          <a:lstStyle/>
          <a:p>
            <a:r>
              <a:rPr lang="de-DE" sz="2177" b="1" dirty="0"/>
              <a:t>IS(G)</a:t>
            </a:r>
          </a:p>
        </p:txBody>
      </p:sp>
      <p:sp>
        <p:nvSpPr>
          <p:cNvPr id="58" name="Textfeld 57"/>
          <p:cNvSpPr txBox="1"/>
          <p:nvPr/>
        </p:nvSpPr>
        <p:spPr>
          <a:xfrm>
            <a:off x="3948517" y="2702003"/>
            <a:ext cx="779381" cy="369332"/>
          </a:xfrm>
          <a:prstGeom prst="rect">
            <a:avLst/>
          </a:prstGeom>
          <a:noFill/>
        </p:spPr>
        <p:txBody>
          <a:bodyPr wrap="none" rtlCol="0">
            <a:spAutoFit/>
          </a:bodyPr>
          <a:lstStyle/>
          <a:p>
            <a:r>
              <a:rPr lang="de-DE" dirty="0">
                <a:solidFill>
                  <a:prstClr val="black"/>
                </a:solidFill>
                <a:latin typeface="Arial" panose="020B0604020202020204" pitchFamily="34" charset="0"/>
                <a:cs typeface="Arial" panose="020B0604020202020204" pitchFamily="34" charset="0"/>
              </a:rPr>
              <a:t>∆G </a:t>
            </a:r>
            <a:r>
              <a:rPr lang="de-DE" sz="1633" dirty="0"/>
              <a:t>&gt;0</a:t>
            </a:r>
          </a:p>
        </p:txBody>
      </p:sp>
      <p:cxnSp>
        <p:nvCxnSpPr>
          <p:cNvPr id="66" name="Gerade Verbindung 65"/>
          <p:cNvCxnSpPr/>
          <p:nvPr/>
        </p:nvCxnSpPr>
        <p:spPr>
          <a:xfrm flipH="1">
            <a:off x="1270218"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634924"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477059" y="75070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41" name="Textfeld 40"/>
          <p:cNvSpPr txBox="1"/>
          <p:nvPr/>
        </p:nvSpPr>
        <p:spPr>
          <a:xfrm>
            <a:off x="98155" y="2637525"/>
            <a:ext cx="952545" cy="388001"/>
          </a:xfrm>
          <a:prstGeom prst="rect">
            <a:avLst/>
          </a:prstGeom>
          <a:noFill/>
        </p:spPr>
        <p:txBody>
          <a:bodyPr wrap="square" rtlCol="0">
            <a:noAutofit/>
          </a:bodyPr>
          <a:lstStyle/>
          <a:p>
            <a:pPr lvl="0">
              <a:lnSpc>
                <a:spcPct val="140000"/>
              </a:lnSpc>
              <a:spcBef>
                <a:spcPct val="20000"/>
              </a:spcBef>
            </a:pPr>
            <a:r>
              <a:rPr lang="de-DE" sz="1200" dirty="0">
                <a:solidFill>
                  <a:prstClr val="black"/>
                </a:solidFill>
                <a:latin typeface="Arial" panose="020B0604020202020204" pitchFamily="34" charset="0"/>
                <a:cs typeface="Arial" panose="020B0604020202020204" pitchFamily="34" charset="0"/>
              </a:rPr>
              <a:t>C</a:t>
            </a:r>
            <a:r>
              <a:rPr lang="de-DE" sz="1200" baseline="-25000" dirty="0">
                <a:solidFill>
                  <a:prstClr val="black"/>
                </a:solidFill>
                <a:latin typeface="Arial" panose="020B0604020202020204" pitchFamily="34" charset="0"/>
                <a:cs typeface="Arial" panose="020B0604020202020204" pitchFamily="34" charset="0"/>
              </a:rPr>
              <a:t>0</a:t>
            </a:r>
            <a:r>
              <a:rPr lang="de-DE" sz="1200" dirty="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1</a:t>
            </a:r>
            <a:r>
              <a:rPr lang="de-DE" sz="1200" dirty="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a:p>
          <a:p>
            <a:endParaRPr lang="de-DE" sz="2540" dirty="0"/>
          </a:p>
        </p:txBody>
      </p:sp>
      <p:sp>
        <p:nvSpPr>
          <p:cNvPr id="55" name="Textfeld 54"/>
          <p:cNvSpPr txBox="1"/>
          <p:nvPr/>
        </p:nvSpPr>
        <p:spPr>
          <a:xfrm>
            <a:off x="1575186" y="6324416"/>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65" name="TextShape 2"/>
          <p:cNvSpPr txBox="1"/>
          <p:nvPr/>
        </p:nvSpPr>
        <p:spPr>
          <a:xfrm>
            <a:off x="5026969" y="-9962"/>
            <a:ext cx="4964210" cy="532585"/>
          </a:xfrm>
          <a:prstGeom prst="rect">
            <a:avLst/>
          </a:prstGeom>
          <a:noFill/>
          <a:ln>
            <a:noFill/>
          </a:ln>
        </p:spPr>
        <p:txBody>
          <a:bodyPr lIns="81646" tIns="40823" rIns="81646" bIns="40823" anchor="ctr" anchorCtr="1"/>
          <a:lstStyle/>
          <a:p>
            <a:r>
              <a:rPr lang="de-DE" sz="2400" b="1" dirty="0"/>
              <a:t>+ </a:t>
            </a:r>
            <a:r>
              <a:rPr lang="el-GR" sz="2400" b="1" dirty="0">
                <a:latin typeface="Arial" panose="020B0604020202020204" pitchFamily="34" charset="0"/>
                <a:cs typeface="Arial" panose="020B0604020202020204" pitchFamily="34" charset="0"/>
              </a:rPr>
              <a:t>Δ</a:t>
            </a:r>
            <a:r>
              <a:rPr lang="de-DE" sz="2400" b="1" dirty="0">
                <a:latin typeface="Arial" panose="020B0604020202020204" pitchFamily="34" charset="0"/>
                <a:cs typeface="Arial" panose="020B0604020202020204" pitchFamily="34" charset="0"/>
              </a:rPr>
              <a:t>G</a:t>
            </a:r>
            <a:endParaRPr lang="de-DE" sz="2400" b="1" dirty="0"/>
          </a:p>
        </p:txBody>
      </p:sp>
      <p:sp>
        <p:nvSpPr>
          <p:cNvPr id="68" name="Textfeld 67"/>
          <p:cNvSpPr txBox="1"/>
          <p:nvPr/>
        </p:nvSpPr>
        <p:spPr>
          <a:xfrm>
            <a:off x="2453421" y="6312529"/>
            <a:ext cx="122822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 +</a:t>
            </a:r>
            <a:r>
              <a:rPr lang="de-DE" dirty="0">
                <a:solidFill>
                  <a:prstClr val="black"/>
                </a:solidFill>
                <a:latin typeface="Arial" panose="020B0604020202020204" pitchFamily="34" charset="0"/>
                <a:cs typeface="Arial" panose="020B0604020202020204" pitchFamily="34" charset="0"/>
              </a:rPr>
              <a:t>∆G</a:t>
            </a:r>
            <a:r>
              <a:rPr lang="de-DE" dirty="0">
                <a:solidFill>
                  <a:srgbClr val="000000"/>
                </a:solidFill>
              </a:rPr>
              <a:t>)</a:t>
            </a:r>
            <a:endParaRPr lang="de-DE" dirty="0"/>
          </a:p>
        </p:txBody>
      </p:sp>
      <p:sp>
        <p:nvSpPr>
          <p:cNvPr id="75" name="Textfeld 74"/>
          <p:cNvSpPr txBox="1"/>
          <p:nvPr/>
        </p:nvSpPr>
        <p:spPr>
          <a:xfrm>
            <a:off x="1238155" y="3284281"/>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47" name="Rechteck 46">
            <a:extLst>
              <a:ext uri="{FF2B5EF4-FFF2-40B4-BE49-F238E27FC236}">
                <a16:creationId xmlns:a16="http://schemas.microsoft.com/office/drawing/2014/main" id="{70AC08F9-2ADD-43D1-AF9D-7859030AAE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2891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3" grpId="0"/>
      <p:bldP spid="55" grpId="0"/>
      <p:bldP spid="68" grpId="0"/>
      <p:bldP spid="7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516898" y="-30536"/>
            <a:ext cx="4679508" cy="536145"/>
          </a:xfrm>
          <a:prstGeom prst="rect">
            <a:avLst/>
          </a:prstGeom>
          <a:noFill/>
          <a:ln>
            <a:noFill/>
          </a:ln>
        </p:spPr>
        <p:txBody>
          <a:bodyPr lIns="81646" tIns="40823" rIns="81646" bIns="40823" anchor="ctr" anchorCtr="1"/>
          <a:lstStyle/>
          <a:p>
            <a:r>
              <a:rPr lang="de-DE" sz="2400" b="1" dirty="0"/>
              <a:t>Fiskalpolitik und das IS-LM-Modell</a:t>
            </a:r>
          </a:p>
        </p:txBody>
      </p:sp>
      <p:cxnSp>
        <p:nvCxnSpPr>
          <p:cNvPr id="8" name="Straight Arrow Connector 6"/>
          <p:cNvCxnSpPr/>
          <p:nvPr/>
        </p:nvCxnSpPr>
        <p:spPr>
          <a:xfrm flipV="1">
            <a:off x="710031" y="557692"/>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710032" y="4123663"/>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75387" y="492367"/>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058605" y="4142101"/>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689897" y="827419"/>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182899" y="1276259"/>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1584928" y="821347"/>
            <a:ext cx="873957" cy="461665"/>
          </a:xfrm>
          <a:prstGeom prst="rect">
            <a:avLst/>
          </a:prstGeom>
          <a:noFill/>
        </p:spPr>
        <p:txBody>
          <a:bodyPr wrap="none" rtlCol="0">
            <a:spAutoFit/>
          </a:bodyPr>
          <a:lstStyle/>
          <a:p>
            <a:r>
              <a:rPr lang="de-DE" sz="2177" b="1" dirty="0"/>
              <a:t>IS</a:t>
            </a:r>
            <a:r>
              <a:rPr lang="de-DE" sz="2400" b="1" dirty="0"/>
              <a:t>(G</a:t>
            </a:r>
            <a:r>
              <a:rPr lang="de-DE" sz="2400" b="1" baseline="-25000" dirty="0"/>
              <a:t>1</a:t>
            </a:r>
            <a:r>
              <a:rPr lang="de-DE" sz="2400" b="1" dirty="0"/>
              <a:t>)</a:t>
            </a:r>
            <a:endParaRPr lang="de-DE" sz="2177" b="1" dirty="0"/>
          </a:p>
        </p:txBody>
      </p:sp>
      <p:sp>
        <p:nvSpPr>
          <p:cNvPr id="16" name="Textfeld 15"/>
          <p:cNvSpPr txBox="1"/>
          <p:nvPr/>
        </p:nvSpPr>
        <p:spPr>
          <a:xfrm>
            <a:off x="4861198" y="361719"/>
            <a:ext cx="546945" cy="427361"/>
          </a:xfrm>
          <a:prstGeom prst="rect">
            <a:avLst/>
          </a:prstGeom>
          <a:noFill/>
        </p:spPr>
        <p:txBody>
          <a:bodyPr wrap="none" rtlCol="0">
            <a:spAutoFit/>
          </a:bodyPr>
          <a:lstStyle/>
          <a:p>
            <a:r>
              <a:rPr lang="de-DE" sz="2177" b="1" dirty="0"/>
              <a:t>LM</a:t>
            </a:r>
          </a:p>
        </p:txBody>
      </p:sp>
      <p:sp>
        <p:nvSpPr>
          <p:cNvPr id="4" name="Textfeld 3"/>
          <p:cNvSpPr txBox="1"/>
          <p:nvPr/>
        </p:nvSpPr>
        <p:spPr>
          <a:xfrm>
            <a:off x="3033994" y="4142101"/>
            <a:ext cx="769763" cy="343620"/>
          </a:xfrm>
          <a:prstGeom prst="rect">
            <a:avLst/>
          </a:prstGeom>
          <a:noFill/>
        </p:spPr>
        <p:txBody>
          <a:bodyPr wrap="none" rtlCol="0">
            <a:spAutoFit/>
          </a:bodyPr>
          <a:lstStyle/>
          <a:p>
            <a:r>
              <a:rPr lang="de-DE" sz="1633" dirty="0"/>
              <a:t>Y* (G</a:t>
            </a:r>
            <a:r>
              <a:rPr lang="de-DE" sz="1633" baseline="-25000" dirty="0"/>
              <a:t>1</a:t>
            </a:r>
            <a:r>
              <a:rPr lang="de-DE" sz="1633" dirty="0"/>
              <a:t>)</a:t>
            </a:r>
          </a:p>
        </p:txBody>
      </p:sp>
      <p:sp>
        <p:nvSpPr>
          <p:cNvPr id="19" name="Textfeld 18"/>
          <p:cNvSpPr txBox="1"/>
          <p:nvPr/>
        </p:nvSpPr>
        <p:spPr>
          <a:xfrm>
            <a:off x="-76015" y="2064366"/>
            <a:ext cx="667170" cy="343620"/>
          </a:xfrm>
          <a:prstGeom prst="rect">
            <a:avLst/>
          </a:prstGeom>
          <a:noFill/>
        </p:spPr>
        <p:txBody>
          <a:bodyPr wrap="none" rtlCol="0">
            <a:spAutoFit/>
          </a:bodyPr>
          <a:lstStyle/>
          <a:p>
            <a:r>
              <a:rPr lang="de-DE" sz="1633" dirty="0"/>
              <a:t>i*(G</a:t>
            </a:r>
            <a:r>
              <a:rPr lang="de-DE" sz="1633" baseline="-25000" dirty="0"/>
              <a:t>1</a:t>
            </a:r>
            <a:r>
              <a:rPr lang="de-DE" sz="1633" dirty="0"/>
              <a:t>)</a:t>
            </a:r>
          </a:p>
        </p:txBody>
      </p:sp>
      <p:cxnSp>
        <p:nvCxnSpPr>
          <p:cNvPr id="21" name="Gerade Verbindung 20"/>
          <p:cNvCxnSpPr/>
          <p:nvPr/>
        </p:nvCxnSpPr>
        <p:spPr>
          <a:xfrm flipH="1">
            <a:off x="710031" y="2209239"/>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391400" y="2190801"/>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Textfeld 27"/>
          <p:cNvSpPr txBox="1"/>
          <p:nvPr/>
        </p:nvSpPr>
        <p:spPr>
          <a:xfrm>
            <a:off x="-52753" y="1584443"/>
            <a:ext cx="667170" cy="343620"/>
          </a:xfrm>
          <a:prstGeom prst="rect">
            <a:avLst/>
          </a:prstGeom>
          <a:noFill/>
        </p:spPr>
        <p:txBody>
          <a:bodyPr wrap="none" rtlCol="0">
            <a:spAutoFit/>
          </a:bodyPr>
          <a:lstStyle/>
          <a:p>
            <a:r>
              <a:rPr lang="de-DE" sz="1633" dirty="0"/>
              <a:t>i*(G</a:t>
            </a:r>
            <a:r>
              <a:rPr lang="de-DE" sz="1633" baseline="-25000" dirty="0"/>
              <a:t>2</a:t>
            </a:r>
            <a:r>
              <a:rPr lang="de-DE" sz="1633" dirty="0"/>
              <a:t>)</a:t>
            </a:r>
          </a:p>
        </p:txBody>
      </p:sp>
      <p:sp>
        <p:nvSpPr>
          <p:cNvPr id="2" name="Rechteck 1"/>
          <p:cNvSpPr/>
          <p:nvPr/>
        </p:nvSpPr>
        <p:spPr>
          <a:xfrm>
            <a:off x="5572482" y="0"/>
            <a:ext cx="486123" cy="369332"/>
          </a:xfrm>
          <a:prstGeom prst="rect">
            <a:avLst/>
          </a:prstGeom>
        </p:spPr>
        <p:txBody>
          <a:bodyPr wrap="square">
            <a:spAutoFit/>
          </a:bodyPr>
          <a:lstStyle/>
          <a:p>
            <a:r>
              <a:rPr lang="de-DE" dirty="0"/>
              <a:t>G</a:t>
            </a:r>
            <a:r>
              <a:rPr lang="de-DE" dirty="0">
                <a:latin typeface="Arial Unicode MS"/>
                <a:ea typeface="Arial Unicode MS"/>
                <a:cs typeface="Arial Unicode MS"/>
              </a:rPr>
              <a:t>↑</a:t>
            </a:r>
            <a:endParaRPr lang="de-DE" dirty="0"/>
          </a:p>
        </p:txBody>
      </p:sp>
      <p:cxnSp>
        <p:nvCxnSpPr>
          <p:cNvPr id="54" name="Gerade Verbindung mit Pfeil 53"/>
          <p:cNvCxnSpPr/>
          <p:nvPr/>
        </p:nvCxnSpPr>
        <p:spPr>
          <a:xfrm flipV="1">
            <a:off x="595069" y="1783510"/>
            <a:ext cx="6429" cy="33405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Rechteck 41">
            <a:extLst>
              <a:ext uri="{FF2B5EF4-FFF2-40B4-BE49-F238E27FC236}">
                <a16:creationId xmlns:a16="http://schemas.microsoft.com/office/drawing/2014/main" id="{894DC714-A3D1-411F-9710-7D976EFE31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133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4267103" y="3472024"/>
                <a:ext cx="658137"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smtClean="0"/>
                      <m:t>Y</m:t>
                    </m:r>
                    <m:r>
                      <m:rPr>
                        <m:nor/>
                      </m:rPr>
                      <a:rPr lang="de-DE" sz="1633" baseline="-25000" dirty="0" smtClean="0"/>
                      <m:t>0</m:t>
                    </m:r>
                  </m:oMath>
                </a14:m>
                <a:r>
                  <a:rPr lang="en-US" sz="1633" dirty="0">
                    <a:latin typeface="Arial" panose="020B0604020202020204" pitchFamily="34" charset="0"/>
                    <a:cs typeface="Arial" panose="020B0604020202020204" pitchFamily="34" charset="0"/>
                  </a:rPr>
                  <a:t>)</a:t>
                </a:r>
              </a:p>
            </p:txBody>
          </p:sp>
        </mc:Choice>
        <mc:Fallback xmlns="">
          <p:sp>
            <p:nvSpPr>
              <p:cNvPr id="38" name="TextBox 23"/>
              <p:cNvSpPr txBox="1">
                <a:spLocks noRot="1" noChangeAspect="1" noMove="1" noResize="1" noEditPoints="1" noAdjustHandles="1" noChangeArrowheads="1" noChangeShapeType="1" noTextEdit="1"/>
              </p:cNvSpPr>
              <p:nvPr/>
            </p:nvSpPr>
            <p:spPr>
              <a:xfrm>
                <a:off x="4267103" y="3472024"/>
                <a:ext cx="658137"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2898345" y="-32351"/>
            <a:ext cx="3743985" cy="541036"/>
          </a:xfrm>
          <a:prstGeom prst="rect">
            <a:avLst/>
          </a:prstGeom>
          <a:noFill/>
          <a:ln>
            <a:noFill/>
          </a:ln>
        </p:spPr>
        <p:txBody>
          <a:bodyPr lIns="81646" tIns="40823" rIns="81646" bIns="40823" anchor="ctr" anchorCtr="1"/>
          <a:lstStyle/>
          <a:p>
            <a:r>
              <a:rPr lang="de-DE" sz="2000" b="1" dirty="0"/>
              <a:t>Geldpolitik und das IS-LM-Modell</a:t>
            </a:r>
          </a:p>
        </p:txBody>
      </p:sp>
      <p:cxnSp>
        <p:nvCxnSpPr>
          <p:cNvPr id="7" name="Straight Arrow Connector 7"/>
          <p:cNvCxnSpPr/>
          <p:nvPr/>
        </p:nvCxnSpPr>
        <p:spPr>
          <a:xfrm>
            <a:off x="1226154" y="380856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4830623" y="388033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9" name="Straight Connector 10"/>
          <p:cNvCxnSpPr/>
          <p:nvPr/>
        </p:nvCxnSpPr>
        <p:spPr>
          <a:xfrm flipV="1">
            <a:off x="1946345" y="72010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351059" y="158754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501962" y="1779636"/>
                <a:ext cx="658578" cy="343620"/>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a:t>(</a:t>
                </a:r>
                <a14:m>
                  <m:oMath xmlns:m="http://schemas.openxmlformats.org/officeDocument/2006/math">
                    <m:r>
                      <a:rPr lang="de-DE" sz="1633" b="0" i="1" dirty="0" smtClean="0">
                        <a:latin typeface="Cambria Math" panose="02040503050406030204" pitchFamily="18" charset="0"/>
                        <a:cs typeface="Arial" panose="020B0604020202020204" pitchFamily="34" charset="0"/>
                      </a:rPr>
                      <m:t>𝑀</m:t>
                    </m:r>
                  </m:oMath>
                </a14:m>
                <a:r>
                  <a:rPr lang="en-US" sz="1633" dirty="0"/>
                  <a:t>)</a:t>
                </a:r>
              </a:p>
            </p:txBody>
          </p:sp>
        </mc:Choice>
        <mc:Fallback xmlns="">
          <p:sp>
            <p:nvSpPr>
              <p:cNvPr id="13" name="TextBox 27"/>
              <p:cNvSpPr txBox="1">
                <a:spLocks noRot="1" noChangeAspect="1" noMove="1" noResize="1" noEditPoints="1" noAdjustHandles="1" noChangeArrowheads="1" noChangeShapeType="1" noTextEdit="1"/>
              </p:cNvSpPr>
              <p:nvPr/>
            </p:nvSpPr>
            <p:spPr>
              <a:xfrm>
                <a:off x="501962" y="1779636"/>
                <a:ext cx="658578" cy="343620"/>
              </a:xfrm>
              <a:prstGeom prst="rect">
                <a:avLst/>
              </a:prstGeom>
              <a:blipFill>
                <a:blip r:embed="rId4"/>
                <a:stretch>
                  <a:fillRect t="-5357" r="-3704"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613949" y="605785"/>
                <a:ext cx="683567"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dirty="0"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613949" y="605785"/>
                <a:ext cx="683567" cy="343620"/>
              </a:xfrm>
              <a:prstGeom prst="rect">
                <a:avLst/>
              </a:prstGeom>
              <a:blipFill>
                <a:blip r:embed="rId5"/>
                <a:stretch>
                  <a:fillRect b="-12281"/>
                </a:stretch>
              </a:blipFill>
            </p:spPr>
            <p:txBody>
              <a:bodyPr/>
              <a:lstStyle/>
              <a:p>
                <a:r>
                  <a:rPr lang="de-DE">
                    <a:noFill/>
                  </a:rPr>
                  <a:t> </a:t>
                </a:r>
              </a:p>
            </p:txBody>
          </p:sp>
        </mc:Fallback>
      </mc:AlternateContent>
      <p:cxnSp>
        <p:nvCxnSpPr>
          <p:cNvPr id="17" name="Straight Arrow Connector 6"/>
          <p:cNvCxnSpPr/>
          <p:nvPr/>
        </p:nvCxnSpPr>
        <p:spPr>
          <a:xfrm flipV="1">
            <a:off x="1226154" y="69470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flipV="1">
            <a:off x="5755591" y="3781764"/>
            <a:ext cx="2274043" cy="150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5755590" y="68290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828464" y="79185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828464" y="791850"/>
                <a:ext cx="305147" cy="343620"/>
              </a:xfrm>
              <a:prstGeom prst="rect">
                <a:avLst/>
              </a:prstGeom>
              <a:blipFill>
                <a:blip r:embed="rId6"/>
                <a:stretch>
                  <a:fillRect/>
                </a:stretch>
              </a:blipFill>
            </p:spPr>
            <p:txBody>
              <a:bodyPr/>
              <a:lstStyle/>
              <a:p>
                <a:r>
                  <a:rPr lang="de-DE">
                    <a:noFill/>
                  </a:rPr>
                  <a:t> </a:t>
                </a:r>
              </a:p>
            </p:txBody>
          </p:sp>
        </mc:Fallback>
      </mc:AlternateContent>
      <p:cxnSp>
        <p:nvCxnSpPr>
          <p:cNvPr id="28" name="Straight Connector 11"/>
          <p:cNvCxnSpPr/>
          <p:nvPr/>
        </p:nvCxnSpPr>
        <p:spPr>
          <a:xfrm flipH="1">
            <a:off x="1220410" y="195144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7245580" y="3782136"/>
            <a:ext cx="357790" cy="343620"/>
          </a:xfrm>
          <a:prstGeom prst="rect">
            <a:avLst/>
          </a:prstGeom>
          <a:noFill/>
        </p:spPr>
        <p:txBody>
          <a:bodyPr wrap="none" rtlCol="0">
            <a:spAutoFit/>
          </a:bodyPr>
          <a:lstStyle/>
          <a:p>
            <a:r>
              <a:rPr lang="de-DE" sz="1633" dirty="0"/>
              <a:t>Y</a:t>
            </a:r>
            <a:r>
              <a:rPr lang="de-DE" sz="1633" baseline="-25000" dirty="0"/>
              <a:t>0</a:t>
            </a:r>
          </a:p>
        </p:txBody>
      </p:sp>
      <p:cxnSp>
        <p:nvCxnSpPr>
          <p:cNvPr id="43" name="Gerade Verbindung 42"/>
          <p:cNvCxnSpPr/>
          <p:nvPr/>
        </p:nvCxnSpPr>
        <p:spPr>
          <a:xfrm flipV="1">
            <a:off x="6511682" y="95937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feld 53"/>
              <p:cNvSpPr txBox="1"/>
              <p:nvPr/>
            </p:nvSpPr>
            <p:spPr>
              <a:xfrm>
                <a:off x="8223406" y="526843"/>
                <a:ext cx="988860" cy="453137"/>
              </a:xfrm>
              <a:prstGeom prst="rect">
                <a:avLst/>
              </a:prstGeom>
              <a:noFill/>
            </p:spPr>
            <p:txBody>
              <a:bodyPr wrap="none" rtlCol="0">
                <a:spAutoFit/>
              </a:bodyPr>
              <a:lstStyle/>
              <a:p>
                <a:r>
                  <a:rPr lang="de-DE" sz="2177" b="1" dirty="0"/>
                  <a:t>LM(</a:t>
                </a:r>
                <a14:m>
                  <m:oMath xmlns:m="http://schemas.openxmlformats.org/officeDocument/2006/math">
                    <m:r>
                      <a:rPr lang="de-DE" sz="2400" i="1" dirty="0">
                        <a:latin typeface="Cambria Math" panose="02040503050406030204" pitchFamily="18" charset="0"/>
                        <a:cs typeface="Arial" panose="020B0604020202020204" pitchFamily="34" charset="0"/>
                      </a:rPr>
                      <m:t>𝑀</m:t>
                    </m:r>
                  </m:oMath>
                </a14:m>
                <a:r>
                  <a:rPr lang="de-DE" sz="2177" b="1" dirty="0"/>
                  <a:t>)</a:t>
                </a:r>
              </a:p>
            </p:txBody>
          </p:sp>
        </mc:Choice>
        <mc:Fallback xmlns="">
          <p:sp>
            <p:nvSpPr>
              <p:cNvPr id="54" name="Textfeld 53"/>
              <p:cNvSpPr txBox="1">
                <a:spLocks noRot="1" noChangeAspect="1" noMove="1" noResize="1" noEditPoints="1" noAdjustHandles="1" noChangeArrowheads="1" noChangeShapeType="1" noTextEdit="1"/>
              </p:cNvSpPr>
              <p:nvPr/>
            </p:nvSpPr>
            <p:spPr>
              <a:xfrm>
                <a:off x="8223406" y="526843"/>
                <a:ext cx="988860" cy="453137"/>
              </a:xfrm>
              <a:prstGeom prst="rect">
                <a:avLst/>
              </a:prstGeom>
              <a:blipFill>
                <a:blip r:embed="rId7"/>
                <a:stretch>
                  <a:fillRect l="-8025" t="-1333" r="-6173" b="-25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5444607" y="77141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5444607" y="771419"/>
                <a:ext cx="305147" cy="343620"/>
              </a:xfrm>
              <a:prstGeom prst="rect">
                <a:avLst/>
              </a:prstGeom>
              <a:blipFill>
                <a:blip r:embed="rId8"/>
                <a:stretch>
                  <a:fillRect/>
                </a:stretch>
              </a:blipFill>
            </p:spPr>
            <p:txBody>
              <a:bodyPr/>
              <a:lstStyle/>
              <a:p>
                <a:r>
                  <a:rPr lang="de-DE">
                    <a:noFill/>
                  </a:rPr>
                  <a:t> </a:t>
                </a:r>
              </a:p>
            </p:txBody>
          </p:sp>
        </mc:Fallback>
      </mc:AlternateContent>
      <p:sp>
        <p:nvSpPr>
          <p:cNvPr id="41" name="TextShape 2"/>
          <p:cNvSpPr txBox="1"/>
          <p:nvPr/>
        </p:nvSpPr>
        <p:spPr>
          <a:xfrm>
            <a:off x="6562065" y="-27466"/>
            <a:ext cx="3743985" cy="541036"/>
          </a:xfrm>
          <a:prstGeom prst="rect">
            <a:avLst/>
          </a:prstGeom>
          <a:noFill/>
          <a:ln>
            <a:noFill/>
          </a:ln>
        </p:spPr>
        <p:txBody>
          <a:bodyPr lIns="81646" tIns="40823" rIns="81646" bIns="40823" anchor="ctr" anchorCtr="1"/>
          <a:lstStyle/>
          <a:p>
            <a:r>
              <a:rPr lang="de-DE" sz="2000" b="1" dirty="0"/>
              <a:t>+ </a:t>
            </a:r>
            <a:r>
              <a:rPr lang="el-GR" sz="2000" b="1" dirty="0">
                <a:latin typeface="Arial" panose="020B0604020202020204" pitchFamily="34" charset="0"/>
                <a:cs typeface="Arial" panose="020B0604020202020204" pitchFamily="34" charset="0"/>
              </a:rPr>
              <a:t>Δ</a:t>
            </a:r>
            <a:r>
              <a:rPr lang="de-DE" sz="2000" b="1" dirty="0">
                <a:latin typeface="Arial" panose="020B0604020202020204" pitchFamily="34" charset="0"/>
                <a:cs typeface="Arial" panose="020B0604020202020204" pitchFamily="34" charset="0"/>
              </a:rPr>
              <a:t>M</a:t>
            </a:r>
            <a:endParaRPr lang="de-DE" sz="2000" b="1" dirty="0"/>
          </a:p>
        </p:txBody>
      </p:sp>
      <p:sp>
        <p:nvSpPr>
          <p:cNvPr id="37" name="Rechteck 36">
            <a:extLst>
              <a:ext uri="{FF2B5EF4-FFF2-40B4-BE49-F238E27FC236}">
                <a16:creationId xmlns:a16="http://schemas.microsoft.com/office/drawing/2014/main" id="{B1AB1A49-92D7-475F-88F5-235C636421B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81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4" grpId="0"/>
      <p:bldP spid="5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Geldpolitik und das IS-LM-Modell</a:t>
            </a:r>
          </a:p>
        </p:txBody>
      </p:sp>
      <p:cxnSp>
        <p:nvCxnSpPr>
          <p:cNvPr id="8" name="Straight Arrow Connector 6"/>
          <p:cNvCxnSpPr/>
          <p:nvPr/>
        </p:nvCxnSpPr>
        <p:spPr>
          <a:xfrm flipV="1">
            <a:off x="90762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90762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572983" y="1077323"/>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256201" y="4727057"/>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945211" y="1412375"/>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380495" y="1861215"/>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4470875" y="3162698"/>
            <a:ext cx="1122487" cy="427361"/>
          </a:xfrm>
          <a:prstGeom prst="rect">
            <a:avLst/>
          </a:prstGeom>
          <a:noFill/>
        </p:spPr>
        <p:txBody>
          <a:bodyPr wrap="none" rtlCol="0">
            <a:spAutoFit/>
          </a:bodyPr>
          <a:lstStyle/>
          <a:p>
            <a:r>
              <a:rPr lang="de-DE" sz="2177" b="1" dirty="0"/>
              <a:t>IS Kurve</a:t>
            </a:r>
          </a:p>
        </p:txBody>
      </p:sp>
      <p:sp>
        <p:nvSpPr>
          <p:cNvPr id="16" name="Textfeld 15"/>
          <p:cNvSpPr txBox="1"/>
          <p:nvPr/>
        </p:nvSpPr>
        <p:spPr>
          <a:xfrm>
            <a:off x="5058793" y="946675"/>
            <a:ext cx="1087157" cy="461665"/>
          </a:xfrm>
          <a:prstGeom prst="rect">
            <a:avLst/>
          </a:prstGeom>
          <a:noFill/>
        </p:spPr>
        <p:txBody>
          <a:bodyPr wrap="none" rtlCol="0">
            <a:spAutoFit/>
          </a:bodyPr>
          <a:lstStyle/>
          <a:p>
            <a:r>
              <a:rPr lang="de-DE" sz="2177" b="1" dirty="0"/>
              <a:t>LM(</a:t>
            </a:r>
            <a:r>
              <a:rPr lang="de-DE" sz="2400" dirty="0"/>
              <a:t>M</a:t>
            </a:r>
            <a:r>
              <a:rPr lang="de-DE" sz="2400" baseline="-25000" dirty="0"/>
              <a:t>1</a:t>
            </a:r>
            <a:r>
              <a:rPr lang="de-DE" sz="2177" b="1" dirty="0"/>
              <a:t>)</a:t>
            </a:r>
          </a:p>
        </p:txBody>
      </p:sp>
      <p:sp>
        <p:nvSpPr>
          <p:cNvPr id="4" name="Textfeld 3"/>
          <p:cNvSpPr txBox="1"/>
          <p:nvPr/>
        </p:nvSpPr>
        <p:spPr>
          <a:xfrm>
            <a:off x="3231590" y="4727057"/>
            <a:ext cx="817853" cy="343620"/>
          </a:xfrm>
          <a:prstGeom prst="rect">
            <a:avLst/>
          </a:prstGeom>
          <a:noFill/>
        </p:spPr>
        <p:txBody>
          <a:bodyPr wrap="none" rtlCol="0">
            <a:spAutoFit/>
          </a:bodyPr>
          <a:lstStyle/>
          <a:p>
            <a:r>
              <a:rPr lang="de-DE" sz="1633" dirty="0"/>
              <a:t>Y* (M</a:t>
            </a:r>
            <a:r>
              <a:rPr lang="de-DE" sz="1633" baseline="-25000" dirty="0"/>
              <a:t>1</a:t>
            </a:r>
            <a:r>
              <a:rPr lang="de-DE" sz="1633" dirty="0"/>
              <a:t>)</a:t>
            </a:r>
          </a:p>
        </p:txBody>
      </p:sp>
      <p:sp>
        <p:nvSpPr>
          <p:cNvPr id="19" name="Textfeld 18"/>
          <p:cNvSpPr txBox="1"/>
          <p:nvPr/>
        </p:nvSpPr>
        <p:spPr>
          <a:xfrm>
            <a:off x="121582" y="2649322"/>
            <a:ext cx="715260" cy="343620"/>
          </a:xfrm>
          <a:prstGeom prst="rect">
            <a:avLst/>
          </a:prstGeom>
          <a:noFill/>
        </p:spPr>
        <p:txBody>
          <a:bodyPr wrap="none" rtlCol="0">
            <a:spAutoFit/>
          </a:bodyPr>
          <a:lstStyle/>
          <a:p>
            <a:r>
              <a:rPr lang="de-DE" sz="1633" dirty="0"/>
              <a:t>i*(M</a:t>
            </a:r>
            <a:r>
              <a:rPr lang="de-DE" sz="1633" baseline="-25000" dirty="0"/>
              <a:t>1</a:t>
            </a:r>
            <a:r>
              <a:rPr lang="de-DE" sz="1633" dirty="0"/>
              <a:t>)</a:t>
            </a:r>
          </a:p>
        </p:txBody>
      </p:sp>
      <p:cxnSp>
        <p:nvCxnSpPr>
          <p:cNvPr id="21" name="Gerade Verbindung 20"/>
          <p:cNvCxnSpPr/>
          <p:nvPr/>
        </p:nvCxnSpPr>
        <p:spPr>
          <a:xfrm flipH="1">
            <a:off x="907627" y="2794195"/>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588996" y="2775757"/>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380826" y="975632"/>
            <a:ext cx="851515" cy="369332"/>
          </a:xfrm>
          <a:prstGeom prst="rect">
            <a:avLst/>
          </a:prstGeom>
        </p:spPr>
        <p:txBody>
          <a:bodyPr wrap="none">
            <a:spAutoFit/>
          </a:bodyPr>
          <a:lstStyle/>
          <a:p>
            <a:r>
              <a:rPr lang="de-DE" dirty="0"/>
              <a:t>M</a:t>
            </a:r>
            <a:r>
              <a:rPr lang="de-DE" baseline="-25000" dirty="0"/>
              <a:t>1</a:t>
            </a:r>
            <a:r>
              <a:rPr lang="de-DE" b="1" dirty="0"/>
              <a:t>&lt;</a:t>
            </a:r>
            <a:r>
              <a:rPr lang="de-DE" dirty="0"/>
              <a:t>M</a:t>
            </a:r>
            <a:r>
              <a:rPr lang="de-DE" baseline="-25000" dirty="0"/>
              <a:t>1</a:t>
            </a:r>
            <a:endParaRPr lang="de-DE" dirty="0"/>
          </a:p>
        </p:txBody>
      </p:sp>
      <p:sp>
        <p:nvSpPr>
          <p:cNvPr id="31" name="Rechteck 30"/>
          <p:cNvSpPr/>
          <p:nvPr/>
        </p:nvSpPr>
        <p:spPr>
          <a:xfrm>
            <a:off x="8401565" y="155498"/>
            <a:ext cx="576079" cy="369332"/>
          </a:xfrm>
          <a:prstGeom prst="rect">
            <a:avLst/>
          </a:prstGeom>
        </p:spPr>
        <p:txBody>
          <a:bodyPr wrap="square">
            <a:spAutoFit/>
          </a:bodyPr>
          <a:lstStyle/>
          <a:p>
            <a:r>
              <a:rPr lang="de-DE" dirty="0"/>
              <a:t>M</a:t>
            </a:r>
            <a:r>
              <a:rPr lang="de-DE" dirty="0">
                <a:latin typeface="Arial Unicode MS"/>
                <a:ea typeface="Arial Unicode MS"/>
                <a:cs typeface="Arial Unicode MS"/>
              </a:rPr>
              <a:t>↑</a:t>
            </a:r>
            <a:endParaRPr lang="de-DE" dirty="0"/>
          </a:p>
        </p:txBody>
      </p:sp>
      <p:cxnSp>
        <p:nvCxnSpPr>
          <p:cNvPr id="37" name="Gerade Verbindung mit Pfeil 36"/>
          <p:cNvCxnSpPr/>
          <p:nvPr/>
        </p:nvCxnSpPr>
        <p:spPr>
          <a:xfrm flipH="1">
            <a:off x="133310" y="2787577"/>
            <a:ext cx="3806" cy="56936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Rechteck 38">
            <a:extLst>
              <a:ext uri="{FF2B5EF4-FFF2-40B4-BE49-F238E27FC236}">
                <a16:creationId xmlns:a16="http://schemas.microsoft.com/office/drawing/2014/main" id="{5954CB66-EF6D-44C6-A94E-31E6583041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3976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5770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Y,i</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dirty="0">
                <a:latin typeface="Times New Roman" pitchFamily="18"/>
                <a:ea typeface="Arial" pitchFamily="34"/>
                <a:cs typeface="Arial" pitchFamily="34"/>
              </a:rPr>
              <a:t>Bestimmen Sie den fiskalischen Impuls auf das Einkommen, den eine Verdopplung der Staatsausgaben auslöst.</a:t>
            </a:r>
          </a:p>
          <a:p>
            <a:pPr marL="457200" indent="-457200" hangingPunct="0">
              <a:buFont typeface="+mj-lt"/>
              <a:buAutoNum type="alphaLcParenR"/>
            </a:pPr>
            <a:r>
              <a:rPr lang="de-DE" sz="2000" dirty="0">
                <a:latin typeface="Times New Roman" pitchFamily="18"/>
                <a:ea typeface="Arial" pitchFamily="34"/>
                <a:cs typeface="Arial" pitchFamily="34"/>
              </a:rPr>
              <a:t>Bestimmen Sie das geldpolitischen Impuls auf das Einkommen, den eine Erhöhung der Geldmenge um 25% auslöst.</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dirty="0"/>
              <a:t>Aufgabe</a:t>
            </a:r>
          </a:p>
        </p:txBody>
      </p:sp>
      <p:sp>
        <p:nvSpPr>
          <p:cNvPr id="4" name="Rechteck 3">
            <a:extLst>
              <a:ext uri="{FF2B5EF4-FFF2-40B4-BE49-F238E27FC236}">
                <a16:creationId xmlns:a16="http://schemas.microsoft.com/office/drawing/2014/main" id="{20C6F380-30FC-41B3-BC19-ACC4A7CF8E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2284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3477578" y="16273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Das </a:t>
            </a:r>
            <a:r>
              <a:rPr lang="de-DE" sz="2400" b="1" dirty="0" err="1">
                <a:solidFill>
                  <a:srgbClr val="000000"/>
                </a:solidFill>
                <a:latin typeface="Sparkasse Rg" pitchFamily="34" charset="0"/>
              </a:rPr>
              <a:t>keynesianische</a:t>
            </a:r>
            <a:r>
              <a:rPr lang="de-DE" sz="2400" b="1" dirty="0">
                <a:solidFill>
                  <a:srgbClr val="000000"/>
                </a:solidFill>
                <a:latin typeface="Sparkasse Rg" pitchFamily="34" charset="0"/>
              </a:rPr>
              <a:t> Gütermarktmodell</a:t>
            </a:r>
          </a:p>
        </p:txBody>
      </p:sp>
      <p:sp>
        <p:nvSpPr>
          <p:cNvPr id="166916" name="Text Box 4"/>
          <p:cNvSpPr txBox="1">
            <a:spLocks noChangeArrowheads="1"/>
          </p:cNvSpPr>
          <p:nvPr/>
        </p:nvSpPr>
        <p:spPr bwMode="auto">
          <a:xfrm>
            <a:off x="0" y="626576"/>
            <a:ext cx="12192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600" dirty="0">
                <a:solidFill>
                  <a:srgbClr val="000000"/>
                </a:solidFill>
              </a:rPr>
              <a:t>Die gesamtwirtschaftliche Nachfrage ergibt sich als</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a:t>
            </a:r>
            <a:r>
              <a:rPr lang="de-DE" sz="1600" baseline="30000" dirty="0">
                <a:solidFill>
                  <a:srgbClr val="000000"/>
                </a:solidFill>
              </a:rPr>
              <a:t>D</a:t>
            </a:r>
            <a:r>
              <a:rPr lang="de-DE" sz="1600" dirty="0">
                <a:solidFill>
                  <a:srgbClr val="000000"/>
                </a:solidFill>
              </a:rPr>
              <a:t>=C+I+G</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 (privater Konsum); I (Investitionen); G (Staatsausgaben); I und G sind fest vorgegeben (konstant),</a:t>
            </a:r>
          </a:p>
          <a:p>
            <a:pPr eaLnBrk="1" hangingPunct="1">
              <a:buClrTx/>
              <a:buFontTx/>
              <a:buNone/>
            </a:pPr>
            <a:r>
              <a:rPr lang="de-DE" sz="1600" dirty="0">
                <a:solidFill>
                  <a:srgbClr val="000000"/>
                </a:solidFill>
              </a:rPr>
              <a:t>während C selbst positiv vom Einkommen  (der gesamtwirtschaftlichen Produktion) Y abhängt (</a:t>
            </a:r>
            <a:r>
              <a:rPr lang="de-DE" sz="1600" dirty="0" err="1">
                <a:solidFill>
                  <a:srgbClr val="000000"/>
                </a:solidFill>
              </a:rPr>
              <a:t>Keynesianische</a:t>
            </a:r>
            <a:r>
              <a:rPr lang="de-DE" sz="1600" dirty="0">
                <a:solidFill>
                  <a:srgbClr val="000000"/>
                </a:solidFill>
              </a:rPr>
              <a:t> Konsumhypothese): </a:t>
            </a: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C(Y)=C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			C</a:t>
            </a:r>
            <a:r>
              <a:rPr lang="de-DE" sz="1600" baseline="-25000" dirty="0">
                <a:solidFill>
                  <a:srgbClr val="000000"/>
                </a:solidFill>
              </a:rPr>
              <a:t>0</a:t>
            </a:r>
            <a:r>
              <a:rPr lang="de-DE" sz="1600" dirty="0">
                <a:solidFill>
                  <a:srgbClr val="000000"/>
                </a:solidFill>
              </a:rPr>
              <a:t>&gt;0 (autonomer Konsum); 0&lt;</a:t>
            </a:r>
            <a:r>
              <a:rPr lang="de-DE" sz="1600" dirty="0" err="1">
                <a:solidFill>
                  <a:srgbClr val="000000"/>
                </a:solidFill>
              </a:rPr>
              <a:t>c</a:t>
            </a:r>
            <a:r>
              <a:rPr lang="de-DE" sz="1600" baseline="-25000" dirty="0" err="1">
                <a:solidFill>
                  <a:srgbClr val="000000"/>
                </a:solidFill>
              </a:rPr>
              <a:t>y</a:t>
            </a:r>
            <a:r>
              <a:rPr lang="de-DE" sz="1600" dirty="0">
                <a:solidFill>
                  <a:srgbClr val="000000"/>
                </a:solidFill>
              </a:rPr>
              <a:t>&lt;1(marginale Konsumquote)</a:t>
            </a: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Da die gesamtwirtschaftliche Produktion Y durch die Nachfrage Y</a:t>
            </a:r>
            <a:r>
              <a:rPr lang="de-DE" sz="1600" baseline="30000" dirty="0">
                <a:solidFill>
                  <a:srgbClr val="000000"/>
                </a:solidFill>
              </a:rPr>
              <a:t>D</a:t>
            </a:r>
            <a:r>
              <a:rPr lang="de-DE" sz="1600" dirty="0">
                <a:solidFill>
                  <a:srgbClr val="000000"/>
                </a:solidFill>
              </a:rPr>
              <a:t> bestimmt wird, gilt:</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Y=Y</a:t>
            </a:r>
            <a:r>
              <a:rPr lang="de-DE" sz="1600" baseline="30000" dirty="0">
                <a:solidFill>
                  <a:srgbClr val="000000"/>
                </a:solidFill>
              </a:rPr>
              <a:t>D</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Y+I+G</a:t>
            </a:r>
          </a:p>
        </p:txBody>
      </p:sp>
      <p:sp>
        <p:nvSpPr>
          <p:cNvPr id="7" name="Rechteck 6">
            <a:extLst>
              <a:ext uri="{FF2B5EF4-FFF2-40B4-BE49-F238E27FC236}">
                <a16:creationId xmlns:a16="http://schemas.microsoft.com/office/drawing/2014/main" id="{FA2D1D1B-FEDB-4DC2-9A50-23D1281233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011473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Shape 2"/>
          <p:cNvSpPr txBox="1"/>
          <p:nvPr/>
        </p:nvSpPr>
        <p:spPr>
          <a:xfrm>
            <a:off x="0" y="0"/>
            <a:ext cx="1492559" cy="393053"/>
          </a:xfrm>
          <a:prstGeom prst="rect">
            <a:avLst/>
          </a:prstGeom>
          <a:noFill/>
          <a:ln>
            <a:noFill/>
          </a:ln>
        </p:spPr>
        <p:txBody>
          <a:bodyPr lIns="81646" tIns="40823" rIns="81646" bIns="40823" anchor="ctr" anchorCtr="1"/>
          <a:lstStyle/>
          <a:p>
            <a:r>
              <a:rPr lang="de-DE" sz="2903" b="1" dirty="0"/>
              <a:t>Aufgabe</a:t>
            </a:r>
          </a:p>
        </p:txBody>
      </p:sp>
      <p:sp>
        <p:nvSpPr>
          <p:cNvPr id="6" name="Rechteck 5">
            <a:extLst>
              <a:ext uri="{FF2B5EF4-FFF2-40B4-BE49-F238E27FC236}">
                <a16:creationId xmlns:a16="http://schemas.microsoft.com/office/drawing/2014/main" id="{92FC040A-2DBF-497F-9779-DEC300528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32512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AS-AD-Modell</a:t>
            </a: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a:t>
            </a:r>
            <a:r>
              <a:rPr lang="de-DE" sz="1996" dirty="0" err="1"/>
              <a:t>Keynesianschen</a:t>
            </a:r>
            <a:r>
              <a:rPr lang="de-DE" sz="1996" dirty="0"/>
              <a:t> IS-LM-Modell tauchen die Preise zwar mit M/p zur Bestimmung der realen Geldmenge auf, sie aber werden als konstant angenommen.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folgenden wird diese extreme Annahme fallengelassen und wir gehen von teilweise flexiblen Preisen aus, aber insbesondere im Arbeitsmarkt gilt die Annahme einer gewissen Marktmacht der Unternehmen und teilweise rigiden Löhnen, so dass die Unternehmen ihre Preise mit einem gewissen Aufschlag auf die Grenzkosten kalkulieren können.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Aus diesen Annahmen werden dann die</a:t>
            </a:r>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dirty="0"/>
              <a:t>Aggregierte Angebotskurve: AS</a:t>
            </a:r>
          </a:p>
          <a:p>
            <a:pPr marL="800100" lvl="1" indent="-342900">
              <a:buFont typeface="Arial" panose="020B0604020202020204" pitchFamily="34" charset="0"/>
              <a:buChar char="•"/>
            </a:pPr>
            <a:r>
              <a:rPr lang="de-DE" sz="1996" b="1" dirty="0"/>
              <a:t>Aggregierte Nachfragekurve: AD</a:t>
            </a:r>
          </a:p>
          <a:p>
            <a:pPr marL="342900" indent="-342900">
              <a:buFont typeface="Arial" panose="020B0604020202020204" pitchFamily="34" charset="0"/>
              <a:buChar char="•"/>
            </a:pPr>
            <a:endParaRPr lang="de-DE" sz="1996" dirty="0"/>
          </a:p>
          <a:p>
            <a:r>
              <a:rPr lang="de-DE" sz="1996" dirty="0"/>
              <a:t>       abgeleitet</a:t>
            </a:r>
          </a:p>
        </p:txBody>
      </p:sp>
      <p:sp>
        <p:nvSpPr>
          <p:cNvPr id="8" name="Rechteck 7">
            <a:extLst>
              <a:ext uri="{FF2B5EF4-FFF2-40B4-BE49-F238E27FC236}">
                <a16:creationId xmlns:a16="http://schemas.microsoft.com/office/drawing/2014/main" id="{FDA86EE1-274E-4A58-B793-F5C3013892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741163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 – Allgemeine Erklärungsansätze</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217850" y="1136465"/>
            <a:ext cx="11799977" cy="4756336"/>
          </a:xfrm>
          <a:prstGeom prst="rect">
            <a:avLst/>
          </a:prstGeom>
          <a:noFill/>
          <a:ln>
            <a:noFill/>
          </a:ln>
        </p:spPr>
        <p:txBody>
          <a:bodyPr vert="horz" wrap="square" lIns="81646" tIns="40823" rIns="81646" bIns="40823" anchorCtr="0" compatLnSpc="0">
            <a:noAutofit/>
          </a:bodyPr>
          <a:lstStyle/>
          <a:p>
            <a:r>
              <a:rPr lang="de-DE" sz="2800" dirty="0"/>
              <a:t>Im Allgemeinen legt man drei Erklärungsansätze für die im Preisniveau steigende AS-Kurve zugrunde:</a:t>
            </a:r>
          </a:p>
          <a:p>
            <a:endParaRPr lang="de-DE" sz="2800" dirty="0"/>
          </a:p>
          <a:p>
            <a:pPr marL="342900" indent="-342900">
              <a:buFont typeface="Arial" panose="020B0604020202020204" pitchFamily="34" charset="0"/>
              <a:buChar char="•"/>
            </a:pPr>
            <a:r>
              <a:rPr lang="de-DE" sz="2800" dirty="0" err="1"/>
              <a:t>Keynessche</a:t>
            </a:r>
            <a:r>
              <a:rPr lang="de-DE" sz="2800" dirty="0"/>
              <a:t> Theorie der starren Löhne: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Neukeynesianische</a:t>
            </a:r>
            <a:r>
              <a:rPr lang="de-DE" sz="2800" dirty="0"/>
              <a:t> Theorie starrer Preise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Neuklassische Theorie der Wahrnehmungsstörungen</a:t>
            </a:r>
          </a:p>
          <a:p>
            <a:endParaRPr lang="de-DE" sz="1996"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1E6BB328-51EC-4E9D-A5EA-C3D5F73733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6671155" cy="112112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Keynes´sche</a:t>
            </a:r>
            <a:r>
              <a:rPr lang="de-DE" sz="3266" dirty="0">
                <a:latin typeface="Times New Roman" pitchFamily="18"/>
                <a:ea typeface="Droid Sans Fallback" pitchFamily="2"/>
                <a:cs typeface="Lohit Hindi" pitchFamily="2"/>
              </a:rPr>
              <a:t> Theorie der starrer Löhne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42800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Unternehmen wird das Ziel der Gewinnmaximierung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wichtiger Inputfaktor für die Produktion ist Arbeit und damit die Lohnsumme ein wesentlicher Bestandteil 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Sind die Löhne kurzfristig konstant steigt bei höheren </a:t>
            </a:r>
            <a:r>
              <a:rPr lang="de-DE" sz="2400" dirty="0" err="1"/>
              <a:t>Outputpreisen</a:t>
            </a:r>
            <a:r>
              <a:rPr lang="de-DE" sz="2400" dirty="0"/>
              <a:t> der Profit pro </a:t>
            </a:r>
            <a:r>
              <a:rPr lang="de-DE" sz="2400" dirty="0" err="1"/>
              <a:t>Outputeinheit</a:t>
            </a:r>
            <a:r>
              <a:rPr lang="de-DE" sz="2400" dirty="0"/>
              <a:t> (Grenzertrag)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Unternehmen hat damit bei steigenden Preisen einen Anreiz seine Produktion auszuweiten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höheres gesamtwirtschaftliches Angebot bei gestiegenen Preisen</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BA8A11D9-3181-4967-87F1-E867836246E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1021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7099798" cy="104565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Neukeynesianische</a:t>
            </a:r>
            <a:r>
              <a:rPr lang="de-DE" sz="3266" dirty="0">
                <a:latin typeface="Times New Roman" pitchFamily="18"/>
                <a:ea typeface="Droid Sans Fallback" pitchFamily="2"/>
                <a:cs typeface="Lohit Hindi" pitchFamily="2"/>
              </a:rPr>
              <a:t> Theorie starrer Preise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33311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Neben den Löhnen wird auch bei anderen Waren- und Dienstleistungen eine langsame Preisanpassung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werden manche Unternehmen die Anpassungskosten durch Preissenkungen ihrer eigenen Produkte scheuen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Unternehmen, die ihre Preise nicht anpassen, werden Umsatzeinbußen erfahren, die auf Absatzrückgänge zurückzuführen sind.</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niedrigeres gesamtwirtschaftliches Angebot bei niedrigeren Preisen.  </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D5CF066A-B421-481B-BEB8-EB874DC48D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781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7743628" cy="497172"/>
          </a:xfrm>
          <a:prstGeom prst="rect">
            <a:avLst/>
          </a:prstGeom>
          <a:noFill/>
          <a:ln>
            <a:noFill/>
          </a:ln>
        </p:spPr>
        <p:txBody>
          <a:bodyPr vert="horz" wrap="none" lIns="81646" tIns="40823" rIns="81646" bIns="40823" anchorCtr="0" compatLnSpc="0">
            <a:spAutoFit/>
          </a:bodyPr>
          <a:lstStyle/>
          <a:p>
            <a:pPr hangingPunct="0"/>
            <a:r>
              <a:rPr lang="de-DE" sz="2812" dirty="0">
                <a:latin typeface="Times New Roman" pitchFamily="18"/>
                <a:ea typeface="Droid Sans Fallback" pitchFamily="2"/>
                <a:cs typeface="Lohit Hindi" pitchFamily="2"/>
              </a:rPr>
              <a:t>Neuklassische Theorie der Wahrnehmungsstörungen</a:t>
            </a:r>
          </a:p>
        </p:txBody>
      </p:sp>
      <p:sp>
        <p:nvSpPr>
          <p:cNvPr id="5" name="Textfeld 4"/>
          <p:cNvSpPr txBox="1"/>
          <p:nvPr/>
        </p:nvSpPr>
        <p:spPr>
          <a:xfrm>
            <a:off x="154058" y="681546"/>
            <a:ext cx="8377467"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Wirtschaftssubjekte können nicht zwischen einer Änderung des gesamtwirtschaftlichen Preisniveaus und den eigenen relativen Preise unterscheiden.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so können Produzenten irrtümlich der Ansicht sein, dass die eigenen </a:t>
            </a:r>
            <a:r>
              <a:rPr lang="de-DE" sz="2400" dirty="0" err="1"/>
              <a:t>Outputpreise</a:t>
            </a:r>
            <a:r>
              <a:rPr lang="de-DE" sz="2400" dirty="0"/>
              <a:t> relativ zu anderen Preisen fallen, und reagieren deswegen mit Produktionsrückgängen.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Genauso können Arbeitnehmer irrtümlich bei eigenen Nominallohnrückgängen von Reallohnrückgängen ausgehen und mit einer Reduktion des Arbeitseinsatzes reagieren.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insgesamt ein niedrigeres gesamtwirtschaftliches Angebot bei niedrigeren Preisen.  </a:t>
            </a:r>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A912A3ED-ABB1-40E8-89FB-3572F31B64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3247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19858" y="5672178"/>
            <a:ext cx="8589304" cy="707365"/>
          </a:xfrm>
          <a:prstGeom prst="rect">
            <a:avLst/>
          </a:prstGeom>
          <a:noFill/>
          <a:ln>
            <a:noFill/>
          </a:ln>
        </p:spPr>
        <p:txBody>
          <a:bodyPr vert="horz" wrap="square" lIns="81646" tIns="40823" rIns="81646" bIns="40823" anchorCtr="0" compatLnSpc="0">
            <a:noAutofit/>
          </a:bodyPr>
          <a:lstStyle/>
          <a:p>
            <a:r>
              <a:rPr lang="de-DE" sz="1996" dirty="0"/>
              <a:t>Bei gegebenen Preiserwartungen steigt das Preisniveau bei steigender Produktion</a:t>
            </a:r>
            <a:endParaRPr lang="de-DE" sz="2000" dirty="0"/>
          </a:p>
          <a:p>
            <a:endParaRPr lang="de-DE" sz="1996" dirty="0"/>
          </a:p>
          <a:p>
            <a:endParaRPr lang="de-DE" sz="1996" dirty="0"/>
          </a:p>
          <a:p>
            <a:pPr marL="342900" indent="-342900">
              <a:buFont typeface="Arial" panose="020B0604020202020204" pitchFamily="34" charset="0"/>
              <a:buChar char="•"/>
            </a:pPr>
            <a:endParaRPr lang="de-DE" sz="1996" dirty="0"/>
          </a:p>
        </p:txBody>
      </p:sp>
      <p:cxnSp>
        <p:nvCxnSpPr>
          <p:cNvPr id="9" name="Straight Arrow Connector 6"/>
          <p:cNvCxnSpPr/>
          <p:nvPr/>
        </p:nvCxnSpPr>
        <p:spPr>
          <a:xfrm flipV="1">
            <a:off x="1739241"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1739242"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47087" y="1077323"/>
            <a:ext cx="295274" cy="343620"/>
          </a:xfrm>
          <a:prstGeom prst="rect">
            <a:avLst/>
          </a:prstGeom>
          <a:noFill/>
        </p:spPr>
        <p:txBody>
          <a:bodyPr wrap="none" rtlCol="0">
            <a:spAutoFit/>
          </a:bodyPr>
          <a:lstStyle/>
          <a:p>
            <a:r>
              <a:rPr lang="de-DE" sz="1633" dirty="0"/>
              <a:t>p</a:t>
            </a:r>
          </a:p>
        </p:txBody>
      </p:sp>
      <p:sp>
        <p:nvSpPr>
          <p:cNvPr id="12" name="Textfeld 11"/>
          <p:cNvSpPr txBox="1"/>
          <p:nvPr/>
        </p:nvSpPr>
        <p:spPr>
          <a:xfrm>
            <a:off x="7087815" y="4727057"/>
            <a:ext cx="287258" cy="343620"/>
          </a:xfrm>
          <a:prstGeom prst="rect">
            <a:avLst/>
          </a:prstGeom>
          <a:noFill/>
        </p:spPr>
        <p:txBody>
          <a:bodyPr wrap="none" rtlCol="0">
            <a:spAutoFit/>
          </a:bodyPr>
          <a:lstStyle/>
          <a:p>
            <a:r>
              <a:rPr lang="de-DE" sz="1633" dirty="0"/>
              <a:t>Y</a:t>
            </a:r>
          </a:p>
        </p:txBody>
      </p:sp>
      <p:sp>
        <p:nvSpPr>
          <p:cNvPr id="3" name="Freihandform 2"/>
          <p:cNvSpPr/>
          <p:nvPr/>
        </p:nvSpPr>
        <p:spPr>
          <a:xfrm>
            <a:off x="1892065"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5796830"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5796830"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5391108" y="1077323"/>
            <a:ext cx="582211" cy="369332"/>
          </a:xfrm>
          <a:prstGeom prst="rect">
            <a:avLst/>
          </a:prstGeom>
        </p:spPr>
        <p:txBody>
          <a:bodyPr wrap="none">
            <a:spAutoFit/>
          </a:bodyPr>
          <a:lstStyle/>
          <a:p>
            <a:r>
              <a:rPr lang="de-DE" b="1" dirty="0">
                <a:solidFill>
                  <a:srgbClr val="000000"/>
                </a:solidFill>
                <a:latin typeface="Sparkasse Rg" pitchFamily="34" charset="0"/>
              </a:rPr>
              <a:t>AS:</a:t>
            </a:r>
            <a:endParaRPr lang="de-DE" dirty="0"/>
          </a:p>
        </p:txBody>
      </p:sp>
      <p:sp>
        <p:nvSpPr>
          <p:cNvPr id="13" name="Rechteck 12">
            <a:extLst>
              <a:ext uri="{FF2B5EF4-FFF2-40B4-BE49-F238E27FC236}">
                <a16:creationId xmlns:a16="http://schemas.microsoft.com/office/drawing/2014/main" id="{5D864021-4026-4708-A518-B8B556D2C0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Die Aggregierte Nachfrage</a:t>
            </a: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dirty="0"/>
                  <a:t>Die aggregierte Nachfrage leitet sich aus den Gleichgewichtsbedingungen für Güter-, Geldmärkte aus dem      IS-LM-Modell ab:</a:t>
                </a:r>
              </a:p>
              <a:p>
                <a:endParaRPr lang="de-DE" sz="1996" dirty="0"/>
              </a:p>
              <a:p>
                <a:r>
                  <a:rPr lang="de-DE" sz="2000" dirty="0">
                    <a:solidFill>
                      <a:srgbClr val="000000"/>
                    </a:solidFill>
                  </a:rPr>
                  <a:t>Y=Y</a:t>
                </a:r>
                <a:r>
                  <a:rPr lang="de-DE" sz="2000" baseline="30000" dirty="0">
                    <a:solidFill>
                      <a:srgbClr val="000000"/>
                    </a:solidFill>
                  </a:rPr>
                  <a:t>D</a:t>
                </a:r>
                <a:r>
                  <a:rPr lang="de-DE" sz="2000" dirty="0">
                    <a:solidFill>
                      <a:srgbClr val="000000"/>
                    </a:solidFill>
                  </a:rPr>
                  <a:t>=C</a:t>
                </a:r>
                <a:r>
                  <a:rPr lang="de-DE" sz="2000" baseline="-25000" dirty="0">
                    <a:solidFill>
                      <a:srgbClr val="000000"/>
                    </a:solidFill>
                  </a:rPr>
                  <a:t>0</a:t>
                </a:r>
                <a:r>
                  <a:rPr lang="de-DE" sz="2000" dirty="0">
                    <a:solidFill>
                      <a:srgbClr val="000000"/>
                    </a:solidFill>
                  </a:rPr>
                  <a:t>+c</a:t>
                </a:r>
                <a:r>
                  <a:rPr lang="de-DE" sz="2000" baseline="-25000" dirty="0">
                    <a:solidFill>
                      <a:srgbClr val="000000"/>
                    </a:solidFill>
                  </a:rPr>
                  <a:t>y</a:t>
                </a:r>
                <a:r>
                  <a:rPr lang="de-DE" sz="2000" dirty="0">
                    <a:solidFill>
                      <a:srgbClr val="000000"/>
                    </a:solidFill>
                  </a:rPr>
                  <a:t>Y+</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+G	(</a:t>
                </a:r>
                <a:r>
                  <a:rPr lang="pt-BR" sz="2000" dirty="0"/>
                  <a:t>i</a:t>
                </a:r>
                <a:r>
                  <a:rPr lang="pt-BR" sz="2000" baseline="-25000" dirty="0"/>
                  <a:t>i</a:t>
                </a:r>
                <a:r>
                  <a:rPr lang="pt-BR" sz="2000" dirty="0"/>
                  <a:t>&lt;0</a:t>
                </a:r>
                <a:r>
                  <a:rPr lang="de-DE" sz="2000" dirty="0">
                    <a:solidFill>
                      <a:srgbClr val="000000"/>
                    </a:solidFill>
                  </a:rPr>
                  <a:t>) Gütermarkt</a:t>
                </a: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∙i</a:t>
                </a:r>
                <a:r>
                  <a:rPr lang="de-DE" sz="2000" dirty="0">
                    <a:latin typeface="Times New Roman" panose="02020603050405020304" pitchFamily="18" charset="0"/>
                    <a:cs typeface="Times New Roman" panose="02020603050405020304" pitchFamily="18" charset="0"/>
                  </a:rPr>
                  <a:t>	</a:t>
                </a:r>
                <a:r>
                  <a:rPr lang="de-DE" sz="2000" dirty="0">
                    <a:solidFill>
                      <a:srgbClr val="000000"/>
                    </a:solidFill>
                  </a:rPr>
                  <a:t> (l</a:t>
                </a:r>
                <a:r>
                  <a:rPr lang="pt-BR" sz="2000" baseline="-25000" dirty="0"/>
                  <a:t>i</a:t>
                </a:r>
                <a:r>
                  <a:rPr lang="pt-BR" sz="2000" dirty="0"/>
                  <a:t>&lt;0</a:t>
                </a:r>
                <a:r>
                  <a:rPr lang="de-DE" sz="2000" dirty="0">
                    <a:solidFill>
                      <a:srgbClr val="000000"/>
                    </a:solidFill>
                  </a:rPr>
                  <a:t>) </a:t>
                </a:r>
                <a:r>
                  <a:rPr lang="de-DE" sz="2000" dirty="0">
                    <a:latin typeface="Times New Roman" panose="02020603050405020304" pitchFamily="18" charset="0"/>
                    <a:cs typeface="Times New Roman" panose="02020603050405020304" pitchFamily="18" charset="0"/>
                  </a:rPr>
                  <a:t>Geldmarkt</a:t>
                </a:r>
                <a:endParaRPr lang="de-DE" sz="2000" dirty="0"/>
              </a:p>
              <a:p>
                <a:endParaRPr lang="de-DE" sz="1996" dirty="0"/>
              </a:p>
              <a:p>
                <a:endParaRPr lang="de-DE" sz="1996" dirty="0"/>
              </a:p>
              <a:p>
                <a:r>
                  <a:rPr lang="de-DE" sz="1996" dirty="0"/>
                  <a:t>Jetzt kann sich aber das Preisniveau p ändern. Steigt das Preisniveau p, so sinkt die reale Geldmenge m, damit verschiebt sich die LM-Kurve nach links und der Schnittpunkt zwischen IS-LM (das simultane Gleichgewicht auf Güter- und Geldmarkt) wandert nach links, d.h. das Einkommen Y sinkt. Damit ergibt sich eine im Preis p sinkende aggregierte Nachfrage:</a:t>
                </a:r>
              </a:p>
              <a:p>
                <a:endParaRPr lang="de-DE" sz="1996" dirty="0"/>
              </a:p>
              <a:p>
                <a:endParaRPr lang="de-DE" sz="1996" dirty="0"/>
              </a:p>
              <a:p>
                <a:endParaRPr lang="de-DE" sz="1996" dirty="0"/>
              </a:p>
              <a:p>
                <a:pPr algn="ctr"/>
                <a:r>
                  <a:rPr lang="de-DE" sz="1996" dirty="0"/>
                  <a:t>Aggregierte Nachfrage AD: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a:p>
              <a:p>
                <a:endParaRPr lang="de-DE" sz="1996" dirty="0"/>
              </a:p>
              <a:p>
                <a:r>
                  <a:rPr lang="de-DE" sz="1996" dirty="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84" t="-719" r="-316"/>
                </a:stretch>
              </a:blipFill>
              <a:ln>
                <a:noFill/>
              </a:ln>
            </p:spPr>
            <p:txBody>
              <a:bodyPr/>
              <a:lstStyle/>
              <a:p>
                <a:r>
                  <a:rPr lang="de-DE">
                    <a:noFill/>
                  </a:rPr>
                  <a:t> </a:t>
                </a:r>
              </a:p>
            </p:txBody>
          </p:sp>
        </mc:Fallback>
      </mc:AlternateContent>
      <p:sp>
        <p:nvSpPr>
          <p:cNvPr id="7" name="Rechteck 6">
            <a:extLst>
              <a:ext uri="{FF2B5EF4-FFF2-40B4-BE49-F238E27FC236}">
                <a16:creationId xmlns:a16="http://schemas.microsoft.com/office/drawing/2014/main" id="{F6B8333B-9139-41F4-8C88-011F8731EC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695080"/>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70160" y="-38483"/>
            <a:ext cx="8418754" cy="495377"/>
          </a:xfrm>
          <a:prstGeom prst="rect">
            <a:avLst/>
          </a:prstGeom>
          <a:noFill/>
          <a:ln>
            <a:noFill/>
          </a:ln>
        </p:spPr>
        <p:txBody>
          <a:bodyPr vert="horz" wrap="square" lIns="81646" tIns="40823" rIns="81646" bIns="40823" anchorCtr="0" compatLnSpc="0">
            <a:spAutoFit/>
          </a:bodyPr>
          <a:lstStyle/>
          <a:p>
            <a:pPr hangingPunct="0"/>
            <a:r>
              <a:rPr lang="de-DE" sz="2800" dirty="0">
                <a:latin typeface="Arial" pitchFamily="18"/>
                <a:ea typeface="Droid Sans Fallback" pitchFamily="2"/>
                <a:cs typeface="Lohit Hindi" pitchFamily="2"/>
              </a:rPr>
              <a:t>Grafische Ableitung der Die AD-Kurve</a:t>
            </a: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(p</a:t>
            </a:r>
            <a:r>
              <a:rPr lang="de-DE" sz="2359" baseline="-33000" dirty="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341747"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IS-Kurve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40" name="Textfeld 39">
            <a:extLst>
              <a:ext uri="{FF2B5EF4-FFF2-40B4-BE49-F238E27FC236}">
                <a16:creationId xmlns:a16="http://schemas.microsoft.com/office/drawing/2014/main" id="{06A8701F-7E75-4E24-BA84-8767B802695D}"/>
              </a:ext>
            </a:extLst>
          </p:cNvPr>
          <p:cNvSpPr txBox="1"/>
          <p:nvPr/>
        </p:nvSpPr>
        <p:spPr>
          <a:xfrm>
            <a:off x="4822687" y="5072978"/>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47" name="Rechteck 46">
            <a:extLst>
              <a:ext uri="{FF2B5EF4-FFF2-40B4-BE49-F238E27FC236}">
                <a16:creationId xmlns:a16="http://schemas.microsoft.com/office/drawing/2014/main" id="{B27D54DD-87E9-4A08-9306-EE71AEB558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8" name="Textfeld 47">
            <a:extLst>
              <a:ext uri="{FF2B5EF4-FFF2-40B4-BE49-F238E27FC236}">
                <a16:creationId xmlns:a16="http://schemas.microsoft.com/office/drawing/2014/main" id="{213548CF-2413-3813-ACCC-961FE8EFEEF9}"/>
              </a:ext>
            </a:extLst>
          </p:cNvPr>
          <p:cNvSpPr txBox="1"/>
          <p:nvPr/>
        </p:nvSpPr>
        <p:spPr>
          <a:xfrm>
            <a:off x="5877016" y="1180779"/>
            <a:ext cx="790640" cy="373285"/>
          </a:xfrm>
          <a:prstGeom prst="rect">
            <a:avLst/>
          </a:prstGeom>
          <a:noFill/>
        </p:spPr>
        <p:txBody>
          <a:bodyPr wrap="square">
            <a:spAutoFit/>
          </a:bodyPr>
          <a:lstStyle/>
          <a:p>
            <a:r>
              <a:rPr lang="de-DE" sz="1800" dirty="0">
                <a:latin typeface="Arial" pitchFamily="18"/>
                <a:ea typeface="Droid Sans Fallback" pitchFamily="2"/>
                <a:cs typeface="Lohit Hindi" pitchFamily="2"/>
              </a:rPr>
              <a:t>p</a:t>
            </a:r>
            <a:r>
              <a:rPr lang="de-DE" baseline="-33000" dirty="0">
                <a:latin typeface="Arial" pitchFamily="18"/>
                <a:ea typeface="Droid Sans Fallback" pitchFamily="2"/>
                <a:cs typeface="Lohit Hindi" pitchFamily="2"/>
              </a:rPr>
              <a:t>1</a:t>
            </a:r>
            <a:r>
              <a:rPr lang="de-DE" sz="1800" dirty="0">
                <a:latin typeface="Arial" pitchFamily="18"/>
                <a:ea typeface="Droid Sans Fallback" pitchFamily="2"/>
                <a:cs typeface="Lohit Hindi" pitchFamily="2"/>
              </a:rPr>
              <a:t>&gt;p</a:t>
            </a:r>
            <a:r>
              <a:rPr lang="de-DE" sz="1800" baseline="-33000" dirty="0">
                <a:latin typeface="Arial" pitchFamily="18"/>
                <a:ea typeface="Droid Sans Fallback" pitchFamily="2"/>
                <a:cs typeface="Lohit Hindi" pitchFamily="2"/>
              </a:rPr>
              <a:t>0</a:t>
            </a:r>
            <a:endParaRPr lang="de-DE" dirty="0"/>
          </a:p>
        </p:txBody>
      </p: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3656292" cy="564050"/>
          </a:xfrm>
          <a:prstGeom prst="rect">
            <a:avLst/>
          </a:prstGeom>
          <a:noFill/>
          <a:ln>
            <a:noFill/>
          </a:ln>
        </p:spPr>
        <p:txBody>
          <a:bodyPr vert="horz" wrap="none" lIns="81646" tIns="40823" rIns="81646" bIns="40823" anchorCtr="0" compatLnSpc="0">
            <a:spAutoFit/>
          </a:bodyPr>
          <a:lstStyle/>
          <a:p>
            <a:pPr hangingPunct="0"/>
            <a:r>
              <a:rPr lang="de-DE" sz="3266" dirty="0">
                <a:latin typeface="Arial" pitchFamily="18"/>
                <a:ea typeface="Droid Sans Fallback" pitchFamily="2"/>
                <a:cs typeface="Lohit Hindi" pitchFamily="2"/>
              </a:rPr>
              <a:t>Das AS-AD-Modell</a:t>
            </a: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10633" y="4080255"/>
            <a:ext cx="8678971" cy="2676145"/>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Zusammengenommen ergibt sich auch aus makroökonomischer Sicht, das aus der Mikroökonomie bekannte Preis-Mengen-Diagramm für Angebot und Nachfrage. </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Achtung! Die Ableitung des Preis-Mengen-Zusammenhangs ist dabei nicht mit der mikroökonomischen Ableitung zu verwechseln. Es handelt sich hier um makroökonomische Argumentationen mit aggregierten Größen.</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Insgesamt resultiert das (kurzfristige) gesamtwirtschaftliche Gleichgewicht (p</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,Y</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a:t>
            </a: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p:txBody>
      </p:sp>
      <p:sp>
        <p:nvSpPr>
          <p:cNvPr id="17" name="Rechteck 16">
            <a:extLst>
              <a:ext uri="{FF2B5EF4-FFF2-40B4-BE49-F238E27FC236}">
                <a16:creationId xmlns:a16="http://schemas.microsoft.com/office/drawing/2014/main" id="{7C3108AC-5A58-4FD9-9602-B2CA1ACFB8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sp>
        <p:nvSpPr>
          <p:cNvPr id="8" name="Textfeld 7"/>
          <p:cNvSpPr txBox="1"/>
          <p:nvPr/>
        </p:nvSpPr>
        <p:spPr>
          <a:xfrm>
            <a:off x="546849" y="576796"/>
            <a:ext cx="10907552" cy="944442"/>
          </a:xfrm>
          <a:prstGeom prst="rect">
            <a:avLst/>
          </a:prstGeom>
          <a:noFill/>
        </p:spPr>
        <p:txBody>
          <a:bodyPr wrap="square" rtlCol="0">
            <a:noAutofit/>
          </a:bodyPr>
          <a:lstStyle/>
          <a:p>
            <a:pPr>
              <a:lnSpc>
                <a:spcPct val="120000"/>
              </a:lnSpc>
              <a:spcAft>
                <a:spcPts val="544"/>
              </a:spcAft>
            </a:pPr>
            <a:r>
              <a:rPr lang="en-US" sz="2000" dirty="0">
                <a:solidFill>
                  <a:prstClr val="black"/>
                </a:solidFill>
              </a:rPr>
              <a:t>In Deutschland </a:t>
            </a:r>
            <a:r>
              <a:rPr lang="en-US" sz="2000">
                <a:solidFill>
                  <a:prstClr val="black"/>
                </a:solidFill>
              </a:rPr>
              <a:t>(2022) </a:t>
            </a:r>
            <a:r>
              <a:rPr lang="en-US" sz="2000" dirty="0" err="1">
                <a:solidFill>
                  <a:prstClr val="black"/>
                </a:solidFill>
              </a:rPr>
              <a:t>betrug</a:t>
            </a:r>
            <a:r>
              <a:rPr lang="en-US" sz="2000" dirty="0">
                <a:solidFill>
                  <a:prstClr val="black"/>
                </a:solidFill>
              </a:rPr>
              <a:t> die </a:t>
            </a:r>
            <a:r>
              <a:rPr lang="en-US" sz="2000" dirty="0" err="1">
                <a:solidFill>
                  <a:prstClr val="black"/>
                </a:solidFill>
                <a:sym typeface="Wingdings" panose="05000000000000000000" pitchFamily="2" charset="2"/>
              </a:rPr>
              <a:t>Sparquote</a:t>
            </a:r>
            <a:r>
              <a:rPr lang="en-US" sz="2000" dirty="0">
                <a:solidFill>
                  <a:prstClr val="black"/>
                </a:solidFill>
                <a:sym typeface="Wingdings" panose="05000000000000000000" pitchFamily="2" charset="2"/>
              </a:rPr>
              <a:t> s</a:t>
            </a:r>
            <a:r>
              <a:rPr lang="de-DE" sz="2000" baseline="-25000" dirty="0">
                <a:solidFill>
                  <a:srgbClr val="000000"/>
                </a:solidFill>
              </a:rPr>
              <a:t>y</a:t>
            </a:r>
            <a:r>
              <a:rPr lang="en-US" sz="2000">
                <a:solidFill>
                  <a:prstClr val="black"/>
                </a:solidFill>
                <a:sym typeface="Wingdings" panose="05000000000000000000" pitchFamily="2" charset="2"/>
              </a:rPr>
              <a:t>= 11,4% </a:t>
            </a:r>
            <a:r>
              <a:rPr lang="en-US" sz="2000" dirty="0">
                <a:solidFill>
                  <a:prstClr val="black"/>
                </a:solidFill>
              </a:rPr>
              <a:t>:</a:t>
            </a:r>
          </a:p>
          <a:p>
            <a:pPr>
              <a:lnSpc>
                <a:spcPct val="120000"/>
              </a:lnSpc>
              <a:spcAft>
                <a:spcPts val="544"/>
              </a:spcAft>
            </a:pPr>
            <a:r>
              <a:rPr lang="en-US" sz="2000">
                <a:solidFill>
                  <a:prstClr val="black"/>
                </a:solidFill>
                <a:hlinkClick r:id="rId3"/>
              </a:rPr>
              <a:t>Link Destatis Sparquote 2022</a:t>
            </a:r>
            <a:br>
              <a:rPr lang="en-US" sz="2000" dirty="0">
                <a:solidFill>
                  <a:prstClr val="black"/>
                </a:solidFill>
              </a:rPr>
            </a:br>
            <a:endParaRPr lang="de-DE" sz="2000" dirty="0"/>
          </a:p>
        </p:txBody>
      </p:sp>
      <p:sp>
        <p:nvSpPr>
          <p:cNvPr id="4" name="Textfeld 3"/>
          <p:cNvSpPr txBox="1"/>
          <p:nvPr/>
        </p:nvSpPr>
        <p:spPr>
          <a:xfrm>
            <a:off x="490819" y="3769658"/>
            <a:ext cx="10907552" cy="672115"/>
          </a:xfrm>
          <a:prstGeom prst="rect">
            <a:avLst/>
          </a:prstGeom>
          <a:noFill/>
        </p:spPr>
        <p:txBody>
          <a:bodyPr wrap="square" rtlCol="0">
            <a:noAutofit/>
          </a:bodyPr>
          <a:lstStyle/>
          <a:p>
            <a:pPr>
              <a:lnSpc>
                <a:spcPct val="120000"/>
              </a:lnSpc>
              <a:spcAft>
                <a:spcPts val="544"/>
              </a:spcAft>
            </a:pPr>
            <a:r>
              <a:rPr lang="de-DE" sz="2000" dirty="0">
                <a:solidFill>
                  <a:prstClr val="black"/>
                </a:solidFill>
              </a:rPr>
              <a:t>Damit muss gelten: </a:t>
            </a:r>
            <a:r>
              <a:rPr lang="en-US" sz="2000" dirty="0">
                <a:solidFill>
                  <a:prstClr val="black"/>
                </a:solidFill>
              </a:rPr>
              <a:t>c</a:t>
            </a:r>
            <a:r>
              <a:rPr lang="de-DE" sz="2000" baseline="-25000" dirty="0">
                <a:solidFill>
                  <a:srgbClr val="000000"/>
                </a:solidFill>
              </a:rPr>
              <a:t>y</a:t>
            </a:r>
            <a:r>
              <a:rPr lang="de-DE" sz="2000" dirty="0">
                <a:solidFill>
                  <a:prstClr val="black"/>
                </a:solidFill>
              </a:rPr>
              <a:t>+</a:t>
            </a:r>
            <a:r>
              <a:rPr lang="en-US" sz="2000" dirty="0">
                <a:solidFill>
                  <a:prstClr val="black"/>
                </a:solidFill>
              </a:rPr>
              <a:t> s</a:t>
            </a:r>
            <a:r>
              <a:rPr lang="de-DE" sz="2000" baseline="-25000" dirty="0">
                <a:solidFill>
                  <a:srgbClr val="000000"/>
                </a:solidFill>
              </a:rPr>
              <a:t>y </a:t>
            </a:r>
            <a:r>
              <a:rPr lang="de-DE" sz="2000" dirty="0">
                <a:solidFill>
                  <a:prstClr val="black"/>
                </a:solidFill>
              </a:rPr>
              <a:t>=1</a:t>
            </a:r>
            <a:r>
              <a:rPr lang="en-US" sz="2000" dirty="0">
                <a:solidFill>
                  <a:prstClr val="black"/>
                </a:solidFill>
              </a:rPr>
              <a:t>	→	 c</a:t>
            </a:r>
            <a:r>
              <a:rPr lang="de-DE" sz="2000" baseline="-25000" dirty="0">
                <a:solidFill>
                  <a:srgbClr val="000000"/>
                </a:solidFill>
              </a:rPr>
              <a:t>y</a:t>
            </a:r>
            <a:r>
              <a:rPr lang="de-DE" sz="2000" dirty="0">
                <a:solidFill>
                  <a:prstClr val="black"/>
                </a:solidFill>
              </a:rPr>
              <a:t>=1 –</a:t>
            </a:r>
            <a:r>
              <a:rPr lang="en-US" sz="2000" dirty="0">
                <a:solidFill>
                  <a:prstClr val="black"/>
                </a:solidFill>
              </a:rPr>
              <a:t> s</a:t>
            </a:r>
            <a:r>
              <a:rPr lang="de-DE" sz="2000" baseline="-25000" dirty="0">
                <a:solidFill>
                  <a:srgbClr val="000000"/>
                </a:solidFill>
              </a:rPr>
              <a:t>y </a:t>
            </a:r>
            <a:r>
              <a:rPr lang="de-DE" sz="2000">
                <a:solidFill>
                  <a:prstClr val="black"/>
                </a:solidFill>
              </a:rPr>
              <a:t>=88,6</a:t>
            </a:r>
            <a:r>
              <a:rPr lang="en-US" sz="2000">
                <a:solidFill>
                  <a:prstClr val="black"/>
                </a:solidFill>
                <a:sym typeface="Wingdings" panose="05000000000000000000" pitchFamily="2" charset="2"/>
              </a:rPr>
              <a:t> </a:t>
            </a:r>
            <a:r>
              <a:rPr lang="en-US" sz="2000" dirty="0">
                <a:solidFill>
                  <a:prstClr val="black"/>
                </a:solidFill>
                <a:sym typeface="Wingdings" panose="05000000000000000000" pitchFamily="2" charset="2"/>
              </a:rPr>
              <a:t>%</a:t>
            </a:r>
            <a:endParaRPr lang="de-DE" sz="2000" dirty="0"/>
          </a:p>
        </p:txBody>
      </p:sp>
      <p:sp>
        <p:nvSpPr>
          <p:cNvPr id="5" name="Textfeld 4"/>
          <p:cNvSpPr txBox="1"/>
          <p:nvPr/>
        </p:nvSpPr>
        <p:spPr>
          <a:xfrm>
            <a:off x="546849" y="2628900"/>
            <a:ext cx="10907552" cy="1039263"/>
          </a:xfrm>
          <a:prstGeom prst="rect">
            <a:avLst/>
          </a:prstGeom>
          <a:noFill/>
        </p:spPr>
        <p:txBody>
          <a:bodyPr wrap="square" rtlCol="0">
            <a:noAutofit/>
          </a:bodyPr>
          <a:lstStyle/>
          <a:p>
            <a:pPr>
              <a:lnSpc>
                <a:spcPct val="120000"/>
              </a:lnSpc>
              <a:spcAft>
                <a:spcPts val="544"/>
              </a:spcAft>
            </a:pPr>
            <a:r>
              <a:rPr lang="de-DE" sz="2000" dirty="0">
                <a:solidFill>
                  <a:prstClr val="black"/>
                </a:solidFill>
              </a:rPr>
              <a:t>Das Einkommen Y wird auf den Konsum und das Sparen aufgeteilt (vgl. wieder die VGR und den Wirtschaftskreislauf!)</a:t>
            </a:r>
            <a:br>
              <a:rPr lang="en-US" sz="2000" dirty="0">
                <a:solidFill>
                  <a:prstClr val="black"/>
                </a:solidFill>
              </a:rPr>
            </a:br>
            <a:endParaRPr lang="de-DE" sz="2000" dirty="0"/>
          </a:p>
        </p:txBody>
      </p:sp>
      <p:sp>
        <p:nvSpPr>
          <p:cNvPr id="7" name="Textfeld 6"/>
          <p:cNvSpPr txBox="1"/>
          <p:nvPr/>
        </p:nvSpPr>
        <p:spPr>
          <a:xfrm>
            <a:off x="0" y="4441773"/>
            <a:ext cx="8689605" cy="672115"/>
          </a:xfrm>
          <a:prstGeom prst="rect">
            <a:avLst/>
          </a:prstGeom>
          <a:noFill/>
        </p:spPr>
        <p:txBody>
          <a:bodyPr wrap="square" rtlCol="0">
            <a:noAutofit/>
          </a:bodyPr>
          <a:lstStyle/>
          <a:p>
            <a:pPr>
              <a:lnSpc>
                <a:spcPct val="120000"/>
              </a:lnSpc>
              <a:spcAft>
                <a:spcPts val="544"/>
              </a:spcAft>
            </a:pPr>
            <a:r>
              <a:rPr lang="de-DE" sz="2000" dirty="0">
                <a:solidFill>
                  <a:prstClr val="black"/>
                </a:solidFill>
              </a:rPr>
              <a:t>Interpretation: Von 1000 zusätzlichen Euro an Einkommen </a:t>
            </a:r>
            <a:r>
              <a:rPr lang="de-DE" sz="2000">
                <a:solidFill>
                  <a:prstClr val="black"/>
                </a:solidFill>
              </a:rPr>
              <a:t>werden 886 </a:t>
            </a:r>
            <a:r>
              <a:rPr lang="de-DE" sz="2000" dirty="0">
                <a:solidFill>
                  <a:prstClr val="black"/>
                </a:solidFill>
              </a:rPr>
              <a:t>Euro direkt für den Konsum wieder ausgegeben!! (Erste Ableitung der Konsumfunktion!)</a:t>
            </a:r>
            <a:endParaRPr lang="de-DE" sz="2000" dirty="0"/>
          </a:p>
        </p:txBody>
      </p:sp>
      <p:sp>
        <p:nvSpPr>
          <p:cNvPr id="10" name="Textfeld 9"/>
          <p:cNvSpPr txBox="1"/>
          <p:nvPr/>
        </p:nvSpPr>
        <p:spPr>
          <a:xfrm>
            <a:off x="490819" y="1402955"/>
            <a:ext cx="10907552" cy="952158"/>
          </a:xfrm>
          <a:prstGeom prst="rect">
            <a:avLst/>
          </a:prstGeom>
          <a:noFill/>
        </p:spPr>
        <p:txBody>
          <a:bodyPr wrap="square" rtlCol="0">
            <a:noAutofit/>
          </a:bodyPr>
          <a:lstStyle/>
          <a:p>
            <a:pPr>
              <a:lnSpc>
                <a:spcPct val="120000"/>
              </a:lnSpc>
              <a:spcAft>
                <a:spcPts val="544"/>
              </a:spcAft>
            </a:pPr>
            <a:r>
              <a:rPr lang="en-US" sz="2000">
                <a:solidFill>
                  <a:prstClr val="black"/>
                </a:solidFill>
              </a:rPr>
              <a:t>Wie </a:t>
            </a:r>
            <a:r>
              <a:rPr lang="en-US" sz="2000" dirty="0" err="1">
                <a:solidFill>
                  <a:prstClr val="black"/>
                </a:solidFill>
              </a:rPr>
              <a:t>hoch</a:t>
            </a:r>
            <a:r>
              <a:rPr lang="en-US" sz="2000" dirty="0">
                <a:solidFill>
                  <a:prstClr val="black"/>
                </a:solidFill>
              </a:rPr>
              <a:t> </a:t>
            </a:r>
            <a:r>
              <a:rPr lang="en-US" sz="2000" dirty="0" err="1">
                <a:solidFill>
                  <a:prstClr val="black"/>
                </a:solidFill>
              </a:rPr>
              <a:t>ist</a:t>
            </a:r>
            <a:r>
              <a:rPr lang="en-US" sz="2000" dirty="0">
                <a:solidFill>
                  <a:prstClr val="black"/>
                </a:solidFill>
              </a:rPr>
              <a:t> </a:t>
            </a:r>
            <a:r>
              <a:rPr lang="en-US" sz="2000" dirty="0" err="1">
                <a:solidFill>
                  <a:prstClr val="black"/>
                </a:solidFill>
              </a:rPr>
              <a:t>dann</a:t>
            </a:r>
            <a:r>
              <a:rPr lang="en-US" sz="2000" dirty="0">
                <a:solidFill>
                  <a:prstClr val="black"/>
                </a:solidFill>
              </a:rPr>
              <a:t> die </a:t>
            </a:r>
            <a:r>
              <a:rPr lang="en-US" sz="2000" dirty="0" err="1">
                <a:solidFill>
                  <a:prstClr val="black"/>
                </a:solidFill>
              </a:rPr>
              <a:t>marginale</a:t>
            </a:r>
            <a:r>
              <a:rPr lang="en-US" sz="2000" dirty="0">
                <a:solidFill>
                  <a:prstClr val="black"/>
                </a:solidFill>
              </a:rPr>
              <a:t> </a:t>
            </a:r>
            <a:r>
              <a:rPr lang="en-US" sz="2000" dirty="0" err="1">
                <a:solidFill>
                  <a:prstClr val="black"/>
                </a:solidFill>
              </a:rPr>
              <a:t>Konsumquote</a:t>
            </a:r>
            <a:r>
              <a:rPr lang="en-US" sz="2000" dirty="0">
                <a:solidFill>
                  <a:prstClr val="black"/>
                </a:solidFill>
              </a:rPr>
              <a:t> c</a:t>
            </a:r>
            <a:r>
              <a:rPr lang="de-DE" sz="2000" baseline="-25000" dirty="0">
                <a:solidFill>
                  <a:srgbClr val="000000"/>
                </a:solidFill>
              </a:rPr>
              <a:t>y</a:t>
            </a:r>
            <a:r>
              <a:rPr lang="en-US" sz="2000" dirty="0">
                <a:solidFill>
                  <a:prstClr val="black"/>
                </a:solidFill>
              </a:rPr>
              <a:t>?</a:t>
            </a:r>
            <a:br>
              <a:rPr lang="en-US" sz="2000" dirty="0">
                <a:solidFill>
                  <a:prstClr val="black"/>
                </a:solidFill>
              </a:rPr>
            </a:br>
            <a:endParaRPr lang="de-DE" sz="2000" dirty="0"/>
          </a:p>
        </p:txBody>
      </p:sp>
      <p:sp>
        <p:nvSpPr>
          <p:cNvPr id="11" name="Rechteck 10">
            <a:extLst>
              <a:ext uri="{FF2B5EF4-FFF2-40B4-BE49-F238E27FC236}">
                <a16:creationId xmlns:a16="http://schemas.microsoft.com/office/drawing/2014/main" id="{E5F7ACC9-ED3E-4A81-88BD-EC678A2CB0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0283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7240734"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Die kurze und lange Frist im AS-AD-Modell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24737" y="4109164"/>
            <a:ext cx="8664865" cy="2122527"/>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In der langen Frist werden alle Preise als vollkommen flexibel angenommen und insbesondere gleichen sich die Preiserwartungen den tatsächlichen Preisen an. Damit hängt das langfristige Angebot (natürliches Angebot </a:t>
            </a:r>
            <a:r>
              <a:rPr lang="de-DE" sz="2000" dirty="0" err="1">
                <a:latin typeface="Times New Roman" pitchFamily="18"/>
                <a:ea typeface="Droid Sans Fallback" pitchFamily="2"/>
                <a:cs typeface="Lohit Hindi" pitchFamily="2"/>
              </a:rPr>
              <a:t>Y</a:t>
            </a:r>
            <a:r>
              <a:rPr lang="de-DE" sz="2000" baseline="-25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vornehmlich von der Ausstattung mit </a:t>
            </a:r>
            <a:r>
              <a:rPr lang="de-DE" sz="2000" u="sng" dirty="0">
                <a:latin typeface="Times New Roman" pitchFamily="18"/>
                <a:ea typeface="Droid Sans Fallback" pitchFamily="2"/>
                <a:cs typeface="Lohit Hindi" pitchFamily="2"/>
              </a:rPr>
              <a:t>Produktionsfaktoren und den Rahmenbedingungen der Volkswirtschaft und der Technologie ab und </a:t>
            </a:r>
            <a:r>
              <a:rPr lang="de-DE" sz="2000" dirty="0">
                <a:latin typeface="Times New Roman" pitchFamily="18"/>
                <a:ea typeface="Droid Sans Fallback" pitchFamily="2"/>
                <a:cs typeface="Lohit Hindi" pitchFamily="2"/>
              </a:rPr>
              <a:t>ist damit vollkommen preisunelastisch und damit senkrecht.</a:t>
            </a: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5566322" y="524171"/>
            <a:ext cx="1586173" cy="61746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Langfristige</a:t>
            </a:r>
          </a:p>
          <a:p>
            <a:pPr hangingPunct="0"/>
            <a:r>
              <a:rPr lang="de-DE" sz="1814">
                <a:latin typeface="Times New Roman" pitchFamily="18"/>
                <a:ea typeface="Droid Sans Fallback" pitchFamily="2"/>
                <a:cs typeface="Lohit Hindi" pitchFamily="2"/>
              </a:rPr>
              <a:t>Angebotskurve</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7061936" y="606890"/>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21" name="Rechteck 20">
            <a:extLst>
              <a:ext uri="{FF2B5EF4-FFF2-40B4-BE49-F238E27FC236}">
                <a16:creationId xmlns:a16="http://schemas.microsoft.com/office/drawing/2014/main" id="{10C33F18-26D8-4ED2-995D-D2FD5F6304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2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7450599"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Geld und Fiskalpolitik im AS-AD-Modell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dirty="0">
                <a:latin typeface="Times New Roman" pitchFamily="18"/>
                <a:ea typeface="Droid Sans Fallback" pitchFamily="2"/>
                <a:cs typeface="Lohit Hindi" pitchFamily="2"/>
              </a:rPr>
              <a:t>Erläutern Sie die Wirkung</a:t>
            </a: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dirty="0">
                <a:latin typeface="Times New Roman" pitchFamily="18"/>
                <a:ea typeface="Droid Sans Fallback" pitchFamily="2"/>
                <a:cs typeface="Lohit Hindi" pitchFamily="2"/>
              </a:rPr>
              <a:t>	einer nominalen Geldmengenerhöhung</a:t>
            </a:r>
          </a:p>
          <a:p>
            <a:pPr hangingPunct="0">
              <a:buSzPct val="100000"/>
              <a:buAutoNum type="alphaLcParenR"/>
            </a:pPr>
            <a:r>
              <a:rPr lang="de-DE" sz="2903" dirty="0">
                <a:latin typeface="Times New Roman" pitchFamily="18"/>
                <a:ea typeface="Droid Sans Fallback" pitchFamily="2"/>
                <a:cs typeface="Lohit Hindi" pitchFamily="2"/>
              </a:rPr>
              <a:t>	einer expansiven Fiskalpolitik</a:t>
            </a:r>
          </a:p>
          <a:p>
            <a:pPr hangingPunct="0"/>
            <a:endParaRPr lang="de-DE" sz="2903" dirty="0">
              <a:latin typeface="Times New Roman" pitchFamily="18"/>
              <a:ea typeface="Droid Sans Fallback" pitchFamily="2"/>
              <a:cs typeface="Lohit Hindi" pitchFamily="2"/>
            </a:endParaRPr>
          </a:p>
          <a:p>
            <a:pPr hangingPunct="0"/>
            <a:r>
              <a:rPr lang="de-DE" sz="2903" dirty="0">
                <a:latin typeface="Times New Roman" pitchFamily="18"/>
                <a:ea typeface="Droid Sans Fallback" pitchFamily="2"/>
                <a:cs typeface="Lohit Hindi" pitchFamily="2"/>
              </a:rPr>
              <a:t>im AS-AD-Modell in der kurzen und der langen Frist</a:t>
            </a:r>
          </a:p>
        </p:txBody>
      </p:sp>
      <p:sp>
        <p:nvSpPr>
          <p:cNvPr id="5" name="Rechteck 4">
            <a:extLst>
              <a:ext uri="{FF2B5EF4-FFF2-40B4-BE49-F238E27FC236}">
                <a16:creationId xmlns:a16="http://schemas.microsoft.com/office/drawing/2014/main" id="{8E0411A1-7993-42F9-8D7D-CC39010E5F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929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17923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Fiskalpolitik 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956297" y="4145699"/>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49" name="Textfeld 48">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51" name="Rechteck 50">
            <a:extLst>
              <a:ext uri="{FF2B5EF4-FFF2-40B4-BE49-F238E27FC236}">
                <a16:creationId xmlns:a16="http://schemas.microsoft.com/office/drawing/2014/main" id="{2A414F03-CC34-464B-8A3A-B30A294E2F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432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064014"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Geldpolitik </a:t>
            </a:r>
            <a:r>
              <a:rPr lang="de-DE" dirty="0">
                <a:latin typeface="Arial" pitchFamily="18"/>
                <a:ea typeface="Droid Sans Fallback" pitchFamily="2"/>
                <a:cs typeface="Lohit Hindi" pitchFamily="2"/>
              </a:rPr>
              <a:t>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10736" y="4222100"/>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p>
        </p:txBody>
      </p:sp>
      <p:sp>
        <p:nvSpPr>
          <p:cNvPr id="52" name="Textfeld 51">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53" name="Rechteck 52">
            <a:extLst>
              <a:ext uri="{FF2B5EF4-FFF2-40B4-BE49-F238E27FC236}">
                <a16:creationId xmlns:a16="http://schemas.microsoft.com/office/drawing/2014/main" id="{87F8A584-5480-408F-96B6-36D75D994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177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5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99470" y="0"/>
            <a:ext cx="7595190" cy="965442"/>
          </a:xfrm>
          <a:prstGeom prst="rect">
            <a:avLst/>
          </a:prstGeom>
          <a:noFill/>
          <a:ln>
            <a:noFill/>
          </a:ln>
        </p:spPr>
        <p:txBody>
          <a:bodyPr vert="horz" wrap="none" lIns="81646" tIns="40823" rIns="81646" bIns="40823" anchorCtr="0" compatLnSpc="0">
            <a:spAutoFit/>
          </a:bodyPr>
          <a:lstStyle/>
          <a:p>
            <a:pPr hangingPunct="0"/>
            <a:r>
              <a:rPr lang="de-DE" sz="2722" dirty="0">
                <a:latin typeface="Arial" pitchFamily="18"/>
                <a:ea typeface="Droid Sans Fallback" pitchFamily="2"/>
                <a:cs typeface="Lohit Hindi" pitchFamily="2"/>
              </a:rPr>
              <a:t>Zusammenfassung AS-AD-Modell/IS-LM-Modell</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206442" y="442909"/>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dirty="0"/>
              <a:t>Die Wirkung von Geld- und Fiskalpolitik ist im AS-AD-Modell gegenüber dem IS-LM-Modell aufgrund des Preiseffektes in der kurzen bis mittleren Frist eingeschränkt.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Geht man von der langfristigen Angebotskurve aus, zeigen Geld- und Fiskalpolitik im AS-AD-Modell keine realwirtschaftlichen Wirkungen. Dies setzt allerdings perfekt funktionierende Märkte (insbesondere den Arbeitsmarkt) voraus.</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dirty="0"/>
              <a:t>Da auch das AS-AD-Modell, in der betrachteten Form, wie das IS-LM-Modell keine explizite zeitliche Dynamik enthält, muss man sich alle beschriebenen Effekte als quasi gleichzeitig vorstellen. In der Realität laufen die Anpassungen aber zeitlich verzögert ab, so dass es während dieser Zeit sehr wahrscheinlich auch zu strukturellen Änderungen und damit einer Veränderung von </a:t>
            </a:r>
            <a:r>
              <a:rPr lang="de-DE" sz="2000" dirty="0" err="1">
                <a:latin typeface="Times New Roman" pitchFamily="18"/>
                <a:ea typeface="Droid Sans Fallback" pitchFamily="2"/>
                <a:cs typeface="Lohit Hindi" pitchFamily="2"/>
              </a:rPr>
              <a:t>Y</a:t>
            </a:r>
            <a:r>
              <a:rPr lang="de-DE" sz="2000" baseline="-33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a:t>
            </a:r>
            <a:r>
              <a:rPr lang="de-DE" sz="2000" dirty="0"/>
              <a:t>kommen wird.  </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7" name="Rechteck 6">
            <a:extLst>
              <a:ext uri="{FF2B5EF4-FFF2-40B4-BE49-F238E27FC236}">
                <a16:creationId xmlns:a16="http://schemas.microsoft.com/office/drawing/2014/main" id="{72C75C9D-9EA5-427B-A6E2-38120DA600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77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Konsum</a:t>
            </a:r>
          </a:p>
        </p:txBody>
      </p:sp>
      <p:grpSp>
        <p:nvGrpSpPr>
          <p:cNvPr id="7" name="Group 23"/>
          <p:cNvGrpSpPr/>
          <p:nvPr/>
        </p:nvGrpSpPr>
        <p:grpSpPr>
          <a:xfrm>
            <a:off x="3515452" y="549060"/>
            <a:ext cx="4115434" cy="4180758"/>
            <a:chOff x="1187624" y="908720"/>
            <a:chExt cx="4536504" cy="4608512"/>
          </a:xfrm>
        </p:grpSpPr>
        <p:cxnSp>
          <p:nvCxnSpPr>
            <p:cNvPr id="8" name="Straight Arrow Connector 6"/>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27"/>
          <p:cNvCxnSpPr/>
          <p:nvPr/>
        </p:nvCxnSpPr>
        <p:spPr>
          <a:xfrm flipV="1">
            <a:off x="3515452" y="810358"/>
            <a:ext cx="3984785" cy="2678298"/>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 name="Right Brace 28"/>
          <p:cNvSpPr/>
          <p:nvPr/>
        </p:nvSpPr>
        <p:spPr>
          <a:xfrm flipH="1">
            <a:off x="2969358" y="3488656"/>
            <a:ext cx="539830" cy="1175838"/>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2" name="TextBox 29"/>
          <p:cNvSpPr txBox="1"/>
          <p:nvPr/>
        </p:nvSpPr>
        <p:spPr>
          <a:xfrm>
            <a:off x="18037" y="3918212"/>
            <a:ext cx="2778325"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Autonomer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a:t>
            </a:r>
            <a:r>
              <a:rPr lang="de-DE" sz="1600" dirty="0">
                <a:solidFill>
                  <a:srgbClr val="000000"/>
                </a:solidFill>
              </a:rPr>
              <a:t>C</a:t>
            </a:r>
            <a:r>
              <a:rPr lang="de-DE" sz="1600" baseline="-25000" dirty="0">
                <a:solidFill>
                  <a:srgbClr val="000000"/>
                </a:solidFill>
              </a:rPr>
              <a:t>0 </a:t>
            </a:r>
            <a:r>
              <a:rPr lang="en-US" sz="1633" dirty="0">
                <a:latin typeface="Arial" panose="020B0604020202020204" pitchFamily="34" charset="0"/>
                <a:cs typeface="Arial" panose="020B0604020202020204" pitchFamily="34" charset="0"/>
              </a:rPr>
              <a:t>=100</a:t>
            </a:r>
          </a:p>
        </p:txBody>
      </p:sp>
      <p:sp>
        <p:nvSpPr>
          <p:cNvPr id="13" name="TextBox 30"/>
          <p:cNvSpPr txBox="1"/>
          <p:nvPr/>
        </p:nvSpPr>
        <p:spPr>
          <a:xfrm>
            <a:off x="6555887" y="4852038"/>
            <a:ext cx="159530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 (y)</a:t>
            </a:r>
          </a:p>
        </p:txBody>
      </p:sp>
      <p:sp>
        <p:nvSpPr>
          <p:cNvPr id="14" name="TextBox 31"/>
          <p:cNvSpPr txBox="1"/>
          <p:nvPr/>
        </p:nvSpPr>
        <p:spPr>
          <a:xfrm>
            <a:off x="1915242" y="549060"/>
            <a:ext cx="1502460"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p>
        </p:txBody>
      </p:sp>
      <p:cxnSp>
        <p:nvCxnSpPr>
          <p:cNvPr id="15" name="Straight Arrow Connector 33"/>
          <p:cNvCxnSpPr/>
          <p:nvPr/>
        </p:nvCxnSpPr>
        <p:spPr>
          <a:xfrm>
            <a:off x="4560642" y="2835412"/>
            <a:ext cx="130648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35"/>
          <p:cNvCxnSpPr/>
          <p:nvPr/>
        </p:nvCxnSpPr>
        <p:spPr>
          <a:xfrm flipV="1">
            <a:off x="5842372" y="1986196"/>
            <a:ext cx="0" cy="8492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36"/>
          <p:cNvSpPr txBox="1"/>
          <p:nvPr/>
        </p:nvSpPr>
        <p:spPr>
          <a:xfrm>
            <a:off x="5841333" y="2215620"/>
            <a:ext cx="3717684" cy="594906"/>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+ 0,886€ </a:t>
            </a:r>
            <a:r>
              <a:rPr lang="en-US" sz="1633" dirty="0" err="1">
                <a:latin typeface="Arial" panose="020B0604020202020204" pitchFamily="34" charset="0"/>
                <a:cs typeface="Arial" panose="020B0604020202020204" pitchFamily="34" charset="0"/>
              </a:rPr>
              <a:t>Konsum</a:t>
            </a:r>
            <a:br>
              <a:rPr lang="en-US" sz="1633" dirty="0">
                <a:latin typeface="Arial" panose="020B0604020202020204" pitchFamily="34" charset="0"/>
                <a:cs typeface="Arial" panose="020B0604020202020204" pitchFamily="34" charset="0"/>
              </a:rPr>
            </a:b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entspricht</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einer</a:t>
            </a:r>
            <a:r>
              <a:rPr lang="en-US" sz="1633" dirty="0">
                <a:latin typeface="Arial" panose="020B0604020202020204" pitchFamily="34" charset="0"/>
                <a:cs typeface="Arial" panose="020B0604020202020204" pitchFamily="34" charset="0"/>
              </a:rPr>
              <a:t> </a:t>
            </a:r>
            <a:r>
              <a:rPr lang="en-US" sz="1633" dirty="0" err="1">
                <a:latin typeface="Arial" panose="020B0604020202020204" pitchFamily="34" charset="0"/>
                <a:cs typeface="Arial" panose="020B0604020202020204" pitchFamily="34" charset="0"/>
              </a:rPr>
              <a:t>Ersparnis</a:t>
            </a:r>
            <a:r>
              <a:rPr lang="en-US" sz="1633" dirty="0">
                <a:latin typeface="Arial" panose="020B0604020202020204" pitchFamily="34" charset="0"/>
                <a:cs typeface="Arial" panose="020B0604020202020204" pitchFamily="34" charset="0"/>
              </a:rPr>
              <a:t> von 0,162€</a:t>
            </a:r>
          </a:p>
        </p:txBody>
      </p:sp>
      <p:sp>
        <p:nvSpPr>
          <p:cNvPr id="18" name="TextBox 37"/>
          <p:cNvSpPr txBox="1"/>
          <p:nvPr/>
        </p:nvSpPr>
        <p:spPr>
          <a:xfrm>
            <a:off x="4400910" y="2966061"/>
            <a:ext cx="2315436" cy="343620"/>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+ 1€ </a:t>
            </a:r>
            <a:r>
              <a:rPr lang="en-US" sz="1633" dirty="0" err="1">
                <a:latin typeface="Arial" panose="020B0604020202020204" pitchFamily="34" charset="0"/>
                <a:cs typeface="Arial" panose="020B0604020202020204" pitchFamily="34" charset="0"/>
              </a:rPr>
              <a:t>Einkommen</a:t>
            </a:r>
            <a:endParaRPr lang="en-US" sz="1633" dirty="0">
              <a:latin typeface="Arial" panose="020B0604020202020204" pitchFamily="34" charset="0"/>
              <a:cs typeface="Arial" panose="020B0604020202020204" pitchFamily="34" charset="0"/>
            </a:endParaRPr>
          </a:p>
        </p:txBody>
      </p:sp>
      <p:sp>
        <p:nvSpPr>
          <p:cNvPr id="3" name="Textfeld 2"/>
          <p:cNvSpPr txBox="1"/>
          <p:nvPr/>
        </p:nvSpPr>
        <p:spPr>
          <a:xfrm>
            <a:off x="7506501" y="507899"/>
            <a:ext cx="2492990" cy="369332"/>
          </a:xfrm>
          <a:prstGeom prst="rect">
            <a:avLst/>
          </a:prstGeom>
          <a:noFill/>
        </p:spPr>
        <p:txBody>
          <a:bodyPr wrap="none" rtlCol="0">
            <a:spAutoFit/>
          </a:bodyPr>
          <a:lstStyle/>
          <a:p>
            <a:r>
              <a:rPr lang="de-DE" sz="1633" dirty="0"/>
              <a:t>C(y)=</a:t>
            </a:r>
            <a:r>
              <a:rPr lang="de-DE" dirty="0">
                <a:solidFill>
                  <a:srgbClr val="000000"/>
                </a:solidFill>
              </a:rPr>
              <a:t> 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a:t>
            </a:r>
            <a:r>
              <a:rPr lang="de-DE">
                <a:solidFill>
                  <a:srgbClr val="000000"/>
                </a:solidFill>
              </a:rPr>
              <a:t>=100+0,866Y</a:t>
            </a:r>
            <a:endParaRPr lang="de-DE" sz="1633" dirty="0"/>
          </a:p>
        </p:txBody>
      </p:sp>
      <p:sp>
        <p:nvSpPr>
          <p:cNvPr id="20" name="Rechteck 19">
            <a:extLst>
              <a:ext uri="{FF2B5EF4-FFF2-40B4-BE49-F238E27FC236}">
                <a16:creationId xmlns:a16="http://schemas.microsoft.com/office/drawing/2014/main" id="{3AA9EF4D-D393-497D-9B25-FE8AE1F44E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4035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7" grpId="0"/>
      <p:bldP spid="1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209171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1" name="TextBox 13"/>
          <p:cNvSpPr txBox="1"/>
          <p:nvPr/>
        </p:nvSpPr>
        <p:spPr>
          <a:xfrm>
            <a:off x="5326384" y="5650112"/>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2" name="TextBox 14"/>
          <p:cNvSpPr txBox="1"/>
          <p:nvPr/>
        </p:nvSpPr>
        <p:spPr>
          <a:xfrm>
            <a:off x="523935" y="1346970"/>
            <a:ext cx="1630575"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sp>
        <p:nvSpPr>
          <p:cNvPr id="35" name="Rechteck 34">
            <a:extLst>
              <a:ext uri="{FF2B5EF4-FFF2-40B4-BE49-F238E27FC236}">
                <a16:creationId xmlns:a16="http://schemas.microsoft.com/office/drawing/2014/main" id="{77EAEDD0-9FA0-46B8-ADE0-9EC314DE13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34906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455043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10"/>
          <p:cNvCxnSpPr/>
          <p:nvPr/>
        </p:nvCxnSpPr>
        <p:spPr>
          <a:xfrm flipV="1">
            <a:off x="4550439" y="1804240"/>
            <a:ext cx="5291272" cy="195973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1" name="TextBox 13"/>
          <p:cNvSpPr txBox="1"/>
          <p:nvPr/>
        </p:nvSpPr>
        <p:spPr>
          <a:xfrm>
            <a:off x="7621818" y="5628340"/>
            <a:ext cx="1031051" cy="246221"/>
          </a:xfrm>
          <a:prstGeom prst="rect">
            <a:avLst/>
          </a:prstGeom>
          <a:noFill/>
        </p:spPr>
        <p:txBody>
          <a:bodyPr wrap="none" rtlCol="0">
            <a:spAutoFit/>
          </a:bodyPr>
          <a:lstStyle/>
          <a:p>
            <a:r>
              <a:rPr lang="en-US" sz="1000" dirty="0" err="1">
                <a:latin typeface="Arial" panose="020B0604020202020204" pitchFamily="34" charset="0"/>
                <a:cs typeface="Arial" panose="020B0604020202020204" pitchFamily="34" charset="0"/>
              </a:rPr>
              <a:t>Einkommen</a:t>
            </a:r>
            <a:r>
              <a:rPr lang="en-US" sz="1000" dirty="0">
                <a:latin typeface="Arial" panose="020B0604020202020204" pitchFamily="34" charset="0"/>
                <a:cs typeface="Arial" panose="020B0604020202020204" pitchFamily="34" charset="0"/>
              </a:rPr>
              <a:t>(</a:t>
            </a:r>
            <a:r>
              <a:rPr lang="en-US" sz="1000" i="1" dirty="0">
                <a:latin typeface="Arial" panose="020B0604020202020204" pitchFamily="34" charset="0"/>
                <a:cs typeface="Arial" panose="020B0604020202020204" pitchFamily="34" charset="0"/>
              </a:rPr>
              <a:t>Y</a:t>
            </a:r>
            <a:r>
              <a:rPr lang="en-US" sz="1000" dirty="0">
                <a:latin typeface="Arial" panose="020B0604020202020204" pitchFamily="34" charset="0"/>
                <a:cs typeface="Arial" panose="020B0604020202020204" pitchFamily="34" charset="0"/>
              </a:rPr>
              <a:t>)</a:t>
            </a:r>
          </a:p>
        </p:txBody>
      </p:sp>
      <p:sp>
        <p:nvSpPr>
          <p:cNvPr id="12" name="TextBox 14"/>
          <p:cNvSpPr txBox="1"/>
          <p:nvPr/>
        </p:nvSpPr>
        <p:spPr>
          <a:xfrm>
            <a:off x="2982655" y="1346970"/>
            <a:ext cx="1630575"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cxnSp>
        <p:nvCxnSpPr>
          <p:cNvPr id="13" name="Straight Connector 23"/>
          <p:cNvCxnSpPr/>
          <p:nvPr/>
        </p:nvCxnSpPr>
        <p:spPr>
          <a:xfrm flipV="1">
            <a:off x="4550439"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5" name="Right Brace 27"/>
          <p:cNvSpPr/>
          <p:nvPr/>
        </p:nvSpPr>
        <p:spPr>
          <a:xfrm>
            <a:off x="7580785" y="2709583"/>
            <a:ext cx="522595" cy="1235582"/>
          </a:xfrm>
          <a:prstGeom prst="rightBrace">
            <a:avLst>
              <a:gd name="adj1" fmla="val 8333"/>
              <a:gd name="adj2" fmla="val 20842"/>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7" name="TextBox 31"/>
          <p:cNvSpPr txBox="1"/>
          <p:nvPr/>
        </p:nvSpPr>
        <p:spPr>
          <a:xfrm>
            <a:off x="8835946" y="3690297"/>
            <a:ext cx="2093843"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Konsum</a:t>
            </a:r>
            <a:r>
              <a:rPr lang="en-US" sz="1633" dirty="0">
                <a:latin typeface="Arial" panose="020B0604020202020204" pitchFamily="34" charset="0"/>
                <a:cs typeface="Arial" panose="020B0604020202020204" pitchFamily="34" charset="0"/>
              </a:rPr>
              <a:t> C(Y)=</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a:t>
            </a:r>
            <a:endParaRPr lang="en-US" sz="1633" dirty="0">
              <a:latin typeface="Arial" panose="020B0604020202020204" pitchFamily="34" charset="0"/>
              <a:cs typeface="Arial" panose="020B0604020202020204" pitchFamily="34" charset="0"/>
            </a:endParaRPr>
          </a:p>
        </p:txBody>
      </p:sp>
      <p:sp>
        <p:nvSpPr>
          <p:cNvPr id="18" name="TextBox 32"/>
          <p:cNvSpPr txBox="1"/>
          <p:nvPr/>
        </p:nvSpPr>
        <p:spPr>
          <a:xfrm>
            <a:off x="8150864" y="2549962"/>
            <a:ext cx="1922321"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Innvestitionen</a:t>
            </a:r>
            <a:r>
              <a:rPr lang="en-US" sz="1633" dirty="0">
                <a:latin typeface="Arial" panose="020B0604020202020204" pitchFamily="34" charset="0"/>
                <a:cs typeface="Arial" panose="020B0604020202020204" pitchFamily="34" charset="0"/>
              </a:rPr>
              <a:t> I +</a:t>
            </a:r>
          </a:p>
          <a:p>
            <a:r>
              <a:rPr lang="en-US" sz="1633" dirty="0" err="1">
                <a:latin typeface="Arial" panose="020B0604020202020204" pitchFamily="34" charset="0"/>
                <a:cs typeface="Arial" panose="020B0604020202020204" pitchFamily="34" charset="0"/>
              </a:rPr>
              <a:t>Staatsausgaben</a:t>
            </a:r>
            <a:r>
              <a:rPr lang="en-US" sz="1633" dirty="0">
                <a:latin typeface="Arial" panose="020B0604020202020204" pitchFamily="34" charset="0"/>
                <a:cs typeface="Arial" panose="020B0604020202020204" pitchFamily="34" charset="0"/>
              </a:rPr>
              <a:t> G</a:t>
            </a:r>
          </a:p>
        </p:txBody>
      </p:sp>
      <p:cxnSp>
        <p:nvCxnSpPr>
          <p:cNvPr id="19" name="Straight Arrow Connector 33"/>
          <p:cNvCxnSpPr/>
          <p:nvPr/>
        </p:nvCxnSpPr>
        <p:spPr>
          <a:xfrm flipH="1" flipV="1">
            <a:off x="9449765" y="3380454"/>
            <a:ext cx="653244" cy="2528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35"/>
          <p:cNvSpPr txBox="1"/>
          <p:nvPr/>
        </p:nvSpPr>
        <p:spPr>
          <a:xfrm>
            <a:off x="8450785" y="177459"/>
            <a:ext cx="2545890"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p>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a:t>
            </a:r>
            <a:r>
              <a:rPr lang="de-DE" sz="1600" dirty="0">
                <a:solidFill>
                  <a:srgbClr val="000000"/>
                </a:solidFill>
              </a:rPr>
              <a:t>Y</a:t>
            </a:r>
            <a:r>
              <a:rPr lang="de-DE" sz="1600" baseline="30000" dirty="0">
                <a:solidFill>
                  <a:srgbClr val="000000"/>
                </a:solidFill>
              </a:rPr>
              <a:t>D</a:t>
            </a:r>
            <a:r>
              <a:rPr lang="en-US" sz="1633" dirty="0">
                <a:latin typeface="Arial" panose="020B0604020202020204" pitchFamily="34" charset="0"/>
                <a:cs typeface="Arial" panose="020B0604020202020204" pitchFamily="34" charset="0"/>
              </a:rPr>
              <a:t>=</a:t>
            </a:r>
            <a:r>
              <a:rPr lang="de-DE" dirty="0">
                <a:solidFill>
                  <a:srgbClr val="000000"/>
                </a:solidFill>
              </a:rPr>
              <a:t>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Y+I+G</a:t>
            </a:r>
            <a:endParaRPr lang="en-US" sz="2000" dirty="0">
              <a:latin typeface="Arial" panose="020B0604020202020204" pitchFamily="34" charset="0"/>
              <a:cs typeface="Arial" panose="020B0604020202020204" pitchFamily="34" charset="0"/>
            </a:endParaRPr>
          </a:p>
        </p:txBody>
      </p:sp>
      <p:cxnSp>
        <p:nvCxnSpPr>
          <p:cNvPr id="21" name="Straight Arrow Connector 37"/>
          <p:cNvCxnSpPr>
            <a:stCxn id="20" idx="2"/>
          </p:cNvCxnSpPr>
          <p:nvPr/>
        </p:nvCxnSpPr>
        <p:spPr>
          <a:xfrm flipH="1">
            <a:off x="9329543" y="798078"/>
            <a:ext cx="394187" cy="11133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266011" y="4033917"/>
            <a:ext cx="1694310" cy="846194"/>
          </a:xfrm>
          <a:prstGeom prst="rect">
            <a:avLst/>
          </a:prstGeom>
          <a:noFill/>
        </p:spPr>
        <p:txBody>
          <a:bodyPr wrap="none" rtlCol="0">
            <a:spAutoFit/>
          </a:bodyPr>
          <a:lstStyle/>
          <a:p>
            <a:pPr algn="r"/>
            <a:r>
              <a:rPr lang="de-DE" sz="1633" dirty="0"/>
              <a:t>Investitionen I</a:t>
            </a:r>
          </a:p>
          <a:p>
            <a:pPr algn="ctr"/>
            <a:r>
              <a:rPr lang="de-DE" sz="1633" dirty="0"/>
              <a:t>+</a:t>
            </a:r>
          </a:p>
          <a:p>
            <a:pPr algn="r"/>
            <a:r>
              <a:rPr lang="de-DE" sz="1633" dirty="0"/>
              <a:t>Staatsausgaben G</a:t>
            </a:r>
          </a:p>
        </p:txBody>
      </p:sp>
      <p:cxnSp>
        <p:nvCxnSpPr>
          <p:cNvPr id="24" name="Straight Connector 30"/>
          <p:cNvCxnSpPr/>
          <p:nvPr/>
        </p:nvCxnSpPr>
        <p:spPr>
          <a:xfrm flipV="1">
            <a:off x="4576695" y="3110727"/>
            <a:ext cx="5291272" cy="1959731"/>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26766" y="6358804"/>
            <a:ext cx="8519512" cy="371512"/>
          </a:xfrm>
          <a:prstGeom prst="rect">
            <a:avLst/>
          </a:prstGeom>
          <a:noFill/>
          <a:ln>
            <a:solidFill>
              <a:schemeClr val="tx1"/>
            </a:solidFill>
          </a:ln>
        </p:spPr>
        <p:txBody>
          <a:bodyPr wrap="none" rtlCol="0">
            <a:spAutoFit/>
          </a:bodyPr>
          <a:lstStyle/>
          <a:p>
            <a:pPr marL="0" lvl="1"/>
            <a:r>
              <a:rPr lang="en-US" sz="1814" b="1" u="sng"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Gleichgewichtsbedingung</a:t>
            </a:r>
            <a:r>
              <a:rPr lang="en-US" sz="1700" b="1" u="sng"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Ausgaben</a:t>
            </a:r>
            <a:r>
              <a:rPr lang="en-US" sz="1700" b="1" u="sng" dirty="0">
                <a:solidFill>
                  <a:prstClr val="black"/>
                </a:solidFill>
                <a:latin typeface="Arial" panose="020B0604020202020204" pitchFamily="34" charset="0"/>
                <a:cs typeface="Arial" panose="020B0604020202020204" pitchFamily="34" charset="0"/>
                <a:sym typeface="Wingdings" panose="05000000000000000000" pitchFamily="2" charset="2"/>
              </a:rPr>
              <a:t>(</a:t>
            </a:r>
            <a:r>
              <a:rPr lang="de-DE" sz="1700" dirty="0">
                <a:solidFill>
                  <a:srgbClr val="000000"/>
                </a:solidFill>
              </a:rPr>
              <a:t>Y</a:t>
            </a:r>
            <a:r>
              <a:rPr lang="de-DE" sz="1700" baseline="30000" dirty="0">
                <a:solidFill>
                  <a:srgbClr val="000000"/>
                </a:solidFill>
              </a:rPr>
              <a:t>D</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 </a:t>
            </a:r>
            <a:r>
              <a:rPr lang="en-US" sz="1700" b="1" u="sng" dirty="0" err="1">
                <a:solidFill>
                  <a:prstClr val="black"/>
                </a:solidFill>
                <a:latin typeface="Arial" panose="020B0604020202020204" pitchFamily="34" charset="0"/>
                <a:cs typeface="Arial" panose="020B0604020202020204" pitchFamily="34" charset="0"/>
                <a:sym typeface="Wingdings" panose="05000000000000000000" pitchFamily="2" charset="2"/>
              </a:rPr>
              <a:t>Einkommen</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(Y) = </a:t>
            </a:r>
            <a:r>
              <a:rPr lang="en-US" sz="1700" b="1" dirty="0" err="1">
                <a:solidFill>
                  <a:prstClr val="black"/>
                </a:solidFill>
                <a:latin typeface="Arial" panose="020B0604020202020204" pitchFamily="34" charset="0"/>
                <a:cs typeface="Arial" panose="020B0604020202020204" pitchFamily="34" charset="0"/>
                <a:sym typeface="Wingdings" panose="05000000000000000000" pitchFamily="2" charset="2"/>
              </a:rPr>
              <a:t>Produktion</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(Y) = </a:t>
            </a:r>
            <a:r>
              <a:rPr lang="de-DE" sz="1700" b="1" dirty="0">
                <a:solidFill>
                  <a:prstClr val="black"/>
                </a:solidFill>
                <a:latin typeface="Arial" panose="020B0604020202020204" pitchFamily="34" charset="0"/>
                <a:cs typeface="Arial" panose="020B0604020202020204" pitchFamily="34" charset="0"/>
              </a:rPr>
              <a:t>Y</a:t>
            </a:r>
            <a:r>
              <a:rPr lang="de-DE" sz="1700" b="1" baseline="30000" dirty="0">
                <a:solidFill>
                  <a:prstClr val="black"/>
                </a:solidFill>
                <a:latin typeface="Arial" panose="020B0604020202020204" pitchFamily="34" charset="0"/>
                <a:cs typeface="Arial" panose="020B0604020202020204" pitchFamily="34" charset="0"/>
              </a:rPr>
              <a:t>*</a:t>
            </a:r>
            <a:endParaRPr lang="en-US" sz="1700" b="1" baseline="300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7" name="Textfeld 26"/>
          <p:cNvSpPr txBox="1"/>
          <p:nvPr/>
        </p:nvSpPr>
        <p:spPr>
          <a:xfrm>
            <a:off x="8496156" y="119954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22" name="Right Brace 28"/>
          <p:cNvSpPr/>
          <p:nvPr/>
        </p:nvSpPr>
        <p:spPr>
          <a:xfrm flipH="1">
            <a:off x="3968866" y="5070458"/>
            <a:ext cx="539830" cy="419391"/>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8" name="Textfeld 27"/>
          <p:cNvSpPr txBox="1"/>
          <p:nvPr/>
        </p:nvSpPr>
        <p:spPr>
          <a:xfrm>
            <a:off x="1952807" y="5070458"/>
            <a:ext cx="2145716" cy="369332"/>
          </a:xfrm>
          <a:prstGeom prst="rect">
            <a:avLst/>
          </a:prstGeom>
          <a:noFill/>
        </p:spPr>
        <p:txBody>
          <a:bodyPr wrap="none" rtlCol="0">
            <a:spAutoFit/>
          </a:bodyPr>
          <a:lstStyle/>
          <a:p>
            <a:r>
              <a:rPr lang="de-DE" sz="1633" dirty="0"/>
              <a:t>Autonomer Konsum </a:t>
            </a:r>
            <a:r>
              <a:rPr lang="de-DE" dirty="0">
                <a:solidFill>
                  <a:srgbClr val="000000"/>
                </a:solidFill>
              </a:rPr>
              <a:t>C</a:t>
            </a:r>
            <a:r>
              <a:rPr lang="de-DE" baseline="-25000" dirty="0">
                <a:solidFill>
                  <a:srgbClr val="000000"/>
                </a:solidFill>
              </a:rPr>
              <a:t>0</a:t>
            </a:r>
            <a:endParaRPr lang="de-DE" sz="1633" dirty="0"/>
          </a:p>
        </p:txBody>
      </p:sp>
      <p:sp>
        <p:nvSpPr>
          <p:cNvPr id="29" name="Right Brace 28"/>
          <p:cNvSpPr/>
          <p:nvPr/>
        </p:nvSpPr>
        <p:spPr>
          <a:xfrm flipH="1">
            <a:off x="3968122" y="3763971"/>
            <a:ext cx="539830" cy="125840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0" name="Right Brace 28"/>
          <p:cNvSpPr/>
          <p:nvPr/>
        </p:nvSpPr>
        <p:spPr>
          <a:xfrm flipH="1">
            <a:off x="1736086" y="3885891"/>
            <a:ext cx="539830" cy="1745342"/>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1" name="Textfeld 30"/>
          <p:cNvSpPr txBox="1"/>
          <p:nvPr/>
        </p:nvSpPr>
        <p:spPr>
          <a:xfrm>
            <a:off x="7690" y="4184043"/>
            <a:ext cx="2065924" cy="1152232"/>
          </a:xfrm>
          <a:prstGeom prst="rect">
            <a:avLst/>
          </a:prstGeom>
          <a:noFill/>
        </p:spPr>
        <p:txBody>
          <a:bodyPr wrap="square" rtlCol="0">
            <a:noAutofit/>
          </a:bodyPr>
          <a:lstStyle/>
          <a:p>
            <a:r>
              <a:rPr lang="de-DE" sz="1633" dirty="0"/>
              <a:t>Vom Einkommen</a:t>
            </a:r>
          </a:p>
          <a:p>
            <a:r>
              <a:rPr lang="de-DE" sz="1633" dirty="0"/>
              <a:t>unabhängiger Teil der </a:t>
            </a:r>
            <a:r>
              <a:rPr lang="de-DE" sz="1633" dirty="0" err="1"/>
              <a:t>gesamtwirtschaft</a:t>
            </a:r>
            <a:r>
              <a:rPr lang="de-DE" sz="1633" dirty="0"/>
              <a:t>- </a:t>
            </a:r>
            <a:r>
              <a:rPr lang="de-DE" sz="1633" dirty="0" err="1"/>
              <a:t>lichen</a:t>
            </a:r>
            <a:r>
              <a:rPr lang="de-DE" sz="1633" dirty="0"/>
              <a:t> Nachfrage</a:t>
            </a:r>
          </a:p>
        </p:txBody>
      </p:sp>
      <p:cxnSp>
        <p:nvCxnSpPr>
          <p:cNvPr id="32" name="Straight Connector 30"/>
          <p:cNvCxnSpPr/>
          <p:nvPr/>
        </p:nvCxnSpPr>
        <p:spPr>
          <a:xfrm flipV="1">
            <a:off x="7516290" y="2693443"/>
            <a:ext cx="6643" cy="2899609"/>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0"/>
          <p:cNvCxnSpPr/>
          <p:nvPr/>
        </p:nvCxnSpPr>
        <p:spPr>
          <a:xfrm flipV="1">
            <a:off x="4576694" y="2659129"/>
            <a:ext cx="2939596" cy="34314"/>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3569335" y="2508777"/>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8" name="Textfeld 37"/>
          <p:cNvSpPr txBox="1"/>
          <p:nvPr/>
        </p:nvSpPr>
        <p:spPr>
          <a:xfrm>
            <a:off x="6827681" y="5625944"/>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9" name="TextBox 35"/>
          <p:cNvSpPr txBox="1"/>
          <p:nvPr/>
        </p:nvSpPr>
        <p:spPr>
          <a:xfrm>
            <a:off x="4639792" y="768461"/>
            <a:ext cx="3696653" cy="1574726"/>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45°-Linie: Ort aller Punkte bei denen</a:t>
            </a:r>
          </a:p>
          <a:p>
            <a:r>
              <a:rPr lang="de-DE" sz="2000" dirty="0">
                <a:solidFill>
                  <a:srgbClr val="000000"/>
                </a:solidFill>
              </a:rPr>
              <a:t>Y</a:t>
            </a:r>
            <a:r>
              <a:rPr lang="de-DE" sz="2000" baseline="30000" dirty="0">
                <a:solidFill>
                  <a:srgbClr val="000000"/>
                </a:solidFill>
              </a:rPr>
              <a:t>D</a:t>
            </a:r>
            <a:r>
              <a:rPr lang="de-DE" sz="2000" dirty="0"/>
              <a:t>=Y gilt → Alle möglichen</a:t>
            </a:r>
          </a:p>
          <a:p>
            <a:r>
              <a:rPr lang="de-DE" sz="2000" dirty="0"/>
              <a:t>	     Gleichgewichtspunkte</a:t>
            </a:r>
          </a:p>
          <a:p>
            <a:r>
              <a:rPr lang="de-DE" sz="2000" dirty="0"/>
              <a:t>Gerade durch den Ursprung</a:t>
            </a:r>
          </a:p>
          <a:p>
            <a:r>
              <a:rPr lang="de-DE" sz="2000" dirty="0"/>
              <a:t>Mit Steigung eins</a:t>
            </a:r>
          </a:p>
        </p:txBody>
      </p:sp>
      <p:cxnSp>
        <p:nvCxnSpPr>
          <p:cNvPr id="40" name="Straight Arrow Connector 37"/>
          <p:cNvCxnSpPr/>
          <p:nvPr/>
        </p:nvCxnSpPr>
        <p:spPr>
          <a:xfrm>
            <a:off x="7340463" y="1688024"/>
            <a:ext cx="855278" cy="2448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reihandform 42"/>
          <p:cNvSpPr/>
          <p:nvPr/>
        </p:nvSpPr>
        <p:spPr>
          <a:xfrm>
            <a:off x="5089402" y="5090615"/>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4783869" y="5211338"/>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sp>
        <p:nvSpPr>
          <p:cNvPr id="46" name="TextBox 14"/>
          <p:cNvSpPr txBox="1"/>
          <p:nvPr/>
        </p:nvSpPr>
        <p:spPr>
          <a:xfrm>
            <a:off x="-2258" y="2155093"/>
            <a:ext cx="4615366" cy="307777"/>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Schnittpunkt zwischen 45°-Linie und Nachfragefunktion</a:t>
            </a:r>
            <a:r>
              <a:rPr lang="en-US" sz="1400" dirty="0">
                <a:latin typeface="Arial" panose="020B0604020202020204" pitchFamily="34" charset="0"/>
                <a:cs typeface="Arial" panose="020B0604020202020204" pitchFamily="34" charset="0"/>
              </a:rPr>
              <a:t> </a:t>
            </a:r>
          </a:p>
        </p:txBody>
      </p:sp>
      <p:sp>
        <p:nvSpPr>
          <p:cNvPr id="47" name="TextBox 14"/>
          <p:cNvSpPr txBox="1"/>
          <p:nvPr/>
        </p:nvSpPr>
        <p:spPr>
          <a:xfrm>
            <a:off x="3408277" y="5873938"/>
            <a:ext cx="4615366" cy="307777"/>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Schnittpunkt zwischen 45°-Linie und Nachfragefunktion</a:t>
            </a:r>
            <a:r>
              <a:rPr lang="en-US" sz="1400" dirty="0">
                <a:latin typeface="Arial" panose="020B0604020202020204" pitchFamily="34" charset="0"/>
                <a:cs typeface="Arial" panose="020B0604020202020204" pitchFamily="34" charset="0"/>
              </a:rPr>
              <a:t> </a:t>
            </a:r>
          </a:p>
        </p:txBody>
      </p:sp>
      <p:sp>
        <p:nvSpPr>
          <p:cNvPr id="35" name="Rechteck 34">
            <a:extLst>
              <a:ext uri="{FF2B5EF4-FFF2-40B4-BE49-F238E27FC236}">
                <a16:creationId xmlns:a16="http://schemas.microsoft.com/office/drawing/2014/main" id="{77EAEDD0-9FA0-46B8-ADE0-9EC314DE13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2214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8" grpId="0"/>
      <p:bldP spid="20" grpId="0"/>
      <p:bldP spid="23" grpId="0"/>
      <p:bldP spid="25" grpId="0" animBg="1"/>
      <p:bldP spid="27" grpId="0"/>
      <p:bldP spid="22" grpId="0" animBg="1"/>
      <p:bldP spid="28" grpId="0"/>
      <p:bldP spid="29" grpId="0" animBg="1"/>
      <p:bldP spid="30" grpId="0" animBg="1"/>
      <p:bldP spid="31" grpId="0"/>
      <p:bldP spid="37" grpId="0"/>
      <p:bldP spid="38" grpId="0"/>
      <p:bldP spid="39" grpId="0"/>
      <p:bldP spid="43" grpId="0" animBg="1"/>
      <p:bldP spid="44" grpId="0"/>
      <p:bldP spid="46" grpId="0"/>
      <p:bldP spid="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471790" y="1483414"/>
            <a:ext cx="6999223" cy="4146761"/>
            <a:chOff x="1187624" y="908720"/>
            <a:chExt cx="4536504" cy="4608512"/>
          </a:xfrm>
        </p:grpSpPr>
        <p:cxnSp>
          <p:nvCxnSpPr>
            <p:cNvPr id="9"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1471791" y="1875360"/>
            <a:ext cx="5291272" cy="1959731"/>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7233448" y="5712498"/>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3" name="TextBox 14"/>
          <p:cNvSpPr txBox="1"/>
          <p:nvPr/>
        </p:nvSpPr>
        <p:spPr>
          <a:xfrm>
            <a:off x="-31407" y="1136119"/>
            <a:ext cx="1697901"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br>
              <a:rPr lang="en-US" sz="1633" dirty="0">
                <a:latin typeface="Arial" panose="020B0604020202020204" pitchFamily="34" charset="0"/>
                <a:cs typeface="Arial" panose="020B0604020202020204" pitchFamily="34" charset="0"/>
              </a:rPr>
            </a:br>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cxnSp>
        <p:nvCxnSpPr>
          <p:cNvPr id="14" name="Straight Connector 23"/>
          <p:cNvCxnSpPr/>
          <p:nvPr/>
        </p:nvCxnSpPr>
        <p:spPr>
          <a:xfrm flipV="1">
            <a:off x="1471790" y="1156792"/>
            <a:ext cx="4572705" cy="450738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6" name="TextBox 31"/>
          <p:cNvSpPr txBox="1"/>
          <p:nvPr/>
        </p:nvSpPr>
        <p:spPr>
          <a:xfrm>
            <a:off x="2716756" y="886385"/>
            <a:ext cx="2682530" cy="369332"/>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Gleichgewicht</a:t>
            </a:r>
            <a:r>
              <a:rPr lang="en-US" sz="1633" dirty="0">
                <a:latin typeface="Arial" panose="020B0604020202020204" pitchFamily="34" charset="0"/>
                <a:cs typeface="Arial" panose="020B0604020202020204" pitchFamily="34" charset="0"/>
              </a:rPr>
              <a:t> </a:t>
            </a:r>
            <a:r>
              <a:rPr lang="de-DE" dirty="0">
                <a:solidFill>
                  <a:srgbClr val="000000"/>
                </a:solidFill>
              </a:rPr>
              <a:t>Y</a:t>
            </a:r>
            <a:r>
              <a:rPr lang="de-DE" baseline="30000" dirty="0">
                <a:solidFill>
                  <a:srgbClr val="000000"/>
                </a:solidFill>
              </a:rPr>
              <a:t>D</a:t>
            </a:r>
            <a:r>
              <a:rPr lang="en-US" sz="1633" i="1" dirty="0">
                <a:latin typeface="Arial" panose="020B0604020202020204" pitchFamily="34" charset="0"/>
                <a:cs typeface="Arial" panose="020B0604020202020204" pitchFamily="34" charset="0"/>
              </a:rPr>
              <a:t>=Y=</a:t>
            </a:r>
            <a:r>
              <a:rPr lang="de-DE" sz="1600" dirty="0">
                <a:solidFill>
                  <a:srgbClr val="000000"/>
                </a:solidFill>
              </a:rPr>
              <a:t>Y</a:t>
            </a:r>
            <a:r>
              <a:rPr lang="de-DE" sz="1600" baseline="30000" dirty="0">
                <a:solidFill>
                  <a:srgbClr val="000000"/>
                </a:solidFill>
              </a:rPr>
              <a:t>*</a:t>
            </a:r>
            <a:endParaRPr lang="de-DE" sz="1600" dirty="0"/>
          </a:p>
        </p:txBody>
      </p:sp>
      <p:sp>
        <p:nvSpPr>
          <p:cNvPr id="17" name="TextBox 35"/>
          <p:cNvSpPr txBox="1"/>
          <p:nvPr/>
        </p:nvSpPr>
        <p:spPr>
          <a:xfrm>
            <a:off x="7721564" y="2164443"/>
            <a:ext cx="2683748" cy="369332"/>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Ausgaben</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 = </a:t>
            </a:r>
            <a:r>
              <a:rPr lang="en-US" sz="1633" dirty="0" err="1">
                <a:latin typeface="Arial" panose="020B0604020202020204" pitchFamily="34" charset="0"/>
                <a:cs typeface="Arial" panose="020B0604020202020204" pitchFamily="34" charset="0"/>
              </a:rPr>
              <a:t>Nachfrage</a:t>
            </a:r>
            <a:endParaRPr lang="en-US" sz="1633" dirty="0">
              <a:latin typeface="Arial" panose="020B0604020202020204" pitchFamily="34" charset="0"/>
              <a:cs typeface="Arial" panose="020B0604020202020204" pitchFamily="34" charset="0"/>
            </a:endParaRPr>
          </a:p>
        </p:txBody>
      </p:sp>
      <p:cxnSp>
        <p:nvCxnSpPr>
          <p:cNvPr id="18" name="Straight Arrow Connector 37"/>
          <p:cNvCxnSpPr/>
          <p:nvPr/>
        </p:nvCxnSpPr>
        <p:spPr>
          <a:xfrm flipH="1" flipV="1">
            <a:off x="6561822" y="2050388"/>
            <a:ext cx="1173617" cy="2720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1"/>
              <p:cNvSpPr txBox="1"/>
              <p:nvPr/>
            </p:nvSpPr>
            <p:spPr>
              <a:xfrm>
                <a:off x="2040455" y="5722139"/>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20" name="TextBox 11"/>
              <p:cNvSpPr txBox="1">
                <a:spLocks noRot="1" noChangeAspect="1" noMove="1" noResize="1" noEditPoints="1" noAdjustHandles="1" noChangeArrowheads="1" noChangeShapeType="1" noTextEdit="1"/>
              </p:cNvSpPr>
              <p:nvPr/>
            </p:nvSpPr>
            <p:spPr>
              <a:xfrm>
                <a:off x="2040455" y="5722139"/>
                <a:ext cx="421910" cy="343620"/>
              </a:xfrm>
              <a:prstGeom prst="rect">
                <a:avLst/>
              </a:prstGeom>
              <a:blipFill>
                <a:blip r:embed="rId3"/>
                <a:stretch>
                  <a:fillRect/>
                </a:stretch>
              </a:blipFill>
            </p:spPr>
            <p:txBody>
              <a:bodyPr/>
              <a:lstStyle/>
              <a:p>
                <a:r>
                  <a:rPr lang="de-DE">
                    <a:noFill/>
                  </a:rPr>
                  <a:t> </a:t>
                </a:r>
              </a:p>
            </p:txBody>
          </p:sp>
        </mc:Fallback>
      </mc:AlternateContent>
      <p:cxnSp>
        <p:nvCxnSpPr>
          <p:cNvPr id="21" name="Straight Connector 15"/>
          <p:cNvCxnSpPr/>
          <p:nvPr/>
        </p:nvCxnSpPr>
        <p:spPr>
          <a:xfrm flipV="1">
            <a:off x="2255683" y="4880280"/>
            <a:ext cx="0" cy="78389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8"/>
          <p:cNvCxnSpPr/>
          <p:nvPr/>
        </p:nvCxnSpPr>
        <p:spPr>
          <a:xfrm flipV="1">
            <a:off x="2255683" y="3573793"/>
            <a:ext cx="0" cy="130648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Right Brace 29"/>
          <p:cNvSpPr/>
          <p:nvPr/>
        </p:nvSpPr>
        <p:spPr>
          <a:xfrm rot="10800000">
            <a:off x="968761" y="3594833"/>
            <a:ext cx="1270198" cy="130648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4" name="TextBox 34"/>
          <p:cNvSpPr txBox="1"/>
          <p:nvPr/>
        </p:nvSpPr>
        <p:spPr>
          <a:xfrm>
            <a:off x="-3883" y="4235210"/>
            <a:ext cx="1584233" cy="2031325"/>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Um die </a:t>
            </a:r>
            <a:r>
              <a:rPr lang="en-US" sz="1400" dirty="0" err="1">
                <a:latin typeface="Arial" panose="020B0604020202020204" pitchFamily="34" charset="0"/>
                <a:cs typeface="Arial" panose="020B0604020202020204" pitchFamily="34" charset="0"/>
              </a:rPr>
              <a:t>Nachfrage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befriedigen</a:t>
            </a:r>
            <a:r>
              <a:rPr lang="en-US" sz="1400" dirty="0">
                <a:latin typeface="Arial" panose="020B0604020202020204" pitchFamily="34" charset="0"/>
                <a:cs typeface="Arial" panose="020B0604020202020204" pitchFamily="34" charset="0"/>
              </a:rPr>
              <a:t>,</a:t>
            </a:r>
          </a:p>
          <a:p>
            <a:r>
              <a:rPr lang="en-US" sz="1400" dirty="0" err="1">
                <a:latin typeface="Arial" panose="020B0604020202020204" pitchFamily="34" charset="0"/>
                <a:cs typeface="Arial" panose="020B0604020202020204" pitchFamily="34" charset="0"/>
              </a:rPr>
              <a:t>müssen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Lagerbestände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abgebaut</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werden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bzw</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Neueinstellungen</a:t>
            </a:r>
            <a:endParaRPr lang="en-US" sz="1400" dirty="0">
              <a:latin typeface="Arial" panose="020B0604020202020204" pitchFamily="34" charset="0"/>
              <a:cs typeface="Arial" panose="020B0604020202020204" pitchFamily="34" charset="0"/>
            </a:endParaRPr>
          </a:p>
        </p:txBody>
      </p:sp>
      <p:cxnSp>
        <p:nvCxnSpPr>
          <p:cNvPr id="30" name="Straight Arrow Connector 45"/>
          <p:cNvCxnSpPr>
            <a:stCxn id="16" idx="2"/>
          </p:cNvCxnSpPr>
          <p:nvPr/>
        </p:nvCxnSpPr>
        <p:spPr>
          <a:xfrm>
            <a:off x="4058021" y="1255717"/>
            <a:ext cx="366734" cy="1387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2"/>
          <p:cNvSpPr txBox="1"/>
          <p:nvPr/>
        </p:nvSpPr>
        <p:spPr>
          <a:xfrm>
            <a:off x="4020177" y="3174145"/>
            <a:ext cx="493853" cy="343620"/>
          </a:xfrm>
          <a:prstGeom prst="rect">
            <a:avLst/>
          </a:prstGeom>
          <a:noFill/>
        </p:spPr>
        <p:txBody>
          <a:bodyPr wrap="none" rtlCol="0">
            <a:spAutoFit/>
          </a:bodyPr>
          <a:lstStyle/>
          <a:p>
            <a:r>
              <a:rPr lang="en-US" sz="1633" dirty="0"/>
              <a:t>Etc.</a:t>
            </a:r>
          </a:p>
        </p:txBody>
      </p:sp>
      <p:sp>
        <p:nvSpPr>
          <p:cNvPr id="34" name="Right Brace 32"/>
          <p:cNvSpPr/>
          <p:nvPr/>
        </p:nvSpPr>
        <p:spPr>
          <a:xfrm>
            <a:off x="5810788" y="1429678"/>
            <a:ext cx="233707" cy="772304"/>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67" name="Title 1"/>
          <p:cNvSpPr txBox="1">
            <a:spLocks/>
          </p:cNvSpPr>
          <p:nvPr/>
        </p:nvSpPr>
        <p:spPr>
          <a:xfrm>
            <a:off x="1784593" y="32134"/>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dirty="0" err="1">
                <a:solidFill>
                  <a:sysClr val="windowText" lastClr="000000"/>
                </a:solidFill>
              </a:rPr>
              <a:t>Anpassungsprozess</a:t>
            </a:r>
            <a:endParaRPr lang="en-US" sz="2903" dirty="0">
              <a:solidFill>
                <a:sysClr val="windowText" lastClr="000000"/>
              </a:solidFill>
            </a:endParaRPr>
          </a:p>
        </p:txBody>
      </p:sp>
      <p:sp>
        <p:nvSpPr>
          <p:cNvPr id="68" name="Textfeld 67"/>
          <p:cNvSpPr txBox="1"/>
          <p:nvPr/>
        </p:nvSpPr>
        <p:spPr>
          <a:xfrm>
            <a:off x="5801909" y="878716"/>
            <a:ext cx="598241" cy="369332"/>
          </a:xfrm>
          <a:prstGeom prst="rect">
            <a:avLst/>
          </a:prstGeom>
          <a:noFill/>
        </p:spPr>
        <p:txBody>
          <a:bodyPr wrap="none" rtlCol="0">
            <a:spAutoFit/>
          </a:bodyPr>
          <a:lstStyle/>
          <a:p>
            <a:r>
              <a:rPr lang="de-DE" sz="1633" dirty="0"/>
              <a:t>Y=</a:t>
            </a:r>
            <a:r>
              <a:rPr lang="de-DE" dirty="0">
                <a:solidFill>
                  <a:srgbClr val="000000"/>
                </a:solidFill>
              </a:rPr>
              <a:t>Y</a:t>
            </a:r>
            <a:r>
              <a:rPr lang="de-DE" baseline="30000" dirty="0">
                <a:solidFill>
                  <a:srgbClr val="000000"/>
                </a:solidFill>
              </a:rPr>
              <a:t>D</a:t>
            </a:r>
            <a:endParaRPr lang="de-DE" sz="1633" dirty="0"/>
          </a:p>
        </p:txBody>
      </p:sp>
      <p:sp>
        <p:nvSpPr>
          <p:cNvPr id="37" name="TextBox 14"/>
          <p:cNvSpPr txBox="1"/>
          <p:nvPr/>
        </p:nvSpPr>
        <p:spPr>
          <a:xfrm>
            <a:off x="17061" y="3572358"/>
            <a:ext cx="1650536" cy="738664"/>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Die Nachfrage</a:t>
            </a:r>
          </a:p>
          <a:p>
            <a:r>
              <a:rPr lang="de-DE" sz="1400" dirty="0">
                <a:latin typeface="Arial" panose="020B0604020202020204" pitchFamily="34" charset="0"/>
                <a:cs typeface="Arial" panose="020B0604020202020204" pitchFamily="34" charset="0"/>
              </a:rPr>
              <a:t>übersteigt die Produktion</a:t>
            </a:r>
            <a:endParaRPr lang="en-US" sz="1400" dirty="0">
              <a:latin typeface="Arial" panose="020B0604020202020204" pitchFamily="34" charset="0"/>
              <a:cs typeface="Arial" panose="020B0604020202020204" pitchFamily="34" charset="0"/>
            </a:endParaRPr>
          </a:p>
        </p:txBody>
      </p:sp>
      <p:cxnSp>
        <p:nvCxnSpPr>
          <p:cNvPr id="41" name="Straight Connector 42"/>
          <p:cNvCxnSpPr/>
          <p:nvPr/>
        </p:nvCxnSpPr>
        <p:spPr>
          <a:xfrm flipV="1">
            <a:off x="4422255" y="2762068"/>
            <a:ext cx="7685" cy="2822285"/>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2"/>
          <p:cNvCxnSpPr/>
          <p:nvPr/>
        </p:nvCxnSpPr>
        <p:spPr>
          <a:xfrm flipH="1">
            <a:off x="1471789" y="2725144"/>
            <a:ext cx="2932775" cy="26427"/>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9" name="Freihandform 48"/>
          <p:cNvSpPr/>
          <p:nvPr/>
        </p:nvSpPr>
        <p:spPr>
          <a:xfrm>
            <a:off x="1926907" y="5182207"/>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p:cNvSpPr/>
          <p:nvPr/>
        </p:nvSpPr>
        <p:spPr>
          <a:xfrm>
            <a:off x="1621374" y="5302930"/>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cxnSp>
        <p:nvCxnSpPr>
          <p:cNvPr id="55" name="Straight Connector 43"/>
          <p:cNvCxnSpPr/>
          <p:nvPr/>
        </p:nvCxnSpPr>
        <p:spPr>
          <a:xfrm>
            <a:off x="5746187" y="1492434"/>
            <a:ext cx="2098" cy="762328"/>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72" name="Rechteck 71"/>
          <p:cNvSpPr/>
          <p:nvPr/>
        </p:nvSpPr>
        <p:spPr>
          <a:xfrm>
            <a:off x="4267103" y="5705951"/>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p:sp>
        <p:nvSpPr>
          <p:cNvPr id="73" name="Rechteck 72"/>
          <p:cNvSpPr/>
          <p:nvPr/>
        </p:nvSpPr>
        <p:spPr>
          <a:xfrm>
            <a:off x="1110405" y="2556675"/>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mc:AlternateContent xmlns:mc="http://schemas.openxmlformats.org/markup-compatibility/2006" xmlns:a14="http://schemas.microsoft.com/office/drawing/2010/main">
        <mc:Choice Requires="a14">
          <p:sp>
            <p:nvSpPr>
              <p:cNvPr id="75" name="TextBox 11"/>
              <p:cNvSpPr txBox="1"/>
              <p:nvPr/>
            </p:nvSpPr>
            <p:spPr>
              <a:xfrm>
                <a:off x="5831581" y="5681856"/>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0</m:t>
                          </m:r>
                        </m:sub>
                      </m:sSub>
                      <m:r>
                        <a:rPr lang="de-DE" sz="1633" b="0" i="1" smtClean="0">
                          <a:latin typeface="Cambria Math" panose="02040503050406030204" pitchFamily="18" charset="0"/>
                        </a:rPr>
                        <m:t>′</m:t>
                      </m:r>
                    </m:oMath>
                  </m:oMathPara>
                </a14:m>
                <a:endParaRPr lang="en-US" sz="1633" dirty="0"/>
              </a:p>
            </p:txBody>
          </p:sp>
        </mc:Choice>
        <mc:Fallback xmlns="">
          <p:sp>
            <p:nvSpPr>
              <p:cNvPr id="75" name="TextBox 11"/>
              <p:cNvSpPr txBox="1">
                <a:spLocks noRot="1" noChangeAspect="1" noMove="1" noResize="1" noEditPoints="1" noAdjustHandles="1" noChangeArrowheads="1" noChangeShapeType="1" noTextEdit="1"/>
              </p:cNvSpPr>
              <p:nvPr/>
            </p:nvSpPr>
            <p:spPr>
              <a:xfrm>
                <a:off x="5831581" y="5681856"/>
                <a:ext cx="476412" cy="343620"/>
              </a:xfrm>
              <a:prstGeom prst="rect">
                <a:avLst/>
              </a:prstGeom>
              <a:blipFill>
                <a:blip r:embed="rId4"/>
                <a:stretch>
                  <a:fillRect/>
                </a:stretch>
              </a:blipFill>
            </p:spPr>
            <p:txBody>
              <a:bodyPr/>
              <a:lstStyle/>
              <a:p>
                <a:r>
                  <a:rPr lang="de-DE">
                    <a:noFill/>
                  </a:rPr>
                  <a:t> </a:t>
                </a:r>
              </a:p>
            </p:txBody>
          </p:sp>
        </mc:Fallback>
      </mc:AlternateContent>
      <p:sp>
        <p:nvSpPr>
          <p:cNvPr id="81" name="TextBox 34"/>
          <p:cNvSpPr txBox="1"/>
          <p:nvPr/>
        </p:nvSpPr>
        <p:spPr>
          <a:xfrm>
            <a:off x="6161100" y="1160081"/>
            <a:ext cx="3134579" cy="307777"/>
          </a:xfrm>
          <a:prstGeom prst="rect">
            <a:avLst/>
          </a:prstGeom>
          <a:noFill/>
        </p:spPr>
        <p:txBody>
          <a:bodyPr wrap="square" rtlCol="0">
            <a:spAutoFit/>
          </a:bodyPr>
          <a:lstStyle/>
          <a:p>
            <a:r>
              <a:rPr lang="en-US" sz="1400" dirty="0" err="1">
                <a:latin typeface="Arial" panose="020B0604020202020204" pitchFamily="34" charset="0"/>
                <a:cs typeface="Arial" panose="020B0604020202020204" pitchFamily="34" charset="0"/>
              </a:rPr>
              <a:t>Produktion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übersteigt</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Nachfrage</a:t>
            </a:r>
            <a:endParaRPr lang="en-US" sz="1400" dirty="0">
              <a:latin typeface="Arial" panose="020B0604020202020204" pitchFamily="34" charset="0"/>
              <a:cs typeface="Arial" panose="020B0604020202020204" pitchFamily="34" charset="0"/>
            </a:endParaRPr>
          </a:p>
        </p:txBody>
      </p:sp>
      <p:sp>
        <p:nvSpPr>
          <p:cNvPr id="83" name="TextBox 34"/>
          <p:cNvSpPr txBox="1"/>
          <p:nvPr/>
        </p:nvSpPr>
        <p:spPr>
          <a:xfrm>
            <a:off x="6161100" y="1386136"/>
            <a:ext cx="2422458" cy="523220"/>
          </a:xfrm>
          <a:prstGeom prst="rect">
            <a:avLst/>
          </a:prstGeom>
          <a:noFill/>
        </p:spPr>
        <p:txBody>
          <a:bodyPr wrap="none" rtlCol="0">
            <a:spAutoFit/>
          </a:bodyPr>
          <a:lstStyle/>
          <a:p>
            <a:r>
              <a:rPr lang="en-US" sz="1400" dirty="0" err="1">
                <a:latin typeface="Arial" panose="020B0604020202020204" pitchFamily="34" charset="0"/>
                <a:cs typeface="Arial" panose="020B0604020202020204" pitchFamily="34" charset="0"/>
              </a:rPr>
              <a: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kommt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Lageraufbau</a:t>
            </a:r>
            <a:endParaRPr lang="en-US" sz="1400" dirty="0">
              <a:latin typeface="Arial" panose="020B0604020202020204" pitchFamily="34" charset="0"/>
              <a:cs typeface="Arial" panose="020B0604020202020204" pitchFamily="34" charset="0"/>
            </a:endParaRPr>
          </a:p>
          <a:p>
            <a:r>
              <a:rPr lang="en-US" sz="1400" dirty="0" err="1">
                <a:latin typeface="Arial" panose="020B0604020202020204" pitchFamily="34" charset="0"/>
                <a:cs typeface="Arial" panose="020B0604020202020204" pitchFamily="34" charset="0"/>
              </a:rPr>
              <a:t>bzw.Entlassungen</a:t>
            </a:r>
            <a:endParaRPr lang="en-US" sz="1400" dirty="0">
              <a:latin typeface="Arial" panose="020B0604020202020204" pitchFamily="34" charset="0"/>
              <a:cs typeface="Arial" panose="020B0604020202020204" pitchFamily="34" charset="0"/>
            </a:endParaRPr>
          </a:p>
        </p:txBody>
      </p:sp>
      <p:sp>
        <p:nvSpPr>
          <p:cNvPr id="53" name="Rechteck 52">
            <a:extLst>
              <a:ext uri="{FF2B5EF4-FFF2-40B4-BE49-F238E27FC236}">
                <a16:creationId xmlns:a16="http://schemas.microsoft.com/office/drawing/2014/main" id="{7E0E3CB3-881E-4CFA-80D6-F70BA648874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877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3" grpId="0" animBg="1"/>
      <p:bldP spid="24" grpId="0"/>
      <p:bldP spid="33" grpId="0"/>
      <p:bldP spid="34" grpId="0" animBg="1"/>
      <p:bldP spid="37" grpId="0"/>
      <p:bldP spid="72" grpId="0"/>
      <p:bldP spid="73" grpId="0"/>
      <p:bldP spid="75" grpId="0"/>
      <p:bldP spid="81" grpId="0"/>
      <p:bldP spid="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6902935" y="912001"/>
            <a:ext cx="3327391" cy="2098816"/>
          </a:xfrm>
          <a:prstGeom prst="rect">
            <a:avLst/>
          </a:prstGeom>
        </p:spPr>
      </p:pic>
      <p:pic>
        <p:nvPicPr>
          <p:cNvPr id="2" name="Grafik 1"/>
          <p:cNvPicPr>
            <a:picLocks noChangeAspect="1"/>
          </p:cNvPicPr>
          <p:nvPr/>
        </p:nvPicPr>
        <p:blipFill>
          <a:blip r:embed="rId4"/>
          <a:stretch>
            <a:fillRect/>
          </a:stretch>
        </p:blipFill>
        <p:spPr>
          <a:xfrm>
            <a:off x="1345602" y="2879312"/>
            <a:ext cx="4426080" cy="2725148"/>
          </a:xfrm>
          <a:prstGeom prst="rect">
            <a:avLst/>
          </a:prstGeom>
        </p:spPr>
      </p:pic>
      <p:sp>
        <p:nvSpPr>
          <p:cNvPr id="7" name="Title 1"/>
          <p:cNvSpPr txBox="1">
            <a:spLocks/>
          </p:cNvSpPr>
          <p:nvPr/>
        </p:nvSpPr>
        <p:spPr>
          <a:xfrm>
            <a:off x="1523520" y="97458"/>
            <a:ext cx="9381041"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540" dirty="0" err="1">
                <a:latin typeface="Arial" panose="020B0604020202020204" pitchFamily="34" charset="0"/>
                <a:cs typeface="Arial" panose="020B0604020202020204" pitchFamily="34" charset="0"/>
              </a:rPr>
              <a:t>Abwrackprämie</a:t>
            </a:r>
            <a:r>
              <a:rPr lang="en-US" sz="2540" dirty="0">
                <a:latin typeface="Arial" panose="020B0604020202020204" pitchFamily="34" charset="0"/>
                <a:cs typeface="Arial" panose="020B0604020202020204" pitchFamily="34" charset="0"/>
              </a:rPr>
              <a:t> 2009: </a:t>
            </a:r>
            <a:r>
              <a:rPr lang="en-US" sz="2540" dirty="0" err="1">
                <a:latin typeface="Arial" panose="020B0604020202020204" pitchFamily="34" charset="0"/>
                <a:cs typeface="Arial" panose="020B0604020202020204" pitchFamily="34" charset="0"/>
              </a:rPr>
              <a:t>Staatsausgabenerhöhung</a:t>
            </a:r>
            <a:r>
              <a:rPr lang="en-US" sz="2540" dirty="0">
                <a:latin typeface="Arial" panose="020B0604020202020204" pitchFamily="34" charset="0"/>
                <a:cs typeface="Arial" panose="020B0604020202020204" pitchFamily="34" charset="0"/>
              </a:rPr>
              <a:t> um 5 </a:t>
            </a:r>
            <a:r>
              <a:rPr lang="en-US" sz="2540" dirty="0" err="1">
                <a:latin typeface="Arial" panose="020B0604020202020204" pitchFamily="34" charset="0"/>
                <a:cs typeface="Arial" panose="020B0604020202020204" pitchFamily="34" charset="0"/>
              </a:rPr>
              <a:t>Mrd</a:t>
            </a:r>
            <a:r>
              <a:rPr lang="en-US" sz="2540" dirty="0">
                <a:latin typeface="Arial" panose="020B0604020202020204" pitchFamily="34" charset="0"/>
                <a:cs typeface="Arial" panose="020B0604020202020204" pitchFamily="34" charset="0"/>
              </a:rPr>
              <a:t>. €</a:t>
            </a:r>
          </a:p>
        </p:txBody>
      </p:sp>
      <p:sp>
        <p:nvSpPr>
          <p:cNvPr id="15" name="Text Box 6"/>
          <p:cNvSpPr txBox="1">
            <a:spLocks noChangeArrowheads="1"/>
          </p:cNvSpPr>
          <p:nvPr/>
        </p:nvSpPr>
        <p:spPr bwMode="auto">
          <a:xfrm>
            <a:off x="6420011" y="3199062"/>
            <a:ext cx="1374415" cy="31579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52" dirty="0"/>
              <a:t>Quelle: </a:t>
            </a:r>
            <a:r>
              <a:rPr lang="de-DE" sz="1452" dirty="0" err="1"/>
              <a:t>Destatis</a:t>
            </a:r>
            <a:endParaRPr lang="de-DE" sz="1452" dirty="0"/>
          </a:p>
        </p:txBody>
      </p:sp>
      <p:sp>
        <p:nvSpPr>
          <p:cNvPr id="17" name="TextBox 9"/>
          <p:cNvSpPr txBox="1"/>
          <p:nvPr/>
        </p:nvSpPr>
        <p:spPr>
          <a:xfrm>
            <a:off x="7061537" y="566200"/>
            <a:ext cx="2871299" cy="343620"/>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Reales Wirtschaftswachstum</a:t>
            </a:r>
            <a:endParaRPr lang="en-US" sz="1633" dirty="0">
              <a:latin typeface="Arial" panose="020B0604020202020204" pitchFamily="34" charset="0"/>
              <a:cs typeface="Arial" panose="020B0604020202020204" pitchFamily="34" charset="0"/>
            </a:endParaRPr>
          </a:p>
        </p:txBody>
      </p:sp>
      <p:sp>
        <p:nvSpPr>
          <p:cNvPr id="57" name="TextBox 9"/>
          <p:cNvSpPr txBox="1"/>
          <p:nvPr/>
        </p:nvSpPr>
        <p:spPr>
          <a:xfrm>
            <a:off x="913896" y="2228338"/>
            <a:ext cx="6065571" cy="523220"/>
          </a:xfrm>
          <a:prstGeom prst="rect">
            <a:avLst/>
          </a:prstGeom>
          <a:noFill/>
        </p:spPr>
        <p:txBody>
          <a:bodyPr wrap="none" rtlCol="0">
            <a:spAutoFit/>
          </a:bodyPr>
          <a:lstStyle/>
          <a:p>
            <a:r>
              <a:rPr lang="de-DE" sz="1400" dirty="0">
                <a:latin typeface="Arial" panose="020B0604020202020204" pitchFamily="34" charset="0"/>
                <a:cs typeface="Arial" panose="020B0604020202020204" pitchFamily="34" charset="0"/>
              </a:rPr>
              <a:t>Bei Verschrottung eines mindestens 9 Jahre alten Autos und gleichzeitiger</a:t>
            </a:r>
          </a:p>
          <a:p>
            <a:r>
              <a:rPr lang="de-DE" sz="1400" dirty="0">
                <a:latin typeface="Arial" panose="020B0604020202020204" pitchFamily="34" charset="0"/>
                <a:cs typeface="Arial" panose="020B0604020202020204" pitchFamily="34" charset="0"/>
              </a:rPr>
              <a:t>Zulassung eines Neuwagens erhielt man eine Prämie von 2500 Euro</a:t>
            </a:r>
            <a:endParaRPr lang="en-US" sz="1400" dirty="0">
              <a:latin typeface="Arial" panose="020B0604020202020204" pitchFamily="34" charset="0"/>
              <a:cs typeface="Arial" panose="020B0604020202020204" pitchFamily="34" charset="0"/>
            </a:endParaRPr>
          </a:p>
        </p:txBody>
      </p:sp>
      <p:sp>
        <p:nvSpPr>
          <p:cNvPr id="22" name="Rechteck 21">
            <a:extLst>
              <a:ext uri="{FF2B5EF4-FFF2-40B4-BE49-F238E27FC236}">
                <a16:creationId xmlns:a16="http://schemas.microsoft.com/office/drawing/2014/main" id="{64B51B7E-C9AC-4C55-94E4-E4DCB6A250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4911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2614</Words>
  <Application>Microsoft Office PowerPoint</Application>
  <PresentationFormat>Breitbild</PresentationFormat>
  <Paragraphs>508</Paragraphs>
  <Slides>44</Slides>
  <Notes>38</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44</vt:i4>
      </vt:variant>
    </vt:vector>
  </HeadingPairs>
  <TitlesOfParts>
    <vt:vector size="53" baseType="lpstr">
      <vt:lpstr>Arial</vt:lpstr>
      <vt:lpstr>Arial Unicode MS</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59</cp:revision>
  <cp:lastPrinted>2022-03-02T20:18:27Z</cp:lastPrinted>
  <dcterms:created xsi:type="dcterms:W3CDTF">2022-03-01T20:52:11Z</dcterms:created>
  <dcterms:modified xsi:type="dcterms:W3CDTF">2023-04-17T12:20:20Z</dcterms:modified>
</cp:coreProperties>
</file>