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1372" r:id="rId2"/>
    <p:sldId id="1247" r:id="rId3"/>
    <p:sldId id="1248" r:id="rId4"/>
    <p:sldId id="1249" r:id="rId5"/>
    <p:sldId id="1250" r:id="rId6"/>
    <p:sldId id="1251" r:id="rId7"/>
    <p:sldId id="1258" r:id="rId8"/>
    <p:sldId id="1385" r:id="rId9"/>
    <p:sldId id="1386" r:id="rId10"/>
    <p:sldId id="1387" r:id="rId11"/>
    <p:sldId id="1388" r:id="rId12"/>
    <p:sldId id="1389" r:id="rId13"/>
    <p:sldId id="1390" r:id="rId14"/>
    <p:sldId id="1262" r:id="rId15"/>
    <p:sldId id="1263" r:id="rId16"/>
    <p:sldId id="1264" r:id="rId17"/>
    <p:sldId id="1265" r:id="rId18"/>
    <p:sldId id="1266" r:id="rId19"/>
    <p:sldId id="1267" r:id="rId20"/>
    <p:sldId id="1268" r:id="rId21"/>
    <p:sldId id="1269" r:id="rId22"/>
    <p:sldId id="1270" r:id="rId23"/>
    <p:sldId id="1271" r:id="rId24"/>
    <p:sldId id="1272" r:id="rId25"/>
    <p:sldId id="1273" r:id="rId26"/>
    <p:sldId id="1274" r:id="rId27"/>
    <p:sldId id="1275" r:id="rId28"/>
    <p:sldId id="1276" r:id="rId29"/>
    <p:sldId id="1277" r:id="rId30"/>
    <p:sldId id="1278" r:id="rId31"/>
    <p:sldId id="1279" r:id="rId32"/>
    <p:sldId id="1280" r:id="rId33"/>
    <p:sldId id="1281" r:id="rId34"/>
    <p:sldId id="1282" r:id="rId35"/>
    <p:sldId id="1283" r:id="rId36"/>
    <p:sldId id="1284" r:id="rId37"/>
    <p:sldId id="1285" r:id="rId38"/>
    <p:sldId id="1286" r:id="rId39"/>
    <p:sldId id="1287" r:id="rId40"/>
    <p:sldId id="1288" r:id="rId41"/>
    <p:sldId id="1289" r:id="rId42"/>
    <p:sldId id="1290" r:id="rId43"/>
    <p:sldId id="1398" r:id="rId44"/>
    <p:sldId id="1399" r:id="rId45"/>
    <p:sldId id="1400" r:id="rId46"/>
    <p:sldId id="1401" r:id="rId47"/>
    <p:sldId id="1402" r:id="rId48"/>
    <p:sldId id="1405" r:id="rId49"/>
    <p:sldId id="1406" r:id="rId50"/>
    <p:sldId id="1407" r:id="rId51"/>
    <p:sldId id="1408" r:id="rId52"/>
    <p:sldId id="1409" r:id="rId53"/>
    <p:sldId id="1410" r:id="rId54"/>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22.03.2023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11</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43511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40</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43</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43</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44</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44</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1171240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45</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45</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46</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46</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47</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47</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4069784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10</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22.03.2023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22.03.2023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1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hyperlink" Target="https://www.youtube.com/watch?v=l-XIaQxD1h4&amp;t=1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s://www.ecb.europa.eu/mopo/implement/omt/html/index.en.html" TargetMode="External"/><Relationship Id="rId2" Type="http://schemas.openxmlformats.org/officeDocument/2006/relationships/notesSlide" Target="../notesSlides/notesSlide50.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Stetiges und angemessenes Wachstum</a:t>
            </a: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Wirtschaftspolitisches Ziel ist es, die Schwankungen im Konjunkturzyklus auf ein angemessenes Maß zu begrenzen.</a:t>
            </a:r>
          </a:p>
          <a:p>
            <a:pPr eaLnBrk="1" hangingPunct="1"/>
            <a:endParaRPr lang="de-DE" sz="2000" dirty="0">
              <a:solidFill>
                <a:srgbClr val="000000"/>
              </a:solidFill>
            </a:endParaRPr>
          </a:p>
          <a:p>
            <a:pPr eaLnBrk="1" hangingPunct="1"/>
            <a:r>
              <a:rPr lang="de-DE" sz="2000" dirty="0">
                <a:solidFill>
                  <a:srgbClr val="000000"/>
                </a:solidFill>
              </a:rPr>
              <a:t>Dazu wird auf das Konzept des </a:t>
            </a:r>
            <a:r>
              <a:rPr lang="de-DE" sz="2000" b="1" u="sng" dirty="0">
                <a:solidFill>
                  <a:srgbClr val="000000"/>
                </a:solidFill>
              </a:rPr>
              <a:t>Produktionspotenzials</a:t>
            </a:r>
            <a:r>
              <a:rPr lang="de-DE" sz="2000" dirty="0">
                <a:solidFill>
                  <a:srgbClr val="000000"/>
                </a:solidFill>
              </a:rPr>
              <a:t> zurückgegriffen:</a:t>
            </a:r>
          </a:p>
          <a:p>
            <a:pPr eaLnBrk="1" hangingPunct="1"/>
            <a:r>
              <a:rPr lang="de-DE" sz="2000" b="1" dirty="0">
                <a:solidFill>
                  <a:srgbClr val="000000"/>
                </a:solidFill>
              </a:rPr>
              <a:t>Darunter versteht man die mögliche gesamtwirtschaftliche Produktion bei Vollauslastung der Kapazitäten.</a:t>
            </a:r>
          </a:p>
          <a:p>
            <a:pPr eaLnBrk="1" hangingPunct="1"/>
            <a:endParaRPr lang="de-DE" sz="2000" b="1" dirty="0">
              <a:solidFill>
                <a:srgbClr val="000000"/>
              </a:solidFill>
            </a:endParaRPr>
          </a:p>
          <a:p>
            <a:pPr eaLnBrk="1" hangingPunct="1"/>
            <a:r>
              <a:rPr lang="de-DE" sz="2000" dirty="0">
                <a:solidFill>
                  <a:srgbClr val="000000"/>
                </a:solidFill>
              </a:rPr>
              <a:t>Langfristig sollte es daher das Ziel sein, das Produktionspotenzial zu </a:t>
            </a:r>
          </a:p>
          <a:p>
            <a:pPr eaLnBrk="1" hangingPunct="1"/>
            <a:r>
              <a:rPr lang="de-DE" sz="2000" dirty="0">
                <a:solidFill>
                  <a:srgbClr val="000000"/>
                </a:solidFill>
              </a:rPr>
              <a:t>erhöhen und nicht nur die reine BIP-Entwicklung. Denn die reine </a:t>
            </a:r>
          </a:p>
          <a:p>
            <a:pPr eaLnBrk="1" hangingPunct="1"/>
            <a:r>
              <a:rPr lang="de-DE" sz="2000" dirty="0">
                <a:solidFill>
                  <a:srgbClr val="000000"/>
                </a:solidFill>
              </a:rPr>
              <a:t>BIP-Entwicklung kann die Produktionsmöglichkeiten eines Landes </a:t>
            </a:r>
          </a:p>
          <a:p>
            <a:pPr eaLnBrk="1" hangingPunct="1"/>
            <a:r>
              <a:rPr lang="de-DE" sz="2000" dirty="0">
                <a:solidFill>
                  <a:srgbClr val="000000"/>
                </a:solidFill>
              </a:rPr>
              <a:t>stark über- oder unterzeichnen.</a:t>
            </a:r>
          </a:p>
          <a:p>
            <a:pPr eaLnBrk="1" hangingPunct="1"/>
            <a:r>
              <a:rPr lang="de-DE" sz="2000" dirty="0">
                <a:solidFill>
                  <a:srgbClr val="000000"/>
                </a:solidFill>
              </a:rPr>
              <a:t> </a:t>
            </a:r>
          </a:p>
          <a:p>
            <a:pPr eaLnBrk="1" hangingPunct="1"/>
            <a:r>
              <a:rPr lang="de-DE" sz="2000" dirty="0">
                <a:solidFill>
                  <a:srgbClr val="000000"/>
                </a:solidFill>
              </a:rPr>
              <a:t>Allerdings handelt es sich bei dem </a:t>
            </a:r>
            <a:r>
              <a:rPr lang="de-DE" sz="2000" b="1" dirty="0">
                <a:solidFill>
                  <a:srgbClr val="000000"/>
                </a:solidFill>
              </a:rPr>
              <a:t>Produktionspotenzial</a:t>
            </a:r>
            <a:r>
              <a:rPr lang="de-DE" sz="2000" dirty="0">
                <a:solidFill>
                  <a:srgbClr val="000000"/>
                </a:solidFill>
              </a:rPr>
              <a:t> um ein </a:t>
            </a:r>
          </a:p>
          <a:p>
            <a:pPr eaLnBrk="1" hangingPunct="1"/>
            <a:r>
              <a:rPr lang="de-DE" sz="2000" b="1" dirty="0">
                <a:solidFill>
                  <a:srgbClr val="000000"/>
                </a:solidFill>
              </a:rPr>
              <a:t>theoretisches Konzept</a:t>
            </a:r>
            <a:r>
              <a:rPr lang="de-DE" sz="2000" dirty="0">
                <a:solidFill>
                  <a:srgbClr val="000000"/>
                </a:solidFill>
              </a:rPr>
              <a:t>, weshalb sich der  tatsächliche Wert nur schwer ermitteln lässt. </a:t>
            </a:r>
          </a:p>
          <a:p>
            <a:pPr eaLnBrk="1" hangingPunct="1"/>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9866670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201559A4-27D3-C9DE-A360-8212D5833F57}"/>
              </a:ext>
            </a:extLst>
          </p:cNvPr>
          <p:cNvPicPr>
            <a:picLocks noChangeAspect="1"/>
          </p:cNvPicPr>
          <p:nvPr/>
        </p:nvPicPr>
        <p:blipFill>
          <a:blip r:embed="rId3"/>
          <a:stretch>
            <a:fillRect/>
          </a:stretch>
        </p:blipFill>
        <p:spPr>
          <a:xfrm>
            <a:off x="0" y="753169"/>
            <a:ext cx="7913914" cy="4680000"/>
          </a:xfrm>
          <a:prstGeom prst="rect">
            <a:avLst/>
          </a:prstGeom>
        </p:spPr>
      </p:pic>
      <p:sp>
        <p:nvSpPr>
          <p:cNvPr id="117763" name="Rectangle 1"/>
          <p:cNvSpPr>
            <a:spLocks noChangeArrowheads="1"/>
          </p:cNvSpPr>
          <p:nvPr/>
        </p:nvSpPr>
        <p:spPr bwMode="auto">
          <a:xfrm>
            <a:off x="2450260" y="-12858"/>
            <a:ext cx="5803900"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Relative Abweichung des BIP vom Produktionspotenzial (Deutschland)</a:t>
            </a:r>
          </a:p>
        </p:txBody>
      </p:sp>
      <p:sp>
        <p:nvSpPr>
          <p:cNvPr id="8" name="Text Box 2"/>
          <p:cNvSpPr txBox="1">
            <a:spLocks noChangeArrowheads="1"/>
          </p:cNvSpPr>
          <p:nvPr/>
        </p:nvSpPr>
        <p:spPr bwMode="auto">
          <a:xfrm>
            <a:off x="388582" y="5548321"/>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err="1">
                <a:solidFill>
                  <a:srgbClr val="000000"/>
                </a:solidFill>
              </a:rPr>
              <a:t>Outputlücke</a:t>
            </a:r>
            <a:r>
              <a:rPr lang="de-DE" sz="2400" dirty="0">
                <a:solidFill>
                  <a:srgbClr val="000000"/>
                </a:solidFill>
              </a:rPr>
              <a:t> = (BIP - Produktionspotenzial)/Produktionspotenzial</a:t>
            </a:r>
          </a:p>
          <a:p>
            <a:pPr eaLnBrk="1" hangingPunct="1"/>
            <a:endParaRPr lang="de-DE" sz="2400" dirty="0">
              <a:solidFill>
                <a:srgbClr val="000000"/>
              </a:solidFill>
            </a:endParaRPr>
          </a:p>
          <a:p>
            <a:pPr eaLnBrk="1" hangingPunct="1"/>
            <a:r>
              <a:rPr lang="de-DE" sz="1200" dirty="0">
                <a:solidFill>
                  <a:srgbClr val="000000"/>
                </a:solidFill>
              </a:rPr>
              <a:t>Quelle: IWF</a:t>
            </a:r>
          </a:p>
          <a:p>
            <a:pPr eaLnBrk="1" hangingPunct="1"/>
            <a:endParaRPr lang="de-DE" sz="2400" dirty="0">
              <a:solidFill>
                <a:srgbClr val="000000"/>
              </a:solidFill>
            </a:endParaRPr>
          </a:p>
        </p:txBody>
      </p:sp>
      <p:sp>
        <p:nvSpPr>
          <p:cNvPr id="10" name="Rechteck 9">
            <a:extLst>
              <a:ext uri="{FF2B5EF4-FFF2-40B4-BE49-F238E27FC236}">
                <a16:creationId xmlns:a16="http://schemas.microsoft.com/office/drawing/2014/main" id="{9E1266E4-17A6-4455-BFB2-0B93365E709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1A89DBB9-CA4E-47F0-9F7E-56C712DF8C8B}"/>
              </a:ext>
            </a:extLst>
          </p:cNvPr>
          <p:cNvSpPr/>
          <p:nvPr/>
        </p:nvSpPr>
        <p:spPr>
          <a:xfrm>
            <a:off x="972642" y="1822976"/>
            <a:ext cx="6552229" cy="2245473"/>
          </a:xfrm>
          <a:custGeom>
            <a:avLst/>
            <a:gdLst>
              <a:gd name="connsiteX0" fmla="*/ 0 w 6552229"/>
              <a:gd name="connsiteY0" fmla="*/ 0 h 2245473"/>
              <a:gd name="connsiteX1" fmla="*/ 506706 w 6552229"/>
              <a:gd name="connsiteY1" fmla="*/ 1706492 h 2245473"/>
              <a:gd name="connsiteX2" fmla="*/ 867806 w 6552229"/>
              <a:gd name="connsiteY2" fmla="*/ 1881218 h 2245473"/>
              <a:gd name="connsiteX3" fmla="*/ 1386161 w 6552229"/>
              <a:gd name="connsiteY3" fmla="*/ 1071653 h 2245473"/>
              <a:gd name="connsiteX4" fmla="*/ 1747261 w 6552229"/>
              <a:gd name="connsiteY4" fmla="*/ 151429 h 2245473"/>
              <a:gd name="connsiteX5" fmla="*/ 1916163 w 6552229"/>
              <a:gd name="connsiteY5" fmla="*/ 163078 h 2245473"/>
              <a:gd name="connsiteX6" fmla="*/ 2242319 w 6552229"/>
              <a:gd name="connsiteY6" fmla="*/ 1269676 h 2245473"/>
              <a:gd name="connsiteX7" fmla="*/ 2527704 w 6552229"/>
              <a:gd name="connsiteY7" fmla="*/ 1380336 h 2245473"/>
              <a:gd name="connsiteX8" fmla="*/ 3145070 w 6552229"/>
              <a:gd name="connsiteY8" fmla="*/ 629014 h 2245473"/>
              <a:gd name="connsiteX9" fmla="*/ 3308148 w 6552229"/>
              <a:gd name="connsiteY9" fmla="*/ 518354 h 2245473"/>
              <a:gd name="connsiteX10" fmla="*/ 3622655 w 6552229"/>
              <a:gd name="connsiteY10" fmla="*/ 1339567 h 2245473"/>
              <a:gd name="connsiteX11" fmla="*/ 3797381 w 6552229"/>
              <a:gd name="connsiteY11" fmla="*/ 1543414 h 2245473"/>
              <a:gd name="connsiteX12" fmla="*/ 4344856 w 6552229"/>
              <a:gd name="connsiteY12" fmla="*/ 110660 h 2245473"/>
              <a:gd name="connsiteX13" fmla="*/ 4577824 w 6552229"/>
              <a:gd name="connsiteY13" fmla="*/ 2189900 h 2245473"/>
              <a:gd name="connsiteX14" fmla="*/ 4898155 w 6552229"/>
              <a:gd name="connsiteY14" fmla="*/ 623190 h 2245473"/>
              <a:gd name="connsiteX15" fmla="*/ 5195190 w 6552229"/>
              <a:gd name="connsiteY15" fmla="*/ 1258028 h 2245473"/>
              <a:gd name="connsiteX16" fmla="*/ 5929040 w 6552229"/>
              <a:gd name="connsiteY16" fmla="*/ 675607 h 2245473"/>
              <a:gd name="connsiteX17" fmla="*/ 6290140 w 6552229"/>
              <a:gd name="connsiteY17" fmla="*/ 2224846 h 2245473"/>
              <a:gd name="connsiteX18" fmla="*/ 6552229 w 6552229"/>
              <a:gd name="connsiteY18" fmla="*/ 1607480 h 2245473"/>
              <a:gd name="connsiteX19" fmla="*/ 6552229 w 6552229"/>
              <a:gd name="connsiteY19" fmla="*/ 1607480 h 224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52229" h="2245473">
                <a:moveTo>
                  <a:pt x="0" y="0"/>
                </a:moveTo>
                <a:cubicBezTo>
                  <a:pt x="181036" y="696478"/>
                  <a:pt x="362072" y="1392956"/>
                  <a:pt x="506706" y="1706492"/>
                </a:cubicBezTo>
                <a:cubicBezTo>
                  <a:pt x="651340" y="2020028"/>
                  <a:pt x="721230" y="1987024"/>
                  <a:pt x="867806" y="1881218"/>
                </a:cubicBezTo>
                <a:cubicBezTo>
                  <a:pt x="1014382" y="1775412"/>
                  <a:pt x="1239585" y="1359951"/>
                  <a:pt x="1386161" y="1071653"/>
                </a:cubicBezTo>
                <a:cubicBezTo>
                  <a:pt x="1532737" y="783355"/>
                  <a:pt x="1658927" y="302858"/>
                  <a:pt x="1747261" y="151429"/>
                </a:cubicBezTo>
                <a:cubicBezTo>
                  <a:pt x="1835595" y="0"/>
                  <a:pt x="1833653" y="-23296"/>
                  <a:pt x="1916163" y="163078"/>
                </a:cubicBezTo>
                <a:cubicBezTo>
                  <a:pt x="1998673" y="349452"/>
                  <a:pt x="2140395" y="1066800"/>
                  <a:pt x="2242319" y="1269676"/>
                </a:cubicBezTo>
                <a:cubicBezTo>
                  <a:pt x="2344243" y="1472552"/>
                  <a:pt x="2377246" y="1487113"/>
                  <a:pt x="2527704" y="1380336"/>
                </a:cubicBezTo>
                <a:cubicBezTo>
                  <a:pt x="2678162" y="1273559"/>
                  <a:pt x="3014996" y="772678"/>
                  <a:pt x="3145070" y="629014"/>
                </a:cubicBezTo>
                <a:cubicBezTo>
                  <a:pt x="3275144" y="485350"/>
                  <a:pt x="3228551" y="399929"/>
                  <a:pt x="3308148" y="518354"/>
                </a:cubicBezTo>
                <a:cubicBezTo>
                  <a:pt x="3387745" y="636779"/>
                  <a:pt x="3541116" y="1168724"/>
                  <a:pt x="3622655" y="1339567"/>
                </a:cubicBezTo>
                <a:cubicBezTo>
                  <a:pt x="3704194" y="1510410"/>
                  <a:pt x="3677014" y="1748232"/>
                  <a:pt x="3797381" y="1543414"/>
                </a:cubicBezTo>
                <a:cubicBezTo>
                  <a:pt x="3917748" y="1338596"/>
                  <a:pt x="4214782" y="2912"/>
                  <a:pt x="4344856" y="110660"/>
                </a:cubicBezTo>
                <a:cubicBezTo>
                  <a:pt x="4474930" y="218408"/>
                  <a:pt x="4485608" y="2104478"/>
                  <a:pt x="4577824" y="2189900"/>
                </a:cubicBezTo>
                <a:cubicBezTo>
                  <a:pt x="4670040" y="2275322"/>
                  <a:pt x="4795261" y="778502"/>
                  <a:pt x="4898155" y="623190"/>
                </a:cubicBezTo>
                <a:cubicBezTo>
                  <a:pt x="5001049" y="467878"/>
                  <a:pt x="5023376" y="1249292"/>
                  <a:pt x="5195190" y="1258028"/>
                </a:cubicBezTo>
                <a:cubicBezTo>
                  <a:pt x="5367004" y="1266764"/>
                  <a:pt x="5746548" y="514471"/>
                  <a:pt x="5929040" y="675607"/>
                </a:cubicBezTo>
                <a:cubicBezTo>
                  <a:pt x="6111532" y="836743"/>
                  <a:pt x="6186275" y="2069534"/>
                  <a:pt x="6290140" y="2224846"/>
                </a:cubicBezTo>
                <a:cubicBezTo>
                  <a:pt x="6394005" y="2380158"/>
                  <a:pt x="6552229" y="1607480"/>
                  <a:pt x="6552229" y="1607480"/>
                </a:cubicBezTo>
                <a:lnTo>
                  <a:pt x="6552229" y="1607480"/>
                </a:ln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287961050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7C9171A7-7AFE-2123-8CED-589CBBB573C4}"/>
              </a:ext>
            </a:extLst>
          </p:cNvPr>
          <p:cNvPicPr>
            <a:picLocks noChangeAspect="1"/>
          </p:cNvPicPr>
          <p:nvPr/>
        </p:nvPicPr>
        <p:blipFill>
          <a:blip r:embed="rId3"/>
          <a:stretch>
            <a:fillRect/>
          </a:stretch>
        </p:blipFill>
        <p:spPr>
          <a:xfrm>
            <a:off x="0" y="1083541"/>
            <a:ext cx="8287789" cy="5059564"/>
          </a:xfrm>
          <a:prstGeom prst="rect">
            <a:avLst/>
          </a:prstGeom>
        </p:spPr>
      </p:pic>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Deutschland in der </a:t>
            </a:r>
            <a:r>
              <a:rPr lang="en-US" sz="1814" dirty="0" err="1">
                <a:solidFill>
                  <a:sysClr val="windowText" lastClr="000000"/>
                </a:solidFill>
                <a:latin typeface="Arial" panose="020B0604020202020204" pitchFamily="34" charset="0"/>
                <a:cs typeface="Arial" panose="020B0604020202020204" pitchFamily="34" charset="0"/>
              </a:rPr>
              <a:t>langen</a:t>
            </a:r>
            <a:r>
              <a:rPr lang="en-US" sz="1814" dirty="0">
                <a:solidFill>
                  <a:sysClr val="windowText" lastClr="000000"/>
                </a:solidFill>
                <a:latin typeface="Arial" panose="020B0604020202020204" pitchFamily="34" charset="0"/>
                <a:cs typeface="Arial" panose="020B0604020202020204" pitchFamily="34" charset="0"/>
              </a:rPr>
              <a:t> Frist </a:t>
            </a:r>
            <a:endParaRPr lang="en-US" sz="1814" dirty="0">
              <a:solidFill>
                <a:sysClr val="windowText" lastClr="000000"/>
              </a:solidFill>
            </a:endParaRPr>
          </a:p>
        </p:txBody>
      </p:sp>
      <p:cxnSp>
        <p:nvCxnSpPr>
          <p:cNvPr id="14" name="Straight Arrow Connector 13"/>
          <p:cNvCxnSpPr>
            <a:cxnSpLocks/>
          </p:cNvCxnSpPr>
          <p:nvPr/>
        </p:nvCxnSpPr>
        <p:spPr>
          <a:xfrm flipH="1" flipV="1">
            <a:off x="4205719" y="3351311"/>
            <a:ext cx="328840" cy="5400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590990" y="3621326"/>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5896438" y="4522470"/>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H="1" flipV="1">
            <a:off x="2620368" y="3419861"/>
            <a:ext cx="202405" cy="56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a:t>Ordnen Sie den Pfeilen</a:t>
            </a:r>
          </a:p>
          <a:p>
            <a:r>
              <a:rPr lang="de-DE" dirty="0"/>
              <a:t>wirtschaftsgeschichtliche</a:t>
            </a:r>
          </a:p>
          <a:p>
            <a:r>
              <a:rPr lang="de-DE" dirty="0"/>
              <a:t>Ereignisse zu</a:t>
            </a:r>
          </a:p>
        </p:txBody>
      </p:sp>
      <p:cxnSp>
        <p:nvCxnSpPr>
          <p:cNvPr id="22" name="Straight Arrow Connector 20"/>
          <p:cNvCxnSpPr>
            <a:cxnSpLocks/>
          </p:cNvCxnSpPr>
          <p:nvPr/>
        </p:nvCxnSpPr>
        <p:spPr>
          <a:xfrm flipV="1">
            <a:off x="7242127" y="3707946"/>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hteck 20"/>
          <p:cNvSpPr/>
          <p:nvPr/>
        </p:nvSpPr>
        <p:spPr>
          <a:xfrm>
            <a:off x="4309381" y="382815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5729670" y="4074033"/>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4. </a:t>
            </a:r>
            <a:endParaRPr lang="de-DE" dirty="0"/>
          </a:p>
        </p:txBody>
      </p:sp>
      <p:sp>
        <p:nvSpPr>
          <p:cNvPr id="25" name="Rechteck 24"/>
          <p:cNvSpPr/>
          <p:nvPr/>
        </p:nvSpPr>
        <p:spPr>
          <a:xfrm>
            <a:off x="5605235" y="4630224"/>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5. </a:t>
            </a:r>
            <a:endParaRPr lang="de-DE" dirty="0"/>
          </a:p>
        </p:txBody>
      </p:sp>
      <p:sp>
        <p:nvSpPr>
          <p:cNvPr id="26" name="Rechteck 25"/>
          <p:cNvSpPr/>
          <p:nvPr/>
        </p:nvSpPr>
        <p:spPr>
          <a:xfrm>
            <a:off x="6939234" y="3691192"/>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6. </a:t>
            </a:r>
            <a:endParaRPr lang="de-DE" dirty="0"/>
          </a:p>
        </p:txBody>
      </p:sp>
      <p:sp>
        <p:nvSpPr>
          <p:cNvPr id="28" name="Rechteck 27">
            <a:extLst>
              <a:ext uri="{FF2B5EF4-FFF2-40B4-BE49-F238E27FC236}">
                <a16:creationId xmlns:a16="http://schemas.microsoft.com/office/drawing/2014/main" id="{F83005C0-BA1C-4B22-A9EA-FE65E124A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F56062D-4792-BC5D-AA81-5A2376A0C920}"/>
              </a:ext>
            </a:extLst>
          </p:cNvPr>
          <p:cNvSpPr/>
          <p:nvPr/>
        </p:nvSpPr>
        <p:spPr>
          <a:xfrm>
            <a:off x="2794258" y="3890894"/>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2. </a:t>
            </a:r>
            <a:endParaRPr lang="de-DE" dirty="0"/>
          </a:p>
        </p:txBody>
      </p:sp>
      <p:cxnSp>
        <p:nvCxnSpPr>
          <p:cNvPr id="8" name="Straight Arrow Connector 24">
            <a:extLst>
              <a:ext uri="{FF2B5EF4-FFF2-40B4-BE49-F238E27FC236}">
                <a16:creationId xmlns:a16="http://schemas.microsoft.com/office/drawing/2014/main" id="{E2220F57-056B-931A-09AC-9C7B6FC45444}"/>
              </a:ext>
            </a:extLst>
          </p:cNvPr>
          <p:cNvCxnSpPr>
            <a:cxnSpLocks/>
          </p:cNvCxnSpPr>
          <p:nvPr/>
        </p:nvCxnSpPr>
        <p:spPr>
          <a:xfrm flipV="1">
            <a:off x="1636785" y="3605249"/>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75FE7E68-76C6-CA7C-656E-36A54405D93A}"/>
              </a:ext>
            </a:extLst>
          </p:cNvPr>
          <p:cNvSpPr/>
          <p:nvPr/>
        </p:nvSpPr>
        <p:spPr>
          <a:xfrm>
            <a:off x="1395751" y="3937320"/>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1. </a:t>
            </a:r>
            <a:endParaRPr lang="de-DE" dirty="0"/>
          </a:p>
        </p:txBody>
      </p:sp>
      <p:cxnSp>
        <p:nvCxnSpPr>
          <p:cNvPr id="7" name="Straight Arrow Connector 20">
            <a:extLst>
              <a:ext uri="{FF2B5EF4-FFF2-40B4-BE49-F238E27FC236}">
                <a16:creationId xmlns:a16="http://schemas.microsoft.com/office/drawing/2014/main" id="{9A66166B-B316-82DE-8AD6-CF9F072B7EC7}"/>
              </a:ext>
            </a:extLst>
          </p:cNvPr>
          <p:cNvCxnSpPr>
            <a:cxnSpLocks/>
          </p:cNvCxnSpPr>
          <p:nvPr/>
        </p:nvCxnSpPr>
        <p:spPr>
          <a:xfrm flipH="1" flipV="1">
            <a:off x="8104909" y="3374967"/>
            <a:ext cx="386898" cy="2352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63EED331-CC89-2C83-3AD8-99DF34DBC148}"/>
              </a:ext>
            </a:extLst>
          </p:cNvPr>
          <p:cNvSpPr/>
          <p:nvPr/>
        </p:nvSpPr>
        <p:spPr>
          <a:xfrm>
            <a:off x="8396732" y="3436269"/>
            <a:ext cx="569387" cy="369332"/>
          </a:xfrm>
          <a:prstGeom prst="rect">
            <a:avLst/>
          </a:prstGeom>
        </p:spPr>
        <p:txBody>
          <a:bodyPr wrap="none">
            <a:spAutoFit/>
          </a:bodyPr>
          <a:lstStyle/>
          <a:p>
            <a:r>
              <a:rPr lang="en-US">
                <a:latin typeface="Arial" panose="020B0604020202020204" pitchFamily="34" charset="0"/>
                <a:cs typeface="Arial" panose="020B0604020202020204" pitchFamily="34" charset="0"/>
              </a:rPr>
              <a:t>7.? </a:t>
            </a:r>
            <a:endParaRPr lang="de-DE" dirty="0"/>
          </a:p>
        </p:txBody>
      </p:sp>
    </p:spTree>
    <p:extLst>
      <p:ext uri="{BB962C8B-B14F-4D97-AF65-F5344CB8AC3E}">
        <p14:creationId xmlns:p14="http://schemas.microsoft.com/office/powerpoint/2010/main" val="141585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Reales Wirtschaftswachstum in Deutschland seit der Wiedervereinigung</a:t>
            </a:r>
          </a:p>
        </p:txBody>
      </p:sp>
      <p:sp>
        <p:nvSpPr>
          <p:cNvPr id="119813" name="Text Box 5"/>
          <p:cNvSpPr txBox="1">
            <a:spLocks noChangeArrowheads="1"/>
          </p:cNvSpPr>
          <p:nvPr/>
        </p:nvSpPr>
        <p:spPr bwMode="auto">
          <a:xfrm>
            <a:off x="0" y="6036923"/>
            <a:ext cx="5360378"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dirty="0"/>
              <a:t>Quelle: Statistisches Bundesamt, HRI; Preis- saison- und kalenderbereinigte Werte,</a:t>
            </a:r>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BBE0B3B3-94C0-7FDA-386A-40F9009C62A0}"/>
              </a:ext>
            </a:extLst>
          </p:cNvPr>
          <p:cNvPicPr>
            <a:picLocks noChangeAspect="1"/>
          </p:cNvPicPr>
          <p:nvPr/>
        </p:nvPicPr>
        <p:blipFill>
          <a:blip r:embed="rId3"/>
          <a:stretch>
            <a:fillRect/>
          </a:stretch>
        </p:blipFill>
        <p:spPr>
          <a:xfrm>
            <a:off x="-1" y="443100"/>
            <a:ext cx="8575859" cy="5500500"/>
          </a:xfrm>
          <a:prstGeom prst="rect">
            <a:avLst/>
          </a:prstGeom>
        </p:spPr>
      </p:pic>
    </p:spTree>
    <p:extLst>
      <p:ext uri="{BB962C8B-B14F-4D97-AF65-F5344CB8AC3E}">
        <p14:creationId xmlns:p14="http://schemas.microsoft.com/office/powerpoint/2010/main" val="158309631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97592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auf</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Bruttoinlandsprodukts</a:t>
            </a:r>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3491737"/>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a:p>
          <a:p>
            <a:r>
              <a:rPr lang="de-DE" sz="1996" b="1" u="sng" dirty="0"/>
              <a:t>Vorsichtsmotiv</a:t>
            </a:r>
            <a:endParaRPr lang="de-DE" sz="1996" dirty="0"/>
          </a:p>
          <a:p>
            <a:r>
              <a:rPr lang="de-DE" sz="1996" dirty="0"/>
              <a:t>Das Vorsichtsmotiv ergibt sich aus der großen Unsicherheit, die üblicherweise über die zukünftige Wirtschaftsentwicklung herrscht</a:t>
            </a:r>
          </a:p>
          <a:p>
            <a:endParaRPr lang="de-DE" sz="1996" dirty="0"/>
          </a:p>
          <a:p>
            <a:endParaRPr lang="de-DE" sz="1996" dirty="0"/>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3367" y="3565421"/>
            <a:ext cx="8686238" cy="2308324"/>
          </a:xfrm>
          <a:prstGeom prst="rect">
            <a:avLst/>
          </a:prstGeom>
          <a:noFill/>
        </p:spPr>
        <p:txBody>
          <a:bodyPr wrap="square">
            <a:spAutoFit/>
          </a:bodyPr>
          <a:lstStyle/>
          <a:p>
            <a:r>
              <a:rPr lang="de-DE" sz="1800" b="1" u="sng" dirty="0"/>
              <a:t>Spekulationsmotiv</a:t>
            </a:r>
            <a:endParaRPr lang="de-DE" sz="1800" dirty="0"/>
          </a:p>
          <a:p>
            <a:r>
              <a:rPr lang="de-DE" sz="1800"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Tree>
    <p:extLst>
      <p:ext uri="{BB962C8B-B14F-4D97-AF65-F5344CB8AC3E}">
        <p14:creationId xmlns:p14="http://schemas.microsoft.com/office/powerpoint/2010/main" val="962811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5" name="Rechteck 4">
            <a:extLst>
              <a:ext uri="{FF2B5EF4-FFF2-40B4-BE49-F238E27FC236}">
                <a16:creationId xmlns:a16="http://schemas.microsoft.com/office/drawing/2014/main" id="{5F877DE5-4533-4413-853C-FE51D45EA8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52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977"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105068" y="4739307"/>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405150" y="4739307"/>
            <a:ext cx="255198" cy="369332"/>
          </a:xfrm>
          <a:prstGeom prst="rect">
            <a:avLst/>
          </a:prstGeom>
          <a:noFill/>
        </p:spPr>
        <p:txBody>
          <a:bodyPr wrap="none" rtlCol="0">
            <a:spAutoFit/>
          </a:bodyPr>
          <a:lstStyle/>
          <a:p>
            <a:r>
              <a:rPr lang="de-DE" dirty="0"/>
              <a:t>-</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21</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a:t>einen</a:t>
                </a:r>
                <a:r>
                  <a:rPr lang="en-US" sz="2400" b="1" dirty="0"/>
                  <a:t> </a:t>
                </a:r>
                <a:r>
                  <a:rPr lang="en-US" sz="2400" b="1" dirty="0" err="1"/>
                  <a:t>Betrag</a:t>
                </a:r>
                <a:r>
                  <a:rPr lang="en-US" sz="2400" b="1" dirty="0"/>
                  <a:t> </a:t>
                </a:r>
                <a:r>
                  <a:rPr lang="en-US" sz="2400" b="1" dirty="0" err="1"/>
                  <a:t>vpmK</a:t>
                </a:r>
                <a:r>
                  <a:rPr lang="en-US" sz="2400" b="1" dirty="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auch</a:t>
                </a:r>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10375"/>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611268" y="32723"/>
            <a:ext cx="2538320" cy="2424387"/>
          </a:xfrm>
          <a:prstGeom prst="rect">
            <a:avLst/>
          </a:prstGeom>
          <a:noFill/>
          <a:ln>
            <a:noFill/>
          </a:ln>
        </p:spPr>
        <p:txBody>
          <a:bodyPr vert="horz" wrap="square" lIns="81646" tIns="40823" rIns="81646" bIns="40823" anchorCtr="0" compatLnSpc="0">
            <a:noAutofit/>
          </a:bodyPr>
          <a:lstStyle/>
          <a:p>
            <a:r>
              <a:rPr lang="de-DE" sz="2177"/>
              <a:t>Okt 2022</a:t>
            </a:r>
            <a:endParaRPr lang="de-DE" sz="2177" dirty="0"/>
          </a:p>
          <a:p>
            <a:endParaRPr lang="de-DE" sz="2177" dirty="0"/>
          </a:p>
          <a:p>
            <a:r>
              <a:rPr lang="de-DE" sz="2177" dirty="0"/>
              <a:t>M3</a:t>
            </a:r>
            <a:r>
              <a:rPr lang="de-DE" sz="2177"/>
              <a:t>: 16,1 </a:t>
            </a:r>
            <a:r>
              <a:rPr lang="de-DE" sz="2177" dirty="0"/>
              <a:t>Bio. Euro</a:t>
            </a:r>
          </a:p>
          <a:p>
            <a:endParaRPr lang="de-DE" sz="2177" dirty="0"/>
          </a:p>
          <a:p>
            <a:r>
              <a:rPr lang="de-DE" sz="2177" dirty="0"/>
              <a:t>M2</a:t>
            </a:r>
            <a:r>
              <a:rPr lang="de-DE" sz="2177"/>
              <a:t>:  15,2 </a:t>
            </a:r>
            <a:r>
              <a:rPr lang="de-DE" sz="2177" dirty="0"/>
              <a:t>Bio. Euro</a:t>
            </a:r>
          </a:p>
          <a:p>
            <a:endParaRPr lang="de-DE" sz="2177" dirty="0"/>
          </a:p>
          <a:p>
            <a:r>
              <a:rPr lang="de-DE" sz="2177" dirty="0"/>
              <a:t>M1</a:t>
            </a:r>
            <a:r>
              <a:rPr lang="de-DE" sz="2177"/>
              <a:t>:   11,2 </a:t>
            </a:r>
            <a:r>
              <a:rPr lang="de-DE" sz="2177" dirty="0"/>
              <a:t>Bio. Euro</a:t>
            </a:r>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3419B7C8-369F-3000-71CB-E69A54FA7421}"/>
              </a:ext>
            </a:extLst>
          </p:cNvPr>
          <p:cNvPicPr>
            <a:picLocks noChangeAspect="1"/>
          </p:cNvPicPr>
          <p:nvPr/>
        </p:nvPicPr>
        <p:blipFill>
          <a:blip r:embed="rId3"/>
          <a:stretch>
            <a:fillRect/>
          </a:stretch>
        </p:blipFill>
        <p:spPr>
          <a:xfrm>
            <a:off x="344786" y="781553"/>
            <a:ext cx="7274301" cy="4555218"/>
          </a:xfrm>
          <a:prstGeom prst="rect">
            <a:avLst/>
          </a:prstGeom>
        </p:spPr>
      </p:pic>
      <p:sp>
        <p:nvSpPr>
          <p:cNvPr id="6" name="Textfeld 5">
            <a:extLst>
              <a:ext uri="{FF2B5EF4-FFF2-40B4-BE49-F238E27FC236}">
                <a16:creationId xmlns:a16="http://schemas.microsoft.com/office/drawing/2014/main" id="{9766CF1F-2183-E99D-9CE2-82EF3D6AAA5B}"/>
              </a:ext>
            </a:extLst>
          </p:cNvPr>
          <p:cNvSpPr txBox="1"/>
          <p:nvPr/>
        </p:nvSpPr>
        <p:spPr>
          <a:xfrm>
            <a:off x="354723" y="4975148"/>
            <a:ext cx="1171283" cy="343620"/>
          </a:xfrm>
          <a:prstGeom prst="rect">
            <a:avLst/>
          </a:prstGeom>
          <a:noFill/>
        </p:spPr>
        <p:txBody>
          <a:bodyPr wrap="none" rtlCol="0">
            <a:spAutoFit/>
          </a:bodyPr>
          <a:lstStyle/>
          <a:p>
            <a:r>
              <a:rPr lang="de-DE" sz="1633" dirty="0"/>
              <a:t>Quelle</a:t>
            </a:r>
            <a:r>
              <a:rPr lang="de-DE" sz="1633"/>
              <a:t>: ECB</a:t>
            </a:r>
            <a:endParaRPr lang="de-DE" sz="1633" dirty="0"/>
          </a:p>
        </p:txBody>
      </p:sp>
    </p:spTree>
    <p:extLst>
      <p:ext uri="{BB962C8B-B14F-4D97-AF65-F5344CB8AC3E}">
        <p14:creationId xmlns:p14="http://schemas.microsoft.com/office/powerpoint/2010/main" val="3085402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33764" y="26583"/>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79597"/>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18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Der Bimetallismus (Deckung der Währung durch Gold und Silber) in Preußen des 18./19.Jh. war nicht zuletzt dem schnellen Aufholprozess in der Industriellen Revolution geschuldet und aufgrund des in diesem Zusammenhang stark steigenden Handelsvolumens verlangte die Wirtschaft nach mehr Zahlungsmitteln, die allein durch Gold nicht gedeckt werden konnten. </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erste moderne Formulierung der Quantitätstheorie erfolgte durch Irving Fisher</a:t>
            </a:r>
            <a:r>
              <a:rPr lang="de-DE" sz="1800" baseline="30000" dirty="0">
                <a:solidFill>
                  <a:srgbClr val="000000"/>
                </a:solidFill>
              </a:rPr>
              <a:t>1</a:t>
            </a:r>
            <a:r>
              <a:rPr lang="de-DE" sz="18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heutige Formulierung geht auf Milton Friedmann</a:t>
            </a:r>
            <a:r>
              <a:rPr lang="de-DE" sz="1800" baseline="30000" dirty="0">
                <a:solidFill>
                  <a:srgbClr val="000000"/>
                </a:solidFill>
              </a:rPr>
              <a:t>2</a:t>
            </a:r>
            <a:r>
              <a:rPr lang="de-DE" sz="1800" dirty="0">
                <a:solidFill>
                  <a:srgbClr val="000000"/>
                </a:solidFill>
              </a:rPr>
              <a:t> (1963) zurück, der gemäß des Zusammenhangs MV=PY konstatierte: „</a:t>
            </a:r>
            <a:r>
              <a:rPr lang="en-US" sz="1800" dirty="0">
                <a:solidFill>
                  <a:srgbClr val="000000"/>
                </a:solidFill>
              </a:rPr>
              <a:t>Inflation is always and everywhere a monetary phenomenon”.</a:t>
            </a:r>
            <a:r>
              <a:rPr lang="de-DE" sz="18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8" name="Rechteck 7">
            <a:extLst>
              <a:ext uri="{FF2B5EF4-FFF2-40B4-BE49-F238E27FC236}">
                <a16:creationId xmlns:a16="http://schemas.microsoft.com/office/drawing/2014/main" id="{6F6575D0-1BB8-4CB7-8AF9-900F17927A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128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779"/>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endParaRPr lang="de-DE" altLang="en-US" sz="2000" i="1" dirty="0">
                  <a:latin typeface="Cambria Math" panose="02040503050406030204" pitchFamily="18" charset="0"/>
                </a:endParaRPr>
              </a:p>
              <a:p>
                <a:pPr>
                  <a:lnSpc>
                    <a:spcPct val="105000"/>
                  </a:lnSpc>
                  <a:spcBef>
                    <a:spcPct val="50000"/>
                  </a:spcBef>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a:t>Machen wir in einer Übungsaufgabe	</a:t>
            </a:r>
          </a:p>
        </p:txBody>
      </p:sp>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lvl="1"/>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401279" y="1127088"/>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a:t>Was genau darunter zu verstehen ist, bzw. wie dies umgesetzt werden soll, ist immer wieder eine der großen Kontroversen in der Wirtschaftspolitik</a:t>
            </a:r>
          </a:p>
        </p:txBody>
      </p:sp>
      <p:sp>
        <p:nvSpPr>
          <p:cNvPr id="5" name="Rechteck 4">
            <a:extLst>
              <a:ext uri="{FF2B5EF4-FFF2-40B4-BE49-F238E27FC236}">
                <a16:creationId xmlns:a16="http://schemas.microsoft.com/office/drawing/2014/main" id="{958F0681-487F-4E24-8AB6-CF9E3FA8C5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719808" y="3429000"/>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6886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
        <p:nvSpPr>
          <p:cNvPr id="5" name="Rechteck 4">
            <a:extLst>
              <a:ext uri="{FF2B5EF4-FFF2-40B4-BE49-F238E27FC236}">
                <a16:creationId xmlns:a16="http://schemas.microsoft.com/office/drawing/2014/main" id="{AE540287-D6C6-4B43-89DF-5A01B814AC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26729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706404" cy="593674"/>
          </a:xfrm>
          <a:prstGeom prst="rect">
            <a:avLst/>
          </a:prstGeom>
          <a:noFill/>
          <a:ln>
            <a:noFill/>
          </a:ln>
        </p:spPr>
        <p:txBody>
          <a:bodyPr vert="horz" wrap="none" lIns="81646" tIns="40823" rIns="81646" bIns="40823" anchorCtr="0" compatLnSpc="0">
            <a:spAutoFit/>
          </a:bodyPr>
          <a:lstStyle/>
          <a:p>
            <a:r>
              <a:rPr lang="de-DE" sz="3266" b="1" dirty="0"/>
              <a:t>Geldpolitische Strategie der EZB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r>
              <a:rPr lang="de-DE" sz="2540" dirty="0"/>
              <a:t>Das vorrangige Ziel der EZB ist laut Statuten die Preisstabilität</a:t>
            </a:r>
          </a:p>
          <a:p>
            <a:endParaRPr lang="de-DE" sz="2540" dirty="0"/>
          </a:p>
          <a:p>
            <a:r>
              <a:rPr lang="de-DE" sz="2540" dirty="0">
                <a:solidFill>
                  <a:srgbClr val="000000"/>
                </a:solidFill>
              </a:rPr>
              <a:t>Der EZB-Rat sieht Preisstabilität bei einem Anstieg des Harmonisierten Verbraucherpreisindex (HVPI) gegenüber dem Vorjahr bei nahe aber unter 2%.</a:t>
            </a:r>
          </a:p>
          <a:p>
            <a:r>
              <a:rPr lang="de-DE" sz="2540" dirty="0">
                <a:solidFill>
                  <a:srgbClr val="000000"/>
                </a:solidFill>
              </a:rPr>
              <a:t>Ziel ist es, dieses Niveau mittelfristig zu erreichen.</a:t>
            </a:r>
          </a:p>
          <a:p>
            <a:endParaRPr lang="de-DE" sz="2540" dirty="0"/>
          </a:p>
        </p:txBody>
      </p:sp>
      <p:sp>
        <p:nvSpPr>
          <p:cNvPr id="9" name="Rechteck 8">
            <a:extLst>
              <a:ext uri="{FF2B5EF4-FFF2-40B4-BE49-F238E27FC236}">
                <a16:creationId xmlns:a16="http://schemas.microsoft.com/office/drawing/2014/main" id="{FE1059A1-F4A5-4B91-8372-147FAA2651F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5622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869351"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a:t>
            </a:r>
            <a:endParaRPr lang="de-DE" sz="3266" dirty="0"/>
          </a:p>
        </p:txBody>
      </p:sp>
      <p:sp>
        <p:nvSpPr>
          <p:cNvPr id="4" name="Textfeld 3"/>
          <p:cNvSpPr txBox="1"/>
          <p:nvPr/>
        </p:nvSpPr>
        <p:spPr>
          <a:xfrm>
            <a:off x="0" y="470631"/>
            <a:ext cx="12192000" cy="3267834"/>
          </a:xfrm>
          <a:prstGeom prst="rect">
            <a:avLst/>
          </a:prstGeom>
          <a:noFill/>
          <a:ln>
            <a:noFill/>
          </a:ln>
        </p:spPr>
        <p:txBody>
          <a:bodyPr vert="horz" wrap="square" lIns="81646" tIns="40823" rIns="81646" bIns="40823" anchorCtr="0" compatLnSpc="0">
            <a:noAutofit/>
          </a:bodyPr>
          <a:lstStyle/>
          <a:p>
            <a:r>
              <a:rPr lang="de-DE" sz="2400" u="sng" dirty="0"/>
              <a:t>Offenmarktgeschäfte:</a:t>
            </a:r>
          </a:p>
          <a:p>
            <a:endParaRPr lang="de-DE" sz="2177" dirty="0"/>
          </a:p>
          <a:p>
            <a:pPr marL="414772" indent="-414772">
              <a:buFont typeface="Arial" panose="020B0604020202020204" pitchFamily="34" charset="0"/>
              <a:buChar char="•"/>
            </a:pPr>
            <a:r>
              <a:rPr lang="de-DE" sz="2177" b="1" u="sng" dirty="0"/>
              <a:t>Hauptrefinanzierungsgeschäfte:</a:t>
            </a:r>
            <a:r>
              <a:rPr lang="de-DE" sz="2177" dirty="0"/>
              <a:t> 	Angebot wöchentlich zu dem Zinssatz (</a:t>
            </a:r>
            <a:r>
              <a:rPr lang="de-DE" sz="2177" b="1" dirty="0"/>
              <a:t>Leitzins</a:t>
            </a:r>
            <a:r>
              <a:rPr lang="de-DE" sz="2177" dirty="0"/>
              <a:t>), zu dem sich 						Banken eine Woche lang Geld bei der EZB leihen können. Für die 						bereitgestellte Liquidität müssen sie Sicherheiten hinterlegen.</a:t>
            </a:r>
          </a:p>
          <a:p>
            <a:pPr marL="414772" indent="-414772">
              <a:buFont typeface="Arial" panose="020B0604020202020204" pitchFamily="34" charset="0"/>
              <a:buChar char="•"/>
            </a:pPr>
            <a:endParaRPr lang="de-DE" sz="2177"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endParaRPr lang="de-DE" sz="2177" dirty="0"/>
          </a:p>
        </p:txBody>
      </p:sp>
      <p:sp>
        <p:nvSpPr>
          <p:cNvPr id="8" name="Rechteck 7">
            <a:extLst>
              <a:ext uri="{FF2B5EF4-FFF2-40B4-BE49-F238E27FC236}">
                <a16:creationId xmlns:a16="http://schemas.microsoft.com/office/drawing/2014/main" id="{A196F91D-C5B8-4A6E-A3C1-D1DD4AEF285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CFEA7E5-1E8E-4291-ACED-550D5DA1FAB6}"/>
              </a:ext>
            </a:extLst>
          </p:cNvPr>
          <p:cNvSpPr txBox="1"/>
          <p:nvPr/>
        </p:nvSpPr>
        <p:spPr>
          <a:xfrm>
            <a:off x="197663" y="3679219"/>
            <a:ext cx="6154152" cy="1754326"/>
          </a:xfrm>
          <a:prstGeom prst="rect">
            <a:avLst/>
          </a:prstGeom>
          <a:noFill/>
        </p:spPr>
        <p:txBody>
          <a:bodyPr wrap="square">
            <a:spAutoFit/>
          </a:bodyPr>
          <a:lstStyle/>
          <a:p>
            <a:pPr marL="414772" indent="-414772">
              <a:buFont typeface="Arial" panose="020B0604020202020204" pitchFamily="34" charset="0"/>
              <a:buChar char="•"/>
            </a:pPr>
            <a:r>
              <a:rPr lang="de-DE" sz="1800" b="1" u="sng" dirty="0"/>
              <a:t>Längerfristige Refinanzierungsgeschäfte</a:t>
            </a:r>
            <a:r>
              <a:rPr lang="de-DE" sz="1800" u="sng" dirty="0"/>
              <a:t>:</a:t>
            </a:r>
            <a:r>
              <a:rPr lang="de-DE" sz="1800" dirty="0"/>
              <a:t> Angebot monatlich mit einer Laufzeit von drei Monaten </a:t>
            </a:r>
            <a:endParaRPr lang="de-DE" sz="1800" u="sng" dirty="0"/>
          </a:p>
          <a:p>
            <a:pPr marL="414772" indent="-414772">
              <a:buFont typeface="Arial" panose="020B0604020202020204" pitchFamily="34" charset="0"/>
              <a:buChar char="•"/>
            </a:pPr>
            <a:r>
              <a:rPr lang="de-DE" b="1" u="sng" dirty="0"/>
              <a:t>Feinsteuerungsoperationen: </a:t>
            </a:r>
            <a:r>
              <a:rPr lang="de-DE" sz="1800" dirty="0"/>
              <a:t>Angebot je nach geldpolitischer Lage mit angepasster Laufzeit</a:t>
            </a:r>
            <a:endParaRPr lang="de-DE" sz="1800" u="sng" dirty="0"/>
          </a:p>
          <a:p>
            <a:pPr marL="414772" indent="-414772">
              <a:buFont typeface="Arial" panose="020B0604020202020204" pitchFamily="34" charset="0"/>
              <a:buChar char="•"/>
            </a:pPr>
            <a:r>
              <a:rPr lang="de-DE" b="1" u="sng" dirty="0"/>
              <a:t>Strukturelle Operationen</a:t>
            </a:r>
            <a:r>
              <a:rPr lang="de-DE" sz="1800" u="sng" dirty="0"/>
              <a:t>:</a:t>
            </a:r>
            <a:r>
              <a:rPr lang="de-DE" sz="1800" dirty="0"/>
              <a:t> Angebot je nach geldpolitischer Lage mit angepasster Laufzeit</a:t>
            </a:r>
          </a:p>
        </p:txBody>
      </p:sp>
    </p:spTree>
    <p:extLst>
      <p:ext uri="{BB962C8B-B14F-4D97-AF65-F5344CB8AC3E}">
        <p14:creationId xmlns:p14="http://schemas.microsoft.com/office/powerpoint/2010/main" val="3020774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980983"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II</a:t>
            </a:r>
            <a:endParaRPr lang="de-DE" sz="3266" dirty="0"/>
          </a:p>
        </p:txBody>
      </p:sp>
      <p:sp>
        <p:nvSpPr>
          <p:cNvPr id="4" name="Textfeld 3"/>
          <p:cNvSpPr txBox="1"/>
          <p:nvPr/>
        </p:nvSpPr>
        <p:spPr>
          <a:xfrm>
            <a:off x="18565" y="593674"/>
            <a:ext cx="12192000" cy="4172711"/>
          </a:xfrm>
          <a:prstGeom prst="rect">
            <a:avLst/>
          </a:prstGeom>
          <a:noFill/>
          <a:ln>
            <a:noFill/>
          </a:ln>
        </p:spPr>
        <p:txBody>
          <a:bodyPr vert="horz" wrap="square" lIns="81646" tIns="40823" rIns="81646" bIns="40823" anchorCtr="0" compatLnSpc="0">
            <a:noAutofit/>
          </a:bodyPr>
          <a:lstStyle/>
          <a:p>
            <a:r>
              <a:rPr lang="de-DE" b="1" u="sng" dirty="0"/>
              <a:t>Ständige Fazilitäten:</a:t>
            </a:r>
            <a:endParaRPr lang="de-DE" dirty="0"/>
          </a:p>
          <a:p>
            <a:pPr marL="311079" indent="-311079">
              <a:buFont typeface="Arial" panose="020B0604020202020204" pitchFamily="34" charset="0"/>
              <a:buChar char="•"/>
            </a:pPr>
            <a:r>
              <a:rPr lang="de-DE" b="1" dirty="0"/>
              <a:t>Einlagenfazilität</a:t>
            </a:r>
            <a:r>
              <a:rPr lang="de-DE" dirty="0"/>
              <a:t>: 	Er gibt die Höhe der Zinsen vor, die Banken erhalten, wenn sie bis zum nächsten 					Geschäftstag Geld bei der Zentralbank anlegen.</a:t>
            </a:r>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b="1" dirty="0"/>
              <a:t>Spitzenrefinanzierungsfazilität</a:t>
            </a:r>
            <a:r>
              <a:rPr lang="de-DE" dirty="0"/>
              <a:t>: Der Zinssatz für die Spitzenrefinanzierungsfazilität ist jener Zinssatz, zu dem sich Banken bis zum nächsten Geschäftstag Geld bei der EZB leihen können. Für die bereitgestellte Liquidität müssen sie Sicherheiten hinterlegen, beispielsweise Wertpapiere</a:t>
            </a:r>
          </a:p>
          <a:p>
            <a:endParaRPr lang="de-DE" dirty="0"/>
          </a:p>
          <a:p>
            <a:endParaRPr lang="de-DE" dirty="0"/>
          </a:p>
          <a:p>
            <a:endParaRPr lang="de-DE" dirty="0"/>
          </a:p>
        </p:txBody>
      </p:sp>
      <p:sp>
        <p:nvSpPr>
          <p:cNvPr id="9" name="Rechteck 8">
            <a:extLst>
              <a:ext uri="{FF2B5EF4-FFF2-40B4-BE49-F238E27FC236}">
                <a16:creationId xmlns:a16="http://schemas.microsoft.com/office/drawing/2014/main" id="{235AFBF2-B986-4231-98C0-E701B369756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3453B4FF-B770-45C6-A6CA-B5C7968B04DC}"/>
              </a:ext>
            </a:extLst>
          </p:cNvPr>
          <p:cNvSpPr txBox="1"/>
          <p:nvPr/>
        </p:nvSpPr>
        <p:spPr>
          <a:xfrm>
            <a:off x="250274" y="4736866"/>
            <a:ext cx="8265159" cy="1477328"/>
          </a:xfrm>
          <a:prstGeom prst="rect">
            <a:avLst/>
          </a:prstGeom>
          <a:noFill/>
        </p:spPr>
        <p:txBody>
          <a:bodyPr wrap="square">
            <a:spAutoFit/>
          </a:bodyPr>
          <a:lstStyle/>
          <a:p>
            <a:r>
              <a:rPr lang="de-DE" b="1" u="sng" dirty="0"/>
              <a:t>Mindestreserve:</a:t>
            </a:r>
            <a:r>
              <a:rPr lang="de-DE" b="1" dirty="0"/>
              <a:t>	</a:t>
            </a:r>
            <a:r>
              <a:rPr lang="de-DE" dirty="0"/>
              <a:t>Die Banken im Eurogebiet sind verpflichtet, Mittel in Höhe des Mindestreservesatzes (bezogen in erster Linie auf die Höhe der Kundeeinlagen) als Einlagen auf einem Konto bei ihrer jeweiligen nationalen Zentralbank zu halten. Die Mindestreservepflicht einer Bank wird für jeweils sechs Wochen festgelegt, innerhalb derer die Banken die Mindestreserve im Durchschnitt halten müssen</a:t>
            </a:r>
          </a:p>
        </p:txBody>
      </p:sp>
    </p:spTree>
    <p:extLst>
      <p:ext uri="{BB962C8B-B14F-4D97-AF65-F5344CB8AC3E}">
        <p14:creationId xmlns:p14="http://schemas.microsoft.com/office/powerpoint/2010/main" val="383172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5" name="Rechteck 4">
            <a:extLst>
              <a:ext uri="{FF2B5EF4-FFF2-40B4-BE49-F238E27FC236}">
                <a16:creationId xmlns:a16="http://schemas.microsoft.com/office/drawing/2014/main" id="{83D772EB-1667-4EBC-8AF9-32CC2B39BC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68314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2" y="-45133"/>
            <a:ext cx="189250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Geldpolitik</a:t>
            </a: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1" y="345400"/>
            <a:ext cx="12192001" cy="517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dirty="0">
                <a:solidFill>
                  <a:schemeClr val="tx1"/>
                </a:solidFill>
              </a:rPr>
              <a:t>Moderne Zentralbanken versuchen vornehmlich über ihre Zinspolitik Einfluss auf die wirtschaftliche Entwicklung zu nehmen. Sie sind allerdings zu keiner Globalsteuerung der Zinsen in der Lage, sondern können direkt nur die kurzfristigen Zinsen am Geldmarkt beeinflussen. In Europa auf den EONIA (Euro </a:t>
            </a:r>
            <a:r>
              <a:rPr lang="de-DE" dirty="0" err="1">
                <a:solidFill>
                  <a:schemeClr val="tx1"/>
                </a:solidFill>
              </a:rPr>
              <a:t>OverNight</a:t>
            </a:r>
            <a:r>
              <a:rPr lang="de-DE" dirty="0">
                <a:solidFill>
                  <a:schemeClr val="tx1"/>
                </a:solidFill>
              </a:rPr>
              <a:t> Index Average).</a:t>
            </a: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dirty="0">
                <a:solidFill>
                  <a:schemeClr val="tx1"/>
                </a:solidFill>
              </a:rPr>
              <a:t>Wirkung einer Zinssenkung durch die Zentralbank:</a:t>
            </a:r>
          </a:p>
          <a:p>
            <a:pPr marL="1257300" lvl="2" indent="-342900" eaLnBrk="1" hangingPunct="1">
              <a:buFont typeface="Wingdings" panose="05000000000000000000" pitchFamily="2" charset="2"/>
              <a:buChar char="Ø"/>
            </a:pPr>
            <a:r>
              <a:rPr lang="de-DE" dirty="0">
                <a:solidFill>
                  <a:schemeClr val="tx1"/>
                </a:solidFill>
              </a:rPr>
              <a:t>Kurzfristiger Zins</a:t>
            </a:r>
            <a:r>
              <a:rPr lang="de-DE" dirty="0">
                <a:solidFill>
                  <a:schemeClr val="tx1"/>
                </a:solidFill>
                <a:cs typeface="Times New Roman" pitchFamily="18" charset="0"/>
              </a:rPr>
              <a:t>↓	→	Umschichtung der Anlagen in höher verzinsliche</a:t>
            </a:r>
          </a:p>
          <a:p>
            <a:pPr lvl="2" eaLnBrk="1" hangingPunct="1"/>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dirty="0">
                <a:solidFill>
                  <a:schemeClr val="tx1"/>
                </a:solidFill>
                <a:cs typeface="Times New Roman" pitchFamily="18" charset="0"/>
              </a:rPr>
              <a:t>Länger laufende Anleihen</a:t>
            </a:r>
            <a:r>
              <a:rPr lang="de-DE" dirty="0">
                <a:solidFill>
                  <a:schemeClr val="tx1"/>
                </a:solidFill>
              </a:rPr>
              <a:t>	→	Angleichung der Zinssätze über die Laufzeiten</a:t>
            </a:r>
          </a:p>
          <a:p>
            <a:pPr eaLnBrk="1" hangingPunct="1"/>
            <a:endParaRPr lang="de-DE" dirty="0">
              <a:solidFill>
                <a:schemeClr val="tx1"/>
              </a:solidFill>
            </a:endParaRPr>
          </a:p>
          <a:p>
            <a:pPr marL="342900" indent="-342900" eaLnBrk="1" hangingPunct="1">
              <a:buFont typeface="Arial" panose="020B0604020202020204" pitchFamily="34" charset="0"/>
              <a:buChar char="•"/>
            </a:pPr>
            <a:r>
              <a:rPr lang="de-DE" dirty="0">
                <a:solidFill>
                  <a:schemeClr val="tx1"/>
                </a:solidFill>
              </a:rPr>
              <a:t>Im allgemeinen werden allerdings der längerfristige Zinsen und kurzfristige Zinsen auseinanderfallen. Diesen Zusammenhang nennt man </a:t>
            </a:r>
            <a:r>
              <a:rPr lang="de-DE" dirty="0" err="1">
                <a:solidFill>
                  <a:schemeClr val="tx1"/>
                </a:solidFill>
              </a:rPr>
              <a:t>Zinsstrukurkurve</a:t>
            </a:r>
            <a:r>
              <a:rPr lang="de-DE" dirty="0">
                <a:solidFill>
                  <a:schemeClr val="tx1"/>
                </a:solidFill>
              </a:rPr>
              <a:t> (engl. </a:t>
            </a:r>
            <a:r>
              <a:rPr lang="de-DE" dirty="0" err="1">
                <a:solidFill>
                  <a:schemeClr val="tx1"/>
                </a:solidFill>
              </a:rPr>
              <a:t>Yield</a:t>
            </a:r>
            <a:r>
              <a:rPr lang="de-DE" dirty="0">
                <a:solidFill>
                  <a:schemeClr val="tx1"/>
                </a:solidFill>
              </a:rPr>
              <a:t> </a:t>
            </a:r>
            <a:r>
              <a:rPr lang="de-DE" dirty="0" err="1">
                <a:solidFill>
                  <a:schemeClr val="tx1"/>
                </a:solidFill>
              </a:rPr>
              <a:t>cruve</a:t>
            </a:r>
            <a:r>
              <a:rPr lang="de-DE" dirty="0">
                <a:solidFill>
                  <a:schemeClr val="tx1"/>
                </a:solidFill>
              </a:rPr>
              <a:t>)</a:t>
            </a:r>
          </a:p>
        </p:txBody>
      </p:sp>
      <p:sp>
        <p:nvSpPr>
          <p:cNvPr id="8" name="Rechteck 7">
            <a:extLst>
              <a:ext uri="{FF2B5EF4-FFF2-40B4-BE49-F238E27FC236}">
                <a16:creationId xmlns:a16="http://schemas.microsoft.com/office/drawing/2014/main" id="{471C79C4-F88A-411B-94C3-F555C85A77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2333419"/>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8932928" cy="480053"/>
          </a:xfrm>
          <a:prstGeom prst="rect">
            <a:avLst/>
          </a:prstGeom>
          <a:noFill/>
          <a:ln>
            <a:noFill/>
          </a:ln>
        </p:spPr>
        <p:txBody>
          <a:bodyPr vert="horz" wrap="none" lIns="81646" tIns="40823" rIns="81646" bIns="40823" anchorCtr="0" compatLnSpc="0">
            <a:spAutoFit/>
          </a:bodyPr>
          <a:lstStyle/>
          <a:p>
            <a:r>
              <a:rPr lang="de-DE" sz="2540" b="1" dirty="0"/>
              <a:t>Klassische Wirkung von Geldpolitik auf Konsum und Investitionen</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dirty="0"/>
              <a:t>Die Zentralbank nimmt über die Steuerung des Leitzinses starken</a:t>
            </a:r>
          </a:p>
          <a:p>
            <a:r>
              <a:rPr lang="de-DE" sz="1996" dirty="0"/>
              <a:t>Einfluss auf das allgemeine Zinsniveau der Volkswirtschaft:</a:t>
            </a:r>
          </a:p>
          <a:p>
            <a:endParaRPr lang="de-DE" sz="1996" dirty="0"/>
          </a:p>
          <a:p>
            <a:r>
              <a:rPr lang="de-DE" sz="1996" dirty="0"/>
              <a:t>Eine Zinssenkung führt tendenziell zu einer Ausweitung der Kreditnachfrage</a:t>
            </a:r>
          </a:p>
          <a:p>
            <a:endParaRPr lang="de-DE" sz="1996" dirty="0"/>
          </a:p>
          <a:p>
            <a:r>
              <a:rPr lang="de-DE" sz="1996" dirty="0"/>
              <a:t>→ dies zieht eine Ausweitung von Investitionen und Konsum nach sich</a:t>
            </a:r>
          </a:p>
          <a:p>
            <a:endParaRPr lang="de-DE" sz="1996" dirty="0"/>
          </a:p>
          <a:p>
            <a:r>
              <a:rPr lang="de-DE" sz="1996" dirty="0"/>
              <a:t>→ dies lässt wiederum die Produktionsauslastung steigen. </a:t>
            </a:r>
          </a:p>
          <a:p>
            <a:endParaRPr lang="de-DE" sz="1996" dirty="0"/>
          </a:p>
          <a:p>
            <a:r>
              <a:rPr lang="de-DE" sz="1996" dirty="0"/>
              <a:t>→ produzieren die Unternehmen allerdings an der Kapazitätsgrenze, </a:t>
            </a:r>
          </a:p>
          <a:p>
            <a:r>
              <a:rPr lang="de-DE" sz="1996" dirty="0"/>
              <a:t>     stagnieren bzw. sinken die erwarteten Gewinne</a:t>
            </a:r>
          </a:p>
          <a:p>
            <a:endParaRPr lang="de-DE" sz="1996" dirty="0"/>
          </a:p>
          <a:p>
            <a:r>
              <a:rPr lang="de-DE" sz="1996" dirty="0"/>
              <a:t>→ eine hohe Liquiditätszuführung führt nicht mehr zu weiteren </a:t>
            </a:r>
          </a:p>
          <a:p>
            <a:r>
              <a:rPr lang="de-DE" sz="1996" dirty="0"/>
              <a:t>     Investitionen</a:t>
            </a:r>
          </a:p>
          <a:p>
            <a:r>
              <a:rPr lang="de-DE" sz="1996" dirty="0"/>
              <a:t> </a:t>
            </a:r>
          </a:p>
          <a:p>
            <a:r>
              <a:rPr lang="de-DE" sz="1996" dirty="0"/>
              <a:t>→ letztlich löst die zusätzliche Geldmenge nur noch einen </a:t>
            </a:r>
          </a:p>
          <a:p>
            <a:r>
              <a:rPr lang="de-DE" sz="1996" dirty="0"/>
              <a:t>     Preisanstieg aus</a:t>
            </a:r>
          </a:p>
        </p:txBody>
      </p:sp>
      <p:sp>
        <p:nvSpPr>
          <p:cNvPr id="10" name="Rechteck 9">
            <a:extLst>
              <a:ext uri="{FF2B5EF4-FFF2-40B4-BE49-F238E27FC236}">
                <a16:creationId xmlns:a16="http://schemas.microsoft.com/office/drawing/2014/main" id="{EA51E145-7BEC-4532-BD76-9C6C22414F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41402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9613435" cy="593674"/>
          </a:xfrm>
          <a:prstGeom prst="rect">
            <a:avLst/>
          </a:prstGeom>
          <a:noFill/>
          <a:ln>
            <a:noFill/>
          </a:ln>
        </p:spPr>
        <p:txBody>
          <a:bodyPr vert="horz" wrap="none" lIns="81646" tIns="40823" rIns="81646" bIns="40823" anchorCtr="0" compatLnSpc="0">
            <a:spAutoFit/>
          </a:bodyPr>
          <a:lstStyle/>
          <a:p>
            <a:r>
              <a:rPr lang="de-DE" sz="3266" b="1" dirty="0"/>
              <a:t>Klassische Wirkung von Geldpolitik über Aktienmärkte</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dirty="0"/>
              <a:t>Senkt die Zentralbank den Leitzins</a:t>
            </a:r>
          </a:p>
          <a:p>
            <a:r>
              <a:rPr lang="de-DE" sz="1996" dirty="0"/>
              <a:t> </a:t>
            </a:r>
          </a:p>
          <a:p>
            <a:r>
              <a:rPr lang="de-DE" sz="1996" dirty="0"/>
              <a:t>→ Renditen festverzinslicher Wertpapiere sinken.</a:t>
            </a:r>
          </a:p>
          <a:p>
            <a:endParaRPr lang="de-DE" sz="1996" dirty="0"/>
          </a:p>
          <a:p>
            <a:r>
              <a:rPr lang="de-DE" sz="1996" dirty="0"/>
              <a:t>→ Kurzfristig wird die Rendite einer Aktienanlage noch höher liegen als</a:t>
            </a:r>
          </a:p>
          <a:p>
            <a:r>
              <a:rPr lang="de-DE" sz="1996" dirty="0"/>
              <a:t>     die festverzinsliche Alternativanlage.</a:t>
            </a:r>
          </a:p>
          <a:p>
            <a:endParaRPr lang="de-DE" sz="1996" dirty="0"/>
          </a:p>
          <a:p>
            <a:r>
              <a:rPr lang="de-DE" sz="1996" dirty="0"/>
              <a:t>→ Dies wird im allgemeinen einen Anstieg des Aktienpreises auslösen,</a:t>
            </a:r>
          </a:p>
          <a:p>
            <a:r>
              <a:rPr lang="de-DE" sz="1996" dirty="0"/>
              <a:t>     bis sich die Aktienrendite des festverzinslichen Papiers angeglichen hat.</a:t>
            </a:r>
          </a:p>
          <a:p>
            <a:endParaRPr lang="de-DE" sz="1996" dirty="0"/>
          </a:p>
          <a:p>
            <a:r>
              <a:rPr lang="de-DE" sz="1996" dirty="0"/>
              <a:t>→ Über den allgemeinen Preisanstieg an den Kapitalmärkten werden die </a:t>
            </a:r>
          </a:p>
          <a:p>
            <a:r>
              <a:rPr lang="de-DE" sz="1996" dirty="0"/>
              <a:t>     Anleger reicher, und sie werden ihre Nachfrage ausweiten. </a:t>
            </a:r>
          </a:p>
          <a:p>
            <a:endParaRPr lang="de-DE" sz="1996" dirty="0"/>
          </a:p>
          <a:p>
            <a:r>
              <a:rPr lang="de-DE" sz="1996" dirty="0"/>
              <a:t>→ Bei steigender Produktionsauslastung wird dies wiederum eine</a:t>
            </a:r>
          </a:p>
          <a:p>
            <a:r>
              <a:rPr lang="de-DE" sz="1996" dirty="0"/>
              <a:t>     Preissteigerung nach sich ziehen</a:t>
            </a:r>
          </a:p>
        </p:txBody>
      </p:sp>
      <p:sp>
        <p:nvSpPr>
          <p:cNvPr id="7" name="Rechteck 6">
            <a:extLst>
              <a:ext uri="{FF2B5EF4-FFF2-40B4-BE49-F238E27FC236}">
                <a16:creationId xmlns:a16="http://schemas.microsoft.com/office/drawing/2014/main" id="{57057358-598A-4FD4-9920-D1DD663E64B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4852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Erwartungswerttheorie (Beispiel)</a:t>
            </a:r>
          </a:p>
        </p:txBody>
      </p:sp>
      <p:sp>
        <p:nvSpPr>
          <p:cNvPr id="210948" name="Text Box 2"/>
          <p:cNvSpPr txBox="1">
            <a:spLocks noChangeArrowheads="1"/>
          </p:cNvSpPr>
          <p:nvPr/>
        </p:nvSpPr>
        <p:spPr bwMode="auto">
          <a:xfrm>
            <a:off x="7726" y="6203057"/>
            <a:ext cx="12192000" cy="398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rPr>
              <a:t>→ </a:t>
            </a:r>
            <a:r>
              <a:rPr lang="de-DE" sz="1800" b="1" dirty="0">
                <a:solidFill>
                  <a:schemeClr val="tx1"/>
                </a:solidFill>
              </a:rPr>
              <a:t>Der kurzfristige erwartete Zins =</a:t>
            </a:r>
          </a:p>
          <a:p>
            <a:pPr eaLnBrk="1" hangingPunct="1"/>
            <a:r>
              <a:rPr lang="de-DE" sz="1800" b="1" dirty="0">
                <a:solidFill>
                  <a:schemeClr val="tx1"/>
                </a:solidFill>
              </a:rPr>
              <a:t>     der langfristige heutige Zins + Differenz aus langfristigem und kurzfristigem </a:t>
            </a:r>
            <a:r>
              <a:rPr lang="de-DE" sz="1900" b="1" dirty="0">
                <a:solidFill>
                  <a:schemeClr val="tx1"/>
                </a:solidFill>
              </a:rPr>
              <a:t>Zins </a:t>
            </a: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	Zinssatz 1 Jahr (p.a.)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	</a:t>
            </a:r>
            <a:r>
              <a:rPr lang="de-DE" sz="1600" dirty="0"/>
              <a:t>Zinssatz 2 Jahre (p.a.) 4%</a:t>
            </a:r>
          </a:p>
          <a:p>
            <a:r>
              <a:rPr lang="de-DE" sz="1600" dirty="0"/>
              <a:t>i</a:t>
            </a:r>
            <a:r>
              <a:rPr lang="de-DE" sz="1600" baseline="-25000" dirty="0"/>
              <a:t>1</a:t>
            </a:r>
            <a:r>
              <a:rPr lang="de-DE" sz="1600" baseline="30000" dirty="0"/>
              <a:t>e</a:t>
            </a:r>
            <a:r>
              <a:rPr lang="de-DE" sz="1600" dirty="0"/>
              <a:t>:	Erwarteter Zinssatz 1 Jahr in 1 Jahr (p.a.)???</a:t>
            </a:r>
          </a:p>
          <a:p>
            <a:r>
              <a:rPr lang="de-DE" sz="1600" dirty="0"/>
              <a:t>Anlage 1 Euro</a:t>
            </a:r>
          </a:p>
        </p:txBody>
      </p:sp>
      <p:sp>
        <p:nvSpPr>
          <p:cNvPr id="7" name="Rechteck 6"/>
          <p:cNvSpPr/>
          <p:nvPr/>
        </p:nvSpPr>
        <p:spPr>
          <a:xfrm>
            <a:off x="4603102" y="465366"/>
            <a:ext cx="7588898" cy="646331"/>
          </a:xfrm>
          <a:prstGeom prst="rect">
            <a:avLst/>
          </a:prstGeom>
        </p:spPr>
        <p:txBody>
          <a:bodyPr wrap="square">
            <a:spAutoFit/>
          </a:bodyPr>
          <a:lstStyle/>
          <a:p>
            <a:r>
              <a:rPr lang="de-DE" dirty="0">
                <a:cs typeface="Times New Roman" pitchFamily="18" charset="0"/>
              </a:rPr>
              <a:t>Wir </a:t>
            </a:r>
            <a:r>
              <a:rPr lang="de-DE" b="1" dirty="0">
                <a:cs typeface="Times New Roman" pitchFamily="18" charset="0"/>
              </a:rPr>
              <a:t>nehmen perfekte Substituierbarkeit </a:t>
            </a:r>
            <a:r>
              <a:rPr lang="de-DE" dirty="0">
                <a:cs typeface="Times New Roman" pitchFamily="18" charset="0"/>
              </a:rPr>
              <a:t>kurzfristiger und langfristiger An- lagen, einen </a:t>
            </a:r>
            <a:r>
              <a:rPr lang="de-DE" b="1" dirty="0">
                <a:cs typeface="Times New Roman" pitchFamily="18" charset="0"/>
              </a:rPr>
              <a:t>risikoneutrale</a:t>
            </a:r>
            <a:r>
              <a:rPr lang="de-DE" dirty="0">
                <a:cs typeface="Times New Roman" pitchFamily="18" charset="0"/>
              </a:rPr>
              <a:t>n Anleger und einem </a:t>
            </a:r>
            <a:r>
              <a:rPr lang="de-DE" b="1" dirty="0">
                <a:cs typeface="Times New Roman" pitchFamily="18" charset="0"/>
              </a:rPr>
              <a:t>vollständigen Kapitalmarkt an</a:t>
            </a:r>
            <a:endParaRPr lang="de-DE"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30530" cy="369332"/>
          </a:xfrm>
          <a:prstGeom prst="rect">
            <a:avLst/>
          </a:prstGeom>
        </p:spPr>
        <p:txBody>
          <a:bodyPr wrap="none">
            <a:spAutoFit/>
          </a:bodyPr>
          <a:lstStyle/>
          <a:p>
            <a:r>
              <a:rPr lang="de-DE" dirty="0"/>
              <a:t>Kurzfristig?</a:t>
            </a:r>
          </a:p>
        </p:txBody>
      </p:sp>
      <p:sp>
        <p:nvSpPr>
          <p:cNvPr id="12" name="Rechteck 11"/>
          <p:cNvSpPr/>
          <p:nvPr/>
        </p:nvSpPr>
        <p:spPr>
          <a:xfrm>
            <a:off x="8726830" y="2265341"/>
            <a:ext cx="1260923" cy="369332"/>
          </a:xfrm>
          <a:prstGeom prst="rect">
            <a:avLst/>
          </a:prstGeom>
        </p:spPr>
        <p:txBody>
          <a:bodyPr wrap="none">
            <a:spAutoFit/>
          </a:bodyPr>
          <a:lstStyle/>
          <a:p>
            <a:r>
              <a:rPr lang="de-DE" dirty="0"/>
              <a:t>Langfristig?</a:t>
            </a:r>
          </a:p>
        </p:txBody>
      </p:sp>
      <p:sp>
        <p:nvSpPr>
          <p:cNvPr id="16" name="Rechteck 15"/>
          <p:cNvSpPr/>
          <p:nvPr/>
        </p:nvSpPr>
        <p:spPr>
          <a:xfrm>
            <a:off x="4071938" y="2727593"/>
            <a:ext cx="2838820" cy="276999"/>
          </a:xfrm>
          <a:prstGeom prst="rect">
            <a:avLst/>
          </a:prstGeom>
        </p:spPr>
        <p:txBody>
          <a:bodyPr wrap="square">
            <a:spAutoFit/>
          </a:bodyPr>
          <a:lstStyle/>
          <a:p>
            <a:r>
              <a:rPr lang="de-DE" sz="1200" dirty="0">
                <a:cs typeface="Times New Roman" pitchFamily="18" charset="0"/>
              </a:rPr>
              <a:t>Sind die beiden Beträge so vergleichbar?</a:t>
            </a:r>
            <a:endParaRPr lang="de-DE" sz="1200" b="1" dirty="0"/>
          </a:p>
        </p:txBody>
      </p:sp>
      <p:sp>
        <p:nvSpPr>
          <p:cNvPr id="29" name="Rechteck 28">
            <a:extLst>
              <a:ext uri="{FF2B5EF4-FFF2-40B4-BE49-F238E27FC236}">
                <a16:creationId xmlns:a16="http://schemas.microsoft.com/office/drawing/2014/main" id="{EC6D4F84-8416-4DF4-A422-83AE22050BC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4" grpId="0"/>
      <p:bldP spid="11" grpId="0"/>
      <p:bldP spid="12" grpId="0"/>
      <p:bldP spid="1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889518" y="29910"/>
            <a:ext cx="10941698" cy="386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Der kurzfristige erwartete Zins = der langfristige heutige Zins + Differenz aus langfristigem und kurzfristigem </a:t>
            </a:r>
            <a:r>
              <a:rPr lang="de-DE" sz="1900" b="1" dirty="0"/>
              <a:t>Zins</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1031880" y="541651"/>
            <a:ext cx="5660571"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cs typeface="Times New Roman" pitchFamily="18" charset="0"/>
              </a:rPr>
              <a:t>Was ist die Bedeutung dieses Zusammenhangs?</a:t>
            </a:r>
            <a:endParaRPr lang="de-DE" sz="1600" b="1" dirty="0">
              <a:solidFill>
                <a:schemeClr val="tx1"/>
              </a:solidFill>
            </a:endParaRPr>
          </a:p>
        </p:txBody>
      </p:sp>
      <p:pic>
        <p:nvPicPr>
          <p:cNvPr id="2" name="Grafik 1"/>
          <p:cNvPicPr>
            <a:picLocks noChangeAspect="1"/>
          </p:cNvPicPr>
          <p:nvPr/>
        </p:nvPicPr>
        <p:blipFill>
          <a:blip r:embed="rId3"/>
          <a:stretch>
            <a:fillRect/>
          </a:stretch>
        </p:blipFill>
        <p:spPr>
          <a:xfrm>
            <a:off x="406550" y="1049988"/>
            <a:ext cx="5386475" cy="4095500"/>
          </a:xfrm>
          <a:prstGeom prst="rect">
            <a:avLst/>
          </a:prstGeom>
        </p:spPr>
      </p:pic>
      <p:sp>
        <p:nvSpPr>
          <p:cNvPr id="3" name="Rechteck 2"/>
          <p:cNvSpPr/>
          <p:nvPr/>
        </p:nvSpPr>
        <p:spPr>
          <a:xfrm>
            <a:off x="207948" y="5274450"/>
            <a:ext cx="5386475" cy="646331"/>
          </a:xfrm>
          <a:prstGeom prst="rect">
            <a:avLst/>
          </a:prstGeom>
        </p:spPr>
        <p:txBody>
          <a:bodyPr wrap="none">
            <a:spAutoFit/>
          </a:bodyPr>
          <a:lstStyle/>
          <a:p>
            <a:pPr algn="ctr"/>
            <a:r>
              <a:rPr lang="de-DE" dirty="0"/>
              <a:t>Video zur Zinsstruktur!</a:t>
            </a:r>
          </a:p>
          <a:p>
            <a:pPr algn="ctr"/>
            <a:r>
              <a:rPr lang="de-DE" dirty="0">
                <a:hlinkClick r:id="rId4"/>
              </a:rPr>
              <a:t>https://www.youtube.com/watch?v=l-XIaQxD1h4&amp;t=1s</a:t>
            </a:r>
            <a:endParaRPr lang="de-DE" dirty="0"/>
          </a:p>
        </p:txBody>
      </p:sp>
      <p:sp>
        <p:nvSpPr>
          <p:cNvPr id="22" name="Rechteck 21">
            <a:extLst>
              <a:ext uri="{FF2B5EF4-FFF2-40B4-BE49-F238E27FC236}">
                <a16:creationId xmlns:a16="http://schemas.microsoft.com/office/drawing/2014/main" id="{31240A51-55BA-4F3C-AE3E-493ABC46FF8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68312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Liquiditätsprämientheorie</a:t>
            </a:r>
          </a:p>
        </p:txBody>
      </p:sp>
      <p:sp>
        <p:nvSpPr>
          <p:cNvPr id="210948" name="Text Box 2"/>
          <p:cNvSpPr txBox="1">
            <a:spLocks noChangeArrowheads="1"/>
          </p:cNvSpPr>
          <p:nvPr/>
        </p:nvSpPr>
        <p:spPr bwMode="auto">
          <a:xfrm>
            <a:off x="3825" y="660629"/>
            <a:ext cx="7323818"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cs typeface="Times New Roman" pitchFamily="18" charset="0"/>
              </a:rPr>
              <a:t>Die Präferenzen von Kreditgeber und Kreditnehmer fallen auseinander:</a:t>
            </a:r>
          </a:p>
          <a:p>
            <a:pPr eaLnBrk="1" hangingPunct="1"/>
            <a:endParaRPr lang="de-DE" sz="1800" dirty="0">
              <a:solidFill>
                <a:schemeClr val="tx1"/>
              </a:solidFill>
              <a:cs typeface="Times New Roman" pitchFamily="18" charset="0"/>
            </a:endParaRPr>
          </a:p>
          <a:p>
            <a:pPr eaLnBrk="1" hangingPunct="1"/>
            <a:r>
              <a:rPr lang="de-DE" sz="1800" dirty="0">
                <a:solidFill>
                  <a:schemeClr val="tx1"/>
                </a:solidFill>
                <a:cs typeface="Times New Roman" pitchFamily="18" charset="0"/>
              </a:rPr>
              <a:t>Der Kreditgeber wird eher </a:t>
            </a:r>
            <a:r>
              <a:rPr lang="de-DE" sz="1800" dirty="0">
                <a:solidFill>
                  <a:schemeClr val="tx1"/>
                </a:solidFill>
              </a:rPr>
              <a:t>kürzere Laufzeiten bevorzugen, da diese bei </a:t>
            </a:r>
          </a:p>
          <a:p>
            <a:pPr eaLnBrk="1" hangingPunct="1"/>
            <a:r>
              <a:rPr lang="de-DE" sz="1800" dirty="0">
                <a:solidFill>
                  <a:schemeClr val="tx1"/>
                </a:solidFill>
              </a:rPr>
              <a:t>Liquiditätsproblemen schneller veräußert werden können</a:t>
            </a:r>
          </a:p>
          <a:p>
            <a:pPr eaLnBrk="1" hangingPunct="1"/>
            <a:endParaRPr lang="de-DE" sz="1800" dirty="0">
              <a:solidFill>
                <a:schemeClr val="tx1"/>
              </a:solidFill>
            </a:endParaRPr>
          </a:p>
          <a:p>
            <a:pPr eaLnBrk="1" hangingPunct="1"/>
            <a:r>
              <a:rPr lang="de-DE" sz="1800" dirty="0">
                <a:solidFill>
                  <a:schemeClr val="tx1"/>
                </a:solidFill>
              </a:rPr>
              <a:t>Der Kreditnehmer wird dagegen für langfristige Investitionsprojekte eher </a:t>
            </a:r>
          </a:p>
          <a:p>
            <a:pPr eaLnBrk="1" hangingPunct="1"/>
            <a:r>
              <a:rPr lang="de-DE" sz="1800" dirty="0">
                <a:solidFill>
                  <a:schemeClr val="tx1"/>
                </a:solidFill>
              </a:rPr>
              <a:t>länger laufende Anlagen bevorzugen</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	Der Kreditgeber verlangt einen Aufschlag, die „ Liquiditätsprämie“,</a:t>
            </a:r>
          </a:p>
          <a:p>
            <a:pPr eaLnBrk="1" hangingPunct="1"/>
            <a:r>
              <a:rPr lang="de-DE" sz="1800" dirty="0">
                <a:solidFill>
                  <a:schemeClr val="tx1"/>
                </a:solidFill>
              </a:rPr>
              <a:t>			bei Vergabe des längerfristigen Kredits gegenüber einer Anlage mit 			kurzer Laufzeit, denn für fehlende Möglichkeit zwischendurch an 			sein Geld zu kommen (liquide zu sein) will 	er entschädigt werden! </a:t>
            </a:r>
          </a:p>
        </p:txBody>
      </p:sp>
      <p:sp>
        <p:nvSpPr>
          <p:cNvPr id="12" name="Rechteck 11">
            <a:extLst>
              <a:ext uri="{FF2B5EF4-FFF2-40B4-BE49-F238E27FC236}">
                <a16:creationId xmlns:a16="http://schemas.microsoft.com/office/drawing/2014/main" id="{65E66477-4EA5-4E1E-982C-4A89596B2C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689818"/>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Marktsegmentierungstheorie</a:t>
            </a: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dirty="0">
                <a:solidFill>
                  <a:schemeClr val="tx1"/>
                </a:solidFill>
              </a:rPr>
              <a:t>Laufzeit &gt; Anlagehorizont	→	Kursrisiko</a:t>
            </a:r>
          </a:p>
          <a:p>
            <a:pPr eaLnBrk="1" hangingPunct="1"/>
            <a:endParaRPr lang="de-DE" sz="1600" dirty="0">
              <a:solidFill>
                <a:schemeClr val="tx1"/>
              </a:solidFill>
            </a:endParaRPr>
          </a:p>
          <a:p>
            <a:pPr eaLnBrk="1" hangingPunct="1"/>
            <a:r>
              <a:rPr lang="de-DE" sz="1600" dirty="0">
                <a:solidFill>
                  <a:schemeClr val="tx1"/>
                </a:solidFill>
              </a:rPr>
              <a:t>Laufzeit &lt; Anlagehorizont	→	Einnahmerisiko</a:t>
            </a:r>
          </a:p>
          <a:p>
            <a:pPr eaLnBrk="1" hangingPunct="1"/>
            <a:endParaRPr lang="de-DE" sz="1600" dirty="0">
              <a:solidFill>
                <a:schemeClr val="tx1"/>
              </a:solidFill>
            </a:endParaRPr>
          </a:p>
          <a:p>
            <a:pPr eaLnBrk="1" hangingPunct="1"/>
            <a:r>
              <a:rPr lang="de-DE" sz="1600" dirty="0">
                <a:solidFill>
                  <a:schemeClr val="tx1"/>
                </a:solidFill>
              </a:rPr>
              <a:t>Finanzakteure möchten das Risiko reduzieren</a:t>
            </a:r>
          </a:p>
          <a:p>
            <a:pPr eaLnBrk="1" hangingPunct="1"/>
            <a:endParaRPr lang="de-DE" sz="1600" dirty="0">
              <a:solidFill>
                <a:schemeClr val="tx1"/>
              </a:solidFill>
            </a:endParaRPr>
          </a:p>
          <a:p>
            <a:pPr eaLnBrk="1" hangingPunct="1"/>
            <a:r>
              <a:rPr lang="de-DE" sz="1600" dirty="0">
                <a:solidFill>
                  <a:schemeClr val="tx1"/>
                </a:solidFill>
              </a:rPr>
              <a:t>		→	Sind die Finanzakteure </a:t>
            </a:r>
            <a:r>
              <a:rPr lang="de-DE" sz="1600" b="1" dirty="0" err="1">
                <a:solidFill>
                  <a:schemeClr val="tx1"/>
                </a:solidFill>
              </a:rPr>
              <a:t>risikoavers</a:t>
            </a:r>
            <a:endParaRPr lang="de-DE" sz="1600" b="1"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	werden sich Segmente bilden bei denen Anlagehorizont und Laufzeit zusammenpassen</a:t>
            </a:r>
          </a:p>
          <a:p>
            <a:pPr eaLnBrk="1" hangingPunct="1"/>
            <a:r>
              <a:rPr lang="de-DE" sz="1600" dirty="0">
                <a:solidFill>
                  <a:schemeClr val="tx1"/>
                </a:solidFill>
              </a:rPr>
              <a:t>				-&gt; 	der Wertpapiermarkt zerfällt in zeitlich abgegrenzte Segmente</a:t>
            </a:r>
          </a:p>
          <a:p>
            <a:pPr eaLnBrk="1" hangingPunct="1"/>
            <a:r>
              <a:rPr lang="de-DE" sz="1600" dirty="0">
                <a:solidFill>
                  <a:schemeClr val="tx1"/>
                </a:solidFill>
              </a:rPr>
              <a:t>					und Finanztitel sind damit </a:t>
            </a:r>
            <a:r>
              <a:rPr lang="de-DE" sz="1600" b="1" dirty="0">
                <a:solidFill>
                  <a:schemeClr val="tx1"/>
                </a:solidFill>
              </a:rPr>
              <a:t>nicht mehr vollständig substituierbar</a:t>
            </a:r>
          </a:p>
          <a:p>
            <a:pPr eaLnBrk="1" hangingPunct="1"/>
            <a:r>
              <a:rPr lang="de-DE" dirty="0">
                <a:solidFill>
                  <a:schemeClr val="tx1"/>
                </a:solidFill>
              </a:rPr>
              <a:t>							</a:t>
            </a:r>
          </a:p>
          <a:p>
            <a:pPr eaLnBrk="1" hangingPunct="1"/>
            <a:endParaRPr lang="de-DE" dirty="0">
              <a:solidFill>
                <a:schemeClr val="tx1"/>
              </a:solidFill>
            </a:endParaRPr>
          </a:p>
        </p:txBody>
      </p:sp>
      <p:sp>
        <p:nvSpPr>
          <p:cNvPr id="8" name="Rechteck 7">
            <a:extLst>
              <a:ext uri="{FF2B5EF4-FFF2-40B4-BE49-F238E27FC236}">
                <a16:creationId xmlns:a16="http://schemas.microsoft.com/office/drawing/2014/main" id="{DE89CE91-F116-47A7-AF3E-55121E49F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2450773"/>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631951" y="158081"/>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im zeitlichen Vergleich (Deutschland)</a:t>
            </a:r>
          </a:p>
        </p:txBody>
      </p:sp>
      <p:sp>
        <p:nvSpPr>
          <p:cNvPr id="26" name="Rechteck 25">
            <a:extLst>
              <a:ext uri="{FF2B5EF4-FFF2-40B4-BE49-F238E27FC236}">
                <a16:creationId xmlns:a16="http://schemas.microsoft.com/office/drawing/2014/main" id="{623ADD6B-2C41-4AD7-8F73-B916773000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1" name="Text Box 6">
            <a:extLst>
              <a:ext uri="{FF2B5EF4-FFF2-40B4-BE49-F238E27FC236}">
                <a16:creationId xmlns:a16="http://schemas.microsoft.com/office/drawing/2014/main" id="{8379204A-1830-4CEE-991C-7473D94806A6}"/>
              </a:ext>
            </a:extLst>
          </p:cNvPr>
          <p:cNvSpPr txBox="1">
            <a:spLocks noChangeArrowheads="1"/>
          </p:cNvSpPr>
          <p:nvPr/>
        </p:nvSpPr>
        <p:spPr bwMode="auto">
          <a:xfrm>
            <a:off x="446785" y="1010221"/>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pic>
        <p:nvPicPr>
          <p:cNvPr id="2" name="Grafik 1">
            <a:extLst>
              <a:ext uri="{FF2B5EF4-FFF2-40B4-BE49-F238E27FC236}">
                <a16:creationId xmlns:a16="http://schemas.microsoft.com/office/drawing/2014/main" id="{3840B270-FDB8-B2E4-063E-EB0D8A030985}"/>
              </a:ext>
            </a:extLst>
          </p:cNvPr>
          <p:cNvPicPr>
            <a:picLocks noChangeAspect="1"/>
          </p:cNvPicPr>
          <p:nvPr/>
        </p:nvPicPr>
        <p:blipFill>
          <a:blip r:embed="rId3"/>
          <a:stretch>
            <a:fillRect/>
          </a:stretch>
        </p:blipFill>
        <p:spPr>
          <a:xfrm>
            <a:off x="0" y="1336842"/>
            <a:ext cx="8074627" cy="4939267"/>
          </a:xfrm>
          <a:prstGeom prst="rect">
            <a:avLst/>
          </a:prstGeom>
        </p:spPr>
      </p:pic>
    </p:spTree>
    <p:extLst>
      <p:ext uri="{BB962C8B-B14F-4D97-AF65-F5344CB8AC3E}">
        <p14:creationId xmlns:p14="http://schemas.microsoft.com/office/powerpoint/2010/main" val="1183161755"/>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Finanzkrise (Auswahl)</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Leitzins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Absenkung der Ratingstandards der Sicherheiten</a:t>
            </a:r>
          </a:p>
          <a:p>
            <a:endParaRPr lang="de-DE" sz="2400" dirty="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Liquiditätsbereitstellung in ausländischer Währung</a:t>
            </a:r>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156117" y="514296"/>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dirty="0"/>
              <a:t>Bereitstellung von Zentralbankliquidität mit zwei 3-Jahres-Tendern im Volumen  von jeweils rund 500 Mrd. Euro Winter 11/12 (Bazooka)</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Senkung des Mindestreservesatzes von 2% auf 1% Januar 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p>
          <a:p>
            <a:r>
              <a:rPr lang="en-US" sz="1600" dirty="0"/>
              <a:t>		“Within our mandate, the ECB is ready to do whatever it takes to preserve the euro.</a:t>
            </a:r>
          </a:p>
          <a:p>
            <a:r>
              <a:rPr lang="en-US" sz="1600" dirty="0"/>
              <a:t>		  and believe me, it will be enough.”</a:t>
            </a:r>
          </a:p>
          <a:p>
            <a:r>
              <a:rPr lang="en-US" sz="1600" dirty="0">
                <a:hlinkClick r:id="rId3"/>
              </a:rPr>
              <a:t>https://qz.com/1038954/whatever-it-takes-five-years-ago-today-mario-draghi-saved-the-euro-with-a-momentous-speech/</a:t>
            </a:r>
            <a:endParaRPr lang="de-DE" sz="1600" dirty="0"/>
          </a:p>
          <a:p>
            <a:endParaRPr lang="de-DE" sz="1600" dirty="0"/>
          </a:p>
          <a:p>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Ankauf von Staatspapieren von geringer Bonität </a:t>
            </a:r>
            <a:r>
              <a:rPr lang="en-US" sz="1600" dirty="0"/>
              <a:t>(26.09.2012)</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err="1"/>
              <a:t>Monatlicher</a:t>
            </a:r>
            <a:r>
              <a:rPr lang="en-US" sz="1600" dirty="0"/>
              <a:t> </a:t>
            </a:r>
            <a:r>
              <a:rPr lang="en-US" sz="1600" dirty="0" err="1"/>
              <a:t>Ankauf</a:t>
            </a:r>
            <a:r>
              <a:rPr lang="en-US" sz="1600" dirty="0"/>
              <a:t> von </a:t>
            </a:r>
            <a:r>
              <a:rPr lang="en-US" sz="1600" dirty="0" err="1"/>
              <a:t>Staatsanleihen</a:t>
            </a:r>
            <a:r>
              <a:rPr lang="en-US" sz="1600" dirty="0"/>
              <a:t> der </a:t>
            </a:r>
            <a:r>
              <a:rPr lang="en-US" sz="1600" dirty="0" err="1"/>
              <a:t>Euroländer</a:t>
            </a:r>
            <a:r>
              <a:rPr lang="en-US" sz="1600" dirty="0"/>
              <a:t> </a:t>
            </a:r>
            <a:r>
              <a:rPr lang="en-US" sz="1600" dirty="0" err="1"/>
              <a:t>gemäß</a:t>
            </a:r>
            <a:r>
              <a:rPr lang="en-US" sz="1600" dirty="0"/>
              <a:t> des </a:t>
            </a:r>
            <a:r>
              <a:rPr lang="en-US" sz="1600" dirty="0" err="1"/>
              <a:t>Kapitalschlüssels</a:t>
            </a:r>
            <a:r>
              <a:rPr lang="en-US" sz="1600" dirty="0"/>
              <a:t> der Eurozone</a:t>
            </a:r>
          </a:p>
          <a:p>
            <a:r>
              <a:rPr lang="en-US" sz="1600" dirty="0"/>
              <a:t>        </a:t>
            </a:r>
            <a:r>
              <a:rPr lang="en-US" sz="1600" dirty="0" err="1"/>
              <a:t>mit</a:t>
            </a:r>
            <a:r>
              <a:rPr lang="en-US" sz="1600" dirty="0"/>
              <a:t> </a:t>
            </a:r>
            <a:r>
              <a:rPr lang="en-US" sz="1600" dirty="0" err="1"/>
              <a:t>einem</a:t>
            </a:r>
            <a:r>
              <a:rPr lang="en-US" sz="1600" dirty="0"/>
              <a:t> </a:t>
            </a:r>
            <a:r>
              <a:rPr lang="en-US" sz="1600" dirty="0" err="1"/>
              <a:t>Volumen</a:t>
            </a:r>
            <a:r>
              <a:rPr lang="en-US" sz="1600" dirty="0"/>
              <a:t> von </a:t>
            </a:r>
            <a:r>
              <a:rPr lang="en-US" sz="1600" dirty="0" err="1"/>
              <a:t>rund</a:t>
            </a:r>
            <a:r>
              <a:rPr lang="en-US" sz="1600" dirty="0"/>
              <a:t> 60 </a:t>
            </a:r>
            <a:r>
              <a:rPr lang="en-US" sz="1600" dirty="0" err="1"/>
              <a:t>Mrd</a:t>
            </a:r>
            <a:r>
              <a:rPr lang="en-US" sz="1600" dirty="0"/>
              <a:t>. Euro pro Monat</a:t>
            </a:r>
          </a:p>
          <a:p>
            <a:endParaRPr lang="en-US" sz="1600" dirty="0"/>
          </a:p>
          <a:p>
            <a:endParaRPr lang="en-US" sz="1600" dirty="0"/>
          </a:p>
          <a:p>
            <a:pPr marL="342900" indent="-342900">
              <a:buFont typeface="Arial" panose="020B0604020202020204" pitchFamily="34" charset="0"/>
              <a:buChar char="•"/>
            </a:pPr>
            <a:r>
              <a:rPr lang="en-US" sz="1600" dirty="0"/>
              <a:t>750 </a:t>
            </a:r>
            <a:r>
              <a:rPr lang="en-US" sz="1600" dirty="0" err="1"/>
              <a:t>Mrd</a:t>
            </a:r>
            <a:r>
              <a:rPr lang="en-US" sz="1600" dirty="0"/>
              <a:t>. PEPP </a:t>
            </a:r>
            <a:r>
              <a:rPr lang="en-US" sz="1600" dirty="0" err="1"/>
              <a:t>im</a:t>
            </a:r>
            <a:r>
              <a:rPr lang="en-US" sz="1600" dirty="0"/>
              <a:t> </a:t>
            </a:r>
            <a:r>
              <a:rPr lang="en-US" sz="1600" dirty="0" err="1"/>
              <a:t>Zuge</a:t>
            </a:r>
            <a:r>
              <a:rPr lang="en-US" sz="1600" dirty="0"/>
              <a:t> von Corona</a:t>
            </a:r>
          </a:p>
          <a:p>
            <a:endParaRPr lang="en-US" sz="1600" dirty="0"/>
          </a:p>
          <a:p>
            <a:endParaRPr lang="de-DE" sz="1996" dirty="0"/>
          </a:p>
        </p:txBody>
      </p:sp>
      <p:sp>
        <p:nvSpPr>
          <p:cNvPr id="10" name="Rechteck 9">
            <a:extLst>
              <a:ext uri="{FF2B5EF4-FFF2-40B4-BE49-F238E27FC236}">
                <a16:creationId xmlns:a16="http://schemas.microsoft.com/office/drawing/2014/main" id="{4DD70569-FD8D-422C-8EFA-67442F0DBE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1082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464419"/>
          </a:xfrm>
          <a:prstGeom prst="rect">
            <a:avLst/>
          </a:prstGeom>
          <a:noFill/>
          <a:ln>
            <a:noFill/>
          </a:ln>
        </p:spPr>
        <p:txBody>
          <a:bodyPr lIns="81646" tIns="40823" rIns="81646" bIns="40823" anchor="ctr" anchorCtr="1"/>
          <a:lstStyle/>
          <a:p>
            <a:r>
              <a:rPr lang="de-DE" sz="2600" dirty="0"/>
              <a:t>Konsolidierungsziel</a:t>
            </a:r>
          </a:p>
        </p:txBody>
      </p:sp>
      <p:sp>
        <p:nvSpPr>
          <p:cNvPr id="7" name="Text Box 3"/>
          <p:cNvSpPr txBox="1">
            <a:spLocks noChangeArrowheads="1"/>
          </p:cNvSpPr>
          <p:nvPr/>
        </p:nvSpPr>
        <p:spPr bwMode="auto">
          <a:xfrm>
            <a:off x="0" y="374373"/>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13" name="Rechteck 12">
            <a:extLst>
              <a:ext uri="{FF2B5EF4-FFF2-40B4-BE49-F238E27FC236}">
                <a16:creationId xmlns:a16="http://schemas.microsoft.com/office/drawing/2014/main" id="{CC6FF2B0-C9F3-48C2-BA4F-91A9377FD90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115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Zinssätze</a:t>
            </a:r>
            <a:r>
              <a:rPr lang="en-US" sz="2903" b="1" dirty="0">
                <a:solidFill>
                  <a:sysClr val="windowText" lastClr="000000"/>
                </a:solidFill>
              </a:rPr>
              <a:t> EZB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ECB, rote </a:t>
            </a:r>
            <a:r>
              <a:rPr lang="en-GB" altLang="de-DE" sz="1089" dirty="0" err="1">
                <a:ea typeface="ＭＳ Ｐゴシック" pitchFamily="34" charset="-128"/>
              </a:rPr>
              <a:t>Reihe</a:t>
            </a:r>
            <a:r>
              <a:rPr lang="en-GB" altLang="de-DE" sz="1089" dirty="0">
                <a:ea typeface="ＭＳ Ｐゴシック" pitchFamily="34" charset="-128"/>
              </a:rPr>
              <a:t> EONIA </a:t>
            </a:r>
            <a:r>
              <a:rPr lang="en-GB" altLang="de-DE" sz="1089" dirty="0" err="1">
                <a:ea typeface="ＭＳ Ｐゴシック" pitchFamily="34" charset="-128"/>
              </a:rPr>
              <a:t>bis</a:t>
            </a:r>
            <a:r>
              <a:rPr lang="en-GB" altLang="de-DE" sz="1089" dirty="0">
                <a:ea typeface="ＭＳ Ｐゴシック" pitchFamily="34" charset="-128"/>
              </a:rPr>
              <a:t> September 2019, ab </a:t>
            </a:r>
            <a:r>
              <a:rPr lang="en-GB" altLang="de-DE" sz="1089" dirty="0" err="1">
                <a:ea typeface="ＭＳ Ｐゴシック" pitchFamily="34" charset="-128"/>
              </a:rPr>
              <a:t>Oktober</a:t>
            </a:r>
            <a:r>
              <a:rPr lang="en-GB" altLang="de-DE" sz="1089" dirty="0">
                <a:ea typeface="ＭＳ Ｐゴシック" pitchFamily="34" charset="-128"/>
              </a:rPr>
              <a:t> 2019 ESTR</a:t>
            </a:r>
          </a:p>
        </p:txBody>
      </p:sp>
      <p:sp>
        <p:nvSpPr>
          <p:cNvPr id="11" name="Rechteck 10">
            <a:extLst>
              <a:ext uri="{FF2B5EF4-FFF2-40B4-BE49-F238E27FC236}">
                <a16:creationId xmlns:a16="http://schemas.microsoft.com/office/drawing/2014/main" id="{7D24E761-D280-47AE-AC82-072B072E96D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35194BB2-5F02-8BE7-B62A-3CF3930A58E9}"/>
              </a:ext>
            </a:extLst>
          </p:cNvPr>
          <p:cNvPicPr>
            <a:picLocks noChangeAspect="1"/>
          </p:cNvPicPr>
          <p:nvPr/>
        </p:nvPicPr>
        <p:blipFill>
          <a:blip r:embed="rId3"/>
          <a:stretch>
            <a:fillRect/>
          </a:stretch>
        </p:blipFill>
        <p:spPr>
          <a:xfrm>
            <a:off x="102317" y="728044"/>
            <a:ext cx="7746611" cy="5631191"/>
          </a:xfrm>
          <a:prstGeom prst="rect">
            <a:avLst/>
          </a:prstGeom>
        </p:spPr>
      </p:pic>
    </p:spTree>
    <p:extLst>
      <p:ext uri="{BB962C8B-B14F-4D97-AF65-F5344CB8AC3E}">
        <p14:creationId xmlns:p14="http://schemas.microsoft.com/office/powerpoint/2010/main" val="2743596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Anleihenkaufprogramm</a:t>
            </a:r>
            <a:r>
              <a:rPr lang="en-US" sz="2903" b="1" dirty="0">
                <a:solidFill>
                  <a:sysClr val="windowText" lastClr="000000"/>
                </a:solidFill>
              </a:rPr>
              <a:t> der EZB</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p>
          <a:p>
            <a:r>
              <a:rPr lang="de-DE" sz="1100" dirty="0">
                <a:hlinkClick r:id="rId3"/>
              </a:rPr>
              <a:t>https://www.ecb.europa.eu/mopo/implement/omt/html/index.en.html</a:t>
            </a:r>
            <a:endParaRPr lang="en-GB" altLang="de-DE" sz="1089" dirty="0">
              <a:ea typeface="ＭＳ Ｐゴシック" pitchFamily="34" charset="-128"/>
            </a:endParaRPr>
          </a:p>
        </p:txBody>
      </p:sp>
      <p:sp>
        <p:nvSpPr>
          <p:cNvPr id="15" name="Rechteck 14">
            <a:extLst>
              <a:ext uri="{FF2B5EF4-FFF2-40B4-BE49-F238E27FC236}">
                <a16:creationId xmlns:a16="http://schemas.microsoft.com/office/drawing/2014/main" id="{AE1B2C3C-8D1B-4423-819D-C97BC6D085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74BB3841-E1D2-FFED-A541-12E365B5EC0E}"/>
              </a:ext>
            </a:extLst>
          </p:cNvPr>
          <p:cNvPicPr>
            <a:picLocks noChangeAspect="1"/>
          </p:cNvPicPr>
          <p:nvPr/>
        </p:nvPicPr>
        <p:blipFill>
          <a:blip r:embed="rId4"/>
          <a:stretch>
            <a:fillRect/>
          </a:stretch>
        </p:blipFill>
        <p:spPr>
          <a:xfrm>
            <a:off x="365191" y="787464"/>
            <a:ext cx="7975959" cy="5272513"/>
          </a:xfrm>
          <a:prstGeom prst="rect">
            <a:avLst/>
          </a:prstGeom>
        </p:spPr>
      </p:pic>
    </p:spTree>
    <p:extLst>
      <p:ext uri="{BB962C8B-B14F-4D97-AF65-F5344CB8AC3E}">
        <p14:creationId xmlns:p14="http://schemas.microsoft.com/office/powerpoint/2010/main" val="336634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Zentralbankbilanz</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17" name="Rechteck 16">
            <a:extLst>
              <a:ext uri="{FF2B5EF4-FFF2-40B4-BE49-F238E27FC236}">
                <a16:creationId xmlns:a16="http://schemas.microsoft.com/office/drawing/2014/main" id="{278795BD-CC52-431C-AE80-3AAC753C7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F94BA6C9-D3E4-727D-02E5-0C483880DE5F}"/>
              </a:ext>
            </a:extLst>
          </p:cNvPr>
          <p:cNvPicPr>
            <a:picLocks noChangeAspect="1"/>
          </p:cNvPicPr>
          <p:nvPr/>
        </p:nvPicPr>
        <p:blipFill>
          <a:blip r:embed="rId3"/>
          <a:stretch>
            <a:fillRect/>
          </a:stretch>
        </p:blipFill>
        <p:spPr>
          <a:xfrm>
            <a:off x="-1" y="559326"/>
            <a:ext cx="7924579" cy="5425838"/>
          </a:xfrm>
          <a:prstGeom prst="rect">
            <a:avLst/>
          </a:prstGeom>
        </p:spPr>
      </p:pic>
    </p:spTree>
    <p:extLst>
      <p:ext uri="{BB962C8B-B14F-4D97-AF65-F5344CB8AC3E}">
        <p14:creationId xmlns:p14="http://schemas.microsoft.com/office/powerpoint/2010/main" val="41097990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1341"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Verzinsung</a:t>
            </a:r>
            <a:r>
              <a:rPr lang="en-US" sz="2903" b="1" dirty="0">
                <a:solidFill>
                  <a:sysClr val="windowText" lastClr="000000"/>
                </a:solidFill>
              </a:rPr>
              <a:t> 10j </a:t>
            </a:r>
            <a:r>
              <a:rPr lang="en-US" sz="2903" b="1" dirty="0" err="1">
                <a:solidFill>
                  <a:sysClr val="windowText" lastClr="000000"/>
                </a:solidFill>
              </a:rPr>
              <a:t>Staatsanleihen</a:t>
            </a:r>
            <a:r>
              <a:rPr lang="en-US" sz="2903" b="1" dirty="0">
                <a:solidFill>
                  <a:sysClr val="windowText" lastClr="000000"/>
                </a:solidFill>
              </a:rPr>
              <a:t> </a:t>
            </a:r>
            <a:r>
              <a:rPr lang="en-US" sz="2903" b="1" dirty="0" err="1">
                <a:solidFill>
                  <a:sysClr val="windowText" lastClr="000000"/>
                </a:solidFill>
              </a:rPr>
              <a:t>Euroraum</a:t>
            </a:r>
            <a:endParaRPr lang="en-US" sz="2903" dirty="0">
              <a:solidFill>
                <a:sysClr val="windowText" lastClr="000000"/>
              </a:solidFill>
            </a:endParaRPr>
          </a:p>
        </p:txBody>
      </p:sp>
      <p:sp>
        <p:nvSpPr>
          <p:cNvPr id="7" name="Textfeld 6"/>
          <p:cNvSpPr txBox="1"/>
          <p:nvPr/>
        </p:nvSpPr>
        <p:spPr>
          <a:xfrm>
            <a:off x="196731" y="5561168"/>
            <a:ext cx="1037450" cy="428664"/>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23" name="Rechteck 22">
            <a:extLst>
              <a:ext uri="{FF2B5EF4-FFF2-40B4-BE49-F238E27FC236}">
                <a16:creationId xmlns:a16="http://schemas.microsoft.com/office/drawing/2014/main" id="{142FDF43-954E-44FC-A256-51966DA95C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BBC12A6-443C-7CF9-06D9-8750720DE97F}"/>
              </a:ext>
            </a:extLst>
          </p:cNvPr>
          <p:cNvPicPr>
            <a:picLocks noChangeAspect="1"/>
          </p:cNvPicPr>
          <p:nvPr/>
        </p:nvPicPr>
        <p:blipFill>
          <a:blip r:embed="rId3"/>
          <a:stretch>
            <a:fillRect/>
          </a:stretch>
        </p:blipFill>
        <p:spPr>
          <a:xfrm>
            <a:off x="132672" y="699739"/>
            <a:ext cx="8254869" cy="4814240"/>
          </a:xfrm>
          <a:prstGeom prst="rect">
            <a:avLst/>
          </a:prstGeom>
        </p:spPr>
      </p:pic>
    </p:spTree>
    <p:extLst>
      <p:ext uri="{BB962C8B-B14F-4D97-AF65-F5344CB8AC3E}">
        <p14:creationId xmlns:p14="http://schemas.microsoft.com/office/powerpoint/2010/main" val="3886726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de-DE" sz="1000" dirty="0" err="1">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48487" y="3195897"/>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3468536" y="3245102"/>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21" name="Rechteck 20">
            <a:extLst>
              <a:ext uri="{FF2B5EF4-FFF2-40B4-BE49-F238E27FC236}">
                <a16:creationId xmlns:a16="http://schemas.microsoft.com/office/drawing/2014/main" id="{B6934B8E-538E-45C6-83DC-2031505CF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EC84BA1-28B9-6325-E22D-7A7957CE19B7}"/>
              </a:ext>
            </a:extLst>
          </p:cNvPr>
          <p:cNvPicPr>
            <a:picLocks noChangeAspect="1"/>
          </p:cNvPicPr>
          <p:nvPr/>
        </p:nvPicPr>
        <p:blipFill>
          <a:blip r:embed="rId2"/>
          <a:stretch>
            <a:fillRect/>
          </a:stretch>
        </p:blipFill>
        <p:spPr>
          <a:xfrm>
            <a:off x="0" y="427706"/>
            <a:ext cx="7584081" cy="2810500"/>
          </a:xfrm>
          <a:prstGeom prst="rect">
            <a:avLst/>
          </a:prstGeom>
        </p:spPr>
      </p:pic>
    </p:spTree>
    <p:extLst>
      <p:ext uri="{BB962C8B-B14F-4D97-AF65-F5344CB8AC3E}">
        <p14:creationId xmlns:p14="http://schemas.microsoft.com/office/powerpoint/2010/main" val="409389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3455910" y="249988"/>
            <a:ext cx="664820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a:solidFill>
                  <a:srgbClr val="000000"/>
                </a:solidFill>
                <a:latin typeface="Sparkasse Rg" pitchFamily="34" charset="0"/>
              </a:rPr>
              <a:t>Wirtschaftswachstum und Konjunkturzyklus</a:t>
            </a:r>
          </a:p>
        </p:txBody>
      </p:sp>
      <p:sp>
        <p:nvSpPr>
          <p:cNvPr id="113668" name="Text Box 3"/>
          <p:cNvSpPr txBox="1">
            <a:spLocks noChangeArrowheads="1"/>
          </p:cNvSpPr>
          <p:nvPr/>
        </p:nvSpPr>
        <p:spPr bwMode="auto">
          <a:xfrm>
            <a:off x="194319" y="249988"/>
            <a:ext cx="10388082" cy="508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Messgröße für das Wirtschaftswachstum und die Bewegung im </a:t>
            </a:r>
          </a:p>
          <a:p>
            <a:pPr eaLnBrk="1" hangingPunct="1">
              <a:buClrTx/>
              <a:buFontTx/>
              <a:buNone/>
            </a:pPr>
            <a:r>
              <a:rPr lang="de-DE" sz="2400" dirty="0">
                <a:solidFill>
                  <a:srgbClr val="000000"/>
                </a:solidFill>
              </a:rPr>
              <a:t>Konjunkturzyklus ist die Veränderung des </a:t>
            </a:r>
            <a:r>
              <a:rPr lang="de-DE" sz="2400" b="1" dirty="0">
                <a:solidFill>
                  <a:srgbClr val="000000"/>
                </a:solidFill>
              </a:rPr>
              <a:t>realen Bruttoinlandsprodukts</a:t>
            </a:r>
          </a:p>
          <a:p>
            <a:pPr eaLnBrk="1" hangingPunct="1">
              <a:buClrTx/>
              <a:buFontTx/>
              <a:buNone/>
            </a:pPr>
            <a:r>
              <a:rPr lang="de-DE" sz="2400" dirty="0">
                <a:solidFill>
                  <a:srgbClr val="000000"/>
                </a:solidFill>
              </a:rPr>
              <a:t>im Zeitverlauf.</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Der Konjunkturzyklus beschreibt dabei die Schwankung der </a:t>
            </a:r>
          </a:p>
          <a:p>
            <a:pPr eaLnBrk="1" hangingPunct="1">
              <a:buClrTx/>
              <a:buFontTx/>
              <a:buNone/>
            </a:pPr>
            <a:r>
              <a:rPr lang="de-DE" sz="2400" dirty="0">
                <a:solidFill>
                  <a:srgbClr val="000000"/>
                </a:solidFill>
              </a:rPr>
              <a:t>gesamtwirtschaftlichen Produktion um einen langfristigen Wachstumstrend.</a:t>
            </a: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9143AEBF-FC4A-41AD-B622-66AC8DD33F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689569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Allgemeiner Konjunkturzyklus</a:t>
            </a: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651269" cy="461665"/>
          </a:xfrm>
          <a:prstGeom prst="rect">
            <a:avLst/>
          </a:prstGeom>
          <a:noFill/>
        </p:spPr>
        <p:txBody>
          <a:bodyPr wrap="none" rtlCol="0">
            <a:spAutoFit/>
          </a:bodyPr>
          <a:lstStyle/>
          <a:p>
            <a:r>
              <a:rPr lang="de-DE" sz="2400" dirty="0"/>
              <a:t>Zeit</a:t>
            </a:r>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75615" y="1537775"/>
            <a:ext cx="1463286" cy="461665"/>
          </a:xfrm>
          <a:prstGeom prst="rect">
            <a:avLst/>
          </a:prstGeom>
          <a:noFill/>
        </p:spPr>
        <p:txBody>
          <a:bodyPr wrap="none" rtlCol="0">
            <a:spAutoFit/>
          </a:bodyPr>
          <a:lstStyle/>
          <a:p>
            <a:r>
              <a:rPr lang="de-DE" sz="2400" dirty="0"/>
              <a:t>Reales BIP</a:t>
            </a:r>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332609" cy="369332"/>
          </a:xfrm>
          <a:prstGeom prst="rect">
            <a:avLst/>
          </a:prstGeom>
          <a:noFill/>
        </p:spPr>
        <p:txBody>
          <a:bodyPr wrap="none" rtlCol="0">
            <a:spAutoFit/>
          </a:bodyPr>
          <a:lstStyle/>
          <a:p>
            <a:r>
              <a:rPr lang="de-DE" dirty="0"/>
              <a:t>Aufschwung</a:t>
            </a:r>
          </a:p>
        </p:txBody>
      </p:sp>
      <p:sp>
        <p:nvSpPr>
          <p:cNvPr id="19" name="Textfeld 18">
            <a:extLst>
              <a:ext uri="{FF2B5EF4-FFF2-40B4-BE49-F238E27FC236}">
                <a16:creationId xmlns:a16="http://schemas.microsoft.com/office/drawing/2014/main" id="{9725D671-3D82-4E24-9826-38544209292F}"/>
              </a:ext>
            </a:extLst>
          </p:cNvPr>
          <p:cNvSpPr txBox="1"/>
          <p:nvPr/>
        </p:nvSpPr>
        <p:spPr>
          <a:xfrm>
            <a:off x="2203571" y="5714822"/>
            <a:ext cx="737702" cy="369332"/>
          </a:xfrm>
          <a:prstGeom prst="rect">
            <a:avLst/>
          </a:prstGeom>
          <a:noFill/>
        </p:spPr>
        <p:txBody>
          <a:bodyPr wrap="none" rtlCol="0">
            <a:spAutoFit/>
          </a:bodyPr>
          <a:lstStyle/>
          <a:p>
            <a:pPr algn="ctr"/>
            <a:r>
              <a:rPr lang="de-DE" dirty="0"/>
              <a:t>Boom</a:t>
            </a:r>
          </a:p>
        </p:txBody>
      </p:sp>
      <p:sp>
        <p:nvSpPr>
          <p:cNvPr id="20" name="Textfeld 19">
            <a:extLst>
              <a:ext uri="{FF2B5EF4-FFF2-40B4-BE49-F238E27FC236}">
                <a16:creationId xmlns:a16="http://schemas.microsoft.com/office/drawing/2014/main" id="{5B5B26A3-A445-4C30-9AA3-6C8429BA1BAC}"/>
              </a:ext>
            </a:extLst>
          </p:cNvPr>
          <p:cNvSpPr txBox="1"/>
          <p:nvPr/>
        </p:nvSpPr>
        <p:spPr>
          <a:xfrm>
            <a:off x="3595022" y="5722595"/>
            <a:ext cx="1263936" cy="369332"/>
          </a:xfrm>
          <a:prstGeom prst="rect">
            <a:avLst/>
          </a:prstGeom>
          <a:noFill/>
        </p:spPr>
        <p:txBody>
          <a:bodyPr wrap="none" rtlCol="0">
            <a:spAutoFit/>
          </a:bodyPr>
          <a:lstStyle/>
          <a:p>
            <a:pPr algn="ctr"/>
            <a:r>
              <a:rPr lang="de-DE" dirty="0"/>
              <a:t>Abschwung</a:t>
            </a:r>
          </a:p>
        </p:txBody>
      </p:sp>
      <p:sp>
        <p:nvSpPr>
          <p:cNvPr id="21" name="Textfeld 20">
            <a:extLst>
              <a:ext uri="{FF2B5EF4-FFF2-40B4-BE49-F238E27FC236}">
                <a16:creationId xmlns:a16="http://schemas.microsoft.com/office/drawing/2014/main" id="{3965B6B7-71B8-4109-8D6F-09360A1691CC}"/>
              </a:ext>
            </a:extLst>
          </p:cNvPr>
          <p:cNvSpPr txBox="1"/>
          <p:nvPr/>
        </p:nvSpPr>
        <p:spPr>
          <a:xfrm>
            <a:off x="6224806" y="5744897"/>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161763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164013" y="57863"/>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Konjunkturzyklen-Beschreibung</a:t>
            </a:r>
          </a:p>
        </p:txBody>
      </p:sp>
      <p:sp>
        <p:nvSpPr>
          <p:cNvPr id="115716" name="Text Box 2"/>
          <p:cNvSpPr txBox="1">
            <a:spLocks noChangeArrowheads="1"/>
          </p:cNvSpPr>
          <p:nvPr/>
        </p:nvSpPr>
        <p:spPr bwMode="auto">
          <a:xfrm>
            <a:off x="238912" y="393248"/>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Aufschwung:	Anstieg der Produktion; Auftragseingänge</a:t>
            </a:r>
          </a:p>
          <a:p>
            <a:pPr eaLnBrk="1" hangingPunct="1"/>
            <a:r>
              <a:rPr lang="de-DE" sz="2400" dirty="0">
                <a:solidFill>
                  <a:srgbClr val="000000"/>
                </a:solidFill>
              </a:rPr>
              <a:t>					höhere Auslastung der Produktionskapazitäten;</a:t>
            </a:r>
          </a:p>
          <a:p>
            <a:pPr eaLnBrk="1" hangingPunct="1"/>
            <a:r>
              <a:rPr lang="de-DE" sz="2400" dirty="0">
                <a:solidFill>
                  <a:srgbClr val="000000"/>
                </a:solidFill>
              </a:rPr>
              <a:t>					sinkende Arbeitslosigkeit; moderat steigende Preise</a:t>
            </a:r>
          </a:p>
          <a:p>
            <a:pPr eaLnBrk="1" hangingPunct="1"/>
            <a:endParaRPr lang="de-DE" sz="2400" dirty="0">
              <a:solidFill>
                <a:srgbClr val="000000"/>
              </a:solidFill>
            </a:endParaRPr>
          </a:p>
        </p:txBody>
      </p:sp>
      <p:sp>
        <p:nvSpPr>
          <p:cNvPr id="6" name="Text Box 2"/>
          <p:cNvSpPr txBox="1">
            <a:spLocks noChangeArrowheads="1"/>
          </p:cNvSpPr>
          <p:nvPr/>
        </p:nvSpPr>
        <p:spPr bwMode="auto">
          <a:xfrm>
            <a:off x="238913" y="1710310"/>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Boom:			Voll- bzw. Überauslastung der Produktionskapazitäten;</a:t>
            </a:r>
          </a:p>
          <a:p>
            <a:pPr eaLnBrk="1" hangingPunct="1"/>
            <a:r>
              <a:rPr lang="de-DE" sz="2400" dirty="0">
                <a:solidFill>
                  <a:srgbClr val="000000"/>
                </a:solidFill>
              </a:rPr>
              <a:t>					Aufbau von Überstunden; steigende Löhne und </a:t>
            </a:r>
          </a:p>
          <a:p>
            <a:pPr eaLnBrk="1" hangingPunct="1"/>
            <a:r>
              <a:rPr lang="de-DE" sz="2400" dirty="0">
                <a:solidFill>
                  <a:srgbClr val="000000"/>
                </a:solidFill>
              </a:rPr>
              <a:t>					Preise; Anfang von Stagnation, da die Nachfrage nicht </a:t>
            </a:r>
          </a:p>
          <a:p>
            <a:pPr eaLnBrk="1" hangingPunct="1"/>
            <a:r>
              <a:rPr lang="de-DE" sz="2400" dirty="0">
                <a:solidFill>
                  <a:srgbClr val="000000"/>
                </a:solidFill>
              </a:rPr>
              <a:t>					mehr befriedigt werden kann</a:t>
            </a:r>
          </a:p>
        </p:txBody>
      </p:sp>
      <p:sp>
        <p:nvSpPr>
          <p:cNvPr id="7" name="Text Box 2"/>
          <p:cNvSpPr txBox="1">
            <a:spLocks noChangeArrowheads="1"/>
          </p:cNvSpPr>
          <p:nvPr/>
        </p:nvSpPr>
        <p:spPr bwMode="auto">
          <a:xfrm>
            <a:off x="238912" y="3392696"/>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Abschwung:	Rückgang der Produktion; rückläufige Auftragseingänge</a:t>
            </a:r>
          </a:p>
          <a:p>
            <a:pPr eaLnBrk="1" hangingPunct="1"/>
            <a:r>
              <a:rPr lang="de-DE" sz="2400" dirty="0">
                <a:solidFill>
                  <a:srgbClr val="000000"/>
                </a:solidFill>
              </a:rPr>
              <a:t>					steigende Arbeitslosigkeit; nachlassende Konsumnachfrage</a:t>
            </a:r>
          </a:p>
        </p:txBody>
      </p:sp>
      <p:sp>
        <p:nvSpPr>
          <p:cNvPr id="8" name="Text Box 2"/>
          <p:cNvSpPr txBox="1">
            <a:spLocks noChangeArrowheads="1"/>
          </p:cNvSpPr>
          <p:nvPr/>
        </p:nvSpPr>
        <p:spPr bwMode="auto">
          <a:xfrm>
            <a:off x="238912" y="4437325"/>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Krise:			Niedriges Niveau der Produktion und der </a:t>
            </a:r>
          </a:p>
          <a:p>
            <a:pPr eaLnBrk="1" hangingPunct="1"/>
            <a:r>
              <a:rPr lang="de-DE" sz="2400" dirty="0">
                <a:solidFill>
                  <a:srgbClr val="000000"/>
                </a:solidFill>
              </a:rPr>
              <a:t>					Auftragsbestände; hohe Arbeitslosigkeit</a:t>
            </a:r>
          </a:p>
        </p:txBody>
      </p:sp>
      <p:sp>
        <p:nvSpPr>
          <p:cNvPr id="9" name="Rechteck 8">
            <a:extLst>
              <a:ext uri="{FF2B5EF4-FFF2-40B4-BE49-F238E27FC236}">
                <a16:creationId xmlns:a16="http://schemas.microsoft.com/office/drawing/2014/main" id="{4D40E7FF-99BE-4E35-BE3D-AA6F1DD5EBF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47999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3633</Words>
  <Application>Microsoft Office PowerPoint</Application>
  <PresentationFormat>Breitbild</PresentationFormat>
  <Paragraphs>508</Paragraphs>
  <Slides>53</Slides>
  <Notes>52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53</vt:i4>
      </vt:variant>
    </vt:vector>
  </HeadingPairs>
  <TitlesOfParts>
    <vt:vector size="61"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56</cp:revision>
  <cp:lastPrinted>2022-03-02T20:18:27Z</cp:lastPrinted>
  <dcterms:created xsi:type="dcterms:W3CDTF">2022-03-01T20:52:11Z</dcterms:created>
  <dcterms:modified xsi:type="dcterms:W3CDTF">2023-03-22T22:30:01Z</dcterms:modified>
</cp:coreProperties>
</file>