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 id="424" r:id="rId28"/>
    <p:sldId id="425" r:id="rId29"/>
    <p:sldId id="426" r:id="rId30"/>
    <p:sldId id="427" r:id="rId31"/>
    <p:sldId id="384" r:id="rId32"/>
    <p:sldId id="387" r:id="rId33"/>
    <p:sldId id="974" r:id="rId34"/>
    <p:sldId id="390" r:id="rId35"/>
    <p:sldId id="391" r:id="rId36"/>
    <p:sldId id="392" r:id="rId37"/>
    <p:sldId id="393" r:id="rId38"/>
    <p:sldId id="394" r:id="rId39"/>
    <p:sldId id="395" r:id="rId40"/>
    <p:sldId id="830" r:id="rId41"/>
    <p:sldId id="975" r:id="rId42"/>
    <p:sldId id="833" r:id="rId43"/>
    <p:sldId id="453" r:id="rId44"/>
    <p:sldId id="1203" r:id="rId45"/>
    <p:sldId id="1204" r:id="rId46"/>
    <p:sldId id="1362" r:id="rId47"/>
    <p:sldId id="1206" r:id="rId48"/>
    <p:sldId id="1207" r:id="rId49"/>
    <p:sldId id="1208" r:id="rId50"/>
    <p:sldId id="1364" r:id="rId51"/>
    <p:sldId id="1211" r:id="rId52"/>
    <p:sldId id="1212" r:id="rId53"/>
    <p:sldId id="1213" r:id="rId54"/>
    <p:sldId id="1214" r:id="rId55"/>
    <p:sldId id="1215" r:id="rId56"/>
    <p:sldId id="1361" r:id="rId57"/>
    <p:sldId id="1216" r:id="rId58"/>
    <p:sldId id="1255" r:id="rId59"/>
    <p:sldId id="1218" r:id="rId60"/>
    <p:sldId id="1219" r:id="rId61"/>
    <p:sldId id="1222" r:id="rId62"/>
    <p:sldId id="1223" r:id="rId63"/>
    <p:sldId id="1224" r:id="rId64"/>
    <p:sldId id="1225" r:id="rId65"/>
    <p:sldId id="1256" r:id="rId66"/>
    <p:sldId id="1253" r:id="rId67"/>
    <p:sldId id="1226" r:id="rId68"/>
    <p:sldId id="1227" r:id="rId69"/>
    <p:sldId id="1228" r:id="rId70"/>
    <p:sldId id="1229" r:id="rId71"/>
    <p:sldId id="1230" r:id="rId72"/>
    <p:sldId id="1231" r:id="rId73"/>
    <p:sldId id="1232" r:id="rId74"/>
    <p:sldId id="1233" r:id="rId75"/>
    <p:sldId id="1234" r:id="rId76"/>
    <p:sldId id="1235" r:id="rId77"/>
    <p:sldId id="1236" r:id="rId78"/>
    <p:sldId id="1237" r:id="rId79"/>
    <p:sldId id="1238" r:id="rId80"/>
    <p:sldId id="1239" r:id="rId81"/>
    <p:sldId id="1240" r:id="rId82"/>
    <p:sldId id="1241" r:id="rId83"/>
    <p:sldId id="1242" r:id="rId84"/>
    <p:sldId id="1243" r:id="rId85"/>
    <p:sldId id="1244" r:id="rId86"/>
    <p:sldId id="1245" r:id="rId87"/>
    <p:sldId id="1246" r:id="rId88"/>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2" d="100"/>
          <a:sy n="62" d="100"/>
        </p:scale>
        <p:origin x="6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03.03.2023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D9F3A82-C5AB-41AB-9423-7C684689752A}" type="slidenum">
              <a:rPr lang="de-DE" altLang="de-DE" smtClean="0">
                <a:latin typeface="Sparkasse Rg" pitchFamily="34" charset="0"/>
              </a:rPr>
              <a:pPr eaLnBrk="1" hangingPunct="1">
                <a:spcBef>
                  <a:spcPct val="0"/>
                </a:spcBef>
                <a:buClrTx/>
                <a:buFontTx/>
                <a:buNone/>
              </a:pPr>
              <a:t>31</a:t>
            </a:fld>
            <a:endParaRPr lang="de-DE" altLang="de-DE">
              <a:latin typeface="Sparkasse Rg" pitchFamily="34" charset="0"/>
            </a:endParaRPr>
          </a:p>
        </p:txBody>
      </p:sp>
      <p:sp>
        <p:nvSpPr>
          <p:cNvPr id="1064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A625A102-B141-410D-AB89-69B896BECDE4}" type="slidenum">
              <a:rPr lang="de-DE" altLang="de-DE">
                <a:latin typeface="Sparkasse Rg" pitchFamily="34" charset="0"/>
              </a:rPr>
              <a:pPr algn="r" eaLnBrk="1" hangingPunct="1">
                <a:spcBef>
                  <a:spcPct val="0"/>
                </a:spcBef>
                <a:buClrTx/>
                <a:buFontTx/>
                <a:buNone/>
              </a:pPr>
              <a:t>31</a:t>
            </a:fld>
            <a:endParaRPr lang="de-DE" altLang="de-DE">
              <a:latin typeface="Sparkasse Rg" pitchFamily="34" charset="0"/>
            </a:endParaRPr>
          </a:p>
        </p:txBody>
      </p:sp>
      <p:sp>
        <p:nvSpPr>
          <p:cNvPr id="106500"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1"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32</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32</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D2C6A728-36D1-46EC-9F7C-DD2628A2BF48}" type="slidenum">
              <a:rPr lang="de-DE" altLang="de-DE" smtClean="0">
                <a:latin typeface="Sparkasse Rg" pitchFamily="34" charset="0"/>
              </a:rPr>
              <a:pPr eaLnBrk="1" hangingPunct="1">
                <a:spcBef>
                  <a:spcPct val="0"/>
                </a:spcBef>
                <a:buClrTx/>
                <a:buFontTx/>
                <a:buNone/>
              </a:pPr>
              <a:t>33</a:t>
            </a:fld>
            <a:endParaRPr lang="de-DE" altLang="de-DE">
              <a:latin typeface="Sparkasse Rg" pitchFamily="34" charset="0"/>
            </a:endParaRPr>
          </a:p>
        </p:txBody>
      </p:sp>
      <p:sp>
        <p:nvSpPr>
          <p:cNvPr id="110595" name="Rectangle 2"/>
          <p:cNvSpPr>
            <a:spLocks noGrp="1" noRot="1" noChangeAspect="1" noChangeArrowheads="1" noTextEdit="1"/>
          </p:cNvSpPr>
          <p:nvPr>
            <p:ph type="sldImg"/>
          </p:nvPr>
        </p:nvSpPr>
        <p:spPr>
          <a:xfrm>
            <a:off x="90488" y="742950"/>
            <a:ext cx="6619875" cy="3724275"/>
          </a:xfrm>
          <a:ln/>
        </p:spPr>
      </p:sp>
      <p:sp>
        <p:nvSpPr>
          <p:cNvPr id="11059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1187FACD-EB06-496E-B61C-C6410A61C444}" type="slidenum">
              <a:rPr lang="de-DE" altLang="de-DE" smtClean="0">
                <a:latin typeface="Sparkasse Rg" pitchFamily="34" charset="0"/>
              </a:rPr>
              <a:pPr eaLnBrk="1" hangingPunct="1">
                <a:spcBef>
                  <a:spcPct val="0"/>
                </a:spcBef>
                <a:buClrTx/>
                <a:buFontTx/>
                <a:buNone/>
              </a:pPr>
              <a:t>34</a:t>
            </a:fld>
            <a:endParaRPr lang="de-DE" altLang="de-DE">
              <a:latin typeface="Sparkasse Rg" pitchFamily="34" charset="0"/>
            </a:endParaRPr>
          </a:p>
        </p:txBody>
      </p:sp>
      <p:sp>
        <p:nvSpPr>
          <p:cNvPr id="111619" name="Rectangle 2"/>
          <p:cNvSpPr>
            <a:spLocks noGrp="1" noRot="1" noChangeAspect="1" noChangeArrowheads="1" noTextEdit="1"/>
          </p:cNvSpPr>
          <p:nvPr>
            <p:ph type="sldImg"/>
          </p:nvPr>
        </p:nvSpPr>
        <p:spPr>
          <a:xfrm>
            <a:off x="90488" y="742950"/>
            <a:ext cx="6619875" cy="3724275"/>
          </a:xfrm>
          <a:ln/>
        </p:spPr>
      </p:sp>
      <p:sp>
        <p:nvSpPr>
          <p:cNvPr id="11162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DB0C72D-7BFE-4E47-B13E-CEFD29536966}" type="slidenum">
              <a:rPr lang="de-DE" altLang="de-DE" smtClean="0">
                <a:latin typeface="Sparkasse Rg" pitchFamily="34" charset="0"/>
              </a:rPr>
              <a:pPr eaLnBrk="1" hangingPunct="1">
                <a:spcBef>
                  <a:spcPct val="0"/>
                </a:spcBef>
                <a:buClrTx/>
                <a:buFontTx/>
                <a:buNone/>
              </a:pPr>
              <a:t>35</a:t>
            </a:fld>
            <a:endParaRPr lang="de-DE" altLang="de-DE">
              <a:latin typeface="Sparkasse Rg" pitchFamily="34" charset="0"/>
            </a:endParaRPr>
          </a:p>
        </p:txBody>
      </p:sp>
      <p:sp>
        <p:nvSpPr>
          <p:cNvPr id="112643" name="Rectangle 2"/>
          <p:cNvSpPr>
            <a:spLocks noGrp="1" noRot="1" noChangeAspect="1" noChangeArrowheads="1" noTextEdit="1"/>
          </p:cNvSpPr>
          <p:nvPr>
            <p:ph type="sldImg"/>
          </p:nvPr>
        </p:nvSpPr>
        <p:spPr>
          <a:xfrm>
            <a:off x="90488" y="742950"/>
            <a:ext cx="6619875" cy="3724275"/>
          </a:xfrm>
          <a:ln/>
        </p:spPr>
      </p:sp>
      <p:sp>
        <p:nvSpPr>
          <p:cNvPr id="11264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1ABF143-93FE-446C-8F3B-26520A7874C1}" type="slidenum">
              <a:rPr lang="de-DE" altLang="de-DE" smtClean="0">
                <a:latin typeface="Sparkasse Rg" pitchFamily="34" charset="0"/>
              </a:rPr>
              <a:pPr eaLnBrk="1" hangingPunct="1">
                <a:spcBef>
                  <a:spcPct val="0"/>
                </a:spcBef>
                <a:buClrTx/>
                <a:buFontTx/>
                <a:buNone/>
              </a:pPr>
              <a:t>36</a:t>
            </a:fld>
            <a:endParaRPr lang="de-DE" altLang="de-DE">
              <a:latin typeface="Sparkasse Rg" pitchFamily="34" charset="0"/>
            </a:endParaRPr>
          </a:p>
        </p:txBody>
      </p:sp>
      <p:sp>
        <p:nvSpPr>
          <p:cNvPr id="113667" name="Rectangle 2"/>
          <p:cNvSpPr>
            <a:spLocks noGrp="1" noRot="1" noChangeAspect="1" noChangeArrowheads="1" noTextEdit="1"/>
          </p:cNvSpPr>
          <p:nvPr>
            <p:ph type="sldImg"/>
          </p:nvPr>
        </p:nvSpPr>
        <p:spPr>
          <a:xfrm>
            <a:off x="90488" y="742950"/>
            <a:ext cx="6619875" cy="3724275"/>
          </a:xfrm>
          <a:ln/>
        </p:spPr>
      </p:sp>
      <p:sp>
        <p:nvSpPr>
          <p:cNvPr id="11366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9E9EA269-331E-4CA1-A6F3-5274331E43B0}" type="slidenum">
              <a:rPr lang="de-DE" altLang="de-DE" smtClean="0">
                <a:latin typeface="Sparkasse Rg" pitchFamily="34" charset="0"/>
              </a:rPr>
              <a:pPr eaLnBrk="1" hangingPunct="1">
                <a:spcBef>
                  <a:spcPct val="0"/>
                </a:spcBef>
                <a:buClrTx/>
                <a:buFontTx/>
                <a:buNone/>
              </a:pPr>
              <a:t>37</a:t>
            </a:fld>
            <a:endParaRPr lang="de-DE" altLang="de-DE">
              <a:latin typeface="Sparkasse Rg" pitchFamily="34" charset="0"/>
            </a:endParaRPr>
          </a:p>
        </p:txBody>
      </p:sp>
      <p:sp>
        <p:nvSpPr>
          <p:cNvPr id="114691" name="Rectangle 2"/>
          <p:cNvSpPr>
            <a:spLocks noGrp="1" noRot="1" noChangeAspect="1" noChangeArrowheads="1" noTextEdit="1"/>
          </p:cNvSpPr>
          <p:nvPr>
            <p:ph type="sldImg"/>
          </p:nvPr>
        </p:nvSpPr>
        <p:spPr>
          <a:xfrm>
            <a:off x="90488" y="742950"/>
            <a:ext cx="6619875" cy="3724275"/>
          </a:xfrm>
          <a:ln/>
        </p:spPr>
      </p:sp>
      <p:sp>
        <p:nvSpPr>
          <p:cNvPr id="1146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C79B0EB5-7EA8-4872-8CBA-591F15ACAB0D}" type="slidenum">
              <a:rPr lang="de-DE" altLang="de-DE" smtClean="0">
                <a:latin typeface="Sparkasse Rg" pitchFamily="34" charset="0"/>
              </a:rPr>
              <a:pPr eaLnBrk="1" hangingPunct="1">
                <a:spcBef>
                  <a:spcPct val="0"/>
                </a:spcBef>
                <a:buClrTx/>
                <a:buFontTx/>
                <a:buNone/>
              </a:pPr>
              <a:t>38</a:t>
            </a:fld>
            <a:endParaRPr lang="de-DE" altLang="de-DE">
              <a:latin typeface="Sparkasse Rg" pitchFamily="34" charset="0"/>
            </a:endParaRPr>
          </a:p>
        </p:txBody>
      </p:sp>
      <p:sp>
        <p:nvSpPr>
          <p:cNvPr id="115715" name="Rectangle 2"/>
          <p:cNvSpPr>
            <a:spLocks noGrp="1" noRot="1" noChangeAspect="1" noChangeArrowheads="1" noTextEdit="1"/>
          </p:cNvSpPr>
          <p:nvPr>
            <p:ph type="sldImg"/>
          </p:nvPr>
        </p:nvSpPr>
        <p:spPr>
          <a:xfrm>
            <a:off x="90488" y="742950"/>
            <a:ext cx="6619875" cy="3724275"/>
          </a:xfrm>
          <a:ln/>
        </p:spPr>
      </p:sp>
      <p:sp>
        <p:nvSpPr>
          <p:cNvPr id="11571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8B193B-0651-488D-954C-EF0082D05DC4}" type="slidenum">
              <a:rPr lang="de-DE" altLang="de-DE" smtClean="0">
                <a:latin typeface="Sparkasse Rg" pitchFamily="34" charset="0"/>
              </a:rPr>
              <a:pPr eaLnBrk="1" hangingPunct="1">
                <a:spcBef>
                  <a:spcPct val="0"/>
                </a:spcBef>
                <a:buClrTx/>
                <a:buFontTx/>
                <a:buNone/>
              </a:pPr>
              <a:t>39</a:t>
            </a:fld>
            <a:endParaRPr lang="de-DE" altLang="de-DE">
              <a:latin typeface="Sparkasse Rg" pitchFamily="34" charset="0"/>
            </a:endParaRPr>
          </a:p>
        </p:txBody>
      </p:sp>
      <p:sp>
        <p:nvSpPr>
          <p:cNvPr id="116739" name="Rectangle 2"/>
          <p:cNvSpPr>
            <a:spLocks noGrp="1" noRot="1" noChangeAspect="1" noChangeArrowheads="1" noTextEdit="1"/>
          </p:cNvSpPr>
          <p:nvPr>
            <p:ph type="sldImg"/>
          </p:nvPr>
        </p:nvSpPr>
        <p:spPr>
          <a:xfrm>
            <a:off x="90488" y="742950"/>
            <a:ext cx="6619875" cy="3724275"/>
          </a:xfrm>
          <a:ln/>
        </p:spPr>
      </p:sp>
      <p:sp>
        <p:nvSpPr>
          <p:cNvPr id="1167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40</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42</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50</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51</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52</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53</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59</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61</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62</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63</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64</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66</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67</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68</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69</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70</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71</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72</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73</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74</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75</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76</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77</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78</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79</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80</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81</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82</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82</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83</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83</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84</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84</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85</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85</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86</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86</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87</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87</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03.03.2023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03.03.2023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7.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62.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58.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hyperlink" Target="https://www.destatis.de/DE/Themen/Wirtschaft/Preise/Verbraucherpreisindex/inflation.html" TargetMode="External"/><Relationship Id="rId4" Type="http://schemas.openxmlformats.org/officeDocument/2006/relationships/hyperlink" Target="https://www.destatis.de/DE/Service/Statistik-Visualisiert/persoenlicher-inflationsrechner-uebersicht.html"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2022 1,8%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a:t>
            </a:r>
            <a:r>
              <a:rPr lang="de-DE" altLang="de-DE" sz="2177" dirty="0">
                <a:solidFill>
                  <a:srgbClr val="000000"/>
                </a:solidFill>
              </a:rPr>
              <a:t>2022 </a:t>
            </a:r>
            <a:r>
              <a:rPr lang="de-DE" altLang="de-DE" sz="2177">
                <a:solidFill>
                  <a:srgbClr val="000000"/>
                </a:solidFill>
              </a:rPr>
              <a:t>bei 6,9%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2023 bei 3,0%</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wird im April 2023 aller Voraussicht nach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b="1" dirty="0"/>
              <a:t>Bruttoinlandsprodukt </a:t>
            </a:r>
            <a:r>
              <a:rPr lang="de-DE" sz="2540" b="1" dirty="0" err="1"/>
              <a:t>vs</a:t>
            </a:r>
            <a:r>
              <a:rPr lang="de-DE" sz="2540" b="1" dirty="0"/>
              <a:t> Bruttonationaleinkommen</a:t>
            </a:r>
          </a:p>
        </p:txBody>
      </p:sp>
      <p:sp>
        <p:nvSpPr>
          <p:cNvPr id="7" name="Text Box 3"/>
          <p:cNvSpPr txBox="1">
            <a:spLocks noChangeArrowheads="1"/>
          </p:cNvSpPr>
          <p:nvPr/>
        </p:nvSpPr>
        <p:spPr bwMode="auto">
          <a:xfrm>
            <a:off x="468824" y="1722882"/>
            <a:ext cx="8786936" cy="2671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800" dirty="0">
                <a:solidFill>
                  <a:srgbClr val="000000"/>
                </a:solidFill>
              </a:rPr>
              <a:t>Das </a:t>
            </a:r>
            <a:r>
              <a:rPr lang="de-DE" altLang="de-DE" sz="2800" b="1" dirty="0">
                <a:solidFill>
                  <a:srgbClr val="000000"/>
                </a:solidFill>
              </a:rPr>
              <a:t>Bruttoinlandsprodukt (BIP)</a:t>
            </a:r>
            <a:r>
              <a:rPr lang="de-DE" altLang="de-DE" sz="2800" dirty="0">
                <a:solidFill>
                  <a:srgbClr val="000000"/>
                </a:solidFill>
              </a:rPr>
              <a:t> ist der Marktwert aller </a:t>
            </a:r>
          </a:p>
          <a:p>
            <a:pPr eaLnBrk="1" hangingPunct="1">
              <a:buClrTx/>
            </a:pPr>
            <a:r>
              <a:rPr lang="de-DE" altLang="de-DE" sz="2800" dirty="0">
                <a:solidFill>
                  <a:srgbClr val="000000"/>
                </a:solidFill>
              </a:rPr>
              <a:t>Waren und Dienstleistungen, die während einer Periode </a:t>
            </a:r>
          </a:p>
          <a:p>
            <a:pPr eaLnBrk="1" hangingPunct="1">
              <a:buClrTx/>
            </a:pPr>
            <a:r>
              <a:rPr lang="de-DE" altLang="de-DE" sz="2800" dirty="0">
                <a:solidFill>
                  <a:srgbClr val="000000"/>
                </a:solidFill>
              </a:rPr>
              <a:t>(z.B. 1 Jahr) in einem Land hergestellt werden und dem Endverbrauch dienen.</a:t>
            </a:r>
          </a:p>
          <a:p>
            <a:pPr eaLnBrk="1" hangingPunct="1">
              <a:buClrTx/>
            </a:pPr>
            <a:endParaRPr lang="de-DE" altLang="de-DE" sz="2800" dirty="0">
              <a:solidFill>
                <a:srgbClr val="000000"/>
              </a:solidFill>
            </a:endParaRPr>
          </a:p>
          <a:p>
            <a:pPr eaLnBrk="1" hangingPunct="1">
              <a:buClrTx/>
            </a:pPr>
            <a:r>
              <a:rPr lang="de-DE" altLang="de-DE" sz="2800" dirty="0">
                <a:solidFill>
                  <a:srgbClr val="000000"/>
                </a:solidFill>
              </a:rPr>
              <a:t>(</a:t>
            </a:r>
            <a:r>
              <a:rPr lang="de-DE" altLang="de-DE" sz="2800" b="1" dirty="0">
                <a:solidFill>
                  <a:srgbClr val="000000"/>
                </a:solidFill>
              </a:rPr>
              <a:t>Inlandskonzept</a:t>
            </a:r>
            <a:r>
              <a:rPr lang="de-DE" altLang="de-DE" sz="2800" dirty="0">
                <a:solidFill>
                  <a:srgbClr val="000000"/>
                </a:solidFill>
              </a:rPr>
              <a:t>)</a:t>
            </a:r>
          </a:p>
        </p:txBody>
      </p:sp>
      <p:sp>
        <p:nvSpPr>
          <p:cNvPr id="12" name="Rechteck 11">
            <a:extLst>
              <a:ext uri="{FF2B5EF4-FFF2-40B4-BE49-F238E27FC236}">
                <a16:creationId xmlns:a16="http://schemas.microsoft.com/office/drawing/2014/main" id="{4117F462-7D2C-41AD-989C-E400E48644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749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Inlandskonzept </a:t>
            </a:r>
            <a:r>
              <a:rPr lang="de-DE" sz="3266" dirty="0" err="1"/>
              <a:t>vs</a:t>
            </a:r>
            <a:r>
              <a:rPr lang="de-DE" sz="3266" dirty="0"/>
              <a:t> Inländerkonzept</a:t>
            </a:r>
          </a:p>
        </p:txBody>
      </p:sp>
      <p:sp>
        <p:nvSpPr>
          <p:cNvPr id="7" name="Text Box 3"/>
          <p:cNvSpPr txBox="1">
            <a:spLocks noChangeArrowheads="1"/>
          </p:cNvSpPr>
          <p:nvPr/>
        </p:nvSpPr>
        <p:spPr bwMode="auto">
          <a:xfrm>
            <a:off x="1752668" y="1915594"/>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	Faktoreinkommen der Ausländer</a:t>
            </a:r>
          </a:p>
          <a:p>
            <a:pPr eaLnBrk="1" hangingPunct="1">
              <a:buClrTx/>
            </a:pPr>
            <a:r>
              <a:rPr lang="de-DE" altLang="de-DE" sz="2177" dirty="0">
                <a:solidFill>
                  <a:srgbClr val="000000"/>
                </a:solidFill>
              </a:rPr>
              <a:t>								im Inland</a:t>
            </a:r>
          </a:p>
          <a:p>
            <a:pPr eaLnBrk="1" hangingPunct="1">
              <a:buClrTx/>
            </a:pPr>
            <a:r>
              <a:rPr lang="de-DE" altLang="de-DE" sz="2177" dirty="0">
                <a:solidFill>
                  <a:srgbClr val="000000"/>
                </a:solidFill>
              </a:rPr>
              <a:t>		</a:t>
            </a:r>
          </a:p>
        </p:txBody>
      </p:sp>
      <p:sp>
        <p:nvSpPr>
          <p:cNvPr id="4" name="Text Box 3"/>
          <p:cNvSpPr txBox="1">
            <a:spLocks noChangeArrowheads="1"/>
          </p:cNvSpPr>
          <p:nvPr/>
        </p:nvSpPr>
        <p:spPr bwMode="auto">
          <a:xfrm>
            <a:off x="1600268" y="1522581"/>
            <a:ext cx="8295271"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Inländerkonzept =		Inlandskonzept</a:t>
            </a:r>
          </a:p>
        </p:txBody>
      </p:sp>
      <p:sp>
        <p:nvSpPr>
          <p:cNvPr id="5" name="Text Box 3"/>
          <p:cNvSpPr txBox="1">
            <a:spLocks noChangeArrowheads="1"/>
          </p:cNvSpPr>
          <p:nvPr/>
        </p:nvSpPr>
        <p:spPr bwMode="auto">
          <a:xfrm>
            <a:off x="1752667" y="2461006"/>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a:t>
            </a:r>
          </a:p>
          <a:p>
            <a:pPr eaLnBrk="1" hangingPunct="1">
              <a:buClrTx/>
            </a:pPr>
            <a:r>
              <a:rPr lang="de-DE" altLang="de-DE" sz="2177" dirty="0">
                <a:solidFill>
                  <a:srgbClr val="000000"/>
                </a:solidFill>
              </a:rPr>
              <a:t>							+	Faktoreinkommen der</a:t>
            </a:r>
          </a:p>
          <a:p>
            <a:pPr eaLnBrk="1" hangingPunct="1">
              <a:buClrTx/>
            </a:pPr>
            <a:r>
              <a:rPr lang="de-DE" altLang="de-DE" sz="2177" dirty="0">
                <a:solidFill>
                  <a:srgbClr val="000000"/>
                </a:solidFill>
              </a:rPr>
              <a:t>								Inländer im Ausland</a:t>
            </a:r>
          </a:p>
        </p:txBody>
      </p:sp>
      <p:sp>
        <p:nvSpPr>
          <p:cNvPr id="8" name="Rechteck 7">
            <a:extLst>
              <a:ext uri="{FF2B5EF4-FFF2-40B4-BE49-F238E27FC236}">
                <a16:creationId xmlns:a16="http://schemas.microsoft.com/office/drawing/2014/main" id="{E4629E08-4D16-42D7-A69B-1708DEF5F2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78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406849" y="1024884"/>
            <a:ext cx="8295271" cy="2430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„Marktwert“</a:t>
            </a:r>
          </a:p>
          <a:p>
            <a:pPr marL="311079" indent="-311079" eaLnBrk="1" hangingPunct="1">
              <a:buClrTx/>
              <a:buFont typeface="Arial" panose="020B0604020202020204" pitchFamily="34" charset="0"/>
              <a:buChar char="•"/>
            </a:pPr>
            <a:r>
              <a:rPr lang="de-DE" altLang="de-DE" sz="2177" dirty="0">
                <a:solidFill>
                  <a:srgbClr val="000000"/>
                </a:solidFill>
              </a:rPr>
              <a:t>Um die verschiedensten Güter zusammenfassen zu können gehen sie zu ihren Marktpreisen bewertet in das BIP ein.</a:t>
            </a:r>
          </a:p>
          <a:p>
            <a:pPr marL="311079" indent="-311079" eaLnBrk="1" hangingPunct="1">
              <a:buClrTx/>
              <a:buFont typeface="Arial" panose="020B0604020202020204" pitchFamily="34" charset="0"/>
              <a:buChar char="•"/>
            </a:pPr>
            <a:r>
              <a:rPr lang="de-DE" altLang="de-DE" sz="2177" dirty="0">
                <a:solidFill>
                  <a:srgbClr val="000000"/>
                </a:solidFill>
              </a:rPr>
              <a:t>Einige Güter für die es keine Marktpreise gibt werden mit den Kosten ihrer Erstellung bewertet.</a:t>
            </a:r>
          </a:p>
          <a:p>
            <a:pPr marL="311079" indent="-311079" eaLnBrk="1" hangingPunct="1">
              <a:buClrTx/>
              <a:buFont typeface="Arial" panose="020B0604020202020204" pitchFamily="34" charset="0"/>
              <a:buChar char="•"/>
            </a:pPr>
            <a:r>
              <a:rPr lang="de-DE" altLang="de-DE" sz="2177" dirty="0">
                <a:solidFill>
                  <a:srgbClr val="000000"/>
                </a:solidFill>
              </a:rPr>
              <a:t>Staatliche Dienstleistungen werden über die Löhne der Beamten und Angestellten erfasst</a:t>
            </a:r>
          </a:p>
        </p:txBody>
      </p:sp>
      <p:sp>
        <p:nvSpPr>
          <p:cNvPr id="4" name="Text Box 3"/>
          <p:cNvSpPr txBox="1">
            <a:spLocks noChangeArrowheads="1"/>
          </p:cNvSpPr>
          <p:nvPr/>
        </p:nvSpPr>
        <p:spPr bwMode="auto">
          <a:xfrm>
            <a:off x="344504" y="3338593"/>
            <a:ext cx="829527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„aller“</a:t>
            </a:r>
          </a:p>
          <a:p>
            <a:pPr marL="311079" indent="-311079" eaLnBrk="1" hangingPunct="1">
              <a:buClrTx/>
              <a:buFont typeface="Arial" panose="020B0604020202020204" pitchFamily="34" charset="0"/>
              <a:buChar char="•"/>
            </a:pPr>
            <a:r>
              <a:rPr lang="de-DE" altLang="de-DE" sz="2177" dirty="0">
                <a:solidFill>
                  <a:srgbClr val="000000"/>
                </a:solidFill>
              </a:rPr>
              <a:t>Selbstgenutztes Wohneigentum fließt im Umfang einer entsprechenden (geschätzten) Marktmiete in das BIP ein.</a:t>
            </a:r>
          </a:p>
          <a:p>
            <a:pPr marL="311079" indent="-311079" eaLnBrk="1" hangingPunct="1">
              <a:buClrTx/>
              <a:buFont typeface="Arial" panose="020B0604020202020204" pitchFamily="34" charset="0"/>
              <a:buChar char="•"/>
            </a:pPr>
            <a:r>
              <a:rPr lang="de-DE" altLang="de-DE" sz="2177" dirty="0">
                <a:solidFill>
                  <a:srgbClr val="000000"/>
                </a:solidFill>
              </a:rPr>
              <a:t>Nicht alle Transaktionen statistisch erfassbar (z. B. Schwarzarbeit, Erziehungsleistung von Eltern, ehrenamtliche Tätigkeit)</a:t>
            </a:r>
          </a:p>
        </p:txBody>
      </p:sp>
      <p:sp>
        <p:nvSpPr>
          <p:cNvPr id="5" name="Rechteck 4">
            <a:extLst>
              <a:ext uri="{FF2B5EF4-FFF2-40B4-BE49-F238E27FC236}">
                <a16:creationId xmlns:a16="http://schemas.microsoft.com/office/drawing/2014/main" id="{61F499A6-F4F4-458D-82A7-666AE6F598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5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283542" y="959545"/>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„Waren und Dienstleistungen“:“</a:t>
            </a:r>
          </a:p>
          <a:p>
            <a:pPr marL="311079" indent="-311079" eaLnBrk="1" hangingPunct="1">
              <a:buClrTx/>
              <a:buFont typeface="Arial" panose="020B0604020202020204" pitchFamily="34" charset="0"/>
              <a:buChar char="•"/>
            </a:pPr>
            <a:r>
              <a:rPr lang="de-DE" altLang="de-DE" sz="2177" dirty="0">
                <a:solidFill>
                  <a:srgbClr val="000000"/>
                </a:solidFill>
              </a:rPr>
              <a:t>Materielle Güter und immaterielle Dienste</a:t>
            </a:r>
          </a:p>
          <a:p>
            <a:pPr eaLnBrk="1" hangingPunct="1">
              <a:buClrTx/>
            </a:pPr>
            <a:endParaRPr lang="de-DE" altLang="de-DE" sz="2177" dirty="0">
              <a:solidFill>
                <a:srgbClr val="000000"/>
              </a:solidFill>
            </a:endParaRPr>
          </a:p>
        </p:txBody>
      </p:sp>
      <p:sp>
        <p:nvSpPr>
          <p:cNvPr id="4" name="Text Box 3"/>
          <p:cNvSpPr txBox="1">
            <a:spLocks noChangeArrowheads="1"/>
          </p:cNvSpPr>
          <p:nvPr/>
        </p:nvSpPr>
        <p:spPr bwMode="auto">
          <a:xfrm>
            <a:off x="283543" y="1511970"/>
            <a:ext cx="8295271" cy="1425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„während einer Periode“</a:t>
            </a:r>
          </a:p>
          <a:p>
            <a:pPr marL="311079" indent="-311079" eaLnBrk="1" hangingPunct="1">
              <a:buClrTx/>
              <a:buFont typeface="Arial" panose="020B0604020202020204" pitchFamily="34" charset="0"/>
              <a:buChar char="•"/>
            </a:pPr>
            <a:r>
              <a:rPr lang="de-DE" altLang="de-DE" sz="2177" dirty="0">
                <a:solidFill>
                  <a:srgbClr val="000000"/>
                </a:solidFill>
              </a:rPr>
              <a:t>Quartal oder Jahr</a:t>
            </a:r>
          </a:p>
          <a:p>
            <a:pPr eaLnBrk="1" hangingPunct="1">
              <a:buClrTx/>
            </a:pPr>
            <a:endParaRPr lang="de-DE" altLang="de-DE" sz="2177" dirty="0">
              <a:solidFill>
                <a:srgbClr val="000000"/>
              </a:solidFill>
            </a:endParaRPr>
          </a:p>
        </p:txBody>
      </p:sp>
      <p:sp>
        <p:nvSpPr>
          <p:cNvPr id="5" name="Text Box 3"/>
          <p:cNvSpPr txBox="1">
            <a:spLocks noChangeArrowheads="1"/>
          </p:cNvSpPr>
          <p:nvPr/>
        </p:nvSpPr>
        <p:spPr bwMode="auto">
          <a:xfrm>
            <a:off x="283542" y="2588770"/>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„in einem Land“</a:t>
            </a:r>
          </a:p>
          <a:p>
            <a:pPr marL="311079" indent="-311079" eaLnBrk="1" hangingPunct="1">
              <a:buClrTx/>
              <a:buFont typeface="Arial" panose="020B0604020202020204" pitchFamily="34" charset="0"/>
              <a:buChar char="•"/>
            </a:pPr>
            <a:r>
              <a:rPr lang="de-DE" altLang="de-DE" sz="2177" dirty="0">
                <a:solidFill>
                  <a:srgbClr val="000000"/>
                </a:solidFill>
              </a:rPr>
              <a:t>Die von In- und Ausländern erzielten Faktorentgelte im Inland</a:t>
            </a:r>
          </a:p>
        </p:txBody>
      </p:sp>
      <p:sp>
        <p:nvSpPr>
          <p:cNvPr id="8" name="Text Box 3"/>
          <p:cNvSpPr txBox="1">
            <a:spLocks noChangeArrowheads="1"/>
          </p:cNvSpPr>
          <p:nvPr/>
        </p:nvSpPr>
        <p:spPr bwMode="auto">
          <a:xfrm>
            <a:off x="283541" y="3548587"/>
            <a:ext cx="8295271"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„dem Endverbrauch dienen“</a:t>
            </a:r>
          </a:p>
          <a:p>
            <a:pPr marL="311079" indent="-311079" eaLnBrk="1" hangingPunct="1">
              <a:buClrTx/>
              <a:buFont typeface="Arial" panose="020B0604020202020204" pitchFamily="34" charset="0"/>
              <a:buChar char="•"/>
            </a:pPr>
            <a:r>
              <a:rPr lang="de-DE" altLang="de-DE" sz="2177" dirty="0">
                <a:solidFill>
                  <a:srgbClr val="000000"/>
                </a:solidFill>
              </a:rPr>
              <a:t>Nur die letztliche Wertschöpfung = </a:t>
            </a:r>
          </a:p>
          <a:p>
            <a:pPr eaLnBrk="1" hangingPunct="1">
              <a:buClrTx/>
            </a:pPr>
            <a:r>
              <a:rPr lang="de-DE" altLang="de-DE" sz="2177" dirty="0">
                <a:solidFill>
                  <a:srgbClr val="000000"/>
                </a:solidFill>
              </a:rPr>
              <a:t>		Produktion abzüglich</a:t>
            </a:r>
          </a:p>
          <a:p>
            <a:pPr eaLnBrk="1" hangingPunct="1">
              <a:buClrTx/>
            </a:pPr>
            <a:r>
              <a:rPr lang="de-DE" altLang="de-DE" sz="2177" dirty="0">
                <a:solidFill>
                  <a:srgbClr val="000000"/>
                </a:solidFill>
              </a:rPr>
              <a:t>		der Vorleistungen und dem Saldo aus Steuern und Subventionen</a:t>
            </a:r>
          </a:p>
        </p:txBody>
      </p:sp>
      <p:sp>
        <p:nvSpPr>
          <p:cNvPr id="10" name="Rechteck 9">
            <a:extLst>
              <a:ext uri="{FF2B5EF4-FFF2-40B4-BE49-F238E27FC236}">
                <a16:creationId xmlns:a16="http://schemas.microsoft.com/office/drawing/2014/main" id="{35EB6028-F964-44A6-B422-815F1D33308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604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2958306" y="11877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Berechnung des Bruttoinlandsprodukts</a:t>
            </a:r>
          </a:p>
        </p:txBody>
      </p:sp>
      <p:sp>
        <p:nvSpPr>
          <p:cNvPr id="48132" name="Text Box 2"/>
          <p:cNvSpPr txBox="1">
            <a:spLocks noChangeArrowheads="1"/>
          </p:cNvSpPr>
          <p:nvPr/>
        </p:nvSpPr>
        <p:spPr bwMode="auto">
          <a:xfrm>
            <a:off x="242454" y="1126549"/>
            <a:ext cx="11007436"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dirty="0">
                <a:solidFill>
                  <a:srgbClr val="000000"/>
                </a:solidFill>
              </a:rPr>
              <a:t>Entstehungsrechnung 	– 	Beitrag der verschiedenen Wirtschaftssektoren zur</a:t>
            </a:r>
          </a:p>
          <a:p>
            <a:pPr eaLnBrk="1" hangingPunct="1">
              <a:buClrTx/>
              <a:buFontTx/>
              <a:buNone/>
            </a:pPr>
            <a:r>
              <a:rPr lang="de-DE" altLang="de-DE" sz="2400" dirty="0">
                <a:solidFill>
                  <a:srgbClr val="000000"/>
                </a:solidFill>
              </a:rPr>
              <a:t>									gesamtwirtschaftlichen Wertschöpfung.</a:t>
            </a: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Verwendungsrechnung	– 	Komponenten der gesamtwirtschaftlichen </a:t>
            </a:r>
          </a:p>
          <a:p>
            <a:pPr eaLnBrk="1" hangingPunct="1">
              <a:buClrTx/>
              <a:buFontTx/>
              <a:buNone/>
            </a:pPr>
            <a:r>
              <a:rPr lang="de-DE" altLang="de-DE" sz="2400" dirty="0">
                <a:solidFill>
                  <a:srgbClr val="000000"/>
                </a:solidFill>
              </a:rPr>
              <a:t>									Nachfrage bzw. Einsatz der hergestellten Güter.</a:t>
            </a: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Verteilungsrechnung 		–	Verteilung nach den verschiedenen Einkommensarten,</a:t>
            </a:r>
          </a:p>
          <a:p>
            <a:pPr eaLnBrk="1" hangingPunct="1">
              <a:buClrTx/>
              <a:buFontTx/>
              <a:buNone/>
            </a:pPr>
            <a:r>
              <a:rPr lang="de-DE" altLang="de-DE" sz="2400" dirty="0">
                <a:solidFill>
                  <a:srgbClr val="000000"/>
                </a:solidFill>
              </a:rPr>
              <a:t>									insbesondere den Produktionsfaktoren Arbeit und Kapital. </a:t>
            </a:r>
          </a:p>
        </p:txBody>
      </p:sp>
      <p:sp>
        <p:nvSpPr>
          <p:cNvPr id="9" name="Rechteck 8">
            <a:extLst>
              <a:ext uri="{FF2B5EF4-FFF2-40B4-BE49-F238E27FC236}">
                <a16:creationId xmlns:a16="http://schemas.microsoft.com/office/drawing/2014/main" id="{A08EFE30-2376-4480-99CE-CDC8A1B08CE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3990278" y="48768"/>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a:t>
            </a:r>
            <a:r>
              <a:rPr lang="de-DE" altLang="de-DE" sz="2400" b="1">
                <a:solidFill>
                  <a:srgbClr val="000000"/>
                </a:solidFill>
                <a:latin typeface="Sparkasse Rg" pitchFamily="34" charset="0"/>
              </a:rPr>
              <a:t>Deutschland 2022</a:t>
            </a:r>
            <a:endParaRPr lang="de-DE" altLang="de-DE" sz="2400" b="1" dirty="0">
              <a:solidFill>
                <a:srgbClr val="000000"/>
              </a:solidFill>
              <a:latin typeface="Sparkasse Rg" pitchFamily="34" charset="0"/>
            </a:endParaRPr>
          </a:p>
        </p:txBody>
      </p:sp>
      <p:sp>
        <p:nvSpPr>
          <p:cNvPr id="5" name="Rechteck 4">
            <a:extLst>
              <a:ext uri="{FF2B5EF4-FFF2-40B4-BE49-F238E27FC236}">
                <a16:creationId xmlns:a16="http://schemas.microsoft.com/office/drawing/2014/main" id="{CE0AAC95-B01C-4615-9B29-9CEADEE210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9EA0D58-3B83-CA34-7C6B-F80F7A9D1A4B}"/>
              </a:ext>
            </a:extLst>
          </p:cNvPr>
          <p:cNvPicPr>
            <a:picLocks noChangeAspect="1"/>
          </p:cNvPicPr>
          <p:nvPr/>
        </p:nvPicPr>
        <p:blipFill>
          <a:blip r:embed="rId3"/>
          <a:stretch>
            <a:fillRect/>
          </a:stretch>
        </p:blipFill>
        <p:spPr>
          <a:xfrm>
            <a:off x="-1" y="512317"/>
            <a:ext cx="8806961" cy="3628167"/>
          </a:xfrm>
          <a:prstGeom prst="rect">
            <a:avLst/>
          </a:prstGeom>
        </p:spPr>
      </p:pic>
      <p:sp>
        <p:nvSpPr>
          <p:cNvPr id="4" name="Textfeld 3">
            <a:extLst>
              <a:ext uri="{FF2B5EF4-FFF2-40B4-BE49-F238E27FC236}">
                <a16:creationId xmlns:a16="http://schemas.microsoft.com/office/drawing/2014/main" id="{A07238B4-5CD3-6056-56CB-DD1A913ED15C}"/>
              </a:ext>
            </a:extLst>
          </p:cNvPr>
          <p:cNvSpPr txBox="1"/>
          <p:nvPr/>
        </p:nvSpPr>
        <p:spPr>
          <a:xfrm>
            <a:off x="143839" y="4226929"/>
            <a:ext cx="1170320" cy="276999"/>
          </a:xfrm>
          <a:prstGeom prst="rect">
            <a:avLst/>
          </a:prstGeom>
          <a:noFill/>
        </p:spPr>
        <p:txBody>
          <a:bodyPr wrap="none" rtlCol="0">
            <a:spAutoFit/>
          </a:bodyPr>
          <a:lstStyle/>
          <a:p>
            <a:r>
              <a:rPr lang="de-DE" sz="1200"/>
              <a:t>Quelle: Destatis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ChangeArrowheads="1"/>
          </p:cNvSpPr>
          <p:nvPr/>
        </p:nvSpPr>
        <p:spPr bwMode="auto">
          <a:xfrm>
            <a:off x="4267201" y="115999"/>
            <a:ext cx="370747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Entstehungsrechnung</a:t>
            </a:r>
          </a:p>
        </p:txBody>
      </p:sp>
      <p:pic>
        <p:nvPicPr>
          <p:cNvPr id="522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53" y="755419"/>
            <a:ext cx="8456613" cy="55578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hteck 7">
            <a:extLst>
              <a:ext uri="{FF2B5EF4-FFF2-40B4-BE49-F238E27FC236}">
                <a16:creationId xmlns:a16="http://schemas.microsoft.com/office/drawing/2014/main" id="{289B4D48-7ED3-4BE9-8CAD-4BBCEBCE1C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ChangeArrowheads="1"/>
          </p:cNvSpPr>
          <p:nvPr/>
        </p:nvSpPr>
        <p:spPr bwMode="auto">
          <a:xfrm>
            <a:off x="2937908" y="136525"/>
            <a:ext cx="62060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Bruttowertschöpfung </a:t>
            </a:r>
            <a:r>
              <a:rPr lang="de-DE" altLang="de-DE" sz="2400" b="1">
                <a:solidFill>
                  <a:srgbClr val="000000"/>
                </a:solidFill>
                <a:latin typeface="Sparkasse Rg" pitchFamily="34" charset="0"/>
              </a:rPr>
              <a:t>Deutschland 2022</a:t>
            </a:r>
            <a:endParaRPr lang="de-DE" altLang="de-DE" sz="2400" b="1" dirty="0">
              <a:solidFill>
                <a:srgbClr val="000000"/>
              </a:solidFill>
              <a:latin typeface="Sparkasse Rg" pitchFamily="34" charset="0"/>
            </a:endParaRPr>
          </a:p>
        </p:txBody>
      </p:sp>
      <p:sp>
        <p:nvSpPr>
          <p:cNvPr id="53252" name="Text Box 4"/>
          <p:cNvSpPr txBox="1">
            <a:spLocks noChangeArrowheads="1"/>
          </p:cNvSpPr>
          <p:nvPr/>
        </p:nvSpPr>
        <p:spPr bwMode="auto">
          <a:xfrm>
            <a:off x="1703388" y="6509483"/>
            <a:ext cx="3408362"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jeweilige Preise, Mrd. Euro</a:t>
            </a:r>
          </a:p>
        </p:txBody>
      </p:sp>
      <p:sp>
        <p:nvSpPr>
          <p:cNvPr id="9" name="Rechteck 8">
            <a:extLst>
              <a:ext uri="{FF2B5EF4-FFF2-40B4-BE49-F238E27FC236}">
                <a16:creationId xmlns:a16="http://schemas.microsoft.com/office/drawing/2014/main" id="{BD2E68E0-160E-427C-8A27-F3109F5B96E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8BF02019-1622-3954-D10E-599B86C938F0}"/>
              </a:ext>
            </a:extLst>
          </p:cNvPr>
          <p:cNvPicPr>
            <a:picLocks noChangeAspect="1"/>
          </p:cNvPicPr>
          <p:nvPr/>
        </p:nvPicPr>
        <p:blipFill>
          <a:blip r:embed="rId3"/>
          <a:stretch>
            <a:fillRect/>
          </a:stretch>
        </p:blipFill>
        <p:spPr>
          <a:xfrm>
            <a:off x="527161" y="799295"/>
            <a:ext cx="7951853" cy="4779572"/>
          </a:xfrm>
          <a:prstGeom prst="rect">
            <a:avLst/>
          </a:prstGeom>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ChangeArrowheads="1"/>
          </p:cNvSpPr>
          <p:nvPr/>
        </p:nvSpPr>
        <p:spPr bwMode="auto">
          <a:xfrm>
            <a:off x="81887" y="0"/>
            <a:ext cx="6901329" cy="8653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Entwicklung der nominalen Anteile an der Bruttowertschöpfung (Deutschland)</a:t>
            </a:r>
          </a:p>
        </p:txBody>
      </p:sp>
      <p:sp>
        <p:nvSpPr>
          <p:cNvPr id="54276" name="Text Box 3"/>
          <p:cNvSpPr txBox="1">
            <a:spLocks noChangeArrowheads="1"/>
          </p:cNvSpPr>
          <p:nvPr/>
        </p:nvSpPr>
        <p:spPr bwMode="auto">
          <a:xfrm>
            <a:off x="2550630" y="5987449"/>
            <a:ext cx="2646461" cy="31658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21" name="Rechteck 20">
            <a:extLst>
              <a:ext uri="{FF2B5EF4-FFF2-40B4-BE49-F238E27FC236}">
                <a16:creationId xmlns:a16="http://schemas.microsoft.com/office/drawing/2014/main" id="{7D0B83D1-822E-4966-A08A-93DFFBAB77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E588C580-9DD5-6066-93A0-302B5452EEC3}"/>
              </a:ext>
            </a:extLst>
          </p:cNvPr>
          <p:cNvPicPr>
            <a:picLocks noChangeAspect="1"/>
          </p:cNvPicPr>
          <p:nvPr/>
        </p:nvPicPr>
        <p:blipFill>
          <a:blip r:embed="rId3"/>
          <a:stretch>
            <a:fillRect/>
          </a:stretch>
        </p:blipFill>
        <p:spPr>
          <a:xfrm>
            <a:off x="165523" y="974765"/>
            <a:ext cx="7929677" cy="4563005"/>
          </a:xfrm>
          <a:prstGeom prst="rect">
            <a:avLst/>
          </a:prstGeom>
        </p:spPr>
      </p:pic>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latin typeface="Sparkasse Rg" pitchFamily="34" charset="0"/>
              </a:rPr>
              <a:t>Verwendungsrechnung 2022</a:t>
            </a:r>
            <a:endParaRPr lang="de-DE" altLang="de-DE" sz="2400" b="1" dirty="0">
              <a:solidFill>
                <a:srgbClr val="000000"/>
              </a:solidFill>
              <a:latin typeface="Sparkasse Rg" pitchFamily="34" charset="0"/>
            </a:endParaRPr>
          </a:p>
        </p:txBody>
      </p:sp>
      <p:sp>
        <p:nvSpPr>
          <p:cNvPr id="55300" name="Text Box 3"/>
          <p:cNvSpPr txBox="1">
            <a:spLocks noChangeArrowheads="1"/>
          </p:cNvSpPr>
          <p:nvPr/>
        </p:nvSpPr>
        <p:spPr bwMode="auto">
          <a:xfrm>
            <a:off x="5497657" y="1154692"/>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1" name="Text Box 4"/>
          <p:cNvSpPr txBox="1">
            <a:spLocks noChangeArrowheads="1"/>
          </p:cNvSpPr>
          <p:nvPr/>
        </p:nvSpPr>
        <p:spPr bwMode="auto">
          <a:xfrm>
            <a:off x="5371737" y="1835729"/>
            <a:ext cx="915987" cy="1920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rgbClr val="000000"/>
              </a:buClr>
              <a:buSzPct val="100000"/>
              <a:buFont typeface="Times New Roman" pitchFamily="18" charset="0"/>
              <a:buNone/>
            </a:pPr>
            <a:r>
              <a:rPr lang="de-DE" altLang="de-DE" sz="12000" dirty="0">
                <a:cs typeface="Times New Roman" pitchFamily="18" charset="0"/>
              </a:rPr>
              <a:t>}</a:t>
            </a:r>
            <a:endParaRPr lang="de-DE" altLang="de-DE" sz="2400" dirty="0">
              <a:cs typeface="Times New Roman" pitchFamily="18" charset="0"/>
            </a:endParaRPr>
          </a:p>
        </p:txBody>
      </p:sp>
      <p:sp>
        <p:nvSpPr>
          <p:cNvPr id="55302" name="Text Box 5"/>
          <p:cNvSpPr txBox="1">
            <a:spLocks noChangeArrowheads="1"/>
          </p:cNvSpPr>
          <p:nvPr/>
        </p:nvSpPr>
        <p:spPr bwMode="auto">
          <a:xfrm>
            <a:off x="6121546" y="3872438"/>
            <a:ext cx="188397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Außenbeitrag</a:t>
            </a:r>
          </a:p>
        </p:txBody>
      </p:sp>
      <p:sp>
        <p:nvSpPr>
          <p:cNvPr id="55303" name="Text Box 6"/>
          <p:cNvSpPr txBox="1">
            <a:spLocks noChangeArrowheads="1"/>
          </p:cNvSpPr>
          <p:nvPr/>
        </p:nvSpPr>
        <p:spPr bwMode="auto">
          <a:xfrm>
            <a:off x="5542107" y="3624788"/>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4" name="Text Box 7"/>
          <p:cNvSpPr txBox="1">
            <a:spLocks noChangeArrowheads="1"/>
          </p:cNvSpPr>
          <p:nvPr/>
        </p:nvSpPr>
        <p:spPr bwMode="auto">
          <a:xfrm>
            <a:off x="6121546" y="2554867"/>
            <a:ext cx="1897955"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Bruttoanlage-</a:t>
            </a:r>
          </a:p>
          <a:p>
            <a:pPr>
              <a:buClr>
                <a:srgbClr val="000000"/>
              </a:buClr>
              <a:buSzPct val="100000"/>
              <a:buFont typeface="Times New Roman" pitchFamily="18" charset="0"/>
              <a:buNone/>
            </a:pPr>
            <a:r>
              <a:rPr lang="de-DE" altLang="de-DE" sz="2400" dirty="0" err="1">
                <a:cs typeface="Times New Roman" pitchFamily="18" charset="0"/>
              </a:rPr>
              <a:t>investitionen</a:t>
            </a:r>
            <a:endParaRPr lang="de-DE" altLang="de-DE" sz="2400" dirty="0">
              <a:cs typeface="Times New Roman" pitchFamily="18" charset="0"/>
            </a:endParaRPr>
          </a:p>
        </p:txBody>
      </p:sp>
      <p:sp>
        <p:nvSpPr>
          <p:cNvPr id="55305" name="Text Box 8"/>
          <p:cNvSpPr txBox="1">
            <a:spLocks noChangeArrowheads="1"/>
          </p:cNvSpPr>
          <p:nvPr/>
        </p:nvSpPr>
        <p:spPr bwMode="auto">
          <a:xfrm>
            <a:off x="6124720" y="1402341"/>
            <a:ext cx="12176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Konsum</a:t>
            </a:r>
          </a:p>
        </p:txBody>
      </p:sp>
      <p:sp>
        <p:nvSpPr>
          <p:cNvPr id="55306" name="Text Box 11"/>
          <p:cNvSpPr txBox="1">
            <a:spLocks noChangeArrowheads="1"/>
          </p:cNvSpPr>
          <p:nvPr/>
        </p:nvSpPr>
        <p:spPr bwMode="auto">
          <a:xfrm>
            <a:off x="5590421" y="4366777"/>
            <a:ext cx="28194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Destatis , jeweilige Preise, Mrd. Euro</a:t>
            </a:r>
          </a:p>
        </p:txBody>
      </p:sp>
      <p:sp>
        <p:nvSpPr>
          <p:cNvPr id="18" name="Rechteck 17">
            <a:extLst>
              <a:ext uri="{FF2B5EF4-FFF2-40B4-BE49-F238E27FC236}">
                <a16:creationId xmlns:a16="http://schemas.microsoft.com/office/drawing/2014/main" id="{8CB43FD1-7E4D-49FF-B53E-9A627B94C6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D6C40902-84C6-5ADC-0DAB-0836DD96403D}"/>
              </a:ext>
            </a:extLst>
          </p:cNvPr>
          <p:cNvPicPr>
            <a:picLocks noChangeAspect="1"/>
          </p:cNvPicPr>
          <p:nvPr/>
        </p:nvPicPr>
        <p:blipFill>
          <a:blip r:embed="rId3"/>
          <a:stretch>
            <a:fillRect/>
          </a:stretch>
        </p:blipFill>
        <p:spPr>
          <a:xfrm>
            <a:off x="70873" y="1067484"/>
            <a:ext cx="5517794" cy="396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3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3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p:bldP spid="55302" grpId="0"/>
      <p:bldP spid="55303" grpId="0"/>
      <p:bldP spid="55304" grpId="0"/>
      <p:bldP spid="5530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ChangeArrowheads="1"/>
          </p:cNvSpPr>
          <p:nvPr/>
        </p:nvSpPr>
        <p:spPr bwMode="auto">
          <a:xfrm>
            <a:off x="1179253" y="79017"/>
            <a:ext cx="627538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Anteile der Verwendungskomponenten am Bruttoinlandsprodukt (Deutschland)</a:t>
            </a:r>
          </a:p>
        </p:txBody>
      </p:sp>
      <p:sp>
        <p:nvSpPr>
          <p:cNvPr id="56324" name="Text Box 4"/>
          <p:cNvSpPr txBox="1">
            <a:spLocks noChangeArrowheads="1"/>
          </p:cNvSpPr>
          <p:nvPr/>
        </p:nvSpPr>
        <p:spPr bwMode="auto">
          <a:xfrm>
            <a:off x="0" y="5354320"/>
            <a:ext cx="255294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20" name="Rechteck 19">
            <a:extLst>
              <a:ext uri="{FF2B5EF4-FFF2-40B4-BE49-F238E27FC236}">
                <a16:creationId xmlns:a16="http://schemas.microsoft.com/office/drawing/2014/main" id="{BF330EE3-507B-49BB-BE37-DE0E3A04E98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D0455FCE-8571-AE88-0873-15D0C91E9043}"/>
              </a:ext>
            </a:extLst>
          </p:cNvPr>
          <p:cNvPicPr>
            <a:picLocks noChangeAspect="1"/>
          </p:cNvPicPr>
          <p:nvPr/>
        </p:nvPicPr>
        <p:blipFill>
          <a:blip r:embed="rId3"/>
          <a:stretch>
            <a:fillRect/>
          </a:stretch>
        </p:blipFill>
        <p:spPr>
          <a:xfrm>
            <a:off x="134541" y="912194"/>
            <a:ext cx="7712023" cy="4442125"/>
          </a:xfrm>
          <a:prstGeom prst="rect">
            <a:avLst/>
          </a:prstGeom>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ChangeArrowheads="1"/>
          </p:cNvSpPr>
          <p:nvPr/>
        </p:nvSpPr>
        <p:spPr bwMode="auto">
          <a:xfrm>
            <a:off x="4367214" y="215752"/>
            <a:ext cx="63007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latin typeface="Sparkasse Rg" pitchFamily="34" charset="0"/>
              </a:rPr>
              <a:t>Verteilungsrechnung</a:t>
            </a:r>
          </a:p>
        </p:txBody>
      </p:sp>
      <p:sp>
        <p:nvSpPr>
          <p:cNvPr id="57348" name="Text Box 3"/>
          <p:cNvSpPr txBox="1">
            <a:spLocks noChangeArrowheads="1"/>
          </p:cNvSpPr>
          <p:nvPr/>
        </p:nvSpPr>
        <p:spPr bwMode="auto">
          <a:xfrm>
            <a:off x="102033" y="679598"/>
            <a:ext cx="9180513" cy="57546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itchFamily="18" charset="0"/>
              <a:buNone/>
            </a:pPr>
            <a:r>
              <a:rPr lang="de-DE" altLang="de-DE" sz="2300" dirty="0"/>
              <a:t>Die Verteilungsrechnung fragt nach den verschiedenen Einkommensarten,</a:t>
            </a:r>
          </a:p>
          <a:p>
            <a:pPr>
              <a:buClr>
                <a:srgbClr val="000000"/>
              </a:buClr>
              <a:buSzPct val="100000"/>
              <a:buFont typeface="Times New Roman" pitchFamily="18" charset="0"/>
              <a:buNone/>
            </a:pPr>
            <a:r>
              <a:rPr lang="de-DE" altLang="de-DE" sz="2300" dirty="0"/>
              <a:t>aus denen sich das Volkseinkommen zusammensetzt.</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Grundsätzlich wird dabei zwischen </a:t>
            </a:r>
            <a:r>
              <a:rPr lang="de-DE" altLang="de-DE" sz="2300" b="1" dirty="0"/>
              <a:t>Lohneinkommen und </a:t>
            </a:r>
            <a:r>
              <a:rPr lang="de-DE" altLang="de-DE" sz="2300" b="1" dirty="0" err="1"/>
              <a:t>Gewinnein</a:t>
            </a:r>
            <a:r>
              <a:rPr lang="de-DE" altLang="de-DE" sz="2300" b="1" dirty="0"/>
              <a:t>-</a:t>
            </a:r>
          </a:p>
          <a:p>
            <a:pPr>
              <a:buClr>
                <a:srgbClr val="000000"/>
              </a:buClr>
              <a:buSzPct val="100000"/>
              <a:buFont typeface="Times New Roman" pitchFamily="18" charset="0"/>
              <a:buNone/>
            </a:pPr>
            <a:r>
              <a:rPr lang="de-DE" altLang="de-DE" sz="2300" b="1" dirty="0"/>
              <a:t>kommen</a:t>
            </a:r>
            <a:r>
              <a:rPr lang="de-DE" altLang="de-DE" sz="2300" dirty="0"/>
              <a:t> unterschieden. Als Maß für die Einkommensaufteilung wird</a:t>
            </a:r>
          </a:p>
          <a:p>
            <a:pPr>
              <a:buClr>
                <a:srgbClr val="000000"/>
              </a:buClr>
              <a:buSzPct val="100000"/>
              <a:buFont typeface="Times New Roman" pitchFamily="18" charset="0"/>
              <a:buNone/>
            </a:pPr>
            <a:r>
              <a:rPr lang="de-DE" altLang="de-DE" sz="2300" dirty="0"/>
              <a:t>die </a:t>
            </a:r>
            <a:r>
              <a:rPr lang="de-DE" altLang="de-DE" sz="2300" b="1" dirty="0"/>
              <a:t>Lohnquote</a:t>
            </a:r>
            <a:r>
              <a:rPr lang="de-DE" altLang="de-DE" sz="2300" dirty="0"/>
              <a:t> verwendet.</a:t>
            </a:r>
          </a:p>
          <a:p>
            <a:pPr>
              <a:buClr>
                <a:srgbClr val="000000"/>
              </a:buClr>
              <a:buSzPct val="100000"/>
              <a:buFont typeface="Times New Roman" pitchFamily="18" charset="0"/>
              <a:buNone/>
            </a:pPr>
            <a:r>
              <a:rPr lang="de-DE" altLang="de-DE" sz="2300" dirty="0"/>
              <a:t> </a:t>
            </a:r>
          </a:p>
          <a:p>
            <a:pPr>
              <a:buClr>
                <a:srgbClr val="000000"/>
              </a:buClr>
              <a:buSzPct val="100000"/>
              <a:buFont typeface="Times New Roman" pitchFamily="18" charset="0"/>
              <a:buNone/>
            </a:pPr>
            <a:r>
              <a:rPr lang="de-DE" altLang="de-DE" sz="2300" dirty="0"/>
              <a:t>					Arbeitnehmerentgelt</a:t>
            </a:r>
          </a:p>
          <a:p>
            <a:pPr>
              <a:buClr>
                <a:srgbClr val="000000"/>
              </a:buClr>
              <a:buSzPct val="100000"/>
              <a:buFont typeface="Times New Roman" pitchFamily="18" charset="0"/>
              <a:buNone/>
            </a:pPr>
            <a:r>
              <a:rPr lang="de-DE" altLang="de-DE" sz="2300" dirty="0"/>
              <a:t>Lohnquote =</a:t>
            </a:r>
          </a:p>
          <a:p>
            <a:pPr>
              <a:buClr>
                <a:srgbClr val="000000"/>
              </a:buClr>
              <a:buSzPct val="100000"/>
              <a:buFont typeface="Times New Roman" pitchFamily="18" charset="0"/>
              <a:buNone/>
            </a:pPr>
            <a:r>
              <a:rPr lang="de-DE" altLang="de-DE" sz="2300" dirty="0"/>
              <a:t>					   Volkseinkommen</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Die Lohnquote berücksichtigt aber keine strukturellen Schwankungen</a:t>
            </a:r>
          </a:p>
          <a:p>
            <a:pPr>
              <a:buClr>
                <a:srgbClr val="000000"/>
              </a:buClr>
              <a:buSzPct val="100000"/>
              <a:buFont typeface="Times New Roman" pitchFamily="18" charset="0"/>
              <a:buNone/>
            </a:pPr>
            <a:r>
              <a:rPr lang="de-DE" altLang="de-DE" sz="2300" dirty="0"/>
              <a:t>am Arbeitsmarkt, falls beispielsweise der Anteil der Selbstständigen an</a:t>
            </a:r>
          </a:p>
          <a:p>
            <a:pPr>
              <a:buClr>
                <a:srgbClr val="000000"/>
              </a:buClr>
              <a:buSzPct val="100000"/>
              <a:buFont typeface="Times New Roman" pitchFamily="18" charset="0"/>
              <a:buNone/>
            </a:pPr>
            <a:r>
              <a:rPr lang="de-DE" altLang="de-DE" sz="2300" dirty="0"/>
              <a:t>allen Erwerbstätigen sinkt. Dies berücksichtigt die </a:t>
            </a:r>
            <a:r>
              <a:rPr lang="de-DE" altLang="de-DE" sz="2300" b="1" dirty="0"/>
              <a:t>bereinigte Lohnquote.</a:t>
            </a:r>
          </a:p>
          <a:p>
            <a:pPr>
              <a:buClr>
                <a:srgbClr val="000000"/>
              </a:buClr>
              <a:buSzPct val="100000"/>
              <a:buFont typeface="Times New Roman" pitchFamily="18" charset="0"/>
              <a:buNone/>
            </a:pPr>
            <a:r>
              <a:rPr lang="de-DE" altLang="de-DE" sz="2300" dirty="0"/>
              <a:t>Sie wird berechnet, indem von einem konstanten Verhältnis von Arbeitnehmern zu Selbständigen ausgegangen wird.</a:t>
            </a:r>
          </a:p>
        </p:txBody>
      </p:sp>
      <p:cxnSp>
        <p:nvCxnSpPr>
          <p:cNvPr id="57349" name="Gerade Verbindung 2"/>
          <p:cNvCxnSpPr>
            <a:cxnSpLocks noChangeShapeType="1"/>
          </p:cNvCxnSpPr>
          <p:nvPr/>
        </p:nvCxnSpPr>
        <p:spPr bwMode="auto">
          <a:xfrm>
            <a:off x="4579026" y="3713650"/>
            <a:ext cx="3097212"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hteck 6">
            <a:extLst>
              <a:ext uri="{FF2B5EF4-FFF2-40B4-BE49-F238E27FC236}">
                <a16:creationId xmlns:a16="http://schemas.microsoft.com/office/drawing/2014/main" id="{CDCCDBD6-CAD9-42D6-B11A-1B62EA4DCD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ChangeArrowheads="1"/>
          </p:cNvSpPr>
          <p:nvPr/>
        </p:nvSpPr>
        <p:spPr bwMode="auto">
          <a:xfrm>
            <a:off x="1631951" y="156864"/>
            <a:ext cx="962598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Verteilungsrechnung: Entwicklung der Lohnquote (Deutschland)</a:t>
            </a:r>
          </a:p>
        </p:txBody>
      </p:sp>
      <p:sp>
        <p:nvSpPr>
          <p:cNvPr id="58372" name="Text Box 4"/>
          <p:cNvSpPr txBox="1">
            <a:spLocks noChangeArrowheads="1"/>
          </p:cNvSpPr>
          <p:nvPr/>
        </p:nvSpPr>
        <p:spPr bwMode="auto">
          <a:xfrm>
            <a:off x="207124" y="5455861"/>
            <a:ext cx="1338263"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endParaRPr lang="de-DE" altLang="de-DE" sz="1400" dirty="0"/>
          </a:p>
        </p:txBody>
      </p:sp>
      <p:sp>
        <p:nvSpPr>
          <p:cNvPr id="8" name="Rechteck 7">
            <a:extLst>
              <a:ext uri="{FF2B5EF4-FFF2-40B4-BE49-F238E27FC236}">
                <a16:creationId xmlns:a16="http://schemas.microsoft.com/office/drawing/2014/main" id="{BA384232-9C66-4D07-B241-7135F72D44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59BE5F9-32E9-970A-861C-E8F0BF00FF29}"/>
              </a:ext>
            </a:extLst>
          </p:cNvPr>
          <p:cNvPicPr>
            <a:picLocks noChangeAspect="1"/>
          </p:cNvPicPr>
          <p:nvPr/>
        </p:nvPicPr>
        <p:blipFill>
          <a:blip r:embed="rId3"/>
          <a:stretch>
            <a:fillRect/>
          </a:stretch>
        </p:blipFill>
        <p:spPr>
          <a:xfrm>
            <a:off x="0" y="770914"/>
            <a:ext cx="8391304" cy="4539216"/>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2357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3787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a:t>
            </a:r>
            <a:r>
              <a:rPr lang="de-DE" sz="2000">
                <a:solidFill>
                  <a:schemeClr val="tx1"/>
                </a:solidFill>
              </a:rPr>
              <a:t>reine Preisentwicklung</a:t>
            </a: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47775FCC-1464-365A-FA13-6AF05A521979}"/>
              </a:ext>
            </a:extLst>
          </p:cNvPr>
          <p:cNvPicPr>
            <a:picLocks noChangeAspect="1"/>
          </p:cNvPicPr>
          <p:nvPr/>
        </p:nvPicPr>
        <p:blipFill>
          <a:blip r:embed="rId3"/>
          <a:stretch>
            <a:fillRect/>
          </a:stretch>
        </p:blipFill>
        <p:spPr>
          <a:xfrm>
            <a:off x="1162659" y="3976053"/>
            <a:ext cx="6047756" cy="2792210"/>
          </a:xfrm>
          <a:prstGeom prst="rect">
            <a:avLst/>
          </a:prstGeom>
        </p:spPr>
      </p:pic>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0715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name="Worksheet" r:id="rId3" imgW="9911002" imgH="2071935" progId="Excel.Sheet.12">
                  <p:embed/>
                </p:oleObj>
              </mc:Choice>
              <mc:Fallback>
                <p:oleObj name="Worksheet" r:id="rId3" imgW="9911002" imgH="2071935" progId="Excel.Sheet.12">
                  <p:embed/>
                  <p:pic>
                    <p:nvPicPr>
                      <p:cNvPr id="2" name="Objekt 1"/>
                      <p:cNvPicPr/>
                      <p:nvPr/>
                    </p:nvPicPr>
                    <p:blipFill>
                      <a:blip r:embed="rId4"/>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327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ABCCF30F-C760-2103-57CC-07F7D100A209}"/>
              </a:ext>
            </a:extLst>
          </p:cNvPr>
          <p:cNvPicPr>
            <a:picLocks noChangeAspect="1"/>
          </p:cNvPicPr>
          <p:nvPr/>
        </p:nvPicPr>
        <p:blipFill>
          <a:blip r:embed="rId3"/>
          <a:stretch>
            <a:fillRect/>
          </a:stretch>
        </p:blipFill>
        <p:spPr>
          <a:xfrm>
            <a:off x="0" y="651847"/>
            <a:ext cx="8465452" cy="5326180"/>
          </a:xfrm>
          <a:prstGeom prst="rect">
            <a:avLst/>
          </a:prstGeom>
        </p:spPr>
      </p:pic>
    </p:spTree>
    <p:extLst>
      <p:ext uri="{BB962C8B-B14F-4D97-AF65-F5344CB8AC3E}">
        <p14:creationId xmlns:p14="http://schemas.microsoft.com/office/powerpoint/2010/main" val="3978193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58BDC37A-E322-7AB0-157C-D45EE2A35F39}"/>
              </a:ext>
            </a:extLst>
          </p:cNvPr>
          <p:cNvPicPr>
            <a:picLocks noChangeAspect="1"/>
          </p:cNvPicPr>
          <p:nvPr/>
        </p:nvPicPr>
        <p:blipFill>
          <a:blip r:embed="rId3"/>
          <a:stretch>
            <a:fillRect/>
          </a:stretch>
        </p:blipFill>
        <p:spPr>
          <a:xfrm>
            <a:off x="0" y="744930"/>
            <a:ext cx="8613398" cy="5419263"/>
          </a:xfrm>
          <a:prstGeom prst="rect">
            <a:avLst/>
          </a:prstGeom>
        </p:spPr>
      </p:pic>
    </p:spTree>
    <p:extLst>
      <p:ext uri="{BB962C8B-B14F-4D97-AF65-F5344CB8AC3E}">
        <p14:creationId xmlns:p14="http://schemas.microsoft.com/office/powerpoint/2010/main" val="30080647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362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CC37C20-FEF3-0EF0-F631-68695A3C7276}"/>
              </a:ext>
            </a:extLst>
          </p:cNvPr>
          <p:cNvPicPr>
            <a:picLocks noChangeAspect="1"/>
          </p:cNvPicPr>
          <p:nvPr/>
        </p:nvPicPr>
        <p:blipFill>
          <a:blip r:embed="rId3"/>
          <a:stretch>
            <a:fillRect/>
          </a:stretch>
        </p:blipFill>
        <p:spPr>
          <a:xfrm>
            <a:off x="-1" y="770913"/>
            <a:ext cx="8130453" cy="4726503"/>
          </a:xfrm>
          <a:prstGeom prst="rect">
            <a:avLst/>
          </a:prstGeom>
        </p:spPr>
      </p:pic>
    </p:spTree>
    <p:extLst>
      <p:ext uri="{BB962C8B-B14F-4D97-AF65-F5344CB8AC3E}">
        <p14:creationId xmlns:p14="http://schemas.microsoft.com/office/powerpoint/2010/main" val="1398269579"/>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name="Arbeitsblatt" r:id="rId3" imgW="6100707" imgH="2324056" progId="Excel.Sheet.12">
                  <p:embed/>
                </p:oleObj>
              </mc:Choice>
              <mc:Fallback>
                <p:oleObj name="Arbeitsblatt" r:id="rId3" imgW="6100707" imgH="2324056" progId="Excel.Sheet.12">
                  <p:embed/>
                  <p:pic>
                    <p:nvPicPr>
                      <p:cNvPr id="2" name="Objekt 1"/>
                      <p:cNvPicPr/>
                      <p:nvPr/>
                    </p:nvPicPr>
                    <p:blipFill>
                      <a:blip r:embed="rId4"/>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47191" y="5227857"/>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338EC237-C523-7D85-92BB-50DF501269EE}"/>
              </a:ext>
            </a:extLst>
          </p:cNvPr>
          <p:cNvPicPr>
            <a:picLocks noChangeAspect="1"/>
          </p:cNvPicPr>
          <p:nvPr/>
        </p:nvPicPr>
        <p:blipFill>
          <a:blip r:embed="rId3"/>
          <a:stretch>
            <a:fillRect/>
          </a:stretch>
        </p:blipFill>
        <p:spPr>
          <a:xfrm>
            <a:off x="0" y="667273"/>
            <a:ext cx="7298949" cy="4560584"/>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pic>
        <p:nvPicPr>
          <p:cNvPr id="8" name="Grafik 7">
            <a:extLst>
              <a:ext uri="{FF2B5EF4-FFF2-40B4-BE49-F238E27FC236}">
                <a16:creationId xmlns:a16="http://schemas.microsoft.com/office/drawing/2014/main" id="{A0B7BB92-1407-01A6-F61A-177EDB6C2A4B}"/>
              </a:ext>
            </a:extLst>
          </p:cNvPr>
          <p:cNvPicPr>
            <a:picLocks noChangeAspect="1"/>
          </p:cNvPicPr>
          <p:nvPr/>
        </p:nvPicPr>
        <p:blipFill>
          <a:blip r:embed="rId3"/>
          <a:stretch>
            <a:fillRect/>
          </a:stretch>
        </p:blipFill>
        <p:spPr>
          <a:xfrm>
            <a:off x="119151" y="890742"/>
            <a:ext cx="6105026" cy="3549055"/>
          </a:xfrm>
          <a:prstGeom prst="rect">
            <a:avLst/>
          </a:prstGeom>
        </p:spPr>
      </p:pic>
      <p:pic>
        <p:nvPicPr>
          <p:cNvPr id="9" name="Grafik 8">
            <a:extLst>
              <a:ext uri="{FF2B5EF4-FFF2-40B4-BE49-F238E27FC236}">
                <a16:creationId xmlns:a16="http://schemas.microsoft.com/office/drawing/2014/main" id="{05C4E287-B219-C52B-907B-7E443D47A671}"/>
              </a:ext>
            </a:extLst>
          </p:cNvPr>
          <p:cNvPicPr>
            <a:picLocks noChangeAspect="1"/>
          </p:cNvPicPr>
          <p:nvPr/>
        </p:nvPicPr>
        <p:blipFill>
          <a:blip r:embed="rId4"/>
          <a:stretch>
            <a:fillRect/>
          </a:stretch>
        </p:blipFill>
        <p:spPr>
          <a:xfrm>
            <a:off x="6480804" y="774107"/>
            <a:ext cx="5584396" cy="3356579"/>
          </a:xfrm>
          <a:prstGeom prst="rect">
            <a:avLst/>
          </a:prstGeom>
        </p:spPr>
      </p:pic>
    </p:spTree>
    <p:extLst>
      <p:ext uri="{BB962C8B-B14F-4D97-AF65-F5344CB8AC3E}">
        <p14:creationId xmlns:p14="http://schemas.microsoft.com/office/powerpoint/2010/main" val="3120391664"/>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0" y="4706016"/>
            <a:ext cx="8270964" cy="2114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r>
              <a:rPr lang="de-DE" sz="1400">
                <a:hlinkClick r:id="rId4"/>
              </a:rPr>
              <a:t>https</a:t>
            </a:r>
            <a:r>
              <a:rPr lang="de-DE" sz="1400" dirty="0">
                <a:hlinkClick r:id="rId4"/>
              </a:rPr>
              <a:t>://www.destatis.de/DE/Service/Statistik-Visualisiert/persoenlicher-inflationsrechner-uebersicht.html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a:solidFill>
                <a:srgbClr val="000000"/>
              </a:solidFill>
            </a:endParaRPr>
          </a:p>
          <a:p>
            <a:pPr eaLnBrk="1" hangingPunct="1">
              <a:buClrTx/>
            </a:pPr>
            <a:r>
              <a:rPr lang="de-DE" altLang="de-DE" sz="1400">
                <a:solidFill>
                  <a:srgbClr val="000000"/>
                </a:solidFill>
              </a:rPr>
              <a:t>Video Destatis</a:t>
            </a:r>
          </a:p>
          <a:p>
            <a:pPr eaLnBrk="1" hangingPunct="1">
              <a:buClrTx/>
            </a:pPr>
            <a:r>
              <a:rPr lang="de-DE" sz="1400">
                <a:hlinkClick r:id="rId5"/>
              </a:rPr>
              <a:t>https://www.destatis.de/DE/Themen/Wirtschaft/Preise/Verbraucherpreisindex/inflation.html</a:t>
            </a:r>
            <a:endParaRPr lang="de-DE" sz="1400"/>
          </a:p>
        </p:txBody>
      </p:sp>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FC37158-1DCD-C7F8-2679-F4BE3AC7C9CF}"/>
              </a:ext>
            </a:extLst>
          </p:cNvPr>
          <p:cNvPicPr>
            <a:picLocks noChangeAspect="1"/>
          </p:cNvPicPr>
          <p:nvPr/>
        </p:nvPicPr>
        <p:blipFill>
          <a:blip r:embed="rId6"/>
          <a:stretch>
            <a:fillRect/>
          </a:stretch>
        </p:blipFill>
        <p:spPr>
          <a:xfrm>
            <a:off x="202232" y="587814"/>
            <a:ext cx="7168052" cy="4032029"/>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harmonisierten Verbraucherpreisindex (Deutschland)</a:t>
            </a:r>
          </a:p>
        </p:txBody>
      </p:sp>
      <p:sp>
        <p:nvSpPr>
          <p:cNvPr id="150533" name="Text Box 4"/>
          <p:cNvSpPr txBox="1">
            <a:spLocks noChangeArrowheads="1"/>
          </p:cNvSpPr>
          <p:nvPr/>
        </p:nvSpPr>
        <p:spPr bwMode="auto">
          <a:xfrm>
            <a:off x="381189" y="5388369"/>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a:t>
            </a:r>
            <a:r>
              <a:rPr lang="de-DE" sz="1400"/>
              <a:t>: Bundesbank</a:t>
            </a:r>
            <a:endParaRPr lang="de-DE" sz="1400" dirty="0"/>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C52EA0FB-7506-2A21-0CAA-6C87F5FBC09B}"/>
              </a:ext>
            </a:extLst>
          </p:cNvPr>
          <p:cNvPicPr>
            <a:picLocks noChangeAspect="1"/>
          </p:cNvPicPr>
          <p:nvPr/>
        </p:nvPicPr>
        <p:blipFill>
          <a:blip r:embed="rId3"/>
          <a:stretch>
            <a:fillRect/>
          </a:stretch>
        </p:blipFill>
        <p:spPr>
          <a:xfrm>
            <a:off x="0" y="621599"/>
            <a:ext cx="7690413" cy="4622430"/>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a:t>
            </a:r>
            <a:r>
              <a:rPr lang="de-DE" sz="2400">
                <a:solidFill>
                  <a:srgbClr val="000000"/>
                </a:solidFill>
              </a:rPr>
              <a:t>um 40% </a:t>
            </a:r>
            <a:r>
              <a:rPr lang="de-DE" sz="2400" dirty="0">
                <a:solidFill>
                  <a:srgbClr val="000000"/>
                </a:solidFill>
              </a:rPr>
              <a:t>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DEB67012-8E2A-DE7E-80D3-17A2F6C7AFB5}"/>
              </a:ext>
            </a:extLst>
          </p:cNvPr>
          <p:cNvPicPr>
            <a:picLocks noChangeAspect="1"/>
          </p:cNvPicPr>
          <p:nvPr/>
        </p:nvPicPr>
        <p:blipFill>
          <a:blip r:embed="rId3"/>
          <a:stretch>
            <a:fillRect/>
          </a:stretch>
        </p:blipFill>
        <p:spPr>
          <a:xfrm>
            <a:off x="130168" y="858098"/>
            <a:ext cx="7487946" cy="4343009"/>
          </a:xfrm>
          <a:prstGeom prst="rect">
            <a:avLst/>
          </a:prstGeom>
        </p:spPr>
      </p:pic>
    </p:spTree>
    <p:extLst>
      <p:ext uri="{BB962C8B-B14F-4D97-AF65-F5344CB8AC3E}">
        <p14:creationId xmlns:p14="http://schemas.microsoft.com/office/powerpoint/2010/main" val="858925710"/>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421246"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E4B351E8-8D6C-3457-342D-899C768C3D4C}"/>
              </a:ext>
            </a:extLst>
          </p:cNvPr>
          <p:cNvPicPr>
            <a:picLocks noChangeAspect="1"/>
          </p:cNvPicPr>
          <p:nvPr/>
        </p:nvPicPr>
        <p:blipFill>
          <a:blip r:embed="rId3"/>
          <a:stretch>
            <a:fillRect/>
          </a:stretch>
        </p:blipFill>
        <p:spPr>
          <a:xfrm>
            <a:off x="393160" y="721260"/>
            <a:ext cx="7742186" cy="5172764"/>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6726" y="604352"/>
            <a:ext cx="889522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C2B392A9-9BAB-4302-2289-F3DF03E90655}"/>
              </a:ext>
            </a:extLst>
          </p:cNvPr>
          <p:cNvPicPr>
            <a:picLocks noChangeAspect="1"/>
          </p:cNvPicPr>
          <p:nvPr/>
        </p:nvPicPr>
        <p:blipFill>
          <a:blip r:embed="rId3"/>
          <a:stretch>
            <a:fillRect/>
          </a:stretch>
        </p:blipFill>
        <p:spPr>
          <a:xfrm>
            <a:off x="173182" y="1112398"/>
            <a:ext cx="6517307" cy="3986651"/>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911B373-C2AE-9666-4E9E-D8E5E0FBC6BC}"/>
              </a:ext>
            </a:extLst>
          </p:cNvPr>
          <p:cNvPicPr>
            <a:picLocks noChangeAspect="1"/>
          </p:cNvPicPr>
          <p:nvPr/>
        </p:nvPicPr>
        <p:blipFill>
          <a:blip r:embed="rId3"/>
          <a:stretch>
            <a:fillRect/>
          </a:stretch>
        </p:blipFill>
        <p:spPr>
          <a:xfrm>
            <a:off x="67827" y="624597"/>
            <a:ext cx="8362225" cy="5115191"/>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B8AA6BB3-E9D0-2F97-D191-96684907D068}"/>
              </a:ext>
            </a:extLst>
          </p:cNvPr>
          <p:cNvPicPr>
            <a:picLocks noChangeAspect="1"/>
          </p:cNvPicPr>
          <p:nvPr/>
        </p:nvPicPr>
        <p:blipFill>
          <a:blip r:embed="rId3"/>
          <a:stretch>
            <a:fillRect/>
          </a:stretch>
        </p:blipFill>
        <p:spPr>
          <a:xfrm>
            <a:off x="7380" y="1167606"/>
            <a:ext cx="7552883" cy="3283207"/>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4875</Words>
  <Application>Microsoft Office PowerPoint</Application>
  <PresentationFormat>Breitbild</PresentationFormat>
  <Paragraphs>930</Paragraphs>
  <Slides>87</Slides>
  <Notes>82</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2</vt:i4>
      </vt:variant>
      <vt:variant>
        <vt:lpstr>Folientitel</vt:lpstr>
      </vt:variant>
      <vt:variant>
        <vt:i4>87</vt:i4>
      </vt:variant>
    </vt:vector>
  </HeadingPairs>
  <TitlesOfParts>
    <vt:vector size="98" baseType="lpstr">
      <vt:lpstr>Arial</vt:lpstr>
      <vt:lpstr>Calibri</vt:lpstr>
      <vt:lpstr>Calibri Light</vt:lpstr>
      <vt:lpstr>Cambria Math</vt:lpstr>
      <vt:lpstr>Sparkasse Rg</vt:lpstr>
      <vt:lpstr>Symbol</vt:lpstr>
      <vt:lpstr>Times New Roman</vt:lpstr>
      <vt:lpstr>Wingdings</vt:lpstr>
      <vt:lpstr>Office</vt:lpstr>
      <vt:lpstr>Worksheet</vt:lpstr>
      <vt:lpstr>Arbeitsblatt</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52</cp:revision>
  <cp:lastPrinted>2022-03-02T20:18:27Z</cp:lastPrinted>
  <dcterms:created xsi:type="dcterms:W3CDTF">2022-03-01T20:52:11Z</dcterms:created>
  <dcterms:modified xsi:type="dcterms:W3CDTF">2023-03-03T11:34:55Z</dcterms:modified>
</cp:coreProperties>
</file>