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9"/>
  </p:notesMasterIdLst>
  <p:sldIdLst>
    <p:sldId id="1372" r:id="rId2"/>
    <p:sldId id="257" r:id="rId3"/>
    <p:sldId id="485" r:id="rId4"/>
    <p:sldId id="486" r:id="rId5"/>
    <p:sldId id="1201" r:id="rId6"/>
    <p:sldId id="310" r:id="rId7"/>
    <p:sldId id="379" r:id="rId8"/>
    <p:sldId id="348" r:id="rId9"/>
    <p:sldId id="327" r:id="rId10"/>
    <p:sldId id="328" r:id="rId11"/>
    <p:sldId id="329" r:id="rId12"/>
    <p:sldId id="330" r:id="rId13"/>
    <p:sldId id="326" r:id="rId14"/>
    <p:sldId id="312" r:id="rId15"/>
    <p:sldId id="389" r:id="rId16"/>
    <p:sldId id="366" r:id="rId17"/>
    <p:sldId id="375" r:id="rId18"/>
    <p:sldId id="368" r:id="rId19"/>
    <p:sldId id="369" r:id="rId20"/>
    <p:sldId id="370" r:id="rId21"/>
    <p:sldId id="376" r:id="rId22"/>
    <p:sldId id="972" r:id="rId23"/>
    <p:sldId id="1370" r:id="rId24"/>
    <p:sldId id="1429" r:id="rId25"/>
    <p:sldId id="423" r:id="rId26"/>
    <p:sldId id="383" r:id="rId27"/>
    <p:sldId id="424" r:id="rId28"/>
    <p:sldId id="425" r:id="rId29"/>
    <p:sldId id="426" r:id="rId30"/>
    <p:sldId id="427" r:id="rId31"/>
    <p:sldId id="384" r:id="rId32"/>
    <p:sldId id="387" r:id="rId33"/>
    <p:sldId id="974" r:id="rId34"/>
    <p:sldId id="390" r:id="rId35"/>
    <p:sldId id="391" r:id="rId36"/>
    <p:sldId id="392" r:id="rId37"/>
    <p:sldId id="393" r:id="rId38"/>
    <p:sldId id="394" r:id="rId39"/>
    <p:sldId id="395" r:id="rId40"/>
    <p:sldId id="830" r:id="rId41"/>
    <p:sldId id="975" r:id="rId42"/>
    <p:sldId id="833" r:id="rId43"/>
    <p:sldId id="453" r:id="rId44"/>
    <p:sldId id="1203" r:id="rId45"/>
    <p:sldId id="1204" r:id="rId46"/>
    <p:sldId id="1362" r:id="rId47"/>
    <p:sldId id="1206" r:id="rId48"/>
    <p:sldId id="1207" r:id="rId49"/>
    <p:sldId id="1208" r:id="rId50"/>
    <p:sldId id="1364" r:id="rId51"/>
    <p:sldId id="1211" r:id="rId52"/>
    <p:sldId id="1212" r:id="rId53"/>
    <p:sldId id="1213" r:id="rId54"/>
    <p:sldId id="1214" r:id="rId55"/>
    <p:sldId id="1215" r:id="rId56"/>
    <p:sldId id="1361" r:id="rId57"/>
    <p:sldId id="1216" r:id="rId58"/>
    <p:sldId id="1255" r:id="rId59"/>
    <p:sldId id="1218" r:id="rId60"/>
    <p:sldId id="1219" r:id="rId61"/>
    <p:sldId id="1222" r:id="rId62"/>
    <p:sldId id="1223" r:id="rId63"/>
    <p:sldId id="1224" r:id="rId64"/>
    <p:sldId id="1225" r:id="rId65"/>
    <p:sldId id="1256" r:id="rId66"/>
    <p:sldId id="1253" r:id="rId67"/>
    <p:sldId id="1226" r:id="rId68"/>
    <p:sldId id="1227" r:id="rId69"/>
    <p:sldId id="1228" r:id="rId70"/>
    <p:sldId id="1229" r:id="rId71"/>
    <p:sldId id="1230" r:id="rId72"/>
    <p:sldId id="1231" r:id="rId73"/>
    <p:sldId id="1232" r:id="rId74"/>
    <p:sldId id="1233" r:id="rId75"/>
    <p:sldId id="1234" r:id="rId76"/>
    <p:sldId id="1235" r:id="rId77"/>
    <p:sldId id="1236" r:id="rId78"/>
    <p:sldId id="1237" r:id="rId79"/>
    <p:sldId id="1238" r:id="rId80"/>
    <p:sldId id="1239" r:id="rId81"/>
    <p:sldId id="1240" r:id="rId82"/>
    <p:sldId id="1241" r:id="rId83"/>
    <p:sldId id="1242" r:id="rId84"/>
    <p:sldId id="1243" r:id="rId85"/>
    <p:sldId id="1244" r:id="rId86"/>
    <p:sldId id="1245" r:id="rId87"/>
    <p:sldId id="1246" r:id="rId88"/>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62" d="100"/>
          <a:sy n="62" d="100"/>
        </p:scale>
        <p:origin x="6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notesMaster" Target="notesMasters/notes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03.03.2023</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4731750C-C2D9-4EA0-92BE-F14DF5E7411F}" type="slidenum">
              <a:rPr lang="de-DE" altLang="de-DE" smtClean="0">
                <a:latin typeface="Sparkasse Rg" pitchFamily="34" charset="0"/>
              </a:rPr>
              <a:pPr eaLnBrk="1" hangingPunct="1">
                <a:spcBef>
                  <a:spcPct val="0"/>
                </a:spcBef>
                <a:buClrTx/>
                <a:buFontTx/>
                <a:buNone/>
              </a:pPr>
              <a:t>16</a:t>
            </a:fld>
            <a:endParaRPr lang="de-DE" altLang="de-DE">
              <a:latin typeface="Sparkasse Rg" pitchFamily="34" charset="0"/>
            </a:endParaRPr>
          </a:p>
        </p:txBody>
      </p:sp>
      <p:sp>
        <p:nvSpPr>
          <p:cNvPr id="92163" name="Rectangle 2"/>
          <p:cNvSpPr>
            <a:spLocks noGrp="1" noRot="1" noChangeAspect="1" noChangeArrowheads="1" noTextEdit="1"/>
          </p:cNvSpPr>
          <p:nvPr>
            <p:ph type="sldImg"/>
          </p:nvPr>
        </p:nvSpPr>
        <p:spPr>
          <a:xfrm>
            <a:off x="-214313" y="812800"/>
            <a:ext cx="7237413" cy="4071938"/>
          </a:xfrm>
          <a:ln/>
        </p:spPr>
      </p:sp>
      <p:sp>
        <p:nvSpPr>
          <p:cNvPr id="9216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2544C13F-9959-4DF1-9B30-B723B52168F1}" type="slidenum">
              <a:rPr lang="de-DE" altLang="de-DE" smtClean="0">
                <a:latin typeface="Sparkasse Rg" pitchFamily="34" charset="0"/>
              </a:rPr>
              <a:pPr eaLnBrk="1" hangingPunct="1">
                <a:spcBef>
                  <a:spcPct val="0"/>
                </a:spcBef>
                <a:buClrTx/>
                <a:buFontTx/>
                <a:buNone/>
              </a:pPr>
              <a:t>17</a:t>
            </a:fld>
            <a:endParaRPr lang="de-DE" altLang="de-DE">
              <a:latin typeface="Sparkasse Rg" pitchFamily="34" charset="0"/>
            </a:endParaRPr>
          </a:p>
        </p:txBody>
      </p:sp>
      <p:sp>
        <p:nvSpPr>
          <p:cNvPr id="93187" name="Rectangle 2"/>
          <p:cNvSpPr>
            <a:spLocks noGrp="1" noRot="1" noChangeAspect="1" noChangeArrowheads="1" noTextEdit="1"/>
          </p:cNvSpPr>
          <p:nvPr>
            <p:ph type="sldImg"/>
          </p:nvPr>
        </p:nvSpPr>
        <p:spPr>
          <a:xfrm>
            <a:off x="-214313" y="812800"/>
            <a:ext cx="7237413" cy="4071938"/>
          </a:xfrm>
          <a:ln/>
        </p:spPr>
      </p:sp>
      <p:sp>
        <p:nvSpPr>
          <p:cNvPr id="93188"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AB0D5615-F20B-4D76-B320-60E40A97873D}" type="slidenum">
              <a:rPr lang="de-DE" altLang="de-DE" smtClean="0">
                <a:latin typeface="Sparkasse Rg" pitchFamily="34" charset="0"/>
              </a:rPr>
              <a:pPr eaLnBrk="1" hangingPunct="1">
                <a:spcBef>
                  <a:spcPct val="0"/>
                </a:spcBef>
                <a:buClrTx/>
                <a:buFontTx/>
                <a:buNone/>
              </a:pPr>
              <a:t>18</a:t>
            </a:fld>
            <a:endParaRPr lang="de-DE" altLang="de-DE">
              <a:latin typeface="Sparkasse Rg" pitchFamily="34" charset="0"/>
            </a:endParaRPr>
          </a:p>
        </p:txBody>
      </p:sp>
      <p:sp>
        <p:nvSpPr>
          <p:cNvPr id="94211" name="Rectangle 2"/>
          <p:cNvSpPr>
            <a:spLocks noGrp="1" noRot="1" noChangeAspect="1" noChangeArrowheads="1" noTextEdit="1"/>
          </p:cNvSpPr>
          <p:nvPr>
            <p:ph type="sldImg"/>
          </p:nvPr>
        </p:nvSpPr>
        <p:spPr>
          <a:xfrm>
            <a:off x="-214313" y="812800"/>
            <a:ext cx="7237413" cy="4071938"/>
          </a:xfrm>
          <a:ln/>
        </p:spPr>
      </p:sp>
      <p:sp>
        <p:nvSpPr>
          <p:cNvPr id="94212"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A45B7816-A449-4EA6-BADC-09902857C389}" type="slidenum">
              <a:rPr lang="de-DE" altLang="de-DE" smtClean="0">
                <a:latin typeface="Sparkasse Rg" pitchFamily="34" charset="0"/>
              </a:rPr>
              <a:pPr eaLnBrk="1" hangingPunct="1">
                <a:spcBef>
                  <a:spcPct val="0"/>
                </a:spcBef>
                <a:buClrTx/>
                <a:buFontTx/>
                <a:buNone/>
              </a:pPr>
              <a:t>19</a:t>
            </a:fld>
            <a:endParaRPr lang="de-DE" altLang="de-DE">
              <a:latin typeface="Sparkasse Rg" pitchFamily="34" charset="0"/>
            </a:endParaRPr>
          </a:p>
        </p:txBody>
      </p:sp>
      <p:sp>
        <p:nvSpPr>
          <p:cNvPr id="95235" name="Rectangle 2"/>
          <p:cNvSpPr>
            <a:spLocks noGrp="1" noRot="1" noChangeAspect="1" noChangeArrowheads="1" noTextEdit="1"/>
          </p:cNvSpPr>
          <p:nvPr>
            <p:ph type="sldImg"/>
          </p:nvPr>
        </p:nvSpPr>
        <p:spPr>
          <a:xfrm>
            <a:off x="-214313" y="812800"/>
            <a:ext cx="7237413" cy="4071938"/>
          </a:xfrm>
          <a:ln/>
        </p:spPr>
      </p:sp>
      <p:sp>
        <p:nvSpPr>
          <p:cNvPr id="95236"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6BCA0C5D-FFD6-43C2-8CEA-75241ABDFBD8}" type="slidenum">
              <a:rPr lang="de-DE" altLang="de-DE" smtClean="0">
                <a:latin typeface="Sparkasse Rg" pitchFamily="34" charset="0"/>
              </a:rPr>
              <a:pPr eaLnBrk="1" hangingPunct="1">
                <a:spcBef>
                  <a:spcPct val="0"/>
                </a:spcBef>
                <a:buClrTx/>
                <a:buFontTx/>
                <a:buNone/>
              </a:pPr>
              <a:t>20</a:t>
            </a:fld>
            <a:endParaRPr lang="de-DE" altLang="de-DE">
              <a:latin typeface="Sparkasse Rg" pitchFamily="34" charset="0"/>
            </a:endParaRPr>
          </a:p>
        </p:txBody>
      </p:sp>
      <p:sp>
        <p:nvSpPr>
          <p:cNvPr id="96259" name="Rectangle 2"/>
          <p:cNvSpPr>
            <a:spLocks noGrp="1" noRot="1" noChangeAspect="1" noChangeArrowheads="1" noTextEdit="1"/>
          </p:cNvSpPr>
          <p:nvPr>
            <p:ph type="sldImg"/>
          </p:nvPr>
        </p:nvSpPr>
        <p:spPr>
          <a:xfrm>
            <a:off x="-214313" y="812800"/>
            <a:ext cx="7237413" cy="4071938"/>
          </a:xfrm>
          <a:ln/>
        </p:spPr>
      </p:sp>
      <p:sp>
        <p:nvSpPr>
          <p:cNvPr id="96260"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21</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214313" y="812800"/>
            <a:ext cx="7237413" cy="4071938"/>
          </a:xfrm>
          <a:ln/>
        </p:spPr>
      </p:sp>
      <p:sp>
        <p:nvSpPr>
          <p:cNvPr id="9728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23</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214313" y="812800"/>
            <a:ext cx="7237413" cy="4071938"/>
          </a:xfrm>
          <a:ln/>
        </p:spPr>
      </p:sp>
      <p:sp>
        <p:nvSpPr>
          <p:cNvPr id="9728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4115424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24</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90488" y="742950"/>
            <a:ext cx="6619875" cy="3724275"/>
          </a:xfrm>
          <a:ln/>
        </p:spPr>
      </p:sp>
      <p:sp>
        <p:nvSpPr>
          <p:cNvPr id="97284"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983768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B34CEDE0-409F-46AA-B625-B229F6EC72C7}" type="slidenum">
              <a:rPr lang="de-DE" altLang="de-DE" smtClean="0">
                <a:latin typeface="Sparkasse Rg" pitchFamily="34" charset="0"/>
              </a:rPr>
              <a:pPr eaLnBrk="1" hangingPunct="1">
                <a:spcBef>
                  <a:spcPct val="0"/>
                </a:spcBef>
                <a:buClrTx/>
                <a:buFontTx/>
                <a:buNone/>
              </a:pPr>
              <a:t>26</a:t>
            </a:fld>
            <a:endParaRPr lang="de-DE" altLang="de-DE">
              <a:latin typeface="Sparkasse Rg" pitchFamily="34" charset="0"/>
            </a:endParaRPr>
          </a:p>
        </p:txBody>
      </p:sp>
      <p:sp>
        <p:nvSpPr>
          <p:cNvPr id="105475" name="Rectangle 2"/>
          <p:cNvSpPr>
            <a:spLocks noGrp="1" noRot="1" noChangeAspect="1" noChangeArrowheads="1" noTextEdit="1"/>
          </p:cNvSpPr>
          <p:nvPr>
            <p:ph type="sldImg"/>
          </p:nvPr>
        </p:nvSpPr>
        <p:spPr>
          <a:xfrm>
            <a:off x="-214313" y="812800"/>
            <a:ext cx="7237413" cy="4071938"/>
          </a:xfrm>
          <a:ln/>
        </p:spPr>
      </p:sp>
      <p:sp>
        <p:nvSpPr>
          <p:cNvPr id="105476"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37056110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4D9F3A82-C5AB-41AB-9423-7C684689752A}" type="slidenum">
              <a:rPr lang="de-DE" altLang="de-DE" smtClean="0">
                <a:latin typeface="Sparkasse Rg" pitchFamily="34" charset="0"/>
              </a:rPr>
              <a:pPr eaLnBrk="1" hangingPunct="1">
                <a:spcBef>
                  <a:spcPct val="0"/>
                </a:spcBef>
                <a:buClrTx/>
                <a:buFontTx/>
                <a:buNone/>
              </a:pPr>
              <a:t>31</a:t>
            </a:fld>
            <a:endParaRPr lang="de-DE" altLang="de-DE">
              <a:latin typeface="Sparkasse Rg" pitchFamily="34" charset="0"/>
            </a:endParaRPr>
          </a:p>
        </p:txBody>
      </p:sp>
      <p:sp>
        <p:nvSpPr>
          <p:cNvPr id="10649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10" tIns="46806" rIns="90010" bIns="46806" anchor="b"/>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algn="r" eaLnBrk="1" hangingPunct="1">
              <a:spcBef>
                <a:spcPct val="0"/>
              </a:spcBef>
              <a:buClrTx/>
              <a:buFontTx/>
              <a:buNone/>
            </a:pPr>
            <a:fld id="{A625A102-B141-410D-AB89-69B896BECDE4}" type="slidenum">
              <a:rPr lang="de-DE" altLang="de-DE">
                <a:latin typeface="Sparkasse Rg" pitchFamily="34" charset="0"/>
              </a:rPr>
              <a:pPr algn="r" eaLnBrk="1" hangingPunct="1">
                <a:spcBef>
                  <a:spcPct val="0"/>
                </a:spcBef>
                <a:buClrTx/>
                <a:buFontTx/>
                <a:buNone/>
              </a:pPr>
              <a:t>31</a:t>
            </a:fld>
            <a:endParaRPr lang="de-DE" altLang="de-DE">
              <a:latin typeface="Sparkasse Rg" pitchFamily="34" charset="0"/>
            </a:endParaRPr>
          </a:p>
        </p:txBody>
      </p:sp>
      <p:sp>
        <p:nvSpPr>
          <p:cNvPr id="106500" name="Rectangle 1"/>
          <p:cNvSpPr>
            <a:spLocks noGrp="1" noRot="1" noChangeAspect="1" noChangeArrowheads="1" noTextEdit="1"/>
          </p:cNvSpPr>
          <p:nvPr>
            <p:ph type="sldImg"/>
          </p:nvPr>
        </p:nvSpPr>
        <p:spPr>
          <a:xfrm>
            <a:off x="90488"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6501" name="Rectangle 2"/>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957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22819BAE-667F-461C-AEFD-034F7310BD53}" type="slidenum">
              <a:rPr lang="de-DE" altLang="de-DE" smtClean="0">
                <a:latin typeface="Sparkasse Rg" pitchFamily="34" charset="0"/>
              </a:rPr>
              <a:pPr eaLnBrk="1" hangingPunct="1">
                <a:spcBef>
                  <a:spcPct val="0"/>
                </a:spcBef>
                <a:buClrTx/>
                <a:buFontTx/>
                <a:buNone/>
              </a:pPr>
              <a:t>32</a:t>
            </a:fld>
            <a:endParaRPr lang="de-DE" altLang="de-DE">
              <a:latin typeface="Sparkasse Rg" pitchFamily="34" charset="0"/>
            </a:endParaRPr>
          </a:p>
        </p:txBody>
      </p:sp>
      <p:sp>
        <p:nvSpPr>
          <p:cNvPr id="1095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10" tIns="46806" rIns="90010" bIns="46806" anchor="b"/>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algn="r" eaLnBrk="1" hangingPunct="1">
              <a:spcBef>
                <a:spcPct val="0"/>
              </a:spcBef>
              <a:buClrTx/>
              <a:buFontTx/>
              <a:buNone/>
            </a:pPr>
            <a:fld id="{BEC0DA41-BECA-4F6A-B6CA-402E76C1446D}" type="slidenum">
              <a:rPr lang="de-DE" altLang="de-DE">
                <a:latin typeface="Sparkasse Rg" pitchFamily="34" charset="0"/>
              </a:rPr>
              <a:pPr algn="r" eaLnBrk="1" hangingPunct="1">
                <a:spcBef>
                  <a:spcPct val="0"/>
                </a:spcBef>
                <a:buClrTx/>
                <a:buFontTx/>
                <a:buNone/>
              </a:pPr>
              <a:t>32</a:t>
            </a:fld>
            <a:endParaRPr lang="de-DE" altLang="de-DE">
              <a:latin typeface="Sparkasse Rg" pitchFamily="34" charset="0"/>
            </a:endParaRPr>
          </a:p>
        </p:txBody>
      </p:sp>
      <p:sp>
        <p:nvSpPr>
          <p:cNvPr id="109572" name="Rectangle 1"/>
          <p:cNvSpPr>
            <a:spLocks noGrp="1" noRot="1" noChangeAspect="1" noChangeArrowheads="1" noTextEdit="1"/>
          </p:cNvSpPr>
          <p:nvPr>
            <p:ph type="sldImg"/>
          </p:nvPr>
        </p:nvSpPr>
        <p:spPr>
          <a:xfrm>
            <a:off x="90488"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9573" name="Rectangle 2"/>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D2C6A728-36D1-46EC-9F7C-DD2628A2BF48}" type="slidenum">
              <a:rPr lang="de-DE" altLang="de-DE" smtClean="0">
                <a:latin typeface="Sparkasse Rg" pitchFamily="34" charset="0"/>
              </a:rPr>
              <a:pPr eaLnBrk="1" hangingPunct="1">
                <a:spcBef>
                  <a:spcPct val="0"/>
                </a:spcBef>
                <a:buClrTx/>
                <a:buFontTx/>
                <a:buNone/>
              </a:pPr>
              <a:t>33</a:t>
            </a:fld>
            <a:endParaRPr lang="de-DE" altLang="de-DE">
              <a:latin typeface="Sparkasse Rg" pitchFamily="34" charset="0"/>
            </a:endParaRPr>
          </a:p>
        </p:txBody>
      </p:sp>
      <p:sp>
        <p:nvSpPr>
          <p:cNvPr id="110595" name="Rectangle 2"/>
          <p:cNvSpPr>
            <a:spLocks noGrp="1" noRot="1" noChangeAspect="1" noChangeArrowheads="1" noTextEdit="1"/>
          </p:cNvSpPr>
          <p:nvPr>
            <p:ph type="sldImg"/>
          </p:nvPr>
        </p:nvSpPr>
        <p:spPr>
          <a:xfrm>
            <a:off x="90488" y="742950"/>
            <a:ext cx="6619875" cy="3724275"/>
          </a:xfrm>
          <a:ln/>
        </p:spPr>
      </p:sp>
      <p:sp>
        <p:nvSpPr>
          <p:cNvPr id="110596"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33334B05-98D5-4FA7-B331-874ED2CB13B9}" type="slidenum">
              <a:rPr lang="de-DE" altLang="de-DE" smtClean="0">
                <a:latin typeface="Sparkasse Rg" pitchFamily="34" charset="0"/>
              </a:rPr>
              <a:pPr eaLnBrk="1" hangingPunct="1">
                <a:spcBef>
                  <a:spcPct val="0"/>
                </a:spcBef>
                <a:buClrTx/>
                <a:buFontTx/>
                <a:buNone/>
              </a:pPr>
              <a:t>7</a:t>
            </a:fld>
            <a:endParaRPr lang="de-DE" altLang="de-DE">
              <a:latin typeface="Sparkasse Rg" pitchFamily="34" charset="0"/>
            </a:endParaRPr>
          </a:p>
        </p:txBody>
      </p:sp>
      <p:sp>
        <p:nvSpPr>
          <p:cNvPr id="63491" name="Rectangle 2"/>
          <p:cNvSpPr>
            <a:spLocks noGrp="1" noRot="1" noChangeAspect="1" noChangeArrowheads="1" noTextEdit="1"/>
          </p:cNvSpPr>
          <p:nvPr>
            <p:ph type="sldImg"/>
          </p:nvPr>
        </p:nvSpPr>
        <p:spPr>
          <a:xfrm>
            <a:off x="-214313" y="812800"/>
            <a:ext cx="7237413" cy="4071938"/>
          </a:xfrm>
          <a:ln/>
        </p:spPr>
      </p:sp>
      <p:sp>
        <p:nvSpPr>
          <p:cNvPr id="63492"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161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1187FACD-EB06-496E-B61C-C6410A61C444}" type="slidenum">
              <a:rPr lang="de-DE" altLang="de-DE" smtClean="0">
                <a:latin typeface="Sparkasse Rg" pitchFamily="34" charset="0"/>
              </a:rPr>
              <a:pPr eaLnBrk="1" hangingPunct="1">
                <a:spcBef>
                  <a:spcPct val="0"/>
                </a:spcBef>
                <a:buClrTx/>
                <a:buFontTx/>
                <a:buNone/>
              </a:pPr>
              <a:t>34</a:t>
            </a:fld>
            <a:endParaRPr lang="de-DE" altLang="de-DE">
              <a:latin typeface="Sparkasse Rg" pitchFamily="34" charset="0"/>
            </a:endParaRPr>
          </a:p>
        </p:txBody>
      </p:sp>
      <p:sp>
        <p:nvSpPr>
          <p:cNvPr id="111619" name="Rectangle 2"/>
          <p:cNvSpPr>
            <a:spLocks noGrp="1" noRot="1" noChangeAspect="1" noChangeArrowheads="1" noTextEdit="1"/>
          </p:cNvSpPr>
          <p:nvPr>
            <p:ph type="sldImg"/>
          </p:nvPr>
        </p:nvSpPr>
        <p:spPr>
          <a:xfrm>
            <a:off x="90488" y="742950"/>
            <a:ext cx="6619875" cy="3724275"/>
          </a:xfrm>
          <a:ln/>
        </p:spPr>
      </p:sp>
      <p:sp>
        <p:nvSpPr>
          <p:cNvPr id="111620"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0DB0C72D-7BFE-4E47-B13E-CEFD29536966}" type="slidenum">
              <a:rPr lang="de-DE" altLang="de-DE" smtClean="0">
                <a:latin typeface="Sparkasse Rg" pitchFamily="34" charset="0"/>
              </a:rPr>
              <a:pPr eaLnBrk="1" hangingPunct="1">
                <a:spcBef>
                  <a:spcPct val="0"/>
                </a:spcBef>
                <a:buClrTx/>
                <a:buFontTx/>
                <a:buNone/>
              </a:pPr>
              <a:t>35</a:t>
            </a:fld>
            <a:endParaRPr lang="de-DE" altLang="de-DE">
              <a:latin typeface="Sparkasse Rg" pitchFamily="34" charset="0"/>
            </a:endParaRPr>
          </a:p>
        </p:txBody>
      </p:sp>
      <p:sp>
        <p:nvSpPr>
          <p:cNvPr id="112643" name="Rectangle 2"/>
          <p:cNvSpPr>
            <a:spLocks noGrp="1" noRot="1" noChangeAspect="1" noChangeArrowheads="1" noTextEdit="1"/>
          </p:cNvSpPr>
          <p:nvPr>
            <p:ph type="sldImg"/>
          </p:nvPr>
        </p:nvSpPr>
        <p:spPr>
          <a:xfrm>
            <a:off x="90488" y="742950"/>
            <a:ext cx="6619875" cy="3724275"/>
          </a:xfrm>
          <a:ln/>
        </p:spPr>
      </p:sp>
      <p:sp>
        <p:nvSpPr>
          <p:cNvPr id="112644"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6"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F1ABF143-93FE-446C-8F3B-26520A7874C1}" type="slidenum">
              <a:rPr lang="de-DE" altLang="de-DE" smtClean="0">
                <a:latin typeface="Sparkasse Rg" pitchFamily="34" charset="0"/>
              </a:rPr>
              <a:pPr eaLnBrk="1" hangingPunct="1">
                <a:spcBef>
                  <a:spcPct val="0"/>
                </a:spcBef>
                <a:buClrTx/>
                <a:buFontTx/>
                <a:buNone/>
              </a:pPr>
              <a:t>36</a:t>
            </a:fld>
            <a:endParaRPr lang="de-DE" altLang="de-DE">
              <a:latin typeface="Sparkasse Rg" pitchFamily="34" charset="0"/>
            </a:endParaRPr>
          </a:p>
        </p:txBody>
      </p:sp>
      <p:sp>
        <p:nvSpPr>
          <p:cNvPr id="113667" name="Rectangle 2"/>
          <p:cNvSpPr>
            <a:spLocks noGrp="1" noRot="1" noChangeAspect="1" noChangeArrowheads="1" noTextEdit="1"/>
          </p:cNvSpPr>
          <p:nvPr>
            <p:ph type="sldImg"/>
          </p:nvPr>
        </p:nvSpPr>
        <p:spPr>
          <a:xfrm>
            <a:off x="90488" y="742950"/>
            <a:ext cx="6619875" cy="3724275"/>
          </a:xfrm>
          <a:ln/>
        </p:spPr>
      </p:sp>
      <p:sp>
        <p:nvSpPr>
          <p:cNvPr id="113668"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469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9E9EA269-331E-4CA1-A6F3-5274331E43B0}" type="slidenum">
              <a:rPr lang="de-DE" altLang="de-DE" smtClean="0">
                <a:latin typeface="Sparkasse Rg" pitchFamily="34" charset="0"/>
              </a:rPr>
              <a:pPr eaLnBrk="1" hangingPunct="1">
                <a:spcBef>
                  <a:spcPct val="0"/>
                </a:spcBef>
                <a:buClrTx/>
                <a:buFontTx/>
                <a:buNone/>
              </a:pPr>
              <a:t>37</a:t>
            </a:fld>
            <a:endParaRPr lang="de-DE" altLang="de-DE">
              <a:latin typeface="Sparkasse Rg" pitchFamily="34" charset="0"/>
            </a:endParaRPr>
          </a:p>
        </p:txBody>
      </p:sp>
      <p:sp>
        <p:nvSpPr>
          <p:cNvPr id="114691" name="Rectangle 2"/>
          <p:cNvSpPr>
            <a:spLocks noGrp="1" noRot="1" noChangeAspect="1" noChangeArrowheads="1" noTextEdit="1"/>
          </p:cNvSpPr>
          <p:nvPr>
            <p:ph type="sldImg"/>
          </p:nvPr>
        </p:nvSpPr>
        <p:spPr>
          <a:xfrm>
            <a:off x="90488" y="742950"/>
            <a:ext cx="6619875" cy="3724275"/>
          </a:xfrm>
          <a:ln/>
        </p:spPr>
      </p:sp>
      <p:sp>
        <p:nvSpPr>
          <p:cNvPr id="114692"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571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C79B0EB5-7EA8-4872-8CBA-591F15ACAB0D}" type="slidenum">
              <a:rPr lang="de-DE" altLang="de-DE" smtClean="0">
                <a:latin typeface="Sparkasse Rg" pitchFamily="34" charset="0"/>
              </a:rPr>
              <a:pPr eaLnBrk="1" hangingPunct="1">
                <a:spcBef>
                  <a:spcPct val="0"/>
                </a:spcBef>
                <a:buClrTx/>
                <a:buFontTx/>
                <a:buNone/>
              </a:pPr>
              <a:t>38</a:t>
            </a:fld>
            <a:endParaRPr lang="de-DE" altLang="de-DE">
              <a:latin typeface="Sparkasse Rg" pitchFamily="34" charset="0"/>
            </a:endParaRPr>
          </a:p>
        </p:txBody>
      </p:sp>
      <p:sp>
        <p:nvSpPr>
          <p:cNvPr id="115715" name="Rectangle 2"/>
          <p:cNvSpPr>
            <a:spLocks noGrp="1" noRot="1" noChangeAspect="1" noChangeArrowheads="1" noTextEdit="1"/>
          </p:cNvSpPr>
          <p:nvPr>
            <p:ph type="sldImg"/>
          </p:nvPr>
        </p:nvSpPr>
        <p:spPr>
          <a:xfrm>
            <a:off x="90488" y="742950"/>
            <a:ext cx="6619875" cy="3724275"/>
          </a:xfrm>
          <a:ln/>
        </p:spPr>
      </p:sp>
      <p:sp>
        <p:nvSpPr>
          <p:cNvPr id="115716"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lIns="91451" tIns="45724" rIns="91451" bIns="45724" anchor="ctr"/>
          <a:lstStyle/>
          <a:p>
            <a:endParaRPr lang="de-DE" altLang="de-DE"/>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73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B38B193B-0651-488D-954C-EF0082D05DC4}" type="slidenum">
              <a:rPr lang="de-DE" altLang="de-DE" smtClean="0">
                <a:latin typeface="Sparkasse Rg" pitchFamily="34" charset="0"/>
              </a:rPr>
              <a:pPr eaLnBrk="1" hangingPunct="1">
                <a:spcBef>
                  <a:spcPct val="0"/>
                </a:spcBef>
                <a:buClrTx/>
                <a:buFontTx/>
                <a:buNone/>
              </a:pPr>
              <a:t>39</a:t>
            </a:fld>
            <a:endParaRPr lang="de-DE" altLang="de-DE">
              <a:latin typeface="Sparkasse Rg" pitchFamily="34" charset="0"/>
            </a:endParaRPr>
          </a:p>
        </p:txBody>
      </p:sp>
      <p:sp>
        <p:nvSpPr>
          <p:cNvPr id="116739" name="Rectangle 2"/>
          <p:cNvSpPr>
            <a:spLocks noGrp="1" noRot="1" noChangeAspect="1" noChangeArrowheads="1" noTextEdit="1"/>
          </p:cNvSpPr>
          <p:nvPr>
            <p:ph type="sldImg"/>
          </p:nvPr>
        </p:nvSpPr>
        <p:spPr>
          <a:xfrm>
            <a:off x="90488" y="742950"/>
            <a:ext cx="6619875" cy="3724275"/>
          </a:xfrm>
          <a:ln/>
        </p:spPr>
      </p:sp>
      <p:sp>
        <p:nvSpPr>
          <p:cNvPr id="116740"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lIns="91451" tIns="45724" rIns="91451" bIns="45724" anchor="ctr"/>
          <a:lstStyle/>
          <a:p>
            <a:endParaRPr lang="de-DE" altLang="de-DE"/>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D9894258-9A99-43E2-A812-A5BDFDD33DA4}" type="slidenum">
              <a:rPr lang="de-DE"/>
              <a:pPr/>
              <a:t>40</a:t>
            </a:fld>
            <a:endParaRPr lang="de-DE"/>
          </a:p>
        </p:txBody>
      </p:sp>
      <p:sp>
        <p:nvSpPr>
          <p:cNvPr id="473090" name="Rectangle 2"/>
          <p:cNvSpPr txBox="1">
            <a:spLocks noGrp="1" noRot="1" noChangeAspect="1" noChangeArrowheads="1" noTextEdit="1"/>
          </p:cNvSpPr>
          <p:nvPr>
            <p:ph type="sldImg"/>
          </p:nvPr>
        </p:nvSpPr>
        <p:spPr>
          <a:xfrm>
            <a:off x="87313" y="742950"/>
            <a:ext cx="6623050" cy="3725863"/>
          </a:xfrm>
          <a:ln/>
        </p:spPr>
      </p:sp>
      <p:sp>
        <p:nvSpPr>
          <p:cNvPr id="47309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42438797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FEE52045-57BA-4681-B080-A72A34E7F599}" type="slidenum">
              <a:rPr lang="de-DE"/>
              <a:pPr/>
              <a:t>42</a:t>
            </a:fld>
            <a:endParaRPr lang="de-DE"/>
          </a:p>
        </p:txBody>
      </p:sp>
      <p:sp>
        <p:nvSpPr>
          <p:cNvPr id="479234" name="Rectangle 2"/>
          <p:cNvSpPr txBox="1">
            <a:spLocks noGrp="1" noRot="1" noChangeAspect="1" noChangeArrowheads="1" noTextEdit="1"/>
          </p:cNvSpPr>
          <p:nvPr>
            <p:ph type="sldImg"/>
          </p:nvPr>
        </p:nvSpPr>
        <p:spPr>
          <a:xfrm>
            <a:off x="87313" y="742950"/>
            <a:ext cx="6623050" cy="3725863"/>
          </a:xfrm>
          <a:ln/>
        </p:spPr>
      </p:sp>
      <p:sp>
        <p:nvSpPr>
          <p:cNvPr id="479235"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77207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BA0E7716-4F65-4B76-8FC5-7B1BD20C5EAD}" type="slidenum">
              <a:rPr lang="de-DE" altLang="de-DE" smtClean="0">
                <a:latin typeface="Sparkasse Rg" pitchFamily="34" charset="0"/>
              </a:rPr>
              <a:pPr eaLnBrk="1" hangingPunct="1">
                <a:spcBef>
                  <a:spcPct val="0"/>
                </a:spcBef>
                <a:buClrTx/>
                <a:buFontTx/>
                <a:buNone/>
              </a:pPr>
              <a:t>8</a:t>
            </a:fld>
            <a:endParaRPr lang="de-DE" altLang="de-DE">
              <a:latin typeface="Sparkasse Rg" pitchFamily="34" charset="0"/>
            </a:endParaRPr>
          </a:p>
        </p:txBody>
      </p:sp>
      <p:sp>
        <p:nvSpPr>
          <p:cNvPr id="65539" name="Rectangle 2"/>
          <p:cNvSpPr>
            <a:spLocks noGrp="1" noRot="1" noChangeAspect="1" noChangeArrowheads="1" noTextEdit="1"/>
          </p:cNvSpPr>
          <p:nvPr>
            <p:ph type="sldImg"/>
          </p:nvPr>
        </p:nvSpPr>
        <p:spPr>
          <a:xfrm>
            <a:off x="-214313" y="812800"/>
            <a:ext cx="7237413" cy="4071938"/>
          </a:xfrm>
          <a:ln/>
        </p:spPr>
      </p:sp>
      <p:sp>
        <p:nvSpPr>
          <p:cNvPr id="65540"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55396226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9821747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4593750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687799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9171914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83957731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667D3BA4-C826-496B-816E-FA612258FAF1}" type="slidenum">
              <a:rPr lang="de-DE"/>
              <a:pPr/>
              <a:t>50</a:t>
            </a:fld>
            <a:endParaRPr lang="de-DE"/>
          </a:p>
        </p:txBody>
      </p:sp>
      <p:sp>
        <p:nvSpPr>
          <p:cNvPr id="481282" name="Rectangle 2"/>
          <p:cNvSpPr txBox="1">
            <a:spLocks noGrp="1" noRot="1" noChangeAspect="1" noChangeArrowheads="1" noTextEdit="1"/>
          </p:cNvSpPr>
          <p:nvPr>
            <p:ph type="sldImg"/>
          </p:nvPr>
        </p:nvSpPr>
        <p:spPr>
          <a:xfrm>
            <a:off x="87313" y="742950"/>
            <a:ext cx="6623050" cy="3725863"/>
          </a:xfrm>
          <a:ln/>
        </p:spPr>
      </p:sp>
      <p:sp>
        <p:nvSpPr>
          <p:cNvPr id="481283"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365403668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354BF954-DCBE-409C-AF58-1F1EC3553479}" type="slidenum">
              <a:rPr lang="de-DE"/>
              <a:pPr/>
              <a:t>51</a:t>
            </a:fld>
            <a:endParaRPr lang="de-DE"/>
          </a:p>
        </p:txBody>
      </p:sp>
      <p:sp>
        <p:nvSpPr>
          <p:cNvPr id="483330" name="Rectangle 2"/>
          <p:cNvSpPr txBox="1">
            <a:spLocks noGrp="1" noRot="1" noChangeAspect="1" noChangeArrowheads="1" noTextEdit="1"/>
          </p:cNvSpPr>
          <p:nvPr>
            <p:ph type="sldImg"/>
          </p:nvPr>
        </p:nvSpPr>
        <p:spPr>
          <a:xfrm>
            <a:off x="87313" y="742950"/>
            <a:ext cx="6623050" cy="3725863"/>
          </a:xfrm>
          <a:ln/>
        </p:spPr>
      </p:sp>
      <p:sp>
        <p:nvSpPr>
          <p:cNvPr id="48333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121357773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47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8DD3533A-9447-4D4D-8C68-7162F12C3DDB}" type="slidenum">
              <a:rPr lang="de-DE" sz="1200">
                <a:solidFill>
                  <a:srgbClr val="000000"/>
                </a:solidFill>
                <a:latin typeface="Sparkasse Rg" pitchFamily="34" charset="0"/>
              </a:rPr>
              <a:pPr eaLnBrk="1" hangingPunct="1"/>
              <a:t>52</a:t>
            </a:fld>
            <a:endParaRPr lang="de-DE" sz="1200">
              <a:solidFill>
                <a:srgbClr val="000000"/>
              </a:solidFill>
              <a:latin typeface="Sparkasse Rg" pitchFamily="34" charset="0"/>
            </a:endParaRPr>
          </a:p>
        </p:txBody>
      </p:sp>
      <p:sp>
        <p:nvSpPr>
          <p:cNvPr id="374787" name="Rectangle 2"/>
          <p:cNvSpPr>
            <a:spLocks noGrp="1" noRot="1" noChangeAspect="1" noChangeArrowheads="1" noTextEdit="1"/>
          </p:cNvSpPr>
          <p:nvPr>
            <p:ph type="sldImg"/>
          </p:nvPr>
        </p:nvSpPr>
        <p:spPr>
          <a:xfrm>
            <a:off x="93663" y="742950"/>
            <a:ext cx="6619875" cy="3724275"/>
          </a:xfrm>
          <a:ln/>
        </p:spPr>
      </p:sp>
      <p:sp>
        <p:nvSpPr>
          <p:cNvPr id="37478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9656174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581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CB57CA6-6D5E-4E11-AD6B-B5417ACA0A32}" type="slidenum">
              <a:rPr lang="de-DE" sz="1200">
                <a:solidFill>
                  <a:srgbClr val="000000"/>
                </a:solidFill>
                <a:latin typeface="Sparkasse Rg" pitchFamily="34" charset="0"/>
              </a:rPr>
              <a:pPr eaLnBrk="1" hangingPunct="1"/>
              <a:t>53</a:t>
            </a:fld>
            <a:endParaRPr lang="de-DE" sz="1200">
              <a:solidFill>
                <a:srgbClr val="000000"/>
              </a:solidFill>
              <a:latin typeface="Sparkasse Rg" pitchFamily="34" charset="0"/>
            </a:endParaRPr>
          </a:p>
        </p:txBody>
      </p:sp>
      <p:sp>
        <p:nvSpPr>
          <p:cNvPr id="375811" name="Rectangle 2"/>
          <p:cNvSpPr>
            <a:spLocks noGrp="1" noRot="1" noChangeAspect="1" noChangeArrowheads="1" noTextEdit="1"/>
          </p:cNvSpPr>
          <p:nvPr>
            <p:ph type="sldImg"/>
          </p:nvPr>
        </p:nvSpPr>
        <p:spPr>
          <a:xfrm>
            <a:off x="93663" y="742950"/>
            <a:ext cx="6619875" cy="3724275"/>
          </a:xfrm>
          <a:ln/>
        </p:spPr>
      </p:sp>
      <p:sp>
        <p:nvSpPr>
          <p:cNvPr id="37581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308977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24529007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22959258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95813952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4930012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978634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68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9D0616EB-C823-4719-AC60-1E9A01BCEA34}" type="slidenum">
              <a:rPr lang="de-DE" sz="1200">
                <a:solidFill>
                  <a:srgbClr val="000000"/>
                </a:solidFill>
                <a:latin typeface="Sparkasse Rg" pitchFamily="34" charset="0"/>
              </a:rPr>
              <a:pPr eaLnBrk="1" hangingPunct="1"/>
              <a:t>59</a:t>
            </a:fld>
            <a:endParaRPr lang="de-DE" sz="1200">
              <a:solidFill>
                <a:srgbClr val="000000"/>
              </a:solidFill>
              <a:latin typeface="Sparkasse Rg" pitchFamily="34" charset="0"/>
            </a:endParaRPr>
          </a:p>
        </p:txBody>
      </p:sp>
      <p:sp>
        <p:nvSpPr>
          <p:cNvPr id="376835" name="Rectangle 2"/>
          <p:cNvSpPr>
            <a:spLocks noGrp="1" noRot="1" noChangeAspect="1" noChangeArrowheads="1" noTextEdit="1"/>
          </p:cNvSpPr>
          <p:nvPr>
            <p:ph type="sldImg"/>
          </p:nvPr>
        </p:nvSpPr>
        <p:spPr>
          <a:xfrm>
            <a:off x="93663" y="742950"/>
            <a:ext cx="6619875" cy="3724275"/>
          </a:xfrm>
          <a:ln/>
        </p:spPr>
      </p:sp>
      <p:sp>
        <p:nvSpPr>
          <p:cNvPr id="3768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38654518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8344759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8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46C91F46-67A2-4F50-BC16-FE131C3E1787}" type="slidenum">
              <a:rPr lang="de-DE" sz="1200">
                <a:solidFill>
                  <a:srgbClr val="000000"/>
                </a:solidFill>
                <a:latin typeface="Sparkasse Rg" pitchFamily="34" charset="0"/>
              </a:rPr>
              <a:pPr eaLnBrk="1" hangingPunct="1"/>
              <a:t>61</a:t>
            </a:fld>
            <a:endParaRPr lang="de-DE" sz="1200">
              <a:solidFill>
                <a:srgbClr val="000000"/>
              </a:solidFill>
              <a:latin typeface="Sparkasse Rg" pitchFamily="34" charset="0"/>
            </a:endParaRPr>
          </a:p>
        </p:txBody>
      </p:sp>
      <p:sp>
        <p:nvSpPr>
          <p:cNvPr id="378883" name="Rectangle 2"/>
          <p:cNvSpPr>
            <a:spLocks noGrp="1" noRot="1" noChangeAspect="1" noChangeArrowheads="1" noTextEdit="1"/>
          </p:cNvSpPr>
          <p:nvPr>
            <p:ph type="sldImg"/>
          </p:nvPr>
        </p:nvSpPr>
        <p:spPr>
          <a:xfrm>
            <a:off x="93663" y="742950"/>
            <a:ext cx="6619875" cy="3724275"/>
          </a:xfrm>
          <a:ln/>
        </p:spPr>
      </p:sp>
      <p:sp>
        <p:nvSpPr>
          <p:cNvPr id="37888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64685209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99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4BFE1B2D-07F3-499D-9B85-08002EEE54CB}" type="slidenum">
              <a:rPr lang="de-DE" sz="1200">
                <a:solidFill>
                  <a:srgbClr val="000000"/>
                </a:solidFill>
                <a:latin typeface="Sparkasse Rg" pitchFamily="34" charset="0"/>
              </a:rPr>
              <a:pPr eaLnBrk="1" hangingPunct="1"/>
              <a:t>62</a:t>
            </a:fld>
            <a:endParaRPr lang="de-DE" sz="1200">
              <a:solidFill>
                <a:srgbClr val="000000"/>
              </a:solidFill>
              <a:latin typeface="Sparkasse Rg" pitchFamily="34" charset="0"/>
            </a:endParaRPr>
          </a:p>
        </p:txBody>
      </p:sp>
      <p:sp>
        <p:nvSpPr>
          <p:cNvPr id="379907" name="Rectangle 2"/>
          <p:cNvSpPr>
            <a:spLocks noGrp="1" noRot="1" noChangeAspect="1" noChangeArrowheads="1" noTextEdit="1"/>
          </p:cNvSpPr>
          <p:nvPr>
            <p:ph type="sldImg"/>
          </p:nvPr>
        </p:nvSpPr>
        <p:spPr>
          <a:xfrm>
            <a:off x="93663" y="742950"/>
            <a:ext cx="6619875" cy="3724275"/>
          </a:xfrm>
          <a:ln/>
        </p:spPr>
      </p:sp>
      <p:sp>
        <p:nvSpPr>
          <p:cNvPr id="37990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7718661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195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468201D-C911-4012-9DD8-43E7A284D292}" type="slidenum">
              <a:rPr lang="de-DE" sz="1200">
                <a:solidFill>
                  <a:srgbClr val="000000"/>
                </a:solidFill>
                <a:latin typeface="Sparkasse Rg" pitchFamily="34" charset="0"/>
              </a:rPr>
              <a:pPr eaLnBrk="1" hangingPunct="1"/>
              <a:t>63</a:t>
            </a:fld>
            <a:endParaRPr lang="de-DE" sz="1200">
              <a:solidFill>
                <a:srgbClr val="000000"/>
              </a:solidFill>
              <a:latin typeface="Sparkasse Rg" pitchFamily="34" charset="0"/>
            </a:endParaRPr>
          </a:p>
        </p:txBody>
      </p:sp>
      <p:sp>
        <p:nvSpPr>
          <p:cNvPr id="381955" name="Rectangle 2"/>
          <p:cNvSpPr>
            <a:spLocks noGrp="1" noRot="1" noChangeAspect="1" noChangeArrowheads="1" noTextEdit="1"/>
          </p:cNvSpPr>
          <p:nvPr>
            <p:ph type="sldImg"/>
          </p:nvPr>
        </p:nvSpPr>
        <p:spPr>
          <a:xfrm>
            <a:off x="93663" y="742950"/>
            <a:ext cx="6619875" cy="3724275"/>
          </a:xfrm>
          <a:ln/>
        </p:spPr>
      </p:sp>
      <p:sp>
        <p:nvSpPr>
          <p:cNvPr id="38195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0663790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093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423A066-B1CF-4DC4-A7A9-D6EE4AB30EB8}" type="slidenum">
              <a:rPr lang="de-DE" sz="1200">
                <a:solidFill>
                  <a:srgbClr val="000000"/>
                </a:solidFill>
                <a:latin typeface="Sparkasse Rg" pitchFamily="34" charset="0"/>
              </a:rPr>
              <a:pPr eaLnBrk="1" hangingPunct="1"/>
              <a:t>64</a:t>
            </a:fld>
            <a:endParaRPr lang="de-DE" sz="1200">
              <a:solidFill>
                <a:srgbClr val="000000"/>
              </a:solidFill>
              <a:latin typeface="Sparkasse Rg" pitchFamily="34" charset="0"/>
            </a:endParaRPr>
          </a:p>
        </p:txBody>
      </p:sp>
      <p:sp>
        <p:nvSpPr>
          <p:cNvPr id="380931" name="Rectangle 2"/>
          <p:cNvSpPr>
            <a:spLocks noGrp="1" noRot="1" noChangeAspect="1" noChangeArrowheads="1" noTextEdit="1"/>
          </p:cNvSpPr>
          <p:nvPr>
            <p:ph type="sldImg"/>
          </p:nvPr>
        </p:nvSpPr>
        <p:spPr>
          <a:xfrm>
            <a:off x="93663" y="742950"/>
            <a:ext cx="6619875" cy="3724275"/>
          </a:xfrm>
          <a:ln/>
        </p:spPr>
      </p:sp>
      <p:sp>
        <p:nvSpPr>
          <p:cNvPr id="38093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378119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F7E041A3-935E-4547-BFC8-42EC311BE9EB}" type="slidenum">
              <a:rPr lang="de-DE"/>
              <a:pPr/>
              <a:t>66</a:t>
            </a:fld>
            <a:endParaRPr lang="de-DE"/>
          </a:p>
        </p:txBody>
      </p:sp>
      <p:sp>
        <p:nvSpPr>
          <p:cNvPr id="487426" name="Rectangle 2"/>
          <p:cNvSpPr txBox="1">
            <a:spLocks noGrp="1" noRot="1" noChangeAspect="1" noChangeArrowheads="1" noTextEdit="1"/>
          </p:cNvSpPr>
          <p:nvPr>
            <p:ph type="sldImg"/>
          </p:nvPr>
        </p:nvSpPr>
        <p:spPr>
          <a:xfrm>
            <a:off x="87313" y="742950"/>
            <a:ext cx="6623050" cy="3725863"/>
          </a:xfrm>
          <a:ln/>
        </p:spPr>
      </p:sp>
      <p:sp>
        <p:nvSpPr>
          <p:cNvPr id="487427"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201067813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78223B00-B333-47C3-8628-9022D13D7F02}" type="slidenum">
              <a:rPr lang="de-DE"/>
              <a:pPr/>
              <a:t>67</a:t>
            </a:fld>
            <a:endParaRPr lang="de-DE"/>
          </a:p>
        </p:txBody>
      </p:sp>
      <p:sp>
        <p:nvSpPr>
          <p:cNvPr id="489474" name="Rectangle 2"/>
          <p:cNvSpPr txBox="1">
            <a:spLocks noGrp="1" noRot="1" noChangeAspect="1" noChangeArrowheads="1" noTextEdit="1"/>
          </p:cNvSpPr>
          <p:nvPr>
            <p:ph type="sldImg"/>
          </p:nvPr>
        </p:nvSpPr>
        <p:spPr>
          <a:xfrm>
            <a:off x="87313" y="742950"/>
            <a:ext cx="6623050" cy="3725863"/>
          </a:xfrm>
          <a:ln/>
        </p:spPr>
      </p:sp>
      <p:sp>
        <p:nvSpPr>
          <p:cNvPr id="489475"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82361817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147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6F8F056-A6BA-4C51-9536-CEA2E978337A}" type="slidenum">
              <a:rPr lang="de-DE" sz="1200">
                <a:solidFill>
                  <a:srgbClr val="000000"/>
                </a:solidFill>
                <a:latin typeface="Sparkasse Rg" pitchFamily="34" charset="0"/>
              </a:rPr>
              <a:pPr eaLnBrk="1" hangingPunct="1"/>
              <a:t>68</a:t>
            </a:fld>
            <a:endParaRPr lang="de-DE" sz="1200">
              <a:solidFill>
                <a:srgbClr val="000000"/>
              </a:solidFill>
              <a:latin typeface="Sparkasse Rg" pitchFamily="34" charset="0"/>
            </a:endParaRPr>
          </a:p>
        </p:txBody>
      </p:sp>
      <p:sp>
        <p:nvSpPr>
          <p:cNvPr id="361475" name="Rectangle 2"/>
          <p:cNvSpPr>
            <a:spLocks noGrp="1" noRot="1" noChangeAspect="1" noChangeArrowheads="1" noTextEdit="1"/>
          </p:cNvSpPr>
          <p:nvPr>
            <p:ph type="sldImg"/>
          </p:nvPr>
        </p:nvSpPr>
        <p:spPr>
          <a:xfrm>
            <a:off x="93663" y="742950"/>
            <a:ext cx="6619875" cy="3724275"/>
          </a:xfrm>
          <a:ln/>
        </p:spPr>
      </p:sp>
      <p:sp>
        <p:nvSpPr>
          <p:cNvPr id="36147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93859159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249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39139B9-EBBB-4FD7-9E6A-D792144CFDCA}" type="slidenum">
              <a:rPr lang="de-DE" sz="1200">
                <a:solidFill>
                  <a:srgbClr val="000000"/>
                </a:solidFill>
                <a:latin typeface="Sparkasse Rg" pitchFamily="34" charset="0"/>
              </a:rPr>
              <a:pPr eaLnBrk="1" hangingPunct="1"/>
              <a:t>69</a:t>
            </a:fld>
            <a:endParaRPr lang="de-DE" sz="1200">
              <a:solidFill>
                <a:srgbClr val="000000"/>
              </a:solidFill>
              <a:latin typeface="Sparkasse Rg" pitchFamily="34" charset="0"/>
            </a:endParaRPr>
          </a:p>
        </p:txBody>
      </p:sp>
      <p:sp>
        <p:nvSpPr>
          <p:cNvPr id="362499" name="Rectangle 2"/>
          <p:cNvSpPr>
            <a:spLocks noGrp="1" noRot="1" noChangeAspect="1" noChangeArrowheads="1" noTextEdit="1"/>
          </p:cNvSpPr>
          <p:nvPr>
            <p:ph type="sldImg"/>
          </p:nvPr>
        </p:nvSpPr>
        <p:spPr>
          <a:xfrm>
            <a:off x="93663" y="742950"/>
            <a:ext cx="6619875" cy="3724275"/>
          </a:xfrm>
          <a:ln/>
        </p:spPr>
      </p:sp>
      <p:sp>
        <p:nvSpPr>
          <p:cNvPr id="36250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10948143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352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70794984-4538-4862-B949-D8817848F907}" type="slidenum">
              <a:rPr lang="de-DE" sz="1200">
                <a:solidFill>
                  <a:srgbClr val="000000"/>
                </a:solidFill>
                <a:latin typeface="Sparkasse Rg" pitchFamily="34" charset="0"/>
              </a:rPr>
              <a:pPr eaLnBrk="1" hangingPunct="1"/>
              <a:t>70</a:t>
            </a:fld>
            <a:endParaRPr lang="de-DE" sz="1200">
              <a:solidFill>
                <a:srgbClr val="000000"/>
              </a:solidFill>
              <a:latin typeface="Sparkasse Rg" pitchFamily="34" charset="0"/>
            </a:endParaRPr>
          </a:p>
        </p:txBody>
      </p:sp>
      <p:sp>
        <p:nvSpPr>
          <p:cNvPr id="363523" name="Rectangle 2"/>
          <p:cNvSpPr>
            <a:spLocks noGrp="1" noRot="1" noChangeAspect="1" noChangeArrowheads="1" noTextEdit="1"/>
          </p:cNvSpPr>
          <p:nvPr>
            <p:ph type="sldImg"/>
          </p:nvPr>
        </p:nvSpPr>
        <p:spPr>
          <a:xfrm>
            <a:off x="93663" y="742950"/>
            <a:ext cx="6619875" cy="3724275"/>
          </a:xfrm>
          <a:ln/>
        </p:spPr>
      </p:sp>
      <p:sp>
        <p:nvSpPr>
          <p:cNvPr id="36352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60026521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454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7D586BB2-FC6D-4C99-8131-681E71997017}" type="slidenum">
              <a:rPr lang="de-DE" sz="1200">
                <a:solidFill>
                  <a:srgbClr val="000000"/>
                </a:solidFill>
                <a:latin typeface="Sparkasse Rg" pitchFamily="34" charset="0"/>
              </a:rPr>
              <a:pPr eaLnBrk="1" hangingPunct="1"/>
              <a:t>71</a:t>
            </a:fld>
            <a:endParaRPr lang="de-DE" sz="1200">
              <a:solidFill>
                <a:srgbClr val="000000"/>
              </a:solidFill>
              <a:latin typeface="Sparkasse Rg" pitchFamily="34" charset="0"/>
            </a:endParaRPr>
          </a:p>
        </p:txBody>
      </p:sp>
      <p:sp>
        <p:nvSpPr>
          <p:cNvPr id="364547" name="Rectangle 2"/>
          <p:cNvSpPr>
            <a:spLocks noGrp="1" noRot="1" noChangeAspect="1" noChangeArrowheads="1" noTextEdit="1"/>
          </p:cNvSpPr>
          <p:nvPr>
            <p:ph type="sldImg"/>
          </p:nvPr>
        </p:nvSpPr>
        <p:spPr>
          <a:xfrm>
            <a:off x="93663" y="742950"/>
            <a:ext cx="6619875" cy="3724275"/>
          </a:xfrm>
          <a:ln/>
        </p:spPr>
      </p:sp>
      <p:sp>
        <p:nvSpPr>
          <p:cNvPr id="36454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45251327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55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95AB131C-0FAF-420B-A6B9-216EC79FFB81}" type="slidenum">
              <a:rPr lang="de-DE" sz="1200">
                <a:solidFill>
                  <a:srgbClr val="000000"/>
                </a:solidFill>
                <a:latin typeface="Sparkasse Rg" pitchFamily="34" charset="0"/>
              </a:rPr>
              <a:pPr eaLnBrk="1" hangingPunct="1"/>
              <a:t>72</a:t>
            </a:fld>
            <a:endParaRPr lang="de-DE" sz="1200">
              <a:solidFill>
                <a:srgbClr val="000000"/>
              </a:solidFill>
              <a:latin typeface="Sparkasse Rg" pitchFamily="34" charset="0"/>
            </a:endParaRPr>
          </a:p>
        </p:txBody>
      </p:sp>
      <p:sp>
        <p:nvSpPr>
          <p:cNvPr id="365571" name="Rectangle 2"/>
          <p:cNvSpPr>
            <a:spLocks noGrp="1" noRot="1" noChangeAspect="1" noChangeArrowheads="1" noTextEdit="1"/>
          </p:cNvSpPr>
          <p:nvPr>
            <p:ph type="sldImg"/>
          </p:nvPr>
        </p:nvSpPr>
        <p:spPr>
          <a:xfrm>
            <a:off x="93663" y="742950"/>
            <a:ext cx="6619875" cy="3724275"/>
          </a:xfrm>
          <a:ln/>
        </p:spPr>
      </p:sp>
      <p:sp>
        <p:nvSpPr>
          <p:cNvPr id="36557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262494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659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337C616-BD52-49BA-B1BF-8A8B2D075DBB}" type="slidenum">
              <a:rPr lang="de-DE" sz="1200">
                <a:solidFill>
                  <a:srgbClr val="000000"/>
                </a:solidFill>
                <a:latin typeface="Sparkasse Rg" pitchFamily="34" charset="0"/>
              </a:rPr>
              <a:pPr eaLnBrk="1" hangingPunct="1"/>
              <a:t>73</a:t>
            </a:fld>
            <a:endParaRPr lang="de-DE" sz="1200">
              <a:solidFill>
                <a:srgbClr val="000000"/>
              </a:solidFill>
              <a:latin typeface="Sparkasse Rg" pitchFamily="34" charset="0"/>
            </a:endParaRPr>
          </a:p>
        </p:txBody>
      </p:sp>
      <p:sp>
        <p:nvSpPr>
          <p:cNvPr id="366595" name="Rectangle 2"/>
          <p:cNvSpPr>
            <a:spLocks noGrp="1" noRot="1" noChangeAspect="1" noChangeArrowheads="1" noTextEdit="1"/>
          </p:cNvSpPr>
          <p:nvPr>
            <p:ph type="sldImg"/>
          </p:nvPr>
        </p:nvSpPr>
        <p:spPr>
          <a:xfrm>
            <a:off x="93663" y="742950"/>
            <a:ext cx="6619875" cy="3724275"/>
          </a:xfrm>
          <a:ln/>
        </p:spPr>
      </p:sp>
      <p:sp>
        <p:nvSpPr>
          <p:cNvPr id="36659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52465674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761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11575C7-254A-4E97-98EC-CFDC4EE472B3}" type="slidenum">
              <a:rPr lang="de-DE" sz="1200">
                <a:solidFill>
                  <a:srgbClr val="000000"/>
                </a:solidFill>
                <a:latin typeface="Sparkasse Rg" pitchFamily="34" charset="0"/>
              </a:rPr>
              <a:pPr eaLnBrk="1" hangingPunct="1"/>
              <a:t>74</a:t>
            </a:fld>
            <a:endParaRPr lang="de-DE" sz="1200">
              <a:solidFill>
                <a:srgbClr val="000000"/>
              </a:solidFill>
              <a:latin typeface="Sparkasse Rg" pitchFamily="34" charset="0"/>
            </a:endParaRPr>
          </a:p>
        </p:txBody>
      </p:sp>
      <p:sp>
        <p:nvSpPr>
          <p:cNvPr id="367619" name="Rectangle 2"/>
          <p:cNvSpPr>
            <a:spLocks noGrp="1" noRot="1" noChangeAspect="1" noChangeArrowheads="1" noTextEdit="1"/>
          </p:cNvSpPr>
          <p:nvPr>
            <p:ph type="sldImg"/>
          </p:nvPr>
        </p:nvSpPr>
        <p:spPr>
          <a:xfrm>
            <a:off x="93663" y="742950"/>
            <a:ext cx="6619875" cy="3724275"/>
          </a:xfrm>
          <a:ln/>
        </p:spPr>
      </p:sp>
      <p:sp>
        <p:nvSpPr>
          <p:cNvPr id="36762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00192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4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0FE689E-BF72-4A8C-B8F6-C3A8F960CBF5}" type="slidenum">
              <a:rPr lang="de-DE" sz="1200">
                <a:solidFill>
                  <a:srgbClr val="000000"/>
                </a:solidFill>
                <a:latin typeface="Sparkasse Rg" pitchFamily="34" charset="0"/>
              </a:rPr>
              <a:pPr eaLnBrk="1" hangingPunct="1"/>
              <a:t>75</a:t>
            </a:fld>
            <a:endParaRPr lang="de-DE" sz="1200">
              <a:solidFill>
                <a:srgbClr val="000000"/>
              </a:solidFill>
              <a:latin typeface="Sparkasse Rg" pitchFamily="34" charset="0"/>
            </a:endParaRPr>
          </a:p>
        </p:txBody>
      </p:sp>
      <p:sp>
        <p:nvSpPr>
          <p:cNvPr id="368643" name="Rectangle 2"/>
          <p:cNvSpPr>
            <a:spLocks noGrp="1" noRot="1" noChangeAspect="1" noChangeArrowheads="1" noTextEdit="1"/>
          </p:cNvSpPr>
          <p:nvPr>
            <p:ph type="sldImg"/>
          </p:nvPr>
        </p:nvSpPr>
        <p:spPr>
          <a:xfrm>
            <a:off x="93663" y="742950"/>
            <a:ext cx="6619875" cy="3724275"/>
          </a:xfrm>
          <a:ln/>
        </p:spPr>
      </p:sp>
      <p:sp>
        <p:nvSpPr>
          <p:cNvPr id="36864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29938157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966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300AD6E-65F9-4309-9C0C-9ED38E9DA83C}" type="slidenum">
              <a:rPr lang="de-DE" sz="1200">
                <a:solidFill>
                  <a:srgbClr val="000000"/>
                </a:solidFill>
                <a:latin typeface="Sparkasse Rg" pitchFamily="34" charset="0"/>
              </a:rPr>
              <a:pPr eaLnBrk="1" hangingPunct="1"/>
              <a:t>76</a:t>
            </a:fld>
            <a:endParaRPr lang="de-DE" sz="1200">
              <a:solidFill>
                <a:srgbClr val="000000"/>
              </a:solidFill>
              <a:latin typeface="Sparkasse Rg" pitchFamily="34" charset="0"/>
            </a:endParaRPr>
          </a:p>
        </p:txBody>
      </p:sp>
      <p:sp>
        <p:nvSpPr>
          <p:cNvPr id="369667" name="Rectangle 2"/>
          <p:cNvSpPr>
            <a:spLocks noGrp="1" noRot="1" noChangeAspect="1" noChangeArrowheads="1" noTextEdit="1"/>
          </p:cNvSpPr>
          <p:nvPr>
            <p:ph type="sldImg"/>
          </p:nvPr>
        </p:nvSpPr>
        <p:spPr>
          <a:xfrm>
            <a:off x="93663" y="742950"/>
            <a:ext cx="6619875" cy="3724275"/>
          </a:xfrm>
          <a:ln/>
        </p:spPr>
      </p:sp>
      <p:sp>
        <p:nvSpPr>
          <p:cNvPr id="36966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44838597"/>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069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3161AB3E-DD77-44D9-AC97-2928F5F87C62}" type="slidenum">
              <a:rPr lang="de-DE" sz="1200">
                <a:solidFill>
                  <a:srgbClr val="000000"/>
                </a:solidFill>
                <a:latin typeface="Sparkasse Rg" pitchFamily="34" charset="0"/>
              </a:rPr>
              <a:pPr eaLnBrk="1" hangingPunct="1"/>
              <a:t>77</a:t>
            </a:fld>
            <a:endParaRPr lang="de-DE" sz="1200">
              <a:solidFill>
                <a:srgbClr val="000000"/>
              </a:solidFill>
              <a:latin typeface="Sparkasse Rg" pitchFamily="34" charset="0"/>
            </a:endParaRPr>
          </a:p>
        </p:txBody>
      </p:sp>
      <p:sp>
        <p:nvSpPr>
          <p:cNvPr id="370691" name="Rectangle 2"/>
          <p:cNvSpPr>
            <a:spLocks noGrp="1" noRot="1" noChangeAspect="1" noChangeArrowheads="1" noTextEdit="1"/>
          </p:cNvSpPr>
          <p:nvPr>
            <p:ph type="sldImg"/>
          </p:nvPr>
        </p:nvSpPr>
        <p:spPr>
          <a:xfrm>
            <a:off x="93663" y="742950"/>
            <a:ext cx="6619875" cy="3724275"/>
          </a:xfrm>
          <a:ln/>
        </p:spPr>
      </p:sp>
      <p:sp>
        <p:nvSpPr>
          <p:cNvPr id="37069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59745799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17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B9DEB884-CAFA-4896-A5C0-9B0ED68CD259}" type="slidenum">
              <a:rPr lang="de-DE" sz="1200">
                <a:solidFill>
                  <a:srgbClr val="000000"/>
                </a:solidFill>
                <a:latin typeface="Sparkasse Rg" pitchFamily="34" charset="0"/>
              </a:rPr>
              <a:pPr eaLnBrk="1" hangingPunct="1"/>
              <a:t>78</a:t>
            </a:fld>
            <a:endParaRPr lang="de-DE" sz="1200">
              <a:solidFill>
                <a:srgbClr val="000000"/>
              </a:solidFill>
              <a:latin typeface="Sparkasse Rg" pitchFamily="34" charset="0"/>
            </a:endParaRPr>
          </a:p>
        </p:txBody>
      </p:sp>
      <p:sp>
        <p:nvSpPr>
          <p:cNvPr id="371715" name="Rectangle 2"/>
          <p:cNvSpPr>
            <a:spLocks noGrp="1" noRot="1" noChangeAspect="1" noChangeArrowheads="1" noTextEdit="1"/>
          </p:cNvSpPr>
          <p:nvPr>
            <p:ph type="sldImg"/>
          </p:nvPr>
        </p:nvSpPr>
        <p:spPr>
          <a:xfrm>
            <a:off x="93663" y="742950"/>
            <a:ext cx="6619875" cy="3724275"/>
          </a:xfrm>
          <a:ln/>
        </p:spPr>
      </p:sp>
      <p:sp>
        <p:nvSpPr>
          <p:cNvPr id="37171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20155363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27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59DE523-4DDA-40D6-A56B-428D0E04655E}" type="slidenum">
              <a:rPr lang="de-DE" sz="1200">
                <a:solidFill>
                  <a:srgbClr val="000000"/>
                </a:solidFill>
                <a:latin typeface="Sparkasse Rg" pitchFamily="34" charset="0"/>
              </a:rPr>
              <a:pPr eaLnBrk="1" hangingPunct="1"/>
              <a:t>79</a:t>
            </a:fld>
            <a:endParaRPr lang="de-DE" sz="1200">
              <a:solidFill>
                <a:srgbClr val="000000"/>
              </a:solidFill>
              <a:latin typeface="Sparkasse Rg" pitchFamily="34" charset="0"/>
            </a:endParaRPr>
          </a:p>
        </p:txBody>
      </p:sp>
      <p:sp>
        <p:nvSpPr>
          <p:cNvPr id="372739" name="Rectangle 2"/>
          <p:cNvSpPr>
            <a:spLocks noGrp="1" noRot="1" noChangeAspect="1" noChangeArrowheads="1" noTextEdit="1"/>
          </p:cNvSpPr>
          <p:nvPr>
            <p:ph type="sldImg"/>
          </p:nvPr>
        </p:nvSpPr>
        <p:spPr>
          <a:xfrm>
            <a:off x="93663" y="742950"/>
            <a:ext cx="6619875" cy="3724275"/>
          </a:xfrm>
          <a:ln/>
        </p:spPr>
      </p:sp>
      <p:sp>
        <p:nvSpPr>
          <p:cNvPr id="37274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27674838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49F0B7FD-EAB7-41D6-9601-A77E8113FF78}" type="slidenum">
              <a:rPr lang="de-DE"/>
              <a:pPr/>
              <a:t>80</a:t>
            </a:fld>
            <a:endParaRPr lang="de-DE"/>
          </a:p>
        </p:txBody>
      </p:sp>
      <p:sp>
        <p:nvSpPr>
          <p:cNvPr id="491522" name="Rectangle 2"/>
          <p:cNvSpPr txBox="1">
            <a:spLocks noGrp="1" noRot="1" noChangeAspect="1" noChangeArrowheads="1" noTextEdit="1"/>
          </p:cNvSpPr>
          <p:nvPr>
            <p:ph type="sldImg"/>
          </p:nvPr>
        </p:nvSpPr>
        <p:spPr>
          <a:xfrm>
            <a:off x="87313" y="742950"/>
            <a:ext cx="6623050" cy="3725863"/>
          </a:xfrm>
          <a:ln/>
        </p:spPr>
      </p:sp>
      <p:sp>
        <p:nvSpPr>
          <p:cNvPr id="491523"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93767571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EDB53AC3-F79C-4526-A9B2-B64A4DED83AC}" type="slidenum">
              <a:rPr lang="de-DE"/>
              <a:pPr/>
              <a:t>81</a:t>
            </a:fld>
            <a:endParaRPr lang="de-DE"/>
          </a:p>
        </p:txBody>
      </p:sp>
      <p:sp>
        <p:nvSpPr>
          <p:cNvPr id="493570" name="Rectangle 2"/>
          <p:cNvSpPr txBox="1">
            <a:spLocks noGrp="1" noRot="1" noChangeAspect="1" noChangeArrowheads="1" noTextEdit="1"/>
          </p:cNvSpPr>
          <p:nvPr>
            <p:ph type="sldImg"/>
          </p:nvPr>
        </p:nvSpPr>
        <p:spPr>
          <a:xfrm>
            <a:off x="87313" y="742950"/>
            <a:ext cx="6623050" cy="3725863"/>
          </a:xfrm>
          <a:ln/>
        </p:spPr>
      </p:sp>
      <p:sp>
        <p:nvSpPr>
          <p:cNvPr id="49357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103074189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382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9D37A7D-E720-4A45-9D64-0A7ACBBC781D}" type="slidenum">
              <a:rPr lang="de-DE" sz="1200">
                <a:solidFill>
                  <a:srgbClr val="000000"/>
                </a:solidFill>
                <a:latin typeface="Sparkasse Rg" pitchFamily="34" charset="0"/>
              </a:rPr>
              <a:pPr eaLnBrk="1" hangingPunct="1"/>
              <a:t>82</a:t>
            </a:fld>
            <a:endParaRPr lang="de-DE" sz="1200">
              <a:solidFill>
                <a:srgbClr val="000000"/>
              </a:solidFill>
              <a:latin typeface="Sparkasse Rg" pitchFamily="34" charset="0"/>
            </a:endParaRPr>
          </a:p>
        </p:txBody>
      </p:sp>
      <p:sp>
        <p:nvSpPr>
          <p:cNvPr id="33382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22B2BB9-1ADA-498A-BFE4-0490C2CA987E}" type="slidenum">
              <a:rPr lang="de-DE" sz="1200">
                <a:solidFill>
                  <a:srgbClr val="000000"/>
                </a:solidFill>
                <a:latin typeface="Sparkasse Rg" pitchFamily="34" charset="0"/>
              </a:rPr>
              <a:pPr algn="r" eaLnBrk="1" hangingPunct="1">
                <a:buClrTx/>
                <a:buFontTx/>
                <a:buNone/>
              </a:pPr>
              <a:t>82</a:t>
            </a:fld>
            <a:endParaRPr lang="de-DE" sz="1200">
              <a:solidFill>
                <a:srgbClr val="000000"/>
              </a:solidFill>
              <a:latin typeface="Sparkasse Rg" pitchFamily="34" charset="0"/>
            </a:endParaRPr>
          </a:p>
        </p:txBody>
      </p:sp>
      <p:sp>
        <p:nvSpPr>
          <p:cNvPr id="33382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382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4234520574"/>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485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5625151-3D25-46E5-8C05-3F39028BCDDC}" type="slidenum">
              <a:rPr lang="de-DE" sz="1200">
                <a:solidFill>
                  <a:srgbClr val="000000"/>
                </a:solidFill>
                <a:latin typeface="Sparkasse Rg" pitchFamily="34" charset="0"/>
              </a:rPr>
              <a:pPr eaLnBrk="1" hangingPunct="1"/>
              <a:t>83</a:t>
            </a:fld>
            <a:endParaRPr lang="de-DE" sz="1200">
              <a:solidFill>
                <a:srgbClr val="000000"/>
              </a:solidFill>
              <a:latin typeface="Sparkasse Rg" pitchFamily="34" charset="0"/>
            </a:endParaRPr>
          </a:p>
        </p:txBody>
      </p:sp>
      <p:sp>
        <p:nvSpPr>
          <p:cNvPr id="33485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DC4F38AA-52C0-4EBE-B07A-1615AFCDD3F3}" type="slidenum">
              <a:rPr lang="de-DE" sz="1200">
                <a:solidFill>
                  <a:srgbClr val="000000"/>
                </a:solidFill>
                <a:latin typeface="Sparkasse Rg" pitchFamily="34" charset="0"/>
              </a:rPr>
              <a:pPr algn="r" eaLnBrk="1" hangingPunct="1">
                <a:buClrTx/>
                <a:buFontTx/>
                <a:buNone/>
              </a:pPr>
              <a:t>83</a:t>
            </a:fld>
            <a:endParaRPr lang="de-DE" sz="1200">
              <a:solidFill>
                <a:srgbClr val="000000"/>
              </a:solidFill>
              <a:latin typeface="Sparkasse Rg" pitchFamily="34" charset="0"/>
            </a:endParaRPr>
          </a:p>
        </p:txBody>
      </p:sp>
      <p:sp>
        <p:nvSpPr>
          <p:cNvPr id="33485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485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684807510"/>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587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9E60DA0-6EB1-409C-9E64-64FC61F56B4A}" type="slidenum">
              <a:rPr lang="de-DE" sz="1200">
                <a:solidFill>
                  <a:srgbClr val="000000"/>
                </a:solidFill>
                <a:latin typeface="Sparkasse Rg" pitchFamily="34" charset="0"/>
              </a:rPr>
              <a:pPr eaLnBrk="1" hangingPunct="1"/>
              <a:t>84</a:t>
            </a:fld>
            <a:endParaRPr lang="de-DE" sz="1200">
              <a:solidFill>
                <a:srgbClr val="000000"/>
              </a:solidFill>
              <a:latin typeface="Sparkasse Rg" pitchFamily="34" charset="0"/>
            </a:endParaRPr>
          </a:p>
        </p:txBody>
      </p:sp>
      <p:sp>
        <p:nvSpPr>
          <p:cNvPr id="33587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C68D2A8F-638E-41C4-A9F8-720E35BCC154}" type="slidenum">
              <a:rPr lang="de-DE" sz="1200">
                <a:solidFill>
                  <a:srgbClr val="000000"/>
                </a:solidFill>
                <a:latin typeface="Sparkasse Rg" pitchFamily="34" charset="0"/>
              </a:rPr>
              <a:pPr algn="r" eaLnBrk="1" hangingPunct="1">
                <a:buClrTx/>
                <a:buFontTx/>
                <a:buNone/>
              </a:pPr>
              <a:t>84</a:t>
            </a:fld>
            <a:endParaRPr lang="de-DE" sz="1200">
              <a:solidFill>
                <a:srgbClr val="000000"/>
              </a:solidFill>
              <a:latin typeface="Sparkasse Rg" pitchFamily="34" charset="0"/>
            </a:endParaRPr>
          </a:p>
        </p:txBody>
      </p:sp>
      <p:sp>
        <p:nvSpPr>
          <p:cNvPr id="33587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587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3843303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689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2EEA3A7-E96E-40B7-A4DF-CE41F8169D9F}" type="slidenum">
              <a:rPr lang="de-DE" sz="1200">
                <a:solidFill>
                  <a:srgbClr val="000000"/>
                </a:solidFill>
                <a:latin typeface="Sparkasse Rg" pitchFamily="34" charset="0"/>
              </a:rPr>
              <a:pPr eaLnBrk="1" hangingPunct="1"/>
              <a:t>85</a:t>
            </a:fld>
            <a:endParaRPr lang="de-DE" sz="1200">
              <a:solidFill>
                <a:srgbClr val="000000"/>
              </a:solidFill>
              <a:latin typeface="Sparkasse Rg" pitchFamily="34" charset="0"/>
            </a:endParaRPr>
          </a:p>
        </p:txBody>
      </p:sp>
      <p:sp>
        <p:nvSpPr>
          <p:cNvPr id="33689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AD1BCF46-8DEF-4CF1-9EDA-7E1CC0A5F440}" type="slidenum">
              <a:rPr lang="de-DE" sz="1200">
                <a:solidFill>
                  <a:srgbClr val="000000"/>
                </a:solidFill>
                <a:latin typeface="Sparkasse Rg" pitchFamily="34" charset="0"/>
              </a:rPr>
              <a:pPr algn="r" eaLnBrk="1" hangingPunct="1">
                <a:buClrTx/>
                <a:buFontTx/>
                <a:buNone/>
              </a:pPr>
              <a:t>85</a:t>
            </a:fld>
            <a:endParaRPr lang="de-DE" sz="1200">
              <a:solidFill>
                <a:srgbClr val="000000"/>
              </a:solidFill>
              <a:latin typeface="Sparkasse Rg" pitchFamily="34" charset="0"/>
            </a:endParaRPr>
          </a:p>
        </p:txBody>
      </p:sp>
      <p:sp>
        <p:nvSpPr>
          <p:cNvPr id="336900"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6901"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98698056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2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BBEC10-A7DC-4E93-AE07-98BD478D6F20}" type="slidenum">
              <a:rPr lang="de-DE" sz="1200">
                <a:solidFill>
                  <a:srgbClr val="000000"/>
                </a:solidFill>
                <a:latin typeface="Sparkasse Rg" pitchFamily="34" charset="0"/>
              </a:rPr>
              <a:pPr eaLnBrk="1" hangingPunct="1"/>
              <a:t>86</a:t>
            </a:fld>
            <a:endParaRPr lang="de-DE" sz="1200">
              <a:solidFill>
                <a:srgbClr val="000000"/>
              </a:solidFill>
              <a:latin typeface="Sparkasse Rg" pitchFamily="34" charset="0"/>
            </a:endParaRPr>
          </a:p>
        </p:txBody>
      </p:sp>
      <p:sp>
        <p:nvSpPr>
          <p:cNvPr id="33792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350AB7E1-7F3E-4088-8DAD-52A3E7AE833B}" type="slidenum">
              <a:rPr lang="de-DE" sz="1200">
                <a:solidFill>
                  <a:srgbClr val="000000"/>
                </a:solidFill>
                <a:latin typeface="Sparkasse Rg" pitchFamily="34" charset="0"/>
              </a:rPr>
              <a:pPr algn="r" eaLnBrk="1" hangingPunct="1">
                <a:buClrTx/>
                <a:buFontTx/>
                <a:buNone/>
              </a:pPr>
              <a:t>86</a:t>
            </a:fld>
            <a:endParaRPr lang="de-DE" sz="1200">
              <a:solidFill>
                <a:srgbClr val="000000"/>
              </a:solidFill>
              <a:latin typeface="Sparkasse Rg" pitchFamily="34" charset="0"/>
            </a:endParaRPr>
          </a:p>
        </p:txBody>
      </p:sp>
      <p:sp>
        <p:nvSpPr>
          <p:cNvPr id="337924"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25"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4061841769"/>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894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32B1D19-BED2-4088-9BA2-86DBF307A1E6}" type="slidenum">
              <a:rPr lang="de-DE" sz="1200">
                <a:solidFill>
                  <a:srgbClr val="000000"/>
                </a:solidFill>
                <a:latin typeface="Sparkasse Rg" pitchFamily="34" charset="0"/>
              </a:rPr>
              <a:pPr eaLnBrk="1" hangingPunct="1"/>
              <a:t>87</a:t>
            </a:fld>
            <a:endParaRPr lang="de-DE" sz="1200">
              <a:solidFill>
                <a:srgbClr val="000000"/>
              </a:solidFill>
              <a:latin typeface="Sparkasse Rg" pitchFamily="34" charset="0"/>
            </a:endParaRPr>
          </a:p>
        </p:txBody>
      </p:sp>
      <p:sp>
        <p:nvSpPr>
          <p:cNvPr id="33894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11D9D1A-A938-4A3C-893E-04F647EF9B5E}" type="slidenum">
              <a:rPr lang="de-DE" sz="1200">
                <a:solidFill>
                  <a:srgbClr val="000000"/>
                </a:solidFill>
                <a:latin typeface="Sparkasse Rg" pitchFamily="34" charset="0"/>
              </a:rPr>
              <a:pPr algn="r" eaLnBrk="1" hangingPunct="1">
                <a:buClrTx/>
                <a:buFontTx/>
                <a:buNone/>
              </a:pPr>
              <a:t>87</a:t>
            </a:fld>
            <a:endParaRPr lang="de-DE" sz="1200">
              <a:solidFill>
                <a:srgbClr val="000000"/>
              </a:solidFill>
              <a:latin typeface="Sparkasse Rg" pitchFamily="34" charset="0"/>
            </a:endParaRPr>
          </a:p>
        </p:txBody>
      </p:sp>
      <p:sp>
        <p:nvSpPr>
          <p:cNvPr id="33894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894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805226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933809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03.03.2023</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03.03.2023</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03.03.2023</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03.03.2023</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03.03.2023</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03.03.2023</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03.03.2023</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03.03.2023</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03.03.2023</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03.03.2023</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03.03.2023</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03.03.2023</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bernhardkoester.de/" TargetMode="External"/><Relationship Id="rId2" Type="http://schemas.openxmlformats.org/officeDocument/2006/relationships/hyperlink" Target="mailto:bernhard.koester@jade-hs.de"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42.xml"/><Relationship Id="rId1" Type="http://schemas.openxmlformats.org/officeDocument/2006/relationships/slideLayout" Target="../slideLayouts/slideLayout7.xml"/><Relationship Id="rId4" Type="http://schemas.openxmlformats.org/officeDocument/2006/relationships/image" Target="../media/image12.emf"/></Relationships>
</file>

<file path=ppt/slides/_rels/slide4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52.xml"/><Relationship Id="rId1" Type="http://schemas.openxmlformats.org/officeDocument/2006/relationships/slideLayout" Target="../slideLayouts/slideLayout7.xml"/><Relationship Id="rId4" Type="http://schemas.openxmlformats.org/officeDocument/2006/relationships/hyperlink" Target="https://www.destatis.de/DE/Themen/Wirtschaft/Preise/Verbraucherpreisindex/Methoden/Erlaeuterungen/verbraucherpreisindex.html#:~:text=Was%20beschreibt%20der%20Verbraucherpreisindex%3F,private%20Haushalte%20f%C3%BCr%20Konsumzwecke%20kaufen." TargetMode="External"/></Relationships>
</file>

<file path=ppt/slides/_rels/slide57.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54.xml"/><Relationship Id="rId1" Type="http://schemas.openxmlformats.org/officeDocument/2006/relationships/slideLayout" Target="../slideLayouts/slideLayout7.xml"/><Relationship Id="rId4" Type="http://schemas.openxmlformats.org/officeDocument/2006/relationships/image" Target="../media/image16.emf"/></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hyperlink" Target="https://www.ecb.europa.eu/" TargetMode="External"/><Relationship Id="rId13" Type="http://schemas.openxmlformats.org/officeDocument/2006/relationships/hyperlink" Target="https://www.worldbank.org/" TargetMode="External"/><Relationship Id="rId18" Type="http://schemas.openxmlformats.org/officeDocument/2006/relationships/hyperlink" Target="https://www.iab.de/" TargetMode="External"/><Relationship Id="rId26" Type="http://schemas.openxmlformats.org/officeDocument/2006/relationships/hyperlink" Target="https://www.bruegel.org/" TargetMode="External"/><Relationship Id="rId3" Type="http://schemas.openxmlformats.org/officeDocument/2006/relationships/hyperlink" Target="https://www.destatis.de/DE/Home/_inhalt.html" TargetMode="External"/><Relationship Id="rId21" Type="http://schemas.openxmlformats.org/officeDocument/2006/relationships/hyperlink" Target="https://www.iwkoeln.de/" TargetMode="External"/><Relationship Id="rId7" Type="http://schemas.openxmlformats.org/officeDocument/2006/relationships/hyperlink" Target="https://ec.europa.eu/eurostat" TargetMode="External"/><Relationship Id="rId12" Type="http://schemas.openxmlformats.org/officeDocument/2006/relationships/hyperlink" Target="https://www.imf.org/" TargetMode="External"/><Relationship Id="rId17" Type="http://schemas.openxmlformats.org/officeDocument/2006/relationships/hyperlink" Target="https://www.diw.de/" TargetMode="External"/><Relationship Id="rId25" Type="http://schemas.openxmlformats.org/officeDocument/2006/relationships/hyperlink" Target="https://www.zew.de/" TargetMode="External"/><Relationship Id="rId2" Type="http://schemas.openxmlformats.org/officeDocument/2006/relationships/notesSlide" Target="../notesSlides/notesSlide2.xml"/><Relationship Id="rId16" Type="http://schemas.openxmlformats.org/officeDocument/2006/relationships/hyperlink" Target="https://www.cesifo.org/" TargetMode="External"/><Relationship Id="rId20" Type="http://schemas.openxmlformats.org/officeDocument/2006/relationships/hyperlink" Target="http://www.imk-boeckler.de/" TargetMode="External"/><Relationship Id="rId29" Type="http://schemas.openxmlformats.org/officeDocument/2006/relationships/hyperlink" Target="https://www.nber.org/" TargetMode="External"/><Relationship Id="rId1" Type="http://schemas.openxmlformats.org/officeDocument/2006/relationships/slideLayout" Target="../slideLayouts/slideLayout7.xml"/><Relationship Id="rId6" Type="http://schemas.openxmlformats.org/officeDocument/2006/relationships/hyperlink" Target="https://www.ilo.org/" TargetMode="External"/><Relationship Id="rId11" Type="http://schemas.openxmlformats.org/officeDocument/2006/relationships/hyperlink" Target="https://www.oecd.org/" TargetMode="External"/><Relationship Id="rId24" Type="http://schemas.openxmlformats.org/officeDocument/2006/relationships/hyperlink" Target="https://www.rwi-essen.de/" TargetMode="External"/><Relationship Id="rId5" Type="http://schemas.openxmlformats.org/officeDocument/2006/relationships/hyperlink" Target="https://www.arbeitsagentur.de/" TargetMode="External"/><Relationship Id="rId15" Type="http://schemas.openxmlformats.org/officeDocument/2006/relationships/hyperlink" Target="https://research.handelsblatt.com/de/" TargetMode="External"/><Relationship Id="rId23" Type="http://schemas.openxmlformats.org/officeDocument/2006/relationships/hyperlink" Target="https://kof.ethz.ch/" TargetMode="External"/><Relationship Id="rId28" Type="http://schemas.openxmlformats.org/officeDocument/2006/relationships/hyperlink" Target="https://www.esri.ie/" TargetMode="External"/><Relationship Id="rId10" Type="http://schemas.openxmlformats.org/officeDocument/2006/relationships/hyperlink" Target="https://www.bankofengland.co.uk/" TargetMode="External"/><Relationship Id="rId19" Type="http://schemas.openxmlformats.org/officeDocument/2006/relationships/hyperlink" Target="https://www.ifw-kiel.de/" TargetMode="External"/><Relationship Id="rId31" Type="http://schemas.openxmlformats.org/officeDocument/2006/relationships/hyperlink" Target="https://www.brookings.edu/" TargetMode="External"/><Relationship Id="rId4" Type="http://schemas.openxmlformats.org/officeDocument/2006/relationships/hyperlink" Target="https://www.bundesbank.de/" TargetMode="External"/><Relationship Id="rId9" Type="http://schemas.openxmlformats.org/officeDocument/2006/relationships/hyperlink" Target="https://www.federalreserve.gov/" TargetMode="External"/><Relationship Id="rId14" Type="http://schemas.openxmlformats.org/officeDocument/2006/relationships/hyperlink" Target="https://www.sachverstaendigenrat-wirtschaft.de/" TargetMode="External"/><Relationship Id="rId22" Type="http://schemas.openxmlformats.org/officeDocument/2006/relationships/hyperlink" Target="https://www.iwh-halle.de/" TargetMode="External"/><Relationship Id="rId27" Type="http://schemas.openxmlformats.org/officeDocument/2006/relationships/hyperlink" Target="https://www.niesr.ac.uk/" TargetMode="External"/><Relationship Id="rId30" Type="http://schemas.openxmlformats.org/officeDocument/2006/relationships/hyperlink" Target="https://www.piie.com/" TargetMode="External"/></Relationships>
</file>

<file path=ppt/slides/_rels/slide6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57.xml"/><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62.xml.rels><?xml version="1.0" encoding="UTF-8" standalone="yes"?>
<Relationships xmlns="http://schemas.openxmlformats.org/package/2006/relationships"><Relationship Id="rId3" Type="http://schemas.openxmlformats.org/officeDocument/2006/relationships/hyperlink" Target="https://www.destatis.de/DE/Themen/Wirtschaft/Preise/Verbraucherpreisindex/PreisKaleidoskopUebersicht.html" TargetMode="External"/><Relationship Id="rId2" Type="http://schemas.openxmlformats.org/officeDocument/2006/relationships/notesSlide" Target="../notesSlides/notesSlide58.xml"/><Relationship Id="rId1" Type="http://schemas.openxmlformats.org/officeDocument/2006/relationships/slideLayout" Target="../slideLayouts/slideLayout7.xml"/><Relationship Id="rId6" Type="http://schemas.openxmlformats.org/officeDocument/2006/relationships/image" Target="../media/image20.png"/><Relationship Id="rId5" Type="http://schemas.openxmlformats.org/officeDocument/2006/relationships/hyperlink" Target="https://www.destatis.de/DE/Themen/Wirtschaft/Preise/Verbraucherpreisindex/inflation.html" TargetMode="External"/><Relationship Id="rId4" Type="http://schemas.openxmlformats.org/officeDocument/2006/relationships/hyperlink" Target="https://www.destatis.de/DE/Service/Statistik-Visualisiert/persoenlicher-inflationsrechner-uebersicht.html" TargetMode="External"/></Relationships>
</file>

<file path=ppt/slides/_rels/slide6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aeaweb.org/articles?id=10.1257/jep.23.1.221"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notesSlide" Target="../notesSlides/notesSlide79.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97459"/>
            <a:ext cx="7598011" cy="925787"/>
          </a:xfrm>
          <a:prstGeom prst="rect">
            <a:avLst/>
          </a:prstGeom>
          <a:noFill/>
          <a:ln>
            <a:noFill/>
          </a:ln>
        </p:spPr>
        <p:txBody>
          <a:bodyPr lIns="81646" tIns="40823" rIns="81646" bIns="40823" anchor="ctr" anchorCtr="1"/>
          <a:lstStyle/>
          <a:p>
            <a:pPr algn="ctr">
              <a:lnSpc>
                <a:spcPct val="100000"/>
              </a:lnSpc>
            </a:pPr>
            <a:r>
              <a:rPr lang="de-DE" sz="2400" b="1" dirty="0">
                <a:solidFill>
                  <a:srgbClr val="000000"/>
                </a:solidFill>
                <a:latin typeface="Arial"/>
                <a:ea typeface="Droid Sans Fallback"/>
              </a:rPr>
              <a:t>Ökonomen als</a:t>
            </a:r>
          </a:p>
          <a:p>
            <a:pPr algn="ctr">
              <a:lnSpc>
                <a:spcPct val="100000"/>
              </a:lnSpc>
            </a:pPr>
            <a:r>
              <a:rPr lang="de-DE" sz="2400" b="1" dirty="0">
                <a:solidFill>
                  <a:srgbClr val="000000"/>
                </a:solidFill>
                <a:latin typeface="Arial"/>
                <a:ea typeface="Droid Sans Fallback"/>
              </a:rPr>
              <a:t>Wissenschaftler oder Wirtschaftspolitiker</a:t>
            </a:r>
          </a:p>
        </p:txBody>
      </p:sp>
      <p:sp>
        <p:nvSpPr>
          <p:cNvPr id="7" name="Textfeld 6"/>
          <p:cNvSpPr txBox="1"/>
          <p:nvPr/>
        </p:nvSpPr>
        <p:spPr>
          <a:xfrm>
            <a:off x="1008695" y="1705738"/>
            <a:ext cx="7680910" cy="3075701"/>
          </a:xfrm>
          <a:prstGeom prst="rect">
            <a:avLst/>
          </a:prstGeom>
          <a:noFill/>
        </p:spPr>
        <p:txBody>
          <a:bodyPr wrap="square" rtlCol="0">
            <a:noAutofit/>
          </a:bodyPr>
          <a:lstStyle/>
          <a:p>
            <a:pPr marL="414772" indent="-414772">
              <a:buFont typeface="Arial" panose="020B0604020202020204" pitchFamily="34" charset="0"/>
              <a:buChar char="•"/>
            </a:pPr>
            <a:r>
              <a:rPr lang="de-DE" sz="2903" dirty="0">
                <a:latin typeface="Times New Roman" panose="02020603050405020304" pitchFamily="18" charset="0"/>
                <a:cs typeface="Times New Roman" panose="02020603050405020304" pitchFamily="18" charset="0"/>
              </a:rPr>
              <a:t>Versuchen Ökonomen die Welt zu erklären, so handeln sie als </a:t>
            </a:r>
            <a:r>
              <a:rPr lang="de-DE" sz="2903" b="1">
                <a:latin typeface="Times New Roman" panose="02020603050405020304" pitchFamily="18" charset="0"/>
                <a:cs typeface="Times New Roman" panose="02020603050405020304" pitchFamily="18" charset="0"/>
              </a:rPr>
              <a:t>Wissenschaftler.</a:t>
            </a:r>
          </a:p>
          <a:p>
            <a:pPr marL="414772" indent="-414772">
              <a:buFont typeface="Arial" panose="020B0604020202020204" pitchFamily="34" charset="0"/>
              <a:buChar char="•"/>
            </a:pPr>
            <a:endParaRPr lang="de-DE" sz="2903">
              <a:latin typeface="Times New Roman" panose="02020603050405020304" pitchFamily="18" charset="0"/>
              <a:cs typeface="Times New Roman" panose="02020603050405020304" pitchFamily="18" charset="0"/>
            </a:endParaRPr>
          </a:p>
          <a:p>
            <a:pPr marL="414772" indent="-414772">
              <a:buFont typeface="Arial" panose="020B0604020202020204" pitchFamily="34" charset="0"/>
              <a:buChar char="•"/>
            </a:pPr>
            <a:r>
              <a:rPr lang="de-DE" sz="2903">
                <a:latin typeface="Times New Roman" panose="02020603050405020304" pitchFamily="18" charset="0"/>
                <a:cs typeface="Times New Roman" panose="02020603050405020304" pitchFamily="18" charset="0"/>
              </a:rPr>
              <a:t>Versuchen Ökonomen die Welt zu verändern und bringen damit Ihre Überzeugungen ein, so handeln sie als </a:t>
            </a:r>
            <a:r>
              <a:rPr lang="de-DE" sz="2903" b="1">
                <a:latin typeface="Times New Roman" panose="02020603050405020304" pitchFamily="18" charset="0"/>
                <a:cs typeface="Times New Roman" panose="02020603050405020304" pitchFamily="18" charset="0"/>
              </a:rPr>
              <a:t>Wirtschaftspolitiker</a:t>
            </a:r>
            <a:r>
              <a:rPr lang="de-DE" sz="2903">
                <a:latin typeface="Times New Roman" panose="02020603050405020304" pitchFamily="18" charset="0"/>
                <a:cs typeface="Times New Roman" panose="02020603050405020304" pitchFamily="18" charset="0"/>
              </a:rPr>
              <a:t>.</a:t>
            </a:r>
            <a:endParaRPr lang="de-DE" sz="2903"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1891948" y="2407796"/>
            <a:ext cx="9517731" cy="1671587"/>
          </a:xfrm>
          <a:prstGeom prst="rect">
            <a:avLst/>
          </a:prstGeom>
          <a:noFill/>
        </p:spPr>
        <p:txBody>
          <a:bodyPr wrap="square" rtlCol="0">
            <a:noAutofit/>
          </a:bodyPr>
          <a:lstStyle/>
          <a:p>
            <a:pPr marL="414772" indent="-414772">
              <a:buFont typeface="Arial" panose="020B0604020202020204" pitchFamily="34" charset="0"/>
              <a:buChar char="•"/>
            </a:pPr>
            <a:endParaRPr lang="de-DE" sz="2903"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10" name="Rechteck 9">
            <a:extLst>
              <a:ext uri="{FF2B5EF4-FFF2-40B4-BE49-F238E27FC236}">
                <a16:creationId xmlns:a16="http://schemas.microsoft.com/office/drawing/2014/main" id="{293B1651-4C49-486F-9F03-28F9846F8EE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61552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359572" y="104181"/>
            <a:ext cx="6838707" cy="744941"/>
          </a:xfrm>
          <a:prstGeom prst="rect">
            <a:avLst/>
          </a:prstGeom>
          <a:noFill/>
          <a:ln>
            <a:noFill/>
          </a:ln>
        </p:spPr>
        <p:txBody>
          <a:bodyPr lIns="81646" tIns="40823" rIns="81646" bIns="40823" anchor="ctr" anchorCtr="1"/>
          <a:lstStyle/>
          <a:p>
            <a:pPr>
              <a:lnSpc>
                <a:spcPct val="100000"/>
              </a:lnSpc>
            </a:pPr>
            <a:r>
              <a:rPr lang="de-DE" sz="3200" b="1" dirty="0">
                <a:solidFill>
                  <a:srgbClr val="000000"/>
                </a:solidFill>
                <a:latin typeface="Arial"/>
                <a:ea typeface="Droid Sans Fallback"/>
              </a:rPr>
              <a:t>Positive und normative Aussagen</a:t>
            </a:r>
            <a:endParaRPr sz="3200" dirty="0"/>
          </a:p>
        </p:txBody>
      </p:sp>
      <p:sp>
        <p:nvSpPr>
          <p:cNvPr id="7" name="Textfeld 6"/>
          <p:cNvSpPr txBox="1"/>
          <p:nvPr/>
        </p:nvSpPr>
        <p:spPr>
          <a:xfrm>
            <a:off x="651828" y="1601406"/>
            <a:ext cx="9788974" cy="3197660"/>
          </a:xfrm>
          <a:prstGeom prst="rect">
            <a:avLst/>
          </a:prstGeom>
          <a:noFill/>
        </p:spPr>
        <p:txBody>
          <a:bodyPr wrap="square" rtlCol="0">
            <a:noAutofit/>
          </a:bodyPr>
          <a:lstStyle/>
          <a:p>
            <a:r>
              <a:rPr lang="de-DE" sz="2200" b="1" dirty="0">
                <a:latin typeface="Times New Roman" panose="02020603050405020304" pitchFamily="18" charset="0"/>
                <a:cs typeface="Times New Roman" panose="02020603050405020304" pitchFamily="18" charset="0"/>
              </a:rPr>
              <a:t>Positive Aussagen</a:t>
            </a:r>
            <a:r>
              <a:rPr lang="de-DE" sz="2200" dirty="0">
                <a:latin typeface="Times New Roman" panose="02020603050405020304" pitchFamily="18" charset="0"/>
                <a:cs typeface="Times New Roman" panose="02020603050405020304" pitchFamily="18" charset="0"/>
              </a:rPr>
              <a:t> sind beschreibend und richten sich darauf aus, wie die Welt ist bzw. wie sie funktioniert. Dieses Funktionieren wird völlig neutral betrachtet</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deskriptiv.</a:t>
            </a:r>
          </a:p>
          <a:p>
            <a:endParaRPr lang="de-DE" sz="2200" dirty="0">
              <a:latin typeface="Times New Roman" panose="02020603050405020304" pitchFamily="18" charset="0"/>
              <a:cs typeface="Times New Roman" panose="02020603050405020304" pitchFamily="18" charset="0"/>
            </a:endParaRPr>
          </a:p>
          <a:p>
            <a:r>
              <a:rPr lang="de-DE" sz="2200" b="1" dirty="0">
                <a:latin typeface="Times New Roman" panose="02020603050405020304" pitchFamily="18" charset="0"/>
                <a:cs typeface="Times New Roman" panose="02020603050405020304" pitchFamily="18" charset="0"/>
              </a:rPr>
              <a:t>Normative Aussagen </a:t>
            </a:r>
            <a:r>
              <a:rPr lang="de-DE" sz="2200" dirty="0">
                <a:latin typeface="Times New Roman" panose="02020603050405020304" pitchFamily="18" charset="0"/>
                <a:cs typeface="Times New Roman" panose="02020603050405020304" pitchFamily="18" charset="0"/>
              </a:rPr>
              <a:t>geben ein Werturteil darüber ab, wie die Welt sein sollte. Gemäß der eigenen Überzeugung werden Maßnahmen getroffen.</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präskriptiv.</a:t>
            </a:r>
          </a:p>
        </p:txBody>
      </p:sp>
      <p:sp>
        <p:nvSpPr>
          <p:cNvPr id="8" name="Rechteck 7">
            <a:extLst>
              <a:ext uri="{FF2B5EF4-FFF2-40B4-BE49-F238E27FC236}">
                <a16:creationId xmlns:a16="http://schemas.microsoft.com/office/drawing/2014/main" id="{5F0611D4-4001-437F-AF27-E34A219247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14273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121561" y="0"/>
            <a:ext cx="7598011" cy="744941"/>
          </a:xfrm>
          <a:prstGeom prst="rect">
            <a:avLst/>
          </a:prstGeom>
          <a:noFill/>
          <a:ln>
            <a:noFill/>
          </a:ln>
        </p:spPr>
        <p:txBody>
          <a:bodyPr lIns="81646" tIns="40823" rIns="81646" bIns="40823" anchor="ctr" anchorCtr="1"/>
          <a:lstStyle/>
          <a:p>
            <a:pPr>
              <a:lnSpc>
                <a:spcPct val="100000"/>
              </a:lnSpc>
            </a:pPr>
            <a:r>
              <a:rPr lang="de-DE" sz="3629" b="1" dirty="0">
                <a:solidFill>
                  <a:srgbClr val="000000"/>
                </a:solidFill>
                <a:latin typeface="Arial"/>
              </a:rPr>
              <a:t>Beispiele – positiv/normativ?</a:t>
            </a:r>
            <a:endParaRPr sz="1633" dirty="0"/>
          </a:p>
        </p:txBody>
      </p:sp>
      <p:sp>
        <p:nvSpPr>
          <p:cNvPr id="7" name="Textfeld 6"/>
          <p:cNvSpPr txBox="1"/>
          <p:nvPr/>
        </p:nvSpPr>
        <p:spPr>
          <a:xfrm>
            <a:off x="0" y="1215737"/>
            <a:ext cx="12192000" cy="4676862"/>
          </a:xfrm>
          <a:prstGeom prst="rect">
            <a:avLst/>
          </a:prstGeom>
          <a:noFill/>
        </p:spPr>
        <p:txBody>
          <a:bodyPr wrap="square" rtlCol="0">
            <a:noAutofit/>
          </a:bodyPr>
          <a:lstStyle/>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Einführung des Mindestlohns führt zu Arbeitslosigkeit bei Geringqualifizierten</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in einigen Bereichen erzielten Einkommenssteigerungen durch die Einführung des Mindestlohns sind wichtiger als die steigende Arbeitslosigkeit in anderen Bereichen</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Ein steigender Ölpreis steigert die Nachfrage nach Elektroautos</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Betreiber von Kohlekraftwerken müssen stärker an den Kosten, die die CO</a:t>
            </a:r>
            <a:r>
              <a:rPr lang="de-DE" sz="2200" baseline="-25000" dirty="0">
                <a:latin typeface="Times New Roman" panose="02020603050405020304" pitchFamily="18" charset="0"/>
                <a:cs typeface="Times New Roman" panose="02020603050405020304" pitchFamily="18" charset="0"/>
              </a:rPr>
              <a:t>2</a:t>
            </a:r>
            <a:r>
              <a:rPr lang="de-DE" sz="2200" dirty="0">
                <a:latin typeface="Times New Roman" panose="02020603050405020304" pitchFamily="18" charset="0"/>
                <a:cs typeface="Times New Roman" panose="02020603050405020304" pitchFamily="18" charset="0"/>
              </a:rPr>
              <a:t>-Emissionen im Zuge des Klimawandels verursachen beteiligt werden</a:t>
            </a: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Das geplante Sondervermögen von 100 Mrd. für den Ausbau der</a:t>
            </a:r>
          </a:p>
          <a:p>
            <a:r>
              <a:rPr lang="de-DE" sz="2200" dirty="0">
                <a:latin typeface="Times New Roman" panose="02020603050405020304" pitchFamily="18" charset="0"/>
                <a:cs typeface="Times New Roman" panose="02020603050405020304" pitchFamily="18" charset="0"/>
              </a:rPr>
              <a:t>     Bundeswehr, senkt aufgrund steigender Zinsbelastung des Staats-</a:t>
            </a:r>
          </a:p>
          <a:p>
            <a:r>
              <a:rPr lang="de-DE" sz="2200" dirty="0">
                <a:latin typeface="Times New Roman" panose="02020603050405020304" pitchFamily="18" charset="0"/>
                <a:cs typeface="Times New Roman" panose="02020603050405020304" pitchFamily="18" charset="0"/>
              </a:rPr>
              <a:t>     Haushalts den Handlungsspielraum für die zukünftige Generation</a:t>
            </a:r>
          </a:p>
        </p:txBody>
      </p:sp>
      <p:sp>
        <p:nvSpPr>
          <p:cNvPr id="10" name="Rechteck 9">
            <a:extLst>
              <a:ext uri="{FF2B5EF4-FFF2-40B4-BE49-F238E27FC236}">
                <a16:creationId xmlns:a16="http://schemas.microsoft.com/office/drawing/2014/main" id="{200A4E8E-4367-419C-9B2A-FD260827374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22327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62424" y="45403"/>
            <a:ext cx="5793846"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Mikroökonomie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Verhalten Einzelner</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Unternehmen, Haushalte</a:t>
            </a:r>
          </a:p>
          <a:p>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eines Haushalte nach Lebensmitteln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Angebot eines Autobauers an Fahrzeugen</a:t>
            </a:r>
          </a:p>
          <a:p>
            <a:pPr marL="311079" indent="-311079">
              <a:buFont typeface="Wingdings" panose="05000000000000000000" pitchFamily="2" charset="2"/>
              <a:buChar char="§"/>
            </a:pPr>
            <a:endParaRPr lang="de-DE" sz="2177">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einer Baufirma nach Beton</a:t>
            </a:r>
          </a:p>
        </p:txBody>
      </p:sp>
      <p:sp>
        <p:nvSpPr>
          <p:cNvPr id="8" name="Textfeld 7"/>
          <p:cNvSpPr txBox="1"/>
          <p:nvPr/>
        </p:nvSpPr>
        <p:spPr>
          <a:xfrm>
            <a:off x="5613318" y="0"/>
            <a:ext cx="6659242"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Makroökonomie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Betrachtung der Gesamtwirtschaft</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Untersuchung von aggregierten ökonomischen Größen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Gesamtnachfrage aller Haushalte (Konsum)</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Gesamtangebot aller Unternehmen (gesamtwirtschaftliche Produktion)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a:t>
            </a:r>
            <a:r>
              <a:rPr lang="de-DE" sz="2177">
                <a:latin typeface="Times New Roman" panose="02020603050405020304" pitchFamily="18" charset="0"/>
                <a:cs typeface="Times New Roman" panose="02020603050405020304" pitchFamily="18" charset="0"/>
              </a:rPr>
              <a:t>aller Unternehmen´nach </a:t>
            </a:r>
            <a:r>
              <a:rPr lang="de-DE" sz="2177" dirty="0">
                <a:latin typeface="Times New Roman" panose="02020603050405020304" pitchFamily="18" charset="0"/>
                <a:cs typeface="Times New Roman" panose="02020603050405020304" pitchFamily="18" charset="0"/>
              </a:rPr>
              <a:t>Investitionsgütern</a:t>
            </a:r>
          </a:p>
        </p:txBody>
      </p:sp>
      <p:sp>
        <p:nvSpPr>
          <p:cNvPr id="9" name="Textfeld 8"/>
          <p:cNvSpPr txBox="1"/>
          <p:nvPr/>
        </p:nvSpPr>
        <p:spPr>
          <a:xfrm>
            <a:off x="62424" y="4827187"/>
            <a:ext cx="8546621" cy="755992"/>
          </a:xfrm>
          <a:prstGeom prst="rect">
            <a:avLst/>
          </a:prstGeom>
          <a:noFill/>
        </p:spPr>
        <p:txBody>
          <a:bodyPr wrap="square" rtlCol="0">
            <a:noAutofit/>
          </a:bodyPr>
          <a:lstStyle/>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Der Vorteil der Aggregation besteht in der Verdeutlichung von Gesamtzusammenhängen.</a:t>
            </a:r>
          </a:p>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Das Problem besteht im Verlust von Detailinformationen</a:t>
            </a:r>
          </a:p>
          <a:p>
            <a:endParaRPr lang="de-DE" sz="1996"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62424" y="5832990"/>
            <a:ext cx="8546621" cy="979607"/>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Vgl. Einf. in die Statistik: Die Beschreibung eines Datensatzes über Mittelwert, Median, Spannweite, Varianz, Schiefe,… vertieft zwar das Verständnis für die erhobenen Daten. Bestimmte Informationen gehen aber durch die Aggregation verloren.</a:t>
            </a:r>
          </a:p>
          <a:p>
            <a:endParaRPr lang="de-DE" sz="1996" dirty="0">
              <a:latin typeface="Times New Roman" panose="02020603050405020304" pitchFamily="18" charset="0"/>
              <a:cs typeface="Times New Roman" panose="02020603050405020304" pitchFamily="18" charset="0"/>
            </a:endParaRPr>
          </a:p>
        </p:txBody>
      </p:sp>
      <p:sp>
        <p:nvSpPr>
          <p:cNvPr id="11" name="Rechteck 10">
            <a:extLst>
              <a:ext uri="{FF2B5EF4-FFF2-40B4-BE49-F238E27FC236}">
                <a16:creationId xmlns:a16="http://schemas.microsoft.com/office/drawing/2014/main" id="{84FCABC1-26C8-430B-9E7E-586D39F7F27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307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3266" b="1" dirty="0">
                <a:solidFill>
                  <a:srgbClr val="000000"/>
                </a:solidFill>
                <a:latin typeface="Arial"/>
              </a:rPr>
              <a:t>Makroökonomische Fragestellungen</a:t>
            </a:r>
            <a:endParaRPr sz="3266" dirty="0"/>
          </a:p>
        </p:txBody>
      </p:sp>
      <p:sp>
        <p:nvSpPr>
          <p:cNvPr id="7" name="Text Box 3"/>
          <p:cNvSpPr txBox="1">
            <a:spLocks noChangeArrowheads="1"/>
          </p:cNvSpPr>
          <p:nvPr/>
        </p:nvSpPr>
        <p:spPr bwMode="auto">
          <a:xfrm>
            <a:off x="557584" y="714110"/>
            <a:ext cx="8295271" cy="56257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000" dirty="0">
                <a:solidFill>
                  <a:srgbClr val="000000"/>
                </a:solidFill>
              </a:rPr>
              <a:t>Welche Bedeutung hat die Arbeitsmarktentwicklung für die Gesamtwirtschaft?</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Auswirkungen haben die aktuellen Zentralbankentscheidungen auf die Zinsentwicklung?</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Konsequenzen hat der demographische Wandel auf die Vermögensbildung im Allgemeinen?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Auswirkungen haben die globalen Veränderungen durch die </a:t>
            </a:r>
            <a:r>
              <a:rPr lang="de-DE" altLang="de-DE" sz="2000" err="1">
                <a:solidFill>
                  <a:srgbClr val="000000"/>
                </a:solidFill>
              </a:rPr>
              <a:t>Coronakrise</a:t>
            </a:r>
            <a:r>
              <a:rPr lang="de-DE" altLang="de-DE" sz="2000">
                <a:solidFill>
                  <a:srgbClr val="000000"/>
                </a:solidFill>
              </a:rPr>
              <a:t> auf die </a:t>
            </a:r>
            <a:r>
              <a:rPr lang="de-DE" altLang="de-DE" sz="2000" dirty="0">
                <a:solidFill>
                  <a:srgbClr val="000000"/>
                </a:solidFill>
              </a:rPr>
              <a:t>internationalen Handelsbeziehungen?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wirtschaftspolitischen Auswirkungen haben die angekündigten Programme zur Bekämpfung des Klimawandels im Allgemeinen und die Energiewende im Besonderen?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t>
            </a:r>
            <a:r>
              <a:rPr lang="de-DE" altLang="de-DE" sz="2000" dirty="0" err="1">
                <a:solidFill>
                  <a:srgbClr val="000000"/>
                </a:solidFill>
              </a:rPr>
              <a:t>wirtschaftspolitschen</a:t>
            </a:r>
            <a:r>
              <a:rPr lang="de-DE" altLang="de-DE" sz="2000" dirty="0">
                <a:solidFill>
                  <a:srgbClr val="000000"/>
                </a:solidFill>
              </a:rPr>
              <a:t> Auswirkungen zieht der Überfall Russlands, des größten Rohstofflieferanten der Welt, auf die Ukraine nach sich?</a:t>
            </a:r>
          </a:p>
        </p:txBody>
      </p:sp>
      <p:sp>
        <p:nvSpPr>
          <p:cNvPr id="4" name="Rechteck 3">
            <a:extLst>
              <a:ext uri="{FF2B5EF4-FFF2-40B4-BE49-F238E27FC236}">
                <a16:creationId xmlns:a16="http://schemas.microsoft.com/office/drawing/2014/main" id="{28517683-C53A-44C5-B8E2-A49559A4ACD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83364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0"/>
            <a:ext cx="7761950" cy="744941"/>
          </a:xfrm>
          <a:prstGeom prst="rect">
            <a:avLst/>
          </a:prstGeom>
          <a:noFill/>
          <a:ln>
            <a:noFill/>
          </a:ln>
        </p:spPr>
        <p:txBody>
          <a:bodyPr lIns="81646" tIns="40823" rIns="81646" bIns="40823" anchor="ctr" anchorCtr="1"/>
          <a:lstStyle/>
          <a:p>
            <a:r>
              <a:rPr lang="de-DE" sz="3266" b="1" dirty="0"/>
              <a:t>Makroökonomische Sachverhalte</a:t>
            </a:r>
          </a:p>
        </p:txBody>
      </p:sp>
      <p:sp>
        <p:nvSpPr>
          <p:cNvPr id="7" name="Text Box 3"/>
          <p:cNvSpPr txBox="1">
            <a:spLocks noChangeArrowheads="1"/>
          </p:cNvSpPr>
          <p:nvPr/>
        </p:nvSpPr>
        <p:spPr bwMode="auto">
          <a:xfrm>
            <a:off x="328088" y="714108"/>
            <a:ext cx="8361518" cy="57812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177" dirty="0">
                <a:solidFill>
                  <a:srgbClr val="000000"/>
                </a:solidFill>
              </a:rPr>
              <a:t>Das Wirtschaftswachstum der deutschen Volkswirtschaft betrug im </a:t>
            </a:r>
            <a:r>
              <a:rPr lang="de-DE" altLang="de-DE" sz="2177">
                <a:solidFill>
                  <a:srgbClr val="000000"/>
                </a:solidFill>
              </a:rPr>
              <a:t>Jahr 2022 1,8% </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a:t>
            </a:r>
            <a:r>
              <a:rPr lang="de-DE" altLang="de-DE" sz="2177">
                <a:solidFill>
                  <a:srgbClr val="000000"/>
                </a:solidFill>
              </a:rPr>
              <a:t>Inflationsrate lag im Jahr </a:t>
            </a:r>
            <a:r>
              <a:rPr lang="de-DE" altLang="de-DE" sz="2177" dirty="0">
                <a:solidFill>
                  <a:srgbClr val="000000"/>
                </a:solidFill>
              </a:rPr>
              <a:t>2022 </a:t>
            </a:r>
            <a:r>
              <a:rPr lang="de-DE" altLang="de-DE" sz="2177">
                <a:solidFill>
                  <a:srgbClr val="000000"/>
                </a:solidFill>
              </a:rPr>
              <a:t>bei 6,9%</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Staatsverschuldung liegt zum </a:t>
            </a:r>
            <a:r>
              <a:rPr lang="de-DE" altLang="de-DE" sz="2177">
                <a:solidFill>
                  <a:srgbClr val="000000"/>
                </a:solidFill>
              </a:rPr>
              <a:t>Jahresende 2021 </a:t>
            </a:r>
            <a:r>
              <a:rPr lang="de-DE" altLang="de-DE" sz="2177" dirty="0">
                <a:solidFill>
                  <a:srgbClr val="000000"/>
                </a:solidFill>
              </a:rPr>
              <a:t>bei </a:t>
            </a:r>
            <a:r>
              <a:rPr lang="de-DE" altLang="de-DE" sz="2177">
                <a:solidFill>
                  <a:srgbClr val="000000"/>
                </a:solidFill>
              </a:rPr>
              <a:t>gut 2,45 </a:t>
            </a:r>
            <a:r>
              <a:rPr lang="de-DE" altLang="de-DE" sz="2177" dirty="0">
                <a:solidFill>
                  <a:srgbClr val="000000"/>
                </a:solidFill>
              </a:rPr>
              <a:t>Billionen Euro</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Das Renteneintrittsalter steigt bis zum Jahr 2030 von 65 auf 67 Jahre</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Leitzinsen der EZB </a:t>
            </a:r>
            <a:r>
              <a:rPr lang="de-DE" altLang="de-DE" sz="2177">
                <a:solidFill>
                  <a:srgbClr val="000000"/>
                </a:solidFill>
              </a:rPr>
              <a:t>liegen im Februar 2023 bei 3,0%</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In </a:t>
            </a:r>
            <a:r>
              <a:rPr lang="de-DE" altLang="de-DE" sz="2177">
                <a:solidFill>
                  <a:srgbClr val="000000"/>
                </a:solidFill>
              </a:rPr>
              <a:t>Deutschland wird im April 2023 aller Voraussicht nach </a:t>
            </a:r>
            <a:r>
              <a:rPr lang="de-DE" altLang="de-DE" sz="2177" dirty="0">
                <a:solidFill>
                  <a:srgbClr val="000000"/>
                </a:solidFill>
              </a:rPr>
              <a:t>das letzte </a:t>
            </a:r>
            <a:r>
              <a:rPr lang="de-DE" altLang="de-DE" sz="2177">
                <a:solidFill>
                  <a:srgbClr val="000000"/>
                </a:solidFill>
              </a:rPr>
              <a:t>Atomkraftwerk abgeschaltet werden.</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In </a:t>
            </a:r>
            <a:r>
              <a:rPr lang="de-DE" altLang="de-DE" sz="2177">
                <a:solidFill>
                  <a:srgbClr val="000000"/>
                </a:solidFill>
              </a:rPr>
              <a:t>Wilhelmshaven hat das erste LNG-Terminal Deutschlands Ende des Jahres 2022 seinen Betrieb aufgenommen.</a:t>
            </a:r>
            <a:endParaRPr lang="de-DE" altLang="de-DE" sz="2177" dirty="0">
              <a:solidFill>
                <a:srgbClr val="000000"/>
              </a:solidFill>
            </a:endParaRPr>
          </a:p>
        </p:txBody>
      </p:sp>
      <p:sp>
        <p:nvSpPr>
          <p:cNvPr id="8" name="Rechteck 7">
            <a:extLst>
              <a:ext uri="{FF2B5EF4-FFF2-40B4-BE49-F238E27FC236}">
                <a16:creationId xmlns:a16="http://schemas.microsoft.com/office/drawing/2014/main" id="{0C8DB175-FE02-496C-A0F2-0EC9901A7A2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88590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ChangeArrowheads="1"/>
          </p:cNvSpPr>
          <p:nvPr/>
        </p:nvSpPr>
        <p:spPr bwMode="auto">
          <a:xfrm>
            <a:off x="1328110" y="243752"/>
            <a:ext cx="10231430"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Die historischen Wurzeln des Wirtschaftskreislaufs</a:t>
            </a:r>
          </a:p>
        </p:txBody>
      </p:sp>
      <p:sp>
        <p:nvSpPr>
          <p:cNvPr id="33796" name="Text Box 3"/>
          <p:cNvSpPr txBox="1">
            <a:spLocks noChangeArrowheads="1"/>
          </p:cNvSpPr>
          <p:nvPr/>
        </p:nvSpPr>
        <p:spPr bwMode="auto">
          <a:xfrm>
            <a:off x="1094793" y="891496"/>
            <a:ext cx="9109075" cy="45264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Char char="•"/>
            </a:pPr>
            <a:endParaRPr lang="de-DE" altLang="de-DE" sz="2400" dirty="0">
              <a:solidFill>
                <a:srgbClr val="000000"/>
              </a:solidFill>
            </a:endParaRPr>
          </a:p>
          <a:p>
            <a:pPr eaLnBrk="1" hangingPunct="1">
              <a:buClrTx/>
              <a:buFontTx/>
              <a:buNone/>
            </a:pPr>
            <a:r>
              <a:rPr lang="de-DE" altLang="de-DE" sz="2400" dirty="0">
                <a:solidFill>
                  <a:srgbClr val="000000"/>
                </a:solidFill>
              </a:rPr>
              <a:t>Der </a:t>
            </a:r>
            <a:r>
              <a:rPr lang="en-US" altLang="de-DE" sz="2400" dirty="0" err="1">
                <a:solidFill>
                  <a:srgbClr val="000000"/>
                </a:solidFill>
              </a:rPr>
              <a:t>französische</a:t>
            </a:r>
            <a:r>
              <a:rPr lang="en-US" altLang="de-DE" sz="2400" dirty="0">
                <a:solidFill>
                  <a:srgbClr val="000000"/>
                </a:solidFill>
              </a:rPr>
              <a:t> </a:t>
            </a:r>
            <a:r>
              <a:rPr lang="en-US" altLang="de-DE" sz="2400" dirty="0" err="1">
                <a:solidFill>
                  <a:srgbClr val="000000"/>
                </a:solidFill>
              </a:rPr>
              <a:t>Arzt</a:t>
            </a:r>
            <a:r>
              <a:rPr lang="de-DE" altLang="de-DE" sz="2400" dirty="0">
                <a:solidFill>
                  <a:srgbClr val="000000"/>
                </a:solidFill>
              </a:rPr>
              <a:t> Fran</a:t>
            </a:r>
            <a:r>
              <a:rPr lang="en-US" altLang="de-DE" sz="2400" dirty="0" err="1">
                <a:solidFill>
                  <a:srgbClr val="000000"/>
                </a:solidFill>
                <a:cs typeface="Times New Roman" pitchFamily="18" charset="0"/>
              </a:rPr>
              <a:t>çois</a:t>
            </a:r>
            <a:r>
              <a:rPr lang="en-US" altLang="de-DE" sz="2400" dirty="0">
                <a:solidFill>
                  <a:srgbClr val="000000"/>
                </a:solidFill>
                <a:cs typeface="Times New Roman" pitchFamily="18" charset="0"/>
              </a:rPr>
              <a:t> Quesnay (1694-1774) </a:t>
            </a:r>
            <a:r>
              <a:rPr lang="en-US" altLang="de-DE" sz="2400" dirty="0" err="1">
                <a:solidFill>
                  <a:srgbClr val="000000"/>
                </a:solidFill>
                <a:cs typeface="Times New Roman" pitchFamily="18" charset="0"/>
              </a:rPr>
              <a:t>verglich</a:t>
            </a:r>
            <a:r>
              <a:rPr lang="en-US" altLang="de-DE" sz="2400" dirty="0">
                <a:solidFill>
                  <a:srgbClr val="000000"/>
                </a:solidFill>
                <a:cs typeface="Times New Roman" pitchFamily="18" charset="0"/>
              </a:rPr>
              <a:t> die </a:t>
            </a:r>
            <a:r>
              <a:rPr lang="en-US" altLang="de-DE" sz="2400" dirty="0" err="1">
                <a:solidFill>
                  <a:srgbClr val="000000"/>
                </a:solidFill>
                <a:cs typeface="Times New Roman" pitchFamily="18" charset="0"/>
              </a:rPr>
              <a:t>wirtschaftlichen</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Zusammenhänge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mit</a:t>
            </a:r>
            <a:r>
              <a:rPr lang="en-US" altLang="de-DE" sz="2400" dirty="0">
                <a:solidFill>
                  <a:srgbClr val="000000"/>
                </a:solidFill>
                <a:cs typeface="Times New Roman" pitchFamily="18" charset="0"/>
              </a:rPr>
              <a:t> dem </a:t>
            </a:r>
            <a:r>
              <a:rPr lang="en-US" altLang="de-DE" sz="2400" dirty="0" err="1">
                <a:solidFill>
                  <a:srgbClr val="000000"/>
                </a:solidFill>
                <a:cs typeface="Times New Roman" pitchFamily="18" charset="0"/>
              </a:rPr>
              <a:t>Blutkreislauf</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stellte</a:t>
            </a:r>
            <a:r>
              <a:rPr lang="en-US" altLang="de-DE" sz="2400" dirty="0">
                <a:solidFill>
                  <a:srgbClr val="000000"/>
                </a:solidFill>
                <a:cs typeface="Times New Roman" pitchFamily="18" charset="0"/>
              </a:rPr>
              <a:t> dies in </a:t>
            </a:r>
            <a:r>
              <a:rPr lang="en-US" altLang="de-DE" sz="2400" dirty="0" err="1">
                <a:solidFill>
                  <a:srgbClr val="000000"/>
                </a:solidFill>
                <a:cs typeface="Times New Roman" pitchFamily="18" charset="0"/>
              </a:rPr>
              <a:t>seinem</a:t>
            </a:r>
            <a:r>
              <a:rPr lang="en-US" altLang="de-DE" sz="2400" dirty="0">
                <a:solidFill>
                  <a:srgbClr val="000000"/>
                </a:solidFill>
                <a:cs typeface="Times New Roman" pitchFamily="18" charset="0"/>
              </a:rPr>
              <a:t> Tableau </a:t>
            </a:r>
            <a:r>
              <a:rPr lang="en-US" altLang="de-DE" sz="2400" dirty="0" err="1">
                <a:solidFill>
                  <a:srgbClr val="000000"/>
                </a:solidFill>
                <a:cs typeface="Times New Roman" pitchFamily="18" charset="0"/>
              </a:rPr>
              <a:t>Economique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dar</a:t>
            </a:r>
            <a:r>
              <a:rPr lang="en-US" altLang="de-DE" sz="2400" dirty="0">
                <a:solidFill>
                  <a:srgbClr val="000000"/>
                </a:solidFill>
                <a:cs typeface="Times New Roman" pitchFamily="18" charset="0"/>
              </a:rPr>
              <a:t>.</a:t>
            </a:r>
          </a:p>
          <a:p>
            <a:pPr eaLnBrk="1" hangingPunct="1">
              <a:buClrTx/>
              <a:buFontTx/>
              <a:buNone/>
            </a:pPr>
            <a:endParaRPr lang="en-US" altLang="de-DE" sz="2400" dirty="0">
              <a:solidFill>
                <a:srgbClr val="000000"/>
              </a:solidFill>
              <a:cs typeface="Times New Roman" pitchFamily="18" charset="0"/>
            </a:endParaRPr>
          </a:p>
          <a:p>
            <a:pPr eaLnBrk="1" hangingPunct="1">
              <a:buClrTx/>
              <a:buFontTx/>
              <a:buNone/>
            </a:pPr>
            <a:r>
              <a:rPr lang="en-US" altLang="de-DE" sz="2400" dirty="0" err="1">
                <a:solidFill>
                  <a:srgbClr val="000000"/>
                </a:solidFill>
                <a:cs typeface="Times New Roman" pitchFamily="18" charset="0"/>
              </a:rPr>
              <a:t>Einteilung</a:t>
            </a:r>
            <a:r>
              <a:rPr lang="en-US" altLang="de-DE" sz="2400" dirty="0">
                <a:solidFill>
                  <a:srgbClr val="000000"/>
                </a:solidFill>
                <a:cs typeface="Times New Roman" pitchFamily="18" charset="0"/>
              </a:rPr>
              <a:t> der </a:t>
            </a:r>
            <a:r>
              <a:rPr lang="en-US" altLang="de-DE" sz="2400" dirty="0" err="1">
                <a:solidFill>
                  <a:srgbClr val="000000"/>
                </a:solidFill>
                <a:cs typeface="Times New Roman" pitchFamily="18" charset="0"/>
              </a:rPr>
              <a:t>Wirtschaftssubjekte</a:t>
            </a:r>
            <a:r>
              <a:rPr lang="en-US" altLang="de-DE" sz="2400" dirty="0">
                <a:solidFill>
                  <a:srgbClr val="000000"/>
                </a:solidFill>
                <a:cs typeface="Times New Roman" pitchFamily="18" charset="0"/>
              </a:rPr>
              <a:t> in </a:t>
            </a:r>
            <a:r>
              <a:rPr lang="en-US" altLang="de-DE" sz="2400" dirty="0" err="1">
                <a:solidFill>
                  <a:srgbClr val="000000"/>
                </a:solidFill>
                <a:cs typeface="Times New Roman" pitchFamily="18" charset="0"/>
              </a:rPr>
              <a:t>drei</a:t>
            </a:r>
            <a:r>
              <a:rPr lang="en-US" altLang="de-DE" sz="2400" dirty="0">
                <a:solidFill>
                  <a:srgbClr val="000000"/>
                </a:solidFill>
                <a:cs typeface="Times New Roman" pitchFamily="18" charset="0"/>
              </a:rPr>
              <a:t> Klassen</a:t>
            </a:r>
          </a:p>
          <a:p>
            <a:pPr eaLnBrk="1" hangingPunct="1">
              <a:buClrTx/>
              <a:buFontTx/>
              <a:buNone/>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productive (P):	</a:t>
            </a:r>
            <a:r>
              <a:rPr lang="en-US" altLang="de-DE" sz="2400" dirty="0" err="1">
                <a:solidFill>
                  <a:srgbClr val="000000"/>
                </a:solidFill>
                <a:cs typeface="Times New Roman" pitchFamily="18" charset="0"/>
              </a:rPr>
              <a:t>Landwirte</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Pächter</a:t>
            </a:r>
            <a:endParaRPr lang="en-US" altLang="de-DE" sz="2400" dirty="0">
              <a:solidFill>
                <a:srgbClr val="000000"/>
              </a:solidFill>
              <a:cs typeface="Times New Roman" pitchFamily="18" charset="0"/>
            </a:endParaRPr>
          </a:p>
          <a:p>
            <a:pPr eaLnBrk="1" hangingPunct="1">
              <a:buClrTx/>
              <a:buFontTx/>
              <a:buChar char="•"/>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propi</a:t>
            </a:r>
            <a:r>
              <a:rPr lang="en-US" altLang="de-DE" sz="2400" dirty="0" err="1">
                <a:solidFill>
                  <a:srgbClr val="000000"/>
                </a:solidFill>
              </a:rPr>
              <a:t>é</a:t>
            </a:r>
            <a:r>
              <a:rPr lang="en-US" altLang="de-DE" sz="2400" dirty="0" err="1">
                <a:solidFill>
                  <a:srgbClr val="000000"/>
                </a:solidFill>
                <a:cs typeface="Times New Roman" pitchFamily="18" charset="0"/>
              </a:rPr>
              <a:t>taire</a:t>
            </a:r>
            <a:r>
              <a:rPr lang="en-US" altLang="de-DE" sz="2400" dirty="0">
                <a:solidFill>
                  <a:srgbClr val="000000"/>
                </a:solidFill>
                <a:cs typeface="Times New Roman" pitchFamily="18" charset="0"/>
              </a:rPr>
              <a:t> (E):	</a:t>
            </a:r>
            <a:r>
              <a:rPr lang="en-US" altLang="de-DE" sz="2400" dirty="0" err="1">
                <a:solidFill>
                  <a:srgbClr val="000000"/>
                </a:solidFill>
                <a:cs typeface="Times New Roman" pitchFamily="18" charset="0"/>
              </a:rPr>
              <a:t>Adlige</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Klerus</a:t>
            </a:r>
            <a:r>
              <a:rPr lang="en-US" altLang="de-DE" sz="2400" dirty="0">
                <a:solidFill>
                  <a:srgbClr val="000000"/>
                </a:solidFill>
                <a:cs typeface="Times New Roman" pitchFamily="18" charset="0"/>
              </a:rPr>
              <a:t> </a:t>
            </a:r>
          </a:p>
          <a:p>
            <a:pPr eaLnBrk="1" hangingPunct="1">
              <a:buClrTx/>
              <a:buFontTx/>
              <a:buChar char="•"/>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stérile</a:t>
            </a:r>
            <a:r>
              <a:rPr lang="en-US" altLang="de-DE" sz="2400" dirty="0">
                <a:solidFill>
                  <a:srgbClr val="000000"/>
                </a:solidFill>
                <a:cs typeface="Times New Roman" pitchFamily="18" charset="0"/>
              </a:rPr>
              <a:t> (H):			</a:t>
            </a:r>
            <a:r>
              <a:rPr lang="en-US" altLang="de-DE" sz="2400" dirty="0" err="1">
                <a:solidFill>
                  <a:srgbClr val="000000"/>
                </a:solidFill>
                <a:cs typeface="Times New Roman" pitchFamily="18" charset="0"/>
              </a:rPr>
              <a:t>Händler</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Handwerker</a:t>
            </a:r>
            <a:r>
              <a:rPr lang="en-US" altLang="de-DE" sz="2400" dirty="0">
                <a:solidFill>
                  <a:srgbClr val="000000"/>
                </a:solidFill>
                <a:cs typeface="Times New Roman" pitchFamily="18" charset="0"/>
              </a:rPr>
              <a:t> u. ä.</a:t>
            </a:r>
          </a:p>
        </p:txBody>
      </p:sp>
      <p:sp>
        <p:nvSpPr>
          <p:cNvPr id="4" name="Rechteck 3">
            <a:extLst>
              <a:ext uri="{FF2B5EF4-FFF2-40B4-BE49-F238E27FC236}">
                <a16:creationId xmlns:a16="http://schemas.microsoft.com/office/drawing/2014/main" id="{A6525F3B-83B8-4501-972D-D4F7D777CCF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ChangeArrowheads="1"/>
          </p:cNvSpPr>
          <p:nvPr/>
        </p:nvSpPr>
        <p:spPr bwMode="auto">
          <a:xfrm>
            <a:off x="856891" y="172077"/>
            <a:ext cx="10391955"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Darstellungsformen wirtschaftlicher Verflechtungen</a:t>
            </a:r>
          </a:p>
        </p:txBody>
      </p:sp>
      <p:graphicFrame>
        <p:nvGraphicFramePr>
          <p:cNvPr id="276483" name="Group 3"/>
          <p:cNvGraphicFramePr>
            <a:graphicFrameLocks noGrp="1"/>
          </p:cNvGraphicFramePr>
          <p:nvPr/>
        </p:nvGraphicFramePr>
        <p:xfrm>
          <a:off x="8759825"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493" name="Group 13"/>
          <p:cNvGraphicFramePr>
            <a:graphicFrameLocks noGrp="1"/>
          </p:cNvGraphicFramePr>
          <p:nvPr/>
        </p:nvGraphicFramePr>
        <p:xfrm>
          <a:off x="458311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503" name="Group 23"/>
          <p:cNvGraphicFramePr>
            <a:graphicFrameLocks noGrp="1"/>
          </p:cNvGraphicFramePr>
          <p:nvPr/>
        </p:nvGraphicFramePr>
        <p:xfrm>
          <a:off x="665956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4850" name="Text Box 33"/>
          <p:cNvSpPr txBox="1">
            <a:spLocks noChangeArrowheads="1"/>
          </p:cNvSpPr>
          <p:nvPr/>
        </p:nvSpPr>
        <p:spPr bwMode="auto">
          <a:xfrm>
            <a:off x="1682751" y="1649413"/>
            <a:ext cx="175736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Kontenform:</a:t>
            </a:r>
          </a:p>
        </p:txBody>
      </p:sp>
      <p:sp>
        <p:nvSpPr>
          <p:cNvPr id="34851" name="Text Box 34"/>
          <p:cNvSpPr txBox="1">
            <a:spLocks noChangeArrowheads="1"/>
          </p:cNvSpPr>
          <p:nvPr/>
        </p:nvSpPr>
        <p:spPr bwMode="auto">
          <a:xfrm>
            <a:off x="1703388" y="3476625"/>
            <a:ext cx="168910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Matrixform:</a:t>
            </a:r>
          </a:p>
        </p:txBody>
      </p:sp>
      <p:graphicFrame>
        <p:nvGraphicFramePr>
          <p:cNvPr id="276515" name="Group 35"/>
          <p:cNvGraphicFramePr>
            <a:graphicFrameLocks noGrp="1"/>
          </p:cNvGraphicFramePr>
          <p:nvPr/>
        </p:nvGraphicFramePr>
        <p:xfrm>
          <a:off x="6486525" y="2917825"/>
          <a:ext cx="2057400" cy="1685924"/>
        </p:xfrm>
        <a:graphic>
          <a:graphicData uri="http://schemas.openxmlformats.org/drawingml/2006/table">
            <a:tbl>
              <a:tblPr/>
              <a:tblGrid>
                <a:gridCol w="514350">
                  <a:extLst>
                    <a:ext uri="{9D8B030D-6E8A-4147-A177-3AD203B41FA5}">
                      <a16:colId xmlns:a16="http://schemas.microsoft.com/office/drawing/2014/main" val="20000"/>
                    </a:ext>
                  </a:extLst>
                </a:gridCol>
                <a:gridCol w="514350">
                  <a:extLst>
                    <a:ext uri="{9D8B030D-6E8A-4147-A177-3AD203B41FA5}">
                      <a16:colId xmlns:a16="http://schemas.microsoft.com/office/drawing/2014/main" val="20001"/>
                    </a:ext>
                  </a:extLst>
                </a:gridCol>
                <a:gridCol w="514350">
                  <a:extLst>
                    <a:ext uri="{9D8B030D-6E8A-4147-A177-3AD203B41FA5}">
                      <a16:colId xmlns:a16="http://schemas.microsoft.com/office/drawing/2014/main" val="20002"/>
                    </a:ext>
                  </a:extLst>
                </a:gridCol>
                <a:gridCol w="514350">
                  <a:extLst>
                    <a:ext uri="{9D8B030D-6E8A-4147-A177-3AD203B41FA5}">
                      <a16:colId xmlns:a16="http://schemas.microsoft.com/office/drawing/2014/main" val="20003"/>
                    </a:ext>
                  </a:extLst>
                </a:gridCol>
              </a:tblGrid>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4879" name="Text Box 62"/>
          <p:cNvSpPr txBox="1">
            <a:spLocks noChangeArrowheads="1"/>
          </p:cNvSpPr>
          <p:nvPr/>
        </p:nvSpPr>
        <p:spPr bwMode="auto">
          <a:xfrm>
            <a:off x="1703388" y="5203825"/>
            <a:ext cx="218916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Grafische Form:</a:t>
            </a:r>
          </a:p>
        </p:txBody>
      </p:sp>
      <p:sp>
        <p:nvSpPr>
          <p:cNvPr id="34880" name="Text Box 63"/>
          <p:cNvSpPr txBox="1">
            <a:spLocks noChangeArrowheads="1"/>
          </p:cNvSpPr>
          <p:nvPr/>
        </p:nvSpPr>
        <p:spPr bwMode="auto">
          <a:xfrm>
            <a:off x="6813749" y="4652963"/>
            <a:ext cx="35401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t>P</a:t>
            </a:r>
          </a:p>
        </p:txBody>
      </p:sp>
      <p:sp>
        <p:nvSpPr>
          <p:cNvPr id="34881" name="Text Box 64"/>
          <p:cNvSpPr txBox="1">
            <a:spLocks noChangeArrowheads="1"/>
          </p:cNvSpPr>
          <p:nvPr/>
        </p:nvSpPr>
        <p:spPr bwMode="auto">
          <a:xfrm>
            <a:off x="5898148" y="5734051"/>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sp>
        <p:nvSpPr>
          <p:cNvPr id="34882" name="Text Box 65"/>
          <p:cNvSpPr txBox="1">
            <a:spLocks noChangeArrowheads="1"/>
          </p:cNvSpPr>
          <p:nvPr/>
        </p:nvSpPr>
        <p:spPr bwMode="auto">
          <a:xfrm>
            <a:off x="7966274" y="5734051"/>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4883" name="Line 66"/>
          <p:cNvSpPr>
            <a:spLocks noChangeShapeType="1"/>
          </p:cNvSpPr>
          <p:nvPr/>
        </p:nvSpPr>
        <p:spPr bwMode="auto">
          <a:xfrm flipV="1">
            <a:off x="6094611" y="5013325"/>
            <a:ext cx="64770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4" name="Line 67"/>
          <p:cNvSpPr>
            <a:spLocks noChangeShapeType="1"/>
          </p:cNvSpPr>
          <p:nvPr/>
        </p:nvSpPr>
        <p:spPr bwMode="auto">
          <a:xfrm flipH="1">
            <a:off x="6237486" y="5084764"/>
            <a:ext cx="647700"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5" name="Line 68"/>
          <p:cNvSpPr>
            <a:spLocks noChangeShapeType="1"/>
          </p:cNvSpPr>
          <p:nvPr/>
        </p:nvSpPr>
        <p:spPr bwMode="auto">
          <a:xfrm>
            <a:off x="6258510" y="6021388"/>
            <a:ext cx="165735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6" name="Line 69"/>
          <p:cNvSpPr>
            <a:spLocks noChangeShapeType="1"/>
          </p:cNvSpPr>
          <p:nvPr/>
        </p:nvSpPr>
        <p:spPr bwMode="auto">
          <a:xfrm flipH="1">
            <a:off x="6258511" y="5876925"/>
            <a:ext cx="1584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7" name="Line 70"/>
          <p:cNvSpPr>
            <a:spLocks noChangeShapeType="1"/>
          </p:cNvSpPr>
          <p:nvPr/>
        </p:nvSpPr>
        <p:spPr bwMode="auto">
          <a:xfrm flipH="1" flipV="1">
            <a:off x="7174112" y="5084764"/>
            <a:ext cx="792163"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8" name="Line 71"/>
          <p:cNvSpPr>
            <a:spLocks noChangeShapeType="1"/>
          </p:cNvSpPr>
          <p:nvPr/>
        </p:nvSpPr>
        <p:spPr bwMode="auto">
          <a:xfrm>
            <a:off x="7318574" y="5013325"/>
            <a:ext cx="792162"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 name="Rechteck 18">
            <a:extLst>
              <a:ext uri="{FF2B5EF4-FFF2-40B4-BE49-F238E27FC236}">
                <a16:creationId xmlns:a16="http://schemas.microsoft.com/office/drawing/2014/main" id="{4D1DAAE1-694A-490A-99A7-FDDD56EC8ED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ChangeArrowheads="1"/>
          </p:cNvSpPr>
          <p:nvPr/>
        </p:nvSpPr>
        <p:spPr bwMode="auto">
          <a:xfrm>
            <a:off x="2542478" y="191243"/>
            <a:ext cx="76125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Darstellung wirtschaftlicher Verflechtungen Beispiel</a:t>
            </a:r>
          </a:p>
        </p:txBody>
      </p:sp>
      <p:sp>
        <p:nvSpPr>
          <p:cNvPr id="34820" name="Text Box 3"/>
          <p:cNvSpPr txBox="1">
            <a:spLocks noChangeArrowheads="1"/>
          </p:cNvSpPr>
          <p:nvPr/>
        </p:nvSpPr>
        <p:spPr bwMode="auto">
          <a:xfrm>
            <a:off x="248817" y="423166"/>
            <a:ext cx="9109075" cy="4525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AutoNum type="arabicPeriod"/>
              <a:defRPr/>
            </a:pPr>
            <a:endParaRPr lang="de-DE" sz="2400" dirty="0">
              <a:solidFill>
                <a:srgbClr val="000000"/>
              </a:solidFill>
            </a:endParaRPr>
          </a:p>
          <a:p>
            <a:pPr marL="0" indent="0" eaLnBrk="1" hangingPunct="1">
              <a:buSzPct val="100000"/>
              <a:defRPr/>
            </a:pPr>
            <a:r>
              <a:rPr lang="de-DE" sz="2400" dirty="0">
                <a:solidFill>
                  <a:srgbClr val="000000"/>
                </a:solidFill>
              </a:rPr>
              <a:t>Ausgangslage: P hat Güter im Gegenwert von 5GE produziert</a:t>
            </a:r>
          </a:p>
          <a:p>
            <a:pPr eaLnBrk="1" hangingPunct="1">
              <a:buSzPct val="100000"/>
              <a:buFontTx/>
              <a:buAutoNum type="arabicPeriod"/>
              <a:defRPr/>
            </a:pPr>
            <a:endParaRPr lang="de-DE" sz="2400" dirty="0">
              <a:solidFill>
                <a:srgbClr val="000000"/>
              </a:solidFill>
            </a:endParaRPr>
          </a:p>
          <a:p>
            <a:pPr eaLnBrk="1" hangingPunct="1">
              <a:buSzPct val="100000"/>
              <a:buFontTx/>
              <a:buAutoNum type="arabicPeriod"/>
              <a:defRPr/>
            </a:pPr>
            <a:r>
              <a:rPr lang="de-DE" sz="2400" dirty="0">
                <a:solidFill>
                  <a:srgbClr val="000000"/>
                </a:solidFill>
              </a:rPr>
              <a:t>Für den Eigenverbrauch benötigt P 2GE</a:t>
            </a:r>
          </a:p>
          <a:p>
            <a:pPr eaLnBrk="1" hangingPunct="1">
              <a:buSzPct val="100000"/>
              <a:buFontTx/>
              <a:buAutoNum type="arabicPeriod"/>
              <a:defRPr/>
            </a:pPr>
            <a:r>
              <a:rPr lang="de-DE" sz="2400" dirty="0">
                <a:solidFill>
                  <a:srgbClr val="000000"/>
                </a:solidFill>
              </a:rPr>
              <a:t>Für den Erwerb von Handelserzeugnissen verwendet P 1GE</a:t>
            </a:r>
          </a:p>
          <a:p>
            <a:pPr eaLnBrk="1" hangingPunct="1">
              <a:buSzPct val="100000"/>
              <a:buFontTx/>
              <a:buAutoNum type="arabicPeriod"/>
              <a:defRPr/>
            </a:pPr>
            <a:r>
              <a:rPr lang="de-DE" sz="2400" dirty="0">
                <a:solidFill>
                  <a:srgbClr val="000000"/>
                </a:solidFill>
              </a:rPr>
              <a:t>An Pacht entrichtet P 2GE</a:t>
            </a:r>
          </a:p>
          <a:p>
            <a:pPr eaLnBrk="1" hangingPunct="1">
              <a:buSzPct val="100000"/>
              <a:buFontTx/>
              <a:buAutoNum type="arabicPeriod"/>
              <a:defRPr/>
            </a:pPr>
            <a:r>
              <a:rPr lang="de-DE" sz="2400" dirty="0">
                <a:solidFill>
                  <a:srgbClr val="000000"/>
                </a:solidFill>
              </a:rPr>
              <a:t>E gibt 1 GE für Nahrungsmittel aus</a:t>
            </a:r>
          </a:p>
          <a:p>
            <a:pPr eaLnBrk="1" hangingPunct="1">
              <a:buSzPct val="100000"/>
              <a:buFontTx/>
              <a:buAutoNum type="arabicPeriod"/>
              <a:defRPr/>
            </a:pPr>
            <a:r>
              <a:rPr lang="de-DE" sz="2400" dirty="0">
                <a:solidFill>
                  <a:srgbClr val="000000"/>
                </a:solidFill>
              </a:rPr>
              <a:t>H gibt 2 GE für Nahrungsmittel aus</a:t>
            </a:r>
          </a:p>
          <a:p>
            <a:pPr eaLnBrk="1" hangingPunct="1">
              <a:buSzPct val="100000"/>
              <a:defRPr/>
            </a:pPr>
            <a:endParaRPr lang="de-DE" sz="2400" dirty="0">
              <a:solidFill>
                <a:srgbClr val="000000"/>
              </a:solidFill>
            </a:endParaRPr>
          </a:p>
          <a:p>
            <a:pPr eaLnBrk="1" hangingPunct="1">
              <a:buSzPct val="100000"/>
              <a:defRPr/>
            </a:pPr>
            <a:r>
              <a:rPr lang="de-DE" sz="2400" dirty="0">
                <a:solidFill>
                  <a:srgbClr val="000000"/>
                </a:solidFill>
              </a:rPr>
              <a:t>Stellen Sie die Verflechtungen in Konten-, Matrix und Kreislaufform</a:t>
            </a:r>
          </a:p>
          <a:p>
            <a:pPr eaLnBrk="1" hangingPunct="1">
              <a:buSzPct val="100000"/>
              <a:defRPr/>
            </a:pPr>
            <a:r>
              <a:rPr lang="de-DE" sz="2400" dirty="0">
                <a:solidFill>
                  <a:srgbClr val="000000"/>
                </a:solidFill>
              </a:rPr>
              <a:t>dar. Welche Annahme ist dabei zu treffen? </a:t>
            </a:r>
          </a:p>
          <a:p>
            <a:pPr eaLnBrk="1" hangingPunct="1">
              <a:buSzPct val="100000"/>
              <a:defRPr/>
            </a:pPr>
            <a:endParaRPr lang="de-DE" sz="2400" dirty="0">
              <a:solidFill>
                <a:srgbClr val="000000"/>
              </a:solidFill>
            </a:endParaRPr>
          </a:p>
        </p:txBody>
      </p:sp>
      <p:sp>
        <p:nvSpPr>
          <p:cNvPr id="4" name="Rechteck 3">
            <a:extLst>
              <a:ext uri="{FF2B5EF4-FFF2-40B4-BE49-F238E27FC236}">
                <a16:creationId xmlns:a16="http://schemas.microsoft.com/office/drawing/2014/main" id="{520235E1-5603-4FD0-A387-519800CEAB5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ChangeArrowheads="1"/>
          </p:cNvSpPr>
          <p:nvPr/>
        </p:nvSpPr>
        <p:spPr bwMode="auto">
          <a:xfrm>
            <a:off x="5087938" y="210210"/>
            <a:ext cx="20046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Kontenform</a:t>
            </a:r>
          </a:p>
        </p:txBody>
      </p:sp>
      <p:graphicFrame>
        <p:nvGraphicFramePr>
          <p:cNvPr id="262276" name="Group 132"/>
          <p:cNvGraphicFramePr>
            <a:graphicFrameLocks noGrp="1"/>
          </p:cNvGraphicFramePr>
          <p:nvPr/>
        </p:nvGraphicFramePr>
        <p:xfrm>
          <a:off x="387566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41" name="Group 97"/>
          <p:cNvGraphicFramePr>
            <a:graphicFrameLocks noGrp="1"/>
          </p:cNvGraphicFramePr>
          <p:nvPr/>
        </p:nvGraphicFramePr>
        <p:xfrm>
          <a:off x="113881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74" name="Group 130"/>
          <p:cNvGraphicFramePr>
            <a:graphicFrameLocks noGrp="1"/>
          </p:cNvGraphicFramePr>
          <p:nvPr/>
        </p:nvGraphicFramePr>
        <p:xfrm>
          <a:off x="6561717" y="1989139"/>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5" name="Rechteck 44">
            <a:extLst>
              <a:ext uri="{FF2B5EF4-FFF2-40B4-BE49-F238E27FC236}">
                <a16:creationId xmlns:a16="http://schemas.microsoft.com/office/drawing/2014/main" id="{BAD41F5C-8C03-42A8-B62B-9CB1E43C13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r>
              <a:rPr lang="de-DE" dirty="0">
                <a:latin typeface="Times New Roman" panose="02020603050405020304" pitchFamily="18" charset="0"/>
                <a:cs typeface="Times New Roman" panose="02020603050405020304" pitchFamily="18" charset="0"/>
              </a:rPr>
              <a:t>Makroökonomie</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3581400"/>
            <a:ext cx="9077325" cy="438788"/>
          </a:xfrm>
        </p:spPr>
        <p:txBody>
          <a:bodyPr>
            <a:noAutofit/>
          </a:bodyPr>
          <a:lstStyle/>
          <a:p>
            <a:r>
              <a:rPr lang="de-DE">
                <a:latin typeface="Times New Roman" panose="02020603050405020304" pitchFamily="18" charset="0"/>
                <a:cs typeface="Times New Roman" panose="02020603050405020304" pitchFamily="18" charset="0"/>
              </a:rPr>
              <a:t>Sommersemester 2023</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
        <p:nvSpPr>
          <p:cNvPr id="6" name="Rechteck 5">
            <a:extLst>
              <a:ext uri="{FF2B5EF4-FFF2-40B4-BE49-F238E27FC236}">
                <a16:creationId xmlns:a16="http://schemas.microsoft.com/office/drawing/2014/main" id="{5E683233-D8D3-4E3D-9C4E-AA239CA7FE2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Matrixform</a:t>
            </a:r>
          </a:p>
        </p:txBody>
      </p:sp>
      <p:graphicFrame>
        <p:nvGraphicFramePr>
          <p:cNvPr id="264341" name="Group 149"/>
          <p:cNvGraphicFramePr>
            <a:graphicFrameLocks noGrp="1"/>
          </p:cNvGraphicFramePr>
          <p:nvPr/>
        </p:nvGraphicFramePr>
        <p:xfrm>
          <a:off x="672807" y="1125539"/>
          <a:ext cx="5975350" cy="4679951"/>
        </p:xfrm>
        <a:graphic>
          <a:graphicData uri="http://schemas.openxmlformats.org/drawingml/2006/table">
            <a:tbl>
              <a:tblPr/>
              <a:tblGrid>
                <a:gridCol w="1495425">
                  <a:extLst>
                    <a:ext uri="{9D8B030D-6E8A-4147-A177-3AD203B41FA5}">
                      <a16:colId xmlns:a16="http://schemas.microsoft.com/office/drawing/2014/main" val="20000"/>
                    </a:ext>
                  </a:extLst>
                </a:gridCol>
                <a:gridCol w="1492250">
                  <a:extLst>
                    <a:ext uri="{9D8B030D-6E8A-4147-A177-3AD203B41FA5}">
                      <a16:colId xmlns:a16="http://schemas.microsoft.com/office/drawing/2014/main" val="20001"/>
                    </a:ext>
                  </a:extLst>
                </a:gridCol>
                <a:gridCol w="1495425">
                  <a:extLst>
                    <a:ext uri="{9D8B030D-6E8A-4147-A177-3AD203B41FA5}">
                      <a16:colId xmlns:a16="http://schemas.microsoft.com/office/drawing/2014/main" val="20002"/>
                    </a:ext>
                  </a:extLst>
                </a:gridCol>
                <a:gridCol w="1492250">
                  <a:extLst>
                    <a:ext uri="{9D8B030D-6E8A-4147-A177-3AD203B41FA5}">
                      <a16:colId xmlns:a16="http://schemas.microsoft.com/office/drawing/2014/main" val="20003"/>
                    </a:ext>
                  </a:extLst>
                </a:gridCol>
              </a:tblGrid>
              <a:tr h="186372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Ein/Aus</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39800">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1" name="Rechteck 20">
            <a:extLst>
              <a:ext uri="{FF2B5EF4-FFF2-40B4-BE49-F238E27FC236}">
                <a16:creationId xmlns:a16="http://schemas.microsoft.com/office/drawing/2014/main" id="{146C98BE-77F8-4006-B6F8-329B8E2E00A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Grafische Form</a:t>
            </a:r>
          </a:p>
        </p:txBody>
      </p:sp>
      <p:sp>
        <p:nvSpPr>
          <p:cNvPr id="38916" name="Text Box 3"/>
          <p:cNvSpPr txBox="1">
            <a:spLocks noChangeArrowheads="1"/>
          </p:cNvSpPr>
          <p:nvPr/>
        </p:nvSpPr>
        <p:spPr bwMode="auto">
          <a:xfrm>
            <a:off x="3222486" y="1982211"/>
            <a:ext cx="35401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P</a:t>
            </a:r>
          </a:p>
        </p:txBody>
      </p:sp>
      <p:sp>
        <p:nvSpPr>
          <p:cNvPr id="38917" name="Text Box 4"/>
          <p:cNvSpPr txBox="1">
            <a:spLocks noChangeArrowheads="1"/>
          </p:cNvSpPr>
          <p:nvPr/>
        </p:nvSpPr>
        <p:spPr bwMode="auto">
          <a:xfrm>
            <a:off x="5383073" y="5077837"/>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8918" name="Text Box 5"/>
          <p:cNvSpPr txBox="1">
            <a:spLocks noChangeArrowheads="1"/>
          </p:cNvSpPr>
          <p:nvPr/>
        </p:nvSpPr>
        <p:spPr bwMode="auto">
          <a:xfrm>
            <a:off x="1063485" y="5150862"/>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sp>
        <p:nvSpPr>
          <p:cNvPr id="37" name="Rechteck 36">
            <a:extLst>
              <a:ext uri="{FF2B5EF4-FFF2-40B4-BE49-F238E27FC236}">
                <a16:creationId xmlns:a16="http://schemas.microsoft.com/office/drawing/2014/main" id="{548BF1E0-A013-4F94-8FCB-8AD5CAF5590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602104" y="195739"/>
            <a:ext cx="5845573" cy="4207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177" b="1" dirty="0">
                <a:solidFill>
                  <a:srgbClr val="000000"/>
                </a:solidFill>
              </a:rPr>
              <a:t>Der moderne Wirtschaftskreislauf – allgemein</a:t>
            </a:r>
          </a:p>
        </p:txBody>
      </p:sp>
      <p:sp>
        <p:nvSpPr>
          <p:cNvPr id="6" name="Text Box 3"/>
          <p:cNvSpPr txBox="1">
            <a:spLocks noChangeArrowheads="1"/>
          </p:cNvSpPr>
          <p:nvPr/>
        </p:nvSpPr>
        <p:spPr bwMode="auto">
          <a:xfrm>
            <a:off x="397108" y="742667"/>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r>
              <a:rPr lang="de-DE" sz="2177" dirty="0">
                <a:solidFill>
                  <a:srgbClr val="000000"/>
                </a:solidFill>
              </a:rPr>
              <a:t>Bildung von </a:t>
            </a:r>
            <a:r>
              <a:rPr lang="de-DE" sz="2177" b="1" dirty="0">
                <a:solidFill>
                  <a:srgbClr val="000000"/>
                </a:solidFill>
              </a:rPr>
              <a:t>vier Sektoren</a:t>
            </a:r>
            <a:r>
              <a:rPr lang="de-DE" sz="2177" dirty="0">
                <a:solidFill>
                  <a:srgbClr val="000000"/>
                </a:solidFill>
              </a:rPr>
              <a:t>:</a:t>
            </a:r>
          </a:p>
          <a:p>
            <a:pPr eaLnBrk="1" hangingPunct="1">
              <a:buSzPct val="100000"/>
              <a:defRPr/>
            </a:pPr>
            <a:r>
              <a:rPr lang="de-DE" sz="2177" dirty="0">
                <a:solidFill>
                  <a:srgbClr val="000000"/>
                </a:solidFill>
              </a:rPr>
              <a:t>		Haushalte (H), Staat (S), Unternehmen (U), Ausland (A)</a:t>
            </a:r>
          </a:p>
        </p:txBody>
      </p:sp>
      <p:sp>
        <p:nvSpPr>
          <p:cNvPr id="5" name="Text Box 3"/>
          <p:cNvSpPr txBox="1">
            <a:spLocks noChangeArrowheads="1"/>
          </p:cNvSpPr>
          <p:nvPr/>
        </p:nvSpPr>
        <p:spPr bwMode="auto">
          <a:xfrm>
            <a:off x="318358" y="1400481"/>
            <a:ext cx="11559364" cy="17608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endParaRPr lang="de-DE" sz="2177" dirty="0">
              <a:solidFill>
                <a:srgbClr val="000000"/>
              </a:solidFill>
            </a:endParaRPr>
          </a:p>
          <a:p>
            <a:pPr eaLnBrk="1" hangingPunct="1">
              <a:buSzPct val="100000"/>
              <a:buFontTx/>
              <a:buChar char="•"/>
              <a:defRPr/>
            </a:pPr>
            <a:r>
              <a:rPr lang="de-DE" sz="2177" dirty="0">
                <a:solidFill>
                  <a:srgbClr val="000000"/>
                </a:solidFill>
              </a:rPr>
              <a:t>Der Wirtschaftskreislauf wird über den Pol der </a:t>
            </a:r>
            <a:r>
              <a:rPr lang="de-DE" sz="2177" b="1" dirty="0">
                <a:solidFill>
                  <a:srgbClr val="000000"/>
                </a:solidFill>
              </a:rPr>
              <a:t>Vermögensveränderung</a:t>
            </a:r>
            <a:r>
              <a:rPr lang="de-DE" sz="2177" dirty="0">
                <a:solidFill>
                  <a:srgbClr val="000000"/>
                </a:solidFill>
              </a:rPr>
              <a:t> (VÄ) geschlossen. Über diesen laufen die Ersparnisse und Investitionen der Sektoren bzw. die Forderungen oder Verbindlichkeiten gegenüber dem Ausland.</a:t>
            </a:r>
          </a:p>
          <a:p>
            <a:pPr eaLnBrk="1" hangingPunct="1">
              <a:buSzPct val="100000"/>
              <a:buFontTx/>
              <a:buChar char="•"/>
              <a:defRPr/>
            </a:pPr>
            <a:endParaRPr lang="de-DE" sz="2177" dirty="0">
              <a:solidFill>
                <a:srgbClr val="000000"/>
              </a:solidFill>
            </a:endParaRPr>
          </a:p>
        </p:txBody>
      </p:sp>
      <p:sp>
        <p:nvSpPr>
          <p:cNvPr id="7" name="Text Box 3"/>
          <p:cNvSpPr txBox="1">
            <a:spLocks noChangeArrowheads="1"/>
          </p:cNvSpPr>
          <p:nvPr/>
        </p:nvSpPr>
        <p:spPr bwMode="auto">
          <a:xfrm>
            <a:off x="318358" y="2642609"/>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Die Pfeile repräsentieren die Geldströme zwischen den Polen</a:t>
            </a:r>
          </a:p>
          <a:p>
            <a:pPr eaLnBrk="1" hangingPunct="1">
              <a:buSzPct val="100000"/>
              <a:buFontTx/>
              <a:buChar char="•"/>
              <a:defRPr/>
            </a:pPr>
            <a:endParaRPr lang="de-DE" sz="2177" dirty="0">
              <a:solidFill>
                <a:srgbClr val="000000"/>
              </a:solidFill>
            </a:endParaRPr>
          </a:p>
        </p:txBody>
      </p:sp>
      <p:sp>
        <p:nvSpPr>
          <p:cNvPr id="8" name="Text Box 3"/>
          <p:cNvSpPr txBox="1">
            <a:spLocks noChangeArrowheads="1"/>
          </p:cNvSpPr>
          <p:nvPr/>
        </p:nvSpPr>
        <p:spPr bwMode="auto">
          <a:xfrm>
            <a:off x="318358" y="3398405"/>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Ein Wirtschaftskreislauf gilt als geschlossen, wenn an jedem Pol die Summe der Zuflüsse der Summe der Abflüsse entspricht (Kreislaufaxiom!).</a:t>
            </a:r>
          </a:p>
        </p:txBody>
      </p:sp>
      <p:sp>
        <p:nvSpPr>
          <p:cNvPr id="9" name="Text Box 3"/>
          <p:cNvSpPr txBox="1">
            <a:spLocks noChangeArrowheads="1"/>
          </p:cNvSpPr>
          <p:nvPr/>
        </p:nvSpPr>
        <p:spPr bwMode="auto">
          <a:xfrm>
            <a:off x="318358" y="4800248"/>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defRPr/>
            </a:pPr>
            <a:r>
              <a:rPr lang="de-DE" sz="2177" dirty="0">
                <a:solidFill>
                  <a:srgbClr val="000000"/>
                </a:solidFill>
                <a:cs typeface="Times New Roman" pitchFamily="18" charset="0"/>
              </a:rPr>
              <a:t>	→ d.h. alle relevanten Ströme sind berücksichtigt.</a:t>
            </a:r>
            <a:r>
              <a:rPr lang="de-DE" sz="2177" dirty="0">
                <a:solidFill>
                  <a:srgbClr val="000000"/>
                </a:solidFill>
              </a:rPr>
              <a:t>  </a:t>
            </a:r>
          </a:p>
        </p:txBody>
      </p:sp>
      <p:sp>
        <p:nvSpPr>
          <p:cNvPr id="10" name="Rechteck 9">
            <a:extLst>
              <a:ext uri="{FF2B5EF4-FFF2-40B4-BE49-F238E27FC236}">
                <a16:creationId xmlns:a16="http://schemas.microsoft.com/office/drawing/2014/main" id="{3202247B-0684-4A65-8E35-9F5A555E72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9021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P spid="8" grpId="0"/>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741219" y="-24635"/>
            <a:ext cx="732635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Der Wirtschaftskreislauf einer offenen Volkswirtschaft</a:t>
            </a:r>
            <a:endParaRPr lang="de-DE" altLang="de-DE" sz="2400" b="1" dirty="0">
              <a:solidFill>
                <a:srgbClr val="000000"/>
              </a:solidFill>
            </a:endParaRPr>
          </a:p>
        </p:txBody>
      </p:sp>
      <p:sp>
        <p:nvSpPr>
          <p:cNvPr id="3" name="Rechteck 2">
            <a:extLst>
              <a:ext uri="{FF2B5EF4-FFF2-40B4-BE49-F238E27FC236}">
                <a16:creationId xmlns:a16="http://schemas.microsoft.com/office/drawing/2014/main" id="{6BF04D69-95CC-4722-83AA-1EEFD52A409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4656490"/>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82835" y="101102"/>
            <a:ext cx="732635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Der Wirtschaftskreislauf einer offenen Volkswirtschaft</a:t>
            </a:r>
            <a:endParaRPr lang="de-DE" altLang="de-DE" sz="2400" b="1" dirty="0">
              <a:solidFill>
                <a:srgbClr val="000000"/>
              </a:solidFill>
            </a:endParaRPr>
          </a:p>
        </p:txBody>
      </p:sp>
      <p:sp>
        <p:nvSpPr>
          <p:cNvPr id="2" name="Textfeld 1"/>
          <p:cNvSpPr txBox="1"/>
          <p:nvPr/>
        </p:nvSpPr>
        <p:spPr>
          <a:xfrm>
            <a:off x="741219" y="3338946"/>
            <a:ext cx="328936" cy="369332"/>
          </a:xfrm>
          <a:prstGeom prst="rect">
            <a:avLst/>
          </a:prstGeom>
          <a:noFill/>
        </p:spPr>
        <p:txBody>
          <a:bodyPr wrap="none" rtlCol="0">
            <a:spAutoFit/>
          </a:bodyPr>
          <a:lstStyle/>
          <a:p>
            <a:r>
              <a:rPr lang="de-DE" dirty="0"/>
              <a:t>H</a:t>
            </a:r>
          </a:p>
        </p:txBody>
      </p:sp>
      <p:sp>
        <p:nvSpPr>
          <p:cNvPr id="4" name="Textfeld 3"/>
          <p:cNvSpPr txBox="1"/>
          <p:nvPr/>
        </p:nvSpPr>
        <p:spPr>
          <a:xfrm>
            <a:off x="5313218" y="3338946"/>
            <a:ext cx="328936" cy="369332"/>
          </a:xfrm>
          <a:prstGeom prst="rect">
            <a:avLst/>
          </a:prstGeom>
          <a:noFill/>
        </p:spPr>
        <p:txBody>
          <a:bodyPr wrap="none" rtlCol="0">
            <a:spAutoFit/>
          </a:bodyPr>
          <a:lstStyle/>
          <a:p>
            <a:r>
              <a:rPr lang="de-DE" dirty="0"/>
              <a:t>U</a:t>
            </a:r>
          </a:p>
        </p:txBody>
      </p:sp>
      <p:sp>
        <p:nvSpPr>
          <p:cNvPr id="5" name="Textfeld 4"/>
          <p:cNvSpPr txBox="1"/>
          <p:nvPr/>
        </p:nvSpPr>
        <p:spPr>
          <a:xfrm>
            <a:off x="7409186" y="19292"/>
            <a:ext cx="4692759" cy="459228"/>
          </a:xfrm>
          <a:prstGeom prst="rect">
            <a:avLst/>
          </a:prstGeom>
          <a:noFill/>
        </p:spPr>
        <p:txBody>
          <a:bodyPr wrap="square" rtlCol="0">
            <a:noAutofit/>
          </a:bodyPr>
          <a:lstStyle/>
          <a:p>
            <a:r>
              <a:rPr lang="de-DE" sz="1400" dirty="0"/>
              <a:t>C</a:t>
            </a:r>
            <a:r>
              <a:rPr lang="de-DE" sz="1400" baseline="-25000" dirty="0"/>
              <a:t>H</a:t>
            </a:r>
            <a:r>
              <a:rPr lang="de-DE" sz="1400" dirty="0"/>
              <a:t>: Konsum der Haushalte (Kauf von einem Stuhl bei einem Unternehmen) </a:t>
            </a:r>
            <a:endParaRPr lang="de-DE" sz="1400" baseline="-25000" dirty="0"/>
          </a:p>
        </p:txBody>
      </p:sp>
      <p:cxnSp>
        <p:nvCxnSpPr>
          <p:cNvPr id="6" name="Gerade Verbindung mit Pfeil 5"/>
          <p:cNvCxnSpPr/>
          <p:nvPr/>
        </p:nvCxnSpPr>
        <p:spPr>
          <a:xfrm>
            <a:off x="1070155" y="3579031"/>
            <a:ext cx="424306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chteck 7"/>
          <p:cNvSpPr/>
          <p:nvPr/>
        </p:nvSpPr>
        <p:spPr>
          <a:xfrm>
            <a:off x="1399091" y="3530540"/>
            <a:ext cx="404278" cy="369332"/>
          </a:xfrm>
          <a:prstGeom prst="rect">
            <a:avLst/>
          </a:prstGeom>
        </p:spPr>
        <p:txBody>
          <a:bodyPr wrap="none">
            <a:spAutoFit/>
          </a:bodyPr>
          <a:lstStyle/>
          <a:p>
            <a:r>
              <a:rPr lang="de-DE" dirty="0"/>
              <a:t>C</a:t>
            </a:r>
            <a:r>
              <a:rPr lang="de-DE" baseline="-25000" dirty="0"/>
              <a:t>H</a:t>
            </a:r>
            <a:endParaRPr lang="de-DE" dirty="0"/>
          </a:p>
        </p:txBody>
      </p:sp>
      <p:sp>
        <p:nvSpPr>
          <p:cNvPr id="10" name="Textfeld 9"/>
          <p:cNvSpPr txBox="1"/>
          <p:nvPr/>
        </p:nvSpPr>
        <p:spPr>
          <a:xfrm>
            <a:off x="7409187" y="438341"/>
            <a:ext cx="4692759" cy="459228"/>
          </a:xfrm>
          <a:prstGeom prst="rect">
            <a:avLst/>
          </a:prstGeom>
          <a:noFill/>
        </p:spPr>
        <p:txBody>
          <a:bodyPr wrap="square" rtlCol="0">
            <a:noAutofit/>
          </a:bodyPr>
          <a:lstStyle/>
          <a:p>
            <a:r>
              <a:rPr lang="de-DE" sz="1400" dirty="0"/>
              <a:t>Y</a:t>
            </a:r>
            <a:r>
              <a:rPr lang="de-DE" sz="1400" baseline="-25000" dirty="0"/>
              <a:t>H/U</a:t>
            </a:r>
            <a:r>
              <a:rPr lang="de-DE" sz="1400" dirty="0"/>
              <a:t>: Die Unternehmen zahlen den Haushalten Löhne</a:t>
            </a:r>
            <a:endParaRPr lang="de-DE" sz="1400" baseline="-25000" dirty="0"/>
          </a:p>
        </p:txBody>
      </p:sp>
      <p:cxnSp>
        <p:nvCxnSpPr>
          <p:cNvPr id="11" name="Gerade Verbindung mit Pfeil 10"/>
          <p:cNvCxnSpPr/>
          <p:nvPr/>
        </p:nvCxnSpPr>
        <p:spPr>
          <a:xfrm flipH="1" flipV="1">
            <a:off x="1011382" y="3401291"/>
            <a:ext cx="4208210" cy="207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hteck 11"/>
          <p:cNvSpPr/>
          <p:nvPr/>
        </p:nvSpPr>
        <p:spPr>
          <a:xfrm>
            <a:off x="4580004" y="3052742"/>
            <a:ext cx="551754" cy="369332"/>
          </a:xfrm>
          <a:prstGeom prst="rect">
            <a:avLst/>
          </a:prstGeom>
        </p:spPr>
        <p:txBody>
          <a:bodyPr wrap="none">
            <a:spAutoFit/>
          </a:bodyPr>
          <a:lstStyle/>
          <a:p>
            <a:r>
              <a:rPr lang="de-DE" dirty="0"/>
              <a:t>Y</a:t>
            </a:r>
            <a:r>
              <a:rPr lang="de-DE" baseline="-25000" dirty="0"/>
              <a:t>H/U</a:t>
            </a:r>
            <a:endParaRPr lang="de-DE" dirty="0"/>
          </a:p>
        </p:txBody>
      </p:sp>
      <p:sp>
        <p:nvSpPr>
          <p:cNvPr id="14" name="Textfeld 13"/>
          <p:cNvSpPr txBox="1"/>
          <p:nvPr/>
        </p:nvSpPr>
        <p:spPr>
          <a:xfrm>
            <a:off x="7409186" y="756995"/>
            <a:ext cx="4692759" cy="459228"/>
          </a:xfrm>
          <a:prstGeom prst="rect">
            <a:avLst/>
          </a:prstGeom>
          <a:noFill/>
        </p:spPr>
        <p:txBody>
          <a:bodyPr wrap="square" rtlCol="0">
            <a:noAutofit/>
          </a:bodyPr>
          <a:lstStyle/>
          <a:p>
            <a:r>
              <a:rPr lang="de-DE" sz="1400" dirty="0"/>
              <a:t>T</a:t>
            </a:r>
            <a:r>
              <a:rPr lang="de-DE" sz="1400" baseline="-25000" dirty="0"/>
              <a:t>H</a:t>
            </a:r>
            <a:r>
              <a:rPr lang="de-DE" sz="1400" dirty="0"/>
              <a:t>: Die Haushalte zahlen Steuern an den Staat</a:t>
            </a:r>
            <a:endParaRPr lang="de-DE" sz="1400" baseline="-25000" dirty="0"/>
          </a:p>
        </p:txBody>
      </p:sp>
      <p:sp>
        <p:nvSpPr>
          <p:cNvPr id="15" name="Textfeld 14"/>
          <p:cNvSpPr txBox="1"/>
          <p:nvPr/>
        </p:nvSpPr>
        <p:spPr>
          <a:xfrm>
            <a:off x="7409186" y="1035725"/>
            <a:ext cx="4692760" cy="459228"/>
          </a:xfrm>
          <a:prstGeom prst="rect">
            <a:avLst/>
          </a:prstGeom>
          <a:noFill/>
        </p:spPr>
        <p:txBody>
          <a:bodyPr wrap="square" rtlCol="0">
            <a:noAutofit/>
          </a:bodyPr>
          <a:lstStyle/>
          <a:p>
            <a:r>
              <a:rPr lang="de-DE" sz="1400" dirty="0"/>
              <a:t>T</a:t>
            </a:r>
            <a:r>
              <a:rPr lang="de-DE" sz="1400" baseline="-25000" dirty="0"/>
              <a:t>U</a:t>
            </a:r>
            <a:r>
              <a:rPr lang="de-DE" sz="1400" dirty="0"/>
              <a:t>: Die Unternehmen zahlen Steuern an den Staat</a:t>
            </a:r>
            <a:endParaRPr lang="de-DE" sz="1400" baseline="-25000" dirty="0"/>
          </a:p>
        </p:txBody>
      </p:sp>
      <p:cxnSp>
        <p:nvCxnSpPr>
          <p:cNvPr id="16" name="Gerade Verbindung mit Pfeil 15"/>
          <p:cNvCxnSpPr/>
          <p:nvPr/>
        </p:nvCxnSpPr>
        <p:spPr>
          <a:xfrm flipH="1" flipV="1">
            <a:off x="3236342" y="1254515"/>
            <a:ext cx="1953490" cy="20106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p:cNvCxnSpPr/>
          <p:nvPr/>
        </p:nvCxnSpPr>
        <p:spPr>
          <a:xfrm flipV="1">
            <a:off x="905687" y="1364673"/>
            <a:ext cx="1955277" cy="1944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2932171" y="877709"/>
            <a:ext cx="290464" cy="369332"/>
          </a:xfrm>
          <a:prstGeom prst="rect">
            <a:avLst/>
          </a:prstGeom>
          <a:noFill/>
        </p:spPr>
        <p:txBody>
          <a:bodyPr wrap="none" rtlCol="0">
            <a:spAutoFit/>
          </a:bodyPr>
          <a:lstStyle/>
          <a:p>
            <a:r>
              <a:rPr lang="de-DE" dirty="0"/>
              <a:t>S</a:t>
            </a:r>
          </a:p>
        </p:txBody>
      </p:sp>
      <p:sp>
        <p:nvSpPr>
          <p:cNvPr id="22" name="Rechteck 21"/>
          <p:cNvSpPr/>
          <p:nvPr/>
        </p:nvSpPr>
        <p:spPr>
          <a:xfrm>
            <a:off x="2599434" y="1533245"/>
            <a:ext cx="393056" cy="369332"/>
          </a:xfrm>
          <a:prstGeom prst="rect">
            <a:avLst/>
          </a:prstGeom>
        </p:spPr>
        <p:txBody>
          <a:bodyPr wrap="none">
            <a:spAutoFit/>
          </a:bodyPr>
          <a:lstStyle/>
          <a:p>
            <a:r>
              <a:rPr lang="de-DE" dirty="0"/>
              <a:t>T</a:t>
            </a:r>
            <a:r>
              <a:rPr lang="de-DE" baseline="-25000" dirty="0"/>
              <a:t>H</a:t>
            </a:r>
            <a:endParaRPr lang="de-DE" dirty="0"/>
          </a:p>
        </p:txBody>
      </p:sp>
      <p:sp>
        <p:nvSpPr>
          <p:cNvPr id="25" name="Rechteck 24"/>
          <p:cNvSpPr/>
          <p:nvPr/>
        </p:nvSpPr>
        <p:spPr>
          <a:xfrm>
            <a:off x="4274369" y="2547237"/>
            <a:ext cx="396262" cy="369332"/>
          </a:xfrm>
          <a:prstGeom prst="rect">
            <a:avLst/>
          </a:prstGeom>
        </p:spPr>
        <p:txBody>
          <a:bodyPr wrap="none">
            <a:spAutoFit/>
          </a:bodyPr>
          <a:lstStyle/>
          <a:p>
            <a:r>
              <a:rPr lang="de-DE" dirty="0"/>
              <a:t>T</a:t>
            </a:r>
            <a:r>
              <a:rPr lang="de-DE" baseline="-25000" dirty="0"/>
              <a:t>U</a:t>
            </a:r>
            <a:endParaRPr lang="de-DE" dirty="0"/>
          </a:p>
        </p:txBody>
      </p:sp>
      <p:sp>
        <p:nvSpPr>
          <p:cNvPr id="26" name="Textfeld 25"/>
          <p:cNvSpPr txBox="1"/>
          <p:nvPr/>
        </p:nvSpPr>
        <p:spPr>
          <a:xfrm>
            <a:off x="7409184" y="1288492"/>
            <a:ext cx="4692761" cy="459228"/>
          </a:xfrm>
          <a:prstGeom prst="rect">
            <a:avLst/>
          </a:prstGeom>
          <a:noFill/>
        </p:spPr>
        <p:txBody>
          <a:bodyPr wrap="square" rtlCol="0">
            <a:noAutofit/>
          </a:bodyPr>
          <a:lstStyle/>
          <a:p>
            <a:r>
              <a:rPr lang="de-DE" sz="1400" dirty="0"/>
              <a:t>Z</a:t>
            </a:r>
            <a:r>
              <a:rPr lang="de-DE" sz="1400" baseline="-25000" dirty="0"/>
              <a:t>U</a:t>
            </a:r>
            <a:r>
              <a:rPr lang="de-DE" sz="1400" dirty="0"/>
              <a:t>: Der Staat zahlt Subventionen an die  Unternehmen </a:t>
            </a:r>
            <a:endParaRPr lang="de-DE" sz="1400" baseline="-25000" dirty="0"/>
          </a:p>
        </p:txBody>
      </p:sp>
      <p:sp>
        <p:nvSpPr>
          <p:cNvPr id="27" name="Textfeld 26"/>
          <p:cNvSpPr txBox="1"/>
          <p:nvPr/>
        </p:nvSpPr>
        <p:spPr>
          <a:xfrm>
            <a:off x="7427502" y="1586482"/>
            <a:ext cx="4340580" cy="459228"/>
          </a:xfrm>
          <a:prstGeom prst="rect">
            <a:avLst/>
          </a:prstGeom>
          <a:noFill/>
        </p:spPr>
        <p:txBody>
          <a:bodyPr wrap="square" rtlCol="0">
            <a:noAutofit/>
          </a:bodyPr>
          <a:lstStyle/>
          <a:p>
            <a:r>
              <a:rPr lang="de-DE" sz="1400" dirty="0"/>
              <a:t>Z</a:t>
            </a:r>
            <a:r>
              <a:rPr lang="de-DE" sz="1400" baseline="-25000" dirty="0"/>
              <a:t>H</a:t>
            </a:r>
            <a:r>
              <a:rPr lang="de-DE" sz="1400" dirty="0"/>
              <a:t>: Der Staat zahlt Transferleistungen an die Haushalte (z.B. Arbeitslosengeld, Renten, Kindergeld)</a:t>
            </a:r>
            <a:endParaRPr lang="de-DE" sz="1400" baseline="-25000" dirty="0"/>
          </a:p>
        </p:txBody>
      </p:sp>
      <p:cxnSp>
        <p:nvCxnSpPr>
          <p:cNvPr id="28" name="Gerade Verbindung mit Pfeil 27"/>
          <p:cNvCxnSpPr/>
          <p:nvPr/>
        </p:nvCxnSpPr>
        <p:spPr>
          <a:xfrm>
            <a:off x="3367868" y="1197346"/>
            <a:ext cx="1974319" cy="20400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p:nvPr/>
        </p:nvCxnSpPr>
        <p:spPr>
          <a:xfrm flipH="1">
            <a:off x="915522" y="1197346"/>
            <a:ext cx="1801619" cy="18224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912" name="Rechteck 38911"/>
          <p:cNvSpPr/>
          <p:nvPr/>
        </p:nvSpPr>
        <p:spPr>
          <a:xfrm>
            <a:off x="2067363" y="1211309"/>
            <a:ext cx="388248" cy="369332"/>
          </a:xfrm>
          <a:prstGeom prst="rect">
            <a:avLst/>
          </a:prstGeom>
        </p:spPr>
        <p:txBody>
          <a:bodyPr wrap="none">
            <a:spAutoFit/>
          </a:bodyPr>
          <a:lstStyle/>
          <a:p>
            <a:r>
              <a:rPr lang="de-DE" dirty="0"/>
              <a:t>Z</a:t>
            </a:r>
            <a:r>
              <a:rPr lang="de-DE" baseline="-25000" dirty="0"/>
              <a:t>H</a:t>
            </a:r>
            <a:endParaRPr lang="de-DE" dirty="0"/>
          </a:p>
        </p:txBody>
      </p:sp>
      <p:sp>
        <p:nvSpPr>
          <p:cNvPr id="34" name="Rechteck 33"/>
          <p:cNvSpPr/>
          <p:nvPr/>
        </p:nvSpPr>
        <p:spPr>
          <a:xfrm>
            <a:off x="3746011" y="1275188"/>
            <a:ext cx="391454" cy="369332"/>
          </a:xfrm>
          <a:prstGeom prst="rect">
            <a:avLst/>
          </a:prstGeom>
        </p:spPr>
        <p:txBody>
          <a:bodyPr wrap="none">
            <a:spAutoFit/>
          </a:bodyPr>
          <a:lstStyle/>
          <a:p>
            <a:r>
              <a:rPr lang="de-DE" dirty="0"/>
              <a:t>Z</a:t>
            </a:r>
            <a:r>
              <a:rPr lang="de-DE" baseline="-25000" dirty="0"/>
              <a:t>U</a:t>
            </a:r>
            <a:endParaRPr lang="de-DE" dirty="0"/>
          </a:p>
        </p:txBody>
      </p:sp>
      <p:sp>
        <p:nvSpPr>
          <p:cNvPr id="35" name="Textfeld 34"/>
          <p:cNvSpPr txBox="1"/>
          <p:nvPr/>
        </p:nvSpPr>
        <p:spPr>
          <a:xfrm>
            <a:off x="7404240" y="2088010"/>
            <a:ext cx="4787760" cy="383254"/>
          </a:xfrm>
          <a:prstGeom prst="rect">
            <a:avLst/>
          </a:prstGeom>
          <a:noFill/>
        </p:spPr>
        <p:txBody>
          <a:bodyPr wrap="square" rtlCol="0">
            <a:noAutofit/>
          </a:bodyPr>
          <a:lstStyle/>
          <a:p>
            <a:r>
              <a:rPr lang="de-DE" sz="1400" dirty="0"/>
              <a:t>Y</a:t>
            </a:r>
            <a:r>
              <a:rPr lang="de-DE" sz="1400" baseline="-25000" dirty="0"/>
              <a:t>H/St</a:t>
            </a:r>
            <a:r>
              <a:rPr lang="de-DE" sz="1400" dirty="0"/>
              <a:t>: Der Staat zahlt den Haushalten Löhne (Staatsbedienstete)</a:t>
            </a:r>
            <a:endParaRPr lang="de-DE" sz="1400" baseline="-25000" dirty="0"/>
          </a:p>
        </p:txBody>
      </p:sp>
      <p:sp>
        <p:nvSpPr>
          <p:cNvPr id="38916" name="Rechteck 38915"/>
          <p:cNvSpPr/>
          <p:nvPr/>
        </p:nvSpPr>
        <p:spPr>
          <a:xfrm>
            <a:off x="965687" y="928349"/>
            <a:ext cx="574196" cy="369332"/>
          </a:xfrm>
          <a:prstGeom prst="rect">
            <a:avLst/>
          </a:prstGeom>
        </p:spPr>
        <p:txBody>
          <a:bodyPr wrap="none">
            <a:spAutoFit/>
          </a:bodyPr>
          <a:lstStyle/>
          <a:p>
            <a:r>
              <a:rPr lang="de-DE" dirty="0"/>
              <a:t>Y</a:t>
            </a:r>
            <a:r>
              <a:rPr lang="de-DE" baseline="-25000" dirty="0"/>
              <a:t>H</a:t>
            </a:r>
            <a:r>
              <a:rPr lang="de-DE" baseline="-25000"/>
              <a:t>/St</a:t>
            </a:r>
            <a:endParaRPr lang="de-DE" dirty="0"/>
          </a:p>
        </p:txBody>
      </p:sp>
      <p:grpSp>
        <p:nvGrpSpPr>
          <p:cNvPr id="38920" name="Gruppieren 38919"/>
          <p:cNvGrpSpPr/>
          <p:nvPr/>
        </p:nvGrpSpPr>
        <p:grpSpPr>
          <a:xfrm>
            <a:off x="620875" y="1019078"/>
            <a:ext cx="2182947" cy="2385677"/>
            <a:chOff x="620876" y="810492"/>
            <a:chExt cx="2066908" cy="2594263"/>
          </a:xfrm>
        </p:grpSpPr>
        <p:sp>
          <p:nvSpPr>
            <p:cNvPr id="38914" name="Freihandform 38913"/>
            <p:cNvSpPr/>
            <p:nvPr/>
          </p:nvSpPr>
          <p:spPr>
            <a:xfrm>
              <a:off x="620876" y="810492"/>
              <a:ext cx="2066908" cy="2535382"/>
            </a:xfrm>
            <a:custGeom>
              <a:avLst/>
              <a:gdLst>
                <a:gd name="connsiteX0" fmla="*/ 2066908 w 2066908"/>
                <a:gd name="connsiteY0" fmla="*/ 0 h 2535382"/>
                <a:gd name="connsiteX1" fmla="*/ 265817 w 2066908"/>
                <a:gd name="connsiteY1" fmla="*/ 858982 h 2535382"/>
                <a:gd name="connsiteX2" fmla="*/ 44144 w 2066908"/>
                <a:gd name="connsiteY2" fmla="*/ 2535382 h 2535382"/>
              </a:gdLst>
              <a:ahLst/>
              <a:cxnLst>
                <a:cxn ang="0">
                  <a:pos x="connsiteX0" y="connsiteY0"/>
                </a:cxn>
                <a:cxn ang="0">
                  <a:pos x="connsiteX1" y="connsiteY1"/>
                </a:cxn>
                <a:cxn ang="0">
                  <a:pos x="connsiteX2" y="connsiteY2"/>
                </a:cxn>
              </a:cxnLst>
              <a:rect l="l" t="t" r="r" b="b"/>
              <a:pathLst>
                <a:path w="2066908" h="2535382">
                  <a:moveTo>
                    <a:pt x="2066908" y="0"/>
                  </a:moveTo>
                  <a:cubicBezTo>
                    <a:pt x="1334926" y="218209"/>
                    <a:pt x="602944" y="436418"/>
                    <a:pt x="265817" y="858982"/>
                  </a:cubicBezTo>
                  <a:cubicBezTo>
                    <a:pt x="-71310" y="1281546"/>
                    <a:pt x="-13583" y="1908464"/>
                    <a:pt x="44144" y="25353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mit Pfeil 38"/>
            <p:cNvCxnSpPr/>
            <p:nvPr/>
          </p:nvCxnSpPr>
          <p:spPr>
            <a:xfrm>
              <a:off x="642233" y="3299379"/>
              <a:ext cx="131928" cy="1053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4" name="Textfeld 43"/>
          <p:cNvSpPr txBox="1"/>
          <p:nvPr/>
        </p:nvSpPr>
        <p:spPr>
          <a:xfrm>
            <a:off x="5800062" y="5837637"/>
            <a:ext cx="317716" cy="369332"/>
          </a:xfrm>
          <a:prstGeom prst="rect">
            <a:avLst/>
          </a:prstGeom>
          <a:noFill/>
        </p:spPr>
        <p:txBody>
          <a:bodyPr wrap="none" rtlCol="0">
            <a:spAutoFit/>
          </a:bodyPr>
          <a:lstStyle/>
          <a:p>
            <a:r>
              <a:rPr lang="de-DE" dirty="0"/>
              <a:t>A</a:t>
            </a:r>
          </a:p>
        </p:txBody>
      </p:sp>
      <p:cxnSp>
        <p:nvCxnSpPr>
          <p:cNvPr id="45" name="Gerade Verbindung mit Pfeil 44"/>
          <p:cNvCxnSpPr/>
          <p:nvPr/>
        </p:nvCxnSpPr>
        <p:spPr>
          <a:xfrm flipH="1" flipV="1">
            <a:off x="5642154" y="3708278"/>
            <a:ext cx="385787" cy="21996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Textfeld 46"/>
          <p:cNvSpPr txBox="1"/>
          <p:nvPr/>
        </p:nvSpPr>
        <p:spPr>
          <a:xfrm>
            <a:off x="7376530" y="2640532"/>
            <a:ext cx="4787760" cy="383254"/>
          </a:xfrm>
          <a:prstGeom prst="rect">
            <a:avLst/>
          </a:prstGeom>
          <a:noFill/>
        </p:spPr>
        <p:txBody>
          <a:bodyPr wrap="square" rtlCol="0">
            <a:noAutofit/>
          </a:bodyPr>
          <a:lstStyle/>
          <a:p>
            <a:r>
              <a:rPr lang="de-DE" sz="1400" dirty="0"/>
              <a:t>EX: Exporte (Man beachte die Pfeilrichtung! Es handelt sich um Geldströme!)</a:t>
            </a:r>
            <a:endParaRPr lang="de-DE" sz="1400" baseline="-25000" dirty="0"/>
          </a:p>
        </p:txBody>
      </p:sp>
      <p:sp>
        <p:nvSpPr>
          <p:cNvPr id="48" name="Textfeld 47"/>
          <p:cNvSpPr txBox="1"/>
          <p:nvPr/>
        </p:nvSpPr>
        <p:spPr>
          <a:xfrm>
            <a:off x="7376530" y="3100180"/>
            <a:ext cx="4787760" cy="383254"/>
          </a:xfrm>
          <a:prstGeom prst="rect">
            <a:avLst/>
          </a:prstGeom>
          <a:noFill/>
        </p:spPr>
        <p:txBody>
          <a:bodyPr wrap="square" rtlCol="0">
            <a:noAutofit/>
          </a:bodyPr>
          <a:lstStyle/>
          <a:p>
            <a:r>
              <a:rPr lang="de-DE" sz="1400" dirty="0"/>
              <a:t>IM: Importe</a:t>
            </a:r>
            <a:endParaRPr lang="de-DE" sz="1400" baseline="-25000" dirty="0"/>
          </a:p>
        </p:txBody>
      </p:sp>
      <p:cxnSp>
        <p:nvCxnSpPr>
          <p:cNvPr id="49" name="Gerade Verbindung mit Pfeil 48"/>
          <p:cNvCxnSpPr>
            <a:stCxn id="4" idx="2"/>
          </p:cNvCxnSpPr>
          <p:nvPr/>
        </p:nvCxnSpPr>
        <p:spPr>
          <a:xfrm>
            <a:off x="5477686" y="3708278"/>
            <a:ext cx="322376" cy="20621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924" name="Rechteck 38923"/>
          <p:cNvSpPr/>
          <p:nvPr/>
        </p:nvSpPr>
        <p:spPr>
          <a:xfrm>
            <a:off x="5800062" y="4081306"/>
            <a:ext cx="417102" cy="369332"/>
          </a:xfrm>
          <a:prstGeom prst="rect">
            <a:avLst/>
          </a:prstGeom>
        </p:spPr>
        <p:txBody>
          <a:bodyPr wrap="none">
            <a:spAutoFit/>
          </a:bodyPr>
          <a:lstStyle/>
          <a:p>
            <a:r>
              <a:rPr lang="de-DE" dirty="0"/>
              <a:t>EX</a:t>
            </a:r>
          </a:p>
        </p:txBody>
      </p:sp>
      <p:sp>
        <p:nvSpPr>
          <p:cNvPr id="53" name="Rechteck 52"/>
          <p:cNvSpPr/>
          <p:nvPr/>
        </p:nvSpPr>
        <p:spPr>
          <a:xfrm>
            <a:off x="5186901" y="4394499"/>
            <a:ext cx="439544" cy="369332"/>
          </a:xfrm>
          <a:prstGeom prst="rect">
            <a:avLst/>
          </a:prstGeom>
        </p:spPr>
        <p:txBody>
          <a:bodyPr wrap="none">
            <a:spAutoFit/>
          </a:bodyPr>
          <a:lstStyle/>
          <a:p>
            <a:r>
              <a:rPr lang="de-DE" dirty="0"/>
              <a:t>IM</a:t>
            </a:r>
          </a:p>
        </p:txBody>
      </p:sp>
      <p:grpSp>
        <p:nvGrpSpPr>
          <p:cNvPr id="38929" name="Gruppieren 38928"/>
          <p:cNvGrpSpPr/>
          <p:nvPr/>
        </p:nvGrpSpPr>
        <p:grpSpPr>
          <a:xfrm>
            <a:off x="355834" y="3761509"/>
            <a:ext cx="5479213" cy="2641467"/>
            <a:chOff x="355834" y="3761509"/>
            <a:chExt cx="5479213" cy="2641467"/>
          </a:xfrm>
        </p:grpSpPr>
        <p:sp>
          <p:nvSpPr>
            <p:cNvPr id="38925" name="Freihandform 38924"/>
            <p:cNvSpPr/>
            <p:nvPr/>
          </p:nvSpPr>
          <p:spPr>
            <a:xfrm>
              <a:off x="355834" y="3761509"/>
              <a:ext cx="5345311" cy="2641467"/>
            </a:xfrm>
            <a:custGeom>
              <a:avLst/>
              <a:gdLst>
                <a:gd name="connsiteX0" fmla="*/ 454657 w 5345311"/>
                <a:gd name="connsiteY0" fmla="*/ 0 h 2641467"/>
                <a:gd name="connsiteX1" fmla="*/ 475439 w 5345311"/>
                <a:gd name="connsiteY1" fmla="*/ 2396836 h 2641467"/>
                <a:gd name="connsiteX2" fmla="*/ 5345311 w 5345311"/>
                <a:gd name="connsiteY2" fmla="*/ 2438400 h 2641467"/>
              </a:gdLst>
              <a:ahLst/>
              <a:cxnLst>
                <a:cxn ang="0">
                  <a:pos x="connsiteX0" y="connsiteY0"/>
                </a:cxn>
                <a:cxn ang="0">
                  <a:pos x="connsiteX1" y="connsiteY1"/>
                </a:cxn>
                <a:cxn ang="0">
                  <a:pos x="connsiteX2" y="connsiteY2"/>
                </a:cxn>
              </a:cxnLst>
              <a:rect l="l" t="t" r="r" b="b"/>
              <a:pathLst>
                <a:path w="5345311" h="2641467">
                  <a:moveTo>
                    <a:pt x="454657" y="0"/>
                  </a:moveTo>
                  <a:cubicBezTo>
                    <a:pt x="57493" y="995218"/>
                    <a:pt x="-339670" y="1990436"/>
                    <a:pt x="475439" y="2396836"/>
                  </a:cubicBezTo>
                  <a:cubicBezTo>
                    <a:pt x="1290548" y="2803236"/>
                    <a:pt x="3317929" y="2620818"/>
                    <a:pt x="5345311" y="24384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5" name="Gerade Verbindung mit Pfeil 54"/>
            <p:cNvCxnSpPr>
              <a:stCxn id="38925" idx="2"/>
            </p:cNvCxnSpPr>
            <p:nvPr/>
          </p:nvCxnSpPr>
          <p:spPr>
            <a:xfrm flipV="1">
              <a:off x="5701145" y="6143446"/>
              <a:ext cx="133902" cy="564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60" name="Textfeld 59"/>
          <p:cNvSpPr txBox="1"/>
          <p:nvPr/>
        </p:nvSpPr>
        <p:spPr>
          <a:xfrm>
            <a:off x="7376530" y="3388395"/>
            <a:ext cx="4787760" cy="383254"/>
          </a:xfrm>
          <a:prstGeom prst="rect">
            <a:avLst/>
          </a:prstGeom>
          <a:noFill/>
        </p:spPr>
        <p:txBody>
          <a:bodyPr wrap="square" rtlCol="0">
            <a:noAutofit/>
          </a:bodyPr>
          <a:lstStyle/>
          <a:p>
            <a:r>
              <a:rPr lang="de-DE" sz="1400" dirty="0"/>
              <a:t>NÜ: Nettoübertragungen (Transfers der privaten Haushalte an das Ausland, diese müssen natürlich nicht zwingend positiv sein!)</a:t>
            </a:r>
            <a:endParaRPr lang="de-DE" sz="1400" baseline="-25000" dirty="0"/>
          </a:p>
        </p:txBody>
      </p:sp>
      <p:sp>
        <p:nvSpPr>
          <p:cNvPr id="38930" name="Rechteck 38929"/>
          <p:cNvSpPr/>
          <p:nvPr/>
        </p:nvSpPr>
        <p:spPr>
          <a:xfrm>
            <a:off x="3562462" y="6326970"/>
            <a:ext cx="481222" cy="369332"/>
          </a:xfrm>
          <a:prstGeom prst="rect">
            <a:avLst/>
          </a:prstGeom>
        </p:spPr>
        <p:txBody>
          <a:bodyPr wrap="none">
            <a:spAutoFit/>
          </a:bodyPr>
          <a:lstStyle/>
          <a:p>
            <a:r>
              <a:rPr lang="de-DE" dirty="0"/>
              <a:t>NÜ</a:t>
            </a:r>
          </a:p>
        </p:txBody>
      </p:sp>
      <p:sp>
        <p:nvSpPr>
          <p:cNvPr id="62" name="Textfeld 61"/>
          <p:cNvSpPr txBox="1"/>
          <p:nvPr/>
        </p:nvSpPr>
        <p:spPr>
          <a:xfrm>
            <a:off x="2786939" y="5723226"/>
            <a:ext cx="438325" cy="369332"/>
          </a:xfrm>
          <a:prstGeom prst="rect">
            <a:avLst/>
          </a:prstGeom>
          <a:noFill/>
        </p:spPr>
        <p:txBody>
          <a:bodyPr wrap="none" rtlCol="0">
            <a:spAutoFit/>
          </a:bodyPr>
          <a:lstStyle/>
          <a:p>
            <a:r>
              <a:rPr lang="de-DE" dirty="0"/>
              <a:t>VÄ</a:t>
            </a:r>
          </a:p>
        </p:txBody>
      </p:sp>
      <p:cxnSp>
        <p:nvCxnSpPr>
          <p:cNvPr id="63" name="Gerade Verbindung mit Pfeil 62"/>
          <p:cNvCxnSpPr/>
          <p:nvPr/>
        </p:nvCxnSpPr>
        <p:spPr>
          <a:xfrm>
            <a:off x="1070155" y="3837709"/>
            <a:ext cx="1529279" cy="18855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Gerade Verbindung mit Pfeil 65"/>
          <p:cNvCxnSpPr/>
          <p:nvPr/>
        </p:nvCxnSpPr>
        <p:spPr>
          <a:xfrm flipH="1">
            <a:off x="3313755" y="3681648"/>
            <a:ext cx="1999463" cy="19529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Gerade Verbindung mit Pfeil 67"/>
          <p:cNvCxnSpPr/>
          <p:nvPr/>
        </p:nvCxnSpPr>
        <p:spPr>
          <a:xfrm flipH="1">
            <a:off x="2931636" y="1418292"/>
            <a:ext cx="110789" cy="40448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0" name="Gerade Verbindung mit Pfeil 69"/>
          <p:cNvCxnSpPr/>
          <p:nvPr/>
        </p:nvCxnSpPr>
        <p:spPr>
          <a:xfrm flipV="1">
            <a:off x="3083987" y="1383215"/>
            <a:ext cx="81856" cy="41655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Gerade Verbindung mit Pfeil 73"/>
          <p:cNvCxnSpPr/>
          <p:nvPr/>
        </p:nvCxnSpPr>
        <p:spPr>
          <a:xfrm flipV="1">
            <a:off x="3141342" y="3761510"/>
            <a:ext cx="1930675" cy="18796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Gerade Verbindung mit Pfeil 77"/>
          <p:cNvCxnSpPr/>
          <p:nvPr/>
        </p:nvCxnSpPr>
        <p:spPr>
          <a:xfrm flipH="1" flipV="1">
            <a:off x="1157890" y="3735989"/>
            <a:ext cx="1648758" cy="1973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Textfeld 79"/>
          <p:cNvSpPr txBox="1"/>
          <p:nvPr/>
        </p:nvSpPr>
        <p:spPr>
          <a:xfrm>
            <a:off x="7376530" y="4031952"/>
            <a:ext cx="4692760" cy="459228"/>
          </a:xfrm>
          <a:prstGeom prst="rect">
            <a:avLst/>
          </a:prstGeom>
          <a:noFill/>
        </p:spPr>
        <p:txBody>
          <a:bodyPr wrap="square" rtlCol="0">
            <a:noAutofit/>
          </a:bodyPr>
          <a:lstStyle/>
          <a:p>
            <a:r>
              <a:rPr lang="de-DE" sz="1400" dirty="0"/>
              <a:t>I</a:t>
            </a:r>
            <a:r>
              <a:rPr lang="de-DE" sz="1400" baseline="-25000" dirty="0"/>
              <a:t>U</a:t>
            </a:r>
            <a:r>
              <a:rPr lang="de-DE" sz="1400" dirty="0"/>
              <a:t>: Investieren der Unternehmen</a:t>
            </a:r>
            <a:endParaRPr lang="de-DE" sz="1400" baseline="-25000" dirty="0"/>
          </a:p>
        </p:txBody>
      </p:sp>
      <p:sp>
        <p:nvSpPr>
          <p:cNvPr id="81" name="Textfeld 80"/>
          <p:cNvSpPr txBox="1"/>
          <p:nvPr/>
        </p:nvSpPr>
        <p:spPr>
          <a:xfrm>
            <a:off x="7376530" y="4296423"/>
            <a:ext cx="4692760" cy="459228"/>
          </a:xfrm>
          <a:prstGeom prst="rect">
            <a:avLst/>
          </a:prstGeom>
          <a:noFill/>
        </p:spPr>
        <p:txBody>
          <a:bodyPr wrap="square" rtlCol="0">
            <a:noAutofit/>
          </a:bodyPr>
          <a:lstStyle/>
          <a:p>
            <a:r>
              <a:rPr lang="de-DE" sz="1400" dirty="0"/>
              <a:t>I</a:t>
            </a:r>
            <a:r>
              <a:rPr lang="de-DE" sz="1400" baseline="-25000" dirty="0"/>
              <a:t>H</a:t>
            </a:r>
            <a:r>
              <a:rPr lang="de-DE" sz="1400" dirty="0"/>
              <a:t>: Investieren der Haushalte</a:t>
            </a:r>
            <a:endParaRPr lang="de-DE" sz="1400" baseline="-25000" dirty="0"/>
          </a:p>
        </p:txBody>
      </p:sp>
      <p:sp>
        <p:nvSpPr>
          <p:cNvPr id="82" name="Textfeld 81"/>
          <p:cNvSpPr txBox="1"/>
          <p:nvPr/>
        </p:nvSpPr>
        <p:spPr>
          <a:xfrm>
            <a:off x="7373641" y="4569287"/>
            <a:ext cx="4692760" cy="459228"/>
          </a:xfrm>
          <a:prstGeom prst="rect">
            <a:avLst/>
          </a:prstGeom>
          <a:noFill/>
        </p:spPr>
        <p:txBody>
          <a:bodyPr wrap="square" rtlCol="0">
            <a:noAutofit/>
          </a:bodyPr>
          <a:lstStyle/>
          <a:p>
            <a:r>
              <a:rPr lang="de-DE" sz="1400" dirty="0" err="1"/>
              <a:t>I</a:t>
            </a:r>
            <a:r>
              <a:rPr lang="de-DE" sz="1400" baseline="-25000" dirty="0" err="1"/>
              <a:t>St</a:t>
            </a:r>
            <a:r>
              <a:rPr lang="de-DE" sz="1400" dirty="0"/>
              <a:t>: Investieren des Staates</a:t>
            </a:r>
            <a:endParaRPr lang="de-DE" sz="1400" baseline="-25000" dirty="0"/>
          </a:p>
        </p:txBody>
      </p:sp>
      <p:sp>
        <p:nvSpPr>
          <p:cNvPr id="83" name="Textfeld 82"/>
          <p:cNvSpPr txBox="1"/>
          <p:nvPr/>
        </p:nvSpPr>
        <p:spPr>
          <a:xfrm>
            <a:off x="7370752" y="4903981"/>
            <a:ext cx="4692760" cy="459228"/>
          </a:xfrm>
          <a:prstGeom prst="rect">
            <a:avLst/>
          </a:prstGeom>
          <a:noFill/>
        </p:spPr>
        <p:txBody>
          <a:bodyPr wrap="square" rtlCol="0">
            <a:noAutofit/>
          </a:bodyPr>
          <a:lstStyle/>
          <a:p>
            <a:r>
              <a:rPr lang="de-DE" sz="1400" dirty="0"/>
              <a:t>S</a:t>
            </a:r>
            <a:r>
              <a:rPr lang="de-DE" sz="1400" baseline="-25000" dirty="0"/>
              <a:t>U</a:t>
            </a:r>
            <a:r>
              <a:rPr lang="de-DE" sz="1400" dirty="0"/>
              <a:t>: Sparen der Unternehmen</a:t>
            </a:r>
            <a:endParaRPr lang="de-DE" sz="1400" baseline="-25000" dirty="0"/>
          </a:p>
        </p:txBody>
      </p:sp>
      <p:sp>
        <p:nvSpPr>
          <p:cNvPr id="84" name="Textfeld 83"/>
          <p:cNvSpPr txBox="1"/>
          <p:nvPr/>
        </p:nvSpPr>
        <p:spPr>
          <a:xfrm>
            <a:off x="7376530" y="5208256"/>
            <a:ext cx="4692760" cy="459228"/>
          </a:xfrm>
          <a:prstGeom prst="rect">
            <a:avLst/>
          </a:prstGeom>
          <a:noFill/>
        </p:spPr>
        <p:txBody>
          <a:bodyPr wrap="square" rtlCol="0">
            <a:noAutofit/>
          </a:bodyPr>
          <a:lstStyle/>
          <a:p>
            <a:r>
              <a:rPr lang="de-DE" sz="1400" dirty="0"/>
              <a:t>S</a:t>
            </a:r>
            <a:r>
              <a:rPr lang="de-DE" sz="1400" baseline="-25000" dirty="0"/>
              <a:t>H</a:t>
            </a:r>
            <a:r>
              <a:rPr lang="de-DE" sz="1400" dirty="0"/>
              <a:t>: Sparen der Haushalte</a:t>
            </a:r>
            <a:endParaRPr lang="de-DE" sz="1400" baseline="-25000" dirty="0"/>
          </a:p>
        </p:txBody>
      </p:sp>
      <p:sp>
        <p:nvSpPr>
          <p:cNvPr id="85" name="Textfeld 84"/>
          <p:cNvSpPr txBox="1"/>
          <p:nvPr/>
        </p:nvSpPr>
        <p:spPr>
          <a:xfrm>
            <a:off x="7370752" y="5511070"/>
            <a:ext cx="4692760" cy="309667"/>
          </a:xfrm>
          <a:prstGeom prst="rect">
            <a:avLst/>
          </a:prstGeom>
          <a:noFill/>
        </p:spPr>
        <p:txBody>
          <a:bodyPr wrap="square" rtlCol="0">
            <a:noAutofit/>
          </a:bodyPr>
          <a:lstStyle/>
          <a:p>
            <a:r>
              <a:rPr lang="de-DE" sz="1400" dirty="0" err="1"/>
              <a:t>S</a:t>
            </a:r>
            <a:r>
              <a:rPr lang="de-DE" sz="1400" baseline="-25000" dirty="0" err="1"/>
              <a:t>St</a:t>
            </a:r>
            <a:r>
              <a:rPr lang="de-DE" sz="1400" dirty="0"/>
              <a:t>: Sparen des Staates</a:t>
            </a:r>
            <a:endParaRPr lang="de-DE" sz="1400" baseline="-25000" dirty="0"/>
          </a:p>
        </p:txBody>
      </p:sp>
      <p:sp>
        <p:nvSpPr>
          <p:cNvPr id="38942" name="Rechteck 38941"/>
          <p:cNvSpPr/>
          <p:nvPr/>
        </p:nvSpPr>
        <p:spPr>
          <a:xfrm>
            <a:off x="4006842" y="4209291"/>
            <a:ext cx="341760" cy="369332"/>
          </a:xfrm>
          <a:prstGeom prst="rect">
            <a:avLst/>
          </a:prstGeom>
        </p:spPr>
        <p:txBody>
          <a:bodyPr wrap="none">
            <a:spAutoFit/>
          </a:bodyPr>
          <a:lstStyle/>
          <a:p>
            <a:r>
              <a:rPr lang="de-DE" dirty="0"/>
              <a:t>I</a:t>
            </a:r>
            <a:r>
              <a:rPr lang="de-DE" baseline="-25000" dirty="0"/>
              <a:t>U</a:t>
            </a:r>
            <a:endParaRPr lang="de-DE" dirty="0"/>
          </a:p>
        </p:txBody>
      </p:sp>
      <p:sp>
        <p:nvSpPr>
          <p:cNvPr id="87" name="Rechteck 86"/>
          <p:cNvSpPr/>
          <p:nvPr/>
        </p:nvSpPr>
        <p:spPr>
          <a:xfrm>
            <a:off x="3162780" y="2526665"/>
            <a:ext cx="364202" cy="369332"/>
          </a:xfrm>
          <a:prstGeom prst="rect">
            <a:avLst/>
          </a:prstGeom>
        </p:spPr>
        <p:txBody>
          <a:bodyPr wrap="none">
            <a:spAutoFit/>
          </a:bodyPr>
          <a:lstStyle/>
          <a:p>
            <a:r>
              <a:rPr lang="de-DE" dirty="0" err="1"/>
              <a:t>I</a:t>
            </a:r>
            <a:r>
              <a:rPr lang="de-DE" baseline="-25000" dirty="0" err="1"/>
              <a:t>St</a:t>
            </a:r>
            <a:endParaRPr lang="de-DE" dirty="0"/>
          </a:p>
        </p:txBody>
      </p:sp>
      <p:sp>
        <p:nvSpPr>
          <p:cNvPr id="88" name="Rechteck 87"/>
          <p:cNvSpPr/>
          <p:nvPr/>
        </p:nvSpPr>
        <p:spPr>
          <a:xfrm>
            <a:off x="1825458" y="4232840"/>
            <a:ext cx="338554" cy="369332"/>
          </a:xfrm>
          <a:prstGeom prst="rect">
            <a:avLst/>
          </a:prstGeom>
        </p:spPr>
        <p:txBody>
          <a:bodyPr wrap="none">
            <a:spAutoFit/>
          </a:bodyPr>
          <a:lstStyle/>
          <a:p>
            <a:r>
              <a:rPr lang="de-DE" dirty="0"/>
              <a:t>I</a:t>
            </a:r>
            <a:r>
              <a:rPr lang="de-DE" baseline="-25000" dirty="0"/>
              <a:t>H</a:t>
            </a:r>
            <a:endParaRPr lang="de-DE" dirty="0"/>
          </a:p>
        </p:txBody>
      </p:sp>
      <p:sp>
        <p:nvSpPr>
          <p:cNvPr id="89" name="Rechteck 88"/>
          <p:cNvSpPr/>
          <p:nvPr/>
        </p:nvSpPr>
        <p:spPr>
          <a:xfrm>
            <a:off x="4206657" y="4666821"/>
            <a:ext cx="389850" cy="369332"/>
          </a:xfrm>
          <a:prstGeom prst="rect">
            <a:avLst/>
          </a:prstGeom>
        </p:spPr>
        <p:txBody>
          <a:bodyPr wrap="none">
            <a:spAutoFit/>
          </a:bodyPr>
          <a:lstStyle/>
          <a:p>
            <a:r>
              <a:rPr lang="de-DE" dirty="0"/>
              <a:t>S</a:t>
            </a:r>
            <a:r>
              <a:rPr lang="de-DE" baseline="-25000" dirty="0"/>
              <a:t>U</a:t>
            </a:r>
            <a:endParaRPr lang="de-DE" dirty="0"/>
          </a:p>
        </p:txBody>
      </p:sp>
      <p:sp>
        <p:nvSpPr>
          <p:cNvPr id="90" name="Rechteck 89"/>
          <p:cNvSpPr/>
          <p:nvPr/>
        </p:nvSpPr>
        <p:spPr>
          <a:xfrm>
            <a:off x="2664016" y="2679065"/>
            <a:ext cx="412292" cy="369332"/>
          </a:xfrm>
          <a:prstGeom prst="rect">
            <a:avLst/>
          </a:prstGeom>
        </p:spPr>
        <p:txBody>
          <a:bodyPr wrap="none">
            <a:spAutoFit/>
          </a:bodyPr>
          <a:lstStyle/>
          <a:p>
            <a:r>
              <a:rPr lang="de-DE" dirty="0" err="1"/>
              <a:t>S</a:t>
            </a:r>
            <a:r>
              <a:rPr lang="de-DE" baseline="-25000" dirty="0" err="1"/>
              <a:t>St</a:t>
            </a:r>
            <a:endParaRPr lang="de-DE" dirty="0"/>
          </a:p>
        </p:txBody>
      </p:sp>
      <p:sp>
        <p:nvSpPr>
          <p:cNvPr id="91" name="Rechteck 90"/>
          <p:cNvSpPr/>
          <p:nvPr/>
        </p:nvSpPr>
        <p:spPr>
          <a:xfrm>
            <a:off x="1326694" y="4385240"/>
            <a:ext cx="386644" cy="369332"/>
          </a:xfrm>
          <a:prstGeom prst="rect">
            <a:avLst/>
          </a:prstGeom>
        </p:spPr>
        <p:txBody>
          <a:bodyPr wrap="none">
            <a:spAutoFit/>
          </a:bodyPr>
          <a:lstStyle/>
          <a:p>
            <a:r>
              <a:rPr lang="de-DE" dirty="0"/>
              <a:t>S</a:t>
            </a:r>
            <a:r>
              <a:rPr lang="de-DE" baseline="-25000" dirty="0"/>
              <a:t>H</a:t>
            </a:r>
            <a:endParaRPr lang="de-DE" dirty="0"/>
          </a:p>
        </p:txBody>
      </p:sp>
      <p:sp>
        <p:nvSpPr>
          <p:cNvPr id="92" name="Textfeld 91"/>
          <p:cNvSpPr txBox="1"/>
          <p:nvPr/>
        </p:nvSpPr>
        <p:spPr>
          <a:xfrm>
            <a:off x="7370752" y="5763135"/>
            <a:ext cx="4793538" cy="1010461"/>
          </a:xfrm>
          <a:prstGeom prst="rect">
            <a:avLst/>
          </a:prstGeom>
          <a:noFill/>
        </p:spPr>
        <p:txBody>
          <a:bodyPr wrap="square" rtlCol="0">
            <a:noAutofit/>
          </a:bodyPr>
          <a:lstStyle/>
          <a:p>
            <a:r>
              <a:rPr lang="de-DE" sz="1400" dirty="0"/>
              <a:t>LB: Da natürlich weder EX=IM gelten muss, noch NÜ genauso groß sein muss, wie der Handelsbilanzsaldo EX-IM, muss für den Ausgleich am Pol des Auslandes ein Pfeil mit EX-IM-NÜ=LB hineingehen. Diese Größe nennt man Leistungsbilanz!</a:t>
            </a:r>
            <a:endParaRPr lang="de-DE" sz="1400" baseline="-25000" dirty="0"/>
          </a:p>
        </p:txBody>
      </p:sp>
      <p:cxnSp>
        <p:nvCxnSpPr>
          <p:cNvPr id="93" name="Gerade Verbindung mit Pfeil 92"/>
          <p:cNvCxnSpPr>
            <a:endCxn id="44" idx="1"/>
          </p:cNvCxnSpPr>
          <p:nvPr/>
        </p:nvCxnSpPr>
        <p:spPr>
          <a:xfrm>
            <a:off x="3222636" y="5918681"/>
            <a:ext cx="2577426" cy="103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5" name="Rechteck 94"/>
          <p:cNvSpPr/>
          <p:nvPr/>
        </p:nvSpPr>
        <p:spPr>
          <a:xfrm>
            <a:off x="3851831" y="5621992"/>
            <a:ext cx="1447832" cy="369332"/>
          </a:xfrm>
          <a:prstGeom prst="rect">
            <a:avLst/>
          </a:prstGeom>
        </p:spPr>
        <p:txBody>
          <a:bodyPr wrap="none">
            <a:spAutoFit/>
          </a:bodyPr>
          <a:lstStyle/>
          <a:p>
            <a:r>
              <a:rPr lang="de-DE" dirty="0"/>
              <a:t>LB=EX-IM-NÜ</a:t>
            </a:r>
          </a:p>
        </p:txBody>
      </p:sp>
      <p:sp>
        <p:nvSpPr>
          <p:cNvPr id="64" name="Textfeld 63"/>
          <p:cNvSpPr txBox="1"/>
          <p:nvPr/>
        </p:nvSpPr>
        <p:spPr>
          <a:xfrm>
            <a:off x="3526982" y="521708"/>
            <a:ext cx="3824817" cy="722017"/>
          </a:xfrm>
          <a:prstGeom prst="rect">
            <a:avLst/>
          </a:prstGeom>
          <a:noFill/>
        </p:spPr>
        <p:txBody>
          <a:bodyPr wrap="square" rtlCol="0">
            <a:noAutofit/>
          </a:bodyPr>
          <a:lstStyle/>
          <a:p>
            <a:r>
              <a:rPr lang="de-DE" sz="1400" dirty="0"/>
              <a:t>S</a:t>
            </a:r>
            <a:r>
              <a:rPr lang="de-DE" sz="1400"/>
              <a:t>: Staat H: Haushalte       </a:t>
            </a:r>
            <a:r>
              <a:rPr lang="de-DE" sz="1400" dirty="0"/>
              <a:t>A</a:t>
            </a:r>
            <a:r>
              <a:rPr lang="de-DE" sz="1400"/>
              <a:t>: Ausland</a:t>
            </a:r>
            <a:endParaRPr lang="de-DE" sz="1400" dirty="0"/>
          </a:p>
          <a:p>
            <a:r>
              <a:rPr lang="de-DE" sz="1400" dirty="0"/>
              <a:t>                       VÄ: Vermögensveränderung</a:t>
            </a:r>
          </a:p>
          <a:p>
            <a:r>
              <a:rPr lang="de-DE" sz="1400" dirty="0"/>
              <a:t>                       </a:t>
            </a:r>
            <a:r>
              <a:rPr lang="de-DE" sz="1400"/>
              <a:t>U: Unternehmen</a:t>
            </a:r>
            <a:endParaRPr lang="de-DE" sz="1400" dirty="0"/>
          </a:p>
        </p:txBody>
      </p:sp>
      <p:sp>
        <p:nvSpPr>
          <p:cNvPr id="3" name="Textfeld 2">
            <a:extLst>
              <a:ext uri="{FF2B5EF4-FFF2-40B4-BE49-F238E27FC236}">
                <a16:creationId xmlns:a16="http://schemas.microsoft.com/office/drawing/2014/main" id="{254A6369-92BB-A9B9-23E4-E643AC735002}"/>
              </a:ext>
            </a:extLst>
          </p:cNvPr>
          <p:cNvSpPr txBox="1"/>
          <p:nvPr/>
        </p:nvSpPr>
        <p:spPr>
          <a:xfrm>
            <a:off x="7378706" y="2386572"/>
            <a:ext cx="4692759" cy="354473"/>
          </a:xfrm>
          <a:prstGeom prst="rect">
            <a:avLst/>
          </a:prstGeom>
          <a:noFill/>
        </p:spPr>
        <p:txBody>
          <a:bodyPr wrap="square" rtlCol="0">
            <a:noAutofit/>
          </a:bodyPr>
          <a:lstStyle/>
          <a:p>
            <a:r>
              <a:rPr lang="de-DE" sz="1400"/>
              <a:t>C</a:t>
            </a:r>
            <a:r>
              <a:rPr lang="de-DE" sz="1400" baseline="-25000"/>
              <a:t>St</a:t>
            </a:r>
            <a:r>
              <a:rPr lang="de-DE" sz="1400"/>
              <a:t>: Konsum des Staats</a:t>
            </a:r>
            <a:endParaRPr lang="de-DE" sz="1400" baseline="-25000" dirty="0"/>
          </a:p>
        </p:txBody>
      </p:sp>
      <p:grpSp>
        <p:nvGrpSpPr>
          <p:cNvPr id="7" name="Gruppieren 6">
            <a:extLst>
              <a:ext uri="{FF2B5EF4-FFF2-40B4-BE49-F238E27FC236}">
                <a16:creationId xmlns:a16="http://schemas.microsoft.com/office/drawing/2014/main" id="{D4D981F4-B790-3ECC-D4CB-3968CD17E914}"/>
              </a:ext>
            </a:extLst>
          </p:cNvPr>
          <p:cNvGrpSpPr/>
          <p:nvPr/>
        </p:nvGrpSpPr>
        <p:grpSpPr>
          <a:xfrm flipH="1">
            <a:off x="3437664" y="1019078"/>
            <a:ext cx="2263480" cy="2324398"/>
            <a:chOff x="620876" y="810492"/>
            <a:chExt cx="2066908" cy="2594263"/>
          </a:xfrm>
        </p:grpSpPr>
        <p:sp>
          <p:nvSpPr>
            <p:cNvPr id="9" name="Freihandform 38913">
              <a:extLst>
                <a:ext uri="{FF2B5EF4-FFF2-40B4-BE49-F238E27FC236}">
                  <a16:creationId xmlns:a16="http://schemas.microsoft.com/office/drawing/2014/main" id="{29950A4F-9358-61DC-E6CF-D865D8EEBA41}"/>
                </a:ext>
              </a:extLst>
            </p:cNvPr>
            <p:cNvSpPr/>
            <p:nvPr/>
          </p:nvSpPr>
          <p:spPr>
            <a:xfrm>
              <a:off x="620876" y="810492"/>
              <a:ext cx="2066908" cy="2535382"/>
            </a:xfrm>
            <a:custGeom>
              <a:avLst/>
              <a:gdLst>
                <a:gd name="connsiteX0" fmla="*/ 2066908 w 2066908"/>
                <a:gd name="connsiteY0" fmla="*/ 0 h 2535382"/>
                <a:gd name="connsiteX1" fmla="*/ 265817 w 2066908"/>
                <a:gd name="connsiteY1" fmla="*/ 858982 h 2535382"/>
                <a:gd name="connsiteX2" fmla="*/ 44144 w 2066908"/>
                <a:gd name="connsiteY2" fmla="*/ 2535382 h 2535382"/>
              </a:gdLst>
              <a:ahLst/>
              <a:cxnLst>
                <a:cxn ang="0">
                  <a:pos x="connsiteX0" y="connsiteY0"/>
                </a:cxn>
                <a:cxn ang="0">
                  <a:pos x="connsiteX1" y="connsiteY1"/>
                </a:cxn>
                <a:cxn ang="0">
                  <a:pos x="connsiteX2" y="connsiteY2"/>
                </a:cxn>
              </a:cxnLst>
              <a:rect l="l" t="t" r="r" b="b"/>
              <a:pathLst>
                <a:path w="2066908" h="2535382">
                  <a:moveTo>
                    <a:pt x="2066908" y="0"/>
                  </a:moveTo>
                  <a:cubicBezTo>
                    <a:pt x="1334926" y="218209"/>
                    <a:pt x="602944" y="436418"/>
                    <a:pt x="265817" y="858982"/>
                  </a:cubicBezTo>
                  <a:cubicBezTo>
                    <a:pt x="-71310" y="1281546"/>
                    <a:pt x="-13583" y="1908464"/>
                    <a:pt x="44144" y="25353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mit Pfeil 12">
              <a:extLst>
                <a:ext uri="{FF2B5EF4-FFF2-40B4-BE49-F238E27FC236}">
                  <a16:creationId xmlns:a16="http://schemas.microsoft.com/office/drawing/2014/main" id="{A8BF385B-09B6-CF28-65D4-184D1FBE76FD}"/>
                </a:ext>
              </a:extLst>
            </p:cNvPr>
            <p:cNvCxnSpPr/>
            <p:nvPr/>
          </p:nvCxnSpPr>
          <p:spPr>
            <a:xfrm>
              <a:off x="642233" y="3299379"/>
              <a:ext cx="131928" cy="1053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7" name="Rechteck 16">
            <a:extLst>
              <a:ext uri="{FF2B5EF4-FFF2-40B4-BE49-F238E27FC236}">
                <a16:creationId xmlns:a16="http://schemas.microsoft.com/office/drawing/2014/main" id="{7EDF3584-EC86-34BE-4D4B-E0DD2D5783CD}"/>
              </a:ext>
            </a:extLst>
          </p:cNvPr>
          <p:cNvSpPr/>
          <p:nvPr/>
        </p:nvSpPr>
        <p:spPr>
          <a:xfrm>
            <a:off x="5344933" y="1346341"/>
            <a:ext cx="429926" cy="369332"/>
          </a:xfrm>
          <a:prstGeom prst="rect">
            <a:avLst/>
          </a:prstGeom>
        </p:spPr>
        <p:txBody>
          <a:bodyPr wrap="none">
            <a:spAutoFit/>
          </a:bodyPr>
          <a:lstStyle/>
          <a:p>
            <a:r>
              <a:rPr lang="de-DE"/>
              <a:t>C</a:t>
            </a:r>
            <a:r>
              <a:rPr lang="de-DE" baseline="-25000"/>
              <a:t>St</a:t>
            </a:r>
            <a:endParaRPr lang="de-DE" dirty="0"/>
          </a:p>
        </p:txBody>
      </p:sp>
    </p:spTree>
    <p:extLst>
      <p:ext uri="{BB962C8B-B14F-4D97-AF65-F5344CB8AC3E}">
        <p14:creationId xmlns:p14="http://schemas.microsoft.com/office/powerpoint/2010/main" val="3394884948"/>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Volkswirtschaftliche Gesamtrechnung (VGR)</a:t>
            </a:r>
          </a:p>
        </p:txBody>
      </p:sp>
      <p:sp>
        <p:nvSpPr>
          <p:cNvPr id="7" name="Text Box 3"/>
          <p:cNvSpPr txBox="1">
            <a:spLocks noChangeArrowheads="1"/>
          </p:cNvSpPr>
          <p:nvPr/>
        </p:nvSpPr>
        <p:spPr bwMode="auto">
          <a:xfrm>
            <a:off x="566334" y="987198"/>
            <a:ext cx="8295271" cy="43853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Aufgabe der VGR ist es, die Ergebnisse des abgelaufenen Wirtschaftsprozesses einer gesamten Volkswirtschaft zahlenmäßig zu ermitteln (ex </a:t>
            </a:r>
            <a:r>
              <a:rPr lang="de-DE" altLang="de-DE" sz="2540" dirty="0" err="1">
                <a:solidFill>
                  <a:srgbClr val="000000"/>
                </a:solidFill>
              </a:rPr>
              <a:t>post</a:t>
            </a:r>
            <a:r>
              <a:rPr lang="de-DE" altLang="de-DE" sz="2540" dirty="0">
                <a:solidFill>
                  <a:srgbClr val="000000"/>
                </a:solidFill>
              </a:rPr>
              <a:t>). Dazu dient die buchhalterische Erfassung der Entstehung, Verwendung und Verteilung des Bruttoinlandsprodukts.</a:t>
            </a:r>
          </a:p>
          <a:p>
            <a:pPr eaLnBrk="1" hangingPunct="1">
              <a:buClrTx/>
            </a:pPr>
            <a:endParaRPr lang="de-DE" altLang="de-DE" sz="2540" dirty="0">
              <a:solidFill>
                <a:srgbClr val="000000"/>
              </a:solidFill>
            </a:endParaRPr>
          </a:p>
          <a:p>
            <a:pPr marL="414772" indent="-414772" eaLnBrk="1" hangingPunct="1">
              <a:buClrTx/>
              <a:buFont typeface="Arial" panose="020B0604020202020204" pitchFamily="34" charset="0"/>
              <a:buChar char="•"/>
            </a:pPr>
            <a:r>
              <a:rPr lang="de-DE" altLang="de-DE" sz="2540" dirty="0">
                <a:solidFill>
                  <a:srgbClr val="000000"/>
                </a:solidFill>
              </a:rPr>
              <a:t>Sie dient der Information, Prognose, Kontrolle und dem Ländervergleich</a:t>
            </a:r>
          </a:p>
          <a:p>
            <a:pPr marL="414772" indent="-414772" eaLnBrk="1" hangingPunct="1">
              <a:buClrTx/>
              <a:buFont typeface="Arial" panose="020B0604020202020204" pitchFamily="34" charset="0"/>
              <a:buChar char="•"/>
            </a:pPr>
            <a:endParaRPr lang="de-DE" altLang="de-DE" sz="2540" dirty="0">
              <a:solidFill>
                <a:srgbClr val="000000"/>
              </a:solidFill>
            </a:endParaRPr>
          </a:p>
          <a:p>
            <a:pPr marL="414772" indent="-414772" eaLnBrk="1" hangingPunct="1">
              <a:buClrTx/>
              <a:buFont typeface="Arial" panose="020B0604020202020204" pitchFamily="34" charset="0"/>
              <a:buChar char="•"/>
            </a:pPr>
            <a:r>
              <a:rPr lang="de-DE" altLang="de-DE" sz="2540" dirty="0">
                <a:solidFill>
                  <a:srgbClr val="000000"/>
                </a:solidFill>
              </a:rPr>
              <a:t>Seit 1995 gilt für EU-Mitgliedsstaaten das Europäische System Volkswirtschaftlicher Gesamtrechnungen (ESVG)</a:t>
            </a:r>
          </a:p>
        </p:txBody>
      </p:sp>
      <p:sp>
        <p:nvSpPr>
          <p:cNvPr id="4" name="Rechteck 3">
            <a:extLst>
              <a:ext uri="{FF2B5EF4-FFF2-40B4-BE49-F238E27FC236}">
                <a16:creationId xmlns:a16="http://schemas.microsoft.com/office/drawing/2014/main" id="{301D9A2D-A2CA-486E-B503-03385CF8307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091166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ChangeArrowheads="1"/>
          </p:cNvSpPr>
          <p:nvPr/>
        </p:nvSpPr>
        <p:spPr bwMode="auto">
          <a:xfrm>
            <a:off x="3303318" y="85429"/>
            <a:ext cx="6372225"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Schematisches Kontensystem der VGR</a:t>
            </a:r>
          </a:p>
        </p:txBody>
      </p:sp>
      <p:pic>
        <p:nvPicPr>
          <p:cNvPr id="47108" name="Picture 3"/>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98205" y="845416"/>
            <a:ext cx="9177338" cy="50546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hteck 4">
            <a:extLst>
              <a:ext uri="{FF2B5EF4-FFF2-40B4-BE49-F238E27FC236}">
                <a16:creationId xmlns:a16="http://schemas.microsoft.com/office/drawing/2014/main" id="{4EB242E6-F37D-4334-BCF0-90C18F8E075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80539645"/>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2540" b="1" dirty="0"/>
              <a:t>Bruttoinlandsprodukt </a:t>
            </a:r>
            <a:r>
              <a:rPr lang="de-DE" sz="2540" b="1" dirty="0" err="1"/>
              <a:t>vs</a:t>
            </a:r>
            <a:r>
              <a:rPr lang="de-DE" sz="2540" b="1" dirty="0"/>
              <a:t> Bruttonationaleinkommen</a:t>
            </a:r>
          </a:p>
        </p:txBody>
      </p:sp>
      <p:sp>
        <p:nvSpPr>
          <p:cNvPr id="7" name="Text Box 3"/>
          <p:cNvSpPr txBox="1">
            <a:spLocks noChangeArrowheads="1"/>
          </p:cNvSpPr>
          <p:nvPr/>
        </p:nvSpPr>
        <p:spPr bwMode="auto">
          <a:xfrm>
            <a:off x="468824" y="1722882"/>
            <a:ext cx="8786936" cy="2671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800" dirty="0">
                <a:solidFill>
                  <a:srgbClr val="000000"/>
                </a:solidFill>
              </a:rPr>
              <a:t>Das </a:t>
            </a:r>
            <a:r>
              <a:rPr lang="de-DE" altLang="de-DE" sz="2800" b="1" dirty="0">
                <a:solidFill>
                  <a:srgbClr val="000000"/>
                </a:solidFill>
              </a:rPr>
              <a:t>Bruttoinlandsprodukt (BIP)</a:t>
            </a:r>
            <a:r>
              <a:rPr lang="de-DE" altLang="de-DE" sz="2800" dirty="0">
                <a:solidFill>
                  <a:srgbClr val="000000"/>
                </a:solidFill>
              </a:rPr>
              <a:t> ist der Marktwert aller </a:t>
            </a:r>
          </a:p>
          <a:p>
            <a:pPr eaLnBrk="1" hangingPunct="1">
              <a:buClrTx/>
            </a:pPr>
            <a:r>
              <a:rPr lang="de-DE" altLang="de-DE" sz="2800" dirty="0">
                <a:solidFill>
                  <a:srgbClr val="000000"/>
                </a:solidFill>
              </a:rPr>
              <a:t>Waren und Dienstleistungen, die während einer Periode </a:t>
            </a:r>
          </a:p>
          <a:p>
            <a:pPr eaLnBrk="1" hangingPunct="1">
              <a:buClrTx/>
            </a:pPr>
            <a:r>
              <a:rPr lang="de-DE" altLang="de-DE" sz="2800" dirty="0">
                <a:solidFill>
                  <a:srgbClr val="000000"/>
                </a:solidFill>
              </a:rPr>
              <a:t>(z.B. 1 Jahr) in einem Land hergestellt werden und dem Endverbrauch dienen.</a:t>
            </a:r>
          </a:p>
          <a:p>
            <a:pPr eaLnBrk="1" hangingPunct="1">
              <a:buClrTx/>
            </a:pPr>
            <a:endParaRPr lang="de-DE" altLang="de-DE" sz="2800" dirty="0">
              <a:solidFill>
                <a:srgbClr val="000000"/>
              </a:solidFill>
            </a:endParaRPr>
          </a:p>
          <a:p>
            <a:pPr eaLnBrk="1" hangingPunct="1">
              <a:buClrTx/>
            </a:pPr>
            <a:r>
              <a:rPr lang="de-DE" altLang="de-DE" sz="2800" dirty="0">
                <a:solidFill>
                  <a:srgbClr val="000000"/>
                </a:solidFill>
              </a:rPr>
              <a:t>(</a:t>
            </a:r>
            <a:r>
              <a:rPr lang="de-DE" altLang="de-DE" sz="2800" b="1" dirty="0">
                <a:solidFill>
                  <a:srgbClr val="000000"/>
                </a:solidFill>
              </a:rPr>
              <a:t>Inlandskonzept</a:t>
            </a:r>
            <a:r>
              <a:rPr lang="de-DE" altLang="de-DE" sz="2800" dirty="0">
                <a:solidFill>
                  <a:srgbClr val="000000"/>
                </a:solidFill>
              </a:rPr>
              <a:t>)</a:t>
            </a:r>
          </a:p>
        </p:txBody>
      </p:sp>
      <p:sp>
        <p:nvSpPr>
          <p:cNvPr id="12" name="Rechteck 11">
            <a:extLst>
              <a:ext uri="{FF2B5EF4-FFF2-40B4-BE49-F238E27FC236}">
                <a16:creationId xmlns:a16="http://schemas.microsoft.com/office/drawing/2014/main" id="{4117F462-7D2C-41AD-989C-E400E486449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574950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Inlandskonzept </a:t>
            </a:r>
            <a:r>
              <a:rPr lang="de-DE" sz="3266" dirty="0" err="1"/>
              <a:t>vs</a:t>
            </a:r>
            <a:r>
              <a:rPr lang="de-DE" sz="3266" dirty="0"/>
              <a:t> Inländerkonzept</a:t>
            </a:r>
          </a:p>
        </p:txBody>
      </p:sp>
      <p:sp>
        <p:nvSpPr>
          <p:cNvPr id="7" name="Text Box 3"/>
          <p:cNvSpPr txBox="1">
            <a:spLocks noChangeArrowheads="1"/>
          </p:cNvSpPr>
          <p:nvPr/>
        </p:nvSpPr>
        <p:spPr bwMode="auto">
          <a:xfrm>
            <a:off x="1752668" y="1915594"/>
            <a:ext cx="8295271"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a:solidFill>
                  <a:srgbClr val="000000"/>
                </a:solidFill>
              </a:rPr>
              <a:t>							–	Faktoreinkommen der Ausländer</a:t>
            </a:r>
          </a:p>
          <a:p>
            <a:pPr eaLnBrk="1" hangingPunct="1">
              <a:buClrTx/>
            </a:pPr>
            <a:r>
              <a:rPr lang="de-DE" altLang="de-DE" sz="2177" dirty="0">
                <a:solidFill>
                  <a:srgbClr val="000000"/>
                </a:solidFill>
              </a:rPr>
              <a:t>								im Inland</a:t>
            </a:r>
          </a:p>
          <a:p>
            <a:pPr eaLnBrk="1" hangingPunct="1">
              <a:buClrTx/>
            </a:pPr>
            <a:r>
              <a:rPr lang="de-DE" altLang="de-DE" sz="2177" dirty="0">
                <a:solidFill>
                  <a:srgbClr val="000000"/>
                </a:solidFill>
              </a:rPr>
              <a:t>		</a:t>
            </a:r>
          </a:p>
        </p:txBody>
      </p:sp>
      <p:sp>
        <p:nvSpPr>
          <p:cNvPr id="4" name="Text Box 3"/>
          <p:cNvSpPr txBox="1">
            <a:spLocks noChangeArrowheads="1"/>
          </p:cNvSpPr>
          <p:nvPr/>
        </p:nvSpPr>
        <p:spPr bwMode="auto">
          <a:xfrm>
            <a:off x="1600268" y="1522581"/>
            <a:ext cx="8295271" cy="4207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a:solidFill>
                  <a:srgbClr val="000000"/>
                </a:solidFill>
              </a:rPr>
              <a:t>Inländerkonzept =		Inlandskonzept</a:t>
            </a:r>
          </a:p>
        </p:txBody>
      </p:sp>
      <p:sp>
        <p:nvSpPr>
          <p:cNvPr id="5" name="Text Box 3"/>
          <p:cNvSpPr txBox="1">
            <a:spLocks noChangeArrowheads="1"/>
          </p:cNvSpPr>
          <p:nvPr/>
        </p:nvSpPr>
        <p:spPr bwMode="auto">
          <a:xfrm>
            <a:off x="1752667" y="2461006"/>
            <a:ext cx="8295271"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a:solidFill>
                  <a:srgbClr val="000000"/>
                </a:solidFill>
              </a:rPr>
              <a:t>		</a:t>
            </a:r>
          </a:p>
          <a:p>
            <a:pPr eaLnBrk="1" hangingPunct="1">
              <a:buClrTx/>
            </a:pPr>
            <a:r>
              <a:rPr lang="de-DE" altLang="de-DE" sz="2177" dirty="0">
                <a:solidFill>
                  <a:srgbClr val="000000"/>
                </a:solidFill>
              </a:rPr>
              <a:t>							+	Faktoreinkommen der</a:t>
            </a:r>
          </a:p>
          <a:p>
            <a:pPr eaLnBrk="1" hangingPunct="1">
              <a:buClrTx/>
            </a:pPr>
            <a:r>
              <a:rPr lang="de-DE" altLang="de-DE" sz="2177" dirty="0">
                <a:solidFill>
                  <a:srgbClr val="000000"/>
                </a:solidFill>
              </a:rPr>
              <a:t>								Inländer im Ausland</a:t>
            </a:r>
          </a:p>
        </p:txBody>
      </p:sp>
      <p:sp>
        <p:nvSpPr>
          <p:cNvPr id="8" name="Rechteck 7">
            <a:extLst>
              <a:ext uri="{FF2B5EF4-FFF2-40B4-BE49-F238E27FC236}">
                <a16:creationId xmlns:a16="http://schemas.microsoft.com/office/drawing/2014/main" id="{E4629E08-4D16-42D7-A69B-1708DEF5F22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47885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Das Bruttoinlandsprodukt</a:t>
            </a:r>
          </a:p>
        </p:txBody>
      </p:sp>
      <p:sp>
        <p:nvSpPr>
          <p:cNvPr id="7" name="Text Box 3"/>
          <p:cNvSpPr txBox="1">
            <a:spLocks noChangeArrowheads="1"/>
          </p:cNvSpPr>
          <p:nvPr/>
        </p:nvSpPr>
        <p:spPr bwMode="auto">
          <a:xfrm>
            <a:off x="406849" y="1024884"/>
            <a:ext cx="8295271" cy="24309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a:solidFill>
                  <a:srgbClr val="000000"/>
                </a:solidFill>
              </a:rPr>
              <a:t>„Marktwert“</a:t>
            </a:r>
          </a:p>
          <a:p>
            <a:pPr marL="311079" indent="-311079" eaLnBrk="1" hangingPunct="1">
              <a:buClrTx/>
              <a:buFont typeface="Arial" panose="020B0604020202020204" pitchFamily="34" charset="0"/>
              <a:buChar char="•"/>
            </a:pPr>
            <a:r>
              <a:rPr lang="de-DE" altLang="de-DE" sz="2177" dirty="0">
                <a:solidFill>
                  <a:srgbClr val="000000"/>
                </a:solidFill>
              </a:rPr>
              <a:t>Um die verschiedensten Güter zusammenfassen zu können gehen sie zu ihren Marktpreisen bewertet in das BIP ein.</a:t>
            </a:r>
          </a:p>
          <a:p>
            <a:pPr marL="311079" indent="-311079" eaLnBrk="1" hangingPunct="1">
              <a:buClrTx/>
              <a:buFont typeface="Arial" panose="020B0604020202020204" pitchFamily="34" charset="0"/>
              <a:buChar char="•"/>
            </a:pPr>
            <a:r>
              <a:rPr lang="de-DE" altLang="de-DE" sz="2177" dirty="0">
                <a:solidFill>
                  <a:srgbClr val="000000"/>
                </a:solidFill>
              </a:rPr>
              <a:t>Einige Güter für die es keine Marktpreise gibt werden mit den Kosten ihrer Erstellung bewertet.</a:t>
            </a:r>
          </a:p>
          <a:p>
            <a:pPr marL="311079" indent="-311079" eaLnBrk="1" hangingPunct="1">
              <a:buClrTx/>
              <a:buFont typeface="Arial" panose="020B0604020202020204" pitchFamily="34" charset="0"/>
              <a:buChar char="•"/>
            </a:pPr>
            <a:r>
              <a:rPr lang="de-DE" altLang="de-DE" sz="2177" dirty="0">
                <a:solidFill>
                  <a:srgbClr val="000000"/>
                </a:solidFill>
              </a:rPr>
              <a:t>Staatliche Dienstleistungen werden über die Löhne der Beamten und Angestellten erfasst</a:t>
            </a:r>
          </a:p>
        </p:txBody>
      </p:sp>
      <p:sp>
        <p:nvSpPr>
          <p:cNvPr id="4" name="Text Box 3"/>
          <p:cNvSpPr txBox="1">
            <a:spLocks noChangeArrowheads="1"/>
          </p:cNvSpPr>
          <p:nvPr/>
        </p:nvSpPr>
        <p:spPr bwMode="auto">
          <a:xfrm>
            <a:off x="344504" y="3338593"/>
            <a:ext cx="8295271" cy="20959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177" dirty="0">
              <a:solidFill>
                <a:srgbClr val="000000"/>
              </a:solidFill>
            </a:endParaRPr>
          </a:p>
          <a:p>
            <a:pPr eaLnBrk="1" hangingPunct="1">
              <a:buClrTx/>
            </a:pPr>
            <a:r>
              <a:rPr lang="de-DE" altLang="de-DE" sz="2177" dirty="0">
                <a:solidFill>
                  <a:srgbClr val="000000"/>
                </a:solidFill>
              </a:rPr>
              <a:t>„aller“</a:t>
            </a:r>
          </a:p>
          <a:p>
            <a:pPr marL="311079" indent="-311079" eaLnBrk="1" hangingPunct="1">
              <a:buClrTx/>
              <a:buFont typeface="Arial" panose="020B0604020202020204" pitchFamily="34" charset="0"/>
              <a:buChar char="•"/>
            </a:pPr>
            <a:r>
              <a:rPr lang="de-DE" altLang="de-DE" sz="2177" dirty="0">
                <a:solidFill>
                  <a:srgbClr val="000000"/>
                </a:solidFill>
              </a:rPr>
              <a:t>Selbstgenutztes Wohneigentum fließt im Umfang einer entsprechenden (geschätzten) Marktmiete in das BIP ein.</a:t>
            </a:r>
          </a:p>
          <a:p>
            <a:pPr marL="311079" indent="-311079" eaLnBrk="1" hangingPunct="1">
              <a:buClrTx/>
              <a:buFont typeface="Arial" panose="020B0604020202020204" pitchFamily="34" charset="0"/>
              <a:buChar char="•"/>
            </a:pPr>
            <a:r>
              <a:rPr lang="de-DE" altLang="de-DE" sz="2177" dirty="0">
                <a:solidFill>
                  <a:srgbClr val="000000"/>
                </a:solidFill>
              </a:rPr>
              <a:t>Nicht alle Transaktionen statistisch erfassbar (z. B. Schwarzarbeit, Erziehungsleistung von Eltern, ehrenamtliche Tätigkeit)</a:t>
            </a:r>
          </a:p>
        </p:txBody>
      </p:sp>
      <p:sp>
        <p:nvSpPr>
          <p:cNvPr id="5" name="Rechteck 4">
            <a:extLst>
              <a:ext uri="{FF2B5EF4-FFF2-40B4-BE49-F238E27FC236}">
                <a16:creationId xmlns:a16="http://schemas.microsoft.com/office/drawing/2014/main" id="{61F499A6-F4F4-458D-82A7-666AE6F598D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40592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214646"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Friedrich-Paffrath-Straße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a:t>
            </a:r>
            <a:r>
              <a:rPr lang="de-DE" sz="2400" dirty="0">
                <a:solidFill>
                  <a:srgbClr val="000000"/>
                </a:solidFill>
                <a:latin typeface="Arial"/>
                <a:ea typeface="Droid Sans Fallback"/>
                <a:hlinkClick r:id="rId2"/>
              </a:rPr>
              <a:t>bernhard.koester@jade-hs</a:t>
            </a:r>
            <a:r>
              <a:rPr lang="de-DE" sz="2400">
                <a:solidFill>
                  <a:srgbClr val="000000"/>
                </a:solidFill>
                <a:latin typeface="Arial"/>
                <a:ea typeface="Droid Sans Fallback"/>
                <a:hlinkClick r:id="rId2"/>
              </a:rPr>
              <a:t>.de</a:t>
            </a:r>
            <a:endParaRPr lang="de-DE" sz="2400">
              <a:solidFill>
                <a:srgbClr val="000000"/>
              </a:solidFill>
              <a:latin typeface="Arial"/>
              <a:ea typeface="Droid Sans Fallback"/>
            </a:endParaRPr>
          </a:p>
          <a:p>
            <a:pPr>
              <a:lnSpc>
                <a:spcPct val="100000"/>
              </a:lnSpc>
            </a:pPr>
            <a:endParaRPr lang="de-DE" sz="2400">
              <a:solidFill>
                <a:srgbClr val="000000"/>
              </a:solidFill>
              <a:latin typeface="Arial"/>
            </a:endParaRPr>
          </a:p>
          <a:p>
            <a:pPr>
              <a:lnSpc>
                <a:spcPct val="100000"/>
              </a:lnSpc>
            </a:pPr>
            <a:r>
              <a:rPr lang="de-DE" sz="2400">
                <a:solidFill>
                  <a:srgbClr val="000000"/>
                </a:solidFill>
                <a:latin typeface="Arial"/>
              </a:rPr>
              <a:t>Hompage:		</a:t>
            </a:r>
            <a:r>
              <a:rPr lang="de-DE" sz="2400">
                <a:solidFill>
                  <a:srgbClr val="000000"/>
                </a:solidFill>
                <a:latin typeface="Arial"/>
                <a:hlinkClick r:id="rId3"/>
              </a:rPr>
              <a:t>www.bernhardkoester.de</a:t>
            </a:r>
            <a:endParaRPr lang="de-DE" sz="2400">
              <a:solidFill>
                <a:srgbClr val="000000"/>
              </a:solidFill>
              <a:latin typeface="Arial"/>
            </a:endParaRP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
        <p:nvSpPr>
          <p:cNvPr id="3" name="Rechteck 2">
            <a:extLst>
              <a:ext uri="{FF2B5EF4-FFF2-40B4-BE49-F238E27FC236}">
                <a16:creationId xmlns:a16="http://schemas.microsoft.com/office/drawing/2014/main" id="{12AA7FF7-62BC-4C36-A222-9B71D57B676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25507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Das Bruttoinlandsprodukt</a:t>
            </a:r>
          </a:p>
        </p:txBody>
      </p:sp>
      <p:sp>
        <p:nvSpPr>
          <p:cNvPr id="7" name="Text Box 3"/>
          <p:cNvSpPr txBox="1">
            <a:spLocks noChangeArrowheads="1"/>
          </p:cNvSpPr>
          <p:nvPr/>
        </p:nvSpPr>
        <p:spPr bwMode="auto">
          <a:xfrm>
            <a:off x="283542" y="959545"/>
            <a:ext cx="8295271"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a:solidFill>
                  <a:srgbClr val="000000"/>
                </a:solidFill>
              </a:rPr>
              <a:t>„Waren und Dienstleistungen“:“</a:t>
            </a:r>
          </a:p>
          <a:p>
            <a:pPr marL="311079" indent="-311079" eaLnBrk="1" hangingPunct="1">
              <a:buClrTx/>
              <a:buFont typeface="Arial" panose="020B0604020202020204" pitchFamily="34" charset="0"/>
              <a:buChar char="•"/>
            </a:pPr>
            <a:r>
              <a:rPr lang="de-DE" altLang="de-DE" sz="2177" dirty="0">
                <a:solidFill>
                  <a:srgbClr val="000000"/>
                </a:solidFill>
              </a:rPr>
              <a:t>Materielle Güter und immaterielle Dienste</a:t>
            </a:r>
          </a:p>
          <a:p>
            <a:pPr eaLnBrk="1" hangingPunct="1">
              <a:buClrTx/>
            </a:pPr>
            <a:endParaRPr lang="de-DE" altLang="de-DE" sz="2177" dirty="0">
              <a:solidFill>
                <a:srgbClr val="000000"/>
              </a:solidFill>
            </a:endParaRPr>
          </a:p>
        </p:txBody>
      </p:sp>
      <p:sp>
        <p:nvSpPr>
          <p:cNvPr id="4" name="Text Box 3"/>
          <p:cNvSpPr txBox="1">
            <a:spLocks noChangeArrowheads="1"/>
          </p:cNvSpPr>
          <p:nvPr/>
        </p:nvSpPr>
        <p:spPr bwMode="auto">
          <a:xfrm>
            <a:off x="283543" y="1511970"/>
            <a:ext cx="8295271" cy="14258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177" dirty="0">
              <a:solidFill>
                <a:srgbClr val="000000"/>
              </a:solidFill>
            </a:endParaRPr>
          </a:p>
          <a:p>
            <a:pPr eaLnBrk="1" hangingPunct="1">
              <a:buClrTx/>
            </a:pPr>
            <a:r>
              <a:rPr lang="de-DE" altLang="de-DE" sz="2177" dirty="0">
                <a:solidFill>
                  <a:srgbClr val="000000"/>
                </a:solidFill>
              </a:rPr>
              <a:t>„während einer Periode“</a:t>
            </a:r>
          </a:p>
          <a:p>
            <a:pPr marL="311079" indent="-311079" eaLnBrk="1" hangingPunct="1">
              <a:buClrTx/>
              <a:buFont typeface="Arial" panose="020B0604020202020204" pitchFamily="34" charset="0"/>
              <a:buChar char="•"/>
            </a:pPr>
            <a:r>
              <a:rPr lang="de-DE" altLang="de-DE" sz="2177" dirty="0">
                <a:solidFill>
                  <a:srgbClr val="000000"/>
                </a:solidFill>
              </a:rPr>
              <a:t>Quartal oder Jahr</a:t>
            </a:r>
          </a:p>
          <a:p>
            <a:pPr eaLnBrk="1" hangingPunct="1">
              <a:buClrTx/>
            </a:pPr>
            <a:endParaRPr lang="de-DE" altLang="de-DE" sz="2177" dirty="0">
              <a:solidFill>
                <a:srgbClr val="000000"/>
              </a:solidFill>
            </a:endParaRPr>
          </a:p>
        </p:txBody>
      </p:sp>
      <p:sp>
        <p:nvSpPr>
          <p:cNvPr id="5" name="Text Box 3"/>
          <p:cNvSpPr txBox="1">
            <a:spLocks noChangeArrowheads="1"/>
          </p:cNvSpPr>
          <p:nvPr/>
        </p:nvSpPr>
        <p:spPr bwMode="auto">
          <a:xfrm>
            <a:off x="283542" y="2588770"/>
            <a:ext cx="8295271"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177" dirty="0">
              <a:solidFill>
                <a:srgbClr val="000000"/>
              </a:solidFill>
            </a:endParaRPr>
          </a:p>
          <a:p>
            <a:pPr eaLnBrk="1" hangingPunct="1">
              <a:buClrTx/>
            </a:pPr>
            <a:r>
              <a:rPr lang="de-DE" altLang="de-DE" sz="2177" dirty="0">
                <a:solidFill>
                  <a:srgbClr val="000000"/>
                </a:solidFill>
              </a:rPr>
              <a:t>„in einem Land“</a:t>
            </a:r>
          </a:p>
          <a:p>
            <a:pPr marL="311079" indent="-311079" eaLnBrk="1" hangingPunct="1">
              <a:buClrTx/>
              <a:buFont typeface="Arial" panose="020B0604020202020204" pitchFamily="34" charset="0"/>
              <a:buChar char="•"/>
            </a:pPr>
            <a:r>
              <a:rPr lang="de-DE" altLang="de-DE" sz="2177" dirty="0">
                <a:solidFill>
                  <a:srgbClr val="000000"/>
                </a:solidFill>
              </a:rPr>
              <a:t>Die von In- und Ausländern erzielten Faktorentgelte im Inland</a:t>
            </a:r>
          </a:p>
        </p:txBody>
      </p:sp>
      <p:sp>
        <p:nvSpPr>
          <p:cNvPr id="8" name="Text Box 3"/>
          <p:cNvSpPr txBox="1">
            <a:spLocks noChangeArrowheads="1"/>
          </p:cNvSpPr>
          <p:nvPr/>
        </p:nvSpPr>
        <p:spPr bwMode="auto">
          <a:xfrm>
            <a:off x="283541" y="3548587"/>
            <a:ext cx="8295271" cy="17608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177" dirty="0">
              <a:solidFill>
                <a:srgbClr val="000000"/>
              </a:solidFill>
            </a:endParaRPr>
          </a:p>
          <a:p>
            <a:pPr eaLnBrk="1" hangingPunct="1">
              <a:buClrTx/>
            </a:pPr>
            <a:r>
              <a:rPr lang="de-DE" altLang="de-DE" sz="2177" dirty="0">
                <a:solidFill>
                  <a:srgbClr val="000000"/>
                </a:solidFill>
              </a:rPr>
              <a:t>„dem Endverbrauch dienen“</a:t>
            </a:r>
          </a:p>
          <a:p>
            <a:pPr marL="311079" indent="-311079" eaLnBrk="1" hangingPunct="1">
              <a:buClrTx/>
              <a:buFont typeface="Arial" panose="020B0604020202020204" pitchFamily="34" charset="0"/>
              <a:buChar char="•"/>
            </a:pPr>
            <a:r>
              <a:rPr lang="de-DE" altLang="de-DE" sz="2177" dirty="0">
                <a:solidFill>
                  <a:srgbClr val="000000"/>
                </a:solidFill>
              </a:rPr>
              <a:t>Nur die letztliche Wertschöpfung = </a:t>
            </a:r>
          </a:p>
          <a:p>
            <a:pPr eaLnBrk="1" hangingPunct="1">
              <a:buClrTx/>
            </a:pPr>
            <a:r>
              <a:rPr lang="de-DE" altLang="de-DE" sz="2177" dirty="0">
                <a:solidFill>
                  <a:srgbClr val="000000"/>
                </a:solidFill>
              </a:rPr>
              <a:t>		Produktion abzüglich</a:t>
            </a:r>
          </a:p>
          <a:p>
            <a:pPr eaLnBrk="1" hangingPunct="1">
              <a:buClrTx/>
            </a:pPr>
            <a:r>
              <a:rPr lang="de-DE" altLang="de-DE" sz="2177" dirty="0">
                <a:solidFill>
                  <a:srgbClr val="000000"/>
                </a:solidFill>
              </a:rPr>
              <a:t>		der Vorleistungen und dem Saldo aus Steuern und Subventionen</a:t>
            </a:r>
          </a:p>
        </p:txBody>
      </p:sp>
      <p:sp>
        <p:nvSpPr>
          <p:cNvPr id="10" name="Rechteck 9">
            <a:extLst>
              <a:ext uri="{FF2B5EF4-FFF2-40B4-BE49-F238E27FC236}">
                <a16:creationId xmlns:a16="http://schemas.microsoft.com/office/drawing/2014/main" id="{35EB6028-F964-44A6-B422-815F1D33308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06046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1"/>
          <p:cNvSpPr>
            <a:spLocks noChangeArrowheads="1"/>
          </p:cNvSpPr>
          <p:nvPr/>
        </p:nvSpPr>
        <p:spPr bwMode="auto">
          <a:xfrm>
            <a:off x="2958306" y="118770"/>
            <a:ext cx="627538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Berechnung des Bruttoinlandsprodukts</a:t>
            </a:r>
          </a:p>
        </p:txBody>
      </p:sp>
      <p:sp>
        <p:nvSpPr>
          <p:cNvPr id="48132" name="Text Box 2"/>
          <p:cNvSpPr txBox="1">
            <a:spLocks noChangeArrowheads="1"/>
          </p:cNvSpPr>
          <p:nvPr/>
        </p:nvSpPr>
        <p:spPr bwMode="auto">
          <a:xfrm>
            <a:off x="242454" y="1126549"/>
            <a:ext cx="11007436" cy="51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dirty="0">
                <a:solidFill>
                  <a:srgbClr val="000000"/>
                </a:solidFill>
              </a:rPr>
              <a:t>Entstehungsrechnung 	– 	Beitrag der verschiedenen Wirtschaftssektoren zur</a:t>
            </a:r>
          </a:p>
          <a:p>
            <a:pPr eaLnBrk="1" hangingPunct="1">
              <a:buClrTx/>
              <a:buFontTx/>
              <a:buNone/>
            </a:pPr>
            <a:r>
              <a:rPr lang="de-DE" altLang="de-DE" sz="2400" dirty="0">
                <a:solidFill>
                  <a:srgbClr val="000000"/>
                </a:solidFill>
              </a:rPr>
              <a:t>									gesamtwirtschaftlichen Wertschöpfung.</a:t>
            </a:r>
          </a:p>
          <a:p>
            <a:pPr eaLnBrk="1" hangingPunct="1">
              <a:buClrTx/>
              <a:buFontTx/>
              <a:buNone/>
            </a:pPr>
            <a:endParaRPr lang="de-DE" altLang="de-DE" sz="2400" dirty="0">
              <a:solidFill>
                <a:srgbClr val="000000"/>
              </a:solidFill>
            </a:endParaRPr>
          </a:p>
          <a:p>
            <a:pPr eaLnBrk="1" hangingPunct="1">
              <a:buClrTx/>
              <a:buFontTx/>
              <a:buNone/>
            </a:pPr>
            <a:r>
              <a:rPr lang="de-DE" altLang="de-DE" sz="2400" dirty="0">
                <a:solidFill>
                  <a:srgbClr val="000000"/>
                </a:solidFill>
              </a:rPr>
              <a:t>Verwendungsrechnung	– 	Komponenten der gesamtwirtschaftlichen </a:t>
            </a:r>
          </a:p>
          <a:p>
            <a:pPr eaLnBrk="1" hangingPunct="1">
              <a:buClrTx/>
              <a:buFontTx/>
              <a:buNone/>
            </a:pPr>
            <a:r>
              <a:rPr lang="de-DE" altLang="de-DE" sz="2400" dirty="0">
                <a:solidFill>
                  <a:srgbClr val="000000"/>
                </a:solidFill>
              </a:rPr>
              <a:t>									Nachfrage bzw. Einsatz der hergestellten Güter.</a:t>
            </a:r>
          </a:p>
          <a:p>
            <a:pPr eaLnBrk="1" hangingPunct="1">
              <a:buClrTx/>
              <a:buFontTx/>
              <a:buNone/>
            </a:pPr>
            <a:endParaRPr lang="de-DE" altLang="de-DE" sz="2400" dirty="0">
              <a:solidFill>
                <a:srgbClr val="000000"/>
              </a:solidFill>
            </a:endParaRPr>
          </a:p>
          <a:p>
            <a:pPr eaLnBrk="1" hangingPunct="1">
              <a:buClrTx/>
              <a:buFontTx/>
              <a:buNone/>
            </a:pPr>
            <a:r>
              <a:rPr lang="de-DE" altLang="de-DE" sz="2400" dirty="0">
                <a:solidFill>
                  <a:srgbClr val="000000"/>
                </a:solidFill>
              </a:rPr>
              <a:t>Verteilungsrechnung 		–	Verteilung nach den verschiedenen Einkommensarten,</a:t>
            </a:r>
          </a:p>
          <a:p>
            <a:pPr eaLnBrk="1" hangingPunct="1">
              <a:buClrTx/>
              <a:buFontTx/>
              <a:buNone/>
            </a:pPr>
            <a:r>
              <a:rPr lang="de-DE" altLang="de-DE" sz="2400" dirty="0">
                <a:solidFill>
                  <a:srgbClr val="000000"/>
                </a:solidFill>
              </a:rPr>
              <a:t>									insbesondere den Produktionsfaktoren Arbeit und Kapital. </a:t>
            </a:r>
          </a:p>
        </p:txBody>
      </p:sp>
      <p:sp>
        <p:nvSpPr>
          <p:cNvPr id="9" name="Rechteck 8">
            <a:extLst>
              <a:ext uri="{FF2B5EF4-FFF2-40B4-BE49-F238E27FC236}">
                <a16:creationId xmlns:a16="http://schemas.microsoft.com/office/drawing/2014/main" id="{A08EFE30-2376-4480-99CE-CDC8A1B08CE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1"/>
          <p:cNvSpPr>
            <a:spLocks noChangeArrowheads="1"/>
          </p:cNvSpPr>
          <p:nvPr/>
        </p:nvSpPr>
        <p:spPr bwMode="auto">
          <a:xfrm>
            <a:off x="3990278" y="48768"/>
            <a:ext cx="6275387"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VGR </a:t>
            </a:r>
            <a:r>
              <a:rPr lang="de-DE" altLang="de-DE" sz="2400" b="1">
                <a:solidFill>
                  <a:srgbClr val="000000"/>
                </a:solidFill>
                <a:latin typeface="Sparkasse Rg" pitchFamily="34" charset="0"/>
              </a:rPr>
              <a:t>Deutschland 2022</a:t>
            </a:r>
            <a:endParaRPr lang="de-DE" altLang="de-DE" sz="2400" b="1" dirty="0">
              <a:solidFill>
                <a:srgbClr val="000000"/>
              </a:solidFill>
              <a:latin typeface="Sparkasse Rg" pitchFamily="34" charset="0"/>
            </a:endParaRPr>
          </a:p>
        </p:txBody>
      </p:sp>
      <p:sp>
        <p:nvSpPr>
          <p:cNvPr id="5" name="Rechteck 4">
            <a:extLst>
              <a:ext uri="{FF2B5EF4-FFF2-40B4-BE49-F238E27FC236}">
                <a16:creationId xmlns:a16="http://schemas.microsoft.com/office/drawing/2014/main" id="{CE0AAC95-B01C-4615-9B29-9CEADEE2109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49EA0D58-3B83-CA34-7C6B-F80F7A9D1A4B}"/>
              </a:ext>
            </a:extLst>
          </p:cNvPr>
          <p:cNvPicPr>
            <a:picLocks noChangeAspect="1"/>
          </p:cNvPicPr>
          <p:nvPr/>
        </p:nvPicPr>
        <p:blipFill>
          <a:blip r:embed="rId3"/>
          <a:stretch>
            <a:fillRect/>
          </a:stretch>
        </p:blipFill>
        <p:spPr>
          <a:xfrm>
            <a:off x="-1" y="512317"/>
            <a:ext cx="8806961" cy="3628167"/>
          </a:xfrm>
          <a:prstGeom prst="rect">
            <a:avLst/>
          </a:prstGeom>
        </p:spPr>
      </p:pic>
      <p:sp>
        <p:nvSpPr>
          <p:cNvPr id="4" name="Textfeld 3">
            <a:extLst>
              <a:ext uri="{FF2B5EF4-FFF2-40B4-BE49-F238E27FC236}">
                <a16:creationId xmlns:a16="http://schemas.microsoft.com/office/drawing/2014/main" id="{A07238B4-5CD3-6056-56CB-DD1A913ED15C}"/>
              </a:ext>
            </a:extLst>
          </p:cNvPr>
          <p:cNvSpPr txBox="1"/>
          <p:nvPr/>
        </p:nvSpPr>
        <p:spPr>
          <a:xfrm>
            <a:off x="143839" y="4226929"/>
            <a:ext cx="1170320" cy="276999"/>
          </a:xfrm>
          <a:prstGeom prst="rect">
            <a:avLst/>
          </a:prstGeom>
          <a:noFill/>
        </p:spPr>
        <p:txBody>
          <a:bodyPr wrap="none" rtlCol="0">
            <a:spAutoFit/>
          </a:bodyPr>
          <a:lstStyle/>
          <a:p>
            <a:r>
              <a:rPr lang="de-DE" sz="1200"/>
              <a:t>Quelle: Destatis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ChangeArrowheads="1"/>
          </p:cNvSpPr>
          <p:nvPr/>
        </p:nvSpPr>
        <p:spPr bwMode="auto">
          <a:xfrm>
            <a:off x="4267201" y="115999"/>
            <a:ext cx="370747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Entstehungsrechnung</a:t>
            </a:r>
          </a:p>
        </p:txBody>
      </p:sp>
      <p:pic>
        <p:nvPicPr>
          <p:cNvPr id="5222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0353" y="755419"/>
            <a:ext cx="8456613" cy="555783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hteck 7">
            <a:extLst>
              <a:ext uri="{FF2B5EF4-FFF2-40B4-BE49-F238E27FC236}">
                <a16:creationId xmlns:a16="http://schemas.microsoft.com/office/drawing/2014/main" id="{289B4D48-7ED3-4BE9-8CAD-4BBCEBCE1C4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ChangeArrowheads="1"/>
          </p:cNvSpPr>
          <p:nvPr/>
        </p:nvSpPr>
        <p:spPr bwMode="auto">
          <a:xfrm>
            <a:off x="2937908" y="136525"/>
            <a:ext cx="620609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Bruttowertschöpfung </a:t>
            </a:r>
            <a:r>
              <a:rPr lang="de-DE" altLang="de-DE" sz="2400" b="1">
                <a:solidFill>
                  <a:srgbClr val="000000"/>
                </a:solidFill>
                <a:latin typeface="Sparkasse Rg" pitchFamily="34" charset="0"/>
              </a:rPr>
              <a:t>Deutschland 2022</a:t>
            </a:r>
            <a:endParaRPr lang="de-DE" altLang="de-DE" sz="2400" b="1" dirty="0">
              <a:solidFill>
                <a:srgbClr val="000000"/>
              </a:solidFill>
              <a:latin typeface="Sparkasse Rg" pitchFamily="34" charset="0"/>
            </a:endParaRPr>
          </a:p>
        </p:txBody>
      </p:sp>
      <p:sp>
        <p:nvSpPr>
          <p:cNvPr id="53252" name="Text Box 4"/>
          <p:cNvSpPr txBox="1">
            <a:spLocks noChangeArrowheads="1"/>
          </p:cNvSpPr>
          <p:nvPr/>
        </p:nvSpPr>
        <p:spPr bwMode="auto">
          <a:xfrm>
            <a:off x="1703388" y="6509483"/>
            <a:ext cx="3408362" cy="3079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1400" dirty="0"/>
              <a:t>Quelle: Destatis, jeweilige Preise, Mrd. Euro</a:t>
            </a:r>
          </a:p>
        </p:txBody>
      </p:sp>
      <p:sp>
        <p:nvSpPr>
          <p:cNvPr id="9" name="Rechteck 8">
            <a:extLst>
              <a:ext uri="{FF2B5EF4-FFF2-40B4-BE49-F238E27FC236}">
                <a16:creationId xmlns:a16="http://schemas.microsoft.com/office/drawing/2014/main" id="{BD2E68E0-160E-427C-8A27-F3109F5B96E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8BF02019-1622-3954-D10E-599B86C938F0}"/>
              </a:ext>
            </a:extLst>
          </p:cNvPr>
          <p:cNvPicPr>
            <a:picLocks noChangeAspect="1"/>
          </p:cNvPicPr>
          <p:nvPr/>
        </p:nvPicPr>
        <p:blipFill>
          <a:blip r:embed="rId3"/>
          <a:stretch>
            <a:fillRect/>
          </a:stretch>
        </p:blipFill>
        <p:spPr>
          <a:xfrm>
            <a:off x="527161" y="799295"/>
            <a:ext cx="7951853" cy="4779572"/>
          </a:xfrm>
          <a:prstGeom prst="rect">
            <a:avLst/>
          </a:prstGeom>
        </p:spPr>
      </p:pic>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ChangeArrowheads="1"/>
          </p:cNvSpPr>
          <p:nvPr/>
        </p:nvSpPr>
        <p:spPr bwMode="auto">
          <a:xfrm>
            <a:off x="81887" y="0"/>
            <a:ext cx="6901329" cy="8653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Entwicklung der nominalen Anteile an der Bruttowertschöpfung (Deutschland)</a:t>
            </a:r>
          </a:p>
        </p:txBody>
      </p:sp>
      <p:sp>
        <p:nvSpPr>
          <p:cNvPr id="54276" name="Text Box 3"/>
          <p:cNvSpPr txBox="1">
            <a:spLocks noChangeArrowheads="1"/>
          </p:cNvSpPr>
          <p:nvPr/>
        </p:nvSpPr>
        <p:spPr bwMode="auto">
          <a:xfrm>
            <a:off x="2550630" y="5987449"/>
            <a:ext cx="2646461" cy="316586"/>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Clr>
                <a:srgbClr val="000000"/>
              </a:buClr>
              <a:buSzPct val="100000"/>
              <a:buFont typeface="Times New Roman" pitchFamily="18" charset="0"/>
              <a:buNone/>
            </a:pPr>
            <a:r>
              <a:rPr lang="de-DE" altLang="de-DE" sz="1400" dirty="0"/>
              <a:t>Quelle: </a:t>
            </a:r>
            <a:r>
              <a:rPr lang="de-DE" altLang="de-DE" sz="1400" dirty="0" err="1"/>
              <a:t>Destatis</a:t>
            </a:r>
            <a:r>
              <a:rPr lang="de-DE" altLang="de-DE" sz="1400" dirty="0"/>
              <a:t>, jeweilige Preise</a:t>
            </a:r>
          </a:p>
        </p:txBody>
      </p:sp>
      <p:sp>
        <p:nvSpPr>
          <p:cNvPr id="21" name="Rechteck 20">
            <a:extLst>
              <a:ext uri="{FF2B5EF4-FFF2-40B4-BE49-F238E27FC236}">
                <a16:creationId xmlns:a16="http://schemas.microsoft.com/office/drawing/2014/main" id="{7D0B83D1-822E-4966-A08A-93DFFBAB773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E588C580-9DD5-6066-93A0-302B5452EEC3}"/>
              </a:ext>
            </a:extLst>
          </p:cNvPr>
          <p:cNvPicPr>
            <a:picLocks noChangeAspect="1"/>
          </p:cNvPicPr>
          <p:nvPr/>
        </p:nvPicPr>
        <p:blipFill>
          <a:blip r:embed="rId3"/>
          <a:stretch>
            <a:fillRect/>
          </a:stretch>
        </p:blipFill>
        <p:spPr>
          <a:xfrm>
            <a:off x="165523" y="974765"/>
            <a:ext cx="7929677" cy="4563005"/>
          </a:xfrm>
          <a:prstGeom prst="rect">
            <a:avLst/>
          </a:prstGeom>
        </p:spPr>
      </p:pic>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latin typeface="Sparkasse Rg" pitchFamily="34" charset="0"/>
              </a:rPr>
              <a:t>Verwendungsrechnung 2022</a:t>
            </a:r>
            <a:endParaRPr lang="de-DE" altLang="de-DE" sz="2400" b="1" dirty="0">
              <a:solidFill>
                <a:srgbClr val="000000"/>
              </a:solidFill>
              <a:latin typeface="Sparkasse Rg" pitchFamily="34" charset="0"/>
            </a:endParaRPr>
          </a:p>
        </p:txBody>
      </p:sp>
      <p:sp>
        <p:nvSpPr>
          <p:cNvPr id="55300" name="Text Box 3"/>
          <p:cNvSpPr txBox="1">
            <a:spLocks noChangeArrowheads="1"/>
          </p:cNvSpPr>
          <p:nvPr/>
        </p:nvSpPr>
        <p:spPr bwMode="auto">
          <a:xfrm>
            <a:off x="5497657" y="1154692"/>
            <a:ext cx="378630" cy="83099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4800">
                <a:cs typeface="Times New Roman" pitchFamily="18" charset="0"/>
              </a:rPr>
              <a:t>}</a:t>
            </a:r>
          </a:p>
        </p:txBody>
      </p:sp>
      <p:sp>
        <p:nvSpPr>
          <p:cNvPr id="55301" name="Text Box 4"/>
          <p:cNvSpPr txBox="1">
            <a:spLocks noChangeArrowheads="1"/>
          </p:cNvSpPr>
          <p:nvPr/>
        </p:nvSpPr>
        <p:spPr bwMode="auto">
          <a:xfrm>
            <a:off x="5371737" y="1835729"/>
            <a:ext cx="915987" cy="19208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buClr>
                <a:srgbClr val="000000"/>
              </a:buClr>
              <a:buSzPct val="100000"/>
              <a:buFont typeface="Times New Roman" pitchFamily="18" charset="0"/>
              <a:buNone/>
            </a:pPr>
            <a:r>
              <a:rPr lang="de-DE" altLang="de-DE" sz="12000" dirty="0">
                <a:cs typeface="Times New Roman" pitchFamily="18" charset="0"/>
              </a:rPr>
              <a:t>}</a:t>
            </a:r>
            <a:endParaRPr lang="de-DE" altLang="de-DE" sz="2400" dirty="0">
              <a:cs typeface="Times New Roman" pitchFamily="18" charset="0"/>
            </a:endParaRPr>
          </a:p>
        </p:txBody>
      </p:sp>
      <p:sp>
        <p:nvSpPr>
          <p:cNvPr id="55302" name="Text Box 5"/>
          <p:cNvSpPr txBox="1">
            <a:spLocks noChangeArrowheads="1"/>
          </p:cNvSpPr>
          <p:nvPr/>
        </p:nvSpPr>
        <p:spPr bwMode="auto">
          <a:xfrm>
            <a:off x="6121546" y="3872438"/>
            <a:ext cx="1883977"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cs typeface="Times New Roman" pitchFamily="18" charset="0"/>
              </a:rPr>
              <a:t>Außenbeitrag</a:t>
            </a:r>
          </a:p>
        </p:txBody>
      </p:sp>
      <p:sp>
        <p:nvSpPr>
          <p:cNvPr id="55303" name="Text Box 6"/>
          <p:cNvSpPr txBox="1">
            <a:spLocks noChangeArrowheads="1"/>
          </p:cNvSpPr>
          <p:nvPr/>
        </p:nvSpPr>
        <p:spPr bwMode="auto">
          <a:xfrm>
            <a:off x="5542107" y="3624788"/>
            <a:ext cx="378630" cy="83099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4800">
                <a:cs typeface="Times New Roman" pitchFamily="18" charset="0"/>
              </a:rPr>
              <a:t>}</a:t>
            </a:r>
          </a:p>
        </p:txBody>
      </p:sp>
      <p:sp>
        <p:nvSpPr>
          <p:cNvPr id="55304" name="Text Box 7"/>
          <p:cNvSpPr txBox="1">
            <a:spLocks noChangeArrowheads="1"/>
          </p:cNvSpPr>
          <p:nvPr/>
        </p:nvSpPr>
        <p:spPr bwMode="auto">
          <a:xfrm>
            <a:off x="6121546" y="2554867"/>
            <a:ext cx="1897955" cy="83099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cs typeface="Times New Roman" pitchFamily="18" charset="0"/>
              </a:rPr>
              <a:t>Bruttoanlage-</a:t>
            </a:r>
          </a:p>
          <a:p>
            <a:pPr>
              <a:buClr>
                <a:srgbClr val="000000"/>
              </a:buClr>
              <a:buSzPct val="100000"/>
              <a:buFont typeface="Times New Roman" pitchFamily="18" charset="0"/>
              <a:buNone/>
            </a:pPr>
            <a:r>
              <a:rPr lang="de-DE" altLang="de-DE" sz="2400" dirty="0" err="1">
                <a:cs typeface="Times New Roman" pitchFamily="18" charset="0"/>
              </a:rPr>
              <a:t>investitionen</a:t>
            </a:r>
            <a:endParaRPr lang="de-DE" altLang="de-DE" sz="2400" dirty="0">
              <a:cs typeface="Times New Roman" pitchFamily="18" charset="0"/>
            </a:endParaRPr>
          </a:p>
        </p:txBody>
      </p:sp>
      <p:sp>
        <p:nvSpPr>
          <p:cNvPr id="55305" name="Text Box 8"/>
          <p:cNvSpPr txBox="1">
            <a:spLocks noChangeArrowheads="1"/>
          </p:cNvSpPr>
          <p:nvPr/>
        </p:nvSpPr>
        <p:spPr bwMode="auto">
          <a:xfrm>
            <a:off x="6124720" y="1402341"/>
            <a:ext cx="121761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cs typeface="Times New Roman" pitchFamily="18" charset="0"/>
              </a:rPr>
              <a:t>Konsum</a:t>
            </a:r>
          </a:p>
        </p:txBody>
      </p:sp>
      <p:sp>
        <p:nvSpPr>
          <p:cNvPr id="55306" name="Text Box 11"/>
          <p:cNvSpPr txBox="1">
            <a:spLocks noChangeArrowheads="1"/>
          </p:cNvSpPr>
          <p:nvPr/>
        </p:nvSpPr>
        <p:spPr bwMode="auto">
          <a:xfrm>
            <a:off x="5590421" y="4366777"/>
            <a:ext cx="2819400" cy="52322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Clr>
                <a:srgbClr val="000000"/>
              </a:buClr>
              <a:buSzPct val="100000"/>
              <a:buFont typeface="Times New Roman" pitchFamily="18" charset="0"/>
              <a:buNone/>
            </a:pPr>
            <a:r>
              <a:rPr lang="de-DE" altLang="de-DE" sz="1400" dirty="0"/>
              <a:t>Quelle: Destatis , jeweilige Preise, Mrd. Euro</a:t>
            </a:r>
          </a:p>
        </p:txBody>
      </p:sp>
      <p:sp>
        <p:nvSpPr>
          <p:cNvPr id="18" name="Rechteck 17">
            <a:extLst>
              <a:ext uri="{FF2B5EF4-FFF2-40B4-BE49-F238E27FC236}">
                <a16:creationId xmlns:a16="http://schemas.microsoft.com/office/drawing/2014/main" id="{8CB43FD1-7E4D-49FF-B53E-9A627B94C6E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D6C40902-84C6-5ADC-0DAB-0836DD96403D}"/>
              </a:ext>
            </a:extLst>
          </p:cNvPr>
          <p:cNvPicPr>
            <a:picLocks noChangeAspect="1"/>
          </p:cNvPicPr>
          <p:nvPr/>
        </p:nvPicPr>
        <p:blipFill>
          <a:blip r:embed="rId3"/>
          <a:stretch>
            <a:fillRect/>
          </a:stretch>
        </p:blipFill>
        <p:spPr>
          <a:xfrm>
            <a:off x="70873" y="1067484"/>
            <a:ext cx="5517794" cy="3960000"/>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30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530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530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530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530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53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0" grpId="0"/>
      <p:bldP spid="55301" grpId="0"/>
      <p:bldP spid="55302" grpId="0"/>
      <p:bldP spid="55303" grpId="0"/>
      <p:bldP spid="55304" grpId="0"/>
      <p:bldP spid="5530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p:cNvSpPr>
            <a:spLocks noChangeArrowheads="1"/>
          </p:cNvSpPr>
          <p:nvPr/>
        </p:nvSpPr>
        <p:spPr bwMode="auto">
          <a:xfrm>
            <a:off x="1179253" y="79017"/>
            <a:ext cx="6275387"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Anteile der Verwendungskomponenten am Bruttoinlandsprodukt (Deutschland)</a:t>
            </a:r>
          </a:p>
        </p:txBody>
      </p:sp>
      <p:sp>
        <p:nvSpPr>
          <p:cNvPr id="56324" name="Text Box 4"/>
          <p:cNvSpPr txBox="1">
            <a:spLocks noChangeArrowheads="1"/>
          </p:cNvSpPr>
          <p:nvPr/>
        </p:nvSpPr>
        <p:spPr bwMode="auto">
          <a:xfrm>
            <a:off x="0" y="5354320"/>
            <a:ext cx="2552943"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1400" dirty="0"/>
              <a:t>Quelle: </a:t>
            </a:r>
            <a:r>
              <a:rPr lang="de-DE" altLang="de-DE" sz="1400" dirty="0" err="1"/>
              <a:t>Destatis</a:t>
            </a:r>
            <a:r>
              <a:rPr lang="de-DE" altLang="de-DE" sz="1400" dirty="0"/>
              <a:t>, jeweilige Preise</a:t>
            </a:r>
          </a:p>
        </p:txBody>
      </p:sp>
      <p:sp>
        <p:nvSpPr>
          <p:cNvPr id="20" name="Rechteck 19">
            <a:extLst>
              <a:ext uri="{FF2B5EF4-FFF2-40B4-BE49-F238E27FC236}">
                <a16:creationId xmlns:a16="http://schemas.microsoft.com/office/drawing/2014/main" id="{BF330EE3-507B-49BB-BE37-DE0E3A04E98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D0455FCE-8571-AE88-0873-15D0C91E9043}"/>
              </a:ext>
            </a:extLst>
          </p:cNvPr>
          <p:cNvPicPr>
            <a:picLocks noChangeAspect="1"/>
          </p:cNvPicPr>
          <p:nvPr/>
        </p:nvPicPr>
        <p:blipFill>
          <a:blip r:embed="rId3"/>
          <a:stretch>
            <a:fillRect/>
          </a:stretch>
        </p:blipFill>
        <p:spPr>
          <a:xfrm>
            <a:off x="134541" y="912194"/>
            <a:ext cx="7712023" cy="4442125"/>
          </a:xfrm>
          <a:prstGeom prst="rect">
            <a:avLst/>
          </a:prstGeom>
        </p:spPr>
      </p:pic>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2"/>
          <p:cNvSpPr>
            <a:spLocks noChangeArrowheads="1"/>
          </p:cNvSpPr>
          <p:nvPr/>
        </p:nvSpPr>
        <p:spPr bwMode="auto">
          <a:xfrm>
            <a:off x="4367214" y="215752"/>
            <a:ext cx="630078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latin typeface="Sparkasse Rg" pitchFamily="34" charset="0"/>
              </a:rPr>
              <a:t>Verteilungsrechnung</a:t>
            </a:r>
          </a:p>
        </p:txBody>
      </p:sp>
      <p:sp>
        <p:nvSpPr>
          <p:cNvPr id="57348" name="Text Box 3"/>
          <p:cNvSpPr txBox="1">
            <a:spLocks noChangeArrowheads="1"/>
          </p:cNvSpPr>
          <p:nvPr/>
        </p:nvSpPr>
        <p:spPr bwMode="auto">
          <a:xfrm>
            <a:off x="102033" y="679598"/>
            <a:ext cx="9180513" cy="575468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Clr>
                <a:srgbClr val="000000"/>
              </a:buClr>
              <a:buSzPct val="100000"/>
              <a:buFont typeface="Times New Roman" pitchFamily="18" charset="0"/>
              <a:buNone/>
            </a:pPr>
            <a:r>
              <a:rPr lang="de-DE" altLang="de-DE" sz="2300" dirty="0"/>
              <a:t>Die Verteilungsrechnung fragt nach den verschiedenen Einkommensarten,</a:t>
            </a:r>
          </a:p>
          <a:p>
            <a:pPr>
              <a:buClr>
                <a:srgbClr val="000000"/>
              </a:buClr>
              <a:buSzPct val="100000"/>
              <a:buFont typeface="Times New Roman" pitchFamily="18" charset="0"/>
              <a:buNone/>
            </a:pPr>
            <a:r>
              <a:rPr lang="de-DE" altLang="de-DE" sz="2300" dirty="0"/>
              <a:t>aus denen sich das Volkseinkommen zusammensetzt.</a:t>
            </a:r>
          </a:p>
          <a:p>
            <a:pPr>
              <a:buClr>
                <a:srgbClr val="000000"/>
              </a:buClr>
              <a:buSzPct val="100000"/>
              <a:buFont typeface="Times New Roman" pitchFamily="18" charset="0"/>
              <a:buNone/>
            </a:pPr>
            <a:endParaRPr lang="de-DE" altLang="de-DE" sz="2300" dirty="0"/>
          </a:p>
          <a:p>
            <a:pPr>
              <a:buClr>
                <a:srgbClr val="000000"/>
              </a:buClr>
              <a:buSzPct val="100000"/>
              <a:buFont typeface="Times New Roman" pitchFamily="18" charset="0"/>
              <a:buNone/>
            </a:pPr>
            <a:r>
              <a:rPr lang="de-DE" altLang="de-DE" sz="2300" dirty="0"/>
              <a:t>Grundsätzlich wird dabei zwischen </a:t>
            </a:r>
            <a:r>
              <a:rPr lang="de-DE" altLang="de-DE" sz="2300" b="1" dirty="0"/>
              <a:t>Lohneinkommen und </a:t>
            </a:r>
            <a:r>
              <a:rPr lang="de-DE" altLang="de-DE" sz="2300" b="1" dirty="0" err="1"/>
              <a:t>Gewinnein</a:t>
            </a:r>
            <a:r>
              <a:rPr lang="de-DE" altLang="de-DE" sz="2300" b="1" dirty="0"/>
              <a:t>-</a:t>
            </a:r>
          </a:p>
          <a:p>
            <a:pPr>
              <a:buClr>
                <a:srgbClr val="000000"/>
              </a:buClr>
              <a:buSzPct val="100000"/>
              <a:buFont typeface="Times New Roman" pitchFamily="18" charset="0"/>
              <a:buNone/>
            </a:pPr>
            <a:r>
              <a:rPr lang="de-DE" altLang="de-DE" sz="2300" b="1" dirty="0"/>
              <a:t>kommen</a:t>
            </a:r>
            <a:r>
              <a:rPr lang="de-DE" altLang="de-DE" sz="2300" dirty="0"/>
              <a:t> unterschieden. Als Maß für die Einkommensaufteilung wird</a:t>
            </a:r>
          </a:p>
          <a:p>
            <a:pPr>
              <a:buClr>
                <a:srgbClr val="000000"/>
              </a:buClr>
              <a:buSzPct val="100000"/>
              <a:buFont typeface="Times New Roman" pitchFamily="18" charset="0"/>
              <a:buNone/>
            </a:pPr>
            <a:r>
              <a:rPr lang="de-DE" altLang="de-DE" sz="2300" dirty="0"/>
              <a:t>die </a:t>
            </a:r>
            <a:r>
              <a:rPr lang="de-DE" altLang="de-DE" sz="2300" b="1" dirty="0"/>
              <a:t>Lohnquote</a:t>
            </a:r>
            <a:r>
              <a:rPr lang="de-DE" altLang="de-DE" sz="2300" dirty="0"/>
              <a:t> verwendet.</a:t>
            </a:r>
          </a:p>
          <a:p>
            <a:pPr>
              <a:buClr>
                <a:srgbClr val="000000"/>
              </a:buClr>
              <a:buSzPct val="100000"/>
              <a:buFont typeface="Times New Roman" pitchFamily="18" charset="0"/>
              <a:buNone/>
            </a:pPr>
            <a:r>
              <a:rPr lang="de-DE" altLang="de-DE" sz="2300" dirty="0"/>
              <a:t> </a:t>
            </a:r>
          </a:p>
          <a:p>
            <a:pPr>
              <a:buClr>
                <a:srgbClr val="000000"/>
              </a:buClr>
              <a:buSzPct val="100000"/>
              <a:buFont typeface="Times New Roman" pitchFamily="18" charset="0"/>
              <a:buNone/>
            </a:pPr>
            <a:r>
              <a:rPr lang="de-DE" altLang="de-DE" sz="2300" dirty="0"/>
              <a:t>					Arbeitnehmerentgelt</a:t>
            </a:r>
          </a:p>
          <a:p>
            <a:pPr>
              <a:buClr>
                <a:srgbClr val="000000"/>
              </a:buClr>
              <a:buSzPct val="100000"/>
              <a:buFont typeface="Times New Roman" pitchFamily="18" charset="0"/>
              <a:buNone/>
            </a:pPr>
            <a:r>
              <a:rPr lang="de-DE" altLang="de-DE" sz="2300" dirty="0"/>
              <a:t>Lohnquote =</a:t>
            </a:r>
          </a:p>
          <a:p>
            <a:pPr>
              <a:buClr>
                <a:srgbClr val="000000"/>
              </a:buClr>
              <a:buSzPct val="100000"/>
              <a:buFont typeface="Times New Roman" pitchFamily="18" charset="0"/>
              <a:buNone/>
            </a:pPr>
            <a:r>
              <a:rPr lang="de-DE" altLang="de-DE" sz="2300" dirty="0"/>
              <a:t>					   Volkseinkommen</a:t>
            </a:r>
          </a:p>
          <a:p>
            <a:pPr>
              <a:buClr>
                <a:srgbClr val="000000"/>
              </a:buClr>
              <a:buSzPct val="100000"/>
              <a:buFont typeface="Times New Roman" pitchFamily="18" charset="0"/>
              <a:buNone/>
            </a:pPr>
            <a:endParaRPr lang="de-DE" altLang="de-DE" sz="2300" dirty="0"/>
          </a:p>
          <a:p>
            <a:pPr>
              <a:buClr>
                <a:srgbClr val="000000"/>
              </a:buClr>
              <a:buSzPct val="100000"/>
              <a:buFont typeface="Times New Roman" pitchFamily="18" charset="0"/>
              <a:buNone/>
            </a:pPr>
            <a:r>
              <a:rPr lang="de-DE" altLang="de-DE" sz="2300" dirty="0"/>
              <a:t>Die Lohnquote berücksichtigt aber keine strukturellen Schwankungen</a:t>
            </a:r>
          </a:p>
          <a:p>
            <a:pPr>
              <a:buClr>
                <a:srgbClr val="000000"/>
              </a:buClr>
              <a:buSzPct val="100000"/>
              <a:buFont typeface="Times New Roman" pitchFamily="18" charset="0"/>
              <a:buNone/>
            </a:pPr>
            <a:r>
              <a:rPr lang="de-DE" altLang="de-DE" sz="2300" dirty="0"/>
              <a:t>am Arbeitsmarkt, falls beispielsweise der Anteil der Selbstständigen an</a:t>
            </a:r>
          </a:p>
          <a:p>
            <a:pPr>
              <a:buClr>
                <a:srgbClr val="000000"/>
              </a:buClr>
              <a:buSzPct val="100000"/>
              <a:buFont typeface="Times New Roman" pitchFamily="18" charset="0"/>
              <a:buNone/>
            </a:pPr>
            <a:r>
              <a:rPr lang="de-DE" altLang="de-DE" sz="2300" dirty="0"/>
              <a:t>allen Erwerbstätigen sinkt. Dies berücksichtigt die </a:t>
            </a:r>
            <a:r>
              <a:rPr lang="de-DE" altLang="de-DE" sz="2300" b="1" dirty="0"/>
              <a:t>bereinigte Lohnquote.</a:t>
            </a:r>
          </a:p>
          <a:p>
            <a:pPr>
              <a:buClr>
                <a:srgbClr val="000000"/>
              </a:buClr>
              <a:buSzPct val="100000"/>
              <a:buFont typeface="Times New Roman" pitchFamily="18" charset="0"/>
              <a:buNone/>
            </a:pPr>
            <a:r>
              <a:rPr lang="de-DE" altLang="de-DE" sz="2300" dirty="0"/>
              <a:t>Sie wird berechnet, indem von einem konstanten Verhältnis von Arbeitnehmern zu Selbständigen ausgegangen wird.</a:t>
            </a:r>
          </a:p>
        </p:txBody>
      </p:sp>
      <p:cxnSp>
        <p:nvCxnSpPr>
          <p:cNvPr id="57349" name="Gerade Verbindung 2"/>
          <p:cNvCxnSpPr>
            <a:cxnSpLocks noChangeShapeType="1"/>
          </p:cNvCxnSpPr>
          <p:nvPr/>
        </p:nvCxnSpPr>
        <p:spPr bwMode="auto">
          <a:xfrm>
            <a:off x="4579026" y="3713650"/>
            <a:ext cx="3097212" cy="0"/>
          </a:xfrm>
          <a:prstGeom prst="line">
            <a:avLst/>
          </a:prstGeom>
          <a:no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hteck 6">
            <a:extLst>
              <a:ext uri="{FF2B5EF4-FFF2-40B4-BE49-F238E27FC236}">
                <a16:creationId xmlns:a16="http://schemas.microsoft.com/office/drawing/2014/main" id="{CDCCDBD6-CAD9-42D6-B11A-1B62EA4DCD8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p:cNvSpPr>
            <a:spLocks noChangeArrowheads="1"/>
          </p:cNvSpPr>
          <p:nvPr/>
        </p:nvSpPr>
        <p:spPr bwMode="auto">
          <a:xfrm>
            <a:off x="1631951" y="156864"/>
            <a:ext cx="9625984"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Verteilungsrechnung: Entwicklung der Lohnquote (Deutschland)</a:t>
            </a:r>
          </a:p>
        </p:txBody>
      </p:sp>
      <p:sp>
        <p:nvSpPr>
          <p:cNvPr id="58372" name="Text Box 4"/>
          <p:cNvSpPr txBox="1">
            <a:spLocks noChangeArrowheads="1"/>
          </p:cNvSpPr>
          <p:nvPr/>
        </p:nvSpPr>
        <p:spPr bwMode="auto">
          <a:xfrm>
            <a:off x="207124" y="5455861"/>
            <a:ext cx="1338263" cy="3079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1400" dirty="0"/>
              <a:t>Quelle: </a:t>
            </a:r>
            <a:r>
              <a:rPr lang="de-DE" altLang="de-DE" sz="1400" dirty="0" err="1"/>
              <a:t>Destatis</a:t>
            </a:r>
            <a:endParaRPr lang="de-DE" altLang="de-DE" sz="1400" dirty="0"/>
          </a:p>
        </p:txBody>
      </p:sp>
      <p:sp>
        <p:nvSpPr>
          <p:cNvPr id="8" name="Rechteck 7">
            <a:extLst>
              <a:ext uri="{FF2B5EF4-FFF2-40B4-BE49-F238E27FC236}">
                <a16:creationId xmlns:a16="http://schemas.microsoft.com/office/drawing/2014/main" id="{BA384232-9C66-4D07-B241-7135F72D446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259BE5F9-32E9-970A-861C-E8F0BF00FF29}"/>
              </a:ext>
            </a:extLst>
          </p:cNvPr>
          <p:cNvPicPr>
            <a:picLocks noChangeAspect="1"/>
          </p:cNvPicPr>
          <p:nvPr/>
        </p:nvPicPr>
        <p:blipFill>
          <a:blip r:embed="rId3"/>
          <a:stretch>
            <a:fillRect/>
          </a:stretch>
        </p:blipFill>
        <p:spPr>
          <a:xfrm>
            <a:off x="0" y="770914"/>
            <a:ext cx="8391304" cy="4539216"/>
          </a:xfrm>
          <a:prstGeom prst="rect">
            <a:avLst/>
          </a:prstGeom>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400" dirty="0">
                <a:latin typeface="Times New Roman" panose="02020603050405020304" pitchFamily="18" charset="0"/>
                <a:cs typeface="Times New Roman" panose="02020603050405020304" pitchFamily="18" charset="0"/>
              </a:rPr>
              <a:t>Literatur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255704"/>
            <a:ext cx="12172951" cy="6505936"/>
          </a:xfrm>
          <a:prstGeom prst="rect">
            <a:avLst/>
          </a:prstGeom>
          <a:noFill/>
        </p:spPr>
        <p:txBody>
          <a:bodyPr wrap="square" rtlCol="0">
            <a:noAutofit/>
          </a:bodyPr>
          <a:lstStyle/>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a:t>
            </a:r>
            <a:r>
              <a:rPr lang="en-US" b="1" dirty="0" err="1">
                <a:latin typeface="Times New Roman" panose="02020603050405020304" pitchFamily="18" charset="0"/>
                <a:cs typeface="Times New Roman" panose="02020603050405020304" pitchFamily="18" charset="0"/>
              </a:rPr>
              <a:t>Illing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Makroökonomie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err="1">
                <a:latin typeface="Times New Roman" panose="02020603050405020304" pitchFamily="18" charset="0"/>
                <a:cs typeface="Times New Roman" panose="02020603050405020304" pitchFamily="18" charset="0"/>
              </a:rPr>
              <a:t>Bofinger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Mankiw/Taylor,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Ben J. </a:t>
            </a:r>
            <a:r>
              <a:rPr lang="en-US" b="1" dirty="0" err="1">
                <a:latin typeface="Times New Roman" panose="02020603050405020304" pitchFamily="18" charset="0"/>
                <a:cs typeface="Times New Roman" panose="02020603050405020304" pitchFamily="18" charset="0"/>
              </a:rPr>
              <a:t>Heijdra</a:t>
            </a:r>
            <a:r>
              <a:rPr lang="en-US" b="1" dirty="0">
                <a:latin typeface="Times New Roman" panose="02020603050405020304" pitchFamily="18" charset="0"/>
                <a:cs typeface="Times New Roman" panose="02020603050405020304" pitchFamily="18" charset="0"/>
              </a:rPr>
              <a:t> Foundations of Modern Macroeconomics</a:t>
            </a: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Peter B. </a:t>
            </a:r>
            <a:r>
              <a:rPr lang="en-US" b="1" dirty="0" err="1">
                <a:latin typeface="Times New Roman" panose="02020603050405020304" pitchFamily="18" charset="0"/>
                <a:cs typeface="Times New Roman" panose="02020603050405020304" pitchFamily="18" charset="0"/>
              </a:rPr>
              <a:t>Sørensen</a:t>
            </a:r>
            <a:r>
              <a:rPr lang="en-US" b="1" dirty="0">
                <a:latin typeface="Times New Roman" panose="02020603050405020304" pitchFamily="18" charset="0"/>
                <a:cs typeface="Times New Roman" panose="02020603050405020304" pitchFamily="18" charset="0"/>
              </a:rPr>
              <a:t>/Hans J. </a:t>
            </a:r>
            <a:r>
              <a:rPr lang="en-US" b="1" dirty="0" err="1">
                <a:latin typeface="Times New Roman" panose="02020603050405020304" pitchFamily="18" charset="0"/>
                <a:cs typeface="Times New Roman" panose="02020603050405020304" pitchFamily="18" charset="0"/>
              </a:rPr>
              <a:t>Whitta</a:t>
            </a:r>
            <a:r>
              <a:rPr lang="en-US" b="1" dirty="0">
                <a:latin typeface="Times New Roman" panose="02020603050405020304" pitchFamily="18" charset="0"/>
                <a:cs typeface="Times New Roman" panose="02020603050405020304" pitchFamily="18" charset="0"/>
              </a:rPr>
              <a:t>-Jacobsen Introducing Advanced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Brümmerhoff</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Gesamtrechnungen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Stobbe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Volkswirtschaftliches</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Rechnungswesen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p:txBody>
      </p:sp>
      <p:sp>
        <p:nvSpPr>
          <p:cNvPr id="16" name="Rechteck 15">
            <a:extLst>
              <a:ext uri="{FF2B5EF4-FFF2-40B4-BE49-F238E27FC236}">
                <a16:creationId xmlns:a16="http://schemas.microsoft.com/office/drawing/2014/main" id="{800E449C-B50E-40D2-B9BE-91DD8FAAB94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231161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ChangeArrowheads="1"/>
          </p:cNvSpPr>
          <p:nvPr/>
        </p:nvSpPr>
        <p:spPr bwMode="auto">
          <a:xfrm>
            <a:off x="2523466"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Magisches Viereck</a:t>
            </a:r>
          </a:p>
        </p:txBody>
      </p:sp>
      <p:sp>
        <p:nvSpPr>
          <p:cNvPr id="472067" name="Rectangle 3"/>
          <p:cNvSpPr>
            <a:spLocks noChangeArrowheads="1"/>
          </p:cNvSpPr>
          <p:nvPr/>
        </p:nvSpPr>
        <p:spPr bwMode="auto">
          <a:xfrm>
            <a:off x="1923391" y="2420938"/>
            <a:ext cx="4248150" cy="2120900"/>
          </a:xfrm>
          <a:prstGeom prst="rect">
            <a:avLst/>
          </a:prstGeom>
          <a:noFill/>
          <a:ln w="9360">
            <a:solidFill>
              <a:srgbClr val="80808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sp>
        <p:nvSpPr>
          <p:cNvPr id="472068" name="Text Box 4"/>
          <p:cNvSpPr txBox="1">
            <a:spLocks noChangeArrowheads="1"/>
          </p:cNvSpPr>
          <p:nvPr/>
        </p:nvSpPr>
        <p:spPr bwMode="auto">
          <a:xfrm>
            <a:off x="194603" y="5084763"/>
            <a:ext cx="2672824"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Preisniveaustabilität</a:t>
            </a:r>
          </a:p>
        </p:txBody>
      </p:sp>
      <p:sp>
        <p:nvSpPr>
          <p:cNvPr id="472069" name="Text Box 5"/>
          <p:cNvSpPr txBox="1">
            <a:spLocks noChangeArrowheads="1"/>
          </p:cNvSpPr>
          <p:nvPr/>
        </p:nvSpPr>
        <p:spPr bwMode="auto">
          <a:xfrm>
            <a:off x="4947578" y="5084763"/>
            <a:ext cx="347112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Hoher Beschäftigungsgrad</a:t>
            </a:r>
          </a:p>
        </p:txBody>
      </p:sp>
      <p:sp>
        <p:nvSpPr>
          <p:cNvPr id="472070" name="Text Box 6"/>
          <p:cNvSpPr txBox="1">
            <a:spLocks noChangeArrowheads="1"/>
          </p:cNvSpPr>
          <p:nvPr/>
        </p:nvSpPr>
        <p:spPr bwMode="auto">
          <a:xfrm>
            <a:off x="194604" y="1268413"/>
            <a:ext cx="3009455"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Angemessenes stetiges</a:t>
            </a:r>
          </a:p>
          <a:p>
            <a:pPr>
              <a:buClrTx/>
              <a:buFontTx/>
              <a:buNone/>
            </a:pPr>
            <a:r>
              <a:rPr lang="de-DE" dirty="0"/>
              <a:t>Wirtschaftswachstum</a:t>
            </a:r>
          </a:p>
        </p:txBody>
      </p:sp>
      <p:sp>
        <p:nvSpPr>
          <p:cNvPr id="472071" name="Text Box 7"/>
          <p:cNvSpPr txBox="1">
            <a:spLocks noChangeArrowheads="1"/>
          </p:cNvSpPr>
          <p:nvPr/>
        </p:nvSpPr>
        <p:spPr bwMode="auto">
          <a:xfrm>
            <a:off x="5306354" y="1268413"/>
            <a:ext cx="2948541"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Außenwirtschaftliches</a:t>
            </a:r>
          </a:p>
          <a:p>
            <a:pPr>
              <a:buClrTx/>
              <a:buFontTx/>
              <a:buNone/>
            </a:pPr>
            <a:r>
              <a:rPr lang="de-DE" dirty="0"/>
              <a:t>Gleichgewicht</a:t>
            </a:r>
          </a:p>
        </p:txBody>
      </p:sp>
      <p:sp>
        <p:nvSpPr>
          <p:cNvPr id="8" name="Rechteck 7">
            <a:extLst>
              <a:ext uri="{FF2B5EF4-FFF2-40B4-BE49-F238E27FC236}">
                <a16:creationId xmlns:a16="http://schemas.microsoft.com/office/drawing/2014/main" id="{6CE5DD57-58D6-4708-8157-A6FD6CDAEDF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1297240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20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20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207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20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68" grpId="0"/>
      <p:bldP spid="472069" grpId="0"/>
      <p:bldP spid="472070" grpId="0"/>
      <p:bldP spid="472071"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E231D700-F615-4737-B55A-810A2DF756A3}"/>
              </a:ext>
            </a:extLst>
          </p:cNvPr>
          <p:cNvSpPr>
            <a:spLocks noChangeArrowheads="1"/>
          </p:cNvSpPr>
          <p:nvPr/>
        </p:nvSpPr>
        <p:spPr bwMode="auto">
          <a:xfrm>
            <a:off x="2207941" y="135524"/>
            <a:ext cx="6790009" cy="956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800" b="1" dirty="0"/>
              <a:t>Gesetz zur Förderung der Stabilität und des Wachstums der Wirtschaft (</a:t>
            </a:r>
            <a:r>
              <a:rPr lang="de-DE" sz="2800" b="1" dirty="0" err="1"/>
              <a:t>StabG</a:t>
            </a:r>
            <a:r>
              <a:rPr lang="de-DE" sz="2800" b="1" dirty="0"/>
              <a:t> 1967)</a:t>
            </a:r>
          </a:p>
        </p:txBody>
      </p:sp>
      <p:sp>
        <p:nvSpPr>
          <p:cNvPr id="2" name="Textfeld 1">
            <a:extLst>
              <a:ext uri="{FF2B5EF4-FFF2-40B4-BE49-F238E27FC236}">
                <a16:creationId xmlns:a16="http://schemas.microsoft.com/office/drawing/2014/main" id="{41292832-50DD-4BEA-8F7D-66EE46CD7C38}"/>
              </a:ext>
            </a:extLst>
          </p:cNvPr>
          <p:cNvSpPr txBox="1"/>
          <p:nvPr/>
        </p:nvSpPr>
        <p:spPr>
          <a:xfrm>
            <a:off x="460167" y="1498619"/>
            <a:ext cx="10195420" cy="3046988"/>
          </a:xfrm>
          <a:prstGeom prst="rect">
            <a:avLst/>
          </a:prstGeom>
          <a:noFill/>
        </p:spPr>
        <p:txBody>
          <a:bodyPr wrap="square" rtlCol="0">
            <a:spAutoFit/>
          </a:bodyPr>
          <a:lstStyle/>
          <a:p>
            <a:pPr algn="ctr"/>
            <a:r>
              <a:rPr lang="de-DE" sz="2400" dirty="0"/>
              <a:t>§ 1</a:t>
            </a:r>
          </a:p>
          <a:p>
            <a:endParaRPr lang="de-DE" sz="2400" dirty="0"/>
          </a:p>
          <a:p>
            <a:r>
              <a:rPr lang="de-DE" sz="2400" dirty="0"/>
              <a:t>Bund und Länder haben bei ihren wirtschafts- und finanzpolitischen Maßnahmen die Erfordernisse des </a:t>
            </a:r>
            <a:r>
              <a:rPr lang="de-DE" sz="2400" b="1" dirty="0"/>
              <a:t>gesamtwirtschaftlichen Gleichgewichts</a:t>
            </a:r>
            <a:r>
              <a:rPr lang="de-DE" sz="2400" dirty="0"/>
              <a:t> zu beachten. Die Maßnahmen sind so zu treffen, dass sie im Rahmen der  marktwirtschaftlichen Ordnung gleichzeitig zur </a:t>
            </a:r>
            <a:r>
              <a:rPr lang="de-DE" sz="2400" b="1" dirty="0"/>
              <a:t>Stabilität des Preisniveaus</a:t>
            </a:r>
            <a:r>
              <a:rPr lang="de-DE" sz="2400" dirty="0"/>
              <a:t>, zu  einem </a:t>
            </a:r>
            <a:r>
              <a:rPr lang="de-DE" sz="2400" b="1" dirty="0"/>
              <a:t>hohen Beschäftigungsstand </a:t>
            </a:r>
            <a:r>
              <a:rPr lang="de-DE" sz="2400" dirty="0"/>
              <a:t>und </a:t>
            </a:r>
            <a:r>
              <a:rPr lang="de-DE" sz="2400" b="1" dirty="0"/>
              <a:t>außenwirtschaftlichem Gleichgewicht  </a:t>
            </a:r>
            <a:r>
              <a:rPr lang="de-DE" sz="2400" dirty="0"/>
              <a:t>bei </a:t>
            </a:r>
            <a:r>
              <a:rPr lang="de-DE" sz="2400" b="1" dirty="0"/>
              <a:t>stetigem und angemessenem Wirtschaftswachstum</a:t>
            </a:r>
            <a:r>
              <a:rPr lang="de-DE" sz="2400" dirty="0"/>
              <a:t>.</a:t>
            </a:r>
          </a:p>
        </p:txBody>
      </p:sp>
      <p:sp>
        <p:nvSpPr>
          <p:cNvPr id="11" name="Rechteck 10">
            <a:extLst>
              <a:ext uri="{FF2B5EF4-FFF2-40B4-BE49-F238E27FC236}">
                <a16:creationId xmlns:a16="http://schemas.microsoft.com/office/drawing/2014/main" id="{A4F415C7-2C5E-417C-8871-0D86DF18ABF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542357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ChangeArrowheads="1"/>
          </p:cNvSpPr>
          <p:nvPr/>
        </p:nvSpPr>
        <p:spPr bwMode="auto">
          <a:xfrm>
            <a:off x="2089881" y="48046"/>
            <a:ext cx="730834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Angemessenes stetiges Wirtschaftswachstum</a:t>
            </a:r>
          </a:p>
        </p:txBody>
      </p:sp>
      <p:sp>
        <p:nvSpPr>
          <p:cNvPr id="478211" name="Text Box 3"/>
          <p:cNvSpPr txBox="1">
            <a:spLocks noChangeArrowheads="1"/>
          </p:cNvSpPr>
          <p:nvPr/>
        </p:nvSpPr>
        <p:spPr bwMode="auto">
          <a:xfrm>
            <a:off x="552202" y="290319"/>
            <a:ext cx="10160608" cy="37878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r>
              <a:rPr lang="de-DE" sz="2000" u="sng" dirty="0">
                <a:solidFill>
                  <a:schemeClr val="tx1"/>
                </a:solidFill>
              </a:rPr>
              <a:t>Indikatoren</a:t>
            </a:r>
          </a:p>
          <a:p>
            <a:endParaRPr lang="de-DE" sz="2000" dirty="0">
              <a:solidFill>
                <a:schemeClr val="tx1"/>
              </a:solidFill>
            </a:endParaRPr>
          </a:p>
          <a:p>
            <a:pPr>
              <a:buFontTx/>
              <a:buChar char="•"/>
            </a:pPr>
            <a:r>
              <a:rPr lang="de-DE" sz="2000" dirty="0">
                <a:solidFill>
                  <a:schemeClr val="tx1"/>
                </a:solidFill>
              </a:rPr>
              <a:t>Zunahme des </a:t>
            </a:r>
            <a:r>
              <a:rPr lang="de-DE" sz="2000" b="1" dirty="0">
                <a:solidFill>
                  <a:schemeClr val="tx1"/>
                </a:solidFill>
              </a:rPr>
              <a:t>realen</a:t>
            </a:r>
            <a:r>
              <a:rPr lang="de-DE" sz="2000" dirty="0">
                <a:solidFill>
                  <a:schemeClr val="tx1"/>
                </a:solidFill>
              </a:rPr>
              <a:t> Bruttoinlandsprodukts</a:t>
            </a:r>
          </a:p>
          <a:p>
            <a:pPr>
              <a:buFontTx/>
              <a:buNone/>
            </a:pPr>
            <a:r>
              <a:rPr lang="de-DE" sz="2000" dirty="0">
                <a:solidFill>
                  <a:schemeClr val="tx1"/>
                </a:solidFill>
              </a:rPr>
              <a:t>		d.h. eine Veränderung der gesamtwirtschaftlichen Leistung bereinigt um die </a:t>
            </a:r>
            <a:r>
              <a:rPr lang="de-DE" sz="2000">
                <a:solidFill>
                  <a:schemeClr val="tx1"/>
                </a:solidFill>
              </a:rPr>
              <a:t>reine Preisentwicklung</a:t>
            </a:r>
            <a:endParaRPr lang="de-DE" sz="2000" dirty="0">
              <a:solidFill>
                <a:schemeClr val="tx1"/>
              </a:solidFill>
            </a:endParaRPr>
          </a:p>
          <a:p>
            <a:pPr>
              <a:buFontTx/>
              <a:buChar char="•"/>
            </a:pPr>
            <a:endParaRPr lang="de-DE" sz="2000" dirty="0">
              <a:solidFill>
                <a:schemeClr val="tx1"/>
              </a:solidFill>
            </a:endParaRPr>
          </a:p>
          <a:p>
            <a:pPr>
              <a:buFontTx/>
              <a:buChar char="•"/>
            </a:pPr>
            <a:r>
              <a:rPr lang="de-DE" sz="2000" dirty="0">
                <a:solidFill>
                  <a:schemeClr val="tx1"/>
                </a:solidFill>
              </a:rPr>
              <a:t>Zunahme des </a:t>
            </a:r>
            <a:r>
              <a:rPr lang="de-DE" sz="2000" b="1" dirty="0">
                <a:solidFill>
                  <a:schemeClr val="tx1"/>
                </a:solidFill>
              </a:rPr>
              <a:t>realen</a:t>
            </a:r>
            <a:r>
              <a:rPr lang="de-DE" sz="2000" dirty="0">
                <a:solidFill>
                  <a:schemeClr val="tx1"/>
                </a:solidFill>
              </a:rPr>
              <a:t> Pro-Kopf-Einkommens</a:t>
            </a:r>
          </a:p>
          <a:p>
            <a:pPr>
              <a:buFontTx/>
              <a:buNone/>
            </a:pPr>
            <a:r>
              <a:rPr lang="de-DE" sz="2000" dirty="0">
                <a:solidFill>
                  <a:schemeClr val="tx1"/>
                </a:solidFill>
              </a:rPr>
              <a:t>		d.h. eine Bereinigung um das Bevölkerungswachstum in der betrachteten Periode</a:t>
            </a:r>
          </a:p>
          <a:p>
            <a:endParaRPr lang="de-DE" sz="2000" dirty="0">
              <a:solidFill>
                <a:schemeClr val="tx1"/>
              </a:solidFill>
            </a:endParaRPr>
          </a:p>
          <a:p>
            <a:r>
              <a:rPr lang="de-DE" sz="2000" dirty="0">
                <a:solidFill>
                  <a:schemeClr val="tx1"/>
                </a:solidFill>
                <a:cs typeface="Times New Roman" pitchFamily="18" charset="0"/>
              </a:rPr>
              <a:t>→	</a:t>
            </a:r>
            <a:r>
              <a:rPr lang="de-DE" sz="2000" dirty="0">
                <a:solidFill>
                  <a:schemeClr val="tx1"/>
                </a:solidFill>
              </a:rPr>
              <a:t>In entwickelten Volkswirtschaften kann man eine 1%-3% Zunahme dieser Indikatoren als angemessen bezeichnen. Zudem ist von allzu großen konjunkturellen Schwankungen im Zeitverlauf abzusehen</a:t>
            </a:r>
          </a:p>
        </p:txBody>
      </p:sp>
      <p:sp>
        <p:nvSpPr>
          <p:cNvPr id="10" name="Textfeld 9"/>
          <p:cNvSpPr txBox="1"/>
          <p:nvPr/>
        </p:nvSpPr>
        <p:spPr>
          <a:xfrm>
            <a:off x="28650" y="6531017"/>
            <a:ext cx="2313063" cy="237246"/>
          </a:xfrm>
          <a:prstGeom prst="rect">
            <a:avLst/>
          </a:prstGeom>
          <a:noFill/>
        </p:spPr>
        <p:txBody>
          <a:bodyPr wrap="square" rtlCol="0">
            <a:noAutofit/>
          </a:bodyPr>
          <a:lstStyle/>
          <a:p>
            <a:r>
              <a:rPr lang="de-DE" sz="1400" dirty="0"/>
              <a:t>Quelle: IMF</a:t>
            </a:r>
          </a:p>
        </p:txBody>
      </p:sp>
      <p:sp>
        <p:nvSpPr>
          <p:cNvPr id="18" name="Rechteck 17">
            <a:extLst>
              <a:ext uri="{FF2B5EF4-FFF2-40B4-BE49-F238E27FC236}">
                <a16:creationId xmlns:a16="http://schemas.microsoft.com/office/drawing/2014/main" id="{6E26D9F9-CEC4-4F93-ACE7-A6F04CEC94E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47775FCC-1464-365A-FA13-6AF05A521979}"/>
              </a:ext>
            </a:extLst>
          </p:cNvPr>
          <p:cNvPicPr>
            <a:picLocks noChangeAspect="1"/>
          </p:cNvPicPr>
          <p:nvPr/>
        </p:nvPicPr>
        <p:blipFill>
          <a:blip r:embed="rId3"/>
          <a:stretch>
            <a:fillRect/>
          </a:stretch>
        </p:blipFill>
        <p:spPr>
          <a:xfrm>
            <a:off x="1162659" y="3976053"/>
            <a:ext cx="6047756" cy="2792210"/>
          </a:xfrm>
          <a:prstGeom prst="rect">
            <a:avLst/>
          </a:prstGeom>
        </p:spPr>
      </p:pic>
    </p:spTree>
    <p:extLst>
      <p:ext uri="{BB962C8B-B14F-4D97-AF65-F5344CB8AC3E}">
        <p14:creationId xmlns:p14="http://schemas.microsoft.com/office/powerpoint/2010/main" val="4097701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99397" y="104181"/>
            <a:ext cx="7761950" cy="744941"/>
          </a:xfrm>
          <a:prstGeom prst="rect">
            <a:avLst/>
          </a:prstGeom>
          <a:noFill/>
          <a:ln>
            <a:noFill/>
          </a:ln>
        </p:spPr>
        <p:txBody>
          <a:bodyPr lIns="81646" tIns="40823" rIns="81646" bIns="40823" anchor="ctr" anchorCtr="1"/>
          <a:lstStyle/>
          <a:p>
            <a:r>
              <a:rPr lang="de-DE" sz="2800" b="1" dirty="0"/>
              <a:t>Nominales und reales Wirtschaftswachstum</a:t>
            </a:r>
          </a:p>
        </p:txBody>
      </p:sp>
      <p:sp>
        <p:nvSpPr>
          <p:cNvPr id="7" name="Text Box 3"/>
          <p:cNvSpPr txBox="1">
            <a:spLocks noChangeArrowheads="1"/>
          </p:cNvSpPr>
          <p:nvPr/>
        </p:nvSpPr>
        <p:spPr bwMode="auto">
          <a:xfrm>
            <a:off x="22649" y="1207972"/>
            <a:ext cx="8995797"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Die relative Veränderung des nominalen BIP gegenüber der Vorperiode (Vorjahr)</a:t>
            </a:r>
          </a:p>
        </p:txBody>
      </p:sp>
      <p:sp>
        <p:nvSpPr>
          <p:cNvPr id="8" name="Text Box 3"/>
          <p:cNvSpPr txBox="1">
            <a:spLocks noChangeArrowheads="1"/>
          </p:cNvSpPr>
          <p:nvPr/>
        </p:nvSpPr>
        <p:spPr bwMode="auto">
          <a:xfrm>
            <a:off x="87749" y="2681586"/>
            <a:ext cx="4050110"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Veränderung aufgrund von Preisänderungen</a:t>
            </a:r>
          </a:p>
        </p:txBody>
      </p:sp>
      <p:sp>
        <p:nvSpPr>
          <p:cNvPr id="9" name="Text Box 3"/>
          <p:cNvSpPr txBox="1">
            <a:spLocks noChangeArrowheads="1"/>
          </p:cNvSpPr>
          <p:nvPr/>
        </p:nvSpPr>
        <p:spPr bwMode="auto">
          <a:xfrm>
            <a:off x="4856426" y="2710432"/>
            <a:ext cx="4050110"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Veränderung der Produktionsmenge</a:t>
            </a:r>
          </a:p>
        </p:txBody>
      </p:sp>
      <p:sp>
        <p:nvSpPr>
          <p:cNvPr id="10" name="Text Box 3"/>
          <p:cNvSpPr txBox="1">
            <a:spLocks noChangeArrowheads="1"/>
          </p:cNvSpPr>
          <p:nvPr/>
        </p:nvSpPr>
        <p:spPr bwMode="auto">
          <a:xfrm>
            <a:off x="22650" y="4212892"/>
            <a:ext cx="8213674" cy="23017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400" dirty="0">
                <a:solidFill>
                  <a:srgbClr val="000000"/>
                </a:solidFill>
              </a:rPr>
              <a:t>Um den Effekt von Preisänderungen auszuschließen, wird das </a:t>
            </a:r>
            <a:r>
              <a:rPr lang="de-DE" altLang="de-DE" sz="2400" b="1" dirty="0">
                <a:solidFill>
                  <a:srgbClr val="000000"/>
                </a:solidFill>
              </a:rPr>
              <a:t>reale BIP </a:t>
            </a:r>
            <a:r>
              <a:rPr lang="de-DE" altLang="de-DE" sz="2400" dirty="0">
                <a:solidFill>
                  <a:srgbClr val="000000"/>
                </a:solidFill>
              </a:rPr>
              <a:t>mithilfe der Preise des Vorjahres berechnet.</a:t>
            </a:r>
          </a:p>
          <a:p>
            <a:pPr algn="ctr" eaLnBrk="1" hangingPunct="1">
              <a:buClrTx/>
            </a:pPr>
            <a:endParaRPr lang="de-DE" altLang="de-DE" sz="2400" dirty="0">
              <a:solidFill>
                <a:srgbClr val="000000"/>
              </a:solidFill>
            </a:endParaRPr>
          </a:p>
          <a:p>
            <a:pPr algn="ctr" eaLnBrk="1" hangingPunct="1">
              <a:buClrTx/>
            </a:pPr>
            <a:r>
              <a:rPr lang="de-DE" altLang="de-DE" sz="2400" dirty="0">
                <a:solidFill>
                  <a:srgbClr val="000000"/>
                </a:solidFill>
              </a:rPr>
              <a:t>Denn ein wertmäßiger Anstieg des BIP allein aufgrund von Preissteigerungen stellt keine Erhöhung der Wirtschaftsleistung bzw. einen Wohlstandszuwachs dar</a:t>
            </a:r>
          </a:p>
        </p:txBody>
      </p:sp>
      <p:cxnSp>
        <p:nvCxnSpPr>
          <p:cNvPr id="4" name="Gerade Verbindung mit Pfeil 3"/>
          <p:cNvCxnSpPr/>
          <p:nvPr/>
        </p:nvCxnSpPr>
        <p:spPr>
          <a:xfrm flipH="1">
            <a:off x="2635399" y="2075499"/>
            <a:ext cx="1344973"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Gerade Verbindung mit Pfeil 10"/>
          <p:cNvCxnSpPr/>
          <p:nvPr/>
        </p:nvCxnSpPr>
        <p:spPr>
          <a:xfrm>
            <a:off x="5193035" y="2104346"/>
            <a:ext cx="1231176" cy="475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flipH="1">
            <a:off x="5488274" y="3577959"/>
            <a:ext cx="1344973"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13"/>
          <p:cNvCxnSpPr/>
          <p:nvPr/>
        </p:nvCxnSpPr>
        <p:spPr>
          <a:xfrm>
            <a:off x="2691271" y="3527383"/>
            <a:ext cx="1119966"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Rechteck 16">
            <a:extLst>
              <a:ext uri="{FF2B5EF4-FFF2-40B4-BE49-F238E27FC236}">
                <a16:creationId xmlns:a16="http://schemas.microsoft.com/office/drawing/2014/main" id="{9E95A176-E50B-4E1F-B2CC-304C7C647C2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8038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91811" y="-1888"/>
            <a:ext cx="7761950" cy="744941"/>
          </a:xfrm>
          <a:prstGeom prst="rect">
            <a:avLst/>
          </a:prstGeom>
          <a:noFill/>
          <a:ln>
            <a:noFill/>
          </a:ln>
        </p:spPr>
        <p:txBody>
          <a:bodyPr lIns="81646" tIns="40823" rIns="81646" bIns="40823" anchor="ctr" anchorCtr="1"/>
          <a:lstStyle/>
          <a:p>
            <a:pPr>
              <a:lnSpc>
                <a:spcPct val="100000"/>
              </a:lnSpc>
            </a:pPr>
            <a:r>
              <a:rPr lang="de-DE" sz="2540" b="1" dirty="0">
                <a:solidFill>
                  <a:srgbClr val="000000"/>
                </a:solidFill>
                <a:latin typeface="Arial"/>
              </a:rPr>
              <a:t>Genaue Berechnung des realen BIP</a:t>
            </a:r>
            <a:endParaRPr sz="2540" dirty="0"/>
          </a:p>
        </p:txBody>
      </p:sp>
      <p:sp>
        <p:nvSpPr>
          <p:cNvPr id="7" name="Text Box 3"/>
          <p:cNvSpPr txBox="1">
            <a:spLocks noChangeArrowheads="1"/>
          </p:cNvSpPr>
          <p:nvPr/>
        </p:nvSpPr>
        <p:spPr bwMode="auto">
          <a:xfrm>
            <a:off x="488740" y="490135"/>
            <a:ext cx="7155193" cy="53487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800" dirty="0">
                <a:solidFill>
                  <a:srgbClr val="000000"/>
                </a:solidFill>
              </a:rPr>
              <a:t>Das reale BIP wird seit 2005 als Kettenindex berechnet (Achtung in vielen Leerbüchern und Erklärungen im web steht hier noch die alte Festpreisbasis als Erklärung!).</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Es beschreibt die Produktionsleistung zu konstanten Preisen des Vorjahres. Das Basisjahr t wird gleich Index</a:t>
            </a:r>
            <a:r>
              <a:rPr lang="de-DE" altLang="de-DE" sz="1800" baseline="-25000" dirty="0">
                <a:solidFill>
                  <a:srgbClr val="000000"/>
                </a:solidFill>
              </a:rPr>
              <a:t>real</a:t>
            </a:r>
            <a:r>
              <a:rPr lang="de-DE" altLang="de-DE" sz="1800" dirty="0">
                <a:solidFill>
                  <a:srgbClr val="000000"/>
                </a:solidFill>
              </a:rPr>
              <a:t>(t)=100 gesetzt und die Folgejahre ergeben sich dann rekursiv als</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								 BIP(t+1)	zu Preisen von t</a:t>
            </a:r>
          </a:p>
          <a:p>
            <a:pPr eaLnBrk="1" hangingPunct="1">
              <a:buClrTx/>
            </a:pPr>
            <a:r>
              <a:rPr lang="de-DE" altLang="de-DE" sz="1800" dirty="0">
                <a:solidFill>
                  <a:srgbClr val="000000"/>
                </a:solidFill>
              </a:rPr>
              <a:t>Index</a:t>
            </a:r>
            <a:r>
              <a:rPr lang="de-DE" altLang="de-DE" sz="1800" baseline="-25000" dirty="0">
                <a:solidFill>
                  <a:srgbClr val="000000"/>
                </a:solidFill>
              </a:rPr>
              <a:t>real</a:t>
            </a:r>
            <a:r>
              <a:rPr lang="de-DE" altLang="de-DE" sz="1800" dirty="0">
                <a:solidFill>
                  <a:srgbClr val="000000"/>
                </a:solidFill>
              </a:rPr>
              <a:t>(t+1)	=	Index</a:t>
            </a:r>
            <a:r>
              <a:rPr lang="de-DE" altLang="de-DE" sz="1800" baseline="-25000" dirty="0">
                <a:solidFill>
                  <a:srgbClr val="000000"/>
                </a:solidFill>
              </a:rPr>
              <a:t>real</a:t>
            </a:r>
            <a:r>
              <a:rPr lang="de-DE" altLang="de-DE" sz="1800" dirty="0">
                <a:solidFill>
                  <a:srgbClr val="000000"/>
                </a:solidFill>
              </a:rPr>
              <a:t>(t)</a:t>
            </a:r>
          </a:p>
          <a:p>
            <a:pPr eaLnBrk="1" hangingPunct="1">
              <a:buClrTx/>
            </a:pPr>
            <a:r>
              <a:rPr lang="de-DE" altLang="de-DE" sz="1800" dirty="0">
                <a:solidFill>
                  <a:srgbClr val="000000"/>
                </a:solidFill>
              </a:rPr>
              <a:t>								   BIP(t) zu Preisen von t</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								P</a:t>
            </a:r>
            <a:r>
              <a:rPr lang="de-DE" altLang="de-DE" sz="1800" baseline="-25000" dirty="0">
                <a:solidFill>
                  <a:srgbClr val="000000"/>
                </a:solidFill>
              </a:rPr>
              <a:t>1</a:t>
            </a:r>
            <a:r>
              <a:rPr lang="de-DE" altLang="de-DE" sz="1800" dirty="0">
                <a:solidFill>
                  <a:srgbClr val="000000"/>
                </a:solidFill>
              </a:rPr>
              <a:t>(t)•X</a:t>
            </a:r>
            <a:r>
              <a:rPr lang="de-DE" altLang="de-DE" sz="1800" baseline="-25000" dirty="0">
                <a:solidFill>
                  <a:srgbClr val="000000"/>
                </a:solidFill>
              </a:rPr>
              <a:t>1</a:t>
            </a:r>
            <a:r>
              <a:rPr lang="de-DE" altLang="de-DE" sz="1800" dirty="0">
                <a:solidFill>
                  <a:srgbClr val="000000"/>
                </a:solidFill>
              </a:rPr>
              <a:t>(t+1)+P</a:t>
            </a:r>
            <a:r>
              <a:rPr lang="de-DE" altLang="de-DE" sz="1800" baseline="-25000" dirty="0">
                <a:solidFill>
                  <a:srgbClr val="000000"/>
                </a:solidFill>
              </a:rPr>
              <a:t>2</a:t>
            </a:r>
            <a:r>
              <a:rPr lang="de-DE" altLang="de-DE" sz="1800" dirty="0">
                <a:solidFill>
                  <a:srgbClr val="000000"/>
                </a:solidFill>
              </a:rPr>
              <a:t>(t) •X</a:t>
            </a:r>
            <a:r>
              <a:rPr lang="de-DE" altLang="de-DE" sz="1800" baseline="-25000" dirty="0">
                <a:solidFill>
                  <a:srgbClr val="000000"/>
                </a:solidFill>
              </a:rPr>
              <a:t>2</a:t>
            </a:r>
            <a:r>
              <a:rPr lang="de-DE" altLang="de-DE" sz="1800" dirty="0">
                <a:solidFill>
                  <a:srgbClr val="000000"/>
                </a:solidFill>
              </a:rPr>
              <a:t>(t+1)+…</a:t>
            </a:r>
          </a:p>
          <a:p>
            <a:pPr eaLnBrk="1" hangingPunct="1">
              <a:buClrTx/>
            </a:pPr>
            <a:r>
              <a:rPr lang="de-DE" altLang="de-DE" sz="1800" dirty="0">
                <a:solidFill>
                  <a:srgbClr val="000000"/>
                </a:solidFill>
              </a:rPr>
              <a:t>			=	 Index</a:t>
            </a:r>
            <a:r>
              <a:rPr lang="de-DE" altLang="de-DE" sz="1800" baseline="-25000" dirty="0">
                <a:solidFill>
                  <a:srgbClr val="000000"/>
                </a:solidFill>
              </a:rPr>
              <a:t>real</a:t>
            </a:r>
            <a:r>
              <a:rPr lang="de-DE" altLang="de-DE" sz="1800" dirty="0">
                <a:solidFill>
                  <a:srgbClr val="000000"/>
                </a:solidFill>
              </a:rPr>
              <a:t>(t)</a:t>
            </a:r>
          </a:p>
          <a:p>
            <a:pPr eaLnBrk="1" hangingPunct="1">
              <a:buClrTx/>
            </a:pPr>
            <a:r>
              <a:rPr lang="de-DE" altLang="de-DE" sz="1800" dirty="0">
                <a:solidFill>
                  <a:srgbClr val="000000"/>
                </a:solidFill>
              </a:rPr>
              <a:t>								    P</a:t>
            </a:r>
            <a:r>
              <a:rPr lang="de-DE" altLang="de-DE" sz="1800" baseline="-25000" dirty="0">
                <a:solidFill>
                  <a:srgbClr val="000000"/>
                </a:solidFill>
              </a:rPr>
              <a:t>1</a:t>
            </a:r>
            <a:r>
              <a:rPr lang="de-DE" altLang="de-DE" sz="1800" dirty="0">
                <a:solidFill>
                  <a:srgbClr val="000000"/>
                </a:solidFill>
              </a:rPr>
              <a:t>(t) •X</a:t>
            </a:r>
            <a:r>
              <a:rPr lang="de-DE" altLang="de-DE" sz="1800" baseline="-25000" dirty="0">
                <a:solidFill>
                  <a:srgbClr val="000000"/>
                </a:solidFill>
              </a:rPr>
              <a:t>1</a:t>
            </a:r>
            <a:r>
              <a:rPr lang="de-DE" altLang="de-DE" sz="1800" dirty="0">
                <a:solidFill>
                  <a:srgbClr val="000000"/>
                </a:solidFill>
              </a:rPr>
              <a:t>(t)+P</a:t>
            </a:r>
            <a:r>
              <a:rPr lang="de-DE" altLang="de-DE" sz="1800" baseline="-25000" dirty="0">
                <a:solidFill>
                  <a:srgbClr val="000000"/>
                </a:solidFill>
              </a:rPr>
              <a:t>2</a:t>
            </a:r>
            <a:r>
              <a:rPr lang="de-DE" altLang="de-DE" sz="1800" dirty="0">
                <a:solidFill>
                  <a:srgbClr val="000000"/>
                </a:solidFill>
              </a:rPr>
              <a:t>(t) •X</a:t>
            </a:r>
            <a:r>
              <a:rPr lang="de-DE" altLang="de-DE" sz="1800" baseline="-25000" dirty="0">
                <a:solidFill>
                  <a:srgbClr val="000000"/>
                </a:solidFill>
              </a:rPr>
              <a:t>2</a:t>
            </a:r>
            <a:r>
              <a:rPr lang="de-DE" altLang="de-DE" sz="1800" dirty="0">
                <a:solidFill>
                  <a:srgbClr val="000000"/>
                </a:solidFill>
              </a:rPr>
              <a:t>(t)+…</a:t>
            </a:r>
          </a:p>
          <a:p>
            <a:pPr eaLnBrk="1" hangingPunct="1">
              <a:buClrTx/>
            </a:pPr>
            <a:endParaRPr lang="de-DE" altLang="de-DE" sz="1800" dirty="0">
              <a:solidFill>
                <a:srgbClr val="000000"/>
              </a:solidFill>
            </a:endParaRP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mit P</a:t>
            </a:r>
            <a:r>
              <a:rPr lang="de-DE" altLang="de-DE" sz="1800" baseline="-25000" dirty="0">
                <a:solidFill>
                  <a:srgbClr val="000000"/>
                </a:solidFill>
              </a:rPr>
              <a:t>1</a:t>
            </a:r>
            <a:r>
              <a:rPr lang="de-DE" altLang="de-DE" sz="1800" dirty="0">
                <a:solidFill>
                  <a:srgbClr val="000000"/>
                </a:solidFill>
              </a:rPr>
              <a:t>, P</a:t>
            </a:r>
            <a:r>
              <a:rPr lang="de-DE" altLang="de-DE" sz="1800" baseline="-25000" dirty="0">
                <a:solidFill>
                  <a:srgbClr val="000000"/>
                </a:solidFill>
              </a:rPr>
              <a:t>2,</a:t>
            </a:r>
            <a:r>
              <a:rPr lang="de-DE" altLang="de-DE" sz="1800" dirty="0">
                <a:solidFill>
                  <a:srgbClr val="000000"/>
                </a:solidFill>
              </a:rPr>
              <a:t>… Preise der Güter 1,2,… ;X</a:t>
            </a:r>
            <a:r>
              <a:rPr lang="de-DE" altLang="de-DE" sz="1800" baseline="-25000" dirty="0">
                <a:solidFill>
                  <a:srgbClr val="000000"/>
                </a:solidFill>
              </a:rPr>
              <a:t>1</a:t>
            </a:r>
            <a:r>
              <a:rPr lang="de-DE" altLang="de-DE" sz="1800" dirty="0">
                <a:solidFill>
                  <a:srgbClr val="000000"/>
                </a:solidFill>
              </a:rPr>
              <a:t>, X</a:t>
            </a:r>
            <a:r>
              <a:rPr lang="de-DE" altLang="de-DE" sz="1800" baseline="-25000" dirty="0">
                <a:solidFill>
                  <a:srgbClr val="000000"/>
                </a:solidFill>
              </a:rPr>
              <a:t>2</a:t>
            </a:r>
            <a:r>
              <a:rPr lang="de-DE" altLang="de-DE" sz="1800" dirty="0">
                <a:solidFill>
                  <a:srgbClr val="000000"/>
                </a:solidFill>
              </a:rPr>
              <a:t>,…  Mengen der Güter 1,2,…  und t: Zeitindex</a:t>
            </a:r>
          </a:p>
        </p:txBody>
      </p:sp>
      <p:cxnSp>
        <p:nvCxnSpPr>
          <p:cNvPr id="4" name="Gerade Verbindung 3"/>
          <p:cNvCxnSpPr/>
          <p:nvPr/>
        </p:nvCxnSpPr>
        <p:spPr>
          <a:xfrm>
            <a:off x="3500100" y="3246712"/>
            <a:ext cx="32008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a:off x="3215932" y="4186925"/>
            <a:ext cx="398478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hteck 12">
            <a:extLst>
              <a:ext uri="{FF2B5EF4-FFF2-40B4-BE49-F238E27FC236}">
                <a16:creationId xmlns:a16="http://schemas.microsoft.com/office/drawing/2014/main" id="{693BA297-718A-4B74-9C56-93ED74B98B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470787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2540" b="1" dirty="0">
                <a:solidFill>
                  <a:srgbClr val="000000"/>
                </a:solidFill>
                <a:latin typeface="Arial"/>
              </a:rPr>
              <a:t>Reales Wirtschaftswachstums und BIP-</a:t>
            </a:r>
            <a:r>
              <a:rPr lang="de-DE" sz="2540" b="1" dirty="0" err="1">
                <a:solidFill>
                  <a:srgbClr val="000000"/>
                </a:solidFill>
                <a:latin typeface="Arial"/>
              </a:rPr>
              <a:t>Deflator</a:t>
            </a:r>
            <a:endParaRPr sz="2540" dirty="0"/>
          </a:p>
        </p:txBody>
      </p:sp>
      <p:sp>
        <p:nvSpPr>
          <p:cNvPr id="7" name="Text Box 3"/>
          <p:cNvSpPr txBox="1">
            <a:spLocks noChangeArrowheads="1"/>
          </p:cNvSpPr>
          <p:nvPr/>
        </p:nvSpPr>
        <p:spPr bwMode="auto">
          <a:xfrm>
            <a:off x="178932" y="794899"/>
            <a:ext cx="8397032" cy="50374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000" dirty="0">
                <a:solidFill>
                  <a:srgbClr val="000000"/>
                </a:solidFill>
              </a:rPr>
              <a:t>Das reale Wirtschaftswachstum ergibt sich als die Veränderungsrate des realen Kettenindex:</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 – BIP-Index</a:t>
            </a:r>
            <a:r>
              <a:rPr lang="de-DE" altLang="de-DE" sz="2000" baseline="-25000" dirty="0">
                <a:solidFill>
                  <a:srgbClr val="000000"/>
                </a:solidFill>
              </a:rPr>
              <a:t>real</a:t>
            </a:r>
            <a:r>
              <a:rPr lang="de-DE" altLang="de-DE" sz="2000" dirty="0">
                <a:solidFill>
                  <a:srgbClr val="000000"/>
                </a:solidFill>
              </a:rPr>
              <a:t>(t-1)</a:t>
            </a:r>
          </a:p>
          <a:p>
            <a:pPr eaLnBrk="1" hangingPunct="1">
              <a:buClrTx/>
            </a:pPr>
            <a:r>
              <a:rPr lang="de-DE" altLang="de-DE" sz="2000" dirty="0">
                <a:solidFill>
                  <a:srgbClr val="000000"/>
                </a:solidFill>
              </a:rPr>
              <a:t>Wirtschaftswachstum = g(t)=   </a:t>
            </a: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(t-1)</a:t>
            </a:r>
          </a:p>
          <a:p>
            <a:pPr eaLnBrk="1" hangingPunct="1">
              <a:buClrTx/>
            </a:pPr>
            <a:endParaRPr lang="de-DE" altLang="de-DE" sz="2000" dirty="0">
              <a:solidFill>
                <a:srgbClr val="000000"/>
              </a:solidFill>
            </a:endParaRP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BIP-</a:t>
            </a:r>
            <a:r>
              <a:rPr lang="de-DE" altLang="de-DE" sz="2000" dirty="0" err="1">
                <a:solidFill>
                  <a:srgbClr val="000000"/>
                </a:solidFill>
              </a:rPr>
              <a:t>Index</a:t>
            </a:r>
            <a:r>
              <a:rPr lang="de-DE" altLang="de-DE" sz="2000" baseline="-25000" dirty="0" err="1">
                <a:solidFill>
                  <a:srgbClr val="000000"/>
                </a:solidFill>
              </a:rPr>
              <a:t>nom</a:t>
            </a:r>
            <a:r>
              <a:rPr lang="de-DE" altLang="de-DE" sz="2000" dirty="0">
                <a:solidFill>
                  <a:srgbClr val="000000"/>
                </a:solidFill>
              </a:rPr>
              <a:t>(t)</a:t>
            </a:r>
          </a:p>
          <a:p>
            <a:pPr eaLnBrk="1" hangingPunct="1">
              <a:buClrTx/>
            </a:pPr>
            <a:r>
              <a:rPr lang="de-DE" altLang="de-DE" sz="2000" dirty="0">
                <a:solidFill>
                  <a:srgbClr val="000000"/>
                </a:solidFill>
              </a:rPr>
              <a:t>BIP-</a:t>
            </a:r>
            <a:r>
              <a:rPr lang="de-DE" altLang="de-DE" sz="2000" dirty="0" err="1">
                <a:solidFill>
                  <a:srgbClr val="000000"/>
                </a:solidFill>
              </a:rPr>
              <a:t>Deflator</a:t>
            </a:r>
            <a:r>
              <a:rPr lang="de-DE" altLang="de-DE" sz="2000" dirty="0">
                <a:solidFill>
                  <a:srgbClr val="000000"/>
                </a:solidFill>
              </a:rPr>
              <a:t>(t)		=	      100</a:t>
            </a: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a:t>
            </a:r>
          </a:p>
          <a:p>
            <a:pPr eaLnBrk="1" hangingPunct="1">
              <a:buClrTx/>
            </a:pPr>
            <a:r>
              <a:rPr lang="de-DE" altLang="de-DE" sz="2000" dirty="0">
                <a:solidFill>
                  <a:srgbClr val="000000"/>
                </a:solidFill>
              </a:rPr>
              <a:t>Die </a:t>
            </a:r>
            <a:r>
              <a:rPr lang="de-DE" altLang="de-DE" sz="2000" b="1" dirty="0">
                <a:solidFill>
                  <a:srgbClr val="000000"/>
                </a:solidFill>
              </a:rPr>
              <a:t>Veränderungsrate</a:t>
            </a:r>
            <a:r>
              <a:rPr lang="de-DE" altLang="de-DE" sz="2000" dirty="0">
                <a:solidFill>
                  <a:srgbClr val="000000"/>
                </a:solidFill>
              </a:rPr>
              <a:t> des BIP-</a:t>
            </a:r>
            <a:r>
              <a:rPr lang="de-DE" altLang="de-DE" sz="2000" dirty="0" err="1">
                <a:solidFill>
                  <a:srgbClr val="000000"/>
                </a:solidFill>
              </a:rPr>
              <a:t>Deflators</a:t>
            </a:r>
            <a:r>
              <a:rPr lang="de-DE" altLang="de-DE" sz="2000" dirty="0">
                <a:solidFill>
                  <a:srgbClr val="000000"/>
                </a:solidFill>
              </a:rPr>
              <a:t> wiederspiegelt den reinen Preiseffekt in der Veränderung des nominalen BIP (nicht der BIP-</a:t>
            </a:r>
            <a:r>
              <a:rPr lang="de-DE" altLang="de-DE" sz="2000" dirty="0" err="1">
                <a:solidFill>
                  <a:srgbClr val="000000"/>
                </a:solidFill>
              </a:rPr>
              <a:t>Deflator</a:t>
            </a:r>
            <a:r>
              <a:rPr lang="de-DE" altLang="de-DE" sz="2000" dirty="0">
                <a:solidFill>
                  <a:srgbClr val="000000"/>
                </a:solidFill>
              </a:rPr>
              <a:t> selbst wie in einer Berechnung mit Festpreisbasis)</a:t>
            </a:r>
            <a:r>
              <a:rPr lang="de-DE" altLang="de-DE" sz="2177" dirty="0">
                <a:solidFill>
                  <a:srgbClr val="000000"/>
                </a:solidFill>
              </a:rPr>
              <a:t>			</a:t>
            </a:r>
          </a:p>
        </p:txBody>
      </p:sp>
      <p:cxnSp>
        <p:nvCxnSpPr>
          <p:cNvPr id="4" name="Gerade Verbindung 3"/>
          <p:cNvCxnSpPr/>
          <p:nvPr/>
        </p:nvCxnSpPr>
        <p:spPr>
          <a:xfrm>
            <a:off x="3725762" y="2240347"/>
            <a:ext cx="457270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3899300" y="3759578"/>
            <a:ext cx="228635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hteck 10">
            <a:extLst>
              <a:ext uri="{FF2B5EF4-FFF2-40B4-BE49-F238E27FC236}">
                <a16:creationId xmlns:a16="http://schemas.microsoft.com/office/drawing/2014/main" id="{9205ED76-9A0D-4275-9886-98A35D2E63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990715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3266" b="1" dirty="0">
                <a:solidFill>
                  <a:srgbClr val="000000"/>
                </a:solidFill>
                <a:latin typeface="Arial"/>
              </a:rPr>
              <a:t>Beispiel</a:t>
            </a:r>
            <a:endParaRPr sz="3266" dirty="0"/>
          </a:p>
        </p:txBody>
      </p:sp>
      <p:graphicFrame>
        <p:nvGraphicFramePr>
          <p:cNvPr id="2" name="Objekt 1"/>
          <p:cNvGraphicFramePr>
            <a:graphicFrameLocks noChangeAspect="1"/>
          </p:cNvGraphicFramePr>
          <p:nvPr/>
        </p:nvGraphicFramePr>
        <p:xfrm>
          <a:off x="1279525" y="1192213"/>
          <a:ext cx="9921875" cy="2071687"/>
        </p:xfrm>
        <a:graphic>
          <a:graphicData uri="http://schemas.openxmlformats.org/presentationml/2006/ole">
            <mc:AlternateContent xmlns:mc="http://schemas.openxmlformats.org/markup-compatibility/2006">
              <mc:Choice xmlns:v="urn:schemas-microsoft-com:vml" Requires="v">
                <p:oleObj name="Worksheet" r:id="rId3" imgW="9911002" imgH="2071935" progId="Excel.Sheet.12">
                  <p:embed/>
                </p:oleObj>
              </mc:Choice>
              <mc:Fallback>
                <p:oleObj name="Worksheet" r:id="rId3" imgW="9911002" imgH="2071935" progId="Excel.Sheet.12">
                  <p:embed/>
                  <p:pic>
                    <p:nvPicPr>
                      <p:cNvPr id="2" name="Objekt 1"/>
                      <p:cNvPicPr/>
                      <p:nvPr/>
                    </p:nvPicPr>
                    <p:blipFill>
                      <a:blip r:embed="rId4"/>
                      <a:stretch>
                        <a:fillRect/>
                      </a:stretch>
                    </p:blipFill>
                    <p:spPr>
                      <a:xfrm>
                        <a:off x="1279525" y="1192213"/>
                        <a:ext cx="9921875" cy="2071687"/>
                      </a:xfrm>
                      <a:prstGeom prst="rect">
                        <a:avLst/>
                      </a:prstGeom>
                    </p:spPr>
                  </p:pic>
                </p:oleObj>
              </mc:Fallback>
            </mc:AlternateContent>
          </a:graphicData>
        </a:graphic>
      </p:graphicFrame>
      <p:sp>
        <p:nvSpPr>
          <p:cNvPr id="7" name="Rechteck 6">
            <a:extLst>
              <a:ext uri="{FF2B5EF4-FFF2-40B4-BE49-F238E27FC236}">
                <a16:creationId xmlns:a16="http://schemas.microsoft.com/office/drawing/2014/main" id="{B8485C00-1970-49C5-BDC9-B7991197E9D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703279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43774" y="104181"/>
            <a:ext cx="11622656" cy="744941"/>
          </a:xfrm>
          <a:prstGeom prst="rect">
            <a:avLst/>
          </a:prstGeom>
          <a:noFill/>
          <a:ln>
            <a:noFill/>
          </a:ln>
        </p:spPr>
        <p:txBody>
          <a:bodyPr lIns="81646" tIns="40823" rIns="81646" bIns="40823" anchor="ctr" anchorCtr="1"/>
          <a:lstStyle/>
          <a:p>
            <a:pPr algn="ctr">
              <a:lnSpc>
                <a:spcPct val="100000"/>
              </a:lnSpc>
            </a:pPr>
            <a:r>
              <a:rPr lang="de-DE" sz="2540" b="1" dirty="0">
                <a:solidFill>
                  <a:srgbClr val="000000"/>
                </a:solidFill>
                <a:latin typeface="Arial"/>
              </a:rPr>
              <a:t>Nominales und reales Wirtschaftswachstum Deutschland</a:t>
            </a:r>
            <a:endParaRPr sz="2540" dirty="0"/>
          </a:p>
        </p:txBody>
      </p:sp>
      <p:sp>
        <p:nvSpPr>
          <p:cNvPr id="8" name="Textfeld 7"/>
          <p:cNvSpPr txBox="1"/>
          <p:nvPr/>
        </p:nvSpPr>
        <p:spPr>
          <a:xfrm>
            <a:off x="732013" y="5978027"/>
            <a:ext cx="1524328" cy="343620"/>
          </a:xfrm>
          <a:prstGeom prst="rect">
            <a:avLst/>
          </a:prstGeom>
          <a:noFill/>
        </p:spPr>
        <p:txBody>
          <a:bodyPr wrap="none" rtlCol="0">
            <a:spAutoFit/>
          </a:bodyPr>
          <a:lstStyle/>
          <a:p>
            <a:r>
              <a:rPr lang="de-DE" sz="1633" dirty="0"/>
              <a:t>Quelle: </a:t>
            </a:r>
            <a:r>
              <a:rPr lang="de-DE" sz="1633" dirty="0" err="1"/>
              <a:t>Destatis</a:t>
            </a:r>
            <a:endParaRPr lang="de-DE" sz="1633" dirty="0"/>
          </a:p>
        </p:txBody>
      </p:sp>
      <p:sp>
        <p:nvSpPr>
          <p:cNvPr id="9" name="Rechteck 8">
            <a:extLst>
              <a:ext uri="{FF2B5EF4-FFF2-40B4-BE49-F238E27FC236}">
                <a16:creationId xmlns:a16="http://schemas.microsoft.com/office/drawing/2014/main" id="{6DB5B233-2936-469F-8350-0DDB4656A9D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5" name="Grafik 4">
            <a:extLst>
              <a:ext uri="{FF2B5EF4-FFF2-40B4-BE49-F238E27FC236}">
                <a16:creationId xmlns:a16="http://schemas.microsoft.com/office/drawing/2014/main" id="{ABCCF30F-C760-2103-57CC-07F7D100A209}"/>
              </a:ext>
            </a:extLst>
          </p:cNvPr>
          <p:cNvPicPr>
            <a:picLocks noChangeAspect="1"/>
          </p:cNvPicPr>
          <p:nvPr/>
        </p:nvPicPr>
        <p:blipFill>
          <a:blip r:embed="rId3"/>
          <a:stretch>
            <a:fillRect/>
          </a:stretch>
        </p:blipFill>
        <p:spPr>
          <a:xfrm>
            <a:off x="0" y="651847"/>
            <a:ext cx="8465452" cy="5326180"/>
          </a:xfrm>
          <a:prstGeom prst="rect">
            <a:avLst/>
          </a:prstGeom>
        </p:spPr>
      </p:pic>
    </p:spTree>
    <p:extLst>
      <p:ext uri="{BB962C8B-B14F-4D97-AF65-F5344CB8AC3E}">
        <p14:creationId xmlns:p14="http://schemas.microsoft.com/office/powerpoint/2010/main" val="39781932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2540" dirty="0"/>
              <a:t>Relative Veränderung des BIP-</a:t>
            </a:r>
            <a:r>
              <a:rPr lang="de-DE" sz="2540" dirty="0" err="1"/>
              <a:t>Deflators</a:t>
            </a:r>
            <a:r>
              <a:rPr lang="de-DE" sz="2540" dirty="0"/>
              <a:t> in Deutschland</a:t>
            </a:r>
          </a:p>
        </p:txBody>
      </p:sp>
      <p:sp>
        <p:nvSpPr>
          <p:cNvPr id="8" name="Textfeld 7"/>
          <p:cNvSpPr txBox="1"/>
          <p:nvPr/>
        </p:nvSpPr>
        <p:spPr>
          <a:xfrm>
            <a:off x="2106351" y="6164193"/>
            <a:ext cx="1524328" cy="343620"/>
          </a:xfrm>
          <a:prstGeom prst="rect">
            <a:avLst/>
          </a:prstGeom>
          <a:noFill/>
        </p:spPr>
        <p:txBody>
          <a:bodyPr wrap="none" rtlCol="0">
            <a:spAutoFit/>
          </a:bodyPr>
          <a:lstStyle/>
          <a:p>
            <a:r>
              <a:rPr lang="de-DE" sz="1633" dirty="0"/>
              <a:t>Quelle: </a:t>
            </a:r>
            <a:r>
              <a:rPr lang="de-DE" sz="1633" dirty="0" err="1"/>
              <a:t>Destatis</a:t>
            </a:r>
            <a:endParaRPr lang="de-DE" sz="1633" dirty="0"/>
          </a:p>
        </p:txBody>
      </p:sp>
      <p:sp>
        <p:nvSpPr>
          <p:cNvPr id="10" name="Rechteck 9">
            <a:extLst>
              <a:ext uri="{FF2B5EF4-FFF2-40B4-BE49-F238E27FC236}">
                <a16:creationId xmlns:a16="http://schemas.microsoft.com/office/drawing/2014/main" id="{9395EECD-4647-450E-AE65-01DE3ECDAFA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58BDC37A-E322-7AB0-157C-D45EE2A35F39}"/>
              </a:ext>
            </a:extLst>
          </p:cNvPr>
          <p:cNvPicPr>
            <a:picLocks noChangeAspect="1"/>
          </p:cNvPicPr>
          <p:nvPr/>
        </p:nvPicPr>
        <p:blipFill>
          <a:blip r:embed="rId3"/>
          <a:stretch>
            <a:fillRect/>
          </a:stretch>
        </p:blipFill>
        <p:spPr>
          <a:xfrm>
            <a:off x="0" y="744930"/>
            <a:ext cx="8613398" cy="5419263"/>
          </a:xfrm>
          <a:prstGeom prst="rect">
            <a:avLst/>
          </a:prstGeom>
        </p:spPr>
      </p:pic>
    </p:spTree>
    <p:extLst>
      <p:ext uri="{BB962C8B-B14F-4D97-AF65-F5344CB8AC3E}">
        <p14:creationId xmlns:p14="http://schemas.microsoft.com/office/powerpoint/2010/main" val="30080647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Nominales BIP/reales BIP/BIP-</a:t>
            </a:r>
            <a:r>
              <a:rPr lang="de-DE" sz="3266" dirty="0" err="1"/>
              <a:t>Deflator</a:t>
            </a:r>
            <a:endParaRPr lang="de-DE" sz="3266" dirty="0"/>
          </a:p>
        </p:txBody>
      </p:sp>
      <p:sp>
        <p:nvSpPr>
          <p:cNvPr id="7" name="Text Box 3"/>
          <p:cNvSpPr txBox="1">
            <a:spLocks noChangeArrowheads="1"/>
          </p:cNvSpPr>
          <p:nvPr/>
        </p:nvSpPr>
        <p:spPr bwMode="auto">
          <a:xfrm>
            <a:off x="86451" y="1151352"/>
            <a:ext cx="8603154" cy="37710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Veränderung im nominalen BIP spiegelt die Veränderung aus Preisänderungen </a:t>
            </a:r>
            <a:r>
              <a:rPr lang="de-DE" altLang="de-DE" sz="2177" b="1" dirty="0">
                <a:solidFill>
                  <a:srgbClr val="000000"/>
                </a:solidFill>
              </a:rPr>
              <a:t>und</a:t>
            </a:r>
            <a:r>
              <a:rPr lang="de-DE" altLang="de-DE" sz="2177" dirty="0">
                <a:solidFill>
                  <a:srgbClr val="000000"/>
                </a:solidFill>
              </a:rPr>
              <a:t> Änderungen in der Wirtschaftsleistung wieder.</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Veränderung des realen BIP zeigt, um wie viel die Wirtschaftsleistung gewachsen ist.</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Über die Veränderungsrate des BIP-</a:t>
            </a:r>
            <a:r>
              <a:rPr lang="de-DE" altLang="de-DE" sz="2177" dirty="0" err="1">
                <a:solidFill>
                  <a:srgbClr val="000000"/>
                </a:solidFill>
              </a:rPr>
              <a:t>Deflators</a:t>
            </a:r>
            <a:r>
              <a:rPr lang="de-DE" altLang="de-DE" sz="2177" dirty="0">
                <a:solidFill>
                  <a:srgbClr val="000000"/>
                </a:solidFill>
              </a:rPr>
              <a:t> kann die </a:t>
            </a:r>
            <a:r>
              <a:rPr lang="de-DE" altLang="de-DE" sz="2177" dirty="0" err="1">
                <a:solidFill>
                  <a:srgbClr val="000000"/>
                </a:solidFill>
              </a:rPr>
              <a:t>Veränderungrate</a:t>
            </a:r>
            <a:r>
              <a:rPr lang="de-DE" altLang="de-DE" sz="2177" dirty="0">
                <a:solidFill>
                  <a:srgbClr val="000000"/>
                </a:solidFill>
              </a:rPr>
              <a:t> des nominalen BIP um die reine Preisänderung korrigiert werden</a:t>
            </a:r>
          </a:p>
        </p:txBody>
      </p:sp>
      <p:sp>
        <p:nvSpPr>
          <p:cNvPr id="4" name="Rechteck 3">
            <a:extLst>
              <a:ext uri="{FF2B5EF4-FFF2-40B4-BE49-F238E27FC236}">
                <a16:creationId xmlns:a16="http://schemas.microsoft.com/office/drawing/2014/main" id="{58C88DCD-6317-4224-9BDF-37D640B1ECA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93625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Allgemeines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9255" y="512949"/>
            <a:ext cx="8366247" cy="583210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Wie in jeder Vorlesung ist es immer ratsam über den Tellerrand hinauszuschauen und das eine oder andere Buch über die Thematik zur Hand zu 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Ich gehöre allerdings noch zu den Dozenten, die nicht die vorgefertigten Foliensätze der Verlage für den Mankiw oder den Blanchard/Illing verwenden, sondern gestalte noch meine eigenen Vorlesungsinhalte. Trotzdem werden Sie natürlich viele Inhalte meiner Vorlesung insbesondere in den Standardlehrbüchern wiederfinden.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Für die Prüfung am Ende des Semesters gilt aber, dass nur die Inhalte dieser Vorlesung/Übung prüfungsrelevant sind. Die Prüfungsvorbereitung ist zudem unabhängig von der letztendlichen Prüfungsform und kann gemäß einer normalen Vorbereitung auf eine Präsenzklausur erfolgen.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6E00F71B-EC7E-451C-A403-DB31F78AF45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68751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ChangeArrowheads="1"/>
          </p:cNvSpPr>
          <p:nvPr/>
        </p:nvSpPr>
        <p:spPr bwMode="auto">
          <a:xfrm>
            <a:off x="0" y="0"/>
            <a:ext cx="12192000" cy="72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no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000" b="1" dirty="0"/>
              <a:t>Vergleich des Wirtschaftswachstums gemessen am realen BIP und realen BIP pro Kopf im Vergleich seit Einführung des Euro (Deutschland)</a:t>
            </a:r>
          </a:p>
        </p:txBody>
      </p:sp>
      <p:sp>
        <p:nvSpPr>
          <p:cNvPr id="480260" name="Text Box 4"/>
          <p:cNvSpPr txBox="1">
            <a:spLocks noChangeArrowheads="1"/>
          </p:cNvSpPr>
          <p:nvPr/>
        </p:nvSpPr>
        <p:spPr bwMode="auto">
          <a:xfrm>
            <a:off x="1558925" y="6021389"/>
            <a:ext cx="1338828"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a:t>
            </a:r>
            <a:r>
              <a:rPr lang="de-DE" sz="1400" dirty="0" err="1"/>
              <a:t>Destatis</a:t>
            </a:r>
            <a:endParaRPr lang="de-DE" sz="1400" dirty="0"/>
          </a:p>
        </p:txBody>
      </p:sp>
      <p:sp>
        <p:nvSpPr>
          <p:cNvPr id="10" name="Rechteck 9">
            <a:extLst>
              <a:ext uri="{FF2B5EF4-FFF2-40B4-BE49-F238E27FC236}">
                <a16:creationId xmlns:a16="http://schemas.microsoft.com/office/drawing/2014/main" id="{AA9827BA-1BA3-43F2-B4A2-8001A9B60E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BCC37C20-FEF3-0EF0-F631-68695A3C7276}"/>
              </a:ext>
            </a:extLst>
          </p:cNvPr>
          <p:cNvPicPr>
            <a:picLocks noChangeAspect="1"/>
          </p:cNvPicPr>
          <p:nvPr/>
        </p:nvPicPr>
        <p:blipFill>
          <a:blip r:embed="rId3"/>
          <a:stretch>
            <a:fillRect/>
          </a:stretch>
        </p:blipFill>
        <p:spPr>
          <a:xfrm>
            <a:off x="-1" y="770913"/>
            <a:ext cx="8130453" cy="4726503"/>
          </a:xfrm>
          <a:prstGeom prst="rect">
            <a:avLst/>
          </a:prstGeom>
        </p:spPr>
      </p:pic>
    </p:spTree>
    <p:extLst>
      <p:ext uri="{BB962C8B-B14F-4D97-AF65-F5344CB8AC3E}">
        <p14:creationId xmlns:p14="http://schemas.microsoft.com/office/powerpoint/2010/main" val="1398269579"/>
      </p:ext>
    </p:extLst>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ChangeArrowheads="1"/>
          </p:cNvSpPr>
          <p:nvPr/>
        </p:nvSpPr>
        <p:spPr bwMode="auto">
          <a:xfrm>
            <a:off x="3485833" y="25306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Preisniveaustabilität </a:t>
            </a:r>
          </a:p>
        </p:txBody>
      </p:sp>
      <p:sp>
        <p:nvSpPr>
          <p:cNvPr id="482307" name="Text Box 3"/>
          <p:cNvSpPr txBox="1">
            <a:spLocks noChangeArrowheads="1"/>
          </p:cNvSpPr>
          <p:nvPr/>
        </p:nvSpPr>
        <p:spPr bwMode="auto">
          <a:xfrm>
            <a:off x="253695" y="792231"/>
            <a:ext cx="8501344" cy="43418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r>
              <a:rPr lang="de-DE" dirty="0">
                <a:solidFill>
                  <a:schemeClr val="tx1"/>
                </a:solidFill>
              </a:rPr>
              <a:t>	Allgemein akzeptiertes Maß für die Messung des Preisniveaus</a:t>
            </a:r>
          </a:p>
          <a:p>
            <a:r>
              <a:rPr lang="de-DE" dirty="0">
                <a:solidFill>
                  <a:schemeClr val="tx1"/>
                </a:solidFill>
              </a:rPr>
              <a:t>ist der Verbraucherpreisindex (VPI) bzw. im Umfeld der</a:t>
            </a:r>
          </a:p>
          <a:p>
            <a:r>
              <a:rPr lang="de-DE" dirty="0">
                <a:solidFill>
                  <a:schemeClr val="tx1"/>
                </a:solidFill>
              </a:rPr>
              <a:t>Eurozone der  Harmonisierte Verbraucherpreisindex (HVPI).</a:t>
            </a:r>
          </a:p>
          <a:p>
            <a:endParaRPr lang="de-DE" dirty="0">
              <a:solidFill>
                <a:schemeClr val="tx1"/>
              </a:solidFill>
            </a:endParaRPr>
          </a:p>
          <a:p>
            <a:endParaRPr lang="de-DE" dirty="0">
              <a:solidFill>
                <a:schemeClr val="tx1"/>
              </a:solidFill>
            </a:endParaRPr>
          </a:p>
          <a:p>
            <a:r>
              <a:rPr lang="de-DE" u="sng" dirty="0">
                <a:solidFill>
                  <a:schemeClr val="tx1"/>
                </a:solidFill>
              </a:rPr>
              <a:t>Definition der Europäischen Zentralbank:</a:t>
            </a:r>
          </a:p>
          <a:p>
            <a:endParaRPr lang="de-DE" dirty="0">
              <a:solidFill>
                <a:schemeClr val="tx1"/>
              </a:solidFill>
            </a:endParaRPr>
          </a:p>
          <a:p>
            <a:r>
              <a:rPr lang="de-DE" sz="2200" dirty="0">
                <a:solidFill>
                  <a:schemeClr val="tx1"/>
                </a:solidFill>
              </a:rPr>
              <a:t>		Preisstabilität ist definiert als Anstieg des Harmonisierten Verbraucherpreisindex (HVPI) für das Euro-Währungsgebiet von </a:t>
            </a:r>
          </a:p>
          <a:p>
            <a:r>
              <a:rPr lang="de-DE" sz="2200" dirty="0">
                <a:solidFill>
                  <a:schemeClr val="tx1"/>
                </a:solidFill>
              </a:rPr>
              <a:t>		2 % gegenüber dem Vorjahr. Die EZB legt diesem Zusammenhang ein symmetrisches Inflationsziel von 2% in der mittleren Frist fest.</a:t>
            </a:r>
            <a:endParaRPr lang="de-DE" dirty="0">
              <a:solidFill>
                <a:schemeClr val="tx1"/>
              </a:solidFill>
            </a:endParaRPr>
          </a:p>
          <a:p>
            <a:r>
              <a:rPr lang="de-DE" sz="2000" dirty="0">
                <a:solidFill>
                  <a:schemeClr val="tx1"/>
                </a:solidFill>
              </a:rPr>
              <a:t> </a:t>
            </a:r>
          </a:p>
        </p:txBody>
      </p:sp>
      <p:sp>
        <p:nvSpPr>
          <p:cNvPr id="5" name="Rechteck 4">
            <a:extLst>
              <a:ext uri="{FF2B5EF4-FFF2-40B4-BE49-F238E27FC236}">
                <a16:creationId xmlns:a16="http://schemas.microsoft.com/office/drawing/2014/main" id="{5C785182-46B0-41A6-A5E5-0BA0067E40B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93733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Ziel der Preisniveaustabilität</a:t>
            </a:r>
          </a:p>
        </p:txBody>
      </p:sp>
      <p:sp>
        <p:nvSpPr>
          <p:cNvPr id="143364"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3365" name="Text Box 4"/>
          <p:cNvSpPr txBox="1">
            <a:spLocks noChangeArrowheads="1"/>
          </p:cNvSpPr>
          <p:nvPr/>
        </p:nvSpPr>
        <p:spPr bwMode="auto">
          <a:xfrm>
            <a:off x="723900" y="880035"/>
            <a:ext cx="9144000" cy="415498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b="1" u="sng" dirty="0"/>
              <a:t>Gründe:</a:t>
            </a:r>
          </a:p>
          <a:p>
            <a:endParaRPr lang="de-DE" sz="2400" dirty="0"/>
          </a:p>
          <a:p>
            <a:pPr>
              <a:buFontTx/>
              <a:buChar char="•"/>
            </a:pPr>
            <a:r>
              <a:rPr lang="de-DE" sz="2400" dirty="0"/>
              <a:t> Erhaltung der Signalfunktion des Preises für die Knappheit eines Guts</a:t>
            </a:r>
          </a:p>
          <a:p>
            <a:pPr>
              <a:buFontTx/>
              <a:buChar char="•"/>
            </a:pPr>
            <a:endParaRPr lang="de-DE" sz="2400" dirty="0"/>
          </a:p>
          <a:p>
            <a:pPr>
              <a:buFontTx/>
              <a:buChar char="•"/>
            </a:pPr>
            <a:r>
              <a:rPr lang="de-DE" sz="2400" dirty="0"/>
              <a:t> Werterhaltung über die Zeit durch Geldaufbewahrung</a:t>
            </a:r>
          </a:p>
          <a:p>
            <a:pPr>
              <a:buFontTx/>
              <a:buChar char="•"/>
            </a:pPr>
            <a:endParaRPr lang="de-DE" sz="2400" dirty="0"/>
          </a:p>
          <a:p>
            <a:pPr>
              <a:buFontTx/>
              <a:buChar char="•"/>
            </a:pPr>
            <a:r>
              <a:rPr lang="de-DE" sz="2400" dirty="0"/>
              <a:t> Vermeidung von Transaktionskosten durch Umetikettierung</a:t>
            </a:r>
          </a:p>
          <a:p>
            <a:pPr>
              <a:buFontTx/>
              <a:buChar char="•"/>
            </a:pPr>
            <a:endParaRPr lang="de-DE" sz="2400" dirty="0"/>
          </a:p>
          <a:p>
            <a:pPr>
              <a:buFontTx/>
              <a:buChar char="•"/>
            </a:pPr>
            <a:r>
              <a:rPr lang="de-DE" sz="2400" dirty="0"/>
              <a:t> Vermeidung von Ungerechtigkeiten im Gläubiger-Schuldner-Verhältnis</a:t>
            </a:r>
          </a:p>
          <a:p>
            <a:pPr>
              <a:buFontTx/>
              <a:buChar char="•"/>
            </a:pPr>
            <a:endParaRPr lang="de-DE" sz="2400" dirty="0"/>
          </a:p>
          <a:p>
            <a:pPr>
              <a:buFontTx/>
              <a:buChar char="•"/>
            </a:pPr>
            <a:r>
              <a:rPr lang="de-DE" sz="2400" dirty="0"/>
              <a:t> Stabile Konsum-Sparentscheidungen</a:t>
            </a:r>
          </a:p>
        </p:txBody>
      </p:sp>
      <p:sp>
        <p:nvSpPr>
          <p:cNvPr id="5" name="Rechteck 4">
            <a:extLst>
              <a:ext uri="{FF2B5EF4-FFF2-40B4-BE49-F238E27FC236}">
                <a16:creationId xmlns:a16="http://schemas.microsoft.com/office/drawing/2014/main" id="{6A46589A-AA2D-4B42-AE43-09B6D8A1C49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427392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Messung des Geldwerts</a:t>
            </a:r>
          </a:p>
        </p:txBody>
      </p:sp>
      <p:sp>
        <p:nvSpPr>
          <p:cNvPr id="144388"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4389" name="Text Box 4"/>
          <p:cNvSpPr txBox="1">
            <a:spLocks noChangeArrowheads="1"/>
          </p:cNvSpPr>
          <p:nvPr/>
        </p:nvSpPr>
        <p:spPr bwMode="auto">
          <a:xfrm>
            <a:off x="1524000" y="1384301"/>
            <a:ext cx="9144000" cy="452431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dirty="0"/>
              <a:t>Zur Bestimmung der Kaufkraft des Geldes können nicht nur Einzelpreise betrachtet werden, sondern es muss ein Durchschnitt über eine Vielzahl von Gütern bestimmt werden.</a:t>
            </a:r>
          </a:p>
          <a:p>
            <a:endParaRPr lang="de-DE" sz="2400" dirty="0"/>
          </a:p>
          <a:p>
            <a:r>
              <a:rPr lang="de-DE" sz="2400" dirty="0">
                <a:cs typeface="Times New Roman" pitchFamily="18" charset="0"/>
              </a:rPr>
              <a:t>→	</a:t>
            </a:r>
            <a:r>
              <a:rPr lang="de-DE" sz="2400" dirty="0"/>
              <a:t>Der Geldwert wird deshalb über Preisindices gemessen, die auf einer 	repräsentativen Auswahl von Gütern basieren.</a:t>
            </a:r>
          </a:p>
          <a:p>
            <a:endParaRPr lang="de-DE" sz="2400" dirty="0"/>
          </a:p>
          <a:p>
            <a:r>
              <a:rPr lang="de-DE" sz="2400" dirty="0"/>
              <a:t>Die Bestimmung des Preisindices richtet sich nach</a:t>
            </a:r>
          </a:p>
          <a:p>
            <a:endParaRPr lang="de-DE" sz="2400" dirty="0"/>
          </a:p>
          <a:p>
            <a:pPr>
              <a:buFontTx/>
              <a:buChar char="•"/>
            </a:pPr>
            <a:r>
              <a:rPr lang="de-DE" sz="2400" dirty="0"/>
              <a:t> 	der Zielgruppe</a:t>
            </a:r>
          </a:p>
          <a:p>
            <a:pPr>
              <a:buFontTx/>
              <a:buChar char="•"/>
            </a:pPr>
            <a:r>
              <a:rPr lang="de-DE" sz="2400" dirty="0"/>
              <a:t> 	des Warenkorbs</a:t>
            </a:r>
          </a:p>
          <a:p>
            <a:pPr>
              <a:buFontTx/>
              <a:buChar char="•"/>
            </a:pPr>
            <a:r>
              <a:rPr lang="de-DE" sz="2400" dirty="0"/>
              <a:t> 	der Gewichtung der Einzelgüter </a:t>
            </a:r>
          </a:p>
        </p:txBody>
      </p:sp>
      <p:sp>
        <p:nvSpPr>
          <p:cNvPr id="5" name="Rechteck 4">
            <a:extLst>
              <a:ext uri="{FF2B5EF4-FFF2-40B4-BE49-F238E27FC236}">
                <a16:creationId xmlns:a16="http://schemas.microsoft.com/office/drawing/2014/main" id="{E87EBB99-EE8E-4157-A55B-CE03CA8D89B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5993563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Bestimmung der Inflationsrate</a:t>
            </a:r>
          </a:p>
        </p:txBody>
      </p:sp>
      <p:sp>
        <p:nvSpPr>
          <p:cNvPr id="7" name="Text Box 3"/>
          <p:cNvSpPr txBox="1">
            <a:spLocks noChangeArrowheads="1"/>
          </p:cNvSpPr>
          <p:nvPr/>
        </p:nvSpPr>
        <p:spPr bwMode="auto">
          <a:xfrm>
            <a:off x="616685" y="1142648"/>
            <a:ext cx="8603154" cy="17867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mj-lt"/>
              <a:buAutoNum type="arabicPeriod"/>
            </a:pPr>
            <a:r>
              <a:rPr lang="de-DE" altLang="de-DE" sz="2540" dirty="0">
                <a:solidFill>
                  <a:srgbClr val="000000"/>
                </a:solidFill>
              </a:rPr>
              <a:t>Festlegung des Warenkorbs</a:t>
            </a:r>
          </a:p>
          <a:p>
            <a:pPr marL="881390" lvl="1" indent="-466618" eaLnBrk="1" hangingPunct="1">
              <a:buClrTx/>
              <a:buFont typeface="Symbol" panose="05050102010706020507" pitchFamily="18" charset="2"/>
              <a:buChar char="-"/>
            </a:pPr>
            <a:r>
              <a:rPr lang="de-DE" altLang="de-DE" sz="2540" dirty="0">
                <a:solidFill>
                  <a:srgbClr val="000000"/>
                </a:solidFill>
              </a:rPr>
              <a:t>Bestimmung der Güter und Dienstleistungen, die von einem typischen Haushalt konsumiert werden</a:t>
            </a:r>
          </a:p>
          <a:p>
            <a:pPr marL="881390" lvl="1" indent="-466618" eaLnBrk="1" hangingPunct="1">
              <a:buClrTx/>
              <a:buFont typeface="Symbol" panose="05050102010706020507" pitchFamily="18" charset="2"/>
              <a:buChar char="-"/>
            </a:pPr>
            <a:r>
              <a:rPr lang="de-DE" altLang="de-DE" sz="2540" dirty="0">
                <a:solidFill>
                  <a:srgbClr val="000000"/>
                </a:solidFill>
              </a:rPr>
              <a:t>Gewichtung der einzelnen Güter nach deren Bedeutung</a:t>
            </a:r>
          </a:p>
          <a:p>
            <a:pPr marL="466618" indent="-466618" eaLnBrk="1" hangingPunct="1">
              <a:buClrTx/>
              <a:buFont typeface="+mj-lt"/>
              <a:buAutoNum type="arabicPeriod"/>
            </a:pPr>
            <a:endParaRPr lang="de-DE" altLang="de-DE" sz="2540" dirty="0">
              <a:solidFill>
                <a:srgbClr val="000000"/>
              </a:solidFill>
            </a:endParaRPr>
          </a:p>
        </p:txBody>
      </p:sp>
      <p:sp>
        <p:nvSpPr>
          <p:cNvPr id="4" name="Text Box 3"/>
          <p:cNvSpPr txBox="1">
            <a:spLocks noChangeArrowheads="1"/>
          </p:cNvSpPr>
          <p:nvPr/>
        </p:nvSpPr>
        <p:spPr bwMode="auto">
          <a:xfrm>
            <a:off x="506265" y="2394564"/>
            <a:ext cx="8603154" cy="19255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mj-lt"/>
              <a:buAutoNum type="arabicPeriod"/>
            </a:pPr>
            <a:endParaRPr lang="de-DE" altLang="de-DE" sz="2540" dirty="0">
              <a:solidFill>
                <a:srgbClr val="000000"/>
              </a:solidFill>
            </a:endParaRPr>
          </a:p>
          <a:p>
            <a:pPr marL="514350" indent="-514350" eaLnBrk="1" hangingPunct="1">
              <a:buClrTx/>
              <a:buFont typeface="+mj-lt"/>
              <a:buAutoNum type="arabicPeriod" startAt="2"/>
            </a:pPr>
            <a:r>
              <a:rPr lang="de-DE" altLang="de-DE" sz="2540" dirty="0">
                <a:solidFill>
                  <a:srgbClr val="000000"/>
                </a:solidFill>
              </a:rPr>
              <a:t>Ermittlung von Preise:</a:t>
            </a:r>
          </a:p>
          <a:p>
            <a:pPr marL="881390" lvl="1" indent="-466618" eaLnBrk="1" hangingPunct="1">
              <a:buClrTx/>
              <a:buFont typeface="Symbol" panose="05050102010706020507" pitchFamily="18" charset="2"/>
              <a:buChar char="-"/>
            </a:pPr>
            <a:r>
              <a:rPr lang="de-DE" altLang="de-DE" sz="2540" dirty="0">
                <a:solidFill>
                  <a:srgbClr val="000000"/>
                </a:solidFill>
              </a:rPr>
              <a:t>Feststellung der Preise der Güter des Warenkorbs zu einem gegebenen Zeitpunkt</a:t>
            </a:r>
          </a:p>
        </p:txBody>
      </p:sp>
      <p:sp>
        <p:nvSpPr>
          <p:cNvPr id="5" name="Text Box 3"/>
          <p:cNvSpPr txBox="1">
            <a:spLocks noChangeArrowheads="1"/>
          </p:cNvSpPr>
          <p:nvPr/>
        </p:nvSpPr>
        <p:spPr bwMode="auto">
          <a:xfrm>
            <a:off x="506265" y="4181282"/>
            <a:ext cx="8603154" cy="2131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540" dirty="0">
              <a:solidFill>
                <a:srgbClr val="000000"/>
              </a:solidFill>
            </a:endParaRPr>
          </a:p>
          <a:p>
            <a:pPr marL="466618" indent="-466618" eaLnBrk="1" hangingPunct="1">
              <a:buClrTx/>
              <a:buFont typeface="+mj-lt"/>
              <a:buAutoNum type="arabicPeriod" startAt="3"/>
            </a:pPr>
            <a:r>
              <a:rPr lang="de-DE" altLang="de-DE" sz="2540" dirty="0">
                <a:solidFill>
                  <a:srgbClr val="000000"/>
                </a:solidFill>
              </a:rPr>
              <a:t>Preis des Warenkorbs:</a:t>
            </a:r>
          </a:p>
          <a:p>
            <a:pPr marL="829544" lvl="1" indent="-414772" eaLnBrk="1" hangingPunct="1">
              <a:buClrTx/>
              <a:buFont typeface="Symbol" panose="05050102010706020507" pitchFamily="18" charset="2"/>
              <a:buChar char="-"/>
            </a:pPr>
            <a:r>
              <a:rPr lang="de-DE" altLang="de-DE" sz="2540" dirty="0">
                <a:solidFill>
                  <a:srgbClr val="000000"/>
                </a:solidFill>
              </a:rPr>
              <a:t>Multiplikation jedes Preises mit seinem Gewicht und anschließende Aufsummierung ergibt den Preis des Warenkorbs zu einem gegebenen Zeitpunkt</a:t>
            </a:r>
          </a:p>
        </p:txBody>
      </p:sp>
      <p:sp>
        <p:nvSpPr>
          <p:cNvPr id="8" name="Rechteck 7">
            <a:extLst>
              <a:ext uri="{FF2B5EF4-FFF2-40B4-BE49-F238E27FC236}">
                <a16:creationId xmlns:a16="http://schemas.microsoft.com/office/drawing/2014/main" id="{B1776A83-F044-46FF-9C71-19A4CA163E9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77804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Bestimmung der Inflationsrate</a:t>
            </a:r>
          </a:p>
        </p:txBody>
      </p:sp>
      <p:sp>
        <p:nvSpPr>
          <p:cNvPr id="7" name="Text Box 3"/>
          <p:cNvSpPr txBox="1">
            <a:spLocks noChangeArrowheads="1"/>
          </p:cNvSpPr>
          <p:nvPr/>
        </p:nvSpPr>
        <p:spPr bwMode="auto">
          <a:xfrm>
            <a:off x="275035" y="1126223"/>
            <a:ext cx="8937326" cy="29694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AutoNum type="arabicPeriod" startAt="4"/>
            </a:pPr>
            <a:r>
              <a:rPr lang="de-DE" altLang="de-DE" sz="2540" dirty="0">
                <a:solidFill>
                  <a:srgbClr val="000000"/>
                </a:solidFill>
              </a:rPr>
              <a:t>Auswahl eines Basisjahrs:</a:t>
            </a:r>
          </a:p>
          <a:p>
            <a:pPr marL="881390" lvl="1" indent="-466618" eaLnBrk="1" hangingPunct="1">
              <a:buClrTx/>
              <a:buFont typeface="Symbol" panose="05050102010706020507" pitchFamily="18" charset="2"/>
              <a:buChar char="-"/>
            </a:pPr>
            <a:r>
              <a:rPr lang="de-DE" altLang="de-DE" sz="2540" dirty="0">
                <a:solidFill>
                  <a:srgbClr val="000000"/>
                </a:solidFill>
              </a:rPr>
              <a:t>Bestimmung eines Basisjahrs, welches auf 100 gesetzt wird.</a:t>
            </a:r>
          </a:p>
          <a:p>
            <a:pPr marL="881390" lvl="1" indent="-466618" eaLnBrk="1" hangingPunct="1">
              <a:buClrTx/>
              <a:buFont typeface="Symbol" panose="05050102010706020507" pitchFamily="18" charset="2"/>
              <a:buChar char="-"/>
            </a:pPr>
            <a:r>
              <a:rPr lang="de-DE" altLang="de-DE" sz="2540" dirty="0">
                <a:solidFill>
                  <a:srgbClr val="000000"/>
                </a:solidFill>
              </a:rPr>
              <a:t>Den Index des Jahres t erhält man, indem man den Preis Warenkorbs zum Zeitpunkt t durch den Preis des Warenkorbs des Basisjahres teilt und anschließend mit 100 multipliziert</a:t>
            </a:r>
          </a:p>
        </p:txBody>
      </p:sp>
      <p:sp>
        <p:nvSpPr>
          <p:cNvPr id="4" name="Text Box 3"/>
          <p:cNvSpPr txBox="1">
            <a:spLocks noChangeArrowheads="1"/>
          </p:cNvSpPr>
          <p:nvPr/>
        </p:nvSpPr>
        <p:spPr bwMode="auto">
          <a:xfrm>
            <a:off x="153663" y="3742574"/>
            <a:ext cx="8603154" cy="21161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Symbol" panose="05050102010706020507" pitchFamily="18" charset="2"/>
              <a:buChar char="-"/>
            </a:pPr>
            <a:endParaRPr lang="de-DE" altLang="de-DE" sz="2540" dirty="0">
              <a:solidFill>
                <a:srgbClr val="000000"/>
              </a:solidFill>
            </a:endParaRPr>
          </a:p>
          <a:p>
            <a:pPr marL="466618" indent="-466618" eaLnBrk="1" hangingPunct="1">
              <a:buClrTx/>
              <a:buFont typeface="+mj-lt"/>
              <a:buAutoNum type="arabicPeriod" startAt="5"/>
            </a:pPr>
            <a:r>
              <a:rPr lang="de-DE" altLang="de-DE" sz="2540" dirty="0">
                <a:solidFill>
                  <a:srgbClr val="000000"/>
                </a:solidFill>
              </a:rPr>
              <a:t>Bestimmung der Inflationsrate:</a:t>
            </a:r>
          </a:p>
          <a:p>
            <a:pPr marL="881390" lvl="1" indent="-466618" eaLnBrk="1" hangingPunct="1">
              <a:buClrTx/>
              <a:buFont typeface="Symbol" panose="05050102010706020507" pitchFamily="18" charset="2"/>
              <a:buChar char="-"/>
            </a:pPr>
            <a:r>
              <a:rPr lang="de-DE" altLang="de-DE" sz="2540" dirty="0">
                <a:solidFill>
                  <a:srgbClr val="000000"/>
                </a:solidFill>
              </a:rPr>
              <a:t>Die Inflationsrate erhält man, indem man die jährliche Veränderungsrate des Preisindex bestimmt</a:t>
            </a:r>
          </a:p>
        </p:txBody>
      </p:sp>
      <p:sp>
        <p:nvSpPr>
          <p:cNvPr id="5" name="Rechteck 4">
            <a:extLst>
              <a:ext uri="{FF2B5EF4-FFF2-40B4-BE49-F238E27FC236}">
                <a16:creationId xmlns:a16="http://schemas.microsoft.com/office/drawing/2014/main" id="{B76EFB7D-061F-48B6-A0EA-7D5AD98D9EC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96328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938116" y="0"/>
            <a:ext cx="7761950" cy="744941"/>
          </a:xfrm>
          <a:prstGeom prst="rect">
            <a:avLst/>
          </a:prstGeom>
          <a:noFill/>
          <a:ln>
            <a:noFill/>
          </a:ln>
        </p:spPr>
        <p:txBody>
          <a:bodyPr lIns="81646" tIns="40823" rIns="81646" bIns="40823" anchor="ctr" anchorCtr="1"/>
          <a:lstStyle/>
          <a:p>
            <a:r>
              <a:rPr lang="de-DE" sz="3266" b="1" dirty="0"/>
              <a:t>Verbraucherpreisindex (VPI)</a:t>
            </a:r>
          </a:p>
        </p:txBody>
      </p:sp>
      <mc:AlternateContent xmlns:mc="http://schemas.openxmlformats.org/markup-compatibility/2006" xmlns:a14="http://schemas.microsoft.com/office/drawing/2010/main">
        <mc:Choice Requires="a14">
          <p:sp>
            <p:nvSpPr>
              <p:cNvPr id="7" name="Text Box 3"/>
              <p:cNvSpPr txBox="1">
                <a:spLocks noChangeArrowheads="1"/>
              </p:cNvSpPr>
              <p:nvPr/>
            </p:nvSpPr>
            <p:spPr bwMode="auto">
              <a:xfrm>
                <a:off x="123409" y="719556"/>
                <a:ext cx="8937326" cy="436017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80808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Der Verbraucherpreisindex berechnet sich aus einem "Warenkorb", der sämtliche von privaten Haushalten in Deutschland gekaufte Waren und Dienstleistungen repräsentiert. Jedem der in dem Warenkorb enthaltenen Güter wird gemäß seiner Bedeutung für die privaten Haushalte ein Gewicht zugeordnet. Formal berechnet sich der VPI damit als das gewichtete arithmetische Mittel aus den Preisen der im Warenkorb enthaltenen Güter und den zugeordneten Gewichten:</a:t>
                </a:r>
              </a:p>
              <a:p>
                <a:pPr eaLnBrk="1" hangingPunct="1">
                  <a:buClrTx/>
                </a:pPr>
                <a:endParaRPr lang="de-DE" altLang="de-DE" sz="2540" dirty="0">
                  <a:solidFill>
                    <a:srgbClr val="000000"/>
                  </a:solidFill>
                </a:endParaRPr>
              </a:p>
              <a:p>
                <a:pPr eaLnBrk="1" hangingPunct="1">
                  <a:buClrTx/>
                </a:pPr>
                <a14:m>
                  <m:oMath xmlns:m="http://schemas.openxmlformats.org/officeDocument/2006/math">
                    <m:r>
                      <a:rPr lang="de-DE" altLang="de-DE" sz="2540" b="0" i="1" smtClean="0">
                        <a:solidFill>
                          <a:srgbClr val="000000"/>
                        </a:solidFill>
                        <a:latin typeface="Cambria Math" panose="02040503050406030204" pitchFamily="18" charset="0"/>
                      </a:rPr>
                      <m:t>𝑉𝑃𝐼</m:t>
                    </m:r>
                    <m:r>
                      <a:rPr lang="de-DE" altLang="de-DE" sz="2540" b="0" i="1" smtClean="0">
                        <a:solidFill>
                          <a:srgbClr val="000000"/>
                        </a:solidFill>
                        <a:latin typeface="Cambria Math" panose="02040503050406030204" pitchFamily="18" charset="0"/>
                      </a:rPr>
                      <m:t>=</m:t>
                    </m:r>
                    <m:nary>
                      <m:naryPr>
                        <m:chr m:val="∑"/>
                        <m:ctrlPr>
                          <a:rPr lang="de-DE" altLang="de-DE" sz="2540" b="0" i="1" smtClean="0">
                            <a:solidFill>
                              <a:srgbClr val="000000"/>
                            </a:solidFill>
                            <a:latin typeface="Cambria Math" panose="02040503050406030204" pitchFamily="18" charset="0"/>
                          </a:rPr>
                        </m:ctrlPr>
                      </m:naryPr>
                      <m:sub>
                        <m:r>
                          <m:rPr>
                            <m:brk m:alnAt="23"/>
                          </m:rPr>
                          <a:rPr lang="de-DE" altLang="de-DE" sz="2540" b="0" i="1" smtClean="0">
                            <a:solidFill>
                              <a:srgbClr val="000000"/>
                            </a:solidFill>
                            <a:latin typeface="Cambria Math" panose="02040503050406030204" pitchFamily="18" charset="0"/>
                          </a:rPr>
                          <m:t>𝑖</m:t>
                        </m:r>
                        <m:r>
                          <a:rPr lang="de-DE" altLang="de-DE" sz="2540" b="0" i="1" smtClean="0">
                            <a:solidFill>
                              <a:srgbClr val="000000"/>
                            </a:solidFill>
                            <a:latin typeface="Cambria Math" panose="02040503050406030204" pitchFamily="18" charset="0"/>
                          </a:rPr>
                          <m:t>=1</m:t>
                        </m:r>
                      </m:sub>
                      <m:sup>
                        <m:r>
                          <a:rPr lang="de-DE" altLang="de-DE" sz="2540" b="0" i="1" smtClean="0">
                            <a:solidFill>
                              <a:srgbClr val="000000"/>
                            </a:solidFill>
                            <a:latin typeface="Cambria Math" panose="02040503050406030204" pitchFamily="18" charset="0"/>
                          </a:rPr>
                          <m:t>𝑛</m:t>
                        </m:r>
                      </m:sup>
                      <m:e>
                        <m:sSub>
                          <m:sSubPr>
                            <m:ctrlPr>
                              <a:rPr lang="de-DE" altLang="de-DE" sz="2540" b="0" i="1" smtClean="0">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𝑔</m:t>
                            </m:r>
                          </m:e>
                          <m:sub>
                            <m:r>
                              <a:rPr lang="de-DE" altLang="de-DE" sz="2540" b="0" i="1" smtClean="0">
                                <a:solidFill>
                                  <a:srgbClr val="000000"/>
                                </a:solidFill>
                                <a:latin typeface="Cambria Math" panose="02040503050406030204" pitchFamily="18" charset="0"/>
                              </a:rPr>
                              <m:t>𝑖</m:t>
                            </m:r>
                          </m:sub>
                        </m:sSub>
                        <m:r>
                          <a:rPr lang="de-DE" altLang="de-DE" sz="2540" b="0" i="1" smtClean="0">
                            <a:solidFill>
                              <a:srgbClr val="000000"/>
                            </a:solidFill>
                            <a:latin typeface="Cambria Math" panose="02040503050406030204" pitchFamily="18" charset="0"/>
                            <a:ea typeface="Cambria Math" panose="02040503050406030204" pitchFamily="18" charset="0"/>
                          </a:rPr>
                          <m:t>∙</m:t>
                        </m:r>
                        <m:sSub>
                          <m:sSubPr>
                            <m:ctrlPr>
                              <a:rPr lang="de-DE" altLang="de-DE" sz="2540" i="1">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𝑝</m:t>
                            </m:r>
                          </m:e>
                          <m:sub>
                            <m:r>
                              <a:rPr lang="de-DE" altLang="de-DE" sz="2540" i="1">
                                <a:solidFill>
                                  <a:srgbClr val="000000"/>
                                </a:solidFill>
                                <a:latin typeface="Cambria Math" panose="02040503050406030204" pitchFamily="18" charset="0"/>
                              </a:rPr>
                              <m:t>𝑖</m:t>
                            </m:r>
                          </m:sub>
                        </m:sSub>
                      </m:e>
                    </m:nary>
                  </m:oMath>
                </a14:m>
                <a:r>
                  <a:rPr lang="de-DE" altLang="de-DE" sz="2540" dirty="0">
                    <a:solidFill>
                      <a:srgbClr val="000000"/>
                    </a:solidFill>
                  </a:rPr>
                  <a:t>	</a:t>
                </a:r>
                <a14:m>
                  <m:oMath xmlns:m="http://schemas.openxmlformats.org/officeDocument/2006/math">
                    <m:sSub>
                      <m:sSubPr>
                        <m:ctrlPr>
                          <a:rPr lang="de-DE" altLang="de-DE" sz="2540" i="1">
                            <a:solidFill>
                              <a:srgbClr val="000000"/>
                            </a:solidFill>
                            <a:latin typeface="Cambria Math" panose="02040503050406030204" pitchFamily="18" charset="0"/>
                          </a:rPr>
                        </m:ctrlPr>
                      </m:sSubPr>
                      <m:e>
                        <m:r>
                          <a:rPr lang="de-DE" altLang="de-DE" sz="2540" i="1">
                            <a:solidFill>
                              <a:srgbClr val="000000"/>
                            </a:solidFill>
                            <a:latin typeface="Cambria Math" panose="02040503050406030204" pitchFamily="18" charset="0"/>
                          </a:rPr>
                          <m:t>𝑔</m:t>
                        </m:r>
                      </m:e>
                      <m:sub>
                        <m:r>
                          <a:rPr lang="de-DE" altLang="de-DE" sz="2540" i="1">
                            <a:solidFill>
                              <a:srgbClr val="000000"/>
                            </a:solidFill>
                            <a:latin typeface="Cambria Math" panose="02040503050406030204" pitchFamily="18" charset="0"/>
                          </a:rPr>
                          <m:t>𝑖</m:t>
                        </m:r>
                      </m:sub>
                    </m:sSub>
                  </m:oMath>
                </a14:m>
                <a:r>
                  <a:rPr lang="de-DE" altLang="de-DE" sz="2540" dirty="0">
                    <a:solidFill>
                      <a:srgbClr val="000000"/>
                    </a:solidFill>
                  </a:rPr>
                  <a:t>: Gewicht des i-</a:t>
                </a:r>
                <a:r>
                  <a:rPr lang="de-DE" altLang="de-DE" sz="2540" dirty="0" err="1">
                    <a:solidFill>
                      <a:srgbClr val="000000"/>
                    </a:solidFill>
                  </a:rPr>
                  <a:t>ten</a:t>
                </a:r>
                <a:r>
                  <a:rPr lang="de-DE" altLang="de-DE" sz="2540" dirty="0">
                    <a:solidFill>
                      <a:srgbClr val="000000"/>
                    </a:solidFill>
                  </a:rPr>
                  <a:t> Gutes</a:t>
                </a:r>
              </a:p>
              <a:p>
                <a:pPr eaLnBrk="1" hangingPunct="1">
                  <a:buClrTx/>
                </a:pPr>
                <a:r>
                  <a:rPr lang="de-DE" altLang="de-DE" sz="2540" dirty="0">
                    <a:solidFill>
                      <a:srgbClr val="000000"/>
                    </a:solidFill>
                  </a:rPr>
                  <a:t>                                 </a:t>
                </a:r>
                <a14:m>
                  <m:oMath xmlns:m="http://schemas.openxmlformats.org/officeDocument/2006/math">
                    <m:sSub>
                      <m:sSubPr>
                        <m:ctrlPr>
                          <a:rPr lang="de-DE" altLang="de-DE" sz="2540" i="1" smtClean="0">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𝑝</m:t>
                        </m:r>
                      </m:e>
                      <m:sub>
                        <m:r>
                          <a:rPr lang="de-DE" altLang="de-DE" sz="2540" i="1">
                            <a:solidFill>
                              <a:srgbClr val="000000"/>
                            </a:solidFill>
                            <a:latin typeface="Cambria Math" panose="02040503050406030204" pitchFamily="18" charset="0"/>
                          </a:rPr>
                          <m:t>𝑖</m:t>
                        </m:r>
                      </m:sub>
                    </m:sSub>
                  </m:oMath>
                </a14:m>
                <a:r>
                  <a:rPr lang="de-DE" altLang="de-DE" sz="2540" dirty="0">
                    <a:solidFill>
                      <a:srgbClr val="000000"/>
                    </a:solidFill>
                  </a:rPr>
                  <a:t>: Preis des i-</a:t>
                </a:r>
                <a:r>
                  <a:rPr lang="de-DE" altLang="de-DE" sz="2540" dirty="0" err="1">
                    <a:solidFill>
                      <a:srgbClr val="000000"/>
                    </a:solidFill>
                  </a:rPr>
                  <a:t>ten</a:t>
                </a:r>
                <a:r>
                  <a:rPr lang="de-DE" altLang="de-DE" sz="2540" dirty="0">
                    <a:solidFill>
                      <a:srgbClr val="000000"/>
                    </a:solidFill>
                  </a:rPr>
                  <a:t> Gutes</a:t>
                </a:r>
              </a:p>
            </p:txBody>
          </p:sp>
        </mc:Choice>
        <mc:Fallback xmlns="">
          <p:sp>
            <p:nvSpPr>
              <p:cNvPr id="7" name="Text Box 3"/>
              <p:cNvSpPr txBox="1">
                <a:spLocks noRot="1" noChangeAspect="1" noMove="1" noResize="1" noEditPoints="1" noAdjustHandles="1" noChangeArrowheads="1" noChangeShapeType="1" noTextEdit="1"/>
              </p:cNvSpPr>
              <p:nvPr/>
            </p:nvSpPr>
            <p:spPr bwMode="auto">
              <a:xfrm>
                <a:off x="123409" y="719556"/>
                <a:ext cx="8937326" cy="4360177"/>
              </a:xfrm>
              <a:prstGeom prst="rect">
                <a:avLst/>
              </a:prstGeom>
              <a:blipFill>
                <a:blip r:embed="rId3"/>
                <a:stretch>
                  <a:fillRect l="-1296" t="-1399" r="-1296" b="-3217"/>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5" name="Text Box 3"/>
          <p:cNvSpPr txBox="1">
            <a:spLocks noChangeArrowheads="1"/>
          </p:cNvSpPr>
          <p:nvPr/>
        </p:nvSpPr>
        <p:spPr bwMode="auto">
          <a:xfrm>
            <a:off x="332565" y="5856930"/>
            <a:ext cx="7840279" cy="5564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hlinkClick r:id="rId4"/>
              </a:rPr>
              <a:t>Ausführliche Beschreibung des statistischen Bundesamtes</a:t>
            </a:r>
            <a:endParaRPr lang="de-DE" altLang="de-DE" sz="2540" dirty="0">
              <a:solidFill>
                <a:srgbClr val="000000"/>
              </a:solidFill>
            </a:endParaRPr>
          </a:p>
        </p:txBody>
      </p:sp>
      <p:sp>
        <p:nvSpPr>
          <p:cNvPr id="9" name="Rechteck 8">
            <a:extLst>
              <a:ext uri="{FF2B5EF4-FFF2-40B4-BE49-F238E27FC236}">
                <a16:creationId xmlns:a16="http://schemas.microsoft.com/office/drawing/2014/main" id="{6816EF6D-9778-4799-B681-BF201C230D0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42002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Inflationsrate</a:t>
            </a:r>
          </a:p>
        </p:txBody>
      </p:sp>
      <mc:AlternateContent xmlns:mc="http://schemas.openxmlformats.org/markup-compatibility/2006" xmlns:a14="http://schemas.microsoft.com/office/drawing/2010/main">
        <mc:Choice Requires="a14">
          <p:sp>
            <p:nvSpPr>
              <p:cNvPr id="7" name="Text Box 3"/>
              <p:cNvSpPr txBox="1">
                <a:spLocks noChangeArrowheads="1"/>
              </p:cNvSpPr>
              <p:nvPr/>
            </p:nvSpPr>
            <p:spPr bwMode="auto">
              <a:xfrm>
                <a:off x="188505" y="1964379"/>
                <a:ext cx="8603154" cy="2576092"/>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80808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Die Inflationsrate berechnet sich als die relative Veränderung des Verbraucherpreisindex gegenüber dem Vorjahr:</a:t>
                </a:r>
              </a:p>
              <a:p>
                <a:pPr eaLnBrk="1" hangingPunct="1">
                  <a:buClrTx/>
                </a:pPr>
                <a:endParaRPr lang="de-DE" altLang="de-DE" sz="2540" dirty="0">
                  <a:solidFill>
                    <a:srgbClr val="000000"/>
                  </a:solidFill>
                </a:endParaRPr>
              </a:p>
              <a:p>
                <a:pPr eaLnBrk="1" hangingPunct="1">
                  <a:buClrTx/>
                </a:pPr>
                <a14:m>
                  <m:oMath xmlns:m="http://schemas.openxmlformats.org/officeDocument/2006/math">
                    <m:r>
                      <m:rPr>
                        <m:sty m:val="p"/>
                      </m:rPr>
                      <a:rPr lang="de-DE" altLang="de-DE" sz="2540" b="0" i="0">
                        <a:solidFill>
                          <a:srgbClr val="000000"/>
                        </a:solidFill>
                        <a:latin typeface="Cambria Math" panose="02040503050406030204" pitchFamily="18" charset="0"/>
                      </a:rPr>
                      <m:t>Inflation</m:t>
                    </m:r>
                    <m:d>
                      <m:dPr>
                        <m:ctrlPr>
                          <a:rPr lang="de-DE" altLang="de-DE" sz="2540" b="0" i="1">
                            <a:solidFill>
                              <a:srgbClr val="000000"/>
                            </a:solidFill>
                            <a:latin typeface="Cambria Math" panose="02040503050406030204" pitchFamily="18" charset="0"/>
                          </a:rPr>
                        </m:ctrlPr>
                      </m:dPr>
                      <m:e>
                        <m:r>
                          <a:rPr lang="de-DE" altLang="de-DE" sz="2540" i="1">
                            <a:solidFill>
                              <a:srgbClr val="000000"/>
                            </a:solidFill>
                            <a:latin typeface="Cambria Math" panose="02040503050406030204" pitchFamily="18" charset="0"/>
                          </a:rPr>
                          <m:t>𝑡</m:t>
                        </m:r>
                      </m:e>
                    </m:d>
                    <m:r>
                      <a:rPr lang="de-DE" altLang="de-DE" sz="2540" b="0" i="1" smtClean="0">
                        <a:solidFill>
                          <a:srgbClr val="000000"/>
                        </a:solidFill>
                        <a:latin typeface="Cambria Math" panose="02040503050406030204" pitchFamily="18" charset="0"/>
                      </a:rPr>
                      <m:t>=</m:t>
                    </m:r>
                    <m:f>
                      <m:fPr>
                        <m:ctrlPr>
                          <a:rPr lang="de-DE" altLang="de-DE" sz="2540" b="0" i="1" smtClean="0">
                            <a:solidFill>
                              <a:srgbClr val="000000"/>
                            </a:solidFill>
                            <a:latin typeface="Cambria Math" panose="02040503050406030204" pitchFamily="18" charset="0"/>
                          </a:rPr>
                        </m:ctrlPr>
                      </m:fPr>
                      <m:num>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−1) </m:t>
                        </m:r>
                      </m:num>
                      <m:den>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−1)</m:t>
                        </m:r>
                      </m:den>
                    </m:f>
                  </m:oMath>
                </a14:m>
                <a:r>
                  <a:rPr lang="de-DE" altLang="de-DE" sz="2540" dirty="0">
                    <a:solidFill>
                      <a:srgbClr val="000000"/>
                    </a:solidFill>
                  </a:rPr>
                  <a:t> 		t: Zeitindex </a:t>
                </a:r>
              </a:p>
            </p:txBody>
          </p:sp>
        </mc:Choice>
        <mc:Fallback xmlns="">
          <p:sp>
            <p:nvSpPr>
              <p:cNvPr id="7" name="Text Box 3"/>
              <p:cNvSpPr txBox="1">
                <a:spLocks noRot="1" noChangeAspect="1" noMove="1" noResize="1" noEditPoints="1" noAdjustHandles="1" noChangeArrowheads="1" noChangeShapeType="1" noTextEdit="1"/>
              </p:cNvSpPr>
              <p:nvPr/>
            </p:nvSpPr>
            <p:spPr bwMode="auto">
              <a:xfrm>
                <a:off x="188505" y="1964379"/>
                <a:ext cx="8603154" cy="2576092"/>
              </a:xfrm>
              <a:prstGeom prst="rect">
                <a:avLst/>
              </a:prstGeom>
              <a:blipFill>
                <a:blip r:embed="rId3"/>
                <a:stretch>
                  <a:fillRect l="-1347" t="-2364" r="-184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8" name="Rechteck 7">
            <a:extLst>
              <a:ext uri="{FF2B5EF4-FFF2-40B4-BE49-F238E27FC236}">
                <a16:creationId xmlns:a16="http://schemas.microsoft.com/office/drawing/2014/main" id="{7968BB03-7437-4301-9973-364D08D1737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6443127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0420647" y="0"/>
            <a:ext cx="1771353" cy="744941"/>
          </a:xfrm>
          <a:prstGeom prst="rect">
            <a:avLst/>
          </a:prstGeom>
          <a:noFill/>
          <a:ln>
            <a:noFill/>
          </a:ln>
        </p:spPr>
        <p:txBody>
          <a:bodyPr lIns="81646" tIns="40823" rIns="81646" bIns="40823" anchor="ctr" anchorCtr="1"/>
          <a:lstStyle/>
          <a:p>
            <a:r>
              <a:rPr lang="de-DE" sz="3266" b="1" dirty="0"/>
              <a:t>Beispiel</a:t>
            </a:r>
          </a:p>
        </p:txBody>
      </p:sp>
      <p:graphicFrame>
        <p:nvGraphicFramePr>
          <p:cNvPr id="2" name="Objekt 1"/>
          <p:cNvGraphicFramePr>
            <a:graphicFrameLocks noChangeAspect="1"/>
          </p:cNvGraphicFramePr>
          <p:nvPr/>
        </p:nvGraphicFramePr>
        <p:xfrm>
          <a:off x="668338" y="949325"/>
          <a:ext cx="10672762" cy="4067175"/>
        </p:xfrm>
        <a:graphic>
          <a:graphicData uri="http://schemas.openxmlformats.org/presentationml/2006/ole">
            <mc:AlternateContent xmlns:mc="http://schemas.openxmlformats.org/markup-compatibility/2006">
              <mc:Choice xmlns:v="urn:schemas-microsoft-com:vml" Requires="v">
                <p:oleObj name="Arbeitsblatt" r:id="rId3" imgW="6100707" imgH="2324056" progId="Excel.Sheet.12">
                  <p:embed/>
                </p:oleObj>
              </mc:Choice>
              <mc:Fallback>
                <p:oleObj name="Arbeitsblatt" r:id="rId3" imgW="6100707" imgH="2324056" progId="Excel.Sheet.12">
                  <p:embed/>
                  <p:pic>
                    <p:nvPicPr>
                      <p:cNvPr id="2" name="Objekt 1"/>
                      <p:cNvPicPr/>
                      <p:nvPr/>
                    </p:nvPicPr>
                    <p:blipFill>
                      <a:blip r:embed="rId4"/>
                      <a:stretch>
                        <a:fillRect/>
                      </a:stretch>
                    </p:blipFill>
                    <p:spPr>
                      <a:xfrm>
                        <a:off x="668338" y="949325"/>
                        <a:ext cx="10672762" cy="4067175"/>
                      </a:xfrm>
                      <a:prstGeom prst="rect">
                        <a:avLst/>
                      </a:prstGeom>
                    </p:spPr>
                  </p:pic>
                </p:oleObj>
              </mc:Fallback>
            </mc:AlternateContent>
          </a:graphicData>
        </a:graphic>
      </p:graphicFrame>
      <p:sp>
        <p:nvSpPr>
          <p:cNvPr id="4" name="Rechteck 3">
            <a:extLst>
              <a:ext uri="{FF2B5EF4-FFF2-40B4-BE49-F238E27FC236}">
                <a16:creationId xmlns:a16="http://schemas.microsoft.com/office/drawing/2014/main" id="{1435915A-4340-428F-BD2D-5B937473C4F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5" name="Text Box 3">
            <a:extLst>
              <a:ext uri="{FF2B5EF4-FFF2-40B4-BE49-F238E27FC236}">
                <a16:creationId xmlns:a16="http://schemas.microsoft.com/office/drawing/2014/main" id="{D45B1398-8D27-46AE-83F5-0DF1ED6E004B}"/>
              </a:ext>
            </a:extLst>
          </p:cNvPr>
          <p:cNvSpPr txBox="1">
            <a:spLocks noChangeArrowheads="1"/>
          </p:cNvSpPr>
          <p:nvPr/>
        </p:nvSpPr>
        <p:spPr bwMode="auto">
          <a:xfrm>
            <a:off x="109644" y="52791"/>
            <a:ext cx="9588905" cy="6393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800" dirty="0">
                <a:solidFill>
                  <a:srgbClr val="000000"/>
                </a:solidFill>
              </a:rPr>
              <a:t>Berechnen Sie den Preisindex 2017 – 2019 (2017=100)</a:t>
            </a:r>
          </a:p>
          <a:p>
            <a:pPr eaLnBrk="1" hangingPunct="1">
              <a:buClrTx/>
            </a:pPr>
            <a:r>
              <a:rPr lang="de-DE" altLang="de-DE" sz="1800" dirty="0">
                <a:solidFill>
                  <a:srgbClr val="000000"/>
                </a:solidFill>
              </a:rPr>
              <a:t>die Inflationsraten 2018 und 2019, sowie die durchschnittliche Inflationsrate zwischen 2017 – 2019.</a:t>
            </a:r>
          </a:p>
        </p:txBody>
      </p:sp>
    </p:spTree>
    <p:extLst>
      <p:ext uri="{BB962C8B-B14F-4D97-AF65-F5344CB8AC3E}">
        <p14:creationId xmlns:p14="http://schemas.microsoft.com/office/powerpoint/2010/main" val="10989542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Verschiedene Preisindices</a:t>
            </a:r>
          </a:p>
        </p:txBody>
      </p:sp>
      <p:sp>
        <p:nvSpPr>
          <p:cNvPr id="145412" name="Text Box 3"/>
          <p:cNvSpPr txBox="1">
            <a:spLocks noChangeArrowheads="1"/>
          </p:cNvSpPr>
          <p:nvPr/>
        </p:nvSpPr>
        <p:spPr bwMode="auto">
          <a:xfrm>
            <a:off x="1908176" y="1223963"/>
            <a:ext cx="8456613" cy="5580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sp>
        <p:nvSpPr>
          <p:cNvPr id="145413" name="Text Box 4"/>
          <p:cNvSpPr txBox="1">
            <a:spLocks noChangeArrowheads="1"/>
          </p:cNvSpPr>
          <p:nvPr/>
        </p:nvSpPr>
        <p:spPr bwMode="auto">
          <a:xfrm>
            <a:off x="87607" y="637013"/>
            <a:ext cx="12166448" cy="313932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dirty="0"/>
              <a:t>Verbraucherpreisindex → gängiger Inflationsbegriff, relevant für die privaten  Konsumentscheidungen</a:t>
            </a:r>
          </a:p>
          <a:p>
            <a:endParaRPr lang="de-DE" dirty="0"/>
          </a:p>
          <a:p>
            <a:r>
              <a:rPr lang="de-DE" dirty="0"/>
              <a:t>BIP-</a:t>
            </a:r>
            <a:r>
              <a:rPr lang="de-DE" dirty="0" err="1"/>
              <a:t>Deflator</a:t>
            </a:r>
            <a:r>
              <a:rPr lang="de-DE" dirty="0"/>
              <a:t> → Index der gesamtwirtschaftlichen Produktion, Verteilungsspielraum für Lohnverhandlungen</a:t>
            </a:r>
          </a:p>
          <a:p>
            <a:endParaRPr lang="de-DE" dirty="0"/>
          </a:p>
          <a:p>
            <a:endParaRPr lang="de-DE" dirty="0"/>
          </a:p>
          <a:p>
            <a:r>
              <a:rPr lang="de-DE" dirty="0"/>
              <a:t>Außenhandelspreise → Indices für die Güterein- und –ausfuhr</a:t>
            </a:r>
          </a:p>
          <a:p>
            <a:endParaRPr lang="de-DE" dirty="0"/>
          </a:p>
          <a:p>
            <a:endParaRPr lang="de-DE" dirty="0"/>
          </a:p>
          <a:p>
            <a:endParaRPr lang="de-DE" dirty="0"/>
          </a:p>
          <a:p>
            <a:endParaRPr lang="de-DE" dirty="0"/>
          </a:p>
          <a:p>
            <a:r>
              <a:rPr lang="de-DE" dirty="0"/>
              <a:t>Großhandelspreisindex → Preisentwicklung der im Großhandel abgesetzten Waren, Frühindikator für die Inflationsentwicklung</a:t>
            </a:r>
          </a:p>
        </p:txBody>
      </p:sp>
      <p:sp>
        <p:nvSpPr>
          <p:cNvPr id="8" name="Rechteck 7">
            <a:extLst>
              <a:ext uri="{FF2B5EF4-FFF2-40B4-BE49-F238E27FC236}">
                <a16:creationId xmlns:a16="http://schemas.microsoft.com/office/drawing/2014/main" id="{DD6EE8D7-AD6E-48BC-BFE2-C04CFF322D0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2417836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600268" y="1"/>
            <a:ext cx="7598011" cy="507286"/>
          </a:xfrm>
          <a:prstGeom prst="rect">
            <a:avLst/>
          </a:prstGeom>
          <a:noFill/>
          <a:ln>
            <a:noFill/>
          </a:ln>
        </p:spPr>
        <p:txBody>
          <a:bodyPr lIns="81646" tIns="40823" rIns="81646" bIns="40823" anchor="ctr" anchorCtr="1"/>
          <a:lstStyle/>
          <a:p>
            <a:r>
              <a:rPr lang="de-DE" altLang="de-DE" sz="3629" b="1" dirty="0">
                <a:solidFill>
                  <a:srgbClr val="000000"/>
                </a:solidFill>
                <a:latin typeface="Sparkasse Rg" pitchFamily="34" charset="0"/>
              </a:rPr>
              <a:t>Datenquellen</a:t>
            </a:r>
          </a:p>
        </p:txBody>
      </p:sp>
      <p:graphicFrame>
        <p:nvGraphicFramePr>
          <p:cNvPr id="6" name="Tabelle 5"/>
          <p:cNvGraphicFramePr>
            <a:graphicFrameLocks noGrp="1"/>
          </p:cNvGraphicFramePr>
          <p:nvPr>
            <p:extLst>
              <p:ext uri="{D42A27DB-BD31-4B8C-83A1-F6EECF244321}">
                <p14:modId xmlns:p14="http://schemas.microsoft.com/office/powerpoint/2010/main" val="637487583"/>
              </p:ext>
            </p:extLst>
          </p:nvPr>
        </p:nvGraphicFramePr>
        <p:xfrm>
          <a:off x="999249" y="508687"/>
          <a:ext cx="9408472" cy="6348900"/>
        </p:xfrm>
        <a:graphic>
          <a:graphicData uri="http://schemas.openxmlformats.org/drawingml/2006/table">
            <a:tbl>
              <a:tblPr firstRow="1" bandRow="1">
                <a:tableStyleId>{2D5ABB26-0587-4C30-8999-92F81FD0307C}</a:tableStyleId>
              </a:tblPr>
              <a:tblGrid>
                <a:gridCol w="4704236">
                  <a:extLst>
                    <a:ext uri="{9D8B030D-6E8A-4147-A177-3AD203B41FA5}">
                      <a16:colId xmlns:a16="http://schemas.microsoft.com/office/drawing/2014/main" val="20000"/>
                    </a:ext>
                  </a:extLst>
                </a:gridCol>
                <a:gridCol w="4704236">
                  <a:extLst>
                    <a:ext uri="{9D8B030D-6E8A-4147-A177-3AD203B41FA5}">
                      <a16:colId xmlns:a16="http://schemas.microsoft.com/office/drawing/2014/main" val="20001"/>
                    </a:ext>
                  </a:extLst>
                </a:gridCol>
              </a:tblGrid>
              <a:tr h="6348900">
                <a:tc>
                  <a:txBody>
                    <a:bodyPr/>
                    <a:lstStyle/>
                    <a:p>
                      <a:r>
                        <a:rPr lang="de-DE" sz="2200" u="sng"/>
                        <a:t>Offizielle Institutionen</a:t>
                      </a:r>
                      <a:endParaRPr lang="de-DE" sz="2200" dirty="0"/>
                    </a:p>
                    <a:p>
                      <a:pPr marL="342900" indent="-342900">
                        <a:buFont typeface="Arial" panose="020B0604020202020204" pitchFamily="34" charset="0"/>
                        <a:buChar char="•"/>
                      </a:pPr>
                      <a:r>
                        <a:rPr lang="de-DE" sz="2200">
                          <a:hlinkClick r:id="rId3"/>
                        </a:rPr>
                        <a:t>Statistisches Bundesamt</a:t>
                      </a:r>
                      <a:endParaRPr lang="de-DE" sz="2200"/>
                    </a:p>
                    <a:p>
                      <a:pPr marL="342900" indent="-342900">
                        <a:buFont typeface="Arial" panose="020B0604020202020204" pitchFamily="34" charset="0"/>
                        <a:buChar char="•"/>
                      </a:pPr>
                      <a:r>
                        <a:rPr lang="de-DE" sz="2200">
                          <a:hlinkClick r:id="rId4"/>
                        </a:rPr>
                        <a:t>Bundesbank</a:t>
                      </a:r>
                      <a:endParaRPr lang="de-DE" sz="2200"/>
                    </a:p>
                    <a:p>
                      <a:pPr marL="342900" indent="-342900">
                        <a:buFont typeface="Arial" panose="020B0604020202020204" pitchFamily="34" charset="0"/>
                        <a:buChar char="•"/>
                      </a:pPr>
                      <a:r>
                        <a:rPr lang="de-DE" sz="2200">
                          <a:hlinkClick r:id="rId5"/>
                        </a:rPr>
                        <a:t>Bundesagentur für Arbeit</a:t>
                      </a:r>
                      <a:endParaRPr lang="de-DE" sz="2200"/>
                    </a:p>
                    <a:p>
                      <a:pPr marL="342900" indent="-342900">
                        <a:buFont typeface="Arial" panose="020B0604020202020204" pitchFamily="34" charset="0"/>
                        <a:buChar char="•"/>
                      </a:pPr>
                      <a:r>
                        <a:rPr lang="de-DE" sz="2200">
                          <a:hlinkClick r:id="rId6"/>
                        </a:rPr>
                        <a:t>Interationale Arbeitsorganisation</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7"/>
                        </a:rPr>
                        <a:t>Eurostat</a:t>
                      </a:r>
                      <a:endParaRPr lang="de-DE" sz="2200"/>
                    </a:p>
                    <a:p>
                      <a:pPr marL="342900" indent="-342900">
                        <a:buFont typeface="Arial" panose="020B0604020202020204" pitchFamily="34" charset="0"/>
                        <a:buChar char="•"/>
                      </a:pPr>
                      <a:r>
                        <a:rPr lang="de-DE" sz="2200">
                          <a:hlinkClick r:id="rId8"/>
                        </a:rPr>
                        <a:t>EZB</a:t>
                      </a:r>
                      <a:endParaRPr lang="de-DE" sz="2200"/>
                    </a:p>
                    <a:p>
                      <a:pPr marL="342900" indent="-342900">
                        <a:buFont typeface="Arial" panose="020B0604020202020204" pitchFamily="34" charset="0"/>
                        <a:buChar char="•"/>
                      </a:pPr>
                      <a:r>
                        <a:rPr lang="de-DE" sz="2200">
                          <a:hlinkClick r:id="rId9"/>
                        </a:rPr>
                        <a:t>FED</a:t>
                      </a:r>
                      <a:endParaRPr lang="de-DE" sz="2200"/>
                    </a:p>
                    <a:p>
                      <a:pPr marL="342900" indent="-342900">
                        <a:buFont typeface="Arial" panose="020B0604020202020204" pitchFamily="34" charset="0"/>
                        <a:buChar char="•"/>
                      </a:pPr>
                      <a:r>
                        <a:rPr lang="de-DE" sz="2200">
                          <a:hlinkClick r:id="rId10"/>
                        </a:rPr>
                        <a:t>BoE</a:t>
                      </a:r>
                      <a:endParaRPr lang="de-DE" sz="2200"/>
                    </a:p>
                    <a:p>
                      <a:pPr marL="342900" indent="-342900">
                        <a:buFont typeface="Arial" panose="020B0604020202020204" pitchFamily="34" charset="0"/>
                        <a:buChar char="•"/>
                      </a:pPr>
                      <a:r>
                        <a:rPr lang="de-DE" sz="2200">
                          <a:hlinkClick r:id="rId11"/>
                        </a:rPr>
                        <a:t>OECD</a:t>
                      </a:r>
                      <a:endParaRPr lang="de-DE" sz="2200"/>
                    </a:p>
                    <a:p>
                      <a:pPr marL="342900" indent="-342900">
                        <a:buFont typeface="Arial" panose="020B0604020202020204" pitchFamily="34" charset="0"/>
                        <a:buChar char="•"/>
                      </a:pPr>
                      <a:r>
                        <a:rPr lang="de-DE" sz="2200">
                          <a:hlinkClick r:id="rId12"/>
                        </a:rPr>
                        <a:t>IMF</a:t>
                      </a:r>
                      <a:endParaRPr lang="de-DE" sz="2200"/>
                    </a:p>
                    <a:p>
                      <a:pPr marL="342900" indent="-342900">
                        <a:buFont typeface="Arial" panose="020B0604020202020204" pitchFamily="34" charset="0"/>
                        <a:buChar char="•"/>
                      </a:pPr>
                      <a:r>
                        <a:rPr lang="de-DE" sz="2200">
                          <a:hlinkClick r:id="rId13"/>
                        </a:rPr>
                        <a:t>Worldbank</a:t>
                      </a:r>
                      <a:endParaRPr lang="de-DE" sz="2200"/>
                    </a:p>
                    <a:p>
                      <a:pPr marL="342900" indent="-342900">
                        <a:buFont typeface="Arial" panose="020B0604020202020204" pitchFamily="34" charset="0"/>
                        <a:buChar char="•"/>
                      </a:pPr>
                      <a:r>
                        <a:rPr lang="de-DE" sz="2200">
                          <a:hlinkClick r:id="rId14"/>
                        </a:rPr>
                        <a:t>SVR</a:t>
                      </a:r>
                      <a:endParaRPr lang="de-DE" sz="2200"/>
                    </a:p>
                  </a:txBody>
                  <a:tcPr marL="82953" marR="82953" marT="41476" marB="41476"/>
                </a:tc>
                <a:tc>
                  <a:txBody>
                    <a:bodyPr/>
                    <a:lstStyle/>
                    <a:p>
                      <a:r>
                        <a:rPr lang="de-DE" sz="2200" u="sng"/>
                        <a:t>Forschungsinstitute</a:t>
                      </a:r>
                      <a:endParaRPr lang="de-DE" sz="22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5"/>
                        </a:rPr>
                        <a:t>HRI</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6"/>
                        </a:rPr>
                        <a:t>Cesifo</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7"/>
                        </a:rPr>
                        <a:t>DIW</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8"/>
                        </a:rPr>
                        <a:t>IAB</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9"/>
                        </a:rPr>
                        <a:t>IfW</a:t>
                      </a:r>
                      <a:endParaRPr lang="de-DE" sz="2200"/>
                    </a:p>
                    <a:p>
                      <a:pPr marL="342900" indent="-342900">
                        <a:buFont typeface="Arial" panose="020B0604020202020204" pitchFamily="34" charset="0"/>
                        <a:buChar char="•"/>
                      </a:pPr>
                      <a:r>
                        <a:rPr lang="de-DE" sz="2200">
                          <a:hlinkClick r:id="rId20"/>
                        </a:rPr>
                        <a:t>IMK</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21"/>
                        </a:rPr>
                        <a:t>IW</a:t>
                      </a:r>
                      <a:endParaRPr lang="de-DE" sz="2200"/>
                    </a:p>
                    <a:p>
                      <a:pPr marL="342900" indent="-342900">
                        <a:buFont typeface="Arial" panose="020B0604020202020204" pitchFamily="34" charset="0"/>
                        <a:buChar char="•"/>
                      </a:pPr>
                      <a:r>
                        <a:rPr lang="de-DE" sz="2200">
                          <a:hlinkClick r:id="rId22"/>
                        </a:rPr>
                        <a:t>IWH</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23"/>
                        </a:rPr>
                        <a:t>KOF</a:t>
                      </a:r>
                      <a:endParaRPr lang="de-DE" sz="2200"/>
                    </a:p>
                    <a:p>
                      <a:pPr marL="342900" indent="-342900">
                        <a:buFont typeface="Arial" panose="020B0604020202020204" pitchFamily="34" charset="0"/>
                        <a:buChar char="•"/>
                      </a:pPr>
                      <a:r>
                        <a:rPr lang="de-DE" sz="2200">
                          <a:hlinkClick r:id="rId24"/>
                        </a:rPr>
                        <a:t>RWI</a:t>
                      </a:r>
                      <a:endParaRPr lang="de-DE" sz="2200"/>
                    </a:p>
                    <a:p>
                      <a:pPr marL="342900" indent="-342900">
                        <a:buFont typeface="Arial" panose="020B0604020202020204" pitchFamily="34" charset="0"/>
                        <a:buChar char="•"/>
                      </a:pPr>
                      <a:r>
                        <a:rPr lang="de-DE" sz="2200">
                          <a:hlinkClick r:id="rId25"/>
                        </a:rPr>
                        <a:t>ZEW</a:t>
                      </a:r>
                      <a:endParaRPr lang="de-DE" sz="2200"/>
                    </a:p>
                    <a:p>
                      <a:pPr marL="342900" indent="-342900">
                        <a:buFont typeface="Arial" panose="020B0604020202020204" pitchFamily="34" charset="0"/>
                        <a:buChar char="•"/>
                      </a:pPr>
                      <a:r>
                        <a:rPr lang="de-DE" sz="2200">
                          <a:hlinkClick r:id="rId26"/>
                        </a:rPr>
                        <a:t>Bruegel</a:t>
                      </a:r>
                      <a:endParaRPr lang="de-DE" sz="2200">
                        <a:hlinkClick r:id="rId27"/>
                      </a:endParaRPr>
                    </a:p>
                    <a:p>
                      <a:pPr marL="342900" indent="-342900">
                        <a:buFont typeface="Arial" panose="020B0604020202020204" pitchFamily="34" charset="0"/>
                        <a:buChar char="•"/>
                      </a:pPr>
                      <a:r>
                        <a:rPr lang="de-DE" sz="2200">
                          <a:hlinkClick r:id="rId27"/>
                        </a:rPr>
                        <a:t>NIESR</a:t>
                      </a:r>
                      <a:endParaRPr lang="de-DE" sz="2200"/>
                    </a:p>
                    <a:p>
                      <a:pPr marL="342900" indent="-342900">
                        <a:buFont typeface="Arial" panose="020B0604020202020204" pitchFamily="34" charset="0"/>
                        <a:buChar char="•"/>
                      </a:pPr>
                      <a:r>
                        <a:rPr lang="de-DE" sz="2200">
                          <a:hlinkClick r:id="rId28"/>
                        </a:rPr>
                        <a:t>ESRI</a:t>
                      </a:r>
                      <a:endParaRPr lang="de-DE" sz="2200"/>
                    </a:p>
                    <a:p>
                      <a:pPr marL="342900" indent="-342900">
                        <a:buFont typeface="Arial" panose="020B0604020202020204" pitchFamily="34" charset="0"/>
                        <a:buChar char="•"/>
                      </a:pPr>
                      <a:r>
                        <a:rPr lang="de-DE" sz="2200">
                          <a:hlinkClick r:id="rId29"/>
                        </a:rPr>
                        <a:t>NBER</a:t>
                      </a:r>
                      <a:endParaRPr lang="de-DE" sz="2200"/>
                    </a:p>
                    <a:p>
                      <a:pPr marL="342900" indent="-342900">
                        <a:buFont typeface="Arial" panose="020B0604020202020204" pitchFamily="34" charset="0"/>
                        <a:buChar char="•"/>
                      </a:pPr>
                      <a:r>
                        <a:rPr lang="de-DE" sz="2200">
                          <a:hlinkClick r:id="rId30"/>
                        </a:rPr>
                        <a:t>Peterson Institue</a:t>
                      </a:r>
                      <a:endParaRPr lang="de-DE" sz="2200"/>
                    </a:p>
                    <a:p>
                      <a:pPr marL="342900" indent="-342900">
                        <a:buFont typeface="Arial" panose="020B0604020202020204" pitchFamily="34" charset="0"/>
                        <a:buChar char="•"/>
                      </a:pPr>
                      <a:r>
                        <a:rPr lang="de-DE" sz="2200">
                          <a:hlinkClick r:id="rId31"/>
                        </a:rPr>
                        <a:t>Brookins Institution</a:t>
                      </a:r>
                      <a:endParaRPr lang="de-DE" sz="2200" dirty="0"/>
                    </a:p>
                  </a:txBody>
                  <a:tcPr marL="82953" marR="82953" marT="41476" marB="41476"/>
                </a:tc>
                <a:extLst>
                  <a:ext uri="{0D108BD9-81ED-4DB2-BD59-A6C34878D82A}">
                    <a16:rowId xmlns:a16="http://schemas.microsoft.com/office/drawing/2014/main" val="10000"/>
                  </a:ext>
                </a:extLst>
              </a:tr>
            </a:tbl>
          </a:graphicData>
        </a:graphic>
      </p:graphicFrame>
      <p:sp>
        <p:nvSpPr>
          <p:cNvPr id="9" name="Rechteck 8">
            <a:extLst>
              <a:ext uri="{FF2B5EF4-FFF2-40B4-BE49-F238E27FC236}">
                <a16:creationId xmlns:a16="http://schemas.microsoft.com/office/drawing/2014/main" id="{CD521921-11BC-4778-952C-7FEFC05C667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909053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VPI und BIP-</a:t>
            </a:r>
            <a:r>
              <a:rPr lang="de-DE" sz="3266" b="1" dirty="0" err="1"/>
              <a:t>Deflator</a:t>
            </a:r>
            <a:endParaRPr lang="de-DE" sz="3266" b="1" dirty="0"/>
          </a:p>
        </p:txBody>
      </p:sp>
      <p:sp>
        <p:nvSpPr>
          <p:cNvPr id="8" name="Text Box 3"/>
          <p:cNvSpPr txBox="1">
            <a:spLocks noChangeArrowheads="1"/>
          </p:cNvSpPr>
          <p:nvPr/>
        </p:nvSpPr>
        <p:spPr bwMode="auto">
          <a:xfrm>
            <a:off x="347191" y="5227857"/>
            <a:ext cx="1135312" cy="314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089" dirty="0">
                <a:solidFill>
                  <a:srgbClr val="000000"/>
                </a:solidFill>
              </a:rPr>
              <a:t>Quelle: </a:t>
            </a:r>
            <a:r>
              <a:rPr lang="de-DE" altLang="de-DE" sz="1089" dirty="0" err="1">
                <a:solidFill>
                  <a:srgbClr val="000000"/>
                </a:solidFill>
              </a:rPr>
              <a:t>Destatis</a:t>
            </a:r>
            <a:r>
              <a:rPr lang="de-DE" altLang="de-DE" sz="1089" dirty="0">
                <a:solidFill>
                  <a:srgbClr val="000000"/>
                </a:solidFill>
              </a:rPr>
              <a:t>,</a:t>
            </a:r>
          </a:p>
        </p:txBody>
      </p:sp>
      <p:sp>
        <p:nvSpPr>
          <p:cNvPr id="16" name="Rechteck 15">
            <a:extLst>
              <a:ext uri="{FF2B5EF4-FFF2-40B4-BE49-F238E27FC236}">
                <a16:creationId xmlns:a16="http://schemas.microsoft.com/office/drawing/2014/main" id="{FE317181-24FD-4072-85CE-71C8B9ADF83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338EC237-C523-7D85-92BB-50DF501269EE}"/>
              </a:ext>
            </a:extLst>
          </p:cNvPr>
          <p:cNvPicPr>
            <a:picLocks noChangeAspect="1"/>
          </p:cNvPicPr>
          <p:nvPr/>
        </p:nvPicPr>
        <p:blipFill>
          <a:blip r:embed="rId3"/>
          <a:stretch>
            <a:fillRect/>
          </a:stretch>
        </p:blipFill>
        <p:spPr>
          <a:xfrm>
            <a:off x="0" y="667273"/>
            <a:ext cx="7298949" cy="4560584"/>
          </a:xfrm>
          <a:prstGeom prst="rect">
            <a:avLst/>
          </a:prstGeom>
        </p:spPr>
      </p:pic>
    </p:spTree>
    <p:extLst>
      <p:ext uri="{BB962C8B-B14F-4D97-AF65-F5344CB8AC3E}">
        <p14:creationId xmlns:p14="http://schemas.microsoft.com/office/powerpoint/2010/main" val="40818447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Inflation Deutschland</a:t>
            </a:r>
          </a:p>
        </p:txBody>
      </p:sp>
      <p:sp>
        <p:nvSpPr>
          <p:cNvPr id="147460"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7462" name="Text Box 5"/>
          <p:cNvSpPr txBox="1">
            <a:spLocks noChangeArrowheads="1"/>
          </p:cNvSpPr>
          <p:nvPr/>
        </p:nvSpPr>
        <p:spPr bwMode="auto">
          <a:xfrm>
            <a:off x="371794" y="5291023"/>
            <a:ext cx="6550025" cy="3048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Statistisches Bundesamt, bis 1990 Index für alle privaten Haushalte, ab 1990 VPI</a:t>
            </a:r>
          </a:p>
        </p:txBody>
      </p:sp>
      <p:sp>
        <p:nvSpPr>
          <p:cNvPr id="7" name="Rechteck 6">
            <a:extLst>
              <a:ext uri="{FF2B5EF4-FFF2-40B4-BE49-F238E27FC236}">
                <a16:creationId xmlns:a16="http://schemas.microsoft.com/office/drawing/2014/main" id="{62E19168-D8B8-4BA7-AE2B-CEE329AA2D0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ext Box 5">
            <a:extLst>
              <a:ext uri="{FF2B5EF4-FFF2-40B4-BE49-F238E27FC236}">
                <a16:creationId xmlns:a16="http://schemas.microsoft.com/office/drawing/2014/main" id="{A745B5DD-D5A4-8D63-20CD-5BA3FEA3D717}"/>
              </a:ext>
            </a:extLst>
          </p:cNvPr>
          <p:cNvSpPr txBox="1">
            <a:spLocks noChangeArrowheads="1"/>
          </p:cNvSpPr>
          <p:nvPr/>
        </p:nvSpPr>
        <p:spPr bwMode="auto">
          <a:xfrm>
            <a:off x="993879" y="582966"/>
            <a:ext cx="739305"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a:t>Jährlich</a:t>
            </a:r>
            <a:endParaRPr lang="de-DE" sz="1400" dirty="0"/>
          </a:p>
        </p:txBody>
      </p:sp>
      <p:sp>
        <p:nvSpPr>
          <p:cNvPr id="5" name="Text Box 5">
            <a:extLst>
              <a:ext uri="{FF2B5EF4-FFF2-40B4-BE49-F238E27FC236}">
                <a16:creationId xmlns:a16="http://schemas.microsoft.com/office/drawing/2014/main" id="{A8E3A26F-B139-3944-167C-BEBB7CA129AF}"/>
              </a:ext>
            </a:extLst>
          </p:cNvPr>
          <p:cNvSpPr txBox="1">
            <a:spLocks noChangeArrowheads="1"/>
          </p:cNvSpPr>
          <p:nvPr/>
        </p:nvSpPr>
        <p:spPr bwMode="auto">
          <a:xfrm>
            <a:off x="7661824" y="466330"/>
            <a:ext cx="1359283"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a:t>Vorjahresmonat</a:t>
            </a:r>
            <a:endParaRPr lang="de-DE" sz="1400" dirty="0"/>
          </a:p>
        </p:txBody>
      </p:sp>
      <p:pic>
        <p:nvPicPr>
          <p:cNvPr id="8" name="Grafik 7">
            <a:extLst>
              <a:ext uri="{FF2B5EF4-FFF2-40B4-BE49-F238E27FC236}">
                <a16:creationId xmlns:a16="http://schemas.microsoft.com/office/drawing/2014/main" id="{A0B7BB92-1407-01A6-F61A-177EDB6C2A4B}"/>
              </a:ext>
            </a:extLst>
          </p:cNvPr>
          <p:cNvPicPr>
            <a:picLocks noChangeAspect="1"/>
          </p:cNvPicPr>
          <p:nvPr/>
        </p:nvPicPr>
        <p:blipFill>
          <a:blip r:embed="rId3"/>
          <a:stretch>
            <a:fillRect/>
          </a:stretch>
        </p:blipFill>
        <p:spPr>
          <a:xfrm>
            <a:off x="119151" y="890742"/>
            <a:ext cx="6105026" cy="3549055"/>
          </a:xfrm>
          <a:prstGeom prst="rect">
            <a:avLst/>
          </a:prstGeom>
        </p:spPr>
      </p:pic>
      <p:pic>
        <p:nvPicPr>
          <p:cNvPr id="9" name="Grafik 8">
            <a:extLst>
              <a:ext uri="{FF2B5EF4-FFF2-40B4-BE49-F238E27FC236}">
                <a16:creationId xmlns:a16="http://schemas.microsoft.com/office/drawing/2014/main" id="{05C4E287-B219-C52B-907B-7E443D47A671}"/>
              </a:ext>
            </a:extLst>
          </p:cNvPr>
          <p:cNvPicPr>
            <a:picLocks noChangeAspect="1"/>
          </p:cNvPicPr>
          <p:nvPr/>
        </p:nvPicPr>
        <p:blipFill>
          <a:blip r:embed="rId4"/>
          <a:stretch>
            <a:fillRect/>
          </a:stretch>
        </p:blipFill>
        <p:spPr>
          <a:xfrm>
            <a:off x="6480804" y="774107"/>
            <a:ext cx="5584396" cy="3356579"/>
          </a:xfrm>
          <a:prstGeom prst="rect">
            <a:avLst/>
          </a:prstGeom>
        </p:spPr>
      </p:pic>
    </p:spTree>
    <p:extLst>
      <p:ext uri="{BB962C8B-B14F-4D97-AF65-F5344CB8AC3E}">
        <p14:creationId xmlns:p14="http://schemas.microsoft.com/office/powerpoint/2010/main" val="3120391664"/>
      </p:ext>
    </p:extLst>
  </p:cSld>
  <p:clrMapOvr>
    <a:masterClrMapping/>
  </p:clrMapOvr>
  <p:transition spd="med"/>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2"/>
          <p:cNvSpPr>
            <a:spLocks noChangeArrowheads="1"/>
          </p:cNvSpPr>
          <p:nvPr/>
        </p:nvSpPr>
        <p:spPr bwMode="auto">
          <a:xfrm>
            <a:off x="3143251" y="182298"/>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Wägungsschema des Verbraucherpreisindex</a:t>
            </a:r>
          </a:p>
        </p:txBody>
      </p:sp>
      <p:sp>
        <p:nvSpPr>
          <p:cNvPr id="148484"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6" name="Text Box 3"/>
          <p:cNvSpPr txBox="1">
            <a:spLocks noChangeArrowheads="1"/>
          </p:cNvSpPr>
          <p:nvPr/>
        </p:nvSpPr>
        <p:spPr bwMode="auto">
          <a:xfrm>
            <a:off x="0" y="4706016"/>
            <a:ext cx="8270964" cy="2114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Oder das Preiskaleidoskop des </a:t>
            </a:r>
            <a:r>
              <a:rPr lang="de-DE" altLang="de-DE" sz="1400" dirty="0" err="1">
                <a:solidFill>
                  <a:srgbClr val="000000"/>
                </a:solidFill>
              </a:rPr>
              <a:t>Stabu</a:t>
            </a:r>
            <a:endParaRPr lang="de-DE" altLang="de-DE" sz="1400" dirty="0">
              <a:solidFill>
                <a:srgbClr val="000000"/>
              </a:solidFill>
            </a:endParaRPr>
          </a:p>
          <a:p>
            <a:pPr eaLnBrk="1" hangingPunct="1">
              <a:buClrTx/>
            </a:pPr>
            <a:endParaRPr lang="de-DE" altLang="de-DE" sz="1400" dirty="0">
              <a:solidFill>
                <a:srgbClr val="000000"/>
              </a:solidFill>
            </a:endParaRPr>
          </a:p>
          <a:p>
            <a:pPr eaLnBrk="1" hangingPunct="1">
              <a:buClrTx/>
            </a:pPr>
            <a:r>
              <a:rPr lang="de-DE" sz="1400" dirty="0">
                <a:hlinkClick r:id="rId3"/>
              </a:rPr>
              <a:t>https://www.destatis.de/DE/Themen/Wirtschaft/Preise/Verbraucherpreisindex/PreisKaleidoskopUebersicht.html</a:t>
            </a:r>
            <a:endParaRPr lang="de-DE" sz="1400" dirty="0"/>
          </a:p>
          <a:p>
            <a:pPr eaLnBrk="1" hangingPunct="1">
              <a:buClrTx/>
            </a:pPr>
            <a:endParaRPr lang="de-DE" altLang="de-DE" sz="1400" dirty="0">
              <a:solidFill>
                <a:srgbClr val="000000"/>
              </a:solidFill>
            </a:endParaRPr>
          </a:p>
          <a:p>
            <a:pPr eaLnBrk="1" hangingPunct="1">
              <a:buClrTx/>
            </a:pPr>
            <a:r>
              <a:rPr lang="de-DE" altLang="de-DE" sz="1400" dirty="0">
                <a:solidFill>
                  <a:srgbClr val="000000"/>
                </a:solidFill>
              </a:rPr>
              <a:t>Hier könnt Ihr eure eigene Inflationsrate ausrechnen</a:t>
            </a:r>
          </a:p>
          <a:p>
            <a:pPr eaLnBrk="1" hangingPunct="1">
              <a:buClrTx/>
            </a:pPr>
            <a:r>
              <a:rPr lang="de-DE" sz="1400">
                <a:hlinkClick r:id="rId4"/>
              </a:rPr>
              <a:t>https</a:t>
            </a:r>
            <a:r>
              <a:rPr lang="de-DE" sz="1400" dirty="0">
                <a:hlinkClick r:id="rId4"/>
              </a:rPr>
              <a:t>://www.destatis.de/DE/Service/Statistik-Visualisiert/persoenlicher-inflationsrechner-uebersicht.html</a:t>
            </a:r>
            <a:endParaRPr lang="de-DE" altLang="de-DE" sz="1400" dirty="0">
              <a:solidFill>
                <a:srgbClr val="000000"/>
              </a:solidFill>
            </a:endParaRPr>
          </a:p>
          <a:p>
            <a:pPr eaLnBrk="1" hangingPunct="1">
              <a:buClrTx/>
            </a:pPr>
            <a:endParaRPr lang="de-DE" altLang="de-DE" sz="1400">
              <a:solidFill>
                <a:srgbClr val="000000"/>
              </a:solidFill>
            </a:endParaRPr>
          </a:p>
          <a:p>
            <a:pPr eaLnBrk="1" hangingPunct="1">
              <a:buClrTx/>
            </a:pPr>
            <a:r>
              <a:rPr lang="de-DE" altLang="de-DE" sz="1400">
                <a:solidFill>
                  <a:srgbClr val="000000"/>
                </a:solidFill>
              </a:rPr>
              <a:t>Video Destatis</a:t>
            </a:r>
          </a:p>
          <a:p>
            <a:pPr eaLnBrk="1" hangingPunct="1">
              <a:buClrTx/>
            </a:pPr>
            <a:r>
              <a:rPr lang="de-DE" sz="1400">
                <a:hlinkClick r:id="rId5"/>
              </a:rPr>
              <a:t>https://www.destatis.de/DE/Themen/Wirtschaft/Preise/Verbraucherpreisindex/inflation.html</a:t>
            </a:r>
            <a:endParaRPr lang="de-DE" sz="1400"/>
          </a:p>
        </p:txBody>
      </p:sp>
      <p:sp>
        <p:nvSpPr>
          <p:cNvPr id="7" name="Rechteck 6">
            <a:extLst>
              <a:ext uri="{FF2B5EF4-FFF2-40B4-BE49-F238E27FC236}">
                <a16:creationId xmlns:a16="http://schemas.microsoft.com/office/drawing/2014/main" id="{35D8F276-50C6-465F-817C-0770CCC16DD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1FC37158-1DCD-C7F8-2679-F4BE3AC7C9CF}"/>
              </a:ext>
            </a:extLst>
          </p:cNvPr>
          <p:cNvPicPr>
            <a:picLocks noChangeAspect="1"/>
          </p:cNvPicPr>
          <p:nvPr/>
        </p:nvPicPr>
        <p:blipFill>
          <a:blip r:embed="rId6"/>
          <a:stretch>
            <a:fillRect/>
          </a:stretch>
        </p:blipFill>
        <p:spPr>
          <a:xfrm>
            <a:off x="202232" y="587814"/>
            <a:ext cx="7168052" cy="4032029"/>
          </a:xfrm>
          <a:prstGeom prst="rect">
            <a:avLst/>
          </a:prstGeom>
        </p:spPr>
      </p:pic>
    </p:spTree>
    <p:extLst>
      <p:ext uri="{BB962C8B-B14F-4D97-AF65-F5344CB8AC3E}">
        <p14:creationId xmlns:p14="http://schemas.microsoft.com/office/powerpoint/2010/main" val="239109562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Rectangle 2"/>
          <p:cNvSpPr>
            <a:spLocks noChangeArrowheads="1"/>
          </p:cNvSpPr>
          <p:nvPr/>
        </p:nvSpPr>
        <p:spPr bwMode="auto">
          <a:xfrm>
            <a:off x="0" y="188531"/>
            <a:ext cx="12089791" cy="4330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200" b="1" dirty="0">
                <a:solidFill>
                  <a:srgbClr val="000000"/>
                </a:solidFill>
                <a:latin typeface="Sparkasse Rg" pitchFamily="34" charset="0"/>
              </a:rPr>
              <a:t>Anteil der Energiekomponente am harmonisierten Verbraucherpreisindex (Deutschland)</a:t>
            </a:r>
          </a:p>
        </p:txBody>
      </p:sp>
      <p:sp>
        <p:nvSpPr>
          <p:cNvPr id="150533" name="Text Box 4"/>
          <p:cNvSpPr txBox="1">
            <a:spLocks noChangeArrowheads="1"/>
          </p:cNvSpPr>
          <p:nvPr/>
        </p:nvSpPr>
        <p:spPr bwMode="auto">
          <a:xfrm>
            <a:off x="381189" y="5388369"/>
            <a:ext cx="164981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a:t>
            </a:r>
            <a:r>
              <a:rPr lang="de-DE" sz="1400"/>
              <a:t>: Bundesbank</a:t>
            </a:r>
            <a:endParaRPr lang="de-DE" sz="1400" dirty="0"/>
          </a:p>
        </p:txBody>
      </p:sp>
      <p:sp>
        <p:nvSpPr>
          <p:cNvPr id="11" name="Rechteck 10">
            <a:extLst>
              <a:ext uri="{FF2B5EF4-FFF2-40B4-BE49-F238E27FC236}">
                <a16:creationId xmlns:a16="http://schemas.microsoft.com/office/drawing/2014/main" id="{ADA4D5F5-6579-4DA8-AFC5-7BDDF80B9F5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C52EA0FB-7506-2A21-0CAA-6C87F5FBC09B}"/>
              </a:ext>
            </a:extLst>
          </p:cNvPr>
          <p:cNvPicPr>
            <a:picLocks noChangeAspect="1"/>
          </p:cNvPicPr>
          <p:nvPr/>
        </p:nvPicPr>
        <p:blipFill>
          <a:blip r:embed="rId3"/>
          <a:stretch>
            <a:fillRect/>
          </a:stretch>
        </p:blipFill>
        <p:spPr>
          <a:xfrm>
            <a:off x="0" y="621599"/>
            <a:ext cx="7690413" cy="4622430"/>
          </a:xfrm>
          <a:prstGeom prst="rect">
            <a:avLst/>
          </a:prstGeom>
        </p:spPr>
      </p:pic>
    </p:spTree>
    <p:extLst>
      <p:ext uri="{BB962C8B-B14F-4D97-AF65-F5344CB8AC3E}">
        <p14:creationId xmlns:p14="http://schemas.microsoft.com/office/powerpoint/2010/main" val="1995524581"/>
      </p:ext>
    </p:extLst>
  </p:cSld>
  <p:clrMapOvr>
    <a:masterClrMapping/>
  </p:clrMapOvr>
  <p:transition spd="med"/>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7" name="Rectangle 2"/>
          <p:cNvSpPr>
            <a:spLocks noChangeArrowheads="1"/>
          </p:cNvSpPr>
          <p:nvPr/>
        </p:nvSpPr>
        <p:spPr bwMode="auto">
          <a:xfrm>
            <a:off x="3341687" y="260356"/>
            <a:ext cx="653054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Einflussgrößen des Verbraucherpreisindex</a:t>
            </a:r>
          </a:p>
        </p:txBody>
      </p:sp>
      <p:sp>
        <p:nvSpPr>
          <p:cNvPr id="149508" name="Text Box 3"/>
          <p:cNvSpPr txBox="1">
            <a:spLocks noChangeArrowheads="1"/>
          </p:cNvSpPr>
          <p:nvPr/>
        </p:nvSpPr>
        <p:spPr bwMode="auto">
          <a:xfrm>
            <a:off x="538728" y="817007"/>
            <a:ext cx="10907094" cy="16042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400" dirty="0">
                <a:solidFill>
                  <a:srgbClr val="000000"/>
                </a:solidFill>
              </a:rPr>
              <a:t>Die Energiekomponente hat ungefähr einen Anteil von 10% am Gesamtindex.</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Wie hoch ist die Inflationsrate, wenn die Preise für Energie sich </a:t>
            </a:r>
            <a:r>
              <a:rPr lang="de-DE" sz="2400">
                <a:solidFill>
                  <a:srgbClr val="000000"/>
                </a:solidFill>
              </a:rPr>
              <a:t>um 40% </a:t>
            </a:r>
            <a:r>
              <a:rPr lang="de-DE" sz="2400" dirty="0">
                <a:solidFill>
                  <a:srgbClr val="000000"/>
                </a:solidFill>
              </a:rPr>
              <a:t>gegenüber dem Vorjahr erhöhen und alle anderen Preise gleich bleiben?</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5" name="Rechteck 4">
            <a:extLst>
              <a:ext uri="{FF2B5EF4-FFF2-40B4-BE49-F238E27FC236}">
                <a16:creationId xmlns:a16="http://schemas.microsoft.com/office/drawing/2014/main" id="{57C27A8B-F9C5-4425-BDDB-B473C53FE20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52208837"/>
      </p:ext>
    </p:extLst>
  </p:cSld>
  <p:clrMapOvr>
    <a:masterClrMapping/>
  </p:clrMapOvr>
  <p:transition spd="med"/>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a:t>Preisindices − Zusammenfassung</a:t>
            </a:r>
            <a:endParaRPr lang="de-DE" sz="3200" baseline="30000" dirty="0"/>
          </a:p>
        </p:txBody>
      </p:sp>
      <p:graphicFrame>
        <p:nvGraphicFramePr>
          <p:cNvPr id="2" name="Tabelle 1">
            <a:extLst>
              <a:ext uri="{FF2B5EF4-FFF2-40B4-BE49-F238E27FC236}">
                <a16:creationId xmlns:a16="http://schemas.microsoft.com/office/drawing/2014/main" id="{8DDC5131-01F3-4BFA-BCD3-A9E325B482A5}"/>
              </a:ext>
            </a:extLst>
          </p:cNvPr>
          <p:cNvGraphicFramePr>
            <a:graphicFrameLocks noGrp="1"/>
          </p:cNvGraphicFramePr>
          <p:nvPr/>
        </p:nvGraphicFramePr>
        <p:xfrm>
          <a:off x="96595" y="686752"/>
          <a:ext cx="8354880" cy="5821680"/>
        </p:xfrm>
        <a:graphic>
          <a:graphicData uri="http://schemas.openxmlformats.org/drawingml/2006/table">
            <a:tbl>
              <a:tblPr firstRow="1" bandRow="1">
                <a:tableStyleId>{5940675A-B579-460E-94D1-54222C63F5DA}</a:tableStyleId>
              </a:tblPr>
              <a:tblGrid>
                <a:gridCol w="2784960">
                  <a:extLst>
                    <a:ext uri="{9D8B030D-6E8A-4147-A177-3AD203B41FA5}">
                      <a16:colId xmlns:a16="http://schemas.microsoft.com/office/drawing/2014/main" val="507985588"/>
                    </a:ext>
                  </a:extLst>
                </a:gridCol>
                <a:gridCol w="2784960">
                  <a:extLst>
                    <a:ext uri="{9D8B030D-6E8A-4147-A177-3AD203B41FA5}">
                      <a16:colId xmlns:a16="http://schemas.microsoft.com/office/drawing/2014/main" val="2170707971"/>
                    </a:ext>
                  </a:extLst>
                </a:gridCol>
                <a:gridCol w="2784960">
                  <a:extLst>
                    <a:ext uri="{9D8B030D-6E8A-4147-A177-3AD203B41FA5}">
                      <a16:colId xmlns:a16="http://schemas.microsoft.com/office/drawing/2014/main" val="296708555"/>
                    </a:ext>
                  </a:extLst>
                </a:gridCol>
              </a:tblGrid>
              <a:tr h="448525">
                <a:tc>
                  <a:txBody>
                    <a:bodyPr/>
                    <a:lstStyle/>
                    <a:p>
                      <a:pPr algn="ctr"/>
                      <a:r>
                        <a:rPr lang="de-DE" sz="2400" b="1" dirty="0"/>
                        <a:t>HVPI</a:t>
                      </a:r>
                    </a:p>
                  </a:txBody>
                  <a:tcPr/>
                </a:tc>
                <a:tc>
                  <a:txBody>
                    <a:bodyPr/>
                    <a:lstStyle/>
                    <a:p>
                      <a:pPr algn="ctr"/>
                      <a:r>
                        <a:rPr lang="de-DE" sz="2400" b="1" dirty="0"/>
                        <a:t>VPI</a:t>
                      </a:r>
                    </a:p>
                  </a:txBody>
                  <a:tcPr/>
                </a:tc>
                <a:tc>
                  <a:txBody>
                    <a:bodyPr/>
                    <a:lstStyle/>
                    <a:p>
                      <a:pPr algn="ctr"/>
                      <a:r>
                        <a:rPr lang="de-DE" sz="2400" b="1" dirty="0"/>
                        <a:t>BIP-</a:t>
                      </a:r>
                      <a:r>
                        <a:rPr lang="de-DE" sz="2400" b="1" dirty="0" err="1"/>
                        <a:t>Deflator</a:t>
                      </a:r>
                      <a:endParaRPr lang="de-DE" sz="2400" b="1" dirty="0"/>
                    </a:p>
                  </a:txBody>
                  <a:tcPr/>
                </a:tc>
                <a:extLst>
                  <a:ext uri="{0D108BD9-81ED-4DB2-BD59-A6C34878D82A}">
                    <a16:rowId xmlns:a16="http://schemas.microsoft.com/office/drawing/2014/main" val="645875652"/>
                  </a:ext>
                </a:extLst>
              </a:tr>
              <a:tr h="2780853">
                <a:tc>
                  <a:txBody>
                    <a:bodyPr/>
                    <a:lstStyle/>
                    <a:p>
                      <a:r>
                        <a:rPr lang="de-DE" sz="1700" b="1" dirty="0"/>
                        <a:t>Kettenindex</a:t>
                      </a:r>
                      <a:r>
                        <a:rPr lang="de-DE" sz="1700" dirty="0"/>
                        <a:t> nach </a:t>
                      </a:r>
                      <a:r>
                        <a:rPr lang="de-DE" sz="1700" b="1" dirty="0" err="1"/>
                        <a:t>Laspeyres</a:t>
                      </a:r>
                      <a:r>
                        <a:rPr lang="de-DE" sz="1700" dirty="0"/>
                        <a:t> </a:t>
                      </a:r>
                    </a:p>
                    <a:p>
                      <a:r>
                        <a:rPr lang="de-DE" sz="1700" dirty="0"/>
                        <a:t>→ jährliche Anpassung des Wägungsschemas (aus Gründen der Datenerhebung sind für die Gewichtung des HVPI seit 2011 die Preise vom Dezember des Vorjahres und die jahresdurchschnittlichen Mengen des Vorvorjahres entscheidend)</a:t>
                      </a:r>
                    </a:p>
                  </a:txBody>
                  <a:tcPr/>
                </a:tc>
                <a:tc>
                  <a:txBody>
                    <a:bodyPr/>
                    <a:lstStyle/>
                    <a:p>
                      <a:r>
                        <a:rPr lang="de-DE" sz="1700" b="1" dirty="0"/>
                        <a:t>Festpreisindex</a:t>
                      </a:r>
                      <a:r>
                        <a:rPr lang="de-DE" sz="1700" dirty="0"/>
                        <a:t> nach </a:t>
                      </a:r>
                      <a:r>
                        <a:rPr lang="de-DE" sz="1700" b="1" dirty="0" err="1"/>
                        <a:t>Laspeyres</a:t>
                      </a:r>
                      <a:endParaRPr lang="de-DE" sz="1700" b="1" dirty="0"/>
                    </a:p>
                    <a:p>
                      <a:r>
                        <a:rPr lang="de-DE" sz="1700" dirty="0"/>
                        <a:t>→ Anpassung des Wägungs- </a:t>
                      </a:r>
                      <a:r>
                        <a:rPr lang="de-DE" sz="1700" dirty="0" err="1"/>
                        <a:t>schemas</a:t>
                      </a:r>
                      <a:r>
                        <a:rPr lang="de-DE" sz="1700" dirty="0"/>
                        <a:t> alle fünf Jahre</a:t>
                      </a:r>
                    </a:p>
                  </a:txBody>
                  <a:tcPr/>
                </a:tc>
                <a:tc>
                  <a:txBody>
                    <a:bodyPr/>
                    <a:lstStyle/>
                    <a:p>
                      <a:r>
                        <a:rPr lang="de-DE" sz="1700" b="1" dirty="0"/>
                        <a:t>Impliziter Preisindex</a:t>
                      </a:r>
                      <a:r>
                        <a:rPr lang="de-DE" sz="1700" dirty="0"/>
                        <a:t> nach </a:t>
                      </a:r>
                      <a:r>
                        <a:rPr lang="de-DE" sz="1700" b="1" dirty="0" err="1"/>
                        <a:t>Paasche</a:t>
                      </a:r>
                      <a:endParaRPr lang="de-DE" sz="1700" b="1" dirty="0"/>
                    </a:p>
                    <a:p>
                      <a:r>
                        <a:rPr lang="de-DE" sz="1700" dirty="0"/>
                        <a:t>→ Berechnung aus der VGR aus dem Kettenindex des nominalen und realen BIP</a:t>
                      </a:r>
                    </a:p>
                  </a:txBody>
                  <a:tcPr/>
                </a:tc>
                <a:extLst>
                  <a:ext uri="{0D108BD9-81ED-4DB2-BD59-A6C34878D82A}">
                    <a16:rowId xmlns:a16="http://schemas.microsoft.com/office/drawing/2014/main" val="2830553349"/>
                  </a:ext>
                </a:extLst>
              </a:tr>
              <a:tr h="2242623">
                <a:tc>
                  <a:txBody>
                    <a:bodyPr/>
                    <a:lstStyle/>
                    <a:p>
                      <a:r>
                        <a:rPr lang="de-DE" sz="1700" dirty="0"/>
                        <a:t>Einheitliche Berechnung in der EU →</a:t>
                      </a:r>
                    </a:p>
                    <a:p>
                      <a:r>
                        <a:rPr lang="de-DE" sz="1700" dirty="0"/>
                        <a:t>Aggregation zu regionalen Index möglich. Insbesondere bildet die jährliche Veränderungsrate des HVPI in der Eurozone die Zielgröße der EZB zur Inflationssteuerung</a:t>
                      </a:r>
                    </a:p>
                  </a:txBody>
                  <a:tcPr/>
                </a:tc>
                <a:tc>
                  <a:txBody>
                    <a:bodyPr/>
                    <a:lstStyle/>
                    <a:p>
                      <a:pPr marL="285750" indent="-285750">
                        <a:buFont typeface="Arial" panose="020B0604020202020204" pitchFamily="34" charset="0"/>
                        <a:buChar char="•"/>
                      </a:pPr>
                      <a:r>
                        <a:rPr lang="de-DE" sz="1700" dirty="0"/>
                        <a:t>Verwendung als Wertsicherungsmaßstab in Rechtsvorschriften</a:t>
                      </a:r>
                    </a:p>
                    <a:p>
                      <a:pPr marL="285750" indent="-285750">
                        <a:buFont typeface="Arial" panose="020B0604020202020204" pitchFamily="34" charset="0"/>
                        <a:buChar char="•"/>
                      </a:pPr>
                      <a:endParaRPr lang="de-DE" sz="1700" dirty="0"/>
                    </a:p>
                    <a:p>
                      <a:pPr marL="285750" indent="-285750">
                        <a:buFont typeface="Arial" panose="020B0604020202020204" pitchFamily="34" charset="0"/>
                        <a:buChar char="•"/>
                      </a:pPr>
                      <a:r>
                        <a:rPr lang="de-DE" sz="1700" dirty="0"/>
                        <a:t>Argumentationsgrundlage in Lohnverhandlungen (Arbeitnehmerseite)</a:t>
                      </a:r>
                    </a:p>
                  </a:txBody>
                  <a:tcPr/>
                </a:tc>
                <a:tc>
                  <a:txBody>
                    <a:bodyPr/>
                    <a:lstStyle/>
                    <a:p>
                      <a:pPr marL="285750" indent="-285750">
                        <a:buFont typeface="Arial" panose="020B0604020202020204" pitchFamily="34" charset="0"/>
                        <a:buChar char="•"/>
                      </a:pPr>
                      <a:r>
                        <a:rPr lang="de-DE" sz="1700" dirty="0"/>
                        <a:t>Bestimmung des realen Wirtschaftswachstums</a:t>
                      </a:r>
                    </a:p>
                    <a:p>
                      <a:pPr marL="285750" indent="-285750">
                        <a:buFont typeface="Arial" panose="020B0604020202020204" pitchFamily="34" charset="0"/>
                        <a:buChar char="•"/>
                      </a:pPr>
                      <a:endParaRPr lang="de-DE" sz="1700" dirty="0"/>
                    </a:p>
                    <a:p>
                      <a:pPr marL="285750" indent="-285750">
                        <a:buFont typeface="Arial" panose="020B0604020202020204" pitchFamily="34" charset="0"/>
                        <a:buChar char="•"/>
                      </a:pPr>
                      <a:endParaRPr lang="de-DE" sz="170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700" dirty="0"/>
                        <a:t>Argumentationsgrundlage in Lohnverhandlungen (Arbeitgeberseite)</a:t>
                      </a:r>
                    </a:p>
                    <a:p>
                      <a:endParaRPr lang="de-DE" sz="1700" dirty="0"/>
                    </a:p>
                  </a:txBody>
                  <a:tcPr/>
                </a:tc>
                <a:extLst>
                  <a:ext uri="{0D108BD9-81ED-4DB2-BD59-A6C34878D82A}">
                    <a16:rowId xmlns:a16="http://schemas.microsoft.com/office/drawing/2014/main" val="1921639084"/>
                  </a:ext>
                </a:extLst>
              </a:tr>
            </a:tbl>
          </a:graphicData>
        </a:graphic>
      </p:graphicFrame>
      <p:sp>
        <p:nvSpPr>
          <p:cNvPr id="6" name="Rechteck 5">
            <a:extLst>
              <a:ext uri="{FF2B5EF4-FFF2-40B4-BE49-F238E27FC236}">
                <a16:creationId xmlns:a16="http://schemas.microsoft.com/office/drawing/2014/main" id="{5FD97CAB-B586-4102-8EA6-C25B2708275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4454866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ChangeArrowheads="1"/>
          </p:cNvSpPr>
          <p:nvPr/>
        </p:nvSpPr>
        <p:spPr bwMode="auto">
          <a:xfrm>
            <a:off x="3355550" y="259565"/>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Hoher Beschäftigungsgrad </a:t>
            </a:r>
          </a:p>
        </p:txBody>
      </p:sp>
      <p:sp>
        <p:nvSpPr>
          <p:cNvPr id="486403" name="Text Box 3"/>
          <p:cNvSpPr txBox="1">
            <a:spLocks noChangeArrowheads="1"/>
          </p:cNvSpPr>
          <p:nvPr/>
        </p:nvSpPr>
        <p:spPr bwMode="auto">
          <a:xfrm>
            <a:off x="742249" y="1096099"/>
            <a:ext cx="9538010" cy="34185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Font typeface="Arial" pitchFamily="34" charset="0"/>
              <a:buChar char="•"/>
            </a:pPr>
            <a:r>
              <a:rPr lang="de-DE" dirty="0">
                <a:solidFill>
                  <a:schemeClr val="tx1"/>
                </a:solidFill>
              </a:rPr>
              <a:t>Ziel ist es einen Zustand der Vollbeschäftigung zu erreichen. </a:t>
            </a:r>
          </a:p>
          <a:p>
            <a:pPr marL="0" indent="0"/>
            <a:r>
              <a:rPr lang="de-DE" dirty="0">
                <a:solidFill>
                  <a:schemeClr val="tx1"/>
                </a:solidFill>
              </a:rPr>
              <a:t>		D.h. jede arbeitswillige Erwerbspersonen befindet sich in einer 		  			Beschäftigung.</a:t>
            </a:r>
          </a:p>
          <a:p>
            <a:pPr marL="0" indent="0"/>
            <a:endParaRPr lang="de-DE" dirty="0">
              <a:solidFill>
                <a:schemeClr val="tx1"/>
              </a:solidFill>
            </a:endParaRPr>
          </a:p>
          <a:p>
            <a:pPr marL="342900" indent="-342900">
              <a:buFont typeface="Arial" pitchFamily="34" charset="0"/>
              <a:buChar char="•"/>
            </a:pPr>
            <a:r>
              <a:rPr lang="de-DE" dirty="0">
                <a:solidFill>
                  <a:schemeClr val="tx1"/>
                </a:solidFill>
              </a:rPr>
              <a:t>	Allgemein akzeptierte Maßzahl ist Arbeitslosenquote gemäß des 	statistischen Bundesamtes.</a:t>
            </a:r>
          </a:p>
          <a:p>
            <a:pPr marL="342900" indent="-342900">
              <a:buFont typeface="Arial" pitchFamily="34" charset="0"/>
              <a:buChar char="•"/>
            </a:pPr>
            <a:endParaRPr lang="de-DE" dirty="0">
              <a:solidFill>
                <a:schemeClr val="tx1"/>
              </a:solidFill>
            </a:endParaRPr>
          </a:p>
          <a:p>
            <a:pPr marL="342900" indent="-342900">
              <a:buFont typeface="Arial" pitchFamily="34" charset="0"/>
              <a:buChar char="•"/>
            </a:pPr>
            <a:r>
              <a:rPr lang="de-DE" dirty="0">
                <a:solidFill>
                  <a:schemeClr val="tx1"/>
                </a:solidFill>
              </a:rPr>
              <a:t>In Deutschland geht man derzeit bei einer Arbeitslosenquote in Höhe von 3%-4% von Vollbeschäftigung aus</a:t>
            </a:r>
            <a:r>
              <a:rPr lang="de-DE" sz="2000" dirty="0">
                <a:solidFill>
                  <a:schemeClr val="tx1"/>
                </a:solidFill>
              </a:rPr>
              <a:t> </a:t>
            </a:r>
          </a:p>
        </p:txBody>
      </p:sp>
      <p:sp>
        <p:nvSpPr>
          <p:cNvPr id="4" name="Rechteck 3"/>
          <p:cNvSpPr/>
          <p:nvPr/>
        </p:nvSpPr>
        <p:spPr>
          <a:xfrm>
            <a:off x="4862855" y="3033285"/>
            <a:ext cx="1296798" cy="276999"/>
          </a:xfrm>
          <a:prstGeom prst="rect">
            <a:avLst/>
          </a:prstGeom>
        </p:spPr>
        <p:txBody>
          <a:bodyPr wrap="square">
            <a:spAutoFit/>
          </a:bodyPr>
          <a:lstStyle/>
          <a:p>
            <a:r>
              <a:rPr lang="de-DE" sz="1200" dirty="0"/>
              <a:t>Definition folgt</a:t>
            </a:r>
          </a:p>
        </p:txBody>
      </p:sp>
      <p:sp>
        <p:nvSpPr>
          <p:cNvPr id="8" name="Rechteck 7">
            <a:extLst>
              <a:ext uri="{FF2B5EF4-FFF2-40B4-BE49-F238E27FC236}">
                <a16:creationId xmlns:a16="http://schemas.microsoft.com/office/drawing/2014/main" id="{D442FED7-0BE4-414F-A66A-D3114D0A9FC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585615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ChangeArrowheads="1"/>
          </p:cNvSpPr>
          <p:nvPr/>
        </p:nvSpPr>
        <p:spPr bwMode="auto">
          <a:xfrm>
            <a:off x="1360448" y="215752"/>
            <a:ext cx="930011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Entwicklung der Arbeitslosigkeit seit Einführung des Euro (Deutschland</a:t>
            </a:r>
            <a:r>
              <a:rPr lang="de-DE" b="1" dirty="0"/>
              <a:t>)</a:t>
            </a:r>
          </a:p>
        </p:txBody>
      </p:sp>
      <p:sp>
        <p:nvSpPr>
          <p:cNvPr id="488452" name="Text Box 4"/>
          <p:cNvSpPr txBox="1">
            <a:spLocks noChangeArrowheads="1"/>
          </p:cNvSpPr>
          <p:nvPr/>
        </p:nvSpPr>
        <p:spPr bwMode="auto">
          <a:xfrm>
            <a:off x="568326" y="5201108"/>
            <a:ext cx="260847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Bundesagentur für Arbeit</a:t>
            </a:r>
          </a:p>
        </p:txBody>
      </p:sp>
      <p:sp>
        <p:nvSpPr>
          <p:cNvPr id="7" name="Rechteck 6">
            <a:extLst>
              <a:ext uri="{FF2B5EF4-FFF2-40B4-BE49-F238E27FC236}">
                <a16:creationId xmlns:a16="http://schemas.microsoft.com/office/drawing/2014/main" id="{282E1427-5C1E-45E3-91F9-9BB624F41A3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DEB67012-8E2A-DE7E-80D3-17A2F6C7AFB5}"/>
              </a:ext>
            </a:extLst>
          </p:cNvPr>
          <p:cNvPicPr>
            <a:picLocks noChangeAspect="1"/>
          </p:cNvPicPr>
          <p:nvPr/>
        </p:nvPicPr>
        <p:blipFill>
          <a:blip r:embed="rId3"/>
          <a:stretch>
            <a:fillRect/>
          </a:stretch>
        </p:blipFill>
        <p:spPr>
          <a:xfrm>
            <a:off x="130168" y="858098"/>
            <a:ext cx="7487946" cy="4343009"/>
          </a:xfrm>
          <a:prstGeom prst="rect">
            <a:avLst/>
          </a:prstGeom>
        </p:spPr>
      </p:pic>
    </p:spTree>
    <p:extLst>
      <p:ext uri="{BB962C8B-B14F-4D97-AF65-F5344CB8AC3E}">
        <p14:creationId xmlns:p14="http://schemas.microsoft.com/office/powerpoint/2010/main" val="858925710"/>
      </p:ext>
    </p:extLst>
  </p:cSld>
  <p:clrMapOvr>
    <a:masterClrMapping/>
  </p:clrMapOvr>
  <p:transition spd="med"/>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2"/>
          <p:cNvSpPr>
            <a:spLocks noChangeArrowheads="1"/>
          </p:cNvSpPr>
          <p:nvPr/>
        </p:nvSpPr>
        <p:spPr bwMode="auto">
          <a:xfrm>
            <a:off x="3432602" y="148844"/>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 allgemeine Definition</a:t>
            </a:r>
          </a:p>
        </p:txBody>
      </p:sp>
      <p:sp>
        <p:nvSpPr>
          <p:cNvPr id="130052" name="Text Box 3"/>
          <p:cNvSpPr txBox="1">
            <a:spLocks noChangeArrowheads="1"/>
          </p:cNvSpPr>
          <p:nvPr/>
        </p:nvSpPr>
        <p:spPr bwMode="auto">
          <a:xfrm>
            <a:off x="1611314" y="1628775"/>
            <a:ext cx="9056687" cy="230832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a:t>Als </a:t>
            </a:r>
            <a:r>
              <a:rPr lang="de-DE" sz="2400" b="1"/>
              <a:t>arbeitslos gilt</a:t>
            </a:r>
            <a:r>
              <a:rPr lang="de-DE" sz="2400"/>
              <a:t>, wer</a:t>
            </a:r>
          </a:p>
          <a:p>
            <a:endParaRPr lang="de-DE" sz="2400"/>
          </a:p>
          <a:p>
            <a:endParaRPr lang="de-DE" sz="2400"/>
          </a:p>
          <a:p>
            <a:r>
              <a:rPr lang="de-DE" sz="2400" b="1"/>
              <a:t>in einem festgelegten Zeitraum für eine bezahlte Tätigkeit zur Verfügung stand und konkrete Maßnahmen unternommen hat, um eine Arbeit zu finden.</a:t>
            </a:r>
          </a:p>
        </p:txBody>
      </p:sp>
      <p:sp>
        <p:nvSpPr>
          <p:cNvPr id="4" name="Rechteck 3">
            <a:extLst>
              <a:ext uri="{FF2B5EF4-FFF2-40B4-BE49-F238E27FC236}">
                <a16:creationId xmlns:a16="http://schemas.microsoft.com/office/drawing/2014/main" id="{A13CB94F-AAAB-4E29-98D8-8B6643B06C1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856587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2"/>
          <p:cNvSpPr>
            <a:spLocks noChangeArrowheads="1"/>
          </p:cNvSpPr>
          <p:nvPr/>
        </p:nvSpPr>
        <p:spPr bwMode="auto">
          <a:xfrm>
            <a:off x="2467188" y="192348"/>
            <a:ext cx="7344937"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gemäß der Bundesagentur für Arbeit</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(registrierte Arbeitslose)</a:t>
            </a:r>
          </a:p>
        </p:txBody>
      </p:sp>
      <p:sp>
        <p:nvSpPr>
          <p:cNvPr id="131076" name="Text Box 3"/>
          <p:cNvSpPr txBox="1">
            <a:spLocks noChangeArrowheads="1"/>
          </p:cNvSpPr>
          <p:nvPr/>
        </p:nvSpPr>
        <p:spPr bwMode="auto">
          <a:xfrm>
            <a:off x="421246" y="1025526"/>
            <a:ext cx="9056687" cy="480131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dirty="0"/>
              <a:t>Arbeitslose sind Personen zwischen 15 und 65 (67) Jahren, die</a:t>
            </a:r>
          </a:p>
          <a:p>
            <a:endParaRPr lang="de-DE" dirty="0"/>
          </a:p>
          <a:p>
            <a:pPr>
              <a:buFontTx/>
              <a:buChar char="•"/>
            </a:pPr>
            <a:r>
              <a:rPr lang="de-DE" dirty="0"/>
              <a:t> 	vorübergehend nicht in einem Beschäftigungsverhältnis stehen oder 	weniger als 15 	Stunden pro Woche arbeiten,</a:t>
            </a:r>
          </a:p>
          <a:p>
            <a:pPr>
              <a:buFontTx/>
              <a:buChar char="•"/>
            </a:pPr>
            <a:r>
              <a:rPr lang="de-DE" dirty="0"/>
              <a:t> 	eine versicherungspflichtige Beschäftigung suchen und dabei den 	Vermittlungsbemühungen der Agentur für Arbeit zur Verfügung stehen,</a:t>
            </a:r>
          </a:p>
          <a:p>
            <a:pPr>
              <a:buFontTx/>
              <a:buChar char="•"/>
            </a:pPr>
            <a:r>
              <a:rPr lang="de-DE" dirty="0"/>
              <a:t> 	sich bei einer Agentur für Arbeit arbeitslos gemeldet haben.</a:t>
            </a:r>
          </a:p>
          <a:p>
            <a:pPr marL="571500" indent="-571500">
              <a:buFont typeface="Wingdings" panose="05000000000000000000" pitchFamily="2" charset="2"/>
              <a:buChar char="Ø"/>
            </a:pPr>
            <a:endParaRPr lang="de-DE" sz="3600" dirty="0">
              <a:cs typeface="Times New Roman" pitchFamily="18" charset="0"/>
            </a:endParaRPr>
          </a:p>
          <a:p>
            <a:pPr marL="1485900" lvl="2" indent="-571500">
              <a:buFont typeface="Wingdings" panose="05000000000000000000" pitchFamily="2" charset="2"/>
              <a:buChar char="Ø"/>
            </a:pPr>
            <a:r>
              <a:rPr lang="de-DE" b="1" dirty="0">
                <a:cs typeface="Times New Roman" pitchFamily="18" charset="0"/>
              </a:rPr>
              <a:t>aber als nicht arbeitslos gelten Personen, die</a:t>
            </a:r>
          </a:p>
          <a:p>
            <a:pPr>
              <a:buFontTx/>
              <a:buNone/>
            </a:pPr>
            <a:endParaRPr lang="de-DE" dirty="0">
              <a:cs typeface="Times New Roman" pitchFamily="18" charset="0"/>
            </a:endParaRPr>
          </a:p>
          <a:p>
            <a:pPr>
              <a:buFontTx/>
              <a:buChar char="•"/>
            </a:pPr>
            <a:r>
              <a:rPr lang="de-DE" dirty="0"/>
              <a:t> 	nicht arbeiten dürfen oder können,</a:t>
            </a:r>
          </a:p>
          <a:p>
            <a:pPr>
              <a:buFontTx/>
              <a:buChar char="•"/>
            </a:pPr>
            <a:r>
              <a:rPr lang="de-DE" dirty="0"/>
              <a:t> 	ihre Verfügbarkeit einschränken,</a:t>
            </a:r>
          </a:p>
          <a:p>
            <a:pPr>
              <a:buFontTx/>
              <a:buChar char="•"/>
            </a:pPr>
            <a:r>
              <a:rPr lang="de-DE" dirty="0"/>
              <a:t> 	sich als Nichtleistungsempfänger länger als drei Monate nicht mehr bei der 	zuständigen Agentur für Arbeit gemeldet haben,</a:t>
            </a:r>
          </a:p>
          <a:p>
            <a:pPr>
              <a:buFontTx/>
              <a:buChar char="•"/>
            </a:pPr>
            <a:r>
              <a:rPr lang="de-DE" dirty="0"/>
              <a:t> 	arbeitsunfähig erkrankt sind,</a:t>
            </a:r>
          </a:p>
          <a:p>
            <a:pPr>
              <a:buFontTx/>
              <a:buChar char="•"/>
            </a:pPr>
            <a:r>
              <a:rPr lang="de-DE" dirty="0"/>
              <a:t> 	Schüler, Studenten und Schulabgänger, die eine Ausbildungsstelle suchen </a:t>
            </a:r>
          </a:p>
        </p:txBody>
      </p:sp>
      <p:sp>
        <p:nvSpPr>
          <p:cNvPr id="4" name="Rechteck 3">
            <a:extLst>
              <a:ext uri="{FF2B5EF4-FFF2-40B4-BE49-F238E27FC236}">
                <a16:creationId xmlns:a16="http://schemas.microsoft.com/office/drawing/2014/main" id="{0D4C2494-8FAB-45E6-B670-FA781755F81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97881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ChangeArrowheads="1"/>
          </p:cNvSpPr>
          <p:nvPr/>
        </p:nvSpPr>
        <p:spPr bwMode="auto">
          <a:xfrm>
            <a:off x="43672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Volkswirtschaftslehre</a:t>
            </a:r>
          </a:p>
        </p:txBody>
      </p:sp>
      <p:sp>
        <p:nvSpPr>
          <p:cNvPr id="5124" name="Text Box 3"/>
          <p:cNvSpPr txBox="1">
            <a:spLocks noChangeArrowheads="1"/>
          </p:cNvSpPr>
          <p:nvPr/>
        </p:nvSpPr>
        <p:spPr bwMode="auto">
          <a:xfrm>
            <a:off x="615822" y="696558"/>
            <a:ext cx="91440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buSzTx/>
              <a:buFontTx/>
              <a:buNone/>
            </a:pPr>
            <a:r>
              <a:rPr lang="de-DE" altLang="de-DE" sz="2400" dirty="0">
                <a:solidFill>
                  <a:srgbClr val="000000"/>
                </a:solidFill>
              </a:rPr>
              <a:t>Was ist Volkswirtschaftslehre?</a:t>
            </a:r>
          </a:p>
        </p:txBody>
      </p:sp>
      <p:sp>
        <p:nvSpPr>
          <p:cNvPr id="5125" name="Text Box 4"/>
          <p:cNvSpPr txBox="1">
            <a:spLocks noChangeArrowheads="1"/>
          </p:cNvSpPr>
          <p:nvPr/>
        </p:nvSpPr>
        <p:spPr bwMode="auto">
          <a:xfrm>
            <a:off x="538797" y="1160404"/>
            <a:ext cx="7995603" cy="55113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SzTx/>
              <a:buFontTx/>
              <a:buNone/>
            </a:pPr>
            <a:r>
              <a:rPr lang="de-DE" altLang="de-DE" dirty="0">
                <a:solidFill>
                  <a:srgbClr val="000000"/>
                </a:solidFill>
              </a:rPr>
              <a:t>Darauf lässt sich keine eindeutige Antwort geben, außer man gibt sich</a:t>
            </a:r>
          </a:p>
          <a:p>
            <a:pPr eaLnBrk="1" hangingPunct="1">
              <a:buClrTx/>
              <a:buSzTx/>
              <a:buFontTx/>
              <a:buNone/>
            </a:pPr>
            <a:r>
              <a:rPr lang="de-DE" altLang="de-DE" dirty="0">
                <a:solidFill>
                  <a:srgbClr val="000000"/>
                </a:solidFill>
              </a:rPr>
              <a:t>mit allgemeinen Phrasen zufrieden:</a:t>
            </a:r>
          </a:p>
          <a:p>
            <a:pPr eaLnBrk="1" hangingPunct="1">
              <a:buClrTx/>
              <a:buSzTx/>
              <a:buFontTx/>
              <a:buNone/>
            </a:pPr>
            <a:endParaRPr lang="de-DE" altLang="de-DE" dirty="0">
              <a:solidFill>
                <a:srgbClr val="000000"/>
              </a:solidFill>
            </a:endParaRPr>
          </a:p>
          <a:p>
            <a:pPr eaLnBrk="1" hangingPunct="1">
              <a:buClrTx/>
              <a:buSzTx/>
              <a:buFontTx/>
              <a:buAutoNum type="arabicPeriod"/>
            </a:pPr>
            <a:r>
              <a:rPr lang="de-DE" altLang="de-DE" dirty="0">
                <a:solidFill>
                  <a:srgbClr val="000000"/>
                </a:solidFill>
              </a:rPr>
              <a:t>Economics </a:t>
            </a:r>
            <a:r>
              <a:rPr lang="de-DE" altLang="de-DE" dirty="0" err="1">
                <a:solidFill>
                  <a:srgbClr val="000000"/>
                </a:solidFill>
              </a:rPr>
              <a:t>is</a:t>
            </a:r>
            <a:r>
              <a:rPr lang="de-DE" altLang="de-DE" dirty="0">
                <a:solidFill>
                  <a:srgbClr val="000000"/>
                </a:solidFill>
              </a:rPr>
              <a:t> </a:t>
            </a:r>
            <a:r>
              <a:rPr lang="de-DE" altLang="de-DE" dirty="0" err="1">
                <a:solidFill>
                  <a:srgbClr val="000000"/>
                </a:solidFill>
              </a:rPr>
              <a:t>what</a:t>
            </a:r>
            <a:r>
              <a:rPr lang="de-DE" altLang="de-DE" dirty="0">
                <a:solidFill>
                  <a:srgbClr val="000000"/>
                </a:solidFill>
              </a:rPr>
              <a:t> </a:t>
            </a:r>
            <a:r>
              <a:rPr lang="de-DE" altLang="de-DE" dirty="0" err="1">
                <a:solidFill>
                  <a:srgbClr val="000000"/>
                </a:solidFill>
              </a:rPr>
              <a:t>Economists</a:t>
            </a:r>
            <a:r>
              <a:rPr lang="de-DE" altLang="de-DE" dirty="0">
                <a:solidFill>
                  <a:srgbClr val="000000"/>
                </a:solidFill>
              </a:rPr>
              <a:t> do! (Tautologie)</a:t>
            </a:r>
          </a:p>
          <a:p>
            <a:pPr eaLnBrk="1" hangingPunct="1">
              <a:buClrTx/>
              <a:buSzTx/>
              <a:buFontTx/>
              <a:buAutoNum type="arabicPeriod"/>
            </a:pPr>
            <a:endParaRPr lang="de-DE" altLang="de-DE" dirty="0">
              <a:solidFill>
                <a:srgbClr val="000000"/>
              </a:solidFill>
            </a:endParaRPr>
          </a:p>
          <a:p>
            <a:pPr eaLnBrk="1" hangingPunct="1">
              <a:buClrTx/>
              <a:buSzTx/>
              <a:buFontTx/>
              <a:buAutoNum type="arabicPeriod"/>
            </a:pPr>
            <a:endParaRPr lang="de-DE" altLang="de-DE" dirty="0">
              <a:solidFill>
                <a:srgbClr val="000000"/>
              </a:solidFill>
            </a:endParaRPr>
          </a:p>
          <a:p>
            <a:pPr eaLnBrk="1" hangingPunct="1">
              <a:buClrTx/>
              <a:buSzTx/>
              <a:buFontTx/>
              <a:buAutoNum type="arabicPeriod"/>
            </a:pPr>
            <a:r>
              <a:rPr lang="de-DE" altLang="de-DE">
                <a:solidFill>
                  <a:srgbClr val="000000"/>
                </a:solidFill>
              </a:rPr>
              <a:t>„Nationalökonomie ist, wenn die Leute sich wundern, warum sie kein Geld haben. Das hat mehrere Gründe, die feinsten sind die wissenschaftlichen Gründe, doch können solche durch eine Notverordnung aufgehoben werden. Über die ältere Nationalökonomie kann man ja nur lachen und dürfen wir selber daher mit Stillschweigen übergehn. Sie regierte von 715 vor Christo bis zum Jahre nach Marx. Seitdem ist die Frage völlig gelöst: die Leute haben zwar immer noch kein Geld, wissen aber wenigstens, warum.“ </a:t>
            </a:r>
            <a:r>
              <a:rPr lang="de-DE" altLang="de-DE" dirty="0">
                <a:solidFill>
                  <a:srgbClr val="000000"/>
                </a:solidFill>
              </a:rPr>
              <a:t>(</a:t>
            </a:r>
            <a:r>
              <a:rPr lang="de-DE" altLang="de-DE">
                <a:solidFill>
                  <a:srgbClr val="000000"/>
                </a:solidFill>
              </a:rPr>
              <a:t>Kurt Tucholsky, 1931)</a:t>
            </a:r>
            <a:endParaRPr lang="de-DE" altLang="de-DE" dirty="0">
              <a:solidFill>
                <a:srgbClr val="000000"/>
              </a:solidFill>
            </a:endParaRPr>
          </a:p>
        </p:txBody>
      </p:sp>
      <p:sp>
        <p:nvSpPr>
          <p:cNvPr id="7" name="Rechteck 6">
            <a:extLst>
              <a:ext uri="{FF2B5EF4-FFF2-40B4-BE49-F238E27FC236}">
                <a16:creationId xmlns:a16="http://schemas.microsoft.com/office/drawing/2014/main" id="{6C566EA3-1EC5-4DE3-B308-150C21BC64A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2"/>
          <p:cNvSpPr>
            <a:spLocks noChangeArrowheads="1"/>
          </p:cNvSpPr>
          <p:nvPr/>
        </p:nvSpPr>
        <p:spPr bwMode="auto">
          <a:xfrm>
            <a:off x="2484748" y="86845"/>
            <a:ext cx="6443662"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gemäß ILO-Konzept</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(Erwerbslose)</a:t>
            </a:r>
          </a:p>
        </p:txBody>
      </p:sp>
      <p:sp>
        <p:nvSpPr>
          <p:cNvPr id="132100" name="Text Box 3"/>
          <p:cNvSpPr txBox="1">
            <a:spLocks noChangeArrowheads="1"/>
          </p:cNvSpPr>
          <p:nvPr/>
        </p:nvSpPr>
        <p:spPr bwMode="auto">
          <a:xfrm>
            <a:off x="720655" y="870885"/>
            <a:ext cx="9720147" cy="378565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de-DE" sz="2400" dirty="0"/>
              <a:t>Als arbeitslos gelten Personen zwischen 15 und 74, die</a:t>
            </a:r>
          </a:p>
          <a:p>
            <a:pPr>
              <a:buFontTx/>
              <a:buNone/>
            </a:pPr>
            <a:r>
              <a:rPr lang="de-DE" sz="2400" dirty="0"/>
              <a:t> </a:t>
            </a:r>
          </a:p>
          <a:p>
            <a:pPr>
              <a:buFontTx/>
              <a:buNone/>
            </a:pPr>
            <a:r>
              <a:rPr lang="de-DE" sz="2400" dirty="0"/>
              <a:t>	</a:t>
            </a:r>
          </a:p>
          <a:p>
            <a:pPr>
              <a:buFontTx/>
              <a:buChar char="•"/>
            </a:pPr>
            <a:r>
              <a:rPr lang="de-DE" sz="2400" dirty="0"/>
              <a:t> 	weniger als eine Stunde pro Woche gearbeitet haben,</a:t>
            </a:r>
          </a:p>
          <a:p>
            <a:pPr>
              <a:buFontTx/>
              <a:buChar char="•"/>
            </a:pPr>
            <a:r>
              <a:rPr lang="de-DE" sz="2400" dirty="0"/>
              <a:t> 	in den vergangenen vier Wochen aktiv Arbeit gesucht haben und</a:t>
            </a:r>
          </a:p>
          <a:p>
            <a:pPr>
              <a:buFontTx/>
              <a:buChar char="•"/>
            </a:pPr>
            <a:r>
              <a:rPr lang="de-DE" sz="2400" dirty="0"/>
              <a:t> 	innerhalb von zwei Wochen für eine Arbeitstätigkeit verfügbar sind</a:t>
            </a:r>
          </a:p>
          <a:p>
            <a:pPr>
              <a:buFontTx/>
              <a:buNone/>
            </a:pPr>
            <a:endParaRPr lang="de-DE" sz="2400" dirty="0"/>
          </a:p>
          <a:p>
            <a:pPr>
              <a:buFontTx/>
              <a:buNone/>
            </a:pPr>
            <a:endParaRPr lang="de-DE" sz="2400" dirty="0"/>
          </a:p>
          <a:p>
            <a:pPr>
              <a:buFontTx/>
              <a:buNone/>
            </a:pPr>
            <a:r>
              <a:rPr lang="de-DE" sz="2400" dirty="0"/>
              <a:t>Die Erhebung der ILO-Arbeitsmarktstatistik ist in Deutschland Teil des Mikrozensus, einer computergestützten Haushaltsbefragung</a:t>
            </a:r>
          </a:p>
        </p:txBody>
      </p:sp>
      <p:sp>
        <p:nvSpPr>
          <p:cNvPr id="4" name="Rechteck 3">
            <a:extLst>
              <a:ext uri="{FF2B5EF4-FFF2-40B4-BE49-F238E27FC236}">
                <a16:creationId xmlns:a16="http://schemas.microsoft.com/office/drawing/2014/main" id="{2EAF3F47-F0C4-450D-9924-7668FAD950E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7471802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2"/>
          <p:cNvSpPr>
            <a:spLocks noChangeArrowheads="1"/>
          </p:cNvSpPr>
          <p:nvPr/>
        </p:nvSpPr>
        <p:spPr bwMode="auto">
          <a:xfrm>
            <a:off x="3098065" y="93884"/>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Berechnung der Arbeitslosenquote</a:t>
            </a:r>
          </a:p>
        </p:txBody>
      </p:sp>
      <p:sp>
        <p:nvSpPr>
          <p:cNvPr id="133124" name="Text Box 3"/>
          <p:cNvSpPr txBox="1">
            <a:spLocks noChangeArrowheads="1"/>
          </p:cNvSpPr>
          <p:nvPr/>
        </p:nvSpPr>
        <p:spPr bwMode="auto">
          <a:xfrm>
            <a:off x="485040" y="911226"/>
            <a:ext cx="9056687" cy="378565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de-DE" u="sng" dirty="0"/>
              <a:t>Bundesagentur für Arbeit:</a:t>
            </a:r>
            <a:endParaRPr lang="de-DE" dirty="0"/>
          </a:p>
          <a:p>
            <a:pPr>
              <a:buFontTx/>
              <a:buNone/>
            </a:pPr>
            <a:r>
              <a:rPr lang="de-DE" dirty="0"/>
              <a:t>					registrierte Arbeitslose</a:t>
            </a:r>
          </a:p>
          <a:p>
            <a:pPr>
              <a:buFontTx/>
              <a:buNone/>
            </a:pPr>
            <a:r>
              <a:rPr lang="de-DE" dirty="0"/>
              <a:t>					–––––––––––––––––––</a:t>
            </a:r>
          </a:p>
          <a:p>
            <a:pPr>
              <a:buFontTx/>
              <a:buNone/>
            </a:pPr>
            <a:r>
              <a:rPr lang="de-DE" dirty="0"/>
              <a:t>					zivile Erwerbspersonen</a:t>
            </a:r>
          </a:p>
          <a:p>
            <a:pPr>
              <a:buFontTx/>
              <a:buNone/>
            </a:pPr>
            <a:endParaRPr lang="de-DE" dirty="0"/>
          </a:p>
          <a:p>
            <a:pPr>
              <a:buFontTx/>
              <a:buNone/>
            </a:pPr>
            <a:r>
              <a:rPr lang="de-DE" u="sng" dirty="0"/>
              <a:t>ILO-Konzept:</a:t>
            </a:r>
          </a:p>
          <a:p>
            <a:pPr>
              <a:buFontTx/>
              <a:buNone/>
            </a:pPr>
            <a:r>
              <a:rPr lang="de-DE" dirty="0"/>
              <a:t>					       Erwerbslose</a:t>
            </a:r>
          </a:p>
          <a:p>
            <a:pPr>
              <a:buFontTx/>
              <a:buNone/>
            </a:pPr>
            <a:r>
              <a:rPr lang="de-DE" dirty="0"/>
              <a:t>					–––––––––––––––––––</a:t>
            </a:r>
          </a:p>
          <a:p>
            <a:pPr>
              <a:buFontTx/>
              <a:buNone/>
            </a:pPr>
            <a:r>
              <a:rPr lang="de-DE" dirty="0"/>
              <a:t>					    Erwerbspersonen</a:t>
            </a:r>
          </a:p>
          <a:p>
            <a:pPr>
              <a:buFontTx/>
              <a:buNone/>
            </a:pPr>
            <a:endParaRPr lang="de-DE" dirty="0"/>
          </a:p>
          <a:p>
            <a:pPr>
              <a:buFontTx/>
              <a:buChar char="•"/>
            </a:pPr>
            <a:r>
              <a:rPr lang="de-DE" sz="2000" dirty="0"/>
              <a:t> zivile Erwerbspersonen = Arbeitnehmer + Selbstständige + registrierte Arbeitslose</a:t>
            </a:r>
          </a:p>
          <a:p>
            <a:pPr>
              <a:buFontTx/>
              <a:buChar char="•"/>
            </a:pPr>
            <a:r>
              <a:rPr lang="de-DE" sz="2000" dirty="0"/>
              <a:t> Erwerbspersonen = Arbeitnehmer + Selbstständige + Erwerbslose</a:t>
            </a:r>
          </a:p>
          <a:p>
            <a:pPr>
              <a:buFontTx/>
              <a:buNone/>
            </a:pPr>
            <a:endParaRPr lang="de-DE" sz="2000" dirty="0"/>
          </a:p>
        </p:txBody>
      </p:sp>
      <p:sp>
        <p:nvSpPr>
          <p:cNvPr id="4" name="Rechteck 3">
            <a:extLst>
              <a:ext uri="{FF2B5EF4-FFF2-40B4-BE49-F238E27FC236}">
                <a16:creationId xmlns:a16="http://schemas.microsoft.com/office/drawing/2014/main" id="{1272072A-F77A-4056-87BC-C134F5791D0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8145608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p:cNvSpPr>
            <a:spLocks noChangeArrowheads="1"/>
          </p:cNvSpPr>
          <p:nvPr/>
        </p:nvSpPr>
        <p:spPr bwMode="auto">
          <a:xfrm>
            <a:off x="3053460" y="182415"/>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Vergleich der ILO-Quote und der BA-Quote</a:t>
            </a:r>
          </a:p>
        </p:txBody>
      </p:sp>
      <p:sp>
        <p:nvSpPr>
          <p:cNvPr id="134148" name="Text Box 3"/>
          <p:cNvSpPr txBox="1">
            <a:spLocks noChangeArrowheads="1"/>
          </p:cNvSpPr>
          <p:nvPr/>
        </p:nvSpPr>
        <p:spPr bwMode="auto">
          <a:xfrm>
            <a:off x="1611314" y="1025526"/>
            <a:ext cx="9056687" cy="3968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de-DE" sz="2000"/>
              <a:t> </a:t>
            </a:r>
          </a:p>
        </p:txBody>
      </p:sp>
      <p:graphicFrame>
        <p:nvGraphicFramePr>
          <p:cNvPr id="1078276" name="Group 4"/>
          <p:cNvGraphicFramePr>
            <a:graphicFrameLocks noGrp="1"/>
          </p:cNvGraphicFramePr>
          <p:nvPr/>
        </p:nvGraphicFramePr>
        <p:xfrm>
          <a:off x="1703389" y="1052513"/>
          <a:ext cx="8785225" cy="2817812"/>
        </p:xfrm>
        <a:graphic>
          <a:graphicData uri="http://schemas.openxmlformats.org/drawingml/2006/table">
            <a:tbl>
              <a:tblPr/>
              <a:tblGrid>
                <a:gridCol w="1728787">
                  <a:extLst>
                    <a:ext uri="{9D8B030D-6E8A-4147-A177-3AD203B41FA5}">
                      <a16:colId xmlns:a16="http://schemas.microsoft.com/office/drawing/2014/main" val="20000"/>
                    </a:ext>
                  </a:extLst>
                </a:gridCol>
                <a:gridCol w="3744913">
                  <a:extLst>
                    <a:ext uri="{9D8B030D-6E8A-4147-A177-3AD203B41FA5}">
                      <a16:colId xmlns:a16="http://schemas.microsoft.com/office/drawing/2014/main" val="20001"/>
                    </a:ext>
                  </a:extLst>
                </a:gridCol>
                <a:gridCol w="3311525">
                  <a:extLst>
                    <a:ext uri="{9D8B030D-6E8A-4147-A177-3AD203B41FA5}">
                      <a16:colId xmlns:a16="http://schemas.microsoft.com/office/drawing/2014/main" val="20002"/>
                    </a:ext>
                  </a:extLst>
                </a:gridCol>
              </a:tblGrid>
              <a:tr h="840929">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BA</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ILO</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351">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Tätigkeit</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weniger als 15h</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weniger als 1h</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0006">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Alterspanne</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15-65 (67) Jahre</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15-74 Jahre</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76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Abfrage</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Persönliche Meldung bei der BA</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Umfrage</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76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Verfügbarkeit</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sofort</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innerhalb von 2 Wochen</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34175" name="Text Box 30"/>
          <p:cNvSpPr txBox="1">
            <a:spLocks noChangeArrowheads="1"/>
          </p:cNvSpPr>
          <p:nvPr/>
        </p:nvSpPr>
        <p:spPr bwMode="auto">
          <a:xfrm>
            <a:off x="233083" y="4022725"/>
            <a:ext cx="8964613" cy="147732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de-DE" dirty="0"/>
              <a:t> 	Für nationale Untersuchungen wird vornehmlich auf die BA-Statistik </a:t>
            </a:r>
          </a:p>
          <a:p>
            <a:pPr>
              <a:buFontTx/>
              <a:buNone/>
            </a:pPr>
            <a:r>
              <a:rPr lang="de-DE" dirty="0"/>
              <a:t>	zurückgegriffen, aufgrund der höheren Datengenauigkeit</a:t>
            </a:r>
          </a:p>
          <a:p>
            <a:pPr>
              <a:buFontTx/>
              <a:buChar char="•"/>
            </a:pPr>
            <a:endParaRPr lang="de-DE" dirty="0"/>
          </a:p>
          <a:p>
            <a:pPr>
              <a:buFontTx/>
              <a:buChar char="•"/>
            </a:pPr>
            <a:r>
              <a:rPr lang="de-DE" dirty="0"/>
              <a:t> 	Für internationale Vergleiche wird die ILO-Statistik herangezogen, da die 	nationalen Statistiken zu große Unterschiede in den Definitionen aufweisen.</a:t>
            </a:r>
          </a:p>
        </p:txBody>
      </p:sp>
      <p:sp>
        <p:nvSpPr>
          <p:cNvPr id="2" name="Rechteck 1"/>
          <p:cNvSpPr/>
          <p:nvPr/>
        </p:nvSpPr>
        <p:spPr>
          <a:xfrm>
            <a:off x="1181100" y="6070015"/>
            <a:ext cx="10652760" cy="646331"/>
          </a:xfrm>
          <a:prstGeom prst="rect">
            <a:avLst/>
          </a:prstGeom>
        </p:spPr>
        <p:txBody>
          <a:bodyPr wrap="square">
            <a:spAutoFit/>
          </a:bodyPr>
          <a:lstStyle/>
          <a:p>
            <a:r>
              <a:rPr lang="de-DE" dirty="0"/>
              <a:t>→ Man kann somit nicht davon reden, dass die eine Kennzahl besser ist, als die andere, sondern vielmehr ist für die jeweilige Situation immer die passende Kennzahl zu wählen!</a:t>
            </a:r>
          </a:p>
        </p:txBody>
      </p:sp>
      <p:sp>
        <p:nvSpPr>
          <p:cNvPr id="7" name="Rechteck 6">
            <a:extLst>
              <a:ext uri="{FF2B5EF4-FFF2-40B4-BE49-F238E27FC236}">
                <a16:creationId xmlns:a16="http://schemas.microsoft.com/office/drawing/2014/main" id="{D9B57771-A2EF-4D5F-A49B-4CDA6FD0B84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53822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Rectangle 2"/>
          <p:cNvSpPr>
            <a:spLocks noChangeArrowheads="1"/>
          </p:cNvSpPr>
          <p:nvPr/>
        </p:nvSpPr>
        <p:spPr bwMode="auto">
          <a:xfrm>
            <a:off x="393160" y="97822"/>
            <a:ext cx="795057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Entwicklung der Arbeitslosigkeit in Deutschland</a:t>
            </a:r>
          </a:p>
        </p:txBody>
      </p:sp>
      <p:sp>
        <p:nvSpPr>
          <p:cNvPr id="135172" name="Text Box 4"/>
          <p:cNvSpPr txBox="1">
            <a:spLocks noChangeArrowheads="1"/>
          </p:cNvSpPr>
          <p:nvPr/>
        </p:nvSpPr>
        <p:spPr bwMode="auto">
          <a:xfrm>
            <a:off x="1611314" y="6235701"/>
            <a:ext cx="260847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Bundesagentur für Arbeit</a:t>
            </a:r>
          </a:p>
        </p:txBody>
      </p:sp>
      <p:sp>
        <p:nvSpPr>
          <p:cNvPr id="11" name="Rechteck 10">
            <a:extLst>
              <a:ext uri="{FF2B5EF4-FFF2-40B4-BE49-F238E27FC236}">
                <a16:creationId xmlns:a16="http://schemas.microsoft.com/office/drawing/2014/main" id="{A9D58666-B24B-4EAE-B54C-6F7591185D3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E4B351E8-8D6C-3457-342D-899C768C3D4C}"/>
              </a:ext>
            </a:extLst>
          </p:cNvPr>
          <p:cNvPicPr>
            <a:picLocks noChangeAspect="1"/>
          </p:cNvPicPr>
          <p:nvPr/>
        </p:nvPicPr>
        <p:blipFill>
          <a:blip r:embed="rId3"/>
          <a:stretch>
            <a:fillRect/>
          </a:stretch>
        </p:blipFill>
        <p:spPr>
          <a:xfrm>
            <a:off x="393160" y="721260"/>
            <a:ext cx="7742186" cy="5172764"/>
          </a:xfrm>
          <a:prstGeom prst="rect">
            <a:avLst/>
          </a:prstGeom>
        </p:spPr>
      </p:pic>
    </p:spTree>
    <p:extLst>
      <p:ext uri="{BB962C8B-B14F-4D97-AF65-F5344CB8AC3E}">
        <p14:creationId xmlns:p14="http://schemas.microsoft.com/office/powerpoint/2010/main" val="3259785748"/>
      </p:ext>
    </p:extLst>
  </p:cSld>
  <p:clrMapOvr>
    <a:masterClrMapping/>
  </p:clrMapOvr>
  <p:transition spd="med"/>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Arten von Arbeitslosigkeit</a:t>
            </a:r>
          </a:p>
        </p:txBody>
      </p:sp>
      <p:sp>
        <p:nvSpPr>
          <p:cNvPr id="136196" name="Text Box 3"/>
          <p:cNvSpPr txBox="1">
            <a:spLocks noChangeArrowheads="1"/>
          </p:cNvSpPr>
          <p:nvPr/>
        </p:nvSpPr>
        <p:spPr bwMode="auto">
          <a:xfrm>
            <a:off x="429359" y="1878331"/>
            <a:ext cx="7926507" cy="30491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dirty="0">
              <a:solidFill>
                <a:srgbClr val="000000"/>
              </a:solidFill>
            </a:endParaRPr>
          </a:p>
          <a:p>
            <a:pPr eaLnBrk="1" hangingPunct="1">
              <a:buClrTx/>
              <a:buFontTx/>
              <a:buNone/>
            </a:pPr>
            <a:r>
              <a:rPr lang="de-DE" sz="2400" b="1" dirty="0">
                <a:solidFill>
                  <a:srgbClr val="000000"/>
                </a:solidFill>
              </a:rPr>
              <a:t>Kurzfristig:		Saisonale und friktionelle Arbeitslosigkeit</a:t>
            </a:r>
          </a:p>
          <a:p>
            <a:pPr eaLnBrk="1" hangingPunct="1">
              <a:buClrTx/>
              <a:buFontTx/>
              <a:buNone/>
            </a:pPr>
            <a:endParaRPr lang="de-DE" sz="2400" b="1" dirty="0">
              <a:solidFill>
                <a:srgbClr val="000000"/>
              </a:solidFill>
            </a:endParaRPr>
          </a:p>
          <a:p>
            <a:pPr eaLnBrk="1" hangingPunct="1">
              <a:buClrTx/>
              <a:buFontTx/>
              <a:buNone/>
            </a:pPr>
            <a:r>
              <a:rPr lang="de-DE" sz="2400" b="1" dirty="0">
                <a:solidFill>
                  <a:srgbClr val="000000"/>
                </a:solidFill>
              </a:rPr>
              <a:t>Mittelfristig:		Konjunkturelle Arbeitslosigkeit</a:t>
            </a:r>
          </a:p>
          <a:p>
            <a:pPr eaLnBrk="1" hangingPunct="1">
              <a:buClrTx/>
              <a:buFontTx/>
              <a:buNone/>
            </a:pPr>
            <a:endParaRPr lang="de-DE" sz="2400" b="1" dirty="0">
              <a:solidFill>
                <a:srgbClr val="000000"/>
              </a:solidFill>
            </a:endParaRPr>
          </a:p>
          <a:p>
            <a:pPr eaLnBrk="1" hangingPunct="1">
              <a:buClrTx/>
              <a:buFontTx/>
              <a:buNone/>
            </a:pPr>
            <a:r>
              <a:rPr lang="de-DE" sz="2400" b="1" dirty="0">
                <a:solidFill>
                  <a:srgbClr val="000000"/>
                </a:solidFill>
              </a:rPr>
              <a:t>Langfristig:		Strukturelle Arbeitslosigkeit</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4" name="Text Box 4"/>
          <p:cNvSpPr txBox="1">
            <a:spLocks noChangeArrowheads="1"/>
          </p:cNvSpPr>
          <p:nvPr/>
        </p:nvSpPr>
        <p:spPr bwMode="auto">
          <a:xfrm>
            <a:off x="8321576" y="2320583"/>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Bis zu ca. 1  Jahre</a:t>
            </a:r>
          </a:p>
        </p:txBody>
      </p:sp>
      <p:sp>
        <p:nvSpPr>
          <p:cNvPr id="5" name="Text Box 4"/>
          <p:cNvSpPr txBox="1">
            <a:spLocks noChangeArrowheads="1"/>
          </p:cNvSpPr>
          <p:nvPr/>
        </p:nvSpPr>
        <p:spPr bwMode="auto">
          <a:xfrm>
            <a:off x="8287286" y="3082875"/>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Bis zu ca. 3 Jahr</a:t>
            </a:r>
          </a:p>
        </p:txBody>
      </p:sp>
      <p:sp>
        <p:nvSpPr>
          <p:cNvPr id="6" name="Text Box 4"/>
          <p:cNvSpPr txBox="1">
            <a:spLocks noChangeArrowheads="1"/>
          </p:cNvSpPr>
          <p:nvPr/>
        </p:nvSpPr>
        <p:spPr bwMode="auto">
          <a:xfrm>
            <a:off x="8377874" y="3726764"/>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über 3  Jahre</a:t>
            </a:r>
          </a:p>
        </p:txBody>
      </p:sp>
      <p:sp>
        <p:nvSpPr>
          <p:cNvPr id="7" name="Rechteck 6">
            <a:extLst>
              <a:ext uri="{FF2B5EF4-FFF2-40B4-BE49-F238E27FC236}">
                <a16:creationId xmlns:a16="http://schemas.microsoft.com/office/drawing/2014/main" id="{1F8AB83E-378F-435D-8DA0-08CAA654C95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6825500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Kurzfristige Arbeitslosigkeit</a:t>
            </a:r>
          </a:p>
        </p:txBody>
      </p:sp>
      <p:sp>
        <p:nvSpPr>
          <p:cNvPr id="137220" name="Text Box 3"/>
          <p:cNvSpPr txBox="1">
            <a:spLocks noChangeArrowheads="1"/>
          </p:cNvSpPr>
          <p:nvPr/>
        </p:nvSpPr>
        <p:spPr bwMode="auto">
          <a:xfrm>
            <a:off x="1558926" y="1052514"/>
            <a:ext cx="8781869" cy="5172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b="1" dirty="0">
                <a:solidFill>
                  <a:schemeClr val="tx1"/>
                </a:solidFill>
              </a:rPr>
              <a:t>Saisonale Arbeitslosigkeit:</a:t>
            </a:r>
          </a:p>
          <a:p>
            <a:pPr eaLnBrk="1" hangingPunct="1">
              <a:buFontTx/>
              <a:buChar char="•"/>
            </a:pPr>
            <a:r>
              <a:rPr lang="de-DE" dirty="0">
                <a:solidFill>
                  <a:schemeClr val="tx1"/>
                </a:solidFill>
              </a:rPr>
              <a:t> 	Produktionsschwankungen im Jahresverlauf z. B. in der Landwirtschaft </a:t>
            </a:r>
          </a:p>
          <a:p>
            <a:pPr eaLnBrk="1" hangingPunct="1">
              <a:buFontTx/>
              <a:buNone/>
            </a:pPr>
            <a:r>
              <a:rPr lang="de-DE" dirty="0">
                <a:solidFill>
                  <a:schemeClr val="tx1"/>
                </a:solidFill>
              </a:rPr>
              <a:t>		und Bauwirtschaft</a:t>
            </a:r>
          </a:p>
          <a:p>
            <a:pPr eaLnBrk="1" hangingPunct="1">
              <a:buFontTx/>
              <a:buChar char="•"/>
            </a:pPr>
            <a:r>
              <a:rPr lang="de-DE" dirty="0">
                <a:solidFill>
                  <a:schemeClr val="tx1"/>
                </a:solidFill>
              </a:rPr>
              <a:t> 	Nachfrageschwankungen im Jahresverlauf z. B. im Tourismus durch</a:t>
            </a:r>
          </a:p>
          <a:p>
            <a:pPr eaLnBrk="1" hangingPunct="1">
              <a:buFontTx/>
              <a:buNone/>
            </a:pPr>
            <a:r>
              <a:rPr lang="de-DE" dirty="0">
                <a:solidFill>
                  <a:schemeClr val="tx1"/>
                </a:solidFill>
              </a:rPr>
              <a:t>		Wetterlage und Schulferien</a:t>
            </a:r>
          </a:p>
          <a:p>
            <a:pPr marL="342900" indent="-342900" eaLnBrk="1" hangingPunct="1">
              <a:buFont typeface="Arial" panose="020B0604020202020204" pitchFamily="34" charset="0"/>
              <a:buChar char="•"/>
            </a:pPr>
            <a:r>
              <a:rPr lang="de-DE" dirty="0">
                <a:solidFill>
                  <a:schemeClr val="tx1"/>
                </a:solidFill>
              </a:rPr>
              <a:t>Einstellungszyklen</a:t>
            </a:r>
          </a:p>
          <a:p>
            <a:pPr eaLnBrk="1" hangingPunct="1"/>
            <a:endParaRPr lang="de-DE" dirty="0">
              <a:solidFill>
                <a:schemeClr val="tx1"/>
              </a:solidFill>
            </a:endParaRPr>
          </a:p>
          <a:p>
            <a:pPr eaLnBrk="1" hangingPunct="1"/>
            <a:endParaRPr lang="de-DE" dirty="0">
              <a:solidFill>
                <a:schemeClr val="tx1"/>
              </a:solidFill>
            </a:endParaRPr>
          </a:p>
          <a:p>
            <a:pPr eaLnBrk="1" hangingPunct="1"/>
            <a:r>
              <a:rPr lang="de-DE" b="1" dirty="0">
                <a:solidFill>
                  <a:schemeClr val="tx1"/>
                </a:solidFill>
              </a:rPr>
              <a:t>Friktionelle Arbeitslosigkeit:</a:t>
            </a:r>
          </a:p>
          <a:p>
            <a:pPr eaLnBrk="1" hangingPunct="1"/>
            <a:endParaRPr lang="de-DE" b="1" dirty="0">
              <a:solidFill>
                <a:schemeClr val="tx1"/>
              </a:solidFill>
            </a:endParaRPr>
          </a:p>
          <a:p>
            <a:pPr eaLnBrk="1" hangingPunct="1">
              <a:buFontTx/>
              <a:buChar char="•"/>
            </a:pPr>
            <a:r>
              <a:rPr lang="de-DE" dirty="0">
                <a:solidFill>
                  <a:schemeClr val="tx1"/>
                </a:solidFill>
              </a:rPr>
              <a:t> 	Unvollständige Information am Arbeitsmarkt verzögert die Vermittlung </a:t>
            </a:r>
          </a:p>
          <a:p>
            <a:pPr eaLnBrk="1" hangingPunct="1">
              <a:buFontTx/>
              <a:buNone/>
            </a:pPr>
            <a:r>
              <a:rPr lang="de-DE" dirty="0">
                <a:solidFill>
                  <a:schemeClr val="tx1"/>
                </a:solidFill>
              </a:rPr>
              <a:t>		von Arbeitsplätzen und Arbeitskräften, z. B. </a:t>
            </a:r>
          </a:p>
          <a:p>
            <a:pPr eaLnBrk="1" hangingPunct="1">
              <a:buFontTx/>
              <a:buNone/>
            </a:pPr>
            <a:r>
              <a:rPr lang="de-DE" dirty="0">
                <a:solidFill>
                  <a:schemeClr val="tx1"/>
                </a:solidFill>
              </a:rPr>
              <a:t>		– durch die Zeit für die Suche nach geeigneten Stellen bzw. Bewerbern</a:t>
            </a:r>
          </a:p>
          <a:p>
            <a:pPr eaLnBrk="1" hangingPunct="1">
              <a:buFontTx/>
              <a:buNone/>
            </a:pPr>
            <a:r>
              <a:rPr lang="de-DE" dirty="0">
                <a:solidFill>
                  <a:schemeClr val="tx1"/>
                </a:solidFill>
              </a:rPr>
              <a:t>		– fehlende Weitergabe freier Stellen an die Arbeitsagenturen</a:t>
            </a:r>
          </a:p>
          <a:p>
            <a:pPr eaLnBrk="1" hangingPunct="1"/>
            <a:endParaRPr lang="de-DE" dirty="0">
              <a:solidFill>
                <a:schemeClr val="tx1"/>
              </a:solidFill>
            </a:endParaRPr>
          </a:p>
        </p:txBody>
      </p:sp>
      <p:sp>
        <p:nvSpPr>
          <p:cNvPr id="5" name="Rechteck 4">
            <a:extLst>
              <a:ext uri="{FF2B5EF4-FFF2-40B4-BE49-F238E27FC236}">
                <a16:creationId xmlns:a16="http://schemas.microsoft.com/office/drawing/2014/main" id="{5B5D9D03-2113-46A4-A8A4-56CA1630EC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9177100"/>
      </p:ext>
    </p:extLst>
  </p:cSld>
  <p:clrMapOvr>
    <a:masterClrMapping/>
  </p:clrMapOvr>
  <p:transition spd="med"/>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Rectangle 2"/>
          <p:cNvSpPr>
            <a:spLocks noChangeArrowheads="1"/>
          </p:cNvSpPr>
          <p:nvPr/>
        </p:nvSpPr>
        <p:spPr bwMode="auto">
          <a:xfrm>
            <a:off x="4392614" y="215752"/>
            <a:ext cx="627538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Mittel- und langfristige Arbeitslosigkeit</a:t>
            </a:r>
          </a:p>
        </p:txBody>
      </p:sp>
      <p:sp>
        <p:nvSpPr>
          <p:cNvPr id="138244" name="Text Box 3"/>
          <p:cNvSpPr txBox="1">
            <a:spLocks noChangeArrowheads="1"/>
          </p:cNvSpPr>
          <p:nvPr/>
        </p:nvSpPr>
        <p:spPr bwMode="auto">
          <a:xfrm>
            <a:off x="6726" y="604352"/>
            <a:ext cx="8895227" cy="58499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b="1" dirty="0">
                <a:solidFill>
                  <a:schemeClr val="tx1"/>
                </a:solidFill>
              </a:rPr>
              <a:t>Konjunkturelle Arbeitslosigkeit:</a:t>
            </a:r>
          </a:p>
          <a:p>
            <a:pPr eaLnBrk="1" hangingPunct="1">
              <a:buFontTx/>
              <a:buNone/>
            </a:pPr>
            <a:r>
              <a:rPr lang="de-DE" dirty="0">
                <a:solidFill>
                  <a:schemeClr val="tx1"/>
                </a:solidFill>
              </a:rPr>
              <a:t>Konjunkturelle Schwankungen können zu einer Unterauslastung des </a:t>
            </a:r>
          </a:p>
          <a:p>
            <a:pPr eaLnBrk="1" hangingPunct="1">
              <a:buFontTx/>
              <a:buNone/>
            </a:pPr>
            <a:r>
              <a:rPr lang="de-DE" dirty="0">
                <a:solidFill>
                  <a:schemeClr val="tx1"/>
                </a:solidFill>
              </a:rPr>
              <a:t>Produktionspotenzials führen </a:t>
            </a:r>
            <a:r>
              <a:rPr lang="de-DE" dirty="0">
                <a:solidFill>
                  <a:schemeClr val="tx1"/>
                </a:solidFill>
                <a:cs typeface="Times New Roman" pitchFamily="18" charset="0"/>
              </a:rPr>
              <a:t>→ dadurch kommt es zu einem Rückgang der</a:t>
            </a:r>
          </a:p>
          <a:p>
            <a:pPr eaLnBrk="1" hangingPunct="1">
              <a:buFontTx/>
              <a:buNone/>
            </a:pPr>
            <a:r>
              <a:rPr lang="de-DE">
                <a:solidFill>
                  <a:schemeClr val="tx1"/>
                </a:solidFill>
                <a:cs typeface="Times New Roman" pitchFamily="18" charset="0"/>
              </a:rPr>
              <a:t>Arbeitsnachfrage</a:t>
            </a:r>
          </a:p>
          <a:p>
            <a:pPr eaLnBrk="1" hangingPunct="1"/>
            <a:endParaRPr lang="de-DE">
              <a:solidFill>
                <a:schemeClr val="tx1"/>
              </a:solidFill>
            </a:endParaRPr>
          </a:p>
          <a:p>
            <a:pPr eaLnBrk="1" hangingPunct="1"/>
            <a:r>
              <a:rPr lang="de-DE" b="1">
                <a:solidFill>
                  <a:schemeClr val="tx1"/>
                </a:solidFill>
              </a:rPr>
              <a:t>Strukturelle </a:t>
            </a:r>
            <a:r>
              <a:rPr lang="de-DE" b="1" dirty="0">
                <a:solidFill>
                  <a:schemeClr val="tx1"/>
                </a:solidFill>
              </a:rPr>
              <a:t>Arbeitslosigkeit:</a:t>
            </a:r>
          </a:p>
          <a:p>
            <a:pPr eaLnBrk="1" hangingPunct="1"/>
            <a:endParaRPr lang="de-DE" b="1" dirty="0">
              <a:solidFill>
                <a:schemeClr val="tx1"/>
              </a:solidFill>
            </a:endParaRPr>
          </a:p>
          <a:p>
            <a:pPr eaLnBrk="1" hangingPunct="1">
              <a:buFontTx/>
              <a:buChar char="•"/>
            </a:pPr>
            <a:r>
              <a:rPr lang="de-DE" dirty="0">
                <a:solidFill>
                  <a:schemeClr val="tx1"/>
                </a:solidFill>
              </a:rPr>
              <a:t> Sektoraler Strukturwandel, z. B. durch Gesetzesänderungen (Energiewende)</a:t>
            </a:r>
          </a:p>
          <a:p>
            <a:pPr eaLnBrk="1" hangingPunct="1">
              <a:buFontTx/>
              <a:buNone/>
            </a:pPr>
            <a:r>
              <a:rPr lang="de-DE" dirty="0">
                <a:solidFill>
                  <a:schemeClr val="tx1"/>
                </a:solidFill>
              </a:rPr>
              <a:t>            					     → Wegfall von Arbeitsplätzen in der Atomindustrie</a:t>
            </a:r>
          </a:p>
          <a:p>
            <a:pPr eaLnBrk="1" hangingPunct="1">
              <a:buFontTx/>
              <a:buChar char="•"/>
            </a:pPr>
            <a:endParaRPr lang="de-DE" dirty="0">
              <a:solidFill>
                <a:schemeClr val="tx1"/>
              </a:solidFill>
            </a:endParaRPr>
          </a:p>
          <a:p>
            <a:pPr eaLnBrk="1" hangingPunct="1">
              <a:buFontTx/>
              <a:buChar char="•"/>
            </a:pPr>
            <a:r>
              <a:rPr lang="de-DE" dirty="0">
                <a:solidFill>
                  <a:schemeClr val="tx1"/>
                </a:solidFill>
              </a:rPr>
              <a:t> Technologischer Wandel, z. B. Rationalisierungsmaßnahmen durch den 								Einsatz von Robotern im Produktionsprozess</a:t>
            </a:r>
          </a:p>
          <a:p>
            <a:pPr eaLnBrk="1" hangingPunct="1">
              <a:buFontTx/>
              <a:buChar char="•"/>
            </a:pPr>
            <a:endParaRPr lang="de-DE" dirty="0">
              <a:solidFill>
                <a:schemeClr val="tx1"/>
              </a:solidFill>
            </a:endParaRPr>
          </a:p>
          <a:p>
            <a:pPr eaLnBrk="1" hangingPunct="1">
              <a:buFontTx/>
              <a:buChar char="•"/>
            </a:pPr>
            <a:r>
              <a:rPr lang="de-DE" dirty="0">
                <a:solidFill>
                  <a:schemeClr val="tx1"/>
                </a:solidFill>
              </a:rPr>
              <a:t> Regionale bzw. qualifikatorische Diskrepanz zwischen Arbeitsangebot und</a:t>
            </a:r>
          </a:p>
          <a:p>
            <a:pPr eaLnBrk="1" hangingPunct="1">
              <a:buFontTx/>
              <a:buNone/>
            </a:pPr>
            <a:r>
              <a:rPr lang="de-DE" dirty="0">
                <a:solidFill>
                  <a:schemeClr val="tx1"/>
                </a:solidFill>
              </a:rPr>
              <a:t>  Nachfrage, z.B. durch demographischen Wandel oder fehlende Industrien           	  im ländlichen Raum </a:t>
            </a:r>
          </a:p>
        </p:txBody>
      </p:sp>
      <p:sp>
        <p:nvSpPr>
          <p:cNvPr id="6" name="Rechteck 5">
            <a:extLst>
              <a:ext uri="{FF2B5EF4-FFF2-40B4-BE49-F238E27FC236}">
                <a16:creationId xmlns:a16="http://schemas.microsoft.com/office/drawing/2014/main" id="{ABFC2558-8065-48C2-9ED2-88FDCE233C9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13187908"/>
      </p:ext>
    </p:extLst>
  </p:cSld>
  <p:clrMapOvr>
    <a:masterClrMapping/>
  </p:clrMapOvr>
  <p:transition spd="med"/>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Verdeckte Arbeitslosigkeit</a:t>
            </a:r>
          </a:p>
        </p:txBody>
      </p:sp>
      <p:sp>
        <p:nvSpPr>
          <p:cNvPr id="139268" name="Text Box 3"/>
          <p:cNvSpPr txBox="1">
            <a:spLocks noChangeArrowheads="1"/>
          </p:cNvSpPr>
          <p:nvPr/>
        </p:nvSpPr>
        <p:spPr bwMode="auto">
          <a:xfrm>
            <a:off x="1919289" y="1223964"/>
            <a:ext cx="7559675" cy="41571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b="1">
              <a:solidFill>
                <a:srgbClr val="000000"/>
              </a:solidFill>
            </a:endParaRPr>
          </a:p>
          <a:p>
            <a:pPr eaLnBrk="1" hangingPunct="1">
              <a:buClrTx/>
              <a:buFontTx/>
              <a:buChar char="•"/>
            </a:pPr>
            <a:r>
              <a:rPr lang="de-DE" sz="2400">
                <a:solidFill>
                  <a:srgbClr val="000000"/>
                </a:solidFill>
              </a:rPr>
              <a:t> 	Teilnehmer an Qualifizierungsmaßnahmen</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Vorruhestand</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Kurzarbeit</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vorübergehend arbeitsunfähig erkrankt</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Arbeitsbeschaffungsmaßnahmen </a:t>
            </a:r>
          </a:p>
          <a:p>
            <a:pPr eaLnBrk="1" hangingPunct="1">
              <a:buClrTx/>
              <a:buFontTx/>
              <a:buNone/>
            </a:pPr>
            <a:endParaRPr lang="de-DE" sz="2400">
              <a:solidFill>
                <a:srgbClr val="000000"/>
              </a:solidFill>
            </a:endParaRPr>
          </a:p>
        </p:txBody>
      </p:sp>
      <p:sp>
        <p:nvSpPr>
          <p:cNvPr id="4" name="Rechteck 3">
            <a:extLst>
              <a:ext uri="{FF2B5EF4-FFF2-40B4-BE49-F238E27FC236}">
                <a16:creationId xmlns:a16="http://schemas.microsoft.com/office/drawing/2014/main" id="{97A614EA-25C5-473B-AFF4-092B52AC409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345203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Rectangle 2"/>
          <p:cNvSpPr>
            <a:spLocks noChangeArrowheads="1"/>
          </p:cNvSpPr>
          <p:nvPr/>
        </p:nvSpPr>
        <p:spPr bwMode="auto">
          <a:xfrm>
            <a:off x="1759527" y="223372"/>
            <a:ext cx="9608128"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Verdeckte Arbeitslosigkeit (stille Reserve)in Deutschland</a:t>
            </a:r>
          </a:p>
        </p:txBody>
      </p:sp>
      <p:sp>
        <p:nvSpPr>
          <p:cNvPr id="140293" name="Text Box 4"/>
          <p:cNvSpPr txBox="1">
            <a:spLocks noChangeArrowheads="1"/>
          </p:cNvSpPr>
          <p:nvPr/>
        </p:nvSpPr>
        <p:spPr bwMode="auto">
          <a:xfrm>
            <a:off x="1611313" y="6235701"/>
            <a:ext cx="997389"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IAB</a:t>
            </a:r>
          </a:p>
        </p:txBody>
      </p:sp>
      <p:sp>
        <p:nvSpPr>
          <p:cNvPr id="6" name="Rechteck 5">
            <a:extLst>
              <a:ext uri="{FF2B5EF4-FFF2-40B4-BE49-F238E27FC236}">
                <a16:creationId xmlns:a16="http://schemas.microsoft.com/office/drawing/2014/main" id="{94B5F575-FEDF-473A-ADBC-0EFD9018348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C2B392A9-9BAB-4302-2289-F3DF03E90655}"/>
              </a:ext>
            </a:extLst>
          </p:cNvPr>
          <p:cNvPicPr>
            <a:picLocks noChangeAspect="1"/>
          </p:cNvPicPr>
          <p:nvPr/>
        </p:nvPicPr>
        <p:blipFill>
          <a:blip r:embed="rId3"/>
          <a:stretch>
            <a:fillRect/>
          </a:stretch>
        </p:blipFill>
        <p:spPr>
          <a:xfrm>
            <a:off x="173182" y="1112398"/>
            <a:ext cx="6517307" cy="3986651"/>
          </a:xfrm>
          <a:prstGeom prst="rect">
            <a:avLst/>
          </a:prstGeom>
        </p:spPr>
      </p:pic>
    </p:spTree>
    <p:extLst>
      <p:ext uri="{BB962C8B-B14F-4D97-AF65-F5344CB8AC3E}">
        <p14:creationId xmlns:p14="http://schemas.microsoft.com/office/powerpoint/2010/main" val="58756752"/>
      </p:ext>
    </p:extLst>
  </p:cSld>
  <p:clrMapOvr>
    <a:masterClrMapping/>
  </p:clrMapOvr>
  <p:transition spd="med"/>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2"/>
          <p:cNvSpPr>
            <a:spLocks noChangeArrowheads="1"/>
          </p:cNvSpPr>
          <p:nvPr/>
        </p:nvSpPr>
        <p:spPr bwMode="auto">
          <a:xfrm>
            <a:off x="2360122" y="-3498"/>
            <a:ext cx="749046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Entwicklungen am Arbeitsmarkt in Deutschland</a:t>
            </a:r>
          </a:p>
        </p:txBody>
      </p:sp>
      <p:sp>
        <p:nvSpPr>
          <p:cNvPr id="141316" name="Text Box 3"/>
          <p:cNvSpPr txBox="1">
            <a:spLocks noChangeArrowheads="1"/>
          </p:cNvSpPr>
          <p:nvPr/>
        </p:nvSpPr>
        <p:spPr bwMode="auto">
          <a:xfrm>
            <a:off x="744677" y="122101"/>
            <a:ext cx="950773"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BA</a:t>
            </a:r>
          </a:p>
        </p:txBody>
      </p:sp>
      <p:sp>
        <p:nvSpPr>
          <p:cNvPr id="13" name="Rechteck 12">
            <a:extLst>
              <a:ext uri="{FF2B5EF4-FFF2-40B4-BE49-F238E27FC236}">
                <a16:creationId xmlns:a16="http://schemas.microsoft.com/office/drawing/2014/main" id="{0F9DDD67-7BFF-48D7-9B6E-55056BB1359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A911B373-C2AE-9666-4E9E-D8E5E0FBC6BC}"/>
              </a:ext>
            </a:extLst>
          </p:cNvPr>
          <p:cNvPicPr>
            <a:picLocks noChangeAspect="1"/>
          </p:cNvPicPr>
          <p:nvPr/>
        </p:nvPicPr>
        <p:blipFill>
          <a:blip r:embed="rId3"/>
          <a:stretch>
            <a:fillRect/>
          </a:stretch>
        </p:blipFill>
        <p:spPr>
          <a:xfrm>
            <a:off x="67827" y="624597"/>
            <a:ext cx="8362225" cy="5115191"/>
          </a:xfrm>
          <a:prstGeom prst="rect">
            <a:avLst/>
          </a:prstGeom>
        </p:spPr>
      </p:pic>
    </p:spTree>
    <p:extLst>
      <p:ext uri="{BB962C8B-B14F-4D97-AF65-F5344CB8AC3E}">
        <p14:creationId xmlns:p14="http://schemas.microsoft.com/office/powerpoint/2010/main" val="101575058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ChangeArrowheads="1"/>
          </p:cNvSpPr>
          <p:nvPr/>
        </p:nvSpPr>
        <p:spPr bwMode="auto">
          <a:xfrm>
            <a:off x="5050535" y="206338"/>
            <a:ext cx="3034099"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VWL</a:t>
            </a:r>
          </a:p>
        </p:txBody>
      </p:sp>
      <p:sp>
        <p:nvSpPr>
          <p:cNvPr id="7172" name="Text Box 3"/>
          <p:cNvSpPr txBox="1">
            <a:spLocks noChangeArrowheads="1"/>
          </p:cNvSpPr>
          <p:nvPr/>
        </p:nvSpPr>
        <p:spPr bwMode="auto">
          <a:xfrm>
            <a:off x="603555" y="666713"/>
            <a:ext cx="8184845" cy="54806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dirty="0">
                <a:solidFill>
                  <a:srgbClr val="000000"/>
                </a:solidFill>
              </a:rPr>
              <a:t>	Volkswirtschaftslehre befasst sich mit der Analyse wirtschaftlicher Zusammenhänge und versucht Erklärungen für diese zu finden sowie eine Modellbildung daraus abzuleiten.</a:t>
            </a:r>
          </a:p>
          <a:p>
            <a:pPr eaLnBrk="1" hangingPunct="1">
              <a:buClrTx/>
            </a:pPr>
            <a:endParaRPr lang="de-DE" altLang="de-DE" dirty="0">
              <a:solidFill>
                <a:srgbClr val="000000"/>
              </a:solidFill>
            </a:endParaRPr>
          </a:p>
          <a:p>
            <a:pPr eaLnBrk="1" hangingPunct="1">
              <a:buClrTx/>
            </a:pPr>
            <a:r>
              <a:rPr lang="de-DE" altLang="de-DE" dirty="0">
                <a:solidFill>
                  <a:srgbClr val="000000"/>
                </a:solidFill>
              </a:rPr>
              <a:t>	Aus den erkannten Gesetzmäßigkeiten versucht der Volkswirt zukünftige wirtschaftliche Ereignisse vorherzusagen und Handlungsoptionen aufzuzeigen.</a:t>
            </a:r>
          </a:p>
          <a:p>
            <a:pPr eaLnBrk="1" hangingPunct="1">
              <a:buClrTx/>
            </a:pPr>
            <a:endParaRPr lang="de-DE" altLang="de-DE" dirty="0">
              <a:solidFill>
                <a:srgbClr val="000000"/>
              </a:solidFill>
            </a:endParaRPr>
          </a:p>
          <a:p>
            <a:pPr eaLnBrk="1" hangingPunct="1">
              <a:buClrTx/>
            </a:pPr>
            <a:r>
              <a:rPr lang="de-DE" altLang="de-DE" dirty="0">
                <a:solidFill>
                  <a:srgbClr val="000000"/>
                </a:solidFill>
              </a:rPr>
              <a:t>	Fundamentaler Untersuchungsgegenstand des Volkswirts sind 	Märkte, an denen Angebot und Nachfrage aufeinandertreffen. </a:t>
            </a:r>
            <a:r>
              <a:rPr lang="de-DE" altLang="de-DE">
                <a:solidFill>
                  <a:srgbClr val="000000"/>
                </a:solidFill>
              </a:rPr>
              <a:t>Der Volkswirt </a:t>
            </a:r>
            <a:r>
              <a:rPr lang="de-DE" altLang="de-DE" dirty="0">
                <a:solidFill>
                  <a:srgbClr val="000000"/>
                </a:solidFill>
              </a:rPr>
              <a:t>versucht die Funktionsfähigkeit dieser Märkte zu </a:t>
            </a:r>
            <a:r>
              <a:rPr lang="de-DE" altLang="de-DE">
                <a:solidFill>
                  <a:srgbClr val="000000"/>
                </a:solidFill>
              </a:rPr>
              <a:t>ergründen.</a:t>
            </a:r>
          </a:p>
          <a:p>
            <a:pPr eaLnBrk="1" hangingPunct="1">
              <a:buClrTx/>
            </a:pPr>
            <a:endParaRPr lang="de-DE" altLang="de-DE" sz="2400">
              <a:solidFill>
                <a:srgbClr val="000000"/>
              </a:solidFill>
            </a:endParaRPr>
          </a:p>
          <a:p>
            <a:pPr eaLnBrk="1" hangingPunct="1">
              <a:buClrTx/>
            </a:pPr>
            <a:r>
              <a:rPr lang="en-US" altLang="de-DE" sz="1200">
                <a:solidFill>
                  <a:srgbClr val="000000"/>
                </a:solidFill>
              </a:rPr>
              <a:t>See in general this nice essay:</a:t>
            </a:r>
          </a:p>
          <a:p>
            <a:pPr eaLnBrk="1" hangingPunct="1">
              <a:buClrTx/>
            </a:pPr>
            <a:r>
              <a:rPr lang="en-US" altLang="de-DE" sz="1200">
                <a:solidFill>
                  <a:srgbClr val="000000"/>
                </a:solidFill>
                <a:hlinkClick r:id="rId3"/>
              </a:rPr>
              <a:t>Retrospectives: On the Definition of Economics</a:t>
            </a:r>
          </a:p>
          <a:p>
            <a:pPr eaLnBrk="1" hangingPunct="1">
              <a:buClrTx/>
            </a:pPr>
            <a:r>
              <a:rPr lang="en-US" altLang="de-DE" sz="1200">
                <a:solidFill>
                  <a:srgbClr val="000000"/>
                </a:solidFill>
                <a:hlinkClick r:id="rId3"/>
              </a:rPr>
              <a:t>Roger E. Backhouse</a:t>
            </a:r>
          </a:p>
          <a:p>
            <a:pPr eaLnBrk="1" hangingPunct="1">
              <a:buClrTx/>
            </a:pPr>
            <a:r>
              <a:rPr lang="en-US" altLang="de-DE" sz="1200">
                <a:solidFill>
                  <a:srgbClr val="000000"/>
                </a:solidFill>
                <a:hlinkClick r:id="rId3"/>
              </a:rPr>
              <a:t>Steven G. Medema</a:t>
            </a:r>
          </a:p>
          <a:p>
            <a:pPr eaLnBrk="1" hangingPunct="1">
              <a:buClrTx/>
            </a:pPr>
            <a:r>
              <a:rPr lang="en-US" altLang="de-DE" sz="1200">
                <a:solidFill>
                  <a:srgbClr val="000000"/>
                </a:solidFill>
                <a:hlinkClick r:id="rId3"/>
              </a:rPr>
              <a:t>JOURNAL OF ECONOMIC PERSPECTIVES</a:t>
            </a:r>
          </a:p>
          <a:p>
            <a:pPr eaLnBrk="1" hangingPunct="1">
              <a:buClrTx/>
            </a:pPr>
            <a:r>
              <a:rPr lang="en-US" altLang="de-DE" sz="1200">
                <a:solidFill>
                  <a:srgbClr val="000000"/>
                </a:solidFill>
                <a:hlinkClick r:id="rId3"/>
              </a:rPr>
              <a:t>VOL. 23, NO. 1, WINTER 2009</a:t>
            </a:r>
          </a:p>
          <a:p>
            <a:pPr eaLnBrk="1" hangingPunct="1">
              <a:buClrTx/>
            </a:pPr>
            <a:r>
              <a:rPr lang="en-US" altLang="de-DE" sz="1200">
                <a:solidFill>
                  <a:srgbClr val="000000"/>
                </a:solidFill>
                <a:hlinkClick r:id="rId3"/>
              </a:rPr>
              <a:t>(pp. 221-33)</a:t>
            </a:r>
            <a:endParaRPr lang="de-DE" altLang="de-DE" sz="1200">
              <a:solidFill>
                <a:srgbClr val="000000"/>
              </a:solidFill>
            </a:endParaRPr>
          </a:p>
        </p:txBody>
      </p:sp>
      <p:sp>
        <p:nvSpPr>
          <p:cNvPr id="11" name="Rechteck 10">
            <a:extLst>
              <a:ext uri="{FF2B5EF4-FFF2-40B4-BE49-F238E27FC236}">
                <a16:creationId xmlns:a16="http://schemas.microsoft.com/office/drawing/2014/main" id="{69C254BD-7883-4073-8D7B-B49B3564BA6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p:cNvSpPr>
            <a:spLocks noChangeArrowheads="1"/>
          </p:cNvSpPr>
          <p:nvPr/>
        </p:nvSpPr>
        <p:spPr bwMode="auto">
          <a:xfrm>
            <a:off x="4392613" y="261126"/>
            <a:ext cx="58039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a:t>Außenwirtschaftliches Gleichgewicht </a:t>
            </a:r>
          </a:p>
        </p:txBody>
      </p:sp>
      <p:sp>
        <p:nvSpPr>
          <p:cNvPr id="490499" name="Text Box 3"/>
          <p:cNvSpPr txBox="1">
            <a:spLocks noChangeArrowheads="1"/>
          </p:cNvSpPr>
          <p:nvPr/>
        </p:nvSpPr>
        <p:spPr bwMode="auto">
          <a:xfrm>
            <a:off x="589429" y="570941"/>
            <a:ext cx="9144000" cy="60038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lgn="ctr"/>
            <a:r>
              <a:rPr lang="de-DE" b="1" u="sng" dirty="0">
                <a:solidFill>
                  <a:schemeClr val="tx1"/>
                </a:solidFill>
              </a:rPr>
              <a:t>Es gibt keine allgemein akzeptierte Definition!</a:t>
            </a:r>
          </a:p>
          <a:p>
            <a:endParaRPr lang="de-DE" sz="2000" u="sng" dirty="0">
              <a:solidFill>
                <a:schemeClr val="tx1"/>
              </a:solidFill>
            </a:endParaRPr>
          </a:p>
          <a:p>
            <a:r>
              <a:rPr lang="de-DE" sz="2000" dirty="0">
                <a:solidFill>
                  <a:schemeClr val="tx1"/>
                </a:solidFill>
              </a:rPr>
              <a:t>	Dieses Ziel ist aus der Historie heraus zu verstehen, dass Deutschland in den 1960er</a:t>
            </a:r>
          </a:p>
          <a:p>
            <a:r>
              <a:rPr lang="de-DE" sz="2000" dirty="0">
                <a:solidFill>
                  <a:schemeClr val="tx1"/>
                </a:solidFill>
              </a:rPr>
              <a:t>und 1970er Jahren sich im System fester Wechselkurse befand. Das Ziel bedeutete</a:t>
            </a:r>
          </a:p>
          <a:p>
            <a:r>
              <a:rPr lang="de-DE" sz="2000" dirty="0">
                <a:solidFill>
                  <a:schemeClr val="tx1"/>
                </a:solidFill>
              </a:rPr>
              <a:t>damit vornehmlich dieses System durch die Außenwirtschaftsbeziehungen nicht zu</a:t>
            </a:r>
          </a:p>
          <a:p>
            <a:r>
              <a:rPr lang="de-DE" sz="2000" dirty="0">
                <a:solidFill>
                  <a:schemeClr val="tx1"/>
                </a:solidFill>
              </a:rPr>
              <a:t>gefährden </a:t>
            </a:r>
          </a:p>
          <a:p>
            <a:r>
              <a:rPr lang="de-DE" sz="2000" dirty="0">
                <a:solidFill>
                  <a:schemeClr val="tx1"/>
                </a:solidFill>
              </a:rPr>
              <a:t>	</a:t>
            </a:r>
          </a:p>
          <a:p>
            <a:r>
              <a:rPr lang="de-DE" sz="2000" dirty="0">
                <a:solidFill>
                  <a:schemeClr val="tx1"/>
                </a:solidFill>
              </a:rPr>
              <a:t>	</a:t>
            </a:r>
            <a:r>
              <a:rPr lang="de-DE" sz="2000" dirty="0">
                <a:solidFill>
                  <a:schemeClr val="tx1"/>
                </a:solidFill>
                <a:cs typeface="Times New Roman" pitchFamily="18" charset="0"/>
              </a:rPr>
              <a:t>→ Zusammenbruch von </a:t>
            </a:r>
            <a:r>
              <a:rPr lang="de-DE" sz="2000" dirty="0" err="1">
                <a:solidFill>
                  <a:schemeClr val="tx1"/>
                </a:solidFill>
                <a:cs typeface="Times New Roman" pitchFamily="18" charset="0"/>
              </a:rPr>
              <a:t>Bretton</a:t>
            </a:r>
            <a:r>
              <a:rPr lang="de-DE" sz="2000" dirty="0">
                <a:solidFill>
                  <a:schemeClr val="tx1"/>
                </a:solidFill>
                <a:cs typeface="Times New Roman" pitchFamily="18" charset="0"/>
              </a:rPr>
              <a:t> Woods 1973</a:t>
            </a:r>
          </a:p>
          <a:p>
            <a:endParaRPr lang="de-DE" sz="2000" dirty="0">
              <a:solidFill>
                <a:schemeClr val="tx1"/>
              </a:solidFill>
              <a:cs typeface="Times New Roman" pitchFamily="18" charset="0"/>
            </a:endParaRPr>
          </a:p>
          <a:p>
            <a:r>
              <a:rPr lang="de-DE" sz="2000" u="sng" dirty="0">
                <a:solidFill>
                  <a:schemeClr val="tx1"/>
                </a:solidFill>
                <a:cs typeface="Times New Roman" pitchFamily="18" charset="0"/>
              </a:rPr>
              <a:t>Andere Interpretationen:</a:t>
            </a:r>
          </a:p>
          <a:p>
            <a:endParaRPr lang="de-DE" sz="2000" dirty="0">
              <a:solidFill>
                <a:schemeClr val="tx1"/>
              </a:solidFill>
              <a:cs typeface="Times New Roman" pitchFamily="18" charset="0"/>
            </a:endParaRPr>
          </a:p>
          <a:p>
            <a:pPr>
              <a:buFontTx/>
              <a:buChar char="•"/>
            </a:pPr>
            <a:r>
              <a:rPr lang="de-DE" sz="2000" dirty="0">
                <a:solidFill>
                  <a:schemeClr val="tx1"/>
                </a:solidFill>
                <a:cs typeface="Times New Roman" pitchFamily="18" charset="0"/>
              </a:rPr>
              <a:t>Ausgleich der Handelsbilanz (Warenverkehr)</a:t>
            </a:r>
          </a:p>
          <a:p>
            <a:pPr>
              <a:buFontTx/>
              <a:buChar char="•"/>
            </a:pPr>
            <a:endParaRPr lang="de-DE" sz="2000" dirty="0">
              <a:solidFill>
                <a:schemeClr val="tx1"/>
              </a:solidFill>
              <a:cs typeface="Times New Roman" pitchFamily="18" charset="0"/>
            </a:endParaRPr>
          </a:p>
          <a:p>
            <a:pPr>
              <a:buFontTx/>
              <a:buChar char="•"/>
            </a:pPr>
            <a:r>
              <a:rPr lang="de-DE" sz="2000" dirty="0">
                <a:solidFill>
                  <a:schemeClr val="tx1"/>
                </a:solidFill>
                <a:cs typeface="Times New Roman" pitchFamily="18" charset="0"/>
              </a:rPr>
              <a:t>Ausgleich der Leistungsbilanz</a:t>
            </a:r>
          </a:p>
          <a:p>
            <a:pPr marL="0" indent="0"/>
            <a:r>
              <a:rPr lang="de-DE" sz="2000" dirty="0">
                <a:solidFill>
                  <a:schemeClr val="tx1"/>
                </a:solidFill>
                <a:cs typeface="Times New Roman" pitchFamily="18" charset="0"/>
              </a:rPr>
              <a:t>		(Handelsbilanz + Dienstleistungen + Erwerbs- und 							 		Vermögenseinkommen + laufende Übertragungen)</a:t>
            </a:r>
          </a:p>
          <a:p>
            <a:pPr>
              <a:buFontTx/>
              <a:buChar char="•"/>
            </a:pPr>
            <a:endParaRPr lang="de-DE" sz="2000" dirty="0">
              <a:solidFill>
                <a:schemeClr val="tx1"/>
              </a:solidFill>
              <a:cs typeface="Times New Roman" pitchFamily="18" charset="0"/>
            </a:endParaRPr>
          </a:p>
          <a:p>
            <a:pPr>
              <a:buFontTx/>
              <a:buChar char="•"/>
            </a:pPr>
            <a:r>
              <a:rPr lang="de-DE" sz="2000" dirty="0">
                <a:solidFill>
                  <a:schemeClr val="tx1"/>
                </a:solidFill>
              </a:rPr>
              <a:t>Geringe Störanfälligkeit der Binnenwirtschaft durch</a:t>
            </a:r>
          </a:p>
          <a:p>
            <a:pPr marL="0" indent="0"/>
            <a:r>
              <a:rPr lang="de-DE" sz="2000" dirty="0">
                <a:solidFill>
                  <a:schemeClr val="tx1"/>
                </a:solidFill>
              </a:rPr>
              <a:t>		außenwirtschaftliche Einflüsse </a:t>
            </a:r>
            <a:endParaRPr lang="de-DE" sz="2000" dirty="0">
              <a:solidFill>
                <a:schemeClr val="tx1"/>
              </a:solidFill>
              <a:cs typeface="Times New Roman" pitchFamily="18" charset="0"/>
            </a:endParaRPr>
          </a:p>
        </p:txBody>
      </p:sp>
      <p:sp>
        <p:nvSpPr>
          <p:cNvPr id="4" name="Rechteck 3">
            <a:extLst>
              <a:ext uri="{FF2B5EF4-FFF2-40B4-BE49-F238E27FC236}">
                <a16:creationId xmlns:a16="http://schemas.microsoft.com/office/drawing/2014/main" id="{4CF4B963-FD5A-4FC1-A9E5-30EE496765E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039499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2"/>
          <p:cNvSpPr>
            <a:spLocks noChangeArrowheads="1"/>
          </p:cNvSpPr>
          <p:nvPr/>
        </p:nvSpPr>
        <p:spPr bwMode="auto">
          <a:xfrm>
            <a:off x="2383831" y="147463"/>
            <a:ext cx="8084634" cy="525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800" b="1" dirty="0"/>
              <a:t>Außenwirtschaftliche Beziehungen Deutschland</a:t>
            </a:r>
          </a:p>
        </p:txBody>
      </p:sp>
      <p:sp>
        <p:nvSpPr>
          <p:cNvPr id="492547" name="Text Box 3"/>
          <p:cNvSpPr txBox="1">
            <a:spLocks noChangeArrowheads="1"/>
          </p:cNvSpPr>
          <p:nvPr/>
        </p:nvSpPr>
        <p:spPr bwMode="auto">
          <a:xfrm>
            <a:off x="253212" y="475918"/>
            <a:ext cx="164981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a:t>
            </a:r>
          </a:p>
        </p:txBody>
      </p:sp>
      <p:sp>
        <p:nvSpPr>
          <p:cNvPr id="7" name="Rectangle 2">
            <a:extLst>
              <a:ext uri="{FF2B5EF4-FFF2-40B4-BE49-F238E27FC236}">
                <a16:creationId xmlns:a16="http://schemas.microsoft.com/office/drawing/2014/main" id="{7777CE9F-27D6-4CBC-AAE9-B18CEBD83964}"/>
              </a:ext>
            </a:extLst>
          </p:cNvPr>
          <p:cNvSpPr>
            <a:spLocks noChangeArrowheads="1"/>
          </p:cNvSpPr>
          <p:nvPr/>
        </p:nvSpPr>
        <p:spPr bwMode="auto">
          <a:xfrm>
            <a:off x="142015" y="727626"/>
            <a:ext cx="3606529"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Wechselkurs Euro – Dollar</a:t>
            </a:r>
          </a:p>
        </p:txBody>
      </p:sp>
      <p:sp>
        <p:nvSpPr>
          <p:cNvPr id="10" name="Rectangle 2">
            <a:extLst>
              <a:ext uri="{FF2B5EF4-FFF2-40B4-BE49-F238E27FC236}">
                <a16:creationId xmlns:a16="http://schemas.microsoft.com/office/drawing/2014/main" id="{7777CE9F-27D6-4CBC-AAE9-B18CEBD83964}"/>
              </a:ext>
            </a:extLst>
          </p:cNvPr>
          <p:cNvSpPr>
            <a:spLocks noChangeArrowheads="1"/>
          </p:cNvSpPr>
          <p:nvPr/>
        </p:nvSpPr>
        <p:spPr bwMode="auto">
          <a:xfrm>
            <a:off x="3995527" y="571729"/>
            <a:ext cx="4253345" cy="648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Handelsbilanz</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(Waren)</a:t>
            </a:r>
          </a:p>
        </p:txBody>
      </p:sp>
      <p:sp>
        <p:nvSpPr>
          <p:cNvPr id="11" name="Rechteck 10">
            <a:extLst>
              <a:ext uri="{FF2B5EF4-FFF2-40B4-BE49-F238E27FC236}">
                <a16:creationId xmlns:a16="http://schemas.microsoft.com/office/drawing/2014/main" id="{85244E58-D99C-4C6D-90EB-CD551CADEEE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B8AA6BB3-E9D0-2F97-D191-96684907D068}"/>
              </a:ext>
            </a:extLst>
          </p:cNvPr>
          <p:cNvPicPr>
            <a:picLocks noChangeAspect="1"/>
          </p:cNvPicPr>
          <p:nvPr/>
        </p:nvPicPr>
        <p:blipFill>
          <a:blip r:embed="rId3"/>
          <a:stretch>
            <a:fillRect/>
          </a:stretch>
        </p:blipFill>
        <p:spPr>
          <a:xfrm>
            <a:off x="7380" y="1167606"/>
            <a:ext cx="7552883" cy="3283207"/>
          </a:xfrm>
          <a:prstGeom prst="rect">
            <a:avLst/>
          </a:prstGeom>
        </p:spPr>
      </p:pic>
    </p:spTree>
    <p:extLst>
      <p:ext uri="{BB962C8B-B14F-4D97-AF65-F5344CB8AC3E}">
        <p14:creationId xmlns:p14="http://schemas.microsoft.com/office/powerpoint/2010/main" val="3290053577"/>
      </p:ext>
    </p:extLst>
  </p:cSld>
  <p:clrMapOvr>
    <a:masterClrMapping/>
  </p:clrMapOvr>
  <p:transition spd="med"/>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1"/>
          <p:cNvSpPr>
            <a:spLocks noChangeArrowheads="1"/>
          </p:cNvSpPr>
          <p:nvPr/>
        </p:nvSpPr>
        <p:spPr bwMode="auto">
          <a:xfrm>
            <a:off x="2486722" y="215753"/>
            <a:ext cx="770979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Außenwirtschaftliche Verflechtungen: Zahlungsbilanz</a:t>
            </a:r>
          </a:p>
        </p:txBody>
      </p:sp>
      <p:sp>
        <p:nvSpPr>
          <p:cNvPr id="102404" name="Text Box 2"/>
          <p:cNvSpPr txBox="1">
            <a:spLocks noChangeArrowheads="1"/>
          </p:cNvSpPr>
          <p:nvPr/>
        </p:nvSpPr>
        <p:spPr bwMode="auto">
          <a:xfrm>
            <a:off x="872939" y="826434"/>
            <a:ext cx="8569325"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400" u="sng" dirty="0">
                <a:solidFill>
                  <a:srgbClr val="000000"/>
                </a:solidFill>
              </a:rPr>
              <a:t>Definition:</a:t>
            </a:r>
          </a:p>
          <a:p>
            <a:pPr eaLnBrk="1" hangingPunct="1">
              <a:buFontTx/>
              <a:buNone/>
            </a:pPr>
            <a:r>
              <a:rPr lang="de-DE" sz="2400" dirty="0">
                <a:solidFill>
                  <a:srgbClr val="000000"/>
                </a:solidFill>
              </a:rPr>
              <a:t>Die Zahlungsbilanz ist die systematische Aufzeichnung </a:t>
            </a:r>
          </a:p>
          <a:p>
            <a:pPr eaLnBrk="1" hangingPunct="1">
              <a:buFontTx/>
              <a:buNone/>
            </a:pPr>
            <a:r>
              <a:rPr lang="de-DE" sz="2400" dirty="0">
                <a:solidFill>
                  <a:srgbClr val="000000"/>
                </a:solidFill>
              </a:rPr>
              <a:t>wirtschaftlicher Vorgänge zwischen Inländern und Ausländern </a:t>
            </a:r>
          </a:p>
          <a:p>
            <a:pPr eaLnBrk="1" hangingPunct="1">
              <a:buFontTx/>
              <a:buNone/>
            </a:pPr>
            <a:r>
              <a:rPr lang="de-DE" sz="2400" dirty="0">
                <a:solidFill>
                  <a:srgbClr val="000000"/>
                </a:solidFill>
              </a:rPr>
              <a:t>innerhalb einer Periode (meist ein Jahr)</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dirty="0">
                <a:solidFill>
                  <a:srgbClr val="000000"/>
                </a:solidFill>
              </a:rPr>
              <a:t>Die Zahlungsbilanz basiert auf dem Prinzip der </a:t>
            </a:r>
          </a:p>
          <a:p>
            <a:pPr eaLnBrk="1" hangingPunct="1">
              <a:buFontTx/>
              <a:buNone/>
            </a:pPr>
            <a:r>
              <a:rPr lang="de-DE" sz="2400" dirty="0">
                <a:solidFill>
                  <a:srgbClr val="000000"/>
                </a:solidFill>
              </a:rPr>
              <a:t>doppelten Buchführung</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u="sng" dirty="0">
                <a:solidFill>
                  <a:srgbClr val="000000"/>
                </a:solidFill>
              </a:rPr>
              <a:t>Achtung:</a:t>
            </a:r>
            <a:r>
              <a:rPr lang="de-DE" sz="2400" dirty="0">
                <a:solidFill>
                  <a:srgbClr val="000000"/>
                </a:solidFill>
              </a:rPr>
              <a:t> 	</a:t>
            </a:r>
          </a:p>
          <a:p>
            <a:pPr eaLnBrk="1" hangingPunct="1">
              <a:buFontTx/>
              <a:buNone/>
            </a:pPr>
            <a:r>
              <a:rPr lang="de-DE" sz="2400" dirty="0">
                <a:solidFill>
                  <a:srgbClr val="000000"/>
                </a:solidFill>
              </a:rPr>
              <a:t>Die Zahlungsbilanz erfasst mit den innerhalb eines Zeitraums </a:t>
            </a:r>
          </a:p>
          <a:p>
            <a:pPr eaLnBrk="1" hangingPunct="1">
              <a:buFontTx/>
              <a:buNone/>
            </a:pPr>
            <a:r>
              <a:rPr lang="de-DE" sz="2400" dirty="0">
                <a:solidFill>
                  <a:srgbClr val="000000"/>
                </a:solidFill>
              </a:rPr>
              <a:t>vollzogenen Transaktionen </a:t>
            </a:r>
            <a:r>
              <a:rPr lang="de-DE" sz="2400" u="sng" dirty="0">
                <a:solidFill>
                  <a:srgbClr val="000000"/>
                </a:solidFill>
              </a:rPr>
              <a:t>Stromgrößen</a:t>
            </a:r>
            <a:r>
              <a:rPr lang="de-DE" sz="2400" dirty="0">
                <a:solidFill>
                  <a:srgbClr val="000000"/>
                </a:solidFill>
              </a:rPr>
              <a:t> und nicht, wie </a:t>
            </a:r>
          </a:p>
          <a:p>
            <a:pPr eaLnBrk="1" hangingPunct="1">
              <a:buFontTx/>
              <a:buNone/>
            </a:pPr>
            <a:r>
              <a:rPr lang="de-DE" sz="2400" dirty="0">
                <a:solidFill>
                  <a:srgbClr val="000000"/>
                </a:solidFill>
              </a:rPr>
              <a:t>normalerweise in einer Bilanz, </a:t>
            </a:r>
            <a:r>
              <a:rPr lang="de-DE" sz="2400" u="sng" dirty="0">
                <a:solidFill>
                  <a:srgbClr val="000000"/>
                </a:solidFill>
              </a:rPr>
              <a:t>Bestandsgrößen</a:t>
            </a:r>
            <a:r>
              <a:rPr lang="de-DE" sz="2400" dirty="0">
                <a:solidFill>
                  <a:srgbClr val="000000"/>
                </a:solidFill>
              </a:rPr>
              <a:t>			</a:t>
            </a:r>
            <a:endParaRPr lang="de-DE" sz="2400" u="sng" dirty="0">
              <a:solidFill>
                <a:srgbClr val="000000"/>
              </a:solidFill>
            </a:endParaRPr>
          </a:p>
        </p:txBody>
      </p:sp>
      <p:sp>
        <p:nvSpPr>
          <p:cNvPr id="5" name="Rechteck 4">
            <a:extLst>
              <a:ext uri="{FF2B5EF4-FFF2-40B4-BE49-F238E27FC236}">
                <a16:creationId xmlns:a16="http://schemas.microsoft.com/office/drawing/2014/main" id="{4DF5A04E-E954-4DFA-A236-28E27E89E0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5071364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Aufbau der Zahlungsbilanz</a:t>
            </a:r>
          </a:p>
        </p:txBody>
      </p:sp>
      <p:sp>
        <p:nvSpPr>
          <p:cNvPr id="103428" name="Text Box 2"/>
          <p:cNvSpPr txBox="1">
            <a:spLocks noChangeArrowheads="1"/>
          </p:cNvSpPr>
          <p:nvPr/>
        </p:nvSpPr>
        <p:spPr bwMode="auto">
          <a:xfrm>
            <a:off x="2640013" y="981075"/>
            <a:ext cx="338455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A. Leistungsbilanz</a:t>
            </a:r>
          </a:p>
          <a:p>
            <a:pPr eaLnBrk="1" hangingPunct="1">
              <a:buFontTx/>
              <a:buChar char="•"/>
            </a:pPr>
            <a:endParaRPr lang="de-DE" sz="2000">
              <a:solidFill>
                <a:srgbClr val="000000"/>
              </a:solidFill>
            </a:endParaRPr>
          </a:p>
          <a:p>
            <a:pPr eaLnBrk="1" hangingPunct="1">
              <a:buFontTx/>
              <a:buChar char="•"/>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B. Vermögensübertragungen</a:t>
            </a:r>
          </a:p>
          <a:p>
            <a:pPr eaLnBrk="1" hangingPunct="1">
              <a:buFontTx/>
              <a:buNone/>
            </a:pPr>
            <a:endParaRPr lang="de-DE" sz="2000">
              <a:solidFill>
                <a:srgbClr val="000000"/>
              </a:solidFill>
            </a:endParaRPr>
          </a:p>
          <a:p>
            <a:pPr eaLnBrk="1" hangingPunct="1"/>
            <a:endParaRPr lang="de-DE" sz="2000">
              <a:solidFill>
                <a:srgbClr val="000000"/>
              </a:solidFill>
            </a:endParaRPr>
          </a:p>
          <a:p>
            <a:pPr eaLnBrk="1" hangingPunct="1"/>
            <a:endParaRPr lang="de-DE" sz="2000">
              <a:solidFill>
                <a:srgbClr val="000000"/>
              </a:solidFill>
            </a:endParaRPr>
          </a:p>
          <a:p>
            <a:pPr eaLnBrk="1" hangingPunct="1"/>
            <a:r>
              <a:rPr lang="de-DE" sz="2000">
                <a:solidFill>
                  <a:srgbClr val="000000"/>
                </a:solidFill>
              </a:rPr>
              <a:t>C. Kapitalbilanz</a:t>
            </a:r>
          </a:p>
          <a:p>
            <a:pPr eaLnBrk="1" hangingPunct="1">
              <a:buFontTx/>
              <a:buAutoNum type="arabicPeriod"/>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D. Restposten</a:t>
            </a:r>
          </a:p>
          <a:p>
            <a:pPr eaLnBrk="1" hangingPunct="1">
              <a:buFontTx/>
              <a:buNone/>
            </a:pPr>
            <a:r>
              <a:rPr lang="de-DE" sz="2400">
                <a:solidFill>
                  <a:srgbClr val="000000"/>
                </a:solidFill>
              </a:rPr>
              <a:t>		</a:t>
            </a:r>
          </a:p>
        </p:txBody>
      </p:sp>
      <p:sp>
        <p:nvSpPr>
          <p:cNvPr id="103429" name="Text Box 2"/>
          <p:cNvSpPr txBox="1">
            <a:spLocks noChangeArrowheads="1"/>
          </p:cNvSpPr>
          <p:nvPr/>
        </p:nvSpPr>
        <p:spPr bwMode="auto">
          <a:xfrm>
            <a:off x="6167438" y="1196976"/>
            <a:ext cx="3960812" cy="51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000">
                <a:solidFill>
                  <a:srgbClr val="000000"/>
                </a:solidFill>
              </a:rPr>
              <a:t>A1. Handelsbilanz</a:t>
            </a:r>
          </a:p>
          <a:p>
            <a:pPr eaLnBrk="1" hangingPunct="1">
              <a:buFontTx/>
              <a:buNone/>
            </a:pPr>
            <a:r>
              <a:rPr lang="de-DE" sz="2000">
                <a:solidFill>
                  <a:srgbClr val="000000"/>
                </a:solidFill>
              </a:rPr>
              <a:t>A2. Dienstleistungsbilanz</a:t>
            </a:r>
          </a:p>
          <a:p>
            <a:pPr eaLnBrk="1" hangingPunct="1">
              <a:buFontTx/>
              <a:buNone/>
            </a:pPr>
            <a:r>
              <a:rPr lang="de-DE" sz="2000">
                <a:solidFill>
                  <a:srgbClr val="000000"/>
                </a:solidFill>
              </a:rPr>
              <a:t>A3. Erwerbs- und Vermögenseinkommen</a:t>
            </a:r>
          </a:p>
          <a:p>
            <a:pPr eaLnBrk="1" hangingPunct="1">
              <a:buFontTx/>
              <a:buNone/>
            </a:pPr>
            <a:r>
              <a:rPr lang="de-DE" sz="2000">
                <a:solidFill>
                  <a:srgbClr val="000000"/>
                </a:solidFill>
              </a:rPr>
              <a:t>A4. Laufende Übertragungen</a:t>
            </a: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C1. Direktinvestitionen</a:t>
            </a:r>
          </a:p>
          <a:p>
            <a:pPr eaLnBrk="1" hangingPunct="1">
              <a:buFontTx/>
              <a:buNone/>
            </a:pPr>
            <a:r>
              <a:rPr lang="de-DE" sz="2000">
                <a:solidFill>
                  <a:srgbClr val="000000"/>
                </a:solidFill>
              </a:rPr>
              <a:t>C2. Wertpapierverkehr</a:t>
            </a:r>
          </a:p>
          <a:p>
            <a:pPr eaLnBrk="1" hangingPunct="1">
              <a:buFontTx/>
              <a:buNone/>
            </a:pPr>
            <a:r>
              <a:rPr lang="de-DE" sz="2000">
                <a:solidFill>
                  <a:srgbClr val="000000"/>
                </a:solidFill>
              </a:rPr>
              <a:t>C3. Kredite</a:t>
            </a:r>
          </a:p>
          <a:p>
            <a:pPr eaLnBrk="1" hangingPunct="1">
              <a:buFontTx/>
              <a:buNone/>
            </a:pPr>
            <a:r>
              <a:rPr lang="de-DE" sz="2000">
                <a:solidFill>
                  <a:srgbClr val="000000"/>
                </a:solidFill>
              </a:rPr>
              <a:t>C4. Devisenbilanz</a:t>
            </a:r>
          </a:p>
          <a:p>
            <a:pPr eaLnBrk="1" hangingPunct="1">
              <a:buFontTx/>
              <a:buNone/>
            </a:pPr>
            <a:endParaRPr lang="de-DE" sz="2000">
              <a:solidFill>
                <a:srgbClr val="000000"/>
              </a:solidFill>
            </a:endParaRPr>
          </a:p>
          <a:p>
            <a:pPr eaLnBrk="1" hangingPunct="1">
              <a:buFontTx/>
              <a:buNone/>
            </a:pPr>
            <a:r>
              <a:rPr lang="de-DE" sz="2400">
                <a:solidFill>
                  <a:srgbClr val="000000"/>
                </a:solidFill>
              </a:rPr>
              <a:t>		</a:t>
            </a:r>
          </a:p>
        </p:txBody>
      </p:sp>
      <p:sp>
        <p:nvSpPr>
          <p:cNvPr id="103430" name="Line 6"/>
          <p:cNvSpPr>
            <a:spLocks noChangeShapeType="1"/>
          </p:cNvSpPr>
          <p:nvPr/>
        </p:nvSpPr>
        <p:spPr bwMode="auto">
          <a:xfrm flipV="1">
            <a:off x="4800601" y="1412876"/>
            <a:ext cx="1439863"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1" name="Line 7"/>
          <p:cNvSpPr>
            <a:spLocks noChangeShapeType="1"/>
          </p:cNvSpPr>
          <p:nvPr/>
        </p:nvSpPr>
        <p:spPr bwMode="auto">
          <a:xfrm flipV="1">
            <a:off x="4800601" y="1700213"/>
            <a:ext cx="1439863"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2" name="Line 8"/>
          <p:cNvSpPr>
            <a:spLocks noChangeShapeType="1"/>
          </p:cNvSpPr>
          <p:nvPr/>
        </p:nvSpPr>
        <p:spPr bwMode="auto">
          <a:xfrm>
            <a:off x="4800601" y="1916114"/>
            <a:ext cx="14398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3" name="Line 9"/>
          <p:cNvSpPr>
            <a:spLocks noChangeShapeType="1"/>
          </p:cNvSpPr>
          <p:nvPr/>
        </p:nvSpPr>
        <p:spPr bwMode="auto">
          <a:xfrm>
            <a:off x="4800600" y="1989139"/>
            <a:ext cx="1366838"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4" name="Line 10"/>
          <p:cNvSpPr>
            <a:spLocks noChangeShapeType="1"/>
          </p:cNvSpPr>
          <p:nvPr/>
        </p:nvSpPr>
        <p:spPr bwMode="auto">
          <a:xfrm flipV="1">
            <a:off x="4656138" y="3862388"/>
            <a:ext cx="1439862"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5" name="Line 11"/>
          <p:cNvSpPr>
            <a:spLocks noChangeShapeType="1"/>
          </p:cNvSpPr>
          <p:nvPr/>
        </p:nvSpPr>
        <p:spPr bwMode="auto">
          <a:xfrm flipV="1">
            <a:off x="4656138" y="4149726"/>
            <a:ext cx="1439862" cy="1444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6" name="Line 12"/>
          <p:cNvSpPr>
            <a:spLocks noChangeShapeType="1"/>
          </p:cNvSpPr>
          <p:nvPr/>
        </p:nvSpPr>
        <p:spPr bwMode="auto">
          <a:xfrm>
            <a:off x="4656138" y="4365626"/>
            <a:ext cx="1439862"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7" name="Line 13"/>
          <p:cNvSpPr>
            <a:spLocks noChangeShapeType="1"/>
          </p:cNvSpPr>
          <p:nvPr/>
        </p:nvSpPr>
        <p:spPr bwMode="auto">
          <a:xfrm>
            <a:off x="4656139" y="4438650"/>
            <a:ext cx="1366837"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4" name="Rechteck 13">
            <a:extLst>
              <a:ext uri="{FF2B5EF4-FFF2-40B4-BE49-F238E27FC236}">
                <a16:creationId xmlns:a16="http://schemas.microsoft.com/office/drawing/2014/main" id="{97237BE1-85FD-42E4-A2AF-16DD140C264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283672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Buchungsübersicht der Zahlungsbilanz</a:t>
            </a:r>
          </a:p>
        </p:txBody>
      </p:sp>
      <p:sp>
        <p:nvSpPr>
          <p:cNvPr id="104452" name="Text Box 2"/>
          <p:cNvSpPr txBox="1">
            <a:spLocks noChangeArrowheads="1"/>
          </p:cNvSpPr>
          <p:nvPr/>
        </p:nvSpPr>
        <p:spPr bwMode="auto">
          <a:xfrm>
            <a:off x="1847851" y="981075"/>
            <a:ext cx="8569325"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endParaRPr lang="de-DE" sz="2400">
              <a:solidFill>
                <a:srgbClr val="000000"/>
              </a:solidFill>
            </a:endParaRPr>
          </a:p>
          <a:p>
            <a:pPr eaLnBrk="1" hangingPunct="1"/>
            <a:r>
              <a:rPr lang="de-DE" sz="2400">
                <a:solidFill>
                  <a:srgbClr val="000000"/>
                </a:solidFill>
              </a:rPr>
              <a:t>			</a:t>
            </a:r>
            <a:endParaRPr lang="de-DE" sz="2400" u="sng">
              <a:solidFill>
                <a:srgbClr val="000000"/>
              </a:solidFill>
            </a:endParaRPr>
          </a:p>
        </p:txBody>
      </p:sp>
      <p:pic>
        <p:nvPicPr>
          <p:cNvPr id="1044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400" y="1211166"/>
            <a:ext cx="8785225" cy="380841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4454" name="Rectangle 6"/>
          <p:cNvSpPr>
            <a:spLocks noChangeArrowheads="1"/>
          </p:cNvSpPr>
          <p:nvPr/>
        </p:nvSpPr>
        <p:spPr bwMode="auto">
          <a:xfrm>
            <a:off x="5810436" y="1457228"/>
            <a:ext cx="3024188" cy="2087562"/>
          </a:xfrm>
          <a:prstGeom prst="rect">
            <a:avLst/>
          </a:prstGeom>
          <a:noFill/>
          <a:ln w="50800">
            <a:solidFill>
              <a:srgbClr val="FF0000"/>
            </a:solidFill>
            <a:miter lim="800000"/>
            <a:headEnd/>
            <a:tailEn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7" name="Rechteck 6">
            <a:extLst>
              <a:ext uri="{FF2B5EF4-FFF2-40B4-BE49-F238E27FC236}">
                <a16:creationId xmlns:a16="http://schemas.microsoft.com/office/drawing/2014/main" id="{A07F1934-69CF-45B8-8251-9CE2FBA4DED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464280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a:t>
            </a:r>
          </a:p>
        </p:txBody>
      </p:sp>
      <p:graphicFrame>
        <p:nvGraphicFramePr>
          <p:cNvPr id="1020932" name="Group 4"/>
          <p:cNvGraphicFramePr>
            <a:graphicFrameLocks noGrp="1"/>
          </p:cNvGraphicFramePr>
          <p:nvPr/>
        </p:nvGraphicFramePr>
        <p:xfrm>
          <a:off x="367926" y="1192361"/>
          <a:ext cx="9036050" cy="3929062"/>
        </p:xfrm>
        <a:graphic>
          <a:graphicData uri="http://schemas.openxmlformats.org/drawingml/2006/table">
            <a:tbl>
              <a:tblPr/>
              <a:tblGrid>
                <a:gridCol w="2425700">
                  <a:extLst>
                    <a:ext uri="{9D8B030D-6E8A-4147-A177-3AD203B41FA5}">
                      <a16:colId xmlns:a16="http://schemas.microsoft.com/office/drawing/2014/main" val="20000"/>
                    </a:ext>
                  </a:extLst>
                </a:gridCol>
                <a:gridCol w="2203450">
                  <a:extLst>
                    <a:ext uri="{9D8B030D-6E8A-4147-A177-3AD203B41FA5}">
                      <a16:colId xmlns:a16="http://schemas.microsoft.com/office/drawing/2014/main" val="20001"/>
                    </a:ext>
                  </a:extLst>
                </a:gridCol>
                <a:gridCol w="2203450">
                  <a:extLst>
                    <a:ext uri="{9D8B030D-6E8A-4147-A177-3AD203B41FA5}">
                      <a16:colId xmlns:a16="http://schemas.microsoft.com/office/drawing/2014/main" val="20002"/>
                    </a:ext>
                  </a:extLst>
                </a:gridCol>
                <a:gridCol w="2203450">
                  <a:extLst>
                    <a:ext uri="{9D8B030D-6E8A-4147-A177-3AD203B41FA5}">
                      <a16:colId xmlns:a16="http://schemas.microsoft.com/office/drawing/2014/main" val="20003"/>
                    </a:ext>
                  </a:extLst>
                </a:gridCol>
              </a:tblGrid>
              <a:tr h="751779">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Handelsbilanz </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Dienstleistungsbilanz</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Erwerbs- und Ver-mögenseinkommen</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Laufende Übertragungen</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7728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Verkauf eines Auto nach China</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endParaRPr kumimoji="0" lang="de-DE" sz="1600" b="0" i="0" u="none" strike="noStrike" cap="none" normalizeH="0" baseline="0">
                        <a:ln>
                          <a:noFill/>
                        </a:ln>
                        <a:solidFill>
                          <a:srgbClr val="000000"/>
                        </a:solidFill>
                        <a:effectLst/>
                        <a:latin typeface="Arial" charset="0"/>
                      </a:endParaRP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Kauf einer Kamera aus Japan</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Ausgaben auf</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Auslandsreisen,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Einnahmen und</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Ausgaben bei</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Bankprovisionen</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Einkünfte aus</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unselbstständiger </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Arbeit (Grenzgänger),</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Grenzüberschrei-  </a:t>
                      </a:r>
                      <a:r>
                        <a:rPr kumimoji="0" lang="de-DE" sz="1600" b="0" i="0" u="none" strike="noStrike" cap="none" normalizeH="0" baseline="0" dirty="0" err="1">
                          <a:ln>
                            <a:noFill/>
                          </a:ln>
                          <a:solidFill>
                            <a:srgbClr val="000000"/>
                          </a:solidFill>
                          <a:effectLst/>
                          <a:latin typeface="Arial" charset="0"/>
                        </a:rPr>
                        <a:t>tende</a:t>
                      </a:r>
                      <a:r>
                        <a:rPr kumimoji="0" lang="de-DE" sz="1600" b="0" i="0" u="none" strike="noStrike" cap="none" normalizeH="0" baseline="0" dirty="0">
                          <a:ln>
                            <a:noFill/>
                          </a:ln>
                          <a:solidFill>
                            <a:srgbClr val="000000"/>
                          </a:solidFill>
                          <a:effectLst/>
                          <a:latin typeface="Arial" charset="0"/>
                        </a:rPr>
                        <a:t> Zins- und Dividendenzahlungen</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endParaRPr kumimoji="0" lang="de-DE" sz="1600" b="0" i="0" u="none" strike="noStrike" cap="none" normalizeH="0" baseline="0" dirty="0">
                        <a:ln>
                          <a:noFill/>
                        </a:ln>
                        <a:solidFill>
                          <a:srgbClr val="000000"/>
                        </a:solidFill>
                        <a:effectLst/>
                        <a:latin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Leistungen ohne Preis (z.B. Entwicklungshilfe)</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Überweisungen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von Gastarbeitern</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05493" name="Text Box 21"/>
          <p:cNvSpPr txBox="1">
            <a:spLocks noChangeArrowheads="1"/>
          </p:cNvSpPr>
          <p:nvPr/>
        </p:nvSpPr>
        <p:spPr bwMode="auto">
          <a:xfrm>
            <a:off x="3895352" y="679598"/>
            <a:ext cx="2111375"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2400"/>
              <a:t>Leistungsbilanz</a:t>
            </a:r>
          </a:p>
        </p:txBody>
      </p:sp>
      <p:sp>
        <p:nvSpPr>
          <p:cNvPr id="6" name="Rechteck 5">
            <a:extLst>
              <a:ext uri="{FF2B5EF4-FFF2-40B4-BE49-F238E27FC236}">
                <a16:creationId xmlns:a16="http://schemas.microsoft.com/office/drawing/2014/main" id="{F7EF791F-5545-4756-A969-AF92E9F96F6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348371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II</a:t>
            </a:r>
          </a:p>
        </p:txBody>
      </p:sp>
      <p:graphicFrame>
        <p:nvGraphicFramePr>
          <p:cNvPr id="1022980" name="Group 4"/>
          <p:cNvGraphicFramePr>
            <a:graphicFrameLocks noGrp="1"/>
          </p:cNvGraphicFramePr>
          <p:nvPr/>
        </p:nvGraphicFramePr>
        <p:xfrm>
          <a:off x="487642" y="1343399"/>
          <a:ext cx="9036050" cy="3114675"/>
        </p:xfrm>
        <a:graphic>
          <a:graphicData uri="http://schemas.openxmlformats.org/drawingml/2006/table">
            <a:tbl>
              <a:tblPr/>
              <a:tblGrid>
                <a:gridCol w="2425700">
                  <a:extLst>
                    <a:ext uri="{9D8B030D-6E8A-4147-A177-3AD203B41FA5}">
                      <a16:colId xmlns:a16="http://schemas.microsoft.com/office/drawing/2014/main" val="20000"/>
                    </a:ext>
                  </a:extLst>
                </a:gridCol>
                <a:gridCol w="2203450">
                  <a:extLst>
                    <a:ext uri="{9D8B030D-6E8A-4147-A177-3AD203B41FA5}">
                      <a16:colId xmlns:a16="http://schemas.microsoft.com/office/drawing/2014/main" val="20001"/>
                    </a:ext>
                  </a:extLst>
                </a:gridCol>
                <a:gridCol w="2203450">
                  <a:extLst>
                    <a:ext uri="{9D8B030D-6E8A-4147-A177-3AD203B41FA5}">
                      <a16:colId xmlns:a16="http://schemas.microsoft.com/office/drawing/2014/main" val="20002"/>
                    </a:ext>
                  </a:extLst>
                </a:gridCol>
                <a:gridCol w="2203450">
                  <a:extLst>
                    <a:ext uri="{9D8B030D-6E8A-4147-A177-3AD203B41FA5}">
                      <a16:colId xmlns:a16="http://schemas.microsoft.com/office/drawing/2014/main" val="20003"/>
                    </a:ext>
                  </a:extLst>
                </a:gridCol>
              </a:tblGrid>
              <a:tr h="863776">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Direktinvestitionen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Wertpapierverkehr</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Kredite</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Devisenbilanz</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50899">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Beteiligung an aus- ländischenUnternehmen(Anteil &gt;10%)</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Erwerb von Staatsanleihen</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Finanzderivate (Kreditausfallver-sicherugen, CDS)</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Termingeschäfte</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Internationaler Kreditverkehr zwischen Banken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endParaRPr kumimoji="0" lang="de-DE" sz="1600" b="0" i="0" u="none" strike="noStrike" cap="none" normalizeH="0" baseline="0" dirty="0">
                        <a:ln>
                          <a:noFill/>
                        </a:ln>
                        <a:solidFill>
                          <a:srgbClr val="000000"/>
                        </a:solidFill>
                        <a:effectLst/>
                        <a:latin typeface="Arial"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Veränderungen der Goldreserven und Währungsreserven der Zentralbank</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06517" name="Text Box 21"/>
          <p:cNvSpPr txBox="1">
            <a:spLocks noChangeArrowheads="1"/>
          </p:cNvSpPr>
          <p:nvPr/>
        </p:nvSpPr>
        <p:spPr bwMode="auto">
          <a:xfrm>
            <a:off x="4049992" y="830636"/>
            <a:ext cx="182245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2400"/>
              <a:t>Kapitalbilanz</a:t>
            </a:r>
          </a:p>
        </p:txBody>
      </p:sp>
      <p:sp>
        <p:nvSpPr>
          <p:cNvPr id="6" name="Rechteck 5">
            <a:extLst>
              <a:ext uri="{FF2B5EF4-FFF2-40B4-BE49-F238E27FC236}">
                <a16:creationId xmlns:a16="http://schemas.microsoft.com/office/drawing/2014/main" id="{A0CEE2A2-3E97-4C5A-8A54-CC1CA2BA49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22712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1"/>
          <p:cNvSpPr>
            <a:spLocks noChangeArrowheads="1"/>
          </p:cNvSpPr>
          <p:nvPr/>
        </p:nvSpPr>
        <p:spPr bwMode="auto">
          <a:xfrm>
            <a:off x="4392613" y="21734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III</a:t>
            </a:r>
          </a:p>
        </p:txBody>
      </p:sp>
      <p:sp>
        <p:nvSpPr>
          <p:cNvPr id="107524" name="Text Box 2"/>
          <p:cNvSpPr txBox="1">
            <a:spLocks noChangeArrowheads="1"/>
          </p:cNvSpPr>
          <p:nvPr/>
        </p:nvSpPr>
        <p:spPr bwMode="auto">
          <a:xfrm>
            <a:off x="824753" y="1365546"/>
            <a:ext cx="9144000" cy="417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400" dirty="0">
                <a:solidFill>
                  <a:srgbClr val="000000"/>
                </a:solidFill>
              </a:rPr>
              <a:t>Vermögens-		Unentgeltliche Leistungen, die die Vermögensposition</a:t>
            </a:r>
          </a:p>
          <a:p>
            <a:pPr eaLnBrk="1" hangingPunct="1">
              <a:buFontTx/>
              <a:buNone/>
            </a:pPr>
            <a:r>
              <a:rPr lang="de-DE" sz="2400" dirty="0" err="1">
                <a:solidFill>
                  <a:srgbClr val="000000"/>
                </a:solidFill>
              </a:rPr>
              <a:t>übertragungen</a:t>
            </a:r>
            <a:r>
              <a:rPr lang="de-DE" sz="2400" dirty="0">
                <a:solidFill>
                  <a:srgbClr val="000000"/>
                </a:solidFill>
              </a:rPr>
              <a:t>:	eines Landes betreffen. 								</a:t>
            </a:r>
          </a:p>
          <a:p>
            <a:pPr eaLnBrk="1" hangingPunct="1">
              <a:buFontTx/>
              <a:buNone/>
            </a:pPr>
            <a:r>
              <a:rPr lang="de-DE" sz="2400" dirty="0">
                <a:solidFill>
                  <a:srgbClr val="000000"/>
                </a:solidFill>
              </a:rPr>
              <a:t>							z. B. Erbschaften, Schuldenerlass</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dirty="0">
                <a:solidFill>
                  <a:srgbClr val="000000"/>
                </a:solidFill>
              </a:rPr>
              <a:t>Restposten:		Nicht erfasste oder nicht meldepflichtige Transaktion </a:t>
            </a:r>
          </a:p>
          <a:p>
            <a:pPr eaLnBrk="1" hangingPunct="1">
              <a:buFontTx/>
              <a:buNone/>
            </a:pPr>
            <a:r>
              <a:rPr lang="de-DE" sz="2400" dirty="0">
                <a:solidFill>
                  <a:srgbClr val="000000"/>
                </a:solidFill>
              </a:rPr>
              <a:t>							sowie Messfehler </a:t>
            </a:r>
          </a:p>
          <a:p>
            <a:pPr eaLnBrk="1" hangingPunct="1">
              <a:buFontTx/>
              <a:buNone/>
            </a:pPr>
            <a:r>
              <a:rPr lang="de-DE" sz="2400" dirty="0">
                <a:solidFill>
                  <a:srgbClr val="000000"/>
                </a:solidFill>
              </a:rPr>
              <a:t>						</a:t>
            </a:r>
            <a:r>
              <a:rPr lang="de-DE" sz="2400" dirty="0">
                <a:solidFill>
                  <a:srgbClr val="000000"/>
                </a:solidFill>
                <a:cs typeface="Times New Roman" pitchFamily="18" charset="0"/>
              </a:rPr>
              <a:t>→</a:t>
            </a:r>
            <a:r>
              <a:rPr lang="de-DE" sz="2400" dirty="0">
                <a:solidFill>
                  <a:srgbClr val="000000"/>
                </a:solidFill>
              </a:rPr>
              <a:t>	buchhalterischer Posten zum Ausgleich von</a:t>
            </a:r>
          </a:p>
          <a:p>
            <a:pPr eaLnBrk="1" hangingPunct="1">
              <a:buFontTx/>
              <a:buNone/>
            </a:pPr>
            <a:r>
              <a:rPr lang="de-DE" sz="2400" dirty="0">
                <a:solidFill>
                  <a:srgbClr val="000000"/>
                </a:solidFill>
              </a:rPr>
              <a:t>							Soll und Haben</a:t>
            </a:r>
          </a:p>
          <a:p>
            <a:pPr eaLnBrk="1" hangingPunct="1">
              <a:buFontTx/>
              <a:buNone/>
            </a:pPr>
            <a:r>
              <a:rPr lang="de-DE" sz="2400" dirty="0">
                <a:solidFill>
                  <a:srgbClr val="000000"/>
                </a:solidFill>
              </a:rPr>
              <a:t>								 </a:t>
            </a:r>
          </a:p>
        </p:txBody>
      </p:sp>
      <p:sp>
        <p:nvSpPr>
          <p:cNvPr id="5" name="Rechteck 4">
            <a:extLst>
              <a:ext uri="{FF2B5EF4-FFF2-40B4-BE49-F238E27FC236}">
                <a16:creationId xmlns:a16="http://schemas.microsoft.com/office/drawing/2014/main" id="{2B5E4D1E-7453-46A2-A240-7EDC29C44FC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0121984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14568" y="116881"/>
            <a:ext cx="8178732" cy="744941"/>
          </a:xfrm>
          <a:prstGeom prst="rect">
            <a:avLst/>
          </a:prstGeom>
          <a:noFill/>
          <a:ln>
            <a:noFill/>
          </a:ln>
        </p:spPr>
        <p:txBody>
          <a:bodyPr lIns="81646" tIns="40823" rIns="81646" bIns="40823" anchor="ctr" anchorCtr="1"/>
          <a:lstStyle/>
          <a:p>
            <a:r>
              <a:rPr lang="de-DE" sz="3266" b="1" dirty="0">
                <a:latin typeface="Times New Roman" panose="02020603050405020304" pitchFamily="18" charset="0"/>
                <a:cs typeface="Times New Roman" panose="02020603050405020304" pitchFamily="18" charset="0"/>
              </a:rPr>
              <a:t>Ablauf einer volkswirtschaftlichen Analyse:</a:t>
            </a:r>
          </a:p>
        </p:txBody>
      </p:sp>
      <p:sp>
        <p:nvSpPr>
          <p:cNvPr id="7" name="Textfeld 6"/>
          <p:cNvSpPr txBox="1"/>
          <p:nvPr/>
        </p:nvSpPr>
        <p:spPr>
          <a:xfrm>
            <a:off x="1840674" y="1103815"/>
            <a:ext cx="8197746" cy="4676862"/>
          </a:xfrm>
          <a:prstGeom prst="rect">
            <a:avLst/>
          </a:prstGeom>
          <a:noFill/>
        </p:spPr>
        <p:txBody>
          <a:bodyPr wrap="square" rtlCol="0">
            <a:noAutofit/>
          </a:bodyPr>
          <a:lstStyle/>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Deskription des wirtschaftlichen Geschehens (Diagnose)</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Entwicklung von abstrakten Modellen zur Erklärungen der wirtschaftlichen Abläufe (Theoriebildung)</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Überprüfung dieser Theorien an der Realität (Evaluierung)</a:t>
            </a:r>
          </a:p>
          <a:p>
            <a:r>
              <a:rPr lang="de-DE" sz="2177" dirty="0">
                <a:latin typeface="Times New Roman" panose="02020603050405020304" pitchFamily="18" charset="0"/>
                <a:cs typeface="Times New Roman" panose="02020603050405020304" pitchFamily="18" charset="0"/>
              </a:rPr>
              <a:t> </a:t>
            </a: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Prognose des künftigen Ablaufs des wirtschaftlichen Geschehens aus den abgeleiteten Modellen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Beratung der Politik in wirtschaftspolitischen Fragen </a:t>
            </a:r>
          </a:p>
          <a:p>
            <a:endParaRPr lang="de-DE" sz="2177"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B456CA03-37CC-4CA4-B86C-3D9E81EDFBB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1843544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4875</Words>
  <Application>Microsoft Office PowerPoint</Application>
  <PresentationFormat>Breitbild</PresentationFormat>
  <Paragraphs>930</Paragraphs>
  <Slides>87</Slides>
  <Notes>82</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2</vt:i4>
      </vt:variant>
      <vt:variant>
        <vt:lpstr>Folientitel</vt:lpstr>
      </vt:variant>
      <vt:variant>
        <vt:i4>87</vt:i4>
      </vt:variant>
    </vt:vector>
  </HeadingPairs>
  <TitlesOfParts>
    <vt:vector size="98" baseType="lpstr">
      <vt:lpstr>Arial</vt:lpstr>
      <vt:lpstr>Calibri</vt:lpstr>
      <vt:lpstr>Calibri Light</vt:lpstr>
      <vt:lpstr>Cambria Math</vt:lpstr>
      <vt:lpstr>Sparkasse Rg</vt:lpstr>
      <vt:lpstr>Symbol</vt:lpstr>
      <vt:lpstr>Times New Roman</vt:lpstr>
      <vt:lpstr>Wingdings</vt:lpstr>
      <vt:lpstr>Office</vt:lpstr>
      <vt:lpstr>Worksheet</vt:lpstr>
      <vt:lpstr>Arbeitsblatt</vt:lpstr>
      <vt:lpstr>PowerPoint-Präsentation</vt:lpstr>
      <vt:lpstr>Makroökonomie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52</cp:revision>
  <cp:lastPrinted>2022-03-02T20:18:27Z</cp:lastPrinted>
  <dcterms:created xsi:type="dcterms:W3CDTF">2022-03-01T20:52:11Z</dcterms:created>
  <dcterms:modified xsi:type="dcterms:W3CDTF">2023-03-03T11:34:55Z</dcterms:modified>
</cp:coreProperties>
</file>